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400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01" r:id="rId13"/>
    <p:sldId id="339" r:id="rId14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yelp-recruit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crowdflower-weather-twitte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21.04.23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85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2429675" y="4259967"/>
            <a:ext cx="333811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02944" y="4259967"/>
            <a:ext cx="333811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Dense_final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50315" y="4593622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23584" y="4598145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47145" y="5728748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Concatenate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47145" y="6532569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47145" y="7736107"/>
            <a:ext cx="3338112" cy="441146"/>
          </a:xfrm>
          <a:prstGeom prst="rect">
            <a:avLst/>
          </a:prstGeom>
          <a:solidFill>
            <a:srgbClr val="FF33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(24)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7786" y="6875483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" name="Straight Arrow Connector 42"/>
          <p:cNvCxnSpPr>
            <a:stCxn id="65" idx="2"/>
            <a:endCxn id="37" idx="0"/>
          </p:cNvCxnSpPr>
          <p:nvPr/>
        </p:nvCxnSpPr>
        <p:spPr>
          <a:xfrm>
            <a:off x="4098730" y="5065546"/>
            <a:ext cx="2317471" cy="66320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70" idx="2"/>
            <a:endCxn id="37" idx="0"/>
          </p:cNvCxnSpPr>
          <p:nvPr/>
        </p:nvCxnSpPr>
        <p:spPr>
          <a:xfrm flipH="1">
            <a:off x="6416201" y="5070069"/>
            <a:ext cx="2755798" cy="65867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>
            <a:stCxn id="37" idx="2"/>
            <a:endCxn id="39" idx="0"/>
          </p:cNvCxnSpPr>
          <p:nvPr/>
        </p:nvCxnSpPr>
        <p:spPr>
          <a:xfrm>
            <a:off x="6416201" y="6169894"/>
            <a:ext cx="0" cy="3626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6416201" y="7347407"/>
            <a:ext cx="0" cy="3887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8110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85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100 / 258 (38.76%, 0.16344) </a:t>
            </a:r>
            <a:r>
              <a:rPr lang="en-US" altLang="ko-KR" dirty="0" smtClean="0">
                <a:solidFill>
                  <a:schemeClr val="tx1"/>
                </a:solidFill>
              </a:rPr>
              <a:t>in </a:t>
            </a:r>
            <a:r>
              <a:rPr lang="en-US" altLang="ko-KR" dirty="0" smtClean="0">
                <a:solidFill>
                  <a:srgbClr val="FF0000"/>
                </a:solidFill>
              </a:rPr>
              <a:t>Private Leaderboard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3" y="4480994"/>
            <a:ext cx="11578727" cy="3077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38082" y="5931643"/>
            <a:ext cx="3161841" cy="89881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4069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for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진행 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최종 제출 완료 </a:t>
            </a:r>
            <a:r>
              <a:rPr lang="en-US" altLang="ko-KR" dirty="0" smtClean="0">
                <a:solidFill>
                  <a:schemeClr val="tx1"/>
                </a:solidFill>
              </a:rPr>
              <a:t>(IEEE Access)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44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www.kaggle.com/c/yelp-recruiting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21" y="4630118"/>
            <a:ext cx="10749157" cy="31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079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활용한 </a:t>
            </a:r>
            <a:r>
              <a:rPr lang="ko-KR" altLang="en-US" dirty="0" smtClean="0">
                <a:solidFill>
                  <a:srgbClr val="0000FF"/>
                </a:solidFill>
              </a:rPr>
              <a:t>데이터 </a:t>
            </a:r>
            <a:r>
              <a:rPr lang="en-US" altLang="ko-KR" dirty="0" smtClean="0">
                <a:solidFill>
                  <a:srgbClr val="0000FF"/>
                </a:solidFill>
              </a:rPr>
              <a:t>columns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24345"/>
              </p:ext>
            </p:extLst>
          </p:nvPr>
        </p:nvGraphicFramePr>
        <p:xfrm>
          <a:off x="1420427" y="3932391"/>
          <a:ext cx="105281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029">
                  <a:extLst>
                    <a:ext uri="{9D8B030D-6E8A-4147-A177-3AD203B41FA5}">
                      <a16:colId xmlns:a16="http://schemas.microsoft.com/office/drawing/2014/main" val="1018652068"/>
                    </a:ext>
                  </a:extLst>
                </a:gridCol>
                <a:gridCol w="2632029">
                  <a:extLst>
                    <a:ext uri="{9D8B030D-6E8A-4147-A177-3AD203B41FA5}">
                      <a16:colId xmlns:a16="http://schemas.microsoft.com/office/drawing/2014/main" val="3639057518"/>
                    </a:ext>
                  </a:extLst>
                </a:gridCol>
                <a:gridCol w="2632029">
                  <a:extLst>
                    <a:ext uri="{9D8B030D-6E8A-4147-A177-3AD203B41FA5}">
                      <a16:colId xmlns:a16="http://schemas.microsoft.com/office/drawing/2014/main" val="601437508"/>
                    </a:ext>
                  </a:extLst>
                </a:gridCol>
                <a:gridCol w="2632029">
                  <a:extLst>
                    <a:ext uri="{9D8B030D-6E8A-4147-A177-3AD203B41FA5}">
                      <a16:colId xmlns:a16="http://schemas.microsoft.com/office/drawing/2014/main" val="3173756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Column</a:t>
                      </a:r>
                      <a:r>
                        <a:rPr lang="en-US" altLang="ko-KR" sz="2400" baseline="0" dirty="0" smtClean="0"/>
                        <a:t> name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table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Foreign</a:t>
                      </a:r>
                      <a:r>
                        <a:rPr lang="en-US" altLang="ko-KR" sz="2400" baseline="0" dirty="0" smtClean="0"/>
                        <a:t> key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Data type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8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State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Date</a:t>
                      </a:r>
                    </a:p>
                    <a:p>
                      <a:pPr latinLnBrk="1"/>
                      <a:r>
                        <a:rPr lang="en-US" altLang="ko-KR" sz="2400" b="1" dirty="0" err="1" smtClean="0"/>
                        <a:t>Review_count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err="1" smtClean="0"/>
                        <a:t>Average_stars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Longitude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Stars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Latitude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Open</a:t>
                      </a:r>
                    </a:p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</a:rPr>
                        <a:t>Review_count</a:t>
                      </a:r>
                      <a:endParaRPr lang="en-US" altLang="ko-KR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1" dirty="0" err="1" smtClean="0"/>
                        <a:t>Checkin_info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Review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Review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Review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User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User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err="1" smtClean="0"/>
                        <a:t>Checkin_info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User_id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User_id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>
                          <a:solidFill>
                            <a:srgbClr val="FF0000"/>
                          </a:solidFill>
                        </a:rPr>
                        <a:t>Business_id</a:t>
                      </a:r>
                      <a:endParaRPr lang="en-US" altLang="ko-KR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Length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latinLnBrk="1"/>
                      <a:r>
                        <a:rPr lang="en-US" altLang="ko-KR" sz="2400" dirty="0" err="1" smtClean="0"/>
                        <a:t>yyyy</a:t>
                      </a:r>
                      <a:r>
                        <a:rPr lang="en-US" altLang="ko-KR" sz="2400" dirty="0" smtClean="0"/>
                        <a:t>-mm-</a:t>
                      </a:r>
                      <a:r>
                        <a:rPr lang="en-US" altLang="ko-KR" sz="2400" dirty="0" err="1" smtClean="0"/>
                        <a:t>dd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Binary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Continuous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6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16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079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125 / 350 (35.71%)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4" y="4248147"/>
            <a:ext cx="8405267" cy="44209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1659" y="4571706"/>
            <a:ext cx="8228395" cy="76016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3509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1041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lightGBM</a:t>
            </a:r>
            <a:r>
              <a:rPr lang="ko-KR" altLang="en-US" dirty="0" smtClean="0">
                <a:solidFill>
                  <a:schemeClr val="tx1"/>
                </a:solidFill>
              </a:rPr>
              <a:t>을 사용하였으나 </a:t>
            </a:r>
            <a:r>
              <a:rPr lang="ko-KR" altLang="en-US" dirty="0" smtClean="0">
                <a:solidFill>
                  <a:srgbClr val="0000FF"/>
                </a:solidFill>
              </a:rPr>
              <a:t>기본적인 </a:t>
            </a:r>
            <a:r>
              <a:rPr lang="en-US" altLang="ko-KR" dirty="0" smtClean="0">
                <a:solidFill>
                  <a:srgbClr val="0000FF"/>
                </a:solidFill>
              </a:rPr>
              <a:t>Deep Neural Network </a:t>
            </a:r>
            <a:r>
              <a:rPr lang="ko-KR" altLang="en-US" dirty="0" smtClean="0">
                <a:solidFill>
                  <a:srgbClr val="0000FF"/>
                </a:solidFill>
              </a:rPr>
              <a:t>학습보다 오히려 성능이 떨어짐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4" y="4696750"/>
            <a:ext cx="11606538" cy="1975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802" y="5119755"/>
            <a:ext cx="14859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lightGBM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27" y="6200595"/>
            <a:ext cx="46615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기본적인 </a:t>
            </a:r>
            <a:r>
              <a:rPr lang="en-US" altLang="ko-KR" dirty="0" smtClean="0">
                <a:solidFill>
                  <a:srgbClr val="FF0000"/>
                </a:solidFill>
              </a:rPr>
              <a:t>Deep Neural Network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97398" y="4755894"/>
            <a:ext cx="2886719" cy="49112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9654" y="5955033"/>
            <a:ext cx="2886719" cy="49112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95277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www.kaggle.com/c/crowdflower-weather-twitter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6" y="4456115"/>
            <a:ext cx="11578729" cy="33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85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Input and Output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33444"/>
              </p:ext>
            </p:extLst>
          </p:nvPr>
        </p:nvGraphicFramePr>
        <p:xfrm>
          <a:off x="1054762" y="4219460"/>
          <a:ext cx="10832438" cy="3955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146">
                  <a:extLst>
                    <a:ext uri="{9D8B030D-6E8A-4147-A177-3AD203B41FA5}">
                      <a16:colId xmlns:a16="http://schemas.microsoft.com/office/drawing/2014/main" val="3275106473"/>
                    </a:ext>
                  </a:extLst>
                </a:gridCol>
                <a:gridCol w="8681292">
                  <a:extLst>
                    <a:ext uri="{9D8B030D-6E8A-4147-A177-3AD203B41FA5}">
                      <a16:colId xmlns:a16="http://schemas.microsoft.com/office/drawing/2014/main" val="1940585155"/>
                    </a:ext>
                  </a:extLst>
                </a:gridCol>
              </a:tblGrid>
              <a:tr h="1977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Input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Tweet</a:t>
                      </a:r>
                      <a:r>
                        <a:rPr lang="en-US" altLang="ko-KR" sz="2400" baseline="0" dirty="0" smtClean="0"/>
                        <a:t> (text -&gt;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using BERT</a:t>
                      </a:r>
                      <a:r>
                        <a:rPr lang="en-US" altLang="ko-KR" sz="2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State</a:t>
                      </a:r>
                      <a:r>
                        <a:rPr lang="en-US" altLang="ko-KR" sz="2400" baseline="0" dirty="0" smtClean="0"/>
                        <a:t> (convert into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51 one-hot</a:t>
                      </a:r>
                      <a:r>
                        <a:rPr lang="en-US" altLang="ko-KR" sz="2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Location</a:t>
                      </a:r>
                      <a:r>
                        <a:rPr lang="en-US" altLang="ko-KR" sz="2400" baseline="0" dirty="0" smtClean="0"/>
                        <a:t> (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not used</a:t>
                      </a:r>
                      <a:r>
                        <a:rPr lang="en-US" altLang="ko-KR" sz="2400" baseline="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99277"/>
                  </a:ext>
                </a:extLst>
              </a:tr>
              <a:tr h="1977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Output</a:t>
                      </a:r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(Confidence score)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Sentiment</a:t>
                      </a:r>
                      <a:r>
                        <a:rPr lang="en-US" altLang="ko-KR" sz="2400" dirty="0" smtClean="0"/>
                        <a:t>: s1 (I</a:t>
                      </a:r>
                      <a:r>
                        <a:rPr lang="en-US" altLang="ko-KR" sz="2400" baseline="0" dirty="0" smtClean="0"/>
                        <a:t> can’t tell)</a:t>
                      </a:r>
                      <a:r>
                        <a:rPr lang="en-US" altLang="ko-KR" sz="2400" dirty="0" smtClean="0"/>
                        <a:t>, s2</a:t>
                      </a:r>
                      <a:r>
                        <a:rPr lang="en-US" altLang="ko-KR" sz="2400" baseline="0" dirty="0" smtClean="0"/>
                        <a:t> (negative)</a:t>
                      </a:r>
                      <a:r>
                        <a:rPr lang="en-US" altLang="ko-KR" sz="2400" dirty="0" smtClean="0"/>
                        <a:t>, …, s5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When</a:t>
                      </a:r>
                      <a:r>
                        <a:rPr lang="en-US" altLang="ko-KR" sz="2400" dirty="0" smtClean="0"/>
                        <a:t>: w1 (current), w2 (future), w3, w4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Kind</a:t>
                      </a:r>
                      <a:r>
                        <a:rPr lang="en-US" altLang="ko-KR" sz="2400" dirty="0" smtClean="0"/>
                        <a:t>: k1 (clouds), k2 (cold),</a:t>
                      </a:r>
                      <a:r>
                        <a:rPr lang="en-US" altLang="ko-KR" sz="2400" baseline="0" dirty="0" smtClean="0"/>
                        <a:t> …, k15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(total 24 output columns)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36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585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85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297474" y="4052038"/>
            <a:ext cx="3338111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Text (BERT,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53)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642" y="4437917"/>
            <a:ext cx="3338111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State (one-hot,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51)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7474" y="4898500"/>
            <a:ext cx="3338111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embedding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679" y="5781592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0734" y="5781592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9790" y="5781592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1679" y="6527391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734" y="6527391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9790" y="6527391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7473" y="7334640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Concatenate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7473" y="8102283"/>
            <a:ext cx="333811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4642" y="5327242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04641" y="6130376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4642" y="6913270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04641" y="7716404"/>
            <a:ext cx="333811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Dense_final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Straight Arrow Connector 4"/>
          <p:cNvCxnSpPr>
            <a:stCxn id="2" idx="2"/>
            <a:endCxn id="8" idx="0"/>
          </p:cNvCxnSpPr>
          <p:nvPr/>
        </p:nvCxnSpPr>
        <p:spPr>
          <a:xfrm>
            <a:off x="3966530" y="4493184"/>
            <a:ext cx="0" cy="4053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 flipH="1">
            <a:off x="2297474" y="5339646"/>
            <a:ext cx="1669056" cy="44194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3966529" y="5339646"/>
            <a:ext cx="1" cy="44194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8" idx="2"/>
            <a:endCxn id="11" idx="0"/>
          </p:cNvCxnSpPr>
          <p:nvPr/>
        </p:nvCxnSpPr>
        <p:spPr>
          <a:xfrm>
            <a:off x="3966530" y="5339646"/>
            <a:ext cx="1669055" cy="44194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>
            <a:off x="2297474" y="6222738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10" idx="2"/>
            <a:endCxn id="16" idx="0"/>
          </p:cNvCxnSpPr>
          <p:nvPr/>
        </p:nvCxnSpPr>
        <p:spPr>
          <a:xfrm>
            <a:off x="3966529" y="6222738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/>
          <p:cNvCxnSpPr>
            <a:stCxn id="11" idx="2"/>
            <a:endCxn id="17" idx="0"/>
          </p:cNvCxnSpPr>
          <p:nvPr/>
        </p:nvCxnSpPr>
        <p:spPr>
          <a:xfrm>
            <a:off x="5635585" y="6222738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>
            <a:stCxn id="15" idx="2"/>
            <a:endCxn id="18" idx="0"/>
          </p:cNvCxnSpPr>
          <p:nvPr/>
        </p:nvCxnSpPr>
        <p:spPr>
          <a:xfrm>
            <a:off x="2297474" y="6968537"/>
            <a:ext cx="1669055" cy="3661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>
            <a:stCxn id="16" idx="2"/>
            <a:endCxn id="18" idx="0"/>
          </p:cNvCxnSpPr>
          <p:nvPr/>
        </p:nvCxnSpPr>
        <p:spPr>
          <a:xfrm>
            <a:off x="3966529" y="6968537"/>
            <a:ext cx="0" cy="3661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stCxn id="17" idx="2"/>
            <a:endCxn id="18" idx="0"/>
          </p:cNvCxnSpPr>
          <p:nvPr/>
        </p:nvCxnSpPr>
        <p:spPr>
          <a:xfrm flipH="1">
            <a:off x="3966529" y="6968537"/>
            <a:ext cx="1669056" cy="3661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/>
          <p:cNvCxnSpPr>
            <a:stCxn id="18" idx="2"/>
            <a:endCxn id="19" idx="0"/>
          </p:cNvCxnSpPr>
          <p:nvPr/>
        </p:nvCxnSpPr>
        <p:spPr>
          <a:xfrm>
            <a:off x="3966529" y="7775786"/>
            <a:ext cx="0" cy="3264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/>
          <p:cNvCxnSpPr>
            <a:stCxn id="7" idx="2"/>
            <a:endCxn id="20" idx="0"/>
          </p:cNvCxnSpPr>
          <p:nvPr/>
        </p:nvCxnSpPr>
        <p:spPr>
          <a:xfrm>
            <a:off x="8973698" y="4879063"/>
            <a:ext cx="0" cy="44817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/>
          <p:cNvCxnSpPr>
            <a:stCxn id="20" idx="2"/>
            <a:endCxn id="21" idx="0"/>
          </p:cNvCxnSpPr>
          <p:nvPr/>
        </p:nvCxnSpPr>
        <p:spPr>
          <a:xfrm flipH="1">
            <a:off x="8973697" y="5768388"/>
            <a:ext cx="1" cy="3619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/>
          <p:cNvCxnSpPr>
            <a:stCxn id="21" idx="2"/>
            <a:endCxn id="22" idx="0"/>
          </p:cNvCxnSpPr>
          <p:nvPr/>
        </p:nvCxnSpPr>
        <p:spPr>
          <a:xfrm>
            <a:off x="8973697" y="6571522"/>
            <a:ext cx="1" cy="3417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/>
          <p:cNvCxnSpPr>
            <a:stCxn id="22" idx="2"/>
            <a:endCxn id="23" idx="0"/>
          </p:cNvCxnSpPr>
          <p:nvPr/>
        </p:nvCxnSpPr>
        <p:spPr>
          <a:xfrm flipH="1">
            <a:off x="8973697" y="7354416"/>
            <a:ext cx="1" cy="3619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318113" y="8435938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25281" y="8054582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116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322</Words>
  <Application>Microsoft Office PowerPoint</Application>
  <PresentationFormat>Custom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 for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3096</cp:revision>
  <cp:lastPrinted>2020-05-01T05:17:35Z</cp:lastPrinted>
  <dcterms:modified xsi:type="dcterms:W3CDTF">2021-04-23T01:53:16Z</dcterms:modified>
</cp:coreProperties>
</file>