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372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39" r:id="rId13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1.10710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21.02.10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Introducing and assessing the explainable AI (XAI) method: SIDU</a:t>
            </a:r>
            <a:endParaRPr lang="ko-KR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8790" y="2420533"/>
                <a:ext cx="12647220" cy="259085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SIDU: Proposed Method – Step 3. Explanations for the prediction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rgbClr val="0000FF"/>
                    </a:solidFill>
                  </a:rPr>
                  <a:t>Feature activation mask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bSup>
                    <m:r>
                      <a:rPr lang="ko-KR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b="0" dirty="0" smtClean="0">
                    <a:solidFill>
                      <a:schemeClr val="tx1"/>
                    </a:solidFill>
                  </a:rPr>
                  <a:t>이에 대응되는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feature importance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bSup>
                    <m:r>
                      <a:rPr lang="ko-KR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weighted sum</a:t>
                </a:r>
                <a:r>
                  <a:rPr lang="ko-KR" altLang="en-US" b="0" dirty="0" smtClean="0">
                    <a:solidFill>
                      <a:schemeClr val="tx1"/>
                    </a:solidFill>
                  </a:rPr>
                  <a:t>을 이용하여</a:t>
                </a:r>
                <a:r>
                  <a:rPr lang="en-US" altLang="ko-KR" b="0" dirty="0" smtClean="0">
                    <a:solidFill>
                      <a:schemeClr val="tx1"/>
                    </a:solidFill>
                  </a:rPr>
                  <a:t>, output class c</a:t>
                </a:r>
                <a:r>
                  <a:rPr lang="ko-KR" altLang="en-US" b="0" dirty="0" smtClean="0">
                    <a:solidFill>
                      <a:schemeClr val="tx1"/>
                    </a:solidFill>
                  </a:rPr>
                  <a:t>에 대한 설명 도출</a:t>
                </a:r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8790" y="2420533"/>
                <a:ext cx="12647220" cy="2590854"/>
              </a:xfrm>
              <a:prstGeom prst="rect">
                <a:avLst/>
              </a:prstGeom>
              <a:blipFill>
                <a:blip r:embed="rId2"/>
                <a:stretch>
                  <a:fillRect l="-1880" t="-3765" r="-916" b="-1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10" y="5011387"/>
            <a:ext cx="8105795" cy="2324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245" y="7471611"/>
            <a:ext cx="8233703" cy="1370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3512" y="7427408"/>
                <a:ext cx="2538195" cy="1045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𝒄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𝒊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𝑾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𝒊</m:t>
                              </m:r>
                            </m:sub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𝒄</m:t>
                              </m:r>
                            </m:sup>
                          </m:sSub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sSubSup>
                            <m:sSub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𝒊</m:t>
                              </m:r>
                            </m:sub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𝒄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12" y="7427408"/>
                <a:ext cx="2538195" cy="1045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46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Introducing and assessing the explainable AI (XAI) method: SIDU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178790" y="2420533"/>
            <a:ext cx="12647220" cy="259085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54520" y="3107632"/>
            <a:ext cx="4995017" cy="56682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5127" y="3107632"/>
            <a:ext cx="1199408" cy="566823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18163"/>
              </p:ext>
            </p:extLst>
          </p:nvPr>
        </p:nvGraphicFramePr>
        <p:xfrm>
          <a:off x="6139542" y="2890306"/>
          <a:ext cx="6401708" cy="5885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320">
                  <a:extLst>
                    <a:ext uri="{9D8B030D-6E8A-4147-A177-3AD203B41FA5}">
                      <a16:colId xmlns:a16="http://schemas.microsoft.com/office/drawing/2014/main" val="1245399501"/>
                    </a:ext>
                  </a:extLst>
                </a:gridCol>
                <a:gridCol w="3860388">
                  <a:extLst>
                    <a:ext uri="{9D8B030D-6E8A-4147-A177-3AD203B41FA5}">
                      <a16:colId xmlns:a16="http://schemas.microsoft.com/office/drawing/2014/main" val="2291398166"/>
                    </a:ext>
                  </a:extLst>
                </a:gridCol>
              </a:tblGrid>
              <a:tr h="486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Dataset</a:t>
                      </a:r>
                      <a:r>
                        <a:rPr lang="en-US" altLang="ko-KR" sz="2400" baseline="0" dirty="0" smtClean="0"/>
                        <a:t> / Model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Result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175508"/>
                  </a:ext>
                </a:extLst>
              </a:tr>
              <a:tr h="1799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ImageNet</a:t>
                      </a:r>
                      <a:r>
                        <a:rPr lang="en-US" altLang="ko-KR" sz="2400" baseline="0" dirty="0" smtClean="0"/>
                        <a:t> Validation set / ResNet-50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492837"/>
                  </a:ext>
                </a:extLst>
              </a:tr>
              <a:tr h="1799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ImageNet Validation set</a:t>
                      </a:r>
                      <a:r>
                        <a:rPr lang="en-US" altLang="ko-KR" sz="2400" baseline="0" dirty="0" smtClean="0"/>
                        <a:t> / VGG-16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67508"/>
                  </a:ext>
                </a:extLst>
              </a:tr>
              <a:tr h="1799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RFIQA / ResNet-50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28648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368" y="3575551"/>
            <a:ext cx="3393540" cy="1376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368" y="5421785"/>
            <a:ext cx="3385375" cy="1359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368" y="7191528"/>
            <a:ext cx="3372836" cy="133526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918367" y="4578192"/>
            <a:ext cx="3385375" cy="36115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05829" y="6414903"/>
            <a:ext cx="3385375" cy="36115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05828" y="8172893"/>
            <a:ext cx="3385375" cy="36115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8356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</a:rPr>
              <a:t>Implementation of Patent (non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 smtClean="0">
                <a:solidFill>
                  <a:srgbClr val="FF0000"/>
                </a:solidFill>
              </a:rPr>
              <a:t>public)</a:t>
            </a:r>
          </a:p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Paper: Introducing and assessing the explainable AI (XAI) method: SIDU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Introducing and assessing the explainable AI (XAI) method: SIDU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CNN</a:t>
            </a:r>
            <a:r>
              <a:rPr lang="ko-KR" altLang="en-US" b="1" dirty="0" smtClean="0">
                <a:solidFill>
                  <a:schemeClr val="tx1"/>
                </a:solidFill>
              </a:rPr>
              <a:t>용 </a:t>
            </a:r>
            <a:r>
              <a:rPr lang="en-US" altLang="ko-KR" b="1" dirty="0" smtClean="0">
                <a:solidFill>
                  <a:schemeClr val="tx1"/>
                </a:solidFill>
              </a:rPr>
              <a:t>XAI method</a:t>
            </a:r>
            <a:r>
              <a:rPr lang="ko-KR" altLang="en-US" b="1" dirty="0" smtClean="0">
                <a:solidFill>
                  <a:schemeClr val="tx1"/>
                </a:solidFill>
              </a:rPr>
              <a:t>인 </a:t>
            </a:r>
            <a:r>
              <a:rPr lang="en-US" altLang="ko-KR" b="1" dirty="0" smtClean="0">
                <a:solidFill>
                  <a:schemeClr val="tx1"/>
                </a:solidFill>
              </a:rPr>
              <a:t>SIDU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논문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arxiv.org/pdf/2101.10710.pdf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175" y="4153546"/>
            <a:ext cx="4338449" cy="44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15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Introducing and assessing the explainable AI (XAI) method: SIDU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1129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Related Works: Visual Explanation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23060"/>
              </p:ext>
            </p:extLst>
          </p:nvPr>
        </p:nvGraphicFramePr>
        <p:xfrm>
          <a:off x="710804" y="3374627"/>
          <a:ext cx="11506004" cy="49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940">
                  <a:extLst>
                    <a:ext uri="{9D8B030D-6E8A-4147-A177-3AD203B41FA5}">
                      <a16:colId xmlns:a16="http://schemas.microsoft.com/office/drawing/2014/main" val="3230677401"/>
                    </a:ext>
                  </a:extLst>
                </a:gridCol>
                <a:gridCol w="8708064">
                  <a:extLst>
                    <a:ext uri="{9D8B030D-6E8A-4147-A177-3AD203B41FA5}">
                      <a16:colId xmlns:a16="http://schemas.microsoft.com/office/drawing/2014/main" val="4183624784"/>
                    </a:ext>
                  </a:extLst>
                </a:gridCol>
              </a:tblGrid>
              <a:tr h="99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Saliency</a:t>
                      </a:r>
                      <a:r>
                        <a:rPr lang="en-US" altLang="ko-KR" sz="2400" baseline="0" dirty="0" smtClean="0"/>
                        <a:t> maps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u="sng" dirty="0" smtClean="0"/>
                        <a:t>Visual</a:t>
                      </a:r>
                      <a:r>
                        <a:rPr lang="en-US" altLang="ko-KR" sz="2400" u="sng" baseline="0" dirty="0" smtClean="0"/>
                        <a:t> explanation</a:t>
                      </a:r>
                      <a:r>
                        <a:rPr lang="ko-KR" altLang="en-US" sz="2400" baseline="0" dirty="0" smtClean="0"/>
                        <a:t>을 위해 사용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61618"/>
                  </a:ext>
                </a:extLst>
              </a:tr>
              <a:tr h="99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Back-propagation</a:t>
                      </a:r>
                      <a:r>
                        <a:rPr lang="en-US" altLang="ko-KR" sz="2400" baseline="0" dirty="0" smtClean="0"/>
                        <a:t> methods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u="sng" dirty="0" smtClean="0"/>
                        <a:t>Feature signal</a:t>
                      </a:r>
                      <a:r>
                        <a:rPr lang="ko-KR" altLang="en-US" sz="2400" dirty="0" smtClean="0"/>
                        <a:t>을 </a:t>
                      </a:r>
                      <a:r>
                        <a:rPr lang="en-US" altLang="ko-KR" sz="2400" dirty="0" smtClean="0"/>
                        <a:t>output neuron</a:t>
                      </a:r>
                      <a:r>
                        <a:rPr lang="ko-KR" altLang="en-US" sz="2400" dirty="0" smtClean="0"/>
                        <a:t>으로부터 </a:t>
                      </a:r>
                      <a:r>
                        <a:rPr lang="en-US" altLang="ko-KR" sz="2400" dirty="0" smtClean="0"/>
                        <a:t>input neurons</a:t>
                      </a:r>
                      <a:r>
                        <a:rPr lang="ko-KR" altLang="en-US" sz="2400" dirty="0" smtClean="0"/>
                        <a:t>까지 </a:t>
                      </a:r>
                      <a:r>
                        <a:rPr lang="en-US" altLang="ko-KR" sz="2400" u="sng" dirty="0" smtClean="0"/>
                        <a:t>single pass</a:t>
                      </a:r>
                      <a:r>
                        <a:rPr lang="ko-KR" altLang="en-US" sz="2400" dirty="0" smtClean="0"/>
                        <a:t>를 통해 전달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991924"/>
                  </a:ext>
                </a:extLst>
              </a:tr>
              <a:tr h="99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Gradient-based methods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Backpropagation </a:t>
                      </a:r>
                      <a:r>
                        <a:rPr lang="ko-KR" altLang="en-US" sz="2400" dirty="0" smtClean="0"/>
                        <a:t>알고리즘에 </a:t>
                      </a:r>
                      <a:r>
                        <a:rPr lang="en-US" altLang="ko-KR" sz="2400" u="sng" dirty="0" smtClean="0"/>
                        <a:t>Gradient </a:t>
                      </a:r>
                      <a:r>
                        <a:rPr lang="ko-KR" altLang="en-US" sz="2400" u="sng" dirty="0" smtClean="0"/>
                        <a:t>적용</a:t>
                      </a:r>
                      <a:endParaRPr lang="en-US" altLang="ko-KR" sz="2400" u="sng" dirty="0" smtClean="0"/>
                    </a:p>
                    <a:p>
                      <a:pPr latinLnBrk="1"/>
                      <a:r>
                        <a:rPr lang="en-US" altLang="ko-KR" sz="2400" dirty="0" smtClean="0"/>
                        <a:t>CNN</a:t>
                      </a:r>
                      <a:r>
                        <a:rPr lang="ko-KR" altLang="en-US" sz="2400" dirty="0" smtClean="0"/>
                        <a:t>의 </a:t>
                      </a:r>
                      <a:r>
                        <a:rPr lang="en-US" altLang="ko-KR" sz="2400" u="sng" dirty="0" smtClean="0"/>
                        <a:t>output</a:t>
                      </a:r>
                      <a:r>
                        <a:rPr lang="ko-KR" altLang="en-US" sz="2400" u="sng" dirty="0" smtClean="0"/>
                        <a:t>의 </a:t>
                      </a:r>
                      <a:r>
                        <a:rPr lang="en-US" altLang="ko-KR" sz="2400" u="sng" dirty="0" smtClean="0"/>
                        <a:t>derivative</a:t>
                      </a:r>
                      <a:r>
                        <a:rPr lang="ko-KR" altLang="en-US" sz="2400" u="sng" dirty="0" smtClean="0"/>
                        <a:t>를 </a:t>
                      </a:r>
                      <a:r>
                        <a:rPr lang="en-US" altLang="ko-KR" sz="2400" u="sng" dirty="0" smtClean="0"/>
                        <a:t>input</a:t>
                      </a:r>
                      <a:r>
                        <a:rPr lang="ko-KR" altLang="en-US" sz="2400" u="sng" dirty="0" smtClean="0"/>
                        <a:t>에 대해 시각화</a:t>
                      </a:r>
                      <a:endParaRPr lang="ko-KR" altLang="en-US" sz="2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70702"/>
                  </a:ext>
                </a:extLst>
              </a:tr>
              <a:tr h="99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Perturbation-based</a:t>
                      </a:r>
                      <a:r>
                        <a:rPr lang="en-US" altLang="ko-KR" sz="2400" baseline="0" dirty="0" smtClean="0"/>
                        <a:t> methods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Output</a:t>
                      </a:r>
                      <a:r>
                        <a:rPr lang="ko-KR" altLang="en-US" sz="2400" dirty="0" smtClean="0"/>
                        <a:t>의 전체적인 변화를 트래킹하는 동안 </a:t>
                      </a:r>
                      <a:r>
                        <a:rPr lang="en-US" altLang="ko-KR" sz="2400" u="sng" dirty="0" smtClean="0"/>
                        <a:t>input</a:t>
                      </a:r>
                      <a:r>
                        <a:rPr lang="ko-KR" altLang="en-US" sz="2400" u="sng" dirty="0" smtClean="0"/>
                        <a:t>이 </a:t>
                      </a:r>
                      <a:r>
                        <a:rPr lang="en-US" altLang="ko-KR" sz="2400" u="sng" dirty="0" smtClean="0"/>
                        <a:t>perturb</a:t>
                      </a:r>
                      <a:r>
                        <a:rPr lang="ko-KR" altLang="en-US" sz="2400" dirty="0" smtClean="0"/>
                        <a:t>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903737"/>
                  </a:ext>
                </a:extLst>
              </a:tr>
              <a:tr h="99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Approximation-based</a:t>
                      </a:r>
                      <a:r>
                        <a:rPr lang="en-US" altLang="ko-KR" sz="2400" baseline="0" dirty="0" smtClean="0"/>
                        <a:t> methods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Deep CNN</a:t>
                      </a:r>
                      <a:r>
                        <a:rPr lang="ko-KR" altLang="en-US" sz="2400" dirty="0" smtClean="0"/>
                        <a:t>을 보다 </a:t>
                      </a:r>
                      <a:r>
                        <a:rPr lang="ko-KR" altLang="en-US" sz="2400" u="sng" dirty="0" smtClean="0"/>
                        <a:t>간단한 </a:t>
                      </a:r>
                      <a:r>
                        <a:rPr lang="en-US" altLang="ko-KR" sz="2400" u="sng" dirty="0" smtClean="0"/>
                        <a:t>approximation</a:t>
                      </a:r>
                      <a:r>
                        <a:rPr lang="ko-KR" altLang="en-US" sz="2400" dirty="0" smtClean="0"/>
                        <a:t>으로 대체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u="sng" dirty="0" smtClean="0"/>
                        <a:t>Visual explanation</a:t>
                      </a:r>
                      <a:r>
                        <a:rPr lang="ko-KR" altLang="en-US" sz="2400" u="sng" dirty="0" smtClean="0"/>
                        <a:t>을 보다 쉽게 생성</a:t>
                      </a:r>
                      <a:endParaRPr lang="ko-KR" altLang="en-US" sz="2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19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94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Introducing and assessing the explainable AI (XAI) method: SIDU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1129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SIDU: Proposed Method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32" y="3552917"/>
            <a:ext cx="9424365" cy="4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38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Introducing and assessing the explainable AI (XAI) method: SIDU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465059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SIDU: Proposed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u="sng" dirty="0" smtClean="0">
                <a:solidFill>
                  <a:schemeClr val="tx1"/>
                </a:solidFill>
              </a:rPr>
              <a:t>문제점</a:t>
            </a:r>
            <a:r>
              <a:rPr lang="en-US" altLang="ko-KR" u="sng" dirty="0" smtClean="0">
                <a:solidFill>
                  <a:schemeClr val="tx1"/>
                </a:solidFill>
              </a:rPr>
              <a:t>: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</a:rPr>
              <a:t>Gradient-based </a:t>
            </a:r>
            <a:r>
              <a:rPr lang="ko-KR" altLang="en-US" b="0" dirty="0" smtClean="0">
                <a:solidFill>
                  <a:schemeClr val="tx1"/>
                </a:solidFill>
              </a:rPr>
              <a:t>모델과 </a:t>
            </a:r>
            <a:r>
              <a:rPr lang="en-US" altLang="ko-KR" b="0" dirty="0" smtClean="0">
                <a:solidFill>
                  <a:schemeClr val="tx1"/>
                </a:solidFill>
              </a:rPr>
              <a:t>perturbation explanation method</a:t>
            </a:r>
            <a:r>
              <a:rPr lang="ko-KR" altLang="en-US" b="0" dirty="0" smtClean="0">
                <a:solidFill>
                  <a:schemeClr val="tx1"/>
                </a:solidFill>
              </a:rPr>
              <a:t>에 의해 생성된 </a:t>
            </a:r>
            <a:r>
              <a:rPr lang="en-US" altLang="ko-KR" dirty="0" smtClean="0">
                <a:solidFill>
                  <a:srgbClr val="FF0000"/>
                </a:solidFill>
              </a:rPr>
              <a:t>visual explanation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object class</a:t>
            </a:r>
            <a:r>
              <a:rPr lang="ko-KR" altLang="en-US" dirty="0" smtClean="0">
                <a:solidFill>
                  <a:srgbClr val="FF0000"/>
                </a:solidFill>
              </a:rPr>
              <a:t>의 전체 </a:t>
            </a:r>
            <a:r>
              <a:rPr lang="en-US" altLang="ko-KR" dirty="0" smtClean="0">
                <a:solidFill>
                  <a:srgbClr val="FF0000"/>
                </a:solidFill>
              </a:rPr>
              <a:t>salient region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localize</a:t>
            </a:r>
            <a:r>
              <a:rPr lang="ko-KR" altLang="en-US" dirty="0" smtClean="0">
                <a:solidFill>
                  <a:srgbClr val="FF0000"/>
                </a:solidFill>
              </a:rPr>
              <a:t>하는 데 실패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0" dirty="0" smtClean="0">
                <a:solidFill>
                  <a:schemeClr val="tx1"/>
                </a:solidFill>
              </a:rPr>
              <a:t>어떤 주어진 </a:t>
            </a:r>
            <a:r>
              <a:rPr lang="en-US" altLang="ko-KR" b="0" dirty="0" smtClean="0">
                <a:solidFill>
                  <a:schemeClr val="tx1"/>
                </a:solidFill>
              </a:rPr>
              <a:t>CNN </a:t>
            </a:r>
            <a:r>
              <a:rPr lang="ko-KR" altLang="en-US" b="0" dirty="0" smtClean="0">
                <a:solidFill>
                  <a:schemeClr val="tx1"/>
                </a:solidFill>
              </a:rPr>
              <a:t>모델에 대해서도 </a:t>
            </a:r>
            <a:r>
              <a:rPr lang="ko-KR" altLang="en-US" dirty="0" smtClean="0">
                <a:solidFill>
                  <a:srgbClr val="0000FF"/>
                </a:solidFill>
              </a:rPr>
              <a:t>계속해서 더 좋은 </a:t>
            </a:r>
            <a:r>
              <a:rPr lang="en-US" altLang="ko-KR" dirty="0" smtClean="0">
                <a:solidFill>
                  <a:srgbClr val="0000FF"/>
                </a:solidFill>
              </a:rPr>
              <a:t>explanation method</a:t>
            </a:r>
            <a:r>
              <a:rPr lang="ko-KR" altLang="en-US" dirty="0" smtClean="0">
                <a:solidFill>
                  <a:srgbClr val="0000FF"/>
                </a:solidFill>
              </a:rPr>
              <a:t>를 제공</a:t>
            </a:r>
            <a:r>
              <a:rPr lang="ko-KR" altLang="en-US" b="0" dirty="0" smtClean="0">
                <a:solidFill>
                  <a:schemeClr val="tx1"/>
                </a:solidFill>
              </a:rPr>
              <a:t>할 수 있는 </a:t>
            </a:r>
            <a:r>
              <a:rPr lang="en-US" altLang="ko-KR" b="0" dirty="0" smtClean="0">
                <a:solidFill>
                  <a:schemeClr val="tx1"/>
                </a:solidFill>
              </a:rPr>
              <a:t>XAI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마지막 </a:t>
            </a:r>
            <a:r>
              <a:rPr lang="en-US" altLang="ko-KR" dirty="0" smtClean="0">
                <a:solidFill>
                  <a:srgbClr val="0000FF"/>
                </a:solidFill>
              </a:rPr>
              <a:t>Convolutional Layer</a:t>
            </a:r>
            <a:r>
              <a:rPr lang="ko-KR" altLang="en-US" b="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b="0" dirty="0" smtClean="0">
                <a:solidFill>
                  <a:schemeClr val="tx1"/>
                </a:solidFill>
              </a:rPr>
              <a:t>mask</a:t>
            </a:r>
            <a:r>
              <a:rPr lang="ko-KR" altLang="en-US" b="0" dirty="0" smtClean="0">
                <a:solidFill>
                  <a:schemeClr val="tx1"/>
                </a:solidFill>
              </a:rPr>
              <a:t>를 생성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02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Introducing and assessing the explainable AI (XAI) method: SIDU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465059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SIDU: Proposed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0" dirty="0" smtClean="0">
                <a:solidFill>
                  <a:schemeClr val="tx1"/>
                </a:solidFill>
              </a:rPr>
              <a:t>1. CNN</a:t>
            </a:r>
            <a:r>
              <a:rPr lang="ko-KR" altLang="en-US" b="0" dirty="0" smtClean="0">
                <a:solidFill>
                  <a:schemeClr val="tx1"/>
                </a:solidFill>
              </a:rPr>
              <a:t>으로부터 </a:t>
            </a:r>
            <a:r>
              <a:rPr lang="ko-KR" altLang="en-US" dirty="0" smtClean="0">
                <a:solidFill>
                  <a:schemeClr val="tx1"/>
                </a:solidFill>
              </a:rPr>
              <a:t>마지막 </a:t>
            </a:r>
            <a:r>
              <a:rPr lang="en-US" altLang="ko-KR" dirty="0" smtClean="0">
                <a:solidFill>
                  <a:schemeClr val="tx1"/>
                </a:solidFill>
              </a:rPr>
              <a:t>convolutional layer</a:t>
            </a:r>
            <a:r>
              <a:rPr lang="ko-KR" altLang="en-US" b="0" dirty="0" smtClean="0">
                <a:solidFill>
                  <a:schemeClr val="tx1"/>
                </a:solidFill>
              </a:rPr>
              <a:t>를 추출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그 </a:t>
            </a:r>
            <a:r>
              <a:rPr lang="en-US" altLang="ko-KR" b="0" dirty="0" smtClean="0">
                <a:solidFill>
                  <a:schemeClr val="tx1"/>
                </a:solidFill>
              </a:rPr>
              <a:t>layer</a:t>
            </a:r>
            <a:r>
              <a:rPr lang="ko-KR" altLang="en-US" b="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dirty="0" smtClean="0">
                <a:solidFill>
                  <a:srgbClr val="FF0000"/>
                </a:solidFill>
              </a:rPr>
              <a:t>mask</a:t>
            </a:r>
            <a:r>
              <a:rPr lang="ko-KR" altLang="en-US" dirty="0" smtClean="0">
                <a:solidFill>
                  <a:srgbClr val="FF0000"/>
                </a:solidFill>
              </a:rPr>
              <a:t>를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0" dirty="0" smtClean="0">
                <a:solidFill>
                  <a:schemeClr val="tx1"/>
                </a:solidFill>
              </a:rPr>
              <a:t>2. </a:t>
            </a:r>
            <a:r>
              <a:rPr lang="ko-KR" altLang="en-US" b="0" dirty="0" smtClean="0">
                <a:solidFill>
                  <a:schemeClr val="tx1"/>
                </a:solidFill>
              </a:rPr>
              <a:t>예측된 </a:t>
            </a:r>
            <a:r>
              <a:rPr lang="en-US" altLang="ko-KR" b="0" dirty="0" smtClean="0">
                <a:solidFill>
                  <a:schemeClr val="tx1"/>
                </a:solidFill>
              </a:rPr>
              <a:t>class</a:t>
            </a:r>
            <a:r>
              <a:rPr lang="ko-KR" altLang="en-US" b="0" dirty="0" smtClean="0">
                <a:solidFill>
                  <a:schemeClr val="tx1"/>
                </a:solidFill>
              </a:rPr>
              <a:t>에 대해 각 </a:t>
            </a:r>
            <a:r>
              <a:rPr lang="en-US" altLang="ko-KR" b="0" dirty="0" smtClean="0">
                <a:solidFill>
                  <a:schemeClr val="tx1"/>
                </a:solidFill>
              </a:rPr>
              <a:t>mask</a:t>
            </a:r>
            <a:r>
              <a:rPr lang="ko-KR" altLang="en-US" b="0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rgbClr val="FF0000"/>
                </a:solidFill>
              </a:rPr>
              <a:t>similarity difference</a:t>
            </a:r>
            <a:r>
              <a:rPr lang="ko-KR" altLang="en-US" dirty="0" smtClean="0">
                <a:solidFill>
                  <a:srgbClr val="FF0000"/>
                </a:solidFill>
              </a:rPr>
              <a:t>를 계산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0" dirty="0" smtClean="0">
                <a:solidFill>
                  <a:schemeClr val="tx1"/>
                </a:solidFill>
              </a:rPr>
              <a:t>3. </a:t>
            </a:r>
            <a:r>
              <a:rPr lang="ko-KR" altLang="en-US" b="0" dirty="0" smtClean="0">
                <a:solidFill>
                  <a:schemeClr val="tx1"/>
                </a:solidFill>
              </a:rPr>
              <a:t>각 </a:t>
            </a:r>
            <a:r>
              <a:rPr lang="en-US" altLang="ko-KR" b="0" dirty="0" smtClean="0">
                <a:solidFill>
                  <a:schemeClr val="tx1"/>
                </a:solidFill>
              </a:rPr>
              <a:t>mask</a:t>
            </a:r>
            <a:r>
              <a:rPr lang="ko-KR" altLang="en-US" b="0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</a:rPr>
              <a:t>weight</a:t>
            </a:r>
            <a:r>
              <a:rPr lang="ko-KR" altLang="en-US" dirty="0" smtClean="0">
                <a:solidFill>
                  <a:schemeClr val="tx1"/>
                </a:solidFill>
              </a:rPr>
              <a:t>을 계산</a:t>
            </a:r>
            <a:r>
              <a:rPr lang="ko-KR" altLang="en-US" b="0" dirty="0" smtClean="0">
                <a:solidFill>
                  <a:schemeClr val="tx1"/>
                </a:solidFill>
              </a:rPr>
              <a:t>하고</a:t>
            </a:r>
            <a:r>
              <a:rPr lang="en-US" altLang="ko-KR" b="0" dirty="0" smtClean="0">
                <a:solidFill>
                  <a:schemeClr val="tx1"/>
                </a:solidFill>
              </a:rPr>
              <a:t>, prediction</a:t>
            </a:r>
            <a:r>
              <a:rPr lang="ko-KR" altLang="en-US" b="0" dirty="0" smtClean="0">
                <a:solidFill>
                  <a:schemeClr val="tx1"/>
                </a:solidFill>
              </a:rPr>
              <a:t>을 설명할 수 있는 </a:t>
            </a:r>
            <a:r>
              <a:rPr lang="en-US" altLang="ko-KR" dirty="0" smtClean="0">
                <a:solidFill>
                  <a:srgbClr val="FF0000"/>
                </a:solidFill>
              </a:rPr>
              <a:t>final map</a:t>
            </a:r>
            <a:r>
              <a:rPr lang="ko-KR" altLang="en-US" dirty="0" smtClean="0">
                <a:solidFill>
                  <a:srgbClr val="FF0000"/>
                </a:solidFill>
              </a:rPr>
              <a:t>으로 합성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346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Introducing and assessing the explainable AI (XAI) method: SIDU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5"/>
            <a:ext cx="11835130" cy="15511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SIDU: Proposed Method – Step 1. Getting Feature Activation Masks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86789" y="4085113"/>
                <a:ext cx="5631222" cy="386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𝑭𝒆𝒂𝒕𝒖𝒓𝒆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𝑰𝒎𝒂𝒈𝒆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𝑴𝒂𝒔𝒌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: </m:t>
                      </m:r>
                      <m:sSubSup>
                        <m:sSub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𝑨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𝒄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𝒊</m:t>
                          </m:r>
                        </m:sup>
                      </m:sSubSup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𝑭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𝑰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⊙</m:t>
                      </m:r>
                      <m:sSubSup>
                        <m:sSub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/>
                              <a:sym typeface="Helvetica Neue"/>
                            </a:rPr>
                          </m:ctrlPr>
                        </m:sSub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𝑴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𝒊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𝒄</m:t>
                          </m:r>
                        </m:sup>
                      </m:sSubSup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789" y="4085113"/>
                <a:ext cx="5631222" cy="386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15" y="4890408"/>
            <a:ext cx="9856520" cy="36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69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Introducing and assessing the explainable AI (XAI) method: SIDU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5"/>
            <a:ext cx="11835130" cy="15511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SIDU: Proposed Method – Step 2. </a:t>
            </a:r>
            <a:r>
              <a:rPr lang="en-US" altLang="ko-KR" dirty="0" smtClean="0">
                <a:solidFill>
                  <a:schemeClr val="tx1"/>
                </a:solidFill>
              </a:rPr>
              <a:t>Computing Similarity Differences and Uniqueness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90130" y="4240314"/>
                <a:ext cx="4477508" cy="11991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𝑺𝒊𝒎𝒊𝒍𝒂𝒓𝒊𝒕𝒚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𝑫𝒊𝒇𝒇𝒆𝒓𝒆𝒏𝒄𝒆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:</m:t>
                      </m:r>
                    </m:oMath>
                  </m:oMathPara>
                </a14:m>
                <a:endParaRPr kumimoji="0" lang="en-US" altLang="ko-KR" sz="2400" b="1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ea typeface="Helvetica Neue"/>
                  <a:cs typeface="Helvetica Neue"/>
                  <a:sym typeface="Helvetica Neue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𝑺</m:t>
                      </m:r>
                      <m:sSubSup>
                        <m:sSubSup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𝑫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𝒊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𝒄</m:t>
                          </m:r>
                        </m:sup>
                      </m:sSubSup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unc>
                        <m:func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r>
                            <a:rPr kumimoji="0" lang="en-US" altLang="ko-KR" sz="24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𝒐𝒓𝒈</m:t>
                                      </m:r>
                                    </m:sub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𝒄</m:t>
                                      </m:r>
                                    </m:sup>
                                  </m:sSub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𝒄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30" y="4240314"/>
                <a:ext cx="4477508" cy="1199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0863" y="5686237"/>
                <a:ext cx="2636043" cy="1462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𝑼𝒏𝒊𝒒𝒖𝒆𝒏𝒆𝒔𝒔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:</m:t>
                      </m:r>
                    </m:oMath>
                  </m:oMathPara>
                </a14:m>
                <a:endParaRPr kumimoji="0" lang="en-US" altLang="ko-KR" sz="2400" b="1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ea typeface="Helvetica Neue"/>
                  <a:cs typeface="Helvetica Neue"/>
                  <a:sym typeface="Helvetica Neue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𝑼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𝒊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𝒄</m:t>
                          </m:r>
                        </m:sup>
                      </m:sSubSup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𝒋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=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𝒄</m:t>
                                  </m:r>
                                </m:sup>
                              </m:sSub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𝒄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0" lang="ko-KR" altLang="en-US" sz="240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63" y="5686237"/>
                <a:ext cx="2636043" cy="1462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6265" y="7453029"/>
                <a:ext cx="2045239" cy="738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𝑾𝒆𝒊𝒈𝒉𝒕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:</m:t>
                      </m:r>
                    </m:oMath>
                  </m:oMathPara>
                </a14:m>
                <a:endParaRPr kumimoji="0" lang="en-US" altLang="ko-KR" sz="2400" b="1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ea typeface="Helvetica Neue"/>
                  <a:cs typeface="Helvetica Neue"/>
                  <a:sym typeface="Helvetica Neue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𝒊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𝒄</m:t>
                          </m:r>
                        </m:sup>
                      </m:sSubSup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𝑺</m:t>
                      </m:r>
                      <m:sSubSup>
                        <m:sSub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𝑫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𝒊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𝒄</m:t>
                          </m:r>
                        </m:sup>
                      </m:sSubSup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∙</m:t>
                      </m:r>
                      <m:sSubSup>
                        <m:sSub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sSub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𝑼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𝒊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kumimoji="0" lang="ko-KR" altLang="en-US" sz="240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65" y="7453029"/>
                <a:ext cx="2045239" cy="738664"/>
              </a:xfrm>
              <a:prstGeom prst="rect">
                <a:avLst/>
              </a:prstGeom>
              <a:blipFill>
                <a:blip r:embed="rId4"/>
                <a:stretch>
                  <a:fillRect l="-4762" b="-99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932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437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Paper: Introducing and assessing the explainable AI (XAI) method: SIDU</vt:lpstr>
      <vt:lpstr>Paper: Introducing and assessing the explainable AI (XAI) method: SIDU</vt:lpstr>
      <vt:lpstr>Paper: Introducing and assessing the explainable AI (XAI) method: SIDU</vt:lpstr>
      <vt:lpstr>Paper: Introducing and assessing the explainable AI (XAI) method: SIDU</vt:lpstr>
      <vt:lpstr>Paper: Introducing and assessing the explainable AI (XAI) method: SIDU</vt:lpstr>
      <vt:lpstr>Paper: Introducing and assessing the explainable AI (XAI) method: SIDU</vt:lpstr>
      <vt:lpstr>Paper: Introducing and assessing the explainable AI (XAI) method: SIDU</vt:lpstr>
      <vt:lpstr>Paper: Introducing and assessing the explainable AI (XAI) method: SIDU</vt:lpstr>
      <vt:lpstr>Paper: Introducing and assessing the explainable AI (XAI) method: SIDU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2848</cp:revision>
  <cp:lastPrinted>2020-05-01T05:17:35Z</cp:lastPrinted>
  <dcterms:modified xsi:type="dcterms:W3CDTF">2021-02-10T03:47:49Z</dcterms:modified>
</cp:coreProperties>
</file>