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stamp/stamp.jsp?arnumber=9351835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21.04.21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0303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Key System Design Dimensions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75257"/>
              </p:ext>
            </p:extLst>
          </p:nvPr>
        </p:nvGraphicFramePr>
        <p:xfrm>
          <a:off x="1462928" y="3759970"/>
          <a:ext cx="10394292" cy="466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495">
                  <a:extLst>
                    <a:ext uri="{9D8B030D-6E8A-4147-A177-3AD203B41FA5}">
                      <a16:colId xmlns:a16="http://schemas.microsoft.com/office/drawing/2014/main" val="792623270"/>
                    </a:ext>
                  </a:extLst>
                </a:gridCol>
                <a:gridCol w="7929797">
                  <a:extLst>
                    <a:ext uri="{9D8B030D-6E8A-4147-A177-3AD203B41FA5}">
                      <a16:colId xmlns:a16="http://schemas.microsoft.com/office/drawing/2014/main" val="2604747537"/>
                    </a:ext>
                  </a:extLst>
                </a:gridCol>
              </a:tblGrid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Feasibility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Dimension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1 (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infrastructure</a:t>
                      </a:r>
                    </a:p>
                    <a:p>
                      <a:pPr latinLnBrk="1"/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interoperability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상호 운용성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081811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Dependability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: infrastructure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간의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토폴로지컬한 특징</a:t>
                      </a:r>
                      <a:endParaRPr lang="en-US" altLang="ko-KR" sz="24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다양한 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infrastructure element (sensor 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잠재적인 이동성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06178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Efficiency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서비스의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efficiency (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효율성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D6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서비스의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잠정적인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service cost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3775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Key System Design Dimensions</a:t>
            </a:r>
            <a:endParaRPr lang="ko-KR" altLang="ko-KR" dirty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UAV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에너지 제약 조건이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feasibility, dependability, efficiency dimension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영향</a:t>
            </a:r>
            <a:r>
              <a:rPr lang="ko-KR" altLang="en-US" dirty="0" smtClean="0">
                <a:sym typeface="Helvetica"/>
              </a:rPr>
              <a:t>을 미칠 수 있고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그 결과로 시스템의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전체적인 성능</a:t>
            </a:r>
            <a:r>
              <a:rPr lang="ko-KR" altLang="en-US" dirty="0" smtClean="0">
                <a:sym typeface="Helvetica"/>
              </a:rPr>
              <a:t>이 영향을 받음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이것을 완화하려면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다양한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scheme</a:t>
            </a:r>
            <a:r>
              <a:rPr lang="ko-KR" altLang="en-US" dirty="0" smtClean="0">
                <a:sym typeface="Helvetica"/>
              </a:rPr>
              <a:t>들이 잠재적인 해결책으로 고려되어야 함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289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0003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Key System Design </a:t>
            </a:r>
            <a:r>
              <a:rPr lang="en-US" altLang="ko-KR" dirty="0" smtClean="0">
                <a:sym typeface="Helvetica"/>
              </a:rPr>
              <a:t>Dimensions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13842" y="3649039"/>
            <a:ext cx="6777116" cy="51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2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ko-KR" altLang="en-US" dirty="0" smtClean="0"/>
              <a:t>연구노트 작성</a:t>
            </a:r>
            <a:endParaRPr lang="en-US" altLang="ko-KR" dirty="0" smtClean="0"/>
          </a:p>
          <a:p>
            <a:pPr marL="457200" indent="-457200" latinLnBrk="1">
              <a:buFontTx/>
              <a:buChar char="-"/>
            </a:pPr>
            <a:r>
              <a:rPr lang="en-US" altLang="ko-KR" dirty="0"/>
              <a:t>Paper: Understanding UAV-Based WPCN-Aided Capabilities for Offshore Monitoring Applications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연구노트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/>
              <a:t>Understanding UAV-Based WPCN-Aided Capabilities for Offshore Monitoring </a:t>
            </a:r>
            <a:r>
              <a:rPr lang="en-US" altLang="ko-KR" dirty="0" smtClean="0"/>
              <a:t>Applications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0047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연구노트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Learning-Based Optimal Placement of a Mobile HAP for Common Throughput Maximization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연구에 대한 연구노트 작성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1989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for 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ieeexplore.ieee.org/stamp/stamp.jsp?arnumber=9351835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97" y="4029704"/>
            <a:ext cx="10870973" cy="33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7072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Wireless sensor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들과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IoT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device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들은 바다에서는 유비쿼터스하지 않으며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그 이유는 다음과 같음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바다 환경은 매우 넓고 다양함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특별한 보호가 필요한 </a:t>
            </a:r>
            <a:r>
              <a:rPr lang="en-US" altLang="ko-KR" dirty="0" smtClean="0">
                <a:sym typeface="Helvetica"/>
              </a:rPr>
              <a:t>electronics-unfriendly situation</a:t>
            </a:r>
            <a:r>
              <a:rPr lang="ko-KR" altLang="en-US" dirty="0" smtClean="0">
                <a:sym typeface="Helvetica"/>
              </a:rPr>
              <a:t>이 존재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생태학 및 경제학적인 관점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최근의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bio-degradable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전자 제품</a:t>
            </a:r>
            <a:r>
              <a:rPr lang="ko-KR" altLang="en-US" dirty="0" smtClean="0">
                <a:sym typeface="Helvetica"/>
              </a:rPr>
              <a:t>들은 환경을 오염시키지 않으면서 분해 가능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79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30946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Convergence and application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다음과 같은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여러 가지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application</a:t>
            </a:r>
            <a:r>
              <a:rPr lang="ko-KR" altLang="en-US" dirty="0" smtClean="0">
                <a:sym typeface="Helvetica"/>
              </a:rPr>
              <a:t>을 통해 </a:t>
            </a:r>
            <a:r>
              <a:rPr lang="en-US" altLang="ko-KR" dirty="0" smtClean="0">
                <a:sym typeface="Helvetica"/>
              </a:rPr>
              <a:t>maritime context</a:t>
            </a:r>
            <a:r>
              <a:rPr lang="ko-KR" altLang="en-US" dirty="0" smtClean="0">
                <a:sym typeface="Helvetica"/>
              </a:rPr>
              <a:t>에서 원활하게 </a:t>
            </a:r>
            <a:r>
              <a:rPr lang="en-US" altLang="ko-KR" dirty="0" smtClean="0">
                <a:sym typeface="Helvetica"/>
              </a:rPr>
              <a:t>converge</a:t>
            </a:r>
            <a:r>
              <a:rPr lang="ko-KR" altLang="en-US" dirty="0" smtClean="0">
                <a:sym typeface="Helvetica"/>
              </a:rPr>
              <a:t>될 수 있음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251" y="4353080"/>
            <a:ext cx="5923265" cy="45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5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0303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Main Actors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92132"/>
              </p:ext>
            </p:extLst>
          </p:nvPr>
        </p:nvGraphicFramePr>
        <p:xfrm>
          <a:off x="1462928" y="3759970"/>
          <a:ext cx="10394292" cy="466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495">
                  <a:extLst>
                    <a:ext uri="{9D8B030D-6E8A-4147-A177-3AD203B41FA5}">
                      <a16:colId xmlns:a16="http://schemas.microsoft.com/office/drawing/2014/main" val="792623270"/>
                    </a:ext>
                  </a:extLst>
                </a:gridCol>
                <a:gridCol w="7929797">
                  <a:extLst>
                    <a:ext uri="{9D8B030D-6E8A-4147-A177-3AD203B41FA5}">
                      <a16:colId xmlns:a16="http://schemas.microsoft.com/office/drawing/2014/main" val="2604747537"/>
                    </a:ext>
                  </a:extLst>
                </a:gridCol>
              </a:tblGrid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Sensing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interest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또는 서비스 정보에 대한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데이터를 획득하기 위해서 직접 통신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081811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Connectivity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와 다른 </a:t>
                      </a:r>
                      <a:r>
                        <a:rPr lang="en-US" altLang="ko-KR" sz="2400" dirty="0" smtClean="0"/>
                        <a:t>actor</a:t>
                      </a:r>
                      <a:r>
                        <a:rPr lang="ko-KR" altLang="en-US" sz="2400" dirty="0" smtClean="0"/>
                        <a:t>들이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외부 시스템과 연결</a:t>
                      </a:r>
                      <a:r>
                        <a:rPr lang="ko-KR" altLang="en-US" sz="2400" dirty="0" smtClean="0"/>
                        <a:t>하기 위해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그들 사이에 통신</a:t>
                      </a:r>
                      <a:r>
                        <a:rPr lang="ko-KR" altLang="en-US" sz="2400" dirty="0" smtClean="0"/>
                        <a:t>하기 위해 </a:t>
                      </a:r>
                      <a:r>
                        <a:rPr lang="en-US" altLang="ko-KR" sz="2400" dirty="0" smtClean="0"/>
                        <a:t>employ</a:t>
                      </a:r>
                      <a:r>
                        <a:rPr lang="ko-KR" altLang="en-US" sz="2400" dirty="0" smtClean="0"/>
                        <a:t>할 수 있는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통신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infrastructure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06178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Power Supply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Power</a:t>
                      </a:r>
                      <a:r>
                        <a:rPr lang="en-US" altLang="ko-KR" sz="2400" baseline="0" dirty="0" smtClean="0"/>
                        <a:t> infrastructure</a:t>
                      </a:r>
                      <a:r>
                        <a:rPr lang="ko-KR" altLang="en-US" sz="2400" baseline="0" dirty="0" smtClean="0"/>
                        <a:t>는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UAV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와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sensing operation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과 관련된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third actor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92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0303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Essential Resources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03793"/>
              </p:ext>
            </p:extLst>
          </p:nvPr>
        </p:nvGraphicFramePr>
        <p:xfrm>
          <a:off x="1462928" y="3759970"/>
          <a:ext cx="10394292" cy="466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495">
                  <a:extLst>
                    <a:ext uri="{9D8B030D-6E8A-4147-A177-3AD203B41FA5}">
                      <a16:colId xmlns:a16="http://schemas.microsoft.com/office/drawing/2014/main" val="792623270"/>
                    </a:ext>
                  </a:extLst>
                </a:gridCol>
                <a:gridCol w="7929797">
                  <a:extLst>
                    <a:ext uri="{9D8B030D-6E8A-4147-A177-3AD203B41FA5}">
                      <a16:colId xmlns:a16="http://schemas.microsoft.com/office/drawing/2014/main" val="2604747537"/>
                    </a:ext>
                  </a:extLst>
                </a:gridCol>
              </a:tblGrid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관련된 정보를 수집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하는 것은 특정한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UAV 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미션을 완수하기 위해 일반적으로 요구됨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081811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Energy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드론은 </a:t>
                      </a:r>
                      <a:r>
                        <a:rPr lang="en-US" altLang="ko-KR" sz="2400" dirty="0" smtClean="0"/>
                        <a:t>hovering, sensing, data processing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및 통신을 위해 에너지 소비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(Power infrastructure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가 없으면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배터리 또는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energy harvesting</a:t>
                      </a:r>
                      <a:r>
                        <a:rPr lang="ko-KR" altLang="en-US" sz="2400" b="0" baseline="0" dirty="0" smtClean="0">
                          <a:solidFill>
                            <a:schemeClr val="tx1"/>
                          </a:solidFill>
                        </a:rPr>
                        <a:t>을 통해 에너지를 충전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06178"/>
                  </a:ext>
                </a:extLst>
              </a:tr>
              <a:tr h="1554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Expenses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Monetary cost</a:t>
                      </a:r>
                      <a:r>
                        <a:rPr lang="ko-KR" altLang="en-US" sz="2400" dirty="0" smtClean="0"/>
                        <a:t>는 </a:t>
                      </a:r>
                      <a:r>
                        <a:rPr lang="en-US" altLang="ko-KR" sz="2400" dirty="0" smtClean="0"/>
                        <a:t>crucial factor</a:t>
                      </a:r>
                      <a:r>
                        <a:rPr lang="ko-KR" altLang="en-US" sz="2400" dirty="0" smtClean="0"/>
                        <a:t>로 항상 고려되어야 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데이터 통신 및 에너지 충전에 추가적인 비용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7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446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3211</cp:revision>
  <cp:lastPrinted>2020-09-22T02:33:58Z</cp:lastPrinted>
  <dcterms:modified xsi:type="dcterms:W3CDTF">2021-04-21T07:21:58Z</dcterms:modified>
</cp:coreProperties>
</file>