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9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67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21.09.03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59577" cy="23013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Reference (Related Works) </a:t>
            </a:r>
            <a:r>
              <a:rPr lang="ko-KR" altLang="en-US" dirty="0" smtClean="0">
                <a:solidFill>
                  <a:schemeClr val="tx1"/>
                </a:solidFill>
              </a:rPr>
              <a:t>논문 추가 </a:t>
            </a:r>
            <a:r>
              <a:rPr lang="en-US" altLang="ko-KR" dirty="0" smtClean="0">
                <a:solidFill>
                  <a:schemeClr val="tx1"/>
                </a:solidFill>
              </a:rPr>
              <a:t>(3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기존에 읽고 정리한 논문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개 </a:t>
            </a:r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ko-KR" altLang="en-US" b="1" dirty="0" smtClean="0">
                <a:solidFill>
                  <a:schemeClr val="tx1"/>
                </a:solidFill>
              </a:rPr>
              <a:t>새로운 논문 총 </a:t>
            </a:r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ko-KR" altLang="en-US" b="1" dirty="0" smtClean="0">
                <a:solidFill>
                  <a:srgbClr val="FF0000"/>
                </a:solidFill>
              </a:rPr>
              <a:t>개 </a:t>
            </a:r>
            <a:r>
              <a:rPr lang="en-US" altLang="ko-KR" b="1" dirty="0" smtClean="0">
                <a:solidFill>
                  <a:srgbClr val="FF0000"/>
                </a:solidFill>
              </a:rPr>
              <a:t>(3</a:t>
            </a:r>
            <a:r>
              <a:rPr lang="ko-KR" altLang="en-US" b="1" dirty="0" smtClean="0">
                <a:solidFill>
                  <a:srgbClr val="FF0000"/>
                </a:solidFill>
              </a:rPr>
              <a:t>개 추가</a:t>
            </a:r>
            <a:r>
              <a:rPr lang="en-US" altLang="ko-KR" b="1" smtClean="0">
                <a:solidFill>
                  <a:srgbClr val="FF0000"/>
                </a:solidFill>
              </a:rPr>
              <a:t>) </a:t>
            </a:r>
            <a:r>
              <a:rPr lang="en-US" altLang="ko-KR" b="1" smtClean="0">
                <a:solidFill>
                  <a:schemeClr val="tx1"/>
                </a:solidFill>
              </a:rPr>
              <a:t>-&gt; </a:t>
            </a:r>
            <a:r>
              <a:rPr lang="en-US" altLang="ko-KR" b="1" dirty="0" smtClean="0">
                <a:solidFill>
                  <a:srgbClr val="FF0000"/>
                </a:solidFill>
              </a:rPr>
              <a:t>13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총 </a:t>
            </a:r>
            <a:r>
              <a:rPr lang="en-US" altLang="ko-KR" b="1" dirty="0" smtClean="0">
                <a:solidFill>
                  <a:schemeClr val="tx1"/>
                </a:solidFill>
              </a:rPr>
              <a:t>reference </a:t>
            </a:r>
            <a:r>
              <a:rPr lang="ko-KR" altLang="en-US" b="1" dirty="0" smtClean="0">
                <a:solidFill>
                  <a:schemeClr val="tx1"/>
                </a:solidFill>
              </a:rPr>
              <a:t>개수 </a:t>
            </a:r>
            <a:r>
              <a:rPr lang="en-US" altLang="ko-KR" b="1" dirty="0" smtClean="0">
                <a:solidFill>
                  <a:srgbClr val="FF0000"/>
                </a:solidFill>
              </a:rPr>
              <a:t>20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06861"/>
              </p:ext>
            </p:extLst>
          </p:nvPr>
        </p:nvGraphicFramePr>
        <p:xfrm>
          <a:off x="1030328" y="4085275"/>
          <a:ext cx="10856872" cy="373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6872">
                  <a:extLst>
                    <a:ext uri="{9D8B030D-6E8A-4147-A177-3AD203B41FA5}">
                      <a16:colId xmlns:a16="http://schemas.microsoft.com/office/drawing/2014/main" val="2419170793"/>
                    </a:ext>
                  </a:extLst>
                </a:gridCol>
              </a:tblGrid>
              <a:tr h="1244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Optimal resource allocation in backscatter assisted WPCN with practical energy harvesting model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27774"/>
                  </a:ext>
                </a:extLst>
              </a:tr>
              <a:tr h="1244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Sum-Throughput and Fairness Optimization of a Wireless Energy Harvesting Sensor Network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6768"/>
                  </a:ext>
                </a:extLst>
              </a:tr>
              <a:tr h="1244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Throughput Maximization in WPCN: Assisted by Backscatter Communication with Initial Energy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75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14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48100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Reference (Related Works) </a:t>
            </a:r>
            <a:r>
              <a:rPr lang="ko-KR" altLang="en-US" dirty="0" smtClean="0">
                <a:solidFill>
                  <a:schemeClr val="tx1"/>
                </a:solidFill>
              </a:rPr>
              <a:t>논문 정리 방향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r>
              <a:rPr lang="ko-KR" altLang="en-US" dirty="0" smtClean="0">
                <a:solidFill>
                  <a:schemeClr val="tx1"/>
                </a:solidFill>
              </a:rPr>
              <a:t>개 논문의 </a:t>
            </a:r>
            <a:r>
              <a:rPr lang="en-US" altLang="ko-KR" b="1" dirty="0" smtClean="0">
                <a:solidFill>
                  <a:srgbClr val="0000FF"/>
                </a:solidFill>
              </a:rPr>
              <a:t>abstract </a:t>
            </a:r>
            <a:r>
              <a:rPr lang="ko-KR" altLang="en-US" b="1" dirty="0" smtClean="0">
                <a:solidFill>
                  <a:srgbClr val="0000FF"/>
                </a:solidFill>
              </a:rPr>
              <a:t>및 </a:t>
            </a:r>
            <a:r>
              <a:rPr lang="en-US" altLang="ko-KR" b="1" dirty="0" smtClean="0">
                <a:solidFill>
                  <a:srgbClr val="0000FF"/>
                </a:solidFill>
              </a:rPr>
              <a:t>experiment </a:t>
            </a:r>
            <a:r>
              <a:rPr lang="ko-KR" altLang="en-US" b="1" dirty="0" smtClean="0">
                <a:solidFill>
                  <a:srgbClr val="0000FF"/>
                </a:solidFill>
              </a:rPr>
              <a:t>등에서 중요한 내용</a:t>
            </a:r>
            <a:r>
              <a:rPr lang="ko-KR" altLang="en-US" dirty="0" smtClean="0">
                <a:solidFill>
                  <a:schemeClr val="tx1"/>
                </a:solidFill>
              </a:rPr>
              <a:t>을 요약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해당 논문들의 문제점 지적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지적 가능한 문제점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ko-KR" dirty="0">
                <a:sym typeface="Helvetica"/>
              </a:rPr>
              <a:t>이들 논문에서 대부분 </a:t>
            </a:r>
            <a:r>
              <a:rPr lang="ko-KR" altLang="ko-KR" dirty="0" err="1">
                <a:sym typeface="Helvetica"/>
              </a:rPr>
              <a:t>딥러닝</a:t>
            </a:r>
            <a:r>
              <a:rPr lang="en-US" altLang="ko-KR" dirty="0">
                <a:sym typeface="Helvetica"/>
              </a:rPr>
              <a:t>, </a:t>
            </a:r>
            <a:r>
              <a:rPr lang="ko-KR" altLang="ko-KR" dirty="0" err="1">
                <a:sym typeface="Helvetica"/>
              </a:rPr>
              <a:t>머신러닝을</a:t>
            </a:r>
            <a:r>
              <a:rPr lang="ko-KR" altLang="ko-KR" dirty="0">
                <a:sym typeface="Helvetica"/>
              </a:rPr>
              <a:t> 사용하지 </a:t>
            </a:r>
            <a:r>
              <a:rPr lang="ko-KR" altLang="ko-KR" dirty="0" smtClean="0">
                <a:sym typeface="Helvetica"/>
              </a:rPr>
              <a:t>않</a:t>
            </a:r>
            <a:r>
              <a:rPr lang="ko-KR" altLang="en-US" dirty="0" smtClean="0">
                <a:sym typeface="Helvetica"/>
              </a:rPr>
              <a:t>고 </a:t>
            </a:r>
            <a:r>
              <a:rPr lang="ko-KR" altLang="ko-KR" dirty="0" smtClean="0">
                <a:sym typeface="Helvetica"/>
              </a:rPr>
              <a:t>수학적인 </a:t>
            </a:r>
            <a:r>
              <a:rPr lang="ko-KR" altLang="ko-KR" dirty="0">
                <a:sym typeface="Helvetica"/>
              </a:rPr>
              <a:t>최적화 모델만을 </a:t>
            </a:r>
            <a:r>
              <a:rPr lang="ko-KR" altLang="ko-KR" dirty="0" smtClean="0">
                <a:sym typeface="Helvetica"/>
              </a:rPr>
              <a:t>사용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특정한 모델 등 </a:t>
            </a:r>
            <a:r>
              <a:rPr lang="ko-KR" altLang="ko-KR" dirty="0" smtClean="0">
                <a:sym typeface="Helvetica"/>
              </a:rPr>
              <a:t>제한적인 </a:t>
            </a:r>
            <a:r>
              <a:rPr lang="ko-KR" altLang="ko-KR" dirty="0">
                <a:sym typeface="Helvetica"/>
              </a:rPr>
              <a:t>상황에서만 적용 </a:t>
            </a:r>
            <a:r>
              <a:rPr lang="ko-KR" altLang="ko-KR" dirty="0" smtClean="0">
                <a:sym typeface="Helvetica"/>
              </a:rPr>
              <a:t>가능</a:t>
            </a:r>
            <a:r>
              <a:rPr lang="ko-KR" altLang="en-US" dirty="0" smtClean="0">
                <a:sym typeface="Helvetica"/>
              </a:rPr>
              <a:t>한 논문들도 있음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직접 비교 불가능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Implementation: WPCN-UAV</a:t>
            </a:r>
          </a:p>
          <a:p>
            <a:pPr latinLnBrk="1"/>
            <a:r>
              <a:rPr lang="en-US" altLang="ko-KR" dirty="0" smtClean="0"/>
              <a:t>Revision: </a:t>
            </a:r>
            <a:r>
              <a:rPr lang="en-US" altLang="ko-KR" dirty="0"/>
              <a:t>Deep Learning-Based Optimal Placement of a Mobile HAP for Common Throughput Maximization in Wireless Powered Communication Networks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0761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Power gain</a:t>
            </a:r>
            <a:r>
              <a:rPr lang="ko-KR" altLang="en-US" dirty="0" smtClean="0">
                <a:solidFill>
                  <a:schemeClr val="tx1"/>
                </a:solidFill>
              </a:rPr>
              <a:t>에 따라 다음에 통신할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를 결정하도록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실행 속도 증가됨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Reference </a:t>
            </a:r>
            <a:r>
              <a:rPr lang="ko-KR" altLang="en-US" dirty="0" smtClean="0">
                <a:solidFill>
                  <a:schemeClr val="tx1"/>
                </a:solidFill>
              </a:rPr>
              <a:t>논문 찾기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기존에 읽은 논문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 </a:t>
            </a:r>
            <a:r>
              <a:rPr lang="en-US" altLang="ko-KR" dirty="0" smtClean="0">
                <a:solidFill>
                  <a:schemeClr val="tx1"/>
                </a:solidFill>
              </a:rPr>
              <a:t>(WPCN-UAV </a:t>
            </a:r>
            <a:r>
              <a:rPr lang="ko-KR" altLang="en-US" dirty="0" smtClean="0">
                <a:solidFill>
                  <a:schemeClr val="tx1"/>
                </a:solidFill>
              </a:rPr>
              <a:t>관련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새로운 논문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논문의 총 </a:t>
            </a:r>
            <a:r>
              <a:rPr lang="en-US" altLang="ko-KR" b="1" dirty="0" smtClean="0">
                <a:solidFill>
                  <a:srgbClr val="FF0000"/>
                </a:solidFill>
              </a:rPr>
              <a:t>reference </a:t>
            </a:r>
            <a:r>
              <a:rPr lang="ko-KR" altLang="en-US" b="1" dirty="0" smtClean="0">
                <a:solidFill>
                  <a:srgbClr val="FF0000"/>
                </a:solidFill>
              </a:rPr>
              <a:t>개수 </a:t>
            </a:r>
            <a:r>
              <a:rPr lang="en-US" altLang="ko-KR" b="1" dirty="0" smtClean="0">
                <a:solidFill>
                  <a:srgbClr val="FF0000"/>
                </a:solidFill>
              </a:rPr>
              <a:t>20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09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Power gain</a:t>
            </a:r>
            <a:r>
              <a:rPr lang="ko-KR" altLang="en-US" dirty="0" smtClean="0">
                <a:solidFill>
                  <a:srgbClr val="0000FF"/>
                </a:solidFill>
              </a:rPr>
              <a:t>에 따라</a:t>
            </a:r>
            <a:r>
              <a:rPr lang="ko-KR" altLang="en-US" dirty="0" smtClean="0">
                <a:solidFill>
                  <a:schemeClr val="tx1"/>
                </a:solidFill>
              </a:rPr>
              <a:t> 다음에 통신할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를 결정하도록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78" y="3668639"/>
            <a:ext cx="8962537" cy="41760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84584" y="5698636"/>
            <a:ext cx="7854462" cy="26902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8115" y="7211633"/>
            <a:ext cx="4997085" cy="59784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993" y="5967657"/>
            <a:ext cx="151483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power gain)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828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09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Data Size (number of rows)</a:t>
            </a:r>
            <a:r>
              <a:rPr lang="ko-KR" altLang="en-US" dirty="0" smtClean="0">
                <a:solidFill>
                  <a:schemeClr val="tx1"/>
                </a:solidFill>
              </a:rPr>
              <a:t>가 일정하지 않고 </a:t>
            </a:r>
            <a:r>
              <a:rPr lang="en-US" altLang="ko-KR" dirty="0" smtClean="0">
                <a:solidFill>
                  <a:srgbClr val="0000FF"/>
                </a:solidFill>
              </a:rPr>
              <a:t>various</a:t>
            </a:r>
            <a:r>
              <a:rPr lang="ko-KR" altLang="en-US" dirty="0" smtClean="0">
                <a:solidFill>
                  <a:srgbClr val="0000FF"/>
                </a:solidFill>
              </a:rPr>
              <a:t>하게 변동</a:t>
            </a:r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3341077"/>
            <a:ext cx="5497240" cy="5216769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67110"/>
              </p:ext>
            </p:extLst>
          </p:nvPr>
        </p:nvGraphicFramePr>
        <p:xfrm>
          <a:off x="1619736" y="3374048"/>
          <a:ext cx="4183186" cy="50900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91593">
                  <a:extLst>
                    <a:ext uri="{9D8B030D-6E8A-4147-A177-3AD203B41FA5}">
                      <a16:colId xmlns:a16="http://schemas.microsoft.com/office/drawing/2014/main" val="2141939417"/>
                    </a:ext>
                  </a:extLst>
                </a:gridCol>
                <a:gridCol w="2091593">
                  <a:extLst>
                    <a:ext uri="{9D8B030D-6E8A-4147-A177-3AD203B41FA5}">
                      <a16:colId xmlns:a16="http://schemas.microsoft.com/office/drawing/2014/main" val="376196719"/>
                    </a:ext>
                  </a:extLst>
                </a:gridCol>
              </a:tblGrid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rows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difference</a:t>
                      </a:r>
                      <a:endParaRPr lang="ko-KR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92800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effectLst/>
                          <a:latin typeface="+mn-lt"/>
                        </a:rPr>
                        <a:t>4800</a:t>
                      </a:r>
                      <a:endParaRPr lang="en-US" altLang="ko-KR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(4800)</a:t>
                      </a:r>
                      <a:endParaRPr lang="ko-KR" alt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5393232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10800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6000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7895104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16663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5863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562929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23035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6372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944352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28981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5946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7361242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34916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5935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847350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41078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6162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96554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46925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5847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627113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53076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6151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916149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59321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6245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07959"/>
                  </a:ext>
                </a:extLst>
              </a:tr>
              <a:tr h="424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>
                          <a:effectLst/>
                          <a:latin typeface="+mn-lt"/>
                        </a:rPr>
                        <a:t>65480</a:t>
                      </a:r>
                      <a:endParaRPr lang="en-US" altLang="ko-KR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6159</a:t>
                      </a:r>
                      <a:endParaRPr lang="en-US" altLang="ko-KR" sz="2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39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732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992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Data Size (number of rows)</a:t>
            </a:r>
            <a:r>
              <a:rPr lang="ko-KR" altLang="en-US" dirty="0" smtClean="0">
                <a:solidFill>
                  <a:schemeClr val="tx1"/>
                </a:solidFill>
              </a:rPr>
              <a:t>가 일정하지 않고 </a:t>
            </a:r>
            <a:r>
              <a:rPr lang="en-US" altLang="ko-KR" dirty="0" smtClean="0">
                <a:solidFill>
                  <a:srgbClr val="0000FF"/>
                </a:solidFill>
              </a:rPr>
              <a:t>various</a:t>
            </a:r>
            <a:r>
              <a:rPr lang="ko-KR" altLang="en-US" dirty="0" smtClean="0">
                <a:solidFill>
                  <a:srgbClr val="0000FF"/>
                </a:solidFill>
              </a:rPr>
              <a:t>하게 </a:t>
            </a:r>
            <a:r>
              <a:rPr lang="ko-KR" altLang="en-US" dirty="0" smtClean="0">
                <a:solidFill>
                  <a:srgbClr val="0000FF"/>
                </a:solidFill>
              </a:rPr>
              <a:t>변동</a:t>
            </a:r>
            <a:r>
              <a:rPr lang="ko-KR" altLang="en-US" dirty="0" smtClean="0">
                <a:solidFill>
                  <a:schemeClr val="tx1"/>
                </a:solidFill>
              </a:rPr>
              <a:t>하는 것에 대해 코드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Throughput</a:t>
            </a:r>
            <a:r>
              <a:rPr lang="ko-KR" altLang="en-US" b="1" dirty="0" smtClean="0">
                <a:solidFill>
                  <a:srgbClr val="FF0000"/>
                </a:solidFill>
              </a:rPr>
              <a:t>이 증가하지 않는 경우 </a:t>
            </a:r>
            <a:r>
              <a:rPr lang="en-US" altLang="ko-KR" b="1" dirty="0" smtClean="0">
                <a:solidFill>
                  <a:srgbClr val="FF0000"/>
                </a:solidFill>
              </a:rPr>
              <a:t>Q Table</a:t>
            </a:r>
            <a:r>
              <a:rPr lang="ko-KR" altLang="en-US" b="1" dirty="0" smtClean="0">
                <a:solidFill>
                  <a:srgbClr val="FF0000"/>
                </a:solidFill>
              </a:rPr>
              <a:t>에 </a:t>
            </a:r>
            <a:r>
              <a:rPr lang="en-US" altLang="ko-KR" b="1" dirty="0" smtClean="0">
                <a:solidFill>
                  <a:srgbClr val="FF0000"/>
                </a:solidFill>
              </a:rPr>
              <a:t>appe</a:t>
            </a:r>
            <a:r>
              <a:rPr lang="en-US" altLang="ko-KR" b="1" dirty="0" smtClean="0">
                <a:solidFill>
                  <a:srgbClr val="FF0000"/>
                </a:solidFill>
              </a:rPr>
              <a:t>nd</a:t>
            </a:r>
            <a:r>
              <a:rPr lang="ko-KR" altLang="en-US" dirty="0" smtClean="0">
                <a:solidFill>
                  <a:schemeClr val="tx1"/>
                </a:solidFill>
              </a:rPr>
              <a:t>하는데</a:t>
            </a:r>
            <a:r>
              <a:rPr lang="en-US" altLang="ko-KR" dirty="0" smtClean="0">
                <a:solidFill>
                  <a:schemeClr val="tx1"/>
                </a:solidFill>
              </a:rPr>
              <a:t>, time slot</a:t>
            </a:r>
            <a:r>
              <a:rPr lang="ko-KR" altLang="en-US" dirty="0" smtClean="0">
                <a:solidFill>
                  <a:schemeClr val="tx1"/>
                </a:solidFill>
              </a:rPr>
              <a:t>의 값에 따라 그 경우가 달라짐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861970"/>
            <a:ext cx="3193394" cy="32121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36" y="5014369"/>
            <a:ext cx="2461756" cy="2907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13" y="5339263"/>
            <a:ext cx="2631898" cy="22575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532" y="5014369"/>
            <a:ext cx="2553166" cy="29901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102113" y="5193029"/>
            <a:ext cx="2215048" cy="22303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69113" y="5720567"/>
            <a:ext cx="2215048" cy="22303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38270" y="5562158"/>
            <a:ext cx="2301329" cy="2407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20093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52" y="7353155"/>
            <a:ext cx="6224915" cy="14743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52" y="6039696"/>
            <a:ext cx="7741494" cy="1253234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331700" cy="73891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Q-Table appending mechanism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r>
              <a:rPr lang="ko-KR" altLang="en-US" dirty="0" smtClean="0">
                <a:solidFill>
                  <a:schemeClr val="tx1"/>
                </a:solidFill>
              </a:rPr>
              <a:t>하기 위한 </a:t>
            </a:r>
            <a:r>
              <a:rPr lang="en-US" altLang="ko-KR" b="1" dirty="0" smtClean="0">
                <a:solidFill>
                  <a:srgbClr val="0000FF"/>
                </a:solidFill>
              </a:rPr>
              <a:t>direct reward </a:t>
            </a:r>
            <a:r>
              <a:rPr lang="ko-KR" altLang="en-US" b="1" dirty="0" smtClean="0">
                <a:solidFill>
                  <a:srgbClr val="0000FF"/>
                </a:solidFill>
              </a:rPr>
              <a:t>목록을 갱신하는 함수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b="1" dirty="0" smtClean="0">
                <a:solidFill>
                  <a:srgbClr val="0000FF"/>
                </a:solidFill>
              </a:rPr>
              <a:t>Q Table</a:t>
            </a:r>
            <a:r>
              <a:rPr lang="ko-KR" altLang="en-US" b="1" dirty="0" smtClean="0">
                <a:solidFill>
                  <a:srgbClr val="0000FF"/>
                </a:solidFill>
              </a:rPr>
              <a:t>을 업데이트할지를 결정하는 인수</a:t>
            </a:r>
            <a:r>
              <a:rPr lang="ko-KR" altLang="en-US" dirty="0" smtClean="0">
                <a:solidFill>
                  <a:schemeClr val="tx1"/>
                </a:solidFill>
              </a:rPr>
              <a:t>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89000" lvl="2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Main </a:t>
            </a:r>
            <a:r>
              <a:rPr lang="ko-KR" altLang="en-US" dirty="0" smtClean="0">
                <a:solidFill>
                  <a:schemeClr val="tx1"/>
                </a:solidFill>
              </a:rPr>
              <a:t>함수의 각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의 각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b="1" dirty="0" smtClean="0">
                <a:solidFill>
                  <a:srgbClr val="0000FF"/>
                </a:solidFill>
              </a:rPr>
              <a:t>각 </a:t>
            </a:r>
            <a:r>
              <a:rPr lang="en-US" altLang="ko-KR" b="1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에 대해서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direct reward</a:t>
            </a:r>
            <a:r>
              <a:rPr lang="ko-KR" altLang="en-US" b="1" dirty="0" smtClean="0">
                <a:solidFill>
                  <a:srgbClr val="0000FF"/>
                </a:solidFill>
              </a:rPr>
              <a:t>의 최종 결과만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저장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2" y="3631223"/>
            <a:ext cx="7741494" cy="15798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47036" y="4323112"/>
            <a:ext cx="1524964" cy="2371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06904" y="6428300"/>
            <a:ext cx="2429773" cy="69933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8497" y="8622259"/>
            <a:ext cx="3160918" cy="21694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0494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992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실행 속도가 </a:t>
            </a:r>
            <a:r>
              <a:rPr lang="ko-KR" altLang="en-US" dirty="0" err="1" smtClean="0">
                <a:solidFill>
                  <a:srgbClr val="0000FF"/>
                </a:solidFill>
              </a:rPr>
              <a:t>빨라짐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이전과 동일한 </a:t>
            </a: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setting, </a:t>
            </a:r>
            <a:r>
              <a:rPr lang="en-US" altLang="ko-KR" u="sng" dirty="0" smtClean="0">
                <a:solidFill>
                  <a:schemeClr val="tx1"/>
                </a:solidFill>
              </a:rPr>
              <a:t>10 epoch</a:t>
            </a:r>
            <a:r>
              <a:rPr lang="ko-KR" altLang="en-US" u="sng" dirty="0" smtClean="0">
                <a:solidFill>
                  <a:schemeClr val="tx1"/>
                </a:solidFill>
              </a:rPr>
              <a:t>마다 진행 상황 출력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 epoch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u="sng" dirty="0" smtClean="0">
                <a:solidFill>
                  <a:schemeClr val="tx1"/>
                </a:solidFill>
              </a:rPr>
              <a:t>2400</a:t>
            </a:r>
            <a:r>
              <a:rPr lang="ko-KR" altLang="en-US" u="sng" dirty="0" smtClean="0">
                <a:solidFill>
                  <a:schemeClr val="tx1"/>
                </a:solidFill>
              </a:rPr>
              <a:t>개의 </a:t>
            </a:r>
            <a:r>
              <a:rPr lang="en-US" altLang="ko-KR" u="sng" dirty="0" smtClean="0">
                <a:solidFill>
                  <a:schemeClr val="tx1"/>
                </a:solidFill>
              </a:rPr>
              <a:t>row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10 epoch </a:t>
            </a:r>
            <a:r>
              <a:rPr lang="ko-KR" altLang="en-US" b="1" dirty="0" smtClean="0">
                <a:solidFill>
                  <a:srgbClr val="0000FF"/>
                </a:solidFill>
              </a:rPr>
              <a:t>당 </a:t>
            </a:r>
            <a:r>
              <a:rPr lang="en-US" altLang="ko-KR" b="1" dirty="0" smtClean="0">
                <a:solidFill>
                  <a:srgbClr val="0000FF"/>
                </a:solidFill>
              </a:rPr>
              <a:t>1~2</a:t>
            </a:r>
            <a:r>
              <a:rPr lang="ko-KR" altLang="en-US" b="1" dirty="0" smtClean="0">
                <a:solidFill>
                  <a:srgbClr val="0000FF"/>
                </a:solidFill>
              </a:rPr>
              <a:t>분 소요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5" y="4641656"/>
            <a:ext cx="9292614" cy="31097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33897" y="4618210"/>
            <a:ext cx="4350226" cy="100886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40963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992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실행 속도가 </a:t>
            </a:r>
            <a:r>
              <a:rPr lang="ko-KR" altLang="en-US" dirty="0" err="1" smtClean="0">
                <a:solidFill>
                  <a:srgbClr val="0000FF"/>
                </a:solidFill>
              </a:rPr>
              <a:t>빨라짐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 loss, valid loss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b="1" dirty="0" smtClean="0">
                <a:solidFill>
                  <a:srgbClr val="FF0000"/>
                </a:solidFill>
              </a:rPr>
              <a:t>1.0</a:t>
            </a:r>
            <a:r>
              <a:rPr lang="ko-KR" altLang="en-US" b="1" dirty="0" smtClean="0">
                <a:solidFill>
                  <a:srgbClr val="FF0000"/>
                </a:solidFill>
              </a:rPr>
              <a:t>에 근접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추후 원인 분석 및 해결 방안 강구 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정확도는 현 시점에서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유의미하다고 보기 어려움</a:t>
            </a:r>
            <a:endParaRPr lang="en-US" altLang="ko-KR" b="1" u="sng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0" y="4641656"/>
            <a:ext cx="4192179" cy="3144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4641656"/>
            <a:ext cx="4192179" cy="31441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48" y="4641656"/>
            <a:ext cx="4192179" cy="31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22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453</Words>
  <Application>Microsoft Office PowerPoint</Application>
  <PresentationFormat>사용자 지정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3789</cp:revision>
  <cp:lastPrinted>2020-09-22T02:33:58Z</cp:lastPrinted>
  <dcterms:modified xsi:type="dcterms:W3CDTF">2021-09-01T06:57:36Z</dcterms:modified>
</cp:coreProperties>
</file>