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9" r:id="rId4"/>
    <p:sldId id="297" r:id="rId5"/>
    <p:sldId id="296" r:id="rId6"/>
    <p:sldId id="290" r:id="rId7"/>
    <p:sldId id="298" r:id="rId8"/>
    <p:sldId id="299" r:id="rId9"/>
    <p:sldId id="301" r:id="rId10"/>
    <p:sldId id="300" r:id="rId11"/>
    <p:sldId id="288" r:id="rId12"/>
    <p:sldId id="267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21.08.11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0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3 (after 30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episode, apply </a:t>
            </a:r>
            <a:r>
              <a:rPr lang="en-US" altLang="ko-KR" dirty="0" smtClean="0">
                <a:solidFill>
                  <a:srgbClr val="0000FF"/>
                </a:solidFill>
              </a:rPr>
              <a:t>learning rate=0.0001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Validation loss = </a:t>
            </a:r>
            <a:r>
              <a:rPr lang="en-US" altLang="ko-KR" b="1" dirty="0" smtClean="0">
                <a:solidFill>
                  <a:srgbClr val="FF0000"/>
                </a:solidFill>
              </a:rPr>
              <a:t>0.36 </a:t>
            </a:r>
            <a:r>
              <a:rPr lang="en-US" altLang="ko-KR" b="1" dirty="0">
                <a:solidFill>
                  <a:srgbClr val="FF0000"/>
                </a:solidFill>
              </a:rPr>
              <a:t>~ </a:t>
            </a:r>
            <a:r>
              <a:rPr lang="en-US" altLang="ko-KR" b="1" dirty="0" smtClean="0">
                <a:solidFill>
                  <a:srgbClr val="FF0000"/>
                </a:solidFill>
              </a:rPr>
              <a:t>0.4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72" y="4016318"/>
            <a:ext cx="5852172" cy="4389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2" y="40163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0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7912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결론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Validation </a:t>
            </a:r>
            <a:r>
              <a:rPr lang="en-US" altLang="ko-KR" dirty="0" smtClean="0">
                <a:solidFill>
                  <a:srgbClr val="FF0000"/>
                </a:solidFill>
              </a:rPr>
              <a:t>loss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마지막 </a:t>
            </a: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ko-KR" altLang="en-US" dirty="0" smtClean="0">
                <a:solidFill>
                  <a:schemeClr val="tx1"/>
                </a:solidFill>
              </a:rPr>
              <a:t>기준 </a:t>
            </a:r>
            <a:r>
              <a:rPr lang="en-US" altLang="ko-KR" dirty="0" smtClean="0">
                <a:solidFill>
                  <a:schemeClr val="tx1"/>
                </a:solidFill>
              </a:rPr>
              <a:t>216,000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</a:t>
            </a:r>
            <a:r>
              <a:rPr lang="ko-KR" altLang="en-US" dirty="0" smtClean="0">
                <a:solidFill>
                  <a:schemeClr val="tx1"/>
                </a:solidFill>
              </a:rPr>
              <a:t>테스트했을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약 </a:t>
            </a:r>
            <a:r>
              <a:rPr lang="en-US" altLang="ko-KR" b="1" dirty="0" smtClean="0">
                <a:solidFill>
                  <a:srgbClr val="FF0000"/>
                </a:solidFill>
              </a:rPr>
              <a:t>0.36~0.45</a:t>
            </a:r>
            <a:r>
              <a:rPr lang="ko-KR" altLang="en-US" dirty="0" smtClean="0">
                <a:solidFill>
                  <a:schemeClr val="tx1"/>
                </a:solidFill>
              </a:rPr>
              <a:t>까지 떨어지고 더 이상 떨어지지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진행 방향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</a:rPr>
              <a:t>더욱 많은 학습 및 테스트 데이터</a:t>
            </a:r>
            <a:r>
              <a:rPr lang="ko-KR" altLang="en-US" dirty="0" smtClean="0">
                <a:solidFill>
                  <a:schemeClr val="tx1"/>
                </a:solidFill>
              </a:rPr>
              <a:t>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DQN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b="1" dirty="0" smtClean="0">
                <a:solidFill>
                  <a:srgbClr val="0000FF"/>
                </a:solidFill>
              </a:rPr>
              <a:t>입력 데이터 값 및 출력 </a:t>
            </a:r>
            <a:r>
              <a:rPr lang="en-US" altLang="ko-KR" b="1" dirty="0" smtClean="0">
                <a:solidFill>
                  <a:srgbClr val="0000FF"/>
                </a:solidFill>
              </a:rPr>
              <a:t>reward</a:t>
            </a:r>
            <a:r>
              <a:rPr lang="ko-KR" altLang="en-US" b="1" dirty="0" smtClean="0">
                <a:solidFill>
                  <a:srgbClr val="0000FF"/>
                </a:solidFill>
              </a:rPr>
              <a:t>가 서로 어떤 관계</a:t>
            </a:r>
            <a:r>
              <a:rPr lang="ko-KR" altLang="en-US" dirty="0" smtClean="0">
                <a:solidFill>
                  <a:schemeClr val="tx1"/>
                </a:solidFill>
              </a:rPr>
              <a:t>가 있는지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실제 논문과 비교하여 </a:t>
            </a:r>
            <a:r>
              <a:rPr lang="ko-KR" altLang="en-US" b="1" dirty="0" smtClean="0">
                <a:solidFill>
                  <a:srgbClr val="0000FF"/>
                </a:solidFill>
              </a:rPr>
              <a:t>구현이 올바른지 재확인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24" y="5265860"/>
            <a:ext cx="10376999" cy="20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9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Implementation: WPCN-UAV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09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작업 속도가 빨라지도록 코드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399692"/>
            <a:ext cx="5007496" cy="50508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36431" y="5838092"/>
            <a:ext cx="3411415" cy="9495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8970" y="6752492"/>
            <a:ext cx="29014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deepLearningQ_test</a:t>
            </a: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에서</a:t>
            </a:r>
            <a:endParaRPr kumimoji="0" lang="en-US" altLang="ko-KR" sz="18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>
                <a:solidFill>
                  <a:srgbClr val="FF0000"/>
                </a:solidFill>
              </a:rPr>
              <a:t>모델을 </a:t>
            </a:r>
            <a:r>
              <a:rPr lang="en-US" altLang="ko-KR" sz="1800" dirty="0" smtClean="0">
                <a:solidFill>
                  <a:srgbClr val="FF0000"/>
                </a:solidFill>
              </a:rPr>
              <a:t>load</a:t>
            </a:r>
            <a:r>
              <a:rPr lang="ko-KR" altLang="en-US" sz="1800" dirty="0" smtClean="0">
                <a:solidFill>
                  <a:srgbClr val="FF0000"/>
                </a:solidFill>
              </a:rPr>
              <a:t>하는 코드 삭제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921" y="3626459"/>
            <a:ext cx="6289310" cy="4697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19293" y="5535661"/>
            <a:ext cx="4044461" cy="9706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5825" y="6506306"/>
            <a:ext cx="39065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각 </a:t>
            </a:r>
            <a:r>
              <a:rPr kumimoji="0" lang="en-US" altLang="ko-KR" sz="18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eposide</a:t>
            </a: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의 초기에 모델 로딩 </a:t>
            </a:r>
            <a:r>
              <a:rPr lang="ko-KR" altLang="en-US" sz="1800" dirty="0" smtClean="0">
                <a:solidFill>
                  <a:srgbClr val="FF0000"/>
                </a:solidFill>
              </a:rPr>
              <a:t>시도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24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6999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작업 속도가 빨라지도록 코드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속도 변화</a:t>
            </a:r>
            <a:r>
              <a:rPr lang="en-US" altLang="ko-KR" dirty="0" smtClean="0">
                <a:solidFill>
                  <a:schemeClr val="tx1"/>
                </a:solidFill>
              </a:rPr>
              <a:t>: time slot </a:t>
            </a:r>
            <a:r>
              <a:rPr lang="ko-KR" altLang="en-US" dirty="0" smtClean="0">
                <a:solidFill>
                  <a:schemeClr val="tx1"/>
                </a:solidFill>
              </a:rPr>
              <a:t>당 약 </a:t>
            </a:r>
            <a:r>
              <a:rPr lang="en-US" altLang="ko-KR" b="1" dirty="0" smtClean="0">
                <a:solidFill>
                  <a:srgbClr val="0000FF"/>
                </a:solidFill>
              </a:rPr>
              <a:t>38</a:t>
            </a:r>
            <a:r>
              <a:rPr lang="ko-KR" altLang="en-US" b="1" dirty="0" smtClean="0">
                <a:solidFill>
                  <a:srgbClr val="0000FF"/>
                </a:solidFill>
              </a:rPr>
              <a:t>초 </a:t>
            </a:r>
            <a:r>
              <a:rPr lang="en-US" altLang="ko-KR" b="1" dirty="0" smtClean="0">
                <a:solidFill>
                  <a:srgbClr val="0000FF"/>
                </a:solidFill>
              </a:rPr>
              <a:t>-&gt; 3.0</a:t>
            </a:r>
            <a:r>
              <a:rPr lang="ko-KR" altLang="en-US" b="1" dirty="0" smtClean="0">
                <a:solidFill>
                  <a:srgbClr val="0000FF"/>
                </a:solidFill>
              </a:rPr>
              <a:t>초 </a:t>
            </a:r>
            <a:r>
              <a:rPr lang="en-US" altLang="ko-KR" b="1" dirty="0" smtClean="0">
                <a:solidFill>
                  <a:srgbClr val="0000FF"/>
                </a:solidFill>
              </a:rPr>
              <a:t>(13</a:t>
            </a:r>
            <a:r>
              <a:rPr lang="ko-KR" altLang="en-US" b="1" dirty="0" smtClean="0">
                <a:solidFill>
                  <a:srgbClr val="0000FF"/>
                </a:solidFill>
              </a:rPr>
              <a:t>배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빨라짐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24" y="5005755"/>
            <a:ext cx="7647719" cy="12955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47691" y="5931876"/>
            <a:ext cx="3634713" cy="31077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582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09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276513" y="2907323"/>
          <a:ext cx="10645856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5856">
                  <a:extLst>
                    <a:ext uri="{9D8B030D-6E8A-4147-A177-3AD203B41FA5}">
                      <a16:colId xmlns:a16="http://schemas.microsoft.com/office/drawing/2014/main" val="44522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deviceName</a:t>
                      </a:r>
                      <a:r>
                        <a:rPr lang="en-US" altLang="ko-KR" sz="1800" dirty="0" smtClean="0"/>
                        <a:t>=gpu:0</a:t>
                      </a:r>
                    </a:p>
                    <a:p>
                      <a:pPr latinLnBrk="1"/>
                      <a:r>
                        <a:rPr lang="en-US" altLang="ko-KR" sz="1800" dirty="0" err="1" smtClean="0"/>
                        <a:t>QTable_rate</a:t>
                      </a:r>
                      <a:r>
                        <a:rPr lang="en-US" altLang="ko-KR" sz="1800" dirty="0" smtClean="0"/>
                        <a:t>=1.0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fc=800000000 # carrier frequency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B=1000000 # bandwidth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o2=-110 # Noise power spectral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b1=0.36 # environmental parameter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b2=0.21 # environmental parameter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alpha=2 # path loss exponent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u1=3 # additional path loss for </a:t>
                      </a:r>
                      <a:r>
                        <a:rPr lang="en-US" altLang="ko-KR" sz="1800" dirty="0" err="1" smtClean="0"/>
                        <a:t>LoS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u2=23 # additional path loss for </a:t>
                      </a:r>
                      <a:r>
                        <a:rPr lang="en-US" altLang="ko-KR" sz="1800" dirty="0" err="1" smtClean="0"/>
                        <a:t>NLoS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S_=0.0 # (temp) constant value determined by both the antenna and the environment</a:t>
                      </a:r>
                    </a:p>
                    <a:p>
                      <a:pPr latinLnBrk="1"/>
                      <a:r>
                        <a:rPr lang="en-US" altLang="ko-KR" sz="1800" dirty="0" err="1" smtClean="0"/>
                        <a:t>alphaL</a:t>
                      </a:r>
                      <a:r>
                        <a:rPr lang="en-US" altLang="ko-KR" sz="1800" dirty="0" smtClean="0"/>
                        <a:t>=0.1 # learning rate for DQN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r_=0.7 # discount factor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width=50 # width (m)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height=50 # height (m)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M=30 # episodes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L=10 # number of clusters = number of UAVs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devices=80 # number of devices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T=30 # time (s)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H=15 # hovering elevation (m)</a:t>
                      </a:r>
                    </a:p>
                    <a:p>
                      <a:pPr latinLnBrk="1"/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</a:rPr>
                        <a:t>learningRate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=0.0001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 # learning rate of DQN (21.08.11)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4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0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 episode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dirty="0" smtClean="0">
                <a:solidFill>
                  <a:schemeClr val="tx1"/>
                </a:solidFill>
              </a:rPr>
              <a:t>8,0</a:t>
            </a:r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90%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training data, 10%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test data</a:t>
            </a:r>
            <a:r>
              <a:rPr lang="ko-KR" altLang="en-US" dirty="0" smtClean="0">
                <a:solidFill>
                  <a:schemeClr val="tx1"/>
                </a:solidFill>
              </a:rPr>
              <a:t>이므로</a:t>
            </a:r>
            <a:r>
              <a:rPr lang="en-US" altLang="ko-KR" dirty="0" smtClean="0">
                <a:solidFill>
                  <a:schemeClr val="tx1"/>
                </a:solidFill>
              </a:rPr>
              <a:t>, 1 epoch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en-US" altLang="ko-KR" b="1" dirty="0" smtClean="0">
                <a:solidFill>
                  <a:srgbClr val="0000FF"/>
                </a:solidFill>
              </a:rPr>
              <a:t>7,200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training row</a:t>
            </a:r>
            <a:r>
              <a:rPr lang="ko-KR" altLang="en-US" b="1" dirty="0" smtClean="0">
                <a:solidFill>
                  <a:srgbClr val="0000FF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720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test row</a:t>
            </a:r>
            <a:r>
              <a:rPr lang="ko-KR" altLang="en-US" dirty="0" smtClean="0">
                <a:solidFill>
                  <a:schemeClr val="tx1"/>
                </a:solidFill>
              </a:rPr>
              <a:t>가 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</a:rPr>
              <a:t>30 </a:t>
            </a: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ko-KR" altLang="en-US" dirty="0" smtClean="0">
                <a:solidFill>
                  <a:schemeClr val="tx1"/>
                </a:solidFill>
              </a:rPr>
              <a:t>동안 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마지막 </a:t>
            </a: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ko-KR" altLang="en-US" dirty="0" smtClean="0">
                <a:solidFill>
                  <a:schemeClr val="tx1"/>
                </a:solidFill>
              </a:rPr>
              <a:t>기준 총 </a:t>
            </a:r>
            <a:r>
              <a:rPr lang="en-US" altLang="ko-KR" b="1" dirty="0" smtClean="0">
                <a:solidFill>
                  <a:srgbClr val="0000FF"/>
                </a:solidFill>
              </a:rPr>
              <a:t>216,000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b="1" dirty="0" smtClean="0">
                <a:solidFill>
                  <a:srgbClr val="0000FF"/>
                </a:solidFill>
              </a:rPr>
              <a:t>194,400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training row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21,600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test row </a:t>
            </a:r>
            <a:r>
              <a:rPr lang="ko-KR" altLang="en-US" dirty="0" smtClean="0">
                <a:solidFill>
                  <a:schemeClr val="tx1"/>
                </a:solidFill>
              </a:rPr>
              <a:t>존재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회 실험 </a:t>
            </a:r>
            <a:r>
              <a:rPr lang="en-US" altLang="ko-KR" dirty="0" smtClean="0">
                <a:solidFill>
                  <a:schemeClr val="tx1"/>
                </a:solidFill>
              </a:rPr>
              <a:t>(8/3 2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r>
              <a:rPr lang="en-US" altLang="ko-KR" dirty="0" smtClean="0">
                <a:solidFill>
                  <a:schemeClr val="tx1"/>
                </a:solidFill>
              </a:rPr>
              <a:t>, 8/11 1</a:t>
            </a:r>
            <a:r>
              <a:rPr lang="ko-KR" altLang="en-US" dirty="0" smtClean="0">
                <a:solidFill>
                  <a:schemeClr val="tx1"/>
                </a:solidFill>
              </a:rPr>
              <a:t>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ko-KR" altLang="en-US" dirty="0" smtClean="0">
                <a:solidFill>
                  <a:schemeClr val="tx1"/>
                </a:solidFill>
              </a:rPr>
              <a:t>당 </a:t>
            </a:r>
            <a:r>
              <a:rPr lang="ko-KR" altLang="en-US" dirty="0" smtClean="0">
                <a:solidFill>
                  <a:srgbClr val="0000FF"/>
                </a:solidFill>
              </a:rPr>
              <a:t>약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</a:rPr>
              <a:t>분 </a:t>
            </a:r>
            <a:r>
              <a:rPr lang="ko-KR" altLang="en-US" dirty="0" smtClean="0">
                <a:solidFill>
                  <a:schemeClr val="tx1"/>
                </a:solidFill>
              </a:rPr>
              <a:t>소요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616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6037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1 (after 30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loss = </a:t>
            </a:r>
            <a:r>
              <a:rPr lang="en-US" altLang="ko-KR" b="1" dirty="0" smtClean="0">
                <a:solidFill>
                  <a:srgbClr val="FF0000"/>
                </a:solidFill>
              </a:rPr>
              <a:t>0.8 ~ 0.9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863235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" y="38632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6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6213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2 (after 30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episode) </a:t>
            </a:r>
            <a:r>
              <a:rPr lang="en-US" altLang="ko-KR" dirty="0" smtClean="0">
                <a:solidFill>
                  <a:srgbClr val="0000FF"/>
                </a:solidFill>
              </a:rPr>
              <a:t>(DQN </a:t>
            </a:r>
            <a:r>
              <a:rPr lang="ko-KR" altLang="en-US" dirty="0" smtClean="0">
                <a:solidFill>
                  <a:srgbClr val="0000FF"/>
                </a:solidFill>
              </a:rPr>
              <a:t>모델 구조 단순화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47" y="3293502"/>
            <a:ext cx="9378706" cy="49767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4155" y="5723230"/>
            <a:ext cx="7455876" cy="120510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512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2992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Implementation: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2 (after 30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dirty="0" smtClean="0">
                <a:solidFill>
                  <a:schemeClr val="tx1"/>
                </a:solidFill>
              </a:rPr>
              <a:t> episode) </a:t>
            </a:r>
            <a:r>
              <a:rPr lang="en-US" altLang="ko-KR" dirty="0" smtClean="0">
                <a:solidFill>
                  <a:srgbClr val="0000FF"/>
                </a:solidFill>
              </a:rPr>
              <a:t>(DQN </a:t>
            </a:r>
            <a:r>
              <a:rPr lang="ko-KR" altLang="en-US" dirty="0" smtClean="0">
                <a:solidFill>
                  <a:srgbClr val="0000FF"/>
                </a:solidFill>
              </a:rPr>
              <a:t>모델 구조 단순화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Episode 17</a:t>
            </a:r>
            <a:r>
              <a:rPr lang="ko-KR" altLang="en-US" dirty="0" smtClean="0">
                <a:solidFill>
                  <a:schemeClr val="tx1"/>
                </a:solidFill>
              </a:rPr>
              <a:t>까지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Validation loss = </a:t>
            </a:r>
            <a:r>
              <a:rPr lang="en-US" altLang="ko-KR" b="1" dirty="0" smtClean="0">
                <a:solidFill>
                  <a:srgbClr val="FF0000"/>
                </a:solidFill>
              </a:rPr>
              <a:t>0.4 ~ 0.5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93" y="4147619"/>
            <a:ext cx="5852172" cy="4389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3" y="414761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20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445</Words>
  <Application>Microsoft Office PowerPoint</Application>
  <PresentationFormat>사용자 지정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3554</cp:revision>
  <cp:lastPrinted>2020-09-22T02:33:58Z</cp:lastPrinted>
  <dcterms:modified xsi:type="dcterms:W3CDTF">2021-08-11T06:14:56Z</dcterms:modified>
</cp:coreProperties>
</file>