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67" r:id="rId16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2105.06226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20</a:t>
            </a:r>
            <a:r>
              <a:rPr lang="en-US" smtClean="0"/>
              <a:t>21.06.30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54050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HAP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IRS </a:t>
            </a:r>
            <a:r>
              <a:rPr lang="ko-KR" altLang="en-US" dirty="0" smtClean="0">
                <a:solidFill>
                  <a:schemeClr val="tx1"/>
                </a:solidFill>
              </a:rPr>
              <a:t>사이의 </a:t>
            </a:r>
            <a:r>
              <a:rPr lang="en-US" altLang="ko-KR" dirty="0" smtClean="0">
                <a:solidFill>
                  <a:schemeClr val="tx1"/>
                </a:solidFill>
              </a:rPr>
              <a:t>channel gain</a:t>
            </a:r>
            <a:r>
              <a:rPr lang="ko-KR" altLang="en-US" dirty="0" smtClean="0">
                <a:solidFill>
                  <a:schemeClr val="tx1"/>
                </a:solidFill>
              </a:rPr>
              <a:t>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IRS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</a:rPr>
              <a:t>user </a:t>
            </a:r>
            <a:r>
              <a:rPr lang="ko-KR" altLang="en-US" dirty="0" smtClean="0">
                <a:solidFill>
                  <a:schemeClr val="tx1"/>
                </a:solidFill>
              </a:rPr>
              <a:t>사이의 </a:t>
            </a:r>
            <a:r>
              <a:rPr lang="en-US" altLang="ko-KR" dirty="0" smtClean="0">
                <a:solidFill>
                  <a:schemeClr val="tx1"/>
                </a:solidFill>
              </a:rPr>
              <a:t>channel gain</a:t>
            </a:r>
            <a:r>
              <a:rPr lang="ko-KR" altLang="en-US" dirty="0" smtClean="0">
                <a:solidFill>
                  <a:schemeClr val="tx1"/>
                </a:solidFill>
              </a:rPr>
              <a:t>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4651124" y="4285036"/>
                <a:ext cx="3702552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en-US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  <m:r>
                                            <a:rPr lang="ko-KR" altLang="en-US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en-US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sup>
                          </m:sSup>
                        </m:e>
                      </m:rad>
                      <m:sSub>
                        <m:sSub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124" y="4285036"/>
                <a:ext cx="3702552" cy="118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4720053" y="6743701"/>
                <a:ext cx="3564694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en-US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  <m:r>
                                            <a:rPr lang="ko-KR" altLang="en-US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en-US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e>
                      </m:rad>
                      <m:sSubSup>
                        <m:sSubSup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053" y="6743701"/>
                <a:ext cx="3564694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441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4246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r>
              <a:rPr lang="ko-KR" altLang="en-US" dirty="0" smtClean="0">
                <a:solidFill>
                  <a:schemeClr val="tx1"/>
                </a:solidFill>
              </a:rPr>
              <a:t>가 얻을 수 있는 에너지는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여기서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5245405" y="4229100"/>
                <a:ext cx="28781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ko-KR" altLang="en-US" sz="28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ko-KR" altLang="en-US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𝚵</m:t>
                      </m:r>
                      <m:d>
                        <m:dPr>
                          <m:ctrlPr>
                            <a:rPr lang="ko-KR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ko-KR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ko-KR" altLang="en-US" sz="28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ko-KR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ko-KR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405" y="4229100"/>
                <a:ext cx="287816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3485324" y="5918084"/>
                <a:ext cx="6034152" cy="1138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  <m:e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en-US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  <m:r>
                                            <a:rPr lang="ko-KR" altLang="en-US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  <m:sup>
                                          <m:r>
                                            <a:rPr lang="ko-KR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ko-KR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24" y="5918084"/>
                <a:ext cx="6034152" cy="1138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2143538" y="7206612"/>
                <a:ext cx="8717724" cy="950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𝚵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ko-KR" altLang="en-US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ko-KR" altLang="en-US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ko-KR" altLang="en-US" b="0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ko-KR" altLang="en-US" b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ko-KR" altLang="en-US" b="0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den>
                          </m:f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ko-KR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538" y="7206612"/>
                <a:ext cx="8717724" cy="950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71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7763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DL channel covariance matrix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이때 다음과 같이 나타낼 수 있음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194867" y="4329529"/>
                <a:ext cx="6653167" cy="658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67" y="4329529"/>
                <a:ext cx="6653167" cy="658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2308225" y="6494674"/>
                <a:ext cx="8426450" cy="1054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ko-KR" altLang="en-US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ko-KR" altLang="en-US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ctrlPr>
                                                    <a:rPr lang="ko-KR" altLang="en-US" b="0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𝒍</m:t>
                                                  </m:r>
                                                  <m:r>
                                                    <a:rPr lang="ko-KR" altLang="en-US" b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𝑳</m:t>
                                                  </m:r>
                                                </m:sup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ko-KR" alt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ko-KR" alt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𝒗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ko-KR" alt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𝒍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ko-KR" alt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𝑯</m:t>
                                                      </m:r>
                                                    </m:sup>
                                                  </m:sSubSup>
                                                  <m:sSub>
                                                    <m:sSubPr>
                                                      <m:ctrlPr>
                                                        <a:rPr lang="ko-KR" alt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ko-KR" alt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𝜱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ko-KR" alt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𝒌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ko-KR" alt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ko-KR" alt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𝒗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ko-KR" alt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𝒍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  <m:r>
                                                <a:rPr lang="ko-KR" altLang="en-US" b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ko-KR" altLang="en-US" b="0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den>
                          </m:f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ko-KR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5" y="6494674"/>
                <a:ext cx="8426450" cy="1054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078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95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Problem 1: Minimize the transmission energy of the HAP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1082675" y="4620178"/>
                <a:ext cx="10839450" cy="3523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𝝉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𝒅𝒍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𝒅𝒍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…</m:t>
                          </m:r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28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0≤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≤1, 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28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28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d>
                        <m:dPr>
                          <m:begChr m:val="‖"/>
                          <m:endChr m:val="‖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28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d>
                        <m:dPr>
                          <m:begChr m:val="‖"/>
                          <m:endChr m:val="‖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,…(28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…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28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…(28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4620178"/>
                <a:ext cx="10839450" cy="3523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312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95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여기서 각각이 의미하는 바는 다음과 같음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135455"/>
                  </p:ext>
                </p:extLst>
              </p:nvPr>
            </p:nvGraphicFramePr>
            <p:xfrm>
              <a:off x="1079500" y="4260663"/>
              <a:ext cx="10864850" cy="424217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948010">
                      <a:extLst>
                        <a:ext uri="{9D8B030D-6E8A-4147-A177-3AD203B41FA5}">
                          <a16:colId xmlns:a16="http://schemas.microsoft.com/office/drawing/2014/main" val="2905285843"/>
                        </a:ext>
                      </a:extLst>
                    </a:gridCol>
                    <a:gridCol w="8916840">
                      <a:extLst>
                        <a:ext uri="{9D8B030D-6E8A-4147-A177-3AD203B41FA5}">
                          <a16:colId xmlns:a16="http://schemas.microsoft.com/office/drawing/2014/main" val="338653179"/>
                        </a:ext>
                      </a:extLst>
                    </a:gridCol>
                  </a:tblGrid>
                  <a:tr h="56433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(28b)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Time</a:t>
                          </a:r>
                          <a:r>
                            <a:rPr lang="en-US" sz="2400" kern="100" dirty="0">
                              <a:effectLst/>
                            </a:rPr>
                            <a:t> allocation constraint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68057199"/>
                      </a:ext>
                    </a:extLst>
                  </a:tr>
                  <a:tr h="56433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(28c)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DL phase</a:t>
                          </a:r>
                          <a:r>
                            <a:rPr lang="ko-KR" sz="2400" kern="100" dirty="0">
                              <a:effectLst/>
                            </a:rPr>
                            <a:t>의 </a:t>
                          </a:r>
                          <a:r>
                            <a:rPr lang="en-US" sz="2400" kern="100" dirty="0">
                              <a:effectLst/>
                            </a:rPr>
                            <a:t>HAP</a:t>
                          </a:r>
                          <a:r>
                            <a:rPr lang="ko-KR" sz="2400" kern="100" dirty="0">
                              <a:effectLst/>
                            </a:rPr>
                            <a:t>에서의 </a:t>
                          </a:r>
                          <a:r>
                            <a:rPr lang="en-US" sz="2400" kern="100" dirty="0">
                              <a:effectLst/>
                            </a:rPr>
                            <a:t>maximum </a:t>
                          </a:r>
                          <a:r>
                            <a:rPr lang="en-US" sz="2400" b="1" kern="100" dirty="0">
                              <a:effectLst/>
                            </a:rPr>
                            <a:t>transmit power </a:t>
                          </a:r>
                          <a:r>
                            <a:rPr lang="en-US" sz="2400" kern="100" dirty="0">
                              <a:effectLst/>
                            </a:rPr>
                            <a:t>constraint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62396214"/>
                      </a:ext>
                    </a:extLst>
                  </a:tr>
                  <a:tr h="1182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(28d)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Error matrix</a:t>
                          </a:r>
                          <a:r>
                            <a:rPr lang="ko-KR" sz="2400" kern="100" dirty="0">
                              <a:effectLst/>
                            </a:rPr>
                            <a:t>가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ko-KR" sz="2400" kern="1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2400" kern="100">
                                      <a:effectLst/>
                                    </a:rPr>
                                    <m:t>𝚫</m:t>
                                  </m:r>
                                  <m:sSub>
                                    <m:sSubPr>
                                      <m:ctrlPr>
                                        <a:rPr lang="ko-KR" sz="2400" kern="100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kern="100">
                                          <a:effectLst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2400" kern="100">
                                          <a:effectLst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kern="100">
                                  <a:effectLst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2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00">
                                      <a:effectLst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2400" kern="100">
                                      <a:effectLst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sz="2400" kern="100" dirty="0">
                              <a:effectLst/>
                            </a:rPr>
                            <a:t>를 만족시킬 때</a:t>
                          </a:r>
                          <a:r>
                            <a:rPr lang="en-US" sz="2400" kern="100" dirty="0">
                              <a:effectLst/>
                            </a:rPr>
                            <a:t>, </a:t>
                          </a:r>
                          <a:r>
                            <a:rPr lang="en-US" sz="2400" b="1" kern="100" dirty="0">
                              <a:effectLst/>
                            </a:rPr>
                            <a:t>k</a:t>
                          </a:r>
                          <a:r>
                            <a:rPr lang="ko-KR" sz="2400" b="1" kern="100" dirty="0">
                              <a:effectLst/>
                            </a:rPr>
                            <a:t>번째 </a:t>
                          </a:r>
                          <a:r>
                            <a:rPr lang="en-US" sz="2400" b="1" kern="100" dirty="0">
                              <a:effectLst/>
                            </a:rPr>
                            <a:t>user</a:t>
                          </a:r>
                          <a:r>
                            <a:rPr lang="ko-KR" sz="2400" b="1" kern="100" dirty="0">
                              <a:effectLst/>
                            </a:rPr>
                            <a:t>의 </a:t>
                          </a:r>
                          <a:r>
                            <a:rPr lang="en-US" sz="2400" b="1" kern="100" dirty="0">
                              <a:effectLst/>
                            </a:rPr>
                            <a:t>UL</a:t>
                          </a:r>
                          <a:r>
                            <a:rPr lang="ko-KR" sz="2400" b="1" kern="100" dirty="0">
                              <a:effectLst/>
                            </a:rPr>
                            <a:t>에서의 </a:t>
                          </a:r>
                          <a:r>
                            <a:rPr lang="en-US" sz="2400" b="1" kern="100" dirty="0">
                              <a:effectLst/>
                            </a:rPr>
                            <a:t>energy constraint</a:t>
                          </a:r>
                          <a:r>
                            <a:rPr lang="ko-KR" sz="2400" b="1" kern="100" dirty="0">
                              <a:effectLst/>
                            </a:rPr>
                            <a:t>가 </a:t>
                          </a:r>
                          <a:r>
                            <a:rPr lang="en-US" sz="2400" b="1" kern="100" dirty="0">
                              <a:effectLst/>
                            </a:rPr>
                            <a:t>hold</a:t>
                          </a:r>
                          <a:r>
                            <a:rPr lang="ko-KR" sz="2400" kern="100" dirty="0">
                              <a:effectLst/>
                            </a:rPr>
                            <a:t>된다</a:t>
                          </a:r>
                          <a:r>
                            <a:rPr lang="en-US" sz="2400" kern="100" dirty="0">
                              <a:effectLst/>
                            </a:rPr>
                            <a:t>.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28452374"/>
                      </a:ext>
                    </a:extLst>
                  </a:tr>
                  <a:tr h="1182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(28e)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Error matrix</a:t>
                          </a:r>
                          <a:r>
                            <a:rPr lang="ko-KR" sz="2400" kern="100" dirty="0">
                              <a:effectLst/>
                            </a:rPr>
                            <a:t>가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ko-KR" sz="2400" kern="1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2400" kern="100">
                                      <a:effectLst/>
                                    </a:rPr>
                                    <m:t>𝚫</m:t>
                                  </m:r>
                                  <m:sSub>
                                    <m:sSubPr>
                                      <m:ctrlPr>
                                        <a:rPr lang="ko-KR" sz="2400" kern="100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kern="100">
                                          <a:effectLst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2400" kern="100">
                                          <a:effectLst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kern="100">
                                  <a:effectLst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2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00">
                                      <a:effectLst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2400" kern="100">
                                      <a:effectLst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sz="2400" kern="100" dirty="0">
                              <a:effectLst/>
                            </a:rPr>
                            <a:t>를 만족시킬 때</a:t>
                          </a:r>
                          <a:r>
                            <a:rPr lang="en-US" sz="2400" kern="100" dirty="0">
                              <a:effectLst/>
                            </a:rPr>
                            <a:t>, </a:t>
                          </a:r>
                          <a:r>
                            <a:rPr lang="en-US" sz="2400" b="1" kern="100" dirty="0">
                              <a:effectLst/>
                            </a:rPr>
                            <a:t>k</a:t>
                          </a:r>
                          <a:r>
                            <a:rPr lang="ko-KR" sz="2400" b="1" kern="100" dirty="0">
                              <a:effectLst/>
                            </a:rPr>
                            <a:t>번째 </a:t>
                          </a:r>
                          <a:r>
                            <a:rPr lang="en-US" sz="2400" b="1" kern="100" dirty="0">
                              <a:effectLst/>
                            </a:rPr>
                            <a:t>user</a:t>
                          </a:r>
                          <a:r>
                            <a:rPr lang="ko-KR" sz="2400" b="1" kern="100" dirty="0">
                              <a:effectLst/>
                            </a:rPr>
                            <a:t>의 </a:t>
                          </a:r>
                          <a:r>
                            <a:rPr lang="en-US" sz="2400" b="1" kern="100" dirty="0">
                              <a:effectLst/>
                            </a:rPr>
                            <a:t>SINR constraint</a:t>
                          </a:r>
                          <a:r>
                            <a:rPr lang="ko-KR" sz="2400" b="1" kern="100" dirty="0">
                              <a:effectLst/>
                            </a:rPr>
                            <a:t>가 만족</a:t>
                          </a:r>
                          <a:r>
                            <a:rPr lang="ko-KR" sz="2400" kern="100" dirty="0">
                              <a:effectLst/>
                            </a:rPr>
                            <a:t>되어야 한다</a:t>
                          </a:r>
                          <a:r>
                            <a:rPr lang="en-US" sz="2400" kern="100" dirty="0">
                              <a:effectLst/>
                            </a:rPr>
                            <a:t>.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9466962"/>
                      </a:ext>
                    </a:extLst>
                  </a:tr>
                  <a:tr h="56433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(28f), (28g)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400" kern="100" dirty="0">
                              <a:effectLst/>
                            </a:rPr>
                            <a:t>각각 </a:t>
                          </a:r>
                          <a:r>
                            <a:rPr lang="en-US" sz="2400" kern="100" dirty="0">
                              <a:effectLst/>
                            </a:rPr>
                            <a:t>DL</a:t>
                          </a:r>
                          <a:r>
                            <a:rPr lang="ko-KR" sz="2400" kern="100" dirty="0">
                              <a:effectLst/>
                            </a:rPr>
                            <a:t>과 </a:t>
                          </a:r>
                          <a:r>
                            <a:rPr lang="en-US" sz="2400" kern="100" dirty="0">
                              <a:effectLst/>
                            </a:rPr>
                            <a:t>UL</a:t>
                          </a:r>
                          <a:r>
                            <a:rPr lang="ko-KR" sz="2400" kern="100" dirty="0">
                              <a:effectLst/>
                            </a:rPr>
                            <a:t>에 있는 </a:t>
                          </a:r>
                          <a:r>
                            <a:rPr lang="en-US" sz="2400" kern="100" dirty="0">
                              <a:effectLst/>
                            </a:rPr>
                            <a:t>IRS</a:t>
                          </a:r>
                          <a:r>
                            <a:rPr lang="ko-KR" sz="2400" kern="100" dirty="0">
                              <a:effectLst/>
                            </a:rPr>
                            <a:t>의 </a:t>
                          </a:r>
                          <a:r>
                            <a:rPr lang="en-US" sz="2400" b="1" kern="100" dirty="0">
                              <a:effectLst/>
                            </a:rPr>
                            <a:t>reflection coefficient</a:t>
                          </a:r>
                          <a:r>
                            <a:rPr lang="ko-KR" sz="2400" kern="100" dirty="0">
                              <a:effectLst/>
                            </a:rPr>
                            <a:t>에 대한 </a:t>
                          </a:r>
                          <a:r>
                            <a:rPr lang="en-US" sz="2400" kern="100" dirty="0">
                              <a:effectLst/>
                            </a:rPr>
                            <a:t>constraint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958793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135455"/>
                  </p:ext>
                </p:extLst>
              </p:nvPr>
            </p:nvGraphicFramePr>
            <p:xfrm>
              <a:off x="1079500" y="4260663"/>
              <a:ext cx="10864850" cy="424217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948010">
                      <a:extLst>
                        <a:ext uri="{9D8B030D-6E8A-4147-A177-3AD203B41FA5}">
                          <a16:colId xmlns:a16="http://schemas.microsoft.com/office/drawing/2014/main" val="2905285843"/>
                        </a:ext>
                      </a:extLst>
                    </a:gridCol>
                    <a:gridCol w="8916840">
                      <a:extLst>
                        <a:ext uri="{9D8B030D-6E8A-4147-A177-3AD203B41FA5}">
                          <a16:colId xmlns:a16="http://schemas.microsoft.com/office/drawing/2014/main" val="338653179"/>
                        </a:ext>
                      </a:extLst>
                    </a:gridCol>
                  </a:tblGrid>
                  <a:tr h="56433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(28b)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Time</a:t>
                          </a:r>
                          <a:r>
                            <a:rPr lang="en-US" sz="2400" kern="100" dirty="0">
                              <a:effectLst/>
                            </a:rPr>
                            <a:t> allocation constraint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68057199"/>
                      </a:ext>
                    </a:extLst>
                  </a:tr>
                  <a:tr h="56433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(28c)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DL phase</a:t>
                          </a:r>
                          <a:r>
                            <a:rPr lang="ko-KR" sz="2400" kern="100" dirty="0">
                              <a:effectLst/>
                            </a:rPr>
                            <a:t>의 </a:t>
                          </a:r>
                          <a:r>
                            <a:rPr lang="en-US" sz="2400" kern="100" dirty="0">
                              <a:effectLst/>
                            </a:rPr>
                            <a:t>HAP</a:t>
                          </a:r>
                          <a:r>
                            <a:rPr lang="ko-KR" sz="2400" kern="100" dirty="0">
                              <a:effectLst/>
                            </a:rPr>
                            <a:t>에서의 </a:t>
                          </a:r>
                          <a:r>
                            <a:rPr lang="en-US" sz="2400" kern="100" dirty="0">
                              <a:effectLst/>
                            </a:rPr>
                            <a:t>maximum </a:t>
                          </a:r>
                          <a:r>
                            <a:rPr lang="en-US" sz="2400" b="1" kern="100" dirty="0">
                              <a:effectLst/>
                            </a:rPr>
                            <a:t>transmit power </a:t>
                          </a:r>
                          <a:r>
                            <a:rPr lang="en-US" sz="2400" kern="100" dirty="0">
                              <a:effectLst/>
                            </a:rPr>
                            <a:t>constraint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62396214"/>
                      </a:ext>
                    </a:extLst>
                  </a:tr>
                  <a:tr h="1182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(28d)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941" t="-95897" r="-137" b="-17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8452374"/>
                      </a:ext>
                    </a:extLst>
                  </a:tr>
                  <a:tr h="1182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(28e)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941" t="-196907" r="-137" b="-773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466962"/>
                      </a:ext>
                    </a:extLst>
                  </a:tr>
                  <a:tr h="74885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(28f), (28g)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400" kern="100" dirty="0">
                              <a:effectLst/>
                            </a:rPr>
                            <a:t>각각 </a:t>
                          </a:r>
                          <a:r>
                            <a:rPr lang="en-US" sz="2400" kern="100" dirty="0">
                              <a:effectLst/>
                            </a:rPr>
                            <a:t>DL</a:t>
                          </a:r>
                          <a:r>
                            <a:rPr lang="ko-KR" sz="2400" kern="100" dirty="0">
                              <a:effectLst/>
                            </a:rPr>
                            <a:t>과 </a:t>
                          </a:r>
                          <a:r>
                            <a:rPr lang="en-US" sz="2400" kern="100" dirty="0">
                              <a:effectLst/>
                            </a:rPr>
                            <a:t>UL</a:t>
                          </a:r>
                          <a:r>
                            <a:rPr lang="ko-KR" sz="2400" kern="100" dirty="0">
                              <a:effectLst/>
                            </a:rPr>
                            <a:t>에 있는 </a:t>
                          </a:r>
                          <a:r>
                            <a:rPr lang="en-US" sz="2400" kern="100" dirty="0">
                              <a:effectLst/>
                            </a:rPr>
                            <a:t>IRS</a:t>
                          </a:r>
                          <a:r>
                            <a:rPr lang="ko-KR" sz="2400" kern="100" dirty="0">
                              <a:effectLst/>
                            </a:rPr>
                            <a:t>의 </a:t>
                          </a:r>
                          <a:r>
                            <a:rPr lang="en-US" sz="2400" b="1" kern="100" dirty="0">
                              <a:effectLst/>
                            </a:rPr>
                            <a:t>reflection coefficient</a:t>
                          </a:r>
                          <a:r>
                            <a:rPr lang="ko-KR" sz="2400" kern="100" dirty="0">
                              <a:effectLst/>
                            </a:rPr>
                            <a:t>에 대한 </a:t>
                          </a:r>
                          <a:r>
                            <a:rPr lang="en-US" sz="2400" kern="100" dirty="0">
                              <a:effectLst/>
                            </a:rPr>
                            <a:t>constraint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958793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0930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 smtClean="0"/>
              <a:t>: </a:t>
            </a:r>
            <a:r>
              <a:rPr lang="en-US" altLang="ko-KR" dirty="0"/>
              <a:t>Robust Beamforming Design and Time Allocation for IRS-assisted Wireless Powered Communication Networks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937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arxiv.org/pdf/2105.06226.pdf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991" y="4684468"/>
            <a:ext cx="8064988" cy="36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98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1858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System Model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u="sng" dirty="0" smtClean="0">
                <a:solidFill>
                  <a:schemeClr val="tx1"/>
                </a:solidFill>
              </a:rPr>
              <a:t>N</a:t>
            </a:r>
            <a:r>
              <a:rPr lang="ko-KR" altLang="en-US" b="1" u="sng" dirty="0" smtClean="0">
                <a:solidFill>
                  <a:schemeClr val="tx1"/>
                </a:solidFill>
              </a:rPr>
              <a:t>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antenna</a:t>
            </a:r>
            <a:r>
              <a:rPr lang="ko-KR" altLang="en-US" dirty="0" smtClean="0">
                <a:solidFill>
                  <a:schemeClr val="tx1"/>
                </a:solidFill>
              </a:rPr>
              <a:t>가 있는 </a:t>
            </a:r>
            <a:r>
              <a:rPr lang="en-US" altLang="ko-KR" dirty="0" smtClean="0">
                <a:solidFill>
                  <a:schemeClr val="tx1"/>
                </a:solidFill>
              </a:rPr>
              <a:t>HAP (Hybrid Access Point)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건물에 배치된 </a:t>
            </a:r>
            <a:r>
              <a:rPr lang="en-US" altLang="ko-KR" b="1" u="sng" dirty="0" smtClean="0">
                <a:solidFill>
                  <a:schemeClr val="tx1"/>
                </a:solidFill>
              </a:rPr>
              <a:t>M</a:t>
            </a:r>
            <a:r>
              <a:rPr lang="ko-KR" altLang="en-US" b="1" u="sng" dirty="0" smtClean="0">
                <a:solidFill>
                  <a:schemeClr val="tx1"/>
                </a:solidFill>
              </a:rPr>
              <a:t>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reflection element</a:t>
            </a:r>
            <a:r>
              <a:rPr lang="ko-KR" altLang="en-US" dirty="0" smtClean="0">
                <a:solidFill>
                  <a:schemeClr val="tx1"/>
                </a:solidFill>
              </a:rPr>
              <a:t>가 있는 </a:t>
            </a:r>
            <a:r>
              <a:rPr lang="en-US" altLang="ko-KR" dirty="0" smtClean="0">
                <a:solidFill>
                  <a:schemeClr val="tx1"/>
                </a:solidFill>
              </a:rPr>
              <a:t>IRS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en-US" altLang="ko-KR" dirty="0" smtClean="0">
                <a:solidFill>
                  <a:schemeClr val="tx1"/>
                </a:solidFill>
              </a:rPr>
              <a:t>antenna</a:t>
            </a:r>
            <a:r>
              <a:rPr lang="ko-KR" altLang="en-US" dirty="0" smtClean="0">
                <a:solidFill>
                  <a:schemeClr val="tx1"/>
                </a:solidFill>
              </a:rPr>
              <a:t>가 있는 </a:t>
            </a:r>
            <a:r>
              <a:rPr lang="en-US" altLang="ko-KR" b="1" u="sng" dirty="0" smtClean="0">
                <a:solidFill>
                  <a:schemeClr val="tx1"/>
                </a:solidFill>
              </a:rPr>
              <a:t>K</a:t>
            </a:r>
            <a:r>
              <a:rPr lang="ko-KR" altLang="en-US" b="1" u="sng" dirty="0" smtClean="0">
                <a:solidFill>
                  <a:schemeClr val="tx1"/>
                </a:solidFill>
              </a:rPr>
              <a:t>명의 사용자</a:t>
            </a:r>
            <a:r>
              <a:rPr lang="ko-KR" altLang="en-US" dirty="0" smtClean="0">
                <a:solidFill>
                  <a:schemeClr val="tx1"/>
                </a:solidFill>
              </a:rPr>
              <a:t> 또는 </a:t>
            </a:r>
            <a:r>
              <a:rPr lang="en-US" altLang="ko-KR" b="1" u="sng" dirty="0" smtClean="0">
                <a:solidFill>
                  <a:schemeClr val="tx1"/>
                </a:solidFill>
              </a:rPr>
              <a:t>K</a:t>
            </a:r>
            <a:r>
              <a:rPr lang="ko-KR" altLang="en-US" b="1" u="sng" dirty="0" smtClean="0">
                <a:solidFill>
                  <a:schemeClr val="tx1"/>
                </a:solidFill>
              </a:rPr>
              <a:t>개의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IoT</a:t>
            </a:r>
            <a:r>
              <a:rPr lang="en-US" altLang="ko-KR" b="1" u="sng" dirty="0" smtClean="0">
                <a:solidFill>
                  <a:schemeClr val="tx1"/>
                </a:solidFill>
              </a:rPr>
              <a:t> device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549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399532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Paper</a:t>
                </a:r>
                <a:r>
                  <a:rPr lang="en-US" altLang="ko-KR" dirty="0"/>
                  <a:t>: Robust Beamforming Design and Time Allocation for IRS-assisted Wireless Powered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Communication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Networks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System Model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WPCN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이므로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HAP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이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downlink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를 통해 에너지를 전송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하고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사용자는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HAP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로부터 수신한 에너지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를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이용하여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uplink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를 통해 정보 전송</a:t>
                </a:r>
                <a:endParaRPr lang="en-US" altLang="ko-KR" b="1" dirty="0" smtClean="0">
                  <a:solidFill>
                    <a:srgbClr val="0000FF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b="1" i="1">
                                    <a:solidFill>
                                      <a:srgbClr val="0000FF"/>
                                    </a:solidFill>
                                    <a:sym typeface="Helvetica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solidFill>
                                      <a:srgbClr val="0000FF"/>
                                    </a:solidFill>
                                    <a:sym typeface="Helvetica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0000FF"/>
                                    </a:solidFill>
                                    <a:sym typeface="Helvetica"/>
                                  </a:rPr>
                                  <m:t>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𝟐</m:t>
                        </m:r>
                      </m:sup>
                    </m:sSup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=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𝟏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 </m:t>
                    </m:r>
                    <m:r>
                      <a:rPr lang="en-US" altLang="ko-KR" b="1" i="1">
                        <a:sym typeface="Helvetica"/>
                      </a:rPr>
                      <m:t>𝒇𝒐𝒓</m:t>
                    </m:r>
                    <m:r>
                      <a:rPr lang="en-US" altLang="ko-KR" b="1" i="1">
                        <a:sym typeface="Helvetica"/>
                      </a:rPr>
                      <m:t> </m:t>
                    </m:r>
                    <m:r>
                      <a:rPr lang="en-US" altLang="ko-KR" b="1" i="1">
                        <a:sym typeface="Helvetica"/>
                      </a:rPr>
                      <m:t>𝒂𝒍𝒍</m:t>
                    </m:r>
                    <m:r>
                      <a:rPr lang="en-US" altLang="ko-KR" b="1" i="1">
                        <a:sym typeface="Helvetica"/>
                      </a:rPr>
                      <m:t> </m:t>
                    </m:r>
                    <m:r>
                      <a:rPr lang="en-US" altLang="ko-KR" b="1" i="1">
                        <a:sym typeface="Helvetica"/>
                      </a:rPr>
                      <m:t>𝒎</m:t>
                    </m:r>
                    <m:r>
                      <a:rPr lang="en-US" altLang="ko-KR" b="1" i="1">
                        <a:sym typeface="Helvetica"/>
                      </a:rPr>
                      <m:t>, </m:t>
                    </m:r>
                    <m:sSup>
                      <m:sSupPr>
                        <m:ctrlPr>
                          <a:rPr lang="ko-KR" altLang="ko-KR" b="1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b="1" i="1">
                                    <a:solidFill>
                                      <a:srgbClr val="0000FF"/>
                                    </a:solidFill>
                                    <a:sym typeface="Helvetica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solidFill>
                                      <a:srgbClr val="0000FF"/>
                                    </a:solidFill>
                                    <a:sym typeface="Helvetica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0000FF"/>
                                    </a:solidFill>
                                    <a:sym typeface="Helvetica"/>
                                  </a:rPr>
                                  <m:t>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1" i="1">
                            <a:solidFill>
                              <a:srgbClr val="0000FF"/>
                            </a:solidFill>
                            <a:sym typeface="Helvetica"/>
                          </a:rPr>
                          <m:t>𝟐</m:t>
                        </m:r>
                      </m:sup>
                    </m:sSup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=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𝟏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  <a:sym typeface="Helvetica"/>
                      </a:rPr>
                      <m:t> </m:t>
                    </m:r>
                    <m:r>
                      <a:rPr lang="en-US" altLang="ko-KR" b="1" i="1">
                        <a:sym typeface="Helvetica"/>
                      </a:rPr>
                      <m:t>𝒇𝒐𝒓</m:t>
                    </m:r>
                    <m:r>
                      <a:rPr lang="en-US" altLang="ko-KR" b="1" i="1">
                        <a:sym typeface="Helvetica"/>
                      </a:rPr>
                      <m:t> </m:t>
                    </m:r>
                    <m:r>
                      <a:rPr lang="en-US" altLang="ko-KR" b="1" i="1">
                        <a:sym typeface="Helvetica"/>
                      </a:rPr>
                      <m:t>𝒂𝒍𝒍</m:t>
                    </m:r>
                    <m:r>
                      <a:rPr lang="en-US" altLang="ko-KR" b="1" i="1">
                        <a:sym typeface="Helvetica"/>
                      </a:rPr>
                      <m:t> </m:t>
                    </m:r>
                    <m:r>
                      <a:rPr lang="en-US" altLang="ko-KR" b="1" i="1">
                        <a:sym typeface="Helvetica"/>
                      </a:rPr>
                      <m:t>𝒎</m:t>
                    </m:r>
                  </m:oMath>
                </a14:m>
                <a:endParaRPr lang="ko-KR" altLang="ko-KR" dirty="0">
                  <a:sym typeface="Helvetica"/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3995321"/>
              </a:xfrm>
              <a:prstGeom prst="rect">
                <a:avLst/>
              </a:prstGeom>
              <a:blipFill>
                <a:blip r:embed="rId2"/>
                <a:stretch>
                  <a:fillRect l="-1947" t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4654557"/>
                  </p:ext>
                </p:extLst>
              </p:nvPr>
            </p:nvGraphicFramePr>
            <p:xfrm>
              <a:off x="1252060" y="5753100"/>
              <a:ext cx="10864850" cy="28194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902200">
                      <a:extLst>
                        <a:ext uri="{9D8B030D-6E8A-4147-A177-3AD203B41FA5}">
                          <a16:colId xmlns:a16="http://schemas.microsoft.com/office/drawing/2014/main" val="3785455865"/>
                        </a:ext>
                      </a:extLst>
                    </a:gridCol>
                    <a:gridCol w="5962650">
                      <a:extLst>
                        <a:ext uri="{9D8B030D-6E8A-4147-A177-3AD203B41FA5}">
                          <a16:colId xmlns:a16="http://schemas.microsoft.com/office/drawing/2014/main" val="3192584400"/>
                        </a:ext>
                      </a:extLst>
                    </a:gridCol>
                  </a:tblGrid>
                  <a:tr h="144548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0" kern="100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ko-KR" sz="2400" kern="100">
                                        <a:effectLst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𝒊</m:t>
                                    </m:r>
                                  </m:e>
                                </m:rad>
                                <m:r>
                                  <a:rPr lang="en-US" sz="2400" kern="100">
                                    <a:effectLst/>
                                  </a:rPr>
                                  <m:t>𝐝𝐢𝐚𝐠</m:t>
                                </m:r>
                                <m:d>
                                  <m:dPr>
                                    <m:ctrlPr>
                                      <a:rPr lang="ko-KR" sz="24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sz="24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00">
                                            <a:effectLst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2400" kern="100">
                                            <a:effectLst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2400" kern="100">
                                        <a:effectLst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ko-KR" sz="24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00">
                                            <a:effectLst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2400" kern="100">
                                            <a:effectLst/>
                                          </a:rPr>
                                          <m:t>𝑴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kern="100">
                                    <a:effectLst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ko-KR" sz="2400" kern="1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𝑪</m:t>
                                    </m:r>
                                  </m:e>
                                  <m:sup>
                                    <m:r>
                                      <a:rPr lang="en-US" sz="2400" kern="100">
                                        <a:effectLst/>
                                      </a:rPr>
                                      <m:t>𝑴</m:t>
                                    </m:r>
                                    <m:r>
                                      <a:rPr lang="en-US" sz="2400" kern="100">
                                        <a:effectLst/>
                                      </a:rPr>
                                      <m:t>×</m:t>
                                    </m:r>
                                    <m:r>
                                      <a:rPr lang="en-US" sz="2400" kern="100">
                                        <a:effectLst/>
                                      </a:rPr>
                                      <m:t>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u="sng" kern="100" dirty="0">
                              <a:effectLst/>
                            </a:rPr>
                            <a:t>Downlink</a:t>
                          </a:r>
                          <a:r>
                            <a:rPr lang="ko-KR" sz="2400" kern="100" dirty="0">
                              <a:effectLst/>
                            </a:rPr>
                            <a:t>에 있는 </a:t>
                          </a:r>
                          <a:r>
                            <a:rPr lang="en-US" sz="2400" kern="100" dirty="0">
                              <a:effectLst/>
                            </a:rPr>
                            <a:t>IRS</a:t>
                          </a:r>
                          <a:r>
                            <a:rPr lang="ko-KR" sz="2400" kern="100" dirty="0">
                              <a:effectLst/>
                            </a:rPr>
                            <a:t>의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energy reflection coefficient matrix</a:t>
                          </a:r>
                          <a:endParaRPr lang="ko-KR" sz="24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59991546"/>
                      </a:ext>
                    </a:extLst>
                  </a:tr>
                  <a:tr h="137391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0" kern="100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US" sz="2400" kern="100">
                                    <a:effectLst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ko-KR" sz="2400" kern="100">
                                        <a:effectLst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𝒘</m:t>
                                    </m:r>
                                  </m:e>
                                </m:rad>
                                <m:r>
                                  <a:rPr lang="en-US" sz="2400" kern="100">
                                    <a:effectLst/>
                                  </a:rPr>
                                  <m:t>𝐝𝐢𝐚𝐠</m:t>
                                </m:r>
                                <m:d>
                                  <m:dPr>
                                    <m:ctrlPr>
                                      <a:rPr lang="ko-KR" sz="24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sz="24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00">
                                            <a:effectLst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400" kern="100">
                                            <a:effectLst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2400" kern="100">
                                        <a:effectLst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ko-KR" sz="24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00">
                                            <a:effectLst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400" kern="100">
                                            <a:effectLst/>
                                          </a:rPr>
                                          <m:t>𝑴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kern="100">
                                    <a:effectLst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ko-KR" sz="2400" kern="1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𝑪</m:t>
                                    </m:r>
                                  </m:e>
                                  <m:sup>
                                    <m:r>
                                      <a:rPr lang="en-US" sz="2400" kern="100">
                                        <a:effectLst/>
                                      </a:rPr>
                                      <m:t>𝑴</m:t>
                                    </m:r>
                                    <m:r>
                                      <a:rPr lang="en-US" sz="2400" kern="100">
                                        <a:effectLst/>
                                      </a:rPr>
                                      <m:t>×</m:t>
                                    </m:r>
                                    <m:r>
                                      <a:rPr lang="en-US" sz="2400" kern="100">
                                        <a:effectLst/>
                                      </a:rPr>
                                      <m:t>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u="sng" kern="100" dirty="0">
                              <a:effectLst/>
                            </a:rPr>
                            <a:t>Uplink</a:t>
                          </a:r>
                          <a:r>
                            <a:rPr lang="ko-KR" sz="2400" kern="100" dirty="0">
                              <a:effectLst/>
                            </a:rPr>
                            <a:t>에 있는 </a:t>
                          </a:r>
                          <a:r>
                            <a:rPr lang="en-US" sz="2400" kern="100" dirty="0">
                              <a:effectLst/>
                            </a:rPr>
                            <a:t>IRS</a:t>
                          </a:r>
                          <a:r>
                            <a:rPr lang="ko-KR" sz="2400" kern="100" dirty="0">
                              <a:effectLst/>
                            </a:rPr>
                            <a:t>의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information reflection coefficient matrix</a:t>
                          </a:r>
                          <a:endParaRPr lang="ko-KR" sz="24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74934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4654557"/>
                  </p:ext>
                </p:extLst>
              </p:nvPr>
            </p:nvGraphicFramePr>
            <p:xfrm>
              <a:off x="1252060" y="5753100"/>
              <a:ext cx="10864850" cy="28194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902200">
                      <a:extLst>
                        <a:ext uri="{9D8B030D-6E8A-4147-A177-3AD203B41FA5}">
                          <a16:colId xmlns:a16="http://schemas.microsoft.com/office/drawing/2014/main" val="3785455865"/>
                        </a:ext>
                      </a:extLst>
                    </a:gridCol>
                    <a:gridCol w="5962650">
                      <a:extLst>
                        <a:ext uri="{9D8B030D-6E8A-4147-A177-3AD203B41FA5}">
                          <a16:colId xmlns:a16="http://schemas.microsoft.com/office/drawing/2014/main" val="3192584400"/>
                        </a:ext>
                      </a:extLst>
                    </a:gridCol>
                  </a:tblGrid>
                  <a:tr h="14454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24" t="-420" r="-122015" b="-957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u="sng" kern="100" dirty="0">
                              <a:effectLst/>
                            </a:rPr>
                            <a:t>Downlink</a:t>
                          </a:r>
                          <a:r>
                            <a:rPr lang="ko-KR" sz="2400" kern="100" dirty="0">
                              <a:effectLst/>
                            </a:rPr>
                            <a:t>에 있는 </a:t>
                          </a:r>
                          <a:r>
                            <a:rPr lang="en-US" sz="2400" kern="100" dirty="0">
                              <a:effectLst/>
                            </a:rPr>
                            <a:t>IRS</a:t>
                          </a:r>
                          <a:r>
                            <a:rPr lang="ko-KR" sz="2400" kern="100" dirty="0">
                              <a:effectLst/>
                            </a:rPr>
                            <a:t>의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energy reflection coefficient matrix</a:t>
                          </a:r>
                          <a:endParaRPr lang="ko-KR" sz="24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59991546"/>
                      </a:ext>
                    </a:extLst>
                  </a:tr>
                  <a:tr h="137391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24" t="-105752" r="-122015" b="-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u="sng" kern="100" dirty="0">
                              <a:effectLst/>
                            </a:rPr>
                            <a:t>Uplink</a:t>
                          </a:r>
                          <a:r>
                            <a:rPr lang="ko-KR" sz="2400" kern="100" dirty="0">
                              <a:effectLst/>
                            </a:rPr>
                            <a:t>에 있는 </a:t>
                          </a:r>
                          <a:r>
                            <a:rPr lang="en-US" sz="2400" kern="100" dirty="0">
                              <a:effectLst/>
                            </a:rPr>
                            <a:t>IRS</a:t>
                          </a:r>
                          <a:r>
                            <a:rPr lang="ko-KR" sz="2400" kern="100" dirty="0">
                              <a:effectLst/>
                            </a:rPr>
                            <a:t>의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information reflection coefficient matrix</a:t>
                          </a:r>
                          <a:endParaRPr lang="ko-KR" sz="24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74934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9600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6046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System Model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71" y="4163074"/>
            <a:ext cx="7718425" cy="481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96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6046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System Model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775047"/>
                  </p:ext>
                </p:extLst>
              </p:nvPr>
            </p:nvGraphicFramePr>
            <p:xfrm>
              <a:off x="1102835" y="4244209"/>
              <a:ext cx="10917715" cy="429019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133860">
                      <a:extLst>
                        <a:ext uri="{9D8B030D-6E8A-4147-A177-3AD203B41FA5}">
                          <a16:colId xmlns:a16="http://schemas.microsoft.com/office/drawing/2014/main" val="2075417610"/>
                        </a:ext>
                      </a:extLst>
                    </a:gridCol>
                    <a:gridCol w="8783855">
                      <a:extLst>
                        <a:ext uri="{9D8B030D-6E8A-4147-A177-3AD203B41FA5}">
                          <a16:colId xmlns:a16="http://schemas.microsoft.com/office/drawing/2014/main" val="2678834672"/>
                        </a:ext>
                      </a:extLst>
                    </a:gridCol>
                  </a:tblGrid>
                  <a:tr h="214509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 smtClean="0">
                              <a:effectLst/>
                            </a:rPr>
                            <a:t>Downlink</a:t>
                          </a: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 smtClean="0">
                              <a:effectLst/>
                            </a:rPr>
                            <a:t>WET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44314" marR="144314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u="sng" kern="100" dirty="0">
                              <a:effectLst/>
                            </a:rPr>
                            <a:t>HAP</a:t>
                          </a:r>
                          <a:r>
                            <a:rPr lang="ko-KR" sz="2400" kern="100" dirty="0">
                              <a:effectLst/>
                            </a:rPr>
                            <a:t>로부터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IRS</a:t>
                          </a:r>
                          <a:r>
                            <a:rPr lang="ko-KR" sz="2400" kern="100" dirty="0">
                              <a:effectLst/>
                            </a:rPr>
                            <a:t>로의 </a:t>
                          </a:r>
                          <a:r>
                            <a:rPr lang="en-US" sz="2400" kern="100" dirty="0">
                              <a:effectLst/>
                            </a:rPr>
                            <a:t>channel gain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2400" kern="100" smtClean="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𝒅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en-US" sz="2400" kern="100">
                                  <a:solidFill>
                                    <a:srgbClr val="0000FF"/>
                                  </a:solidFill>
                                  <a:effectLst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ko-KR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𝑴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×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𝑵</m:t>
                                  </m:r>
                                </m:sup>
                              </m:sSup>
                            </m:oMath>
                          </a14:m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u="sng" kern="100" dirty="0">
                              <a:effectLst/>
                            </a:rPr>
                            <a:t>IRS</a:t>
                          </a:r>
                          <a:r>
                            <a:rPr lang="ko-KR" sz="2400" kern="100" dirty="0">
                              <a:effectLst/>
                            </a:rPr>
                            <a:t>로부터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k</a:t>
                          </a:r>
                          <a:r>
                            <a:rPr lang="ko-KR" sz="2400" b="1" u="sng" kern="100" dirty="0">
                              <a:effectLst/>
                            </a:rPr>
                            <a:t>번째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user</a:t>
                          </a:r>
                          <a:r>
                            <a:rPr lang="ko-KR" sz="2400" kern="100" dirty="0">
                              <a:effectLst/>
                            </a:rPr>
                            <a:t>로의 </a:t>
                          </a:r>
                          <a:r>
                            <a:rPr lang="en-US" sz="2400" kern="100" dirty="0">
                              <a:effectLst/>
                            </a:rPr>
                            <a:t>channel gain 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2400" kern="100" smtClean="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𝒓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sz="2400" kern="100">
                                  <a:solidFill>
                                    <a:srgbClr val="0000FF"/>
                                  </a:solidFill>
                                  <a:effectLst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ko-KR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𝐂</m:t>
                                  </m:r>
                                </m:e>
                                <m:sup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𝟏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×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𝑴</m:t>
                                  </m:r>
                                </m:sup>
                              </m:sSup>
                            </m:oMath>
                          </a14:m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u="sng" kern="100" dirty="0">
                              <a:effectLst/>
                            </a:rPr>
                            <a:t>HAP</a:t>
                          </a:r>
                          <a:r>
                            <a:rPr lang="ko-KR" sz="2400" kern="100" dirty="0">
                              <a:effectLst/>
                            </a:rPr>
                            <a:t>으로부터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k</a:t>
                          </a:r>
                          <a:r>
                            <a:rPr lang="ko-KR" sz="2400" b="1" u="sng" kern="100" dirty="0">
                              <a:effectLst/>
                            </a:rPr>
                            <a:t>번째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user</a:t>
                          </a:r>
                          <a:r>
                            <a:rPr lang="ko-KR" sz="2400" kern="100" dirty="0">
                              <a:effectLst/>
                            </a:rPr>
                            <a:t>로의 </a:t>
                          </a:r>
                          <a:r>
                            <a:rPr lang="en-US" sz="2400" kern="100" dirty="0">
                              <a:effectLst/>
                            </a:rPr>
                            <a:t>channel gain 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2400" kern="100" smtClean="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𝒅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sz="2400" kern="100">
                                  <a:solidFill>
                                    <a:srgbClr val="0000FF"/>
                                  </a:solidFill>
                                  <a:effectLst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ko-KR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𝐂</m:t>
                                  </m:r>
                                </m:e>
                                <m:sup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𝟏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×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𝑵</m:t>
                                  </m:r>
                                </m:sup>
                              </m:sSup>
                            </m:oMath>
                          </a14:m>
                          <a:endParaRPr lang="ko-KR" sz="2400" kern="100" dirty="0">
                            <a:solidFill>
                              <a:srgbClr val="0000FF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44314" marR="144314" marT="0" marB="0" anchor="ctr"/>
                    </a:tc>
                    <a:extLst>
                      <a:ext uri="{0D108BD9-81ED-4DB2-BD59-A6C34878D82A}">
                        <a16:rowId xmlns:a16="http://schemas.microsoft.com/office/drawing/2014/main" val="3797483814"/>
                      </a:ext>
                    </a:extLst>
                  </a:tr>
                  <a:tr h="214509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Uplink WIT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44314" marR="144314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u="sng" kern="100" dirty="0">
                              <a:effectLst/>
                            </a:rPr>
                            <a:t>IRS</a:t>
                          </a:r>
                          <a:r>
                            <a:rPr lang="ko-KR" sz="2400" kern="100" dirty="0">
                              <a:effectLst/>
                            </a:rPr>
                            <a:t>로부터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HAP</a:t>
                          </a:r>
                          <a:r>
                            <a:rPr lang="ko-KR" sz="2400" kern="100" dirty="0">
                              <a:effectLst/>
                            </a:rPr>
                            <a:t>로의 </a:t>
                          </a:r>
                          <a:r>
                            <a:rPr lang="en-US" sz="2400" kern="100" dirty="0">
                              <a:effectLst/>
                            </a:rPr>
                            <a:t>channel gain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2400" kern="100" smtClean="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𝒅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en-US" sz="2400" kern="100">
                                  <a:solidFill>
                                    <a:srgbClr val="0000FF"/>
                                  </a:solidFill>
                                  <a:effectLst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ko-KR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𝑴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×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𝑵</m:t>
                                  </m:r>
                                </m:sup>
                              </m:sSup>
                            </m:oMath>
                          </a14:m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u="sng" kern="100" dirty="0">
                              <a:effectLst/>
                            </a:rPr>
                            <a:t>k</a:t>
                          </a:r>
                          <a:r>
                            <a:rPr lang="ko-KR" sz="2400" b="1" u="sng" kern="100" dirty="0">
                              <a:effectLst/>
                            </a:rPr>
                            <a:t>번째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user</a:t>
                          </a:r>
                          <a:r>
                            <a:rPr lang="ko-KR" sz="2400" kern="100" dirty="0">
                              <a:effectLst/>
                            </a:rPr>
                            <a:t>로부터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IRS</a:t>
                          </a:r>
                          <a:r>
                            <a:rPr lang="ko-KR" sz="2400" kern="100" dirty="0">
                              <a:effectLst/>
                            </a:rPr>
                            <a:t>로의 </a:t>
                          </a:r>
                          <a:r>
                            <a:rPr lang="en-US" sz="2400" kern="100" dirty="0">
                              <a:effectLst/>
                            </a:rPr>
                            <a:t>channel gain </a:t>
                          </a:r>
                          <a:r>
                            <a:rPr lang="en-US" sz="2400" kern="100" dirty="0" smtClean="0">
                              <a:effectLst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2400" kern="100" smtClean="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𝒓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sz="2400" kern="100">
                                  <a:solidFill>
                                    <a:srgbClr val="0000FF"/>
                                  </a:solidFill>
                                  <a:effectLst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ko-KR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𝐂</m:t>
                                  </m:r>
                                </m:e>
                                <m:sup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𝟏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×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𝑴</m:t>
                                  </m:r>
                                </m:sup>
                              </m:sSup>
                            </m:oMath>
                          </a14:m>
                          <a:endParaRPr lang="ko-KR" sz="24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u="sng" kern="100" dirty="0">
                              <a:effectLst/>
                            </a:rPr>
                            <a:t>k</a:t>
                          </a:r>
                          <a:r>
                            <a:rPr lang="ko-KR" sz="2400" b="1" u="sng" kern="100" dirty="0">
                              <a:effectLst/>
                            </a:rPr>
                            <a:t>번째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user</a:t>
                          </a:r>
                          <a:r>
                            <a:rPr lang="ko-KR" sz="2400" kern="100" dirty="0">
                              <a:effectLst/>
                            </a:rPr>
                            <a:t>로부터 </a:t>
                          </a:r>
                          <a:r>
                            <a:rPr lang="en-US" sz="2400" b="1" u="sng" kern="100" dirty="0">
                              <a:effectLst/>
                            </a:rPr>
                            <a:t>HAP</a:t>
                          </a:r>
                          <a:r>
                            <a:rPr lang="ko-KR" sz="2400" kern="100" dirty="0">
                              <a:effectLst/>
                            </a:rPr>
                            <a:t>로의 </a:t>
                          </a:r>
                          <a:r>
                            <a:rPr lang="en-US" sz="2400" kern="100" dirty="0">
                              <a:effectLst/>
                            </a:rPr>
                            <a:t>channel gain 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2400" kern="100" smtClean="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𝒅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sz="2400" kern="100">
                                  <a:solidFill>
                                    <a:srgbClr val="0000FF"/>
                                  </a:solidFill>
                                  <a:effectLst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ko-KR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𝐂</m:t>
                                  </m:r>
                                </m:e>
                                <m:sup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𝟏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×</m:t>
                                  </m:r>
                                  <m:r>
                                    <a:rPr lang="en-US" sz="2400" kern="100">
                                      <a:solidFill>
                                        <a:srgbClr val="0000FF"/>
                                      </a:solidFill>
                                      <a:effectLst/>
                                    </a:rPr>
                                    <m:t>𝑵</m:t>
                                  </m:r>
                                </m:sup>
                              </m:sSup>
                            </m:oMath>
                          </a14:m>
                          <a:endParaRPr lang="ko-KR" sz="2400" kern="100" dirty="0">
                            <a:solidFill>
                              <a:srgbClr val="0000FF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44314" marR="144314" marT="0" marB="0" anchor="ctr"/>
                    </a:tc>
                    <a:extLst>
                      <a:ext uri="{0D108BD9-81ED-4DB2-BD59-A6C34878D82A}">
                        <a16:rowId xmlns:a16="http://schemas.microsoft.com/office/drawing/2014/main" val="7198587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775047"/>
                  </p:ext>
                </p:extLst>
              </p:nvPr>
            </p:nvGraphicFramePr>
            <p:xfrm>
              <a:off x="1102835" y="4244209"/>
              <a:ext cx="10917715" cy="429019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133860">
                      <a:extLst>
                        <a:ext uri="{9D8B030D-6E8A-4147-A177-3AD203B41FA5}">
                          <a16:colId xmlns:a16="http://schemas.microsoft.com/office/drawing/2014/main" val="2075417610"/>
                        </a:ext>
                      </a:extLst>
                    </a:gridCol>
                    <a:gridCol w="8783855">
                      <a:extLst>
                        <a:ext uri="{9D8B030D-6E8A-4147-A177-3AD203B41FA5}">
                          <a16:colId xmlns:a16="http://schemas.microsoft.com/office/drawing/2014/main" val="2678834672"/>
                        </a:ext>
                      </a:extLst>
                    </a:gridCol>
                  </a:tblGrid>
                  <a:tr h="214509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 smtClean="0">
                              <a:effectLst/>
                            </a:rPr>
                            <a:t>Downlink</a:t>
                          </a: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 smtClean="0">
                              <a:effectLst/>
                            </a:rPr>
                            <a:t>WET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44314" marR="144314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44314" marR="144314" marT="0" marB="0" anchor="ctr">
                        <a:blipFill>
                          <a:blip r:embed="rId2"/>
                          <a:stretch>
                            <a:fillRect l="-24341" t="-284" r="-139" b="-100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483814"/>
                      </a:ext>
                    </a:extLst>
                  </a:tr>
                  <a:tr h="214509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Uplink WIT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44314" marR="144314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44314" marR="144314" marT="0" marB="0" anchor="ctr">
                        <a:blipFill>
                          <a:blip r:embed="rId2"/>
                          <a:stretch>
                            <a:fillRect l="-24341" t="-100284" r="-139" b="-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98587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6885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391912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Paper</a:t>
                </a:r>
                <a:r>
                  <a:rPr lang="en-US" altLang="ko-KR" dirty="0"/>
                  <a:t>: Robust Beamforming Design and Time Allocation for IRS-assisted Wireless Powered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Communication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Networks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HAP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과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user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사이의 채널은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Rayleigh fading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으로 모델링 가능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이것은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𝒈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𝒅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𝒌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𝑯</m:t>
                        </m:r>
                      </m:sup>
                    </m:sSubSup>
                    <m:r>
                      <a:rPr lang="en-US" altLang="ko-KR">
                        <a:solidFill>
                          <a:srgbClr val="0000FF"/>
                        </a:solidFill>
                        <a:sym typeface="Helvetica"/>
                      </a:rPr>
                      <m:t>∈</m:t>
                    </m:r>
                    <m:sSup>
                      <m:sSup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𝑪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𝟏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𝑵</m:t>
                        </m:r>
                      </m:sup>
                    </m:sSup>
                    <m:r>
                      <a:rPr lang="ko-KR" altLang="en-US" b="1" i="0">
                        <a:latin typeface="Cambria Math" panose="02040503050406030204" pitchFamily="18" charset="0"/>
                        <a:sym typeface="Helvetica"/>
                      </a:rPr>
                      <m:t>으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로 표현 가능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HAP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과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user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사이의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channel gain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은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3919121"/>
              </a:xfrm>
              <a:prstGeom prst="rect">
                <a:avLst/>
              </a:prstGeom>
              <a:blipFill>
                <a:blip r:embed="rId2"/>
                <a:stretch>
                  <a:fillRect l="-1947" t="-2488" b="-4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795184" y="6169770"/>
                <a:ext cx="5414431" cy="1729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6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ko-KR" alt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ko-KR" altLang="en-US" sz="3600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ko-KR" alt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ko-KR" altLang="en-US" sz="36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en-US" sz="36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ko-KR" altLang="en-US" sz="36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ko-KR" altLang="en-US" sz="3600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en-US" sz="36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36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en-US" sz="3600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en-US" sz="3600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36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36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  <m:r>
                                            <a:rPr lang="ko-KR" altLang="en-US" sz="3600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ko-KR" altLang="en-US" sz="36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en-US" sz="3600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36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3600" b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ko-KR" altLang="en-US" sz="3600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e>
                      </m:rad>
                      <m:sSubSup>
                        <m:sSubSupPr>
                          <m:ctrlPr>
                            <a:rPr lang="ko-KR" altLang="en-US" sz="36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ko-KR" altLang="en-US" sz="3600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ko-KR" alt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</m:oMath>
                  </m:oMathPara>
                </a14:m>
                <a:endParaRPr lang="ko-KR" alt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84" y="6169770"/>
                <a:ext cx="5414431" cy="172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566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9191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Paper</a:t>
            </a:r>
            <a:r>
              <a:rPr lang="en-US" altLang="ko-KR" dirty="0"/>
              <a:t>: Robust Beamforming Design and Time Allocation for IRS-assisted Wireless Powered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HAP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IRS </a:t>
            </a:r>
            <a:r>
              <a:rPr lang="ko-KR" altLang="en-US" dirty="0" smtClean="0">
                <a:solidFill>
                  <a:schemeClr val="tx1"/>
                </a:solidFill>
              </a:rPr>
              <a:t>사이의 채널과 </a:t>
            </a:r>
            <a:r>
              <a:rPr lang="en-US" altLang="ko-KR" dirty="0" smtClean="0">
                <a:solidFill>
                  <a:schemeClr val="tx1"/>
                </a:solidFill>
              </a:rPr>
              <a:t>IRS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user </a:t>
            </a:r>
            <a:r>
              <a:rPr lang="ko-KR" altLang="en-US" dirty="0" smtClean="0">
                <a:solidFill>
                  <a:schemeClr val="tx1"/>
                </a:solidFill>
              </a:rPr>
              <a:t>사이의 채널은 </a:t>
            </a:r>
            <a:r>
              <a:rPr lang="en-US" altLang="ko-KR" dirty="0" smtClean="0">
                <a:solidFill>
                  <a:srgbClr val="0000FF"/>
                </a:solidFill>
              </a:rPr>
              <a:t>line-of-sight (</a:t>
            </a:r>
            <a:r>
              <a:rPr lang="en-US" altLang="ko-KR" dirty="0" err="1" smtClean="0">
                <a:solidFill>
                  <a:srgbClr val="0000FF"/>
                </a:solidFill>
              </a:rPr>
              <a:t>LoS</a:t>
            </a:r>
            <a:r>
              <a:rPr lang="en-US" altLang="ko-KR" dirty="0" smtClean="0">
                <a:solidFill>
                  <a:srgbClr val="0000FF"/>
                </a:solidFill>
              </a:rPr>
              <a:t>) component</a:t>
            </a:r>
            <a:r>
              <a:rPr lang="ko-KR" altLang="en-US" dirty="0" smtClean="0">
                <a:solidFill>
                  <a:schemeClr val="tx1"/>
                </a:solidFill>
              </a:rPr>
              <a:t>를 가지며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다음과 같이 나타낼 수 있음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2525234" y="5029200"/>
                <a:ext cx="8904766" cy="3585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36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36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6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ko-KR" sz="36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ko-KR" altLang="ko-KR" sz="36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𝜿</m:t>
                              </m:r>
                            </m:num>
                            <m:den>
                              <m:r>
                                <a:rPr lang="en-US" altLang="ko-KR" sz="36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ko-KR" sz="36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36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𝜿</m:t>
                              </m:r>
                            </m:den>
                          </m:f>
                        </m:e>
                      </m:rad>
                      <m:sSubSup>
                        <m:sSubSupPr>
                          <m:ctrlPr>
                            <a:rPr lang="ko-KR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  <m:sup>
                          <m:r>
                            <a:rPr lang="en-US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𝑳𝒐𝑺</m:t>
                          </m:r>
                        </m:sup>
                      </m:sSubSup>
                      <m:r>
                        <a:rPr lang="en-US" altLang="ko-KR" sz="36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ko-KR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ko-KR" altLang="ko-KR" sz="36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b="1" i="1" kern="1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36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ko-KR" sz="36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36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𝜿</m:t>
                              </m:r>
                            </m:den>
                          </m:f>
                        </m:e>
                      </m:rad>
                      <m:sSubSup>
                        <m:sSubSupPr>
                          <m:ctrlPr>
                            <a:rPr lang="ko-KR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  <m:sup>
                          <m:r>
                            <a:rPr lang="en-US" altLang="ko-KR" sz="36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𝑵𝑳𝒐𝑺</m:t>
                          </m:r>
                        </m:sup>
                      </m:sSubSup>
                    </m:oMath>
                  </m:oMathPara>
                </a14:m>
                <a:endParaRPr lang="ko-KR" altLang="ko-KR" sz="36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ko-KR" altLang="ko-K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en-US" altLang="ko-KR" sz="3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ko-KR" altLang="ko-K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𝝑</m:t>
                              </m:r>
                            </m:num>
                            <m:den>
                              <m:r>
                                <a:rPr lang="en-US" altLang="ko-K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ko-K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𝝑</m:t>
                              </m:r>
                            </m:den>
                          </m:f>
                        </m:e>
                      </m:rad>
                      <m:sSubSup>
                        <m:sSubSupPr>
                          <m:ctrlPr>
                            <a:rPr lang="ko-KR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𝑳𝒐𝑺</m:t>
                          </m:r>
                        </m:sup>
                      </m:sSubSup>
                      <m:r>
                        <a:rPr lang="en-US" altLang="ko-KR" sz="3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ko-KR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ko-KR" altLang="ko-K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ko-K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𝝑</m:t>
                              </m:r>
                            </m:den>
                          </m:f>
                        </m:e>
                      </m:rad>
                      <m:sSubSup>
                        <m:sSubSupPr>
                          <m:ctrlPr>
                            <a:rPr lang="ko-KR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ko-KR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𝑵𝑳𝒐𝑺</m:t>
                          </m:r>
                        </m:sup>
                      </m:sSubSup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234" y="5029200"/>
                <a:ext cx="8904766" cy="3585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2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5949</TotalTime>
  <Words>483</Words>
  <Application>Microsoft Office PowerPoint</Application>
  <PresentationFormat>사용자 지정</PresentationFormat>
  <Paragraphs>112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3314</cp:revision>
  <cp:lastPrinted>2020-09-22T02:33:58Z</cp:lastPrinted>
  <dcterms:modified xsi:type="dcterms:W3CDTF">2021-06-30T07:44:09Z</dcterms:modified>
</cp:coreProperties>
</file>