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458" r:id="rId4"/>
    <p:sldId id="445" r:id="rId5"/>
    <p:sldId id="457" r:id="rId6"/>
    <p:sldId id="462" r:id="rId7"/>
    <p:sldId id="464" r:id="rId8"/>
    <p:sldId id="465" r:id="rId9"/>
    <p:sldId id="466" r:id="rId10"/>
    <p:sldId id="467" r:id="rId11"/>
    <p:sldId id="463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000"/>
    <a:srgbClr val="9900FF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2106.14186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21.08.13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6827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Validation Result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Train: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Feb 2005 ~ Dec 2008</a:t>
            </a:r>
            <a:r>
              <a:rPr lang="en-US" altLang="ko-KR" dirty="0" smtClean="0">
                <a:sym typeface="Helvetica"/>
              </a:rPr>
              <a:t>, Valid: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Jan 2009 ~ Dec 2009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61" y="5017477"/>
            <a:ext cx="5740642" cy="3752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980" y="6521648"/>
            <a:ext cx="43135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ko-KR" altLang="en-US" dirty="0" smtClean="0"/>
              <a:t>가로축 </a:t>
            </a:r>
            <a:r>
              <a:rPr lang="en-US" altLang="ko-KR" dirty="0" smtClean="0"/>
              <a:t>: N, </a:t>
            </a:r>
            <a:r>
              <a:rPr lang="ko-KR" altLang="en-US" dirty="0" smtClean="0"/>
              <a:t>세로축 </a:t>
            </a:r>
            <a:r>
              <a:rPr lang="en-US" altLang="ko-KR" dirty="0" smtClean="0"/>
              <a:t>: Limit)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27261" y="8332416"/>
            <a:ext cx="557224" cy="557224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4960" y="8332416"/>
            <a:ext cx="20823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최소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7017" y="5375591"/>
            <a:ext cx="375423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대체적으로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커질수록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error </a:t>
            </a:r>
            <a:r>
              <a:rPr lang="ko-KR" altLang="en-US" dirty="0" smtClean="0"/>
              <a:t>증가</a:t>
            </a:r>
            <a:r>
              <a:rPr lang="en-US" altLang="ko-KR" dirty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3263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1763619" cy="20849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An XAI Approach to Deep Learning Models in the Detection of Ductal Carcinoma in </a:t>
            </a:r>
            <a:r>
              <a:rPr lang="en-US" altLang="ko-KR" dirty="0" smtClean="0"/>
              <a:t>Situ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  <a:hlinkClick r:id="rId2"/>
              </a:rPr>
              <a:t>arxiv.org/pdf/2106.14186.pdf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79" y="5644505"/>
            <a:ext cx="8168298" cy="23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 Submission : </a:t>
            </a:r>
            <a:r>
              <a:rPr lang="en-US" altLang="ko-KR" dirty="0" smtClean="0"/>
              <a:t>IEEE Transactions on Neural Networks and Learning System</a:t>
            </a:r>
            <a:endParaRPr lang="en-US" altLang="ko-KR" dirty="0" smtClean="0"/>
          </a:p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/>
              <a:t>Paper: An XAI Approach to Deep Learning Models in the Detection of Ductal Carcinoma in </a:t>
            </a:r>
            <a:r>
              <a:rPr lang="en-US" altLang="ko-KR" dirty="0" smtClean="0"/>
              <a:t>Situ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855785" y="2247501"/>
            <a:ext cx="11390664" cy="1508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Submission : </a:t>
            </a:r>
            <a:r>
              <a:rPr lang="en-US" altLang="ko-KR" dirty="0">
                <a:solidFill>
                  <a:schemeClr val="tx1"/>
                </a:solidFill>
              </a:rPr>
              <a:t>IEEE Transactions on Neural Networks and Learning Systems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07" y="4042536"/>
            <a:ext cx="8637954" cy="41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2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1</a:t>
            </a:r>
            <a:r>
              <a:rPr lang="en-US" altLang="ko-KR" dirty="0" smtClean="0">
                <a:sym typeface="Helvetica"/>
              </a:rPr>
              <a:t>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7062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(Module, Component, Year*12+Month, Month Only)</a:t>
            </a:r>
            <a:endParaRPr lang="en-US" altLang="ko-KR" dirty="0" smtClean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2756877" y="5111259"/>
            <a:ext cx="7491046" cy="3587262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45723" y="5744306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21016" y="6224952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60277" y="7022121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69323" y="7854459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63660" y="7631720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20338" y="8018582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07200" y="5580183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40954" y="6518030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073292" y="6095999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321799" y="5732582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688753" y="7186244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007230" y="7959966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807199" y="7549658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835900" y="8253043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28884" y="6224952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752022" y="6904890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36027" y="6857998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87261" y="5662244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78215" y="8206150"/>
            <a:ext cx="164123" cy="164123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11261" y="7162798"/>
            <a:ext cx="234461" cy="234461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345722" y="6646982"/>
            <a:ext cx="164123" cy="164123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28581" y="6471136"/>
            <a:ext cx="1594338" cy="1594338"/>
          </a:xfrm>
          <a:prstGeom prst="ellipse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1380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60824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Module Type (M1~M9) </a:t>
            </a:r>
            <a:r>
              <a:rPr lang="en-US" altLang="ko-KR" dirty="0" smtClean="0">
                <a:sym typeface="Helvetica"/>
              </a:rPr>
              <a:t>and </a:t>
            </a:r>
            <a:r>
              <a:rPr lang="en-US" altLang="ko-KR" b="1" dirty="0" smtClean="0">
                <a:sym typeface="Helvetica"/>
              </a:rPr>
              <a:t>Component Type (P1~P31)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연도별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월별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repair count</a:t>
            </a:r>
            <a:r>
              <a:rPr lang="ko-KR" altLang="en-US" dirty="0" smtClean="0">
                <a:sym typeface="Helvetica"/>
              </a:rPr>
              <a:t>를 이용하여 </a:t>
            </a:r>
            <a:r>
              <a:rPr lang="en-US" altLang="ko-KR" dirty="0" err="1" smtClean="0">
                <a:sym typeface="Helvetica"/>
              </a:rPr>
              <a:t>Mx</a:t>
            </a:r>
            <a:r>
              <a:rPr lang="en-US" altLang="ko-KR" dirty="0" smtClean="0">
                <a:sym typeface="Helvetica"/>
              </a:rPr>
              <a:t>, My </a:t>
            </a:r>
            <a:r>
              <a:rPr lang="ko-KR" altLang="en-US" dirty="0" smtClean="0">
                <a:sym typeface="Helvetica"/>
              </a:rPr>
              <a:t>또는 </a:t>
            </a:r>
            <a:r>
              <a:rPr lang="en-US" altLang="ko-KR" dirty="0" err="1" smtClean="0">
                <a:sym typeface="Helvetica"/>
              </a:rPr>
              <a:t>Px</a:t>
            </a:r>
            <a:r>
              <a:rPr lang="en-US" altLang="ko-KR" dirty="0" smtClean="0">
                <a:sym typeface="Helvetica"/>
              </a:rPr>
              <a:t>, </a:t>
            </a:r>
            <a:r>
              <a:rPr lang="en-US" altLang="ko-KR" dirty="0" err="1" smtClean="0">
                <a:sym typeface="Helvetica"/>
              </a:rPr>
              <a:t>Py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correlation coefficient (CORR)</a:t>
            </a:r>
            <a:r>
              <a:rPr lang="ko-KR" altLang="en-US" dirty="0" smtClean="0">
                <a:sym typeface="Helvetica"/>
              </a:rPr>
              <a:t>를 계산</a:t>
            </a:r>
            <a:endParaRPr lang="en-US" altLang="ko-KR" dirty="0" smtClean="0">
              <a:sym typeface="Helvetica"/>
            </a:endParaRP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 = 1.0 - CORR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Year*12+month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 = (absolute distance) / 24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Month (1~12)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Using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Circle Distance </a:t>
            </a:r>
            <a:r>
              <a:rPr lang="en-US" altLang="ko-KR" dirty="0" smtClean="0">
                <a:sym typeface="Helvetica"/>
              </a:rPr>
              <a:t>(in Slide 7)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751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5772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Circle Distance </a:t>
            </a: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Month (1~12)</a:t>
            </a:r>
            <a:endParaRPr lang="en-US" altLang="ko-KR" b="1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타원 1"/>
          <p:cNvSpPr/>
          <p:nvPr/>
        </p:nvSpPr>
        <p:spPr>
          <a:xfrm>
            <a:off x="1700854" y="5473157"/>
            <a:ext cx="2765639" cy="2765639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66945" y="5356429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82054" y="5554718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86396" y="6094984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49765" y="6739248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74673" y="7430911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46885" y="7911557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966945" y="8145013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64065" y="7911557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3419" y="7430911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86141" y="6786142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60981" y="6078910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87511" y="5554718"/>
            <a:ext cx="233456" cy="23345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6275" y="5024430"/>
            <a:ext cx="589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Jan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1907" y="5317011"/>
            <a:ext cx="6267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1902" y="5869489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7651" y="7082128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0218" y="5531773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410" y="5165356"/>
            <a:ext cx="6524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Dec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직선 연결선 5"/>
          <p:cNvCxnSpPr>
            <a:stCxn id="3" idx="4"/>
            <a:endCxn id="12" idx="0"/>
          </p:cNvCxnSpPr>
          <p:nvPr/>
        </p:nvCxnSpPr>
        <p:spPr>
          <a:xfrm>
            <a:off x="3083673" y="5589885"/>
            <a:ext cx="0" cy="2555128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직선 연결선 25"/>
          <p:cNvCxnSpPr>
            <a:endCxn id="8" idx="1"/>
          </p:cNvCxnSpPr>
          <p:nvPr/>
        </p:nvCxnSpPr>
        <p:spPr>
          <a:xfrm>
            <a:off x="3200401" y="5496354"/>
            <a:ext cx="1020184" cy="632819"/>
          </a:xfrm>
          <a:prstGeom prst="line">
            <a:avLst/>
          </a:prstGeom>
          <a:noFill/>
          <a:ln w="25400" cap="flat">
            <a:solidFill>
              <a:srgbClr val="9900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연결선 30"/>
          <p:cNvCxnSpPr>
            <a:stCxn id="3" idx="5"/>
            <a:endCxn id="9" idx="1"/>
          </p:cNvCxnSpPr>
          <p:nvPr/>
        </p:nvCxnSpPr>
        <p:spPr>
          <a:xfrm>
            <a:off x="3166212" y="5555696"/>
            <a:ext cx="1217742" cy="1217741"/>
          </a:xfrm>
          <a:prstGeom prst="line">
            <a:avLst/>
          </a:prstGeom>
          <a:noFill/>
          <a:ln w="25400" cap="flat">
            <a:solidFill>
              <a:srgbClr val="00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643059" y="5024430"/>
                <a:ext cx="6584110" cy="1063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𝑫𝒊𝒔𝒕𝒂𝒏𝒄𝒆</m:t>
                      </m:r>
                      <m:d>
                        <m:d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𝒎𝒐𝒏𝒕𝒉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𝒎𝒐𝒏𝒕𝒉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𝒘𝒆𝒊𝒈𝒉𝒕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uncPr>
                        <m:fName>
                          <m:r>
                            <a:rPr kumimoji="0" lang="en-US" altLang="ko-KR" sz="24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fPr>
                            <m:num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𝜽</m:t>
                              </m:r>
                            </m:num>
                            <m:den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en-US" altLang="ko-KR" sz="240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with w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eight = 0.3</a:t>
                </a:r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59" y="5024430"/>
                <a:ext cx="6584110" cy="1063946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060705" y="5674978"/>
                <a:ext cx="4758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5" y="5674978"/>
                <a:ext cx="475835" cy="461665"/>
              </a:xfrm>
              <a:prstGeom prst="rect">
                <a:avLst/>
              </a:prstGeom>
              <a:blipFill>
                <a:blip r:embed="rId3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341613" y="6353993"/>
                <a:ext cx="5632952" cy="20746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𝑫𝒊𝒔𝒕𝒂𝒏𝒄𝒆</m:t>
                      </m:r>
                      <m:d>
                        <m:d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𝑱𝒂𝒏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𝑴𝒂𝒓</m:t>
                          </m:r>
                        </m:e>
                      </m:d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𝟎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𝟑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∗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𝒔𝒊𝒏</m:t>
                      </m:r>
                      <m:d>
                        <m:d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99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99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𝟔𝟎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99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°</m:t>
                              </m:r>
                            </m:num>
                            <m:den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99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𝟎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.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𝟏𝟓𝟎</m:t>
                      </m:r>
                    </m:oMath>
                  </m:oMathPara>
                </a14:m>
                <a:endParaRPr kumimoji="0" lang="en-US" altLang="ko-KR" sz="2000" b="1" i="0" u="none" strike="noStrike" cap="none" spc="0" normalizeH="0" baseline="0" dirty="0" smtClean="0">
                  <a:ln>
                    <a:noFill/>
                  </a:ln>
                  <a:solidFill>
                    <a:srgbClr val="9900FF"/>
                  </a:solidFill>
                  <a:effectLst/>
                  <a:uFillTx/>
                  <a:sym typeface="Helvetica Neue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00C000"/>
                              </a:solidFill>
                              <a:latin typeface="Cambria Math" panose="02040503050406030204" pitchFamily="18" charset="0"/>
                            </a:rPr>
                            <m:t>𝑱𝒂𝒏</m:t>
                          </m:r>
                          <m:r>
                            <a:rPr lang="en-US" altLang="ko-KR" sz="2000" i="1">
                              <a:solidFill>
                                <a:srgbClr val="00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00C000"/>
                              </a:solidFill>
                              <a:latin typeface="Cambria Math" panose="02040503050406030204" pitchFamily="18" charset="0"/>
                            </a:rPr>
                            <m:t>𝑨𝒑𝒓</m:t>
                          </m:r>
                        </m:e>
                      </m:d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solidFill>
                                    <a:srgbClr val="00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1" i="1" smtClean="0">
                                  <a:solidFill>
                                    <a:srgbClr val="00C000"/>
                                  </a:solidFill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altLang="ko-KR" sz="2000" i="1">
                                  <a:solidFill>
                                    <a:srgbClr val="00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a:rPr lang="en-US" altLang="ko-KR" sz="2000" i="1">
                                  <a:solidFill>
                                    <a:srgbClr val="00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i="1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 smtClean="0">
                          <a:solidFill>
                            <a:srgbClr val="00C000"/>
                          </a:solidFill>
                          <a:latin typeface="Cambria Math" panose="02040503050406030204" pitchFamily="18" charset="0"/>
                        </a:rPr>
                        <m:t>𝟐𝟏𝟐</m:t>
                      </m:r>
                    </m:oMath>
                  </m:oMathPara>
                </a14:m>
                <a:endParaRPr lang="ko-KR" altLang="en-US" sz="2000" dirty="0">
                  <a:solidFill>
                    <a:srgbClr val="00C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𝑱𝒂𝒏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𝑱𝒖𝒍</m:t>
                          </m:r>
                        </m:e>
                      </m:d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  <m:r>
                                <a:rPr lang="en-US" altLang="ko-K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a:rPr lang="en-US" altLang="ko-K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ko-KR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13" y="6353993"/>
                <a:ext cx="5632952" cy="2074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4624608" y="6620014"/>
            <a:ext cx="6331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6629" y="8283852"/>
            <a:ext cx="5081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2385" y="8119562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8868" y="8074673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946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7296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</a:t>
            </a:r>
            <a:r>
              <a:rPr lang="ko-KR" altLang="en-US" dirty="0" smtClean="0">
                <a:sym typeface="Helvetica"/>
              </a:rPr>
              <a:t>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Entire Distance: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847" y="5263662"/>
                <a:ext cx="11607024" cy="21755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𝑬𝒏𝒕𝒊𝒓𝒆𝑫𝒊𝒔𝒕𝒂𝒏𝒄𝒆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𝒌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=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𝟒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kumimoji="0" lang="en-US" altLang="ko-KR" sz="2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𝟐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𝟑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𝟒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</m:oMath>
                  </m:oMathPara>
                </a14:m>
                <a:endParaRPr kumimoji="0" lang="en-US" altLang="ko-KR" sz="24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Helvetica Neue"/>
                  <a:cs typeface="Helvetica Neue"/>
                  <a:sym typeface="Helvetica Neue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𝑴𝒐𝒅𝒖𝒍𝒆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𝑫𝒊𝒔𝒕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𝑪𝒐𝒎𝒑𝒐𝒏𝒆𝒏𝒕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𝑫𝒊𝒔𝒕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𝒀𝒆𝒂𝒓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∗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𝟏𝟐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𝑴𝒐𝒏𝒕𝒉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𝑫𝒊𝒔𝒕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(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𝑴𝒐𝒏𝒕𝒉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𝑶𝒏𝒍𝒚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𝑫𝒊𝒔𝒕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" y="5263662"/>
                <a:ext cx="11607024" cy="2175532"/>
              </a:xfrm>
              <a:prstGeom prst="rect">
                <a:avLst/>
              </a:prstGeom>
              <a:blipFill>
                <a:blip r:embed="rId2"/>
                <a:stretch>
                  <a:fillRect b="-61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859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8938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</a:t>
            </a:r>
            <a:r>
              <a:rPr lang="ko-KR" altLang="en-US" dirty="0" smtClean="0">
                <a:sym typeface="Helvetica"/>
              </a:rPr>
              <a:t>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K</a:t>
            </a:r>
            <a:r>
              <a:rPr lang="ko-KR" altLang="en-US" dirty="0" smtClean="0">
                <a:sym typeface="Helvetica"/>
              </a:rPr>
              <a:t>개의 이웃에 대해서 </a:t>
            </a:r>
            <a:r>
              <a:rPr lang="en-US" altLang="ko-KR" dirty="0" smtClean="0">
                <a:sym typeface="Helvetica"/>
              </a:rPr>
              <a:t>(1/distance * repair count)</a:t>
            </a:r>
            <a:r>
              <a:rPr lang="ko-KR" altLang="en-US" dirty="0" smtClean="0">
                <a:sym typeface="Helvetica"/>
              </a:rPr>
              <a:t>를 이용하여 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거리에 반비례한 가중치</a:t>
            </a:r>
            <a:r>
              <a:rPr lang="ko-KR" altLang="en-US" dirty="0" smtClean="0">
                <a:sym typeface="Helvetica"/>
              </a:rPr>
              <a:t>를 적용하여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repair count</a:t>
            </a:r>
            <a:r>
              <a:rPr lang="ko-KR" altLang="en-US" dirty="0" smtClean="0">
                <a:sym typeface="Helvetica"/>
              </a:rPr>
              <a:t>를 예측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71462"/>
              </p:ext>
            </p:extLst>
          </p:nvPr>
        </p:nvGraphicFramePr>
        <p:xfrm>
          <a:off x="1100665" y="5632381"/>
          <a:ext cx="11126504" cy="226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8351">
                  <a:extLst>
                    <a:ext uri="{9D8B030D-6E8A-4147-A177-3AD203B41FA5}">
                      <a16:colId xmlns:a16="http://schemas.microsoft.com/office/drawing/2014/main" val="700926350"/>
                    </a:ext>
                  </a:extLst>
                </a:gridCol>
                <a:gridCol w="8968153">
                  <a:extLst>
                    <a:ext uri="{9D8B030D-6E8A-4147-A177-3AD203B41FA5}">
                      <a16:colId xmlns:a16="http://schemas.microsoft.com/office/drawing/2014/main" val="1209496529"/>
                    </a:ext>
                  </a:extLst>
                </a:gridCol>
              </a:tblGrid>
              <a:tr h="1134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kNN</a:t>
                      </a:r>
                      <a:r>
                        <a:rPr lang="ko-KR" altLang="en-US" sz="2400" dirty="0" smtClean="0"/>
                        <a:t>에서의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의 값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고려할 이웃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의 개수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정수가 아닌 경우에도 처리 가능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74186"/>
                  </a:ext>
                </a:extLst>
              </a:tr>
              <a:tr h="1134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Limit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예측한 </a:t>
                      </a:r>
                      <a:r>
                        <a:rPr lang="en-US" altLang="ko-KR" sz="2400" dirty="0" smtClean="0"/>
                        <a:t>repair count</a:t>
                      </a:r>
                      <a:r>
                        <a:rPr lang="ko-KR" altLang="en-US" sz="2400" dirty="0" smtClean="0"/>
                        <a:t>를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[0, Limit]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의 범위 내로 조정</a:t>
                      </a:r>
                      <a:endParaRPr lang="en-US" altLang="ko-KR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/>
                        <a:t>Limit=3</a:t>
                      </a:r>
                      <a:r>
                        <a:rPr lang="ko-KR" altLang="en-US" sz="2400" dirty="0" smtClean="0"/>
                        <a:t>인 경우 </a:t>
                      </a:r>
                      <a:r>
                        <a:rPr lang="en-US" altLang="ko-KR" sz="2400" b="1" dirty="0" smtClean="0"/>
                        <a:t>[0, 1, 2, 3, 4,</a:t>
                      </a:r>
                      <a:r>
                        <a:rPr lang="en-US" altLang="ko-KR" sz="2400" b="1" baseline="0" dirty="0" smtClean="0"/>
                        <a:t> 5] -&gt; [0, 1, 2, 3, 3, 3]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23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618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439</Words>
  <Application>Microsoft Office PowerPoint</Application>
  <PresentationFormat>사용자 지정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An XAI Approach to Deep Learning Models in the Detection of Ductal Carcinoma in Situ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3927</cp:revision>
  <cp:lastPrinted>2020-05-01T05:17:35Z</cp:lastPrinted>
  <dcterms:modified xsi:type="dcterms:W3CDTF">2021-08-13T02:58:22Z</dcterms:modified>
</cp:coreProperties>
</file>