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7" r:id="rId19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skim" initials="h" lastIdx="0" clrIdx="0">
    <p:extLst>
      <p:ext uri="{19B8F6BF-5375-455C-9EA6-DF929625EA0E}">
        <p15:presenceInfo xmlns:p15="http://schemas.microsoft.com/office/powerpoint/2012/main" userId="0b2488c3044eef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171FF"/>
    <a:srgbClr val="FF8050"/>
    <a:srgbClr val="E5D5FF"/>
    <a:srgbClr val="D2B7FF"/>
    <a:srgbClr val="00A2FF"/>
    <a:srgbClr val="9933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pdf/1707.06347.pdf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21.05.12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440821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Proximal Policy Optimization </a:t>
            </a:r>
            <a:r>
              <a:rPr lang="en-US" altLang="ko-KR" dirty="0" smtClean="0">
                <a:sym typeface="Helvetica"/>
              </a:rPr>
              <a:t>Algorithms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main objective</a:t>
            </a:r>
            <a:r>
              <a:rPr lang="ko-KR" altLang="en-US" dirty="0" smtClean="0">
                <a:sym typeface="Helvetica"/>
              </a:rPr>
              <a:t>는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즉</a:t>
            </a:r>
            <a:r>
              <a:rPr lang="en-US" altLang="ko-KR" dirty="0" smtClean="0">
                <a:sym typeface="Helvetica"/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probability ratio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를 다음과 같이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clip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하여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surrogate objective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를 수정</a:t>
            </a:r>
            <a:r>
              <a:rPr lang="ko-KR" altLang="en-US" dirty="0" smtClean="0">
                <a:sym typeface="Helvetica"/>
              </a:rPr>
              <a:t>한 것이다</a:t>
            </a:r>
            <a:r>
              <a:rPr lang="en-US" altLang="ko-KR" dirty="0" smtClean="0">
                <a:sym typeface="Helvetica"/>
              </a:rPr>
              <a:t>.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85" y="3131288"/>
            <a:ext cx="10179529" cy="1050948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3513764" y="5974215"/>
            <a:ext cx="6693491" cy="298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07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80"/>
                <a:ext cx="12204700" cy="425936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b="1" dirty="0" smtClean="0">
                    <a:solidFill>
                      <a:schemeClr val="tx1"/>
                    </a:solidFill>
                  </a:rPr>
                  <a:t>Paper: </a:t>
                </a:r>
                <a:r>
                  <a:rPr lang="en-US" altLang="ko-KR" dirty="0">
                    <a:sym typeface="Helvetica"/>
                  </a:rPr>
                  <a:t>Proximal Policy Optimization </a:t>
                </a:r>
                <a:r>
                  <a:rPr lang="en-US" altLang="ko-KR" dirty="0" smtClean="0">
                    <a:sym typeface="Helvetica"/>
                  </a:rPr>
                  <a:t>Algorithms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rgbClr val="0000FF"/>
                    </a:solidFill>
                    <a:sym typeface="Helvetica"/>
                  </a:rPr>
                  <a:t>Adaptive KL Penalty Coefficient</a:t>
                </a:r>
                <a:r>
                  <a:rPr lang="ko-KR" altLang="en-US" dirty="0" smtClean="0">
                    <a:sym typeface="Helvetica"/>
                  </a:rPr>
                  <a:t>는 </a:t>
                </a:r>
                <a:r>
                  <a:rPr lang="en-US" altLang="ko-KR" dirty="0" smtClean="0">
                    <a:sym typeface="Helvetica"/>
                  </a:rPr>
                  <a:t>clipped surrogate objective</a:t>
                </a:r>
                <a:r>
                  <a:rPr lang="ko-KR" altLang="en-US" dirty="0" smtClean="0">
                    <a:sym typeface="Helvetica"/>
                  </a:rPr>
                  <a:t>에 대한 대안</a:t>
                </a:r>
                <a:r>
                  <a:rPr lang="en-US" altLang="ko-KR" dirty="0" smtClean="0">
                    <a:sym typeface="Helvetica"/>
                  </a:rPr>
                  <a:t>/</a:t>
                </a:r>
                <a:r>
                  <a:rPr lang="ko-KR" altLang="en-US" dirty="0" smtClean="0">
                    <a:sym typeface="Helvetica"/>
                  </a:rPr>
                  <a:t>추가적인 방법임</a:t>
                </a:r>
                <a:endParaRPr lang="en-US" altLang="ko-KR" dirty="0" smtClean="0">
                  <a:sym typeface="Helvetica"/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b="1" dirty="0" smtClean="0">
                    <a:solidFill>
                      <a:srgbClr val="0000FF"/>
                    </a:solidFill>
                    <a:sym typeface="Helvetica"/>
                  </a:rPr>
                  <a:t>KL divergence</a:t>
                </a:r>
                <a:r>
                  <a:rPr lang="ko-KR" altLang="en-US" b="1" dirty="0" smtClean="0">
                    <a:solidFill>
                      <a:srgbClr val="0000FF"/>
                    </a:solidFill>
                    <a:sym typeface="Helvetica"/>
                  </a:rPr>
                  <a:t>에 대한 </a:t>
                </a:r>
                <a:r>
                  <a:rPr lang="en-US" altLang="ko-KR" b="1" dirty="0" smtClean="0">
                    <a:solidFill>
                      <a:srgbClr val="0000FF"/>
                    </a:solidFill>
                    <a:sym typeface="Helvetica"/>
                  </a:rPr>
                  <a:t>penalty</a:t>
                </a:r>
                <a:r>
                  <a:rPr lang="ko-KR" altLang="en-US" dirty="0" smtClean="0">
                    <a:sym typeface="Helvetica"/>
                  </a:rPr>
                  <a:t>를 이용</a:t>
                </a:r>
                <a:endParaRPr lang="en-US" altLang="ko-KR" dirty="0" smtClean="0">
                  <a:sym typeface="Helvetica"/>
                </a:endParaRPr>
              </a:p>
              <a:p>
                <a:pPr lvl="2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b="1" dirty="0" smtClean="0">
                    <a:solidFill>
                      <a:srgbClr val="0000FF"/>
                    </a:solidFill>
                    <a:sym typeface="Helvetica"/>
                  </a:rPr>
                  <a:t>Penalty coefficient</a:t>
                </a:r>
                <a:r>
                  <a:rPr lang="ko-KR" altLang="en-US" dirty="0" smtClean="0">
                    <a:sym typeface="Helvetica"/>
                  </a:rPr>
                  <a:t>를 적용하여</a:t>
                </a:r>
                <a:r>
                  <a:rPr lang="en-US" altLang="ko-KR" dirty="0" smtClean="0">
                    <a:sym typeface="Helvetica"/>
                  </a:rPr>
                  <a:t>, KL divergence</a:t>
                </a:r>
                <a:r>
                  <a:rPr lang="ko-KR" altLang="en-US" dirty="0" smtClean="0">
                    <a:sym typeface="Helvetica"/>
                  </a:rPr>
                  <a:t>에 </a:t>
                </a:r>
                <a:r>
                  <a:rPr lang="ko-KR" altLang="en-US" b="1" dirty="0" smtClean="0">
                    <a:solidFill>
                      <a:srgbClr val="0000FF"/>
                    </a:solidFill>
                    <a:sym typeface="Helvetica"/>
                  </a:rPr>
                  <a:t>대한 </a:t>
                </a:r>
                <a:r>
                  <a:rPr lang="en-US" altLang="ko-KR" b="1" dirty="0" smtClean="0">
                    <a:solidFill>
                      <a:srgbClr val="0000FF"/>
                    </a:solidFill>
                    <a:sym typeface="Helvetica"/>
                  </a:rPr>
                  <a:t>target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𝒅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Helvetica"/>
                          </a:rPr>
                          <m:t>𝒕𝒂𝒓𝒈</m:t>
                        </m:r>
                      </m:sub>
                    </m:sSub>
                  </m:oMath>
                </a14:m>
                <a:r>
                  <a:rPr lang="ko-KR" altLang="en-US" dirty="0" smtClean="0">
                    <a:sym typeface="Helvetica"/>
                  </a:rPr>
                  <a:t>를 각 </a:t>
                </a:r>
                <a:r>
                  <a:rPr lang="en-US" altLang="ko-KR" dirty="0" smtClean="0">
                    <a:sym typeface="Helvetica"/>
                  </a:rPr>
                  <a:t>policy update</a:t>
                </a:r>
                <a:r>
                  <a:rPr lang="ko-KR" altLang="en-US" dirty="0" smtClean="0">
                    <a:sym typeface="Helvetica"/>
                  </a:rPr>
                  <a:t>마다 얻음</a:t>
                </a: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err="1" smtClean="0">
                    <a:sym typeface="Helvetica"/>
                  </a:rPr>
                  <a:t>Minibatch</a:t>
                </a:r>
                <a:r>
                  <a:rPr lang="en-US" altLang="ko-KR" dirty="0" smtClean="0">
                    <a:sym typeface="Helvetica"/>
                  </a:rPr>
                  <a:t> SGD</a:t>
                </a:r>
                <a:r>
                  <a:rPr lang="ko-KR" altLang="en-US" dirty="0" smtClean="0">
                    <a:sym typeface="Helvetica"/>
                  </a:rPr>
                  <a:t>를 몇 </a:t>
                </a:r>
                <a:r>
                  <a:rPr lang="en-US" altLang="ko-KR" dirty="0" smtClean="0">
                    <a:sym typeface="Helvetica"/>
                  </a:rPr>
                  <a:t>epoch </a:t>
                </a:r>
                <a:r>
                  <a:rPr lang="ko-KR" altLang="en-US" dirty="0" smtClean="0">
                    <a:sym typeface="Helvetica"/>
                  </a:rPr>
                  <a:t>동안 사용하고</a:t>
                </a:r>
                <a:r>
                  <a:rPr lang="en-US" altLang="ko-KR" dirty="0" smtClean="0">
                    <a:sym typeface="Helvetica"/>
                  </a:rPr>
                  <a:t>, KL-penalized objective</a:t>
                </a:r>
                <a:r>
                  <a:rPr lang="ko-KR" altLang="en-US" dirty="0" smtClean="0">
                    <a:sym typeface="Helvetica"/>
                  </a:rPr>
                  <a:t>를 다음을 이용하여 최적화</a:t>
                </a:r>
                <a:endParaRPr lang="en-US" altLang="ko-KR" dirty="0" smtClean="0">
                  <a:sym typeface="Helvetica"/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80"/>
                <a:ext cx="12204700" cy="4259362"/>
              </a:xfrm>
              <a:prstGeom prst="rect">
                <a:avLst/>
              </a:prstGeom>
              <a:blipFill>
                <a:blip r:embed="rId2"/>
                <a:stretch>
                  <a:fillRect l="-1947" t="-2289" b="-12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050" y="6209414"/>
            <a:ext cx="10588799" cy="22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98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42593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Proximal Policy Optimization </a:t>
            </a:r>
            <a:r>
              <a:rPr lang="en-US" altLang="ko-KR" dirty="0" smtClean="0">
                <a:sym typeface="Helvetica"/>
              </a:rPr>
              <a:t>Algorithms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Fixed-length trajectory segment</a:t>
            </a:r>
            <a:r>
              <a:rPr lang="ko-KR" altLang="en-US" dirty="0" smtClean="0">
                <a:sym typeface="Helvetica"/>
              </a:rPr>
              <a:t>를 사용하는 </a:t>
            </a:r>
            <a:r>
              <a:rPr lang="en-US" altLang="ko-KR" dirty="0" smtClean="0">
                <a:sym typeface="Helvetica"/>
              </a:rPr>
              <a:t>proximal policy optimization (PPO)</a:t>
            </a:r>
            <a:r>
              <a:rPr lang="ko-KR" altLang="en-US" dirty="0" smtClean="0">
                <a:sym typeface="Helvetica"/>
              </a:rPr>
              <a:t>의 알고리즘은 다음과 같음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64" y="4206479"/>
            <a:ext cx="9578348" cy="340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01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27282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Proximal Policy Optimization </a:t>
            </a:r>
            <a:r>
              <a:rPr lang="en-US" altLang="ko-KR" dirty="0" smtClean="0">
                <a:sym typeface="Helvetica"/>
              </a:rPr>
              <a:t>Algorithms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Experiment: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몇 개의 서로 다른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surrogate objective</a:t>
            </a:r>
            <a:r>
              <a:rPr lang="ko-KR" altLang="en-US" dirty="0" smtClean="0">
                <a:sym typeface="Helvetica"/>
              </a:rPr>
              <a:t>들을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서로 다른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hyper-parameter</a:t>
            </a:r>
            <a:r>
              <a:rPr lang="en-US" altLang="ko-KR" dirty="0" smtClean="0">
                <a:sym typeface="Helvetica"/>
              </a:rPr>
              <a:t> </a:t>
            </a:r>
            <a:r>
              <a:rPr lang="ko-KR" altLang="en-US" dirty="0" smtClean="0">
                <a:sym typeface="Helvetica"/>
              </a:rPr>
              <a:t>상에서 테스트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최근 </a:t>
            </a:r>
            <a:r>
              <a:rPr lang="en-US" altLang="ko-KR" dirty="0" smtClean="0">
                <a:sym typeface="Helvetica"/>
              </a:rPr>
              <a:t>100</a:t>
            </a:r>
            <a:r>
              <a:rPr lang="ko-KR" altLang="en-US" dirty="0" smtClean="0">
                <a:sym typeface="Helvetica"/>
              </a:rPr>
              <a:t>개의 </a:t>
            </a:r>
            <a:r>
              <a:rPr lang="en-US" altLang="ko-KR" dirty="0" err="1" smtClean="0">
                <a:sym typeface="Helvetica"/>
              </a:rPr>
              <a:t>eposide</a:t>
            </a:r>
            <a:r>
              <a:rPr lang="ko-KR" altLang="en-US" dirty="0" smtClean="0">
                <a:sym typeface="Helvetica"/>
              </a:rPr>
              <a:t>에 대한 </a:t>
            </a:r>
            <a:r>
              <a:rPr lang="en-US" altLang="ko-KR" dirty="0" smtClean="0">
                <a:sym typeface="Helvetica"/>
              </a:rPr>
              <a:t>average total reward</a:t>
            </a:r>
            <a:r>
              <a:rPr lang="ko-KR" altLang="en-US" dirty="0" smtClean="0">
                <a:sym typeface="Helvetica"/>
              </a:rPr>
              <a:t>를 이용하여 평가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4969708"/>
            <a:ext cx="11703281" cy="238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895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27282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Proximal Policy Optimization </a:t>
            </a:r>
            <a:r>
              <a:rPr lang="en-US" altLang="ko-KR" dirty="0" smtClean="0">
                <a:sym typeface="Helvetica"/>
              </a:rPr>
              <a:t>Algorithms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Continuous control benchmark</a:t>
            </a:r>
            <a:r>
              <a:rPr lang="ko-KR" altLang="en-US" dirty="0" smtClean="0">
                <a:sym typeface="Helvetica"/>
              </a:rPr>
              <a:t>에서 각 알고리즘의 </a:t>
            </a:r>
            <a:r>
              <a:rPr lang="en-US" altLang="ko-KR" dirty="0" smtClean="0">
                <a:sym typeface="Helvetica"/>
              </a:rPr>
              <a:t>average normalized score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538" y="3793164"/>
            <a:ext cx="6498450" cy="442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92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618137" cy="243056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Proximal Policy Optimization </a:t>
            </a:r>
            <a:r>
              <a:rPr lang="en-US" altLang="ko-KR" dirty="0" smtClean="0">
                <a:sym typeface="Helvetica"/>
              </a:rPr>
              <a:t>Algorithms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Experiment: PPO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와 다른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method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들에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대한 </a:t>
            </a: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MuJoCo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물리 엔진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environment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에서의 성능 비교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13" y="3776108"/>
            <a:ext cx="11623343" cy="474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74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618137" cy="243056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Proximal Policy Optimization </a:t>
            </a:r>
            <a:r>
              <a:rPr lang="en-US" altLang="ko-KR" dirty="0" smtClean="0">
                <a:sym typeface="Helvetica"/>
              </a:rPr>
              <a:t>Algorithms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High-dimensional continuous control problem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에서의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PPO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의 성능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(humanoid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를 포함한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problem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의 집합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51" y="3401421"/>
            <a:ext cx="8723866" cy="27429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6205123"/>
            <a:ext cx="11892812" cy="26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02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618137" cy="20903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Proximal Policy Optimization </a:t>
            </a:r>
            <a:r>
              <a:rPr lang="en-US" altLang="ko-KR" dirty="0" smtClean="0">
                <a:sym typeface="Helvetica"/>
              </a:rPr>
              <a:t>Algorithms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Arcade Learning Environment Benchmark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에서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PPO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를 실행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(Atari Domain)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1" y="4405866"/>
            <a:ext cx="12037965" cy="20799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24761" y="6020021"/>
            <a:ext cx="4784653" cy="44457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775201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</a:t>
            </a:r>
            <a:r>
              <a:rPr lang="en-US" altLang="ko-KR" dirty="0"/>
              <a:t>: </a:t>
            </a:r>
            <a:r>
              <a:rPr lang="en-US" altLang="ko-KR" dirty="0"/>
              <a:t>Proximal Policy Optimization Algorithms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lvl="1" latinLnBrk="1"/>
            <a:r>
              <a:rPr lang="ko-KR" altLang="en-US" dirty="0" smtClean="0">
                <a:solidFill>
                  <a:schemeClr val="tx1"/>
                </a:solidFill>
              </a:rPr>
              <a:t>논문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읽기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 latinLnBrk="1"/>
            <a:r>
              <a:rPr lang="en-US" altLang="ko-KR" sz="2800" dirty="0"/>
              <a:t>Proximal Policy Optimization Algorithms</a:t>
            </a:r>
            <a:endParaRPr lang="ko-KR" altLang="ko-KR" sz="2800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19899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Proximal Policy Optimization </a:t>
            </a:r>
            <a:r>
              <a:rPr lang="en-US" altLang="ko-KR" dirty="0" smtClean="0">
                <a:sym typeface="Helvetica"/>
              </a:rPr>
              <a:t>Algorithms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u="sng" dirty="0">
                <a:sym typeface="Helvetica"/>
                <a:hlinkClick r:id="rId2"/>
              </a:rPr>
              <a:t>https://</a:t>
            </a:r>
            <a:r>
              <a:rPr lang="en-US" altLang="ko-KR" u="sng" dirty="0" smtClean="0">
                <a:sym typeface="Helvetica"/>
                <a:hlinkClick r:id="rId2"/>
              </a:rPr>
              <a:t>arxiv.org/pdf/1707.06347.pdf</a:t>
            </a:r>
            <a:endParaRPr lang="ko-KR" altLang="ko-KR" dirty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734" y="3276267"/>
            <a:ext cx="9253501" cy="53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26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249435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Proximal Policy Optimization </a:t>
            </a:r>
            <a:r>
              <a:rPr lang="en-US" altLang="ko-KR" dirty="0" smtClean="0">
                <a:sym typeface="Helvetica"/>
              </a:rPr>
              <a:t>Algorithms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Reinforcement learning</a:t>
            </a:r>
            <a:r>
              <a:rPr lang="ko-KR" altLang="en-US" dirty="0" smtClean="0">
                <a:sym typeface="Helvetica"/>
              </a:rPr>
              <a:t>에서 주로 사용되는 방법은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Deep Q Learning, Policy Gradient Method, Trust Region/Natural Policy Gradient Method</a:t>
            </a:r>
            <a:r>
              <a:rPr lang="ko-KR" altLang="en-US" dirty="0" smtClean="0">
                <a:sym typeface="Helvetica"/>
              </a:rPr>
              <a:t>임</a:t>
            </a:r>
            <a:endParaRPr lang="ko-KR" altLang="ko-KR" dirty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01997"/>
              </p:ext>
            </p:extLst>
          </p:nvPr>
        </p:nvGraphicFramePr>
        <p:xfrm>
          <a:off x="1572041" y="4143017"/>
          <a:ext cx="10969208" cy="4256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7429">
                  <a:extLst>
                    <a:ext uri="{9D8B030D-6E8A-4147-A177-3AD203B41FA5}">
                      <a16:colId xmlns:a16="http://schemas.microsoft.com/office/drawing/2014/main" val="2757837349"/>
                    </a:ext>
                  </a:extLst>
                </a:gridCol>
                <a:gridCol w="8011779">
                  <a:extLst>
                    <a:ext uri="{9D8B030D-6E8A-4147-A177-3AD203B41FA5}">
                      <a16:colId xmlns:a16="http://schemas.microsoft.com/office/drawing/2014/main" val="4107516290"/>
                    </a:ext>
                  </a:extLst>
                </a:gridCol>
              </a:tblGrid>
              <a:tr h="1418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Q Learning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많은 간단한 문제들에서 실패함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dirty="0" smtClean="0"/>
                        <a:t>신경망이 부족하게 이해됨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389159"/>
                  </a:ext>
                </a:extLst>
              </a:tr>
              <a:tr h="1418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Vanilla</a:t>
                      </a:r>
                      <a:r>
                        <a:rPr lang="en-US" altLang="ko-KR" sz="2400" baseline="0" dirty="0" smtClean="0"/>
                        <a:t> Policy Gradient Method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Data efficiency</a:t>
                      </a:r>
                      <a:r>
                        <a:rPr lang="ko-KR" altLang="en-US" sz="2400" dirty="0" smtClean="0"/>
                        <a:t>가 낮음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Robust</a:t>
                      </a:r>
                      <a:r>
                        <a:rPr lang="ko-KR" altLang="en-US" sz="2400" dirty="0" smtClean="0"/>
                        <a:t>하지 않음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162903"/>
                  </a:ext>
                </a:extLst>
              </a:tr>
              <a:tr h="1418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Trust Region</a:t>
                      </a:r>
                      <a:r>
                        <a:rPr lang="en-US" altLang="ko-KR" sz="2400" baseline="0" dirty="0" smtClean="0"/>
                        <a:t> Policy Optimization (TRPO)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상대적으로 복잡함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Noise</a:t>
                      </a:r>
                      <a:r>
                        <a:rPr lang="ko-KR" altLang="en-US" sz="2400" dirty="0" smtClean="0"/>
                        <a:t>를 포함하거나 </a:t>
                      </a:r>
                      <a:r>
                        <a:rPr lang="ko-KR" altLang="en-US" sz="2400" dirty="0" err="1" smtClean="0"/>
                        <a:t>파라미터를</a:t>
                      </a:r>
                      <a:r>
                        <a:rPr lang="ko-KR" altLang="en-US" sz="2400" dirty="0" smtClean="0"/>
                        <a:t> 공유하는 구조에서는 </a:t>
                      </a:r>
                      <a:r>
                        <a:rPr lang="en-US" altLang="ko-KR" sz="2400" dirty="0" smtClean="0"/>
                        <a:t>compatible</a:t>
                      </a:r>
                      <a:r>
                        <a:rPr lang="ko-KR" altLang="en-US" sz="2400" dirty="0" smtClean="0"/>
                        <a:t>하지 않음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527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300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44507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Proximal Policy Optimization </a:t>
            </a:r>
            <a:r>
              <a:rPr lang="en-US" altLang="ko-KR" dirty="0" smtClean="0">
                <a:sym typeface="Helvetica"/>
              </a:rPr>
              <a:t>Algorithms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여러 가지 서로 다른 버전의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surrogate objective</a:t>
            </a:r>
            <a:r>
              <a:rPr lang="ko-KR" altLang="en-US" dirty="0" smtClean="0">
                <a:sym typeface="Helvetica"/>
              </a:rPr>
              <a:t>를 비교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Clipped probability ratio</a:t>
            </a:r>
            <a:r>
              <a:rPr lang="ko-KR" altLang="en-US" dirty="0" smtClean="0">
                <a:sym typeface="Helvetica"/>
              </a:rPr>
              <a:t>를 사용한 버전의 성능이 가장 좋다는 것을 확인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PPO (proximal policy optimization)</a:t>
            </a:r>
            <a:r>
              <a:rPr lang="ko-KR" altLang="en-US" dirty="0" smtClean="0">
                <a:sym typeface="Helvetica"/>
              </a:rPr>
              <a:t>를 몇 가지 이전의 알고리즘과 비교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5249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562032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Proximal Policy Optimization </a:t>
            </a:r>
            <a:r>
              <a:rPr lang="en-US" altLang="ko-KR" dirty="0" smtClean="0">
                <a:sym typeface="Helvetica"/>
              </a:rPr>
              <a:t>Algorithms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Policy Gradient Method</a:t>
            </a:r>
            <a:r>
              <a:rPr lang="ko-KR" altLang="en-US" dirty="0" smtClean="0">
                <a:sym typeface="Helvetica"/>
              </a:rPr>
              <a:t>는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policy gradient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estimator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를 계산</a:t>
            </a:r>
            <a:r>
              <a:rPr lang="ko-KR" altLang="en-US" dirty="0" smtClean="0">
                <a:sym typeface="Helvetica"/>
              </a:rPr>
              <a:t>한 다음 이것을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stochastic gradient ascent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알고리즘에 적용</a:t>
            </a:r>
            <a:r>
              <a:rPr lang="ko-KR" altLang="en-US" dirty="0" smtClean="0">
                <a:sym typeface="Helvetica"/>
              </a:rPr>
              <a:t>하는 것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가장 많이 사용되는 </a:t>
            </a:r>
            <a:r>
              <a:rPr lang="en-US" altLang="ko-KR" dirty="0" smtClean="0">
                <a:sym typeface="Helvetica"/>
              </a:rPr>
              <a:t>gradient estimator</a:t>
            </a:r>
            <a:r>
              <a:rPr lang="ko-KR" altLang="en-US" dirty="0" smtClean="0">
                <a:sym typeface="Helvetica"/>
              </a:rPr>
              <a:t>는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이것은 다음의 </a:t>
            </a:r>
            <a:r>
              <a:rPr lang="en-US" altLang="ko-KR" dirty="0" smtClean="0">
                <a:sym typeface="Helvetica"/>
              </a:rPr>
              <a:t>objective</a:t>
            </a:r>
            <a:r>
              <a:rPr lang="ko-KR" altLang="en-US" dirty="0" smtClean="0">
                <a:sym typeface="Helvetica"/>
              </a:rPr>
              <a:t>를 미분하여 </a:t>
            </a:r>
            <a:r>
              <a:rPr lang="ko-KR" altLang="en-US" dirty="0" err="1" smtClean="0">
                <a:sym typeface="Helvetica"/>
              </a:rPr>
              <a:t>얻어짐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418" y="4461994"/>
            <a:ext cx="9129964" cy="12911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881" y="7418250"/>
            <a:ext cx="6249138" cy="9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65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2204700" cy="562032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>
                <a:sym typeface="Helvetica"/>
              </a:rPr>
              <a:t>Proximal Policy Optimization </a:t>
            </a:r>
            <a:r>
              <a:rPr lang="en-US" altLang="ko-KR" dirty="0" smtClean="0">
                <a:sym typeface="Helvetica"/>
              </a:rPr>
              <a:t>Algorithms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Trust Region Method</a:t>
            </a:r>
            <a:r>
              <a:rPr lang="en-US" altLang="ko-KR" dirty="0" smtClean="0">
                <a:sym typeface="Helvetica"/>
              </a:rPr>
              <a:t>, </a:t>
            </a:r>
            <a:r>
              <a:rPr lang="ko-KR" altLang="en-US" dirty="0" smtClean="0">
                <a:sym typeface="Helvetica"/>
              </a:rPr>
              <a:t>즉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Trust Region Policy Optimization (TRPO) </a:t>
            </a:r>
            <a:r>
              <a:rPr lang="ko-KR" altLang="en-US" dirty="0" smtClean="0">
                <a:sym typeface="Helvetica"/>
              </a:rPr>
              <a:t>에서는 </a:t>
            </a:r>
            <a:r>
              <a:rPr lang="en-US" altLang="ko-KR" dirty="0" smtClean="0">
                <a:sym typeface="Helvetica"/>
              </a:rPr>
              <a:t>objective function (surrogate objective)</a:t>
            </a:r>
            <a:r>
              <a:rPr lang="ko-KR" altLang="en-US" dirty="0" smtClean="0">
                <a:sym typeface="Helvetica"/>
              </a:rPr>
              <a:t>이 다음과 같이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policy update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제약 조건</a:t>
            </a:r>
            <a:r>
              <a:rPr lang="ko-KR" altLang="en-US" dirty="0" smtClean="0">
                <a:sym typeface="Helvetica"/>
              </a:rPr>
              <a:t>에 따라 </a:t>
            </a:r>
            <a:r>
              <a:rPr lang="ko-KR" altLang="en-US" dirty="0" err="1" smtClean="0">
                <a:sym typeface="Helvetica"/>
              </a:rPr>
              <a:t>최대화됨</a:t>
            </a:r>
            <a:r>
              <a:rPr lang="en-US" altLang="ko-KR" dirty="0" smtClean="0">
                <a:sym typeface="Helvetica"/>
              </a:rPr>
              <a:t> </a:t>
            </a:r>
            <a:endParaRPr lang="en-US" altLang="ko-KR" dirty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TRPO</a:t>
            </a:r>
            <a:r>
              <a:rPr lang="ko-KR" altLang="en-US" dirty="0" smtClean="0">
                <a:sym typeface="Helvetica"/>
              </a:rPr>
              <a:t>를 </a:t>
            </a:r>
            <a:r>
              <a:rPr lang="en-US" altLang="ko-KR" dirty="0" smtClean="0">
                <a:sym typeface="Helvetica"/>
              </a:rPr>
              <a:t>justify</a:t>
            </a:r>
            <a:r>
              <a:rPr lang="ko-KR" altLang="en-US" dirty="0" smtClean="0">
                <a:sym typeface="Helvetica"/>
              </a:rPr>
              <a:t>하는 이론에서는 다음과 같이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constraint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대신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penalty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를 사용</a:t>
            </a:r>
            <a:r>
              <a:rPr lang="ko-KR" altLang="en-US" dirty="0" smtClean="0">
                <a:sym typeface="Helvetica"/>
              </a:rPr>
              <a:t>할 것을 제안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896" y="4210050"/>
            <a:ext cx="6791325" cy="1333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206" y="7203831"/>
            <a:ext cx="9442488" cy="101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13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주간 진행 사항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3100" y="1567280"/>
                <a:ext cx="12204700" cy="604563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b="1" dirty="0" smtClean="0">
                    <a:solidFill>
                      <a:schemeClr val="tx1"/>
                    </a:solidFill>
                  </a:rPr>
                  <a:t>Paper: </a:t>
                </a:r>
                <a:r>
                  <a:rPr lang="en-US" altLang="ko-KR" dirty="0">
                    <a:sym typeface="Helvetica"/>
                  </a:rPr>
                  <a:t>Proximal Policy Optimization </a:t>
                </a:r>
                <a:r>
                  <a:rPr lang="en-US" altLang="ko-KR" dirty="0" smtClean="0">
                    <a:sym typeface="Helvetica"/>
                  </a:rPr>
                  <a:t>Algorithms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altLang="ko-KR" dirty="0" smtClean="0">
                    <a:solidFill>
                      <a:srgbClr val="0000FF"/>
                    </a:solidFill>
                    <a:sym typeface="Helvetica"/>
                  </a:rPr>
                  <a:t>Clipped Surrogate Objective</a:t>
                </a:r>
                <a:r>
                  <a:rPr lang="ko-KR" altLang="en-US" dirty="0" smtClean="0">
                    <a:sym typeface="Helvetica"/>
                  </a:rPr>
                  <a:t>에서 </a:t>
                </a:r>
                <a:r>
                  <a:rPr lang="en-US" altLang="ko-KR" dirty="0" smtClean="0">
                    <a:sym typeface="Helvetica"/>
                  </a:rPr>
                  <a:t>TRPO</a:t>
                </a:r>
                <a:r>
                  <a:rPr lang="ko-KR" altLang="en-US" dirty="0" smtClean="0">
                    <a:sym typeface="Helvetica"/>
                  </a:rPr>
                  <a:t>는 다음과 같은 </a:t>
                </a:r>
                <a:r>
                  <a:rPr lang="en-US" altLang="ko-KR" dirty="0" smtClean="0">
                    <a:sym typeface="Helvetica"/>
                  </a:rPr>
                  <a:t>surrogate objective</a:t>
                </a:r>
                <a:r>
                  <a:rPr lang="ko-KR" altLang="en-US" dirty="0" smtClean="0">
                    <a:sym typeface="Helvetica"/>
                  </a:rPr>
                  <a:t>를 최대화한다</a:t>
                </a:r>
                <a:r>
                  <a:rPr lang="en-US" altLang="ko-KR" dirty="0" smtClean="0">
                    <a:sym typeface="Helvetica"/>
                  </a:rPr>
                  <a:t>.</a:t>
                </a: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lang="en-US" altLang="ko-KR" dirty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>
                    <a:sym typeface="Helvetica"/>
                  </a:rPr>
                  <a:t>여기서 </a:t>
                </a:r>
                <a:r>
                  <a:rPr lang="en-US" altLang="ko-KR" dirty="0" smtClean="0">
                    <a:sym typeface="Helvetica"/>
                  </a:rPr>
                  <a:t>constraint </a:t>
                </a:r>
                <a:r>
                  <a:rPr lang="ko-KR" altLang="en-US" dirty="0" smtClean="0">
                    <a:sym typeface="Helvetica"/>
                  </a:rPr>
                  <a:t>없이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sym typeface="Helvetica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sym typeface="Helvetica"/>
                          </a:rPr>
                          <m:t>𝑳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sym typeface="Helvetica"/>
                          </a:rPr>
                          <m:t>𝑪𝑷𝑰</m:t>
                        </m:r>
                      </m:sup>
                    </m:sSup>
                  </m:oMath>
                </a14:m>
                <a:r>
                  <a:rPr lang="ko-KR" altLang="en-US" dirty="0" smtClean="0">
                    <a:sym typeface="Helvetica"/>
                  </a:rPr>
                  <a:t>를 최대화하는 것은 </a:t>
                </a:r>
                <a:r>
                  <a:rPr lang="ko-KR" altLang="en-US" dirty="0" smtClean="0">
                    <a:solidFill>
                      <a:srgbClr val="0000FF"/>
                    </a:solidFill>
                    <a:sym typeface="Helvetica"/>
                  </a:rPr>
                  <a:t>과도하게 큰 </a:t>
                </a:r>
                <a:r>
                  <a:rPr lang="en-US" altLang="ko-KR" dirty="0" smtClean="0">
                    <a:solidFill>
                      <a:srgbClr val="0000FF"/>
                    </a:solidFill>
                    <a:sym typeface="Helvetica"/>
                  </a:rPr>
                  <a:t>policy update</a:t>
                </a:r>
                <a:r>
                  <a:rPr lang="ko-KR" altLang="en-US" dirty="0" smtClean="0">
                    <a:sym typeface="Helvetica"/>
                  </a:rPr>
                  <a:t>로 이어질 수 있으므로</a:t>
                </a:r>
                <a:r>
                  <a:rPr lang="en-US" altLang="ko-KR" dirty="0" smtClean="0">
                    <a:sym typeface="Helvetica"/>
                  </a:rPr>
                  <a:t>,</a:t>
                </a:r>
                <a:r>
                  <a:rPr lang="ko-KR" altLang="en-US" dirty="0" smtClean="0">
                    <a:sym typeface="Helvetica"/>
                  </a:rPr>
                  <a:t> </a:t>
                </a:r>
                <a:r>
                  <a:rPr lang="en-US" altLang="ko-KR" dirty="0" smtClean="0">
                    <a:solidFill>
                      <a:srgbClr val="0000FF"/>
                    </a:solidFill>
                    <a:sym typeface="Helvetica"/>
                  </a:rPr>
                  <a:t>objective</a:t>
                </a:r>
                <a:r>
                  <a:rPr lang="ko-KR" altLang="en-US" dirty="0" smtClean="0">
                    <a:solidFill>
                      <a:srgbClr val="0000FF"/>
                    </a:solidFill>
                    <a:sym typeface="Helvetica"/>
                  </a:rPr>
                  <a:t>를 어떻게 수정하고 </a:t>
                </a:r>
                <a:r>
                  <a:rPr lang="en-US" altLang="ko-KR" dirty="0" smtClean="0">
                    <a:solidFill>
                      <a:srgbClr val="0000FF"/>
                    </a:solidFill>
                    <a:sym typeface="Helvetica"/>
                  </a:rPr>
                  <a:t>policy change</a:t>
                </a:r>
                <a:r>
                  <a:rPr lang="ko-KR" altLang="en-US" dirty="0" smtClean="0">
                    <a:solidFill>
                      <a:srgbClr val="0000FF"/>
                    </a:solidFill>
                    <a:sym typeface="Helvetica"/>
                  </a:rPr>
                  <a:t>를 어떻게 </a:t>
                </a:r>
                <a:r>
                  <a:rPr lang="en-US" altLang="ko-KR" dirty="0" smtClean="0">
                    <a:solidFill>
                      <a:srgbClr val="0000FF"/>
                    </a:solidFill>
                    <a:sym typeface="Helvetica"/>
                  </a:rPr>
                  <a:t>penalize</a:t>
                </a:r>
                <a:r>
                  <a:rPr lang="ko-KR" altLang="en-US" dirty="0" smtClean="0">
                    <a:solidFill>
                      <a:srgbClr val="0000FF"/>
                    </a:solidFill>
                    <a:sym typeface="Helvetica"/>
                  </a:rPr>
                  <a:t>할지</a:t>
                </a:r>
                <a:r>
                  <a:rPr lang="ko-KR" altLang="en-US" dirty="0" smtClean="0">
                    <a:sym typeface="Helvetica"/>
                  </a:rPr>
                  <a:t> 생각함</a:t>
                </a:r>
                <a:endParaRPr lang="en-US" altLang="ko-KR" dirty="0" smtClean="0">
                  <a:sym typeface="Helvetica"/>
                </a:endParaRPr>
              </a:p>
              <a:p>
                <a:pPr lvl="1">
                  <a:defRPr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ko-KR" altLang="en-US" dirty="0" smtClean="0">
                    <a:sym typeface="Helvetica"/>
                  </a:rPr>
                  <a:t>이때 </a:t>
                </a:r>
                <a:r>
                  <a:rPr lang="en-US" altLang="ko-KR" dirty="0" smtClean="0">
                    <a:sym typeface="Helvetica"/>
                  </a:rPr>
                  <a:t>main objective</a:t>
                </a:r>
                <a:r>
                  <a:rPr lang="ko-KR" altLang="en-US" dirty="0" smtClean="0">
                    <a:sym typeface="Helvetica"/>
                  </a:rPr>
                  <a:t>는</a:t>
                </a:r>
                <a:endParaRPr lang="en-US" altLang="ko-KR" dirty="0" smtClean="0">
                  <a:sym typeface="Helvetica"/>
                </a:endParaRPr>
              </a:p>
            </p:txBody>
          </p:sp>
        </mc:Choice>
        <mc:Fallback>
          <p:sp>
            <p:nvSpPr>
              <p:cNvPr id="100" name="주간 진행 사항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567280"/>
                <a:ext cx="12204700" cy="6045632"/>
              </a:xfrm>
              <a:prstGeom prst="rect">
                <a:avLst/>
              </a:prstGeom>
              <a:blipFill>
                <a:blip r:embed="rId2"/>
                <a:stretch>
                  <a:fillRect l="-1947" t="-1613" b="-21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101" y="3656646"/>
            <a:ext cx="8763548" cy="12555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745" y="7612912"/>
            <a:ext cx="10179529" cy="105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34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5894</TotalTime>
  <Words>487</Words>
  <Application>Microsoft Office PowerPoint</Application>
  <PresentationFormat>사용자 지정</PresentationFormat>
  <Paragraphs>105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3347</cp:revision>
  <cp:lastPrinted>2020-09-22T02:33:58Z</cp:lastPrinted>
  <dcterms:modified xsi:type="dcterms:W3CDTF">2021-05-12T07:18:42Z</dcterms:modified>
</cp:coreProperties>
</file>