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6" r:id="rId3"/>
    <p:sldId id="463" r:id="rId4"/>
    <p:sldId id="464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339" r:id="rId16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000"/>
    <a:srgbClr val="9900FF"/>
    <a:srgbClr val="00A2FF"/>
    <a:srgbClr val="FFFFFF"/>
    <a:srgbClr val="FF0000"/>
    <a:srgbClr val="B601FF"/>
    <a:srgbClr val="FF33CC"/>
    <a:srgbClr val="FF8050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kaggle.com/c/tabular-playground-series-may-2021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rxiv.org/pdf/2106.14186.pdf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21.08.20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226646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/>
              <a:t>An XAI Approach to Deep Learning Models in the Detection of Ductal Carcinoma in Situ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852854"/>
            <a:ext cx="12077700" cy="53912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Methodology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Layer-wise Relevance Propagation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LRP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는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Resnet-50 patch classifier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에서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CNN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의 예측을 설명하기 위한 가장 성공적인 방법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들 중 하나임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LRP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의 장점은 신경망의 학습 과정과 상호작용하지 않으며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따라서 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이미 학습된 신경망에 쉽게 적용이 가능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하다는 것임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LRP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는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CNN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에서 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어떤 픽셀이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classification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에 기여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했는지 시각화 가능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00286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226646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/>
              <a:t>An XAI Approach to Deep Learning Models in the Detection of Ductal Carcinoma in Situ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852854"/>
            <a:ext cx="12077700" cy="52025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Results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LRP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는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VGG-16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을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back-propagate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하는 데 사용되지 않으므로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,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Resnet-50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을 사용하는 것으로 함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각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Resnet-50 Block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AUC: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따라서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Resnet-50 block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의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depth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는 전체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image classifier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의 성능과 상대적으로 큰 관련이 없음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을 알 수 있음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556075"/>
              </p:ext>
            </p:extLst>
          </p:nvPr>
        </p:nvGraphicFramePr>
        <p:xfrm>
          <a:off x="1360261" y="5399314"/>
          <a:ext cx="10555968" cy="14949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198710">
                  <a:extLst>
                    <a:ext uri="{9D8B030D-6E8A-4147-A177-3AD203B41FA5}">
                      <a16:colId xmlns:a16="http://schemas.microsoft.com/office/drawing/2014/main" val="583059907"/>
                    </a:ext>
                  </a:extLst>
                </a:gridCol>
                <a:gridCol w="6357258">
                  <a:extLst>
                    <a:ext uri="{9D8B030D-6E8A-4147-A177-3AD203B41FA5}">
                      <a16:colId xmlns:a16="http://schemas.microsoft.com/office/drawing/2014/main" val="3634118918"/>
                    </a:ext>
                  </a:extLst>
                </a:gridCol>
              </a:tblGrid>
              <a:tr h="4887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[512 – 512 – 1024] x 2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AUC = 0.86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0731373"/>
                  </a:ext>
                </a:extLst>
              </a:tr>
              <a:tr h="10061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[256 – 256 – 256] x 1</a:t>
                      </a:r>
                      <a:endParaRPr lang="ko-KR" sz="24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[128 – 128 – 128] x 1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AUC</a:t>
                      </a:r>
                      <a:r>
                        <a:rPr lang="ko-KR" sz="2400" kern="100" dirty="0">
                          <a:effectLst/>
                        </a:rPr>
                        <a:t>를 크게 감소시키지 않음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15324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6158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226646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/>
              <a:t>An XAI Approach to Deep Learning Models in the Detection of Ductal Carcinoma in Situ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852855"/>
            <a:ext cx="12077700" cy="80474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Results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356917"/>
              </p:ext>
            </p:extLst>
          </p:nvPr>
        </p:nvGraphicFramePr>
        <p:xfrm>
          <a:off x="1681945" y="3541486"/>
          <a:ext cx="9640910" cy="53702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9140">
                  <a:extLst>
                    <a:ext uri="{9D8B030D-6E8A-4147-A177-3AD203B41FA5}">
                      <a16:colId xmlns:a16="http://schemas.microsoft.com/office/drawing/2014/main" val="1726505878"/>
                    </a:ext>
                  </a:extLst>
                </a:gridCol>
                <a:gridCol w="3831770">
                  <a:extLst>
                    <a:ext uri="{9D8B030D-6E8A-4147-A177-3AD203B41FA5}">
                      <a16:colId xmlns:a16="http://schemas.microsoft.com/office/drawing/2014/main" val="2286678543"/>
                    </a:ext>
                  </a:extLst>
                </a:gridCol>
              </a:tblGrid>
              <a:tr h="1790095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 smtClean="0">
                          <a:solidFill>
                            <a:srgbClr val="0000FF"/>
                          </a:solidFill>
                        </a:rPr>
                        <a:t>iNNvestigate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 library LRP</a:t>
                      </a:r>
                      <a:r>
                        <a:rPr lang="ko-KR" altLang="en-US" sz="2400" baseline="0" dirty="0" smtClean="0"/>
                        <a:t>를 이용하여 </a:t>
                      </a:r>
                      <a:r>
                        <a:rPr lang="en-US" altLang="ko-KR" sz="2400" baseline="0" dirty="0" smtClean="0"/>
                        <a:t>classification</a:t>
                      </a:r>
                      <a:r>
                        <a:rPr lang="ko-KR" altLang="en-US" sz="2400" baseline="0" dirty="0" smtClean="0"/>
                        <a:t>에 기여한 </a:t>
                      </a:r>
                      <a:r>
                        <a:rPr lang="en-US" altLang="ko-KR" sz="2400" baseline="0" dirty="0" smtClean="0"/>
                        <a:t>area</a:t>
                      </a:r>
                      <a:r>
                        <a:rPr lang="ko-KR" altLang="en-US" sz="2400" baseline="0" dirty="0" smtClean="0"/>
                        <a:t>를 표시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774556"/>
                  </a:ext>
                </a:extLst>
              </a:tr>
              <a:tr h="1790095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Benign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 breast cancer</a:t>
                      </a:r>
                      <a:r>
                        <a:rPr lang="ko-KR" altLang="en-US" sz="2400" baseline="0" dirty="0" smtClean="0"/>
                        <a:t>로 옳게 분류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547153"/>
                  </a:ext>
                </a:extLst>
              </a:tr>
              <a:tr h="1790095"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Normal non-cancerous</a:t>
                      </a:r>
                      <a:r>
                        <a:rPr lang="ko-KR" altLang="en-US" sz="2400" baseline="0" dirty="0" smtClean="0"/>
                        <a:t>로 옳게 분류</a:t>
                      </a:r>
                      <a:endParaRPr lang="ko-KR" altLang="en-US" sz="2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013845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061" y="3541486"/>
            <a:ext cx="4075339" cy="17607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061" y="5355999"/>
            <a:ext cx="4075339" cy="17239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061" y="7133735"/>
            <a:ext cx="4075339" cy="174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866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763619" cy="24248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Tabular Playground Series </a:t>
            </a:r>
            <a:r>
              <a:rPr lang="en-US" altLang="ko-KR" dirty="0" smtClean="0">
                <a:sym typeface="Helvetica"/>
              </a:rPr>
              <a:t>– May 2021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  <a:hlinkClick r:id="rId2"/>
              </a:rPr>
              <a:t>https://</a:t>
            </a:r>
            <a:r>
              <a:rPr lang="en-US" altLang="ko-KR" dirty="0" smtClean="0">
                <a:sym typeface="Helvetica"/>
                <a:hlinkClick r:id="rId2"/>
              </a:rPr>
              <a:t>www.kaggle.com/c/tabular-playground-series-may-2021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Maximum Team Size : 3</a:t>
            </a:r>
            <a:endParaRPr lang="en-US" altLang="ko-KR" dirty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784" y="5196619"/>
            <a:ext cx="92011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691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939" y="6935605"/>
            <a:ext cx="10711092" cy="1608412"/>
          </a:xfrm>
          <a:prstGeom prst="rect">
            <a:avLst/>
          </a:prstGeom>
        </p:spPr>
      </p:pic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2077700" cy="40221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Tabular Playground Series </a:t>
            </a:r>
            <a:r>
              <a:rPr lang="en-US" altLang="ko-KR" dirty="0" smtClean="0">
                <a:sym typeface="Helvetica"/>
              </a:rPr>
              <a:t>– May 2021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사용 모델</a:t>
            </a:r>
            <a:r>
              <a:rPr lang="en-US" altLang="ko-KR" dirty="0" smtClean="0">
                <a:sym typeface="Helvetica"/>
              </a:rPr>
              <a:t>: </a:t>
            </a:r>
            <a:r>
              <a:rPr lang="en-US" altLang="ko-KR" dirty="0" err="1" smtClean="0">
                <a:solidFill>
                  <a:srgbClr val="0000FF"/>
                </a:solidFill>
                <a:sym typeface="Helvetica"/>
              </a:rPr>
              <a:t>Github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2021.07.12 17:47</a:t>
            </a:r>
            <a:r>
              <a:rPr lang="ko-KR" altLang="en-US" dirty="0">
                <a:solidFill>
                  <a:srgbClr val="0000FF"/>
                </a:solidFill>
                <a:sym typeface="Helvetica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version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결과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: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Private Leaderboard : </a:t>
            </a:r>
            <a:r>
              <a:rPr lang="en-US" altLang="ko-KR" b="1" dirty="0" smtClean="0">
                <a:solidFill>
                  <a:srgbClr val="FF0000"/>
                </a:solidFill>
                <a:sym typeface="Helvetica"/>
              </a:rPr>
              <a:t>291 </a:t>
            </a:r>
            <a:r>
              <a:rPr lang="en-US" altLang="ko-KR" b="1" dirty="0" smtClean="0">
                <a:solidFill>
                  <a:srgbClr val="FF0000"/>
                </a:solidFill>
                <a:sym typeface="Helvetica"/>
              </a:rPr>
              <a:t>/ 1097 (</a:t>
            </a:r>
            <a:r>
              <a:rPr lang="en-US" altLang="ko-KR" b="1" dirty="0" smtClean="0">
                <a:solidFill>
                  <a:srgbClr val="FF0000"/>
                </a:solidFill>
                <a:sym typeface="Helvetica"/>
              </a:rPr>
              <a:t>26.53%)</a:t>
            </a:r>
            <a:endParaRPr lang="en-US" altLang="ko-KR" b="1" dirty="0" smtClean="0">
              <a:solidFill>
                <a:srgbClr val="FF0000"/>
              </a:solidFill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Public Leaderboard : </a:t>
            </a:r>
            <a:r>
              <a:rPr lang="en-US" altLang="ko-KR" b="1" dirty="0" smtClean="0">
                <a:solidFill>
                  <a:srgbClr val="FF0000"/>
                </a:solidFill>
                <a:sym typeface="Helvetica"/>
              </a:rPr>
              <a:t>276 </a:t>
            </a:r>
            <a:r>
              <a:rPr lang="en-US" altLang="ko-KR" b="1" dirty="0" smtClean="0">
                <a:solidFill>
                  <a:srgbClr val="FF0000"/>
                </a:solidFill>
                <a:sym typeface="Helvetica"/>
              </a:rPr>
              <a:t>/ 1097 (</a:t>
            </a:r>
            <a:r>
              <a:rPr lang="en-US" altLang="ko-KR" b="1" dirty="0" smtClean="0">
                <a:solidFill>
                  <a:srgbClr val="FF0000"/>
                </a:solidFill>
                <a:sym typeface="Helvetica"/>
              </a:rPr>
              <a:t>25.16%)</a:t>
            </a:r>
            <a:endParaRPr lang="en-US" altLang="ko-KR" b="1" dirty="0">
              <a:solidFill>
                <a:srgbClr val="FF0000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7" name="직사각형 6"/>
          <p:cNvSpPr/>
          <p:nvPr/>
        </p:nvSpPr>
        <p:spPr>
          <a:xfrm>
            <a:off x="7362471" y="7037728"/>
            <a:ext cx="2928158" cy="79998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129" y="5626480"/>
            <a:ext cx="7346541" cy="120564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자유형 4"/>
          <p:cNvSpPr/>
          <p:nvPr/>
        </p:nvSpPr>
        <p:spPr>
          <a:xfrm>
            <a:off x="11059886" y="7344229"/>
            <a:ext cx="275771" cy="275771"/>
          </a:xfrm>
          <a:custGeom>
            <a:avLst/>
            <a:gdLst>
              <a:gd name="connsiteX0" fmla="*/ 0 w 275771"/>
              <a:gd name="connsiteY0" fmla="*/ 116114 h 275771"/>
              <a:gd name="connsiteX1" fmla="*/ 130628 w 275771"/>
              <a:gd name="connsiteY1" fmla="*/ 275771 h 275771"/>
              <a:gd name="connsiteX2" fmla="*/ 275771 w 275771"/>
              <a:gd name="connsiteY2" fmla="*/ 0 h 27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771" h="275771">
                <a:moveTo>
                  <a:pt x="0" y="116114"/>
                </a:moveTo>
                <a:lnTo>
                  <a:pt x="130628" y="275771"/>
                </a:lnTo>
                <a:lnTo>
                  <a:pt x="275771" y="0"/>
                </a:lnTo>
              </a:path>
            </a:pathLst>
          </a:custGeom>
          <a:noFill/>
          <a:ln w="38100" cap="rnd">
            <a:solidFill>
              <a:srgbClr val="FF0000"/>
            </a:solidFill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267430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49450" y="4790831"/>
            <a:ext cx="9105900" cy="3886200"/>
          </a:xfrm>
        </p:spPr>
        <p:txBody>
          <a:bodyPr/>
          <a:lstStyle/>
          <a:p>
            <a:pPr latinLnBrk="1"/>
            <a:r>
              <a:rPr lang="en-US" altLang="ko-KR" dirty="0" smtClean="0"/>
              <a:t>Paper</a:t>
            </a:r>
            <a:r>
              <a:rPr lang="en-US" altLang="ko-KR" dirty="0"/>
              <a:t>: An XAI Approach to Deep Learning Models in the Detection of Ductal Carcinoma in </a:t>
            </a:r>
            <a:r>
              <a:rPr lang="en-US" altLang="ko-KR" dirty="0" smtClean="0"/>
              <a:t>Situ</a:t>
            </a:r>
          </a:p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226646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/>
              <a:t>An XAI Approach to Deep Learning Models in the Detection of Ductal Carcinoma in Situ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852854"/>
            <a:ext cx="11763619" cy="208491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An XAI Approach to Deep Learning Models in the Detection of Ductal Carcinoma in </a:t>
            </a:r>
            <a:r>
              <a:rPr lang="en-US" altLang="ko-KR" dirty="0" smtClean="0"/>
              <a:t>Situ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sym typeface="Helvetica"/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  <a:hlinkClick r:id="rId2"/>
              </a:rPr>
              <a:t>arxiv.org/pdf/2106.14186.pdf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779" y="5644505"/>
            <a:ext cx="8168298" cy="239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6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226646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/>
              <a:t>An XAI Approach to Deep Learning Models in the Detection of Ductal Carcinoma in Situ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852854"/>
            <a:ext cx="11763619" cy="53767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Aims and Objectives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Assistive model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이 질병을 진단하는 데 도움을 줄 수 있다는 것을 증명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Deep Taylor LRP method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를 통해 모델의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classification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이 어떻게 이루어지는지 이해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이를 위해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Deep Taylor Decomposition method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에 대해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XAI method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를 적용하여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이미지가 신경망의 서로 다른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hidden layer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를 통해 어떻게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process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되는지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justify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함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26130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226646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/>
              <a:t>An XAI Approach to Deep Learning Models in the Detection of Ductal Carcinoma in Situ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852854"/>
            <a:ext cx="11763619" cy="53767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CNN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모델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End2end-all-conv open-source system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으로 모델 훈련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Benign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malignant image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구분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60-40 K-fold cross validation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사용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XAI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의 사용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Deep Taylor Decomposition Layer-wise Relevance Propagation (LRP) method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를 이용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Deep Taylor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기반 방법을 통해 </a:t>
            </a:r>
            <a:r>
              <a:rPr lang="en-US" altLang="ko-KR" b="1" dirty="0" err="1" smtClean="0">
                <a:solidFill>
                  <a:srgbClr val="0000FF"/>
                </a:solidFill>
                <a:sym typeface="Helvetica"/>
              </a:rPr>
              <a:t>ReLU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 neuron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을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decompose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함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7650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226646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/>
              <a:t>An XAI Approach to Deep Learning Models in the Detection of Ductal Carcinoma in Situ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852854"/>
            <a:ext cx="6220935" cy="58992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Methodology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CBIS-DDSM dataset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1,566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명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으로부터 얻은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6,775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건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case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로부터 이미지 추출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Resnet-50 CNN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CNN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은 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서로 다른 레이어를 통해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process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된 입력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이 있을 때 가장 잘 작동함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Max pooling layer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는 신경망의 중간에 존재하며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,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translational invariance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를 증가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시키고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feature map size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를 감소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시킴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287" y="3904115"/>
            <a:ext cx="5305425" cy="30194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684485" y="7169073"/>
            <a:ext cx="59739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https://neurohive.io/en/popular-networks/resnet/</a:t>
            </a:r>
          </a:p>
        </p:txBody>
      </p:sp>
    </p:spTree>
    <p:extLst>
      <p:ext uri="{BB962C8B-B14F-4D97-AF65-F5344CB8AC3E}">
        <p14:creationId xmlns:p14="http://schemas.microsoft.com/office/powerpoint/2010/main" val="36263664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226646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/>
              <a:t>An XAI Approach to Deep Learning Models in the Detection of Ductal Carcinoma in Situ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852854"/>
            <a:ext cx="12077700" cy="39688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Methodology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Model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Bottleneck design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을 이용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개의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convolutional layer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의 반복되는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unit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을 포함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(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필터 사이즈는 각각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1x1, 3x3, 1x1)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  <a:sym typeface="Helvetica"/>
              </a:rPr>
              <a:t>Resnet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 block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의 중요한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feature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는 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각 유닛의 양끝이 직접 연결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되어 있다는 것임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(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residual information 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학습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에 집중 가능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Resnet-50 block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은                           </a:t>
            </a:r>
            <a:r>
              <a:rPr lang="ko-KR" altLang="en-US" b="1" dirty="0" smtClean="0">
                <a:solidFill>
                  <a:srgbClr val="FF0000"/>
                </a:solidFill>
                <a:sym typeface="Helvetica"/>
              </a:rPr>
              <a:t>의 패턴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으로 표현 가능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4544408" y="6068368"/>
                <a:ext cx="25226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ko-KR" altLang="en-US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ko-KR" altLang="en-US" b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ko-KR" altLang="en-US" b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d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ko-KR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408" y="6068368"/>
                <a:ext cx="252261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923478"/>
              </p:ext>
            </p:extLst>
          </p:nvPr>
        </p:nvGraphicFramePr>
        <p:xfrm>
          <a:off x="1242220" y="6821714"/>
          <a:ext cx="10884529" cy="15765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76940">
                  <a:extLst>
                    <a:ext uri="{9D8B030D-6E8A-4147-A177-3AD203B41FA5}">
                      <a16:colId xmlns:a16="http://schemas.microsoft.com/office/drawing/2014/main" val="1168439700"/>
                    </a:ext>
                  </a:extLst>
                </a:gridCol>
                <a:gridCol w="9107589">
                  <a:extLst>
                    <a:ext uri="{9D8B030D-6E8A-4147-A177-3AD203B41FA5}">
                      <a16:colId xmlns:a16="http://schemas.microsoft.com/office/drawing/2014/main" val="584549562"/>
                    </a:ext>
                  </a:extLst>
                </a:gridCol>
              </a:tblGrid>
              <a:tr h="7882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L, M, N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3</a:t>
                      </a:r>
                      <a:r>
                        <a:rPr lang="ko-KR" sz="2400" kern="100" dirty="0">
                          <a:effectLst/>
                        </a:rPr>
                        <a:t>개의 </a:t>
                      </a:r>
                      <a:r>
                        <a:rPr lang="en-US" sz="2400" kern="100" dirty="0">
                          <a:effectLst/>
                        </a:rPr>
                        <a:t>convolutional layer</a:t>
                      </a:r>
                      <a:r>
                        <a:rPr lang="ko-KR" sz="2400" kern="100" dirty="0">
                          <a:effectLst/>
                        </a:rPr>
                        <a:t>의 </a:t>
                      </a:r>
                      <a:r>
                        <a:rPr lang="en-US" sz="2400" b="1" kern="100" dirty="0">
                          <a:solidFill>
                            <a:srgbClr val="0000FF"/>
                          </a:solidFill>
                          <a:effectLst/>
                        </a:rPr>
                        <a:t>depth</a:t>
                      </a:r>
                      <a:endParaRPr lang="ko-KR" sz="2400" b="1" kern="100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5164796"/>
                  </a:ext>
                </a:extLst>
              </a:tr>
              <a:tr h="7882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K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FF"/>
                          </a:solidFill>
                          <a:effectLst/>
                        </a:rPr>
                        <a:t>Unit</a:t>
                      </a:r>
                      <a:r>
                        <a:rPr lang="ko-KR" sz="2400" b="1" kern="100" dirty="0">
                          <a:solidFill>
                            <a:srgbClr val="0000FF"/>
                          </a:solidFill>
                          <a:effectLst/>
                        </a:rPr>
                        <a:t>의 개수</a:t>
                      </a:r>
                      <a:endParaRPr lang="ko-KR" sz="2400" b="1" kern="100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8816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8160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226646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/>
              <a:t>An XAI Approach to Deep Learning Models in the Detection of Ductal Carcinoma in Situ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852854"/>
            <a:ext cx="12077700" cy="314154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Methodology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Model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Patch classifier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로부터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Image classifier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를 만들기 전에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먼저 </a:t>
            </a:r>
            <a:r>
              <a:rPr lang="en-US" altLang="ko-KR" b="1" dirty="0" err="1" smtClean="0">
                <a:solidFill>
                  <a:srgbClr val="0000FF"/>
                </a:solidFill>
                <a:sym typeface="Helvetica"/>
              </a:rPr>
              <a:t>heatmap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을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flatten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시키고 이것을 이미지의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classification output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에 연결</a:t>
            </a:r>
            <a:endParaRPr lang="en-US" altLang="ko-KR" b="1" dirty="0" smtClean="0">
              <a:solidFill>
                <a:srgbClr val="0000FF"/>
              </a:solidFill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Heatmap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에서의 결과는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patch classifier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의 </a:t>
            </a:r>
            <a:r>
              <a:rPr lang="ko-KR" altLang="en-US" dirty="0" err="1" smtClean="0">
                <a:solidFill>
                  <a:schemeClr val="tx1"/>
                </a:solidFill>
                <a:sym typeface="Helvetica"/>
              </a:rPr>
              <a:t>출력으로부터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 도출되며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다음과 같이 </a:t>
            </a:r>
            <a:r>
              <a:rPr lang="en-US" altLang="ko-KR" b="1" dirty="0" err="1" smtClean="0">
                <a:solidFill>
                  <a:srgbClr val="0000FF"/>
                </a:solidFill>
                <a:sym typeface="Helvetica"/>
              </a:rPr>
              <a:t>softmax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 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함수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사용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4090249" y="6605686"/>
                <a:ext cx="5188472" cy="1020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sSub>
                        <m:sSubPr>
                          <m:ctrlPr>
                            <a:rPr lang="ko-KR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e>
                        <m:sub>
                          <m:r>
                            <a:rPr lang="ko-KR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ko-KR" altLang="en-US" sz="28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2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en-US" sz="28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ko-KR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ko-KR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ko-KR" altLang="en-US" sz="28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ko-KR" altLang="en-US" sz="2800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ko-KR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ko-KR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ko-KR" alt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ko-KR" alt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ko-KR" altLang="en-US" sz="28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ko-KR" altLang="en-US" sz="28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ko-KR" altLang="en-US" sz="28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ko-KR" alt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ko-KR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249" y="6605686"/>
                <a:ext cx="5188472" cy="1020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422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226646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Paper: </a:t>
            </a:r>
            <a:r>
              <a:rPr lang="en-US" altLang="ko-KR" dirty="0"/>
              <a:t>An XAI Approach to Deep Learning Models in the Detection of Ductal Carcinoma in Situ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852854"/>
            <a:ext cx="12077700" cy="147240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Methodology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Experiment Configuration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546629"/>
              </p:ext>
            </p:extLst>
          </p:nvPr>
        </p:nvGraphicFramePr>
        <p:xfrm>
          <a:off x="463550" y="4325258"/>
          <a:ext cx="11859079" cy="435428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31193">
                  <a:extLst>
                    <a:ext uri="{9D8B030D-6E8A-4147-A177-3AD203B41FA5}">
                      <a16:colId xmlns:a16="http://schemas.microsoft.com/office/drawing/2014/main" val="3887004650"/>
                    </a:ext>
                  </a:extLst>
                </a:gridCol>
                <a:gridCol w="9027886">
                  <a:extLst>
                    <a:ext uri="{9D8B030D-6E8A-4147-A177-3AD203B41FA5}">
                      <a16:colId xmlns:a16="http://schemas.microsoft.com/office/drawing/2014/main" val="3178605620"/>
                    </a:ext>
                  </a:extLst>
                </a:gridCol>
              </a:tblGrid>
              <a:tr h="4642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Train / test / valid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FF"/>
                          </a:solidFill>
                          <a:effectLst/>
                        </a:rPr>
                        <a:t>85% </a:t>
                      </a:r>
                      <a:r>
                        <a:rPr lang="en-US" sz="2400" kern="100" dirty="0">
                          <a:effectLst/>
                        </a:rPr>
                        <a:t>train, </a:t>
                      </a:r>
                      <a:r>
                        <a:rPr lang="en-US" sz="2400" b="1" kern="100" dirty="0">
                          <a:solidFill>
                            <a:srgbClr val="0000FF"/>
                          </a:solidFill>
                          <a:effectLst/>
                        </a:rPr>
                        <a:t>15% </a:t>
                      </a:r>
                      <a:r>
                        <a:rPr lang="en-US" sz="2400" kern="100" dirty="0">
                          <a:effectLst/>
                        </a:rPr>
                        <a:t>test, validation for </a:t>
                      </a:r>
                      <a:r>
                        <a:rPr lang="en-US" sz="2400" b="1" kern="100" dirty="0">
                          <a:solidFill>
                            <a:srgbClr val="0000FF"/>
                          </a:solidFill>
                          <a:effectLst/>
                        </a:rPr>
                        <a:t>10% </a:t>
                      </a:r>
                      <a:r>
                        <a:rPr lang="en-US" sz="2400" kern="100" dirty="0">
                          <a:effectLst/>
                        </a:rPr>
                        <a:t>of training set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9004588"/>
                  </a:ext>
                </a:extLst>
              </a:tr>
              <a:tr h="19889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Background patches and ROI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각 이미지에 대해서 </a:t>
                      </a:r>
                      <a:r>
                        <a:rPr lang="en-US" sz="2400" b="1" u="none" kern="100" dirty="0">
                          <a:solidFill>
                            <a:srgbClr val="0000FF"/>
                          </a:solidFill>
                          <a:effectLst/>
                        </a:rPr>
                        <a:t>100</a:t>
                      </a:r>
                      <a:r>
                        <a:rPr lang="ko-KR" sz="2400" b="1" u="none" kern="100" dirty="0">
                          <a:solidFill>
                            <a:srgbClr val="0000FF"/>
                          </a:solidFill>
                          <a:effectLst/>
                        </a:rPr>
                        <a:t>개의 </a:t>
                      </a:r>
                      <a:r>
                        <a:rPr lang="en-US" sz="2400" b="1" u="none" kern="100" dirty="0">
                          <a:solidFill>
                            <a:srgbClr val="0000FF"/>
                          </a:solidFill>
                          <a:effectLst/>
                        </a:rPr>
                        <a:t>background patch</a:t>
                      </a:r>
                      <a:r>
                        <a:rPr lang="ko-KR" sz="2400" kern="100" dirty="0">
                          <a:effectLst/>
                        </a:rPr>
                        <a:t>가 생성되며</a:t>
                      </a:r>
                      <a:r>
                        <a:rPr lang="en-US" sz="2400" kern="100" dirty="0">
                          <a:effectLst/>
                        </a:rPr>
                        <a:t>, </a:t>
                      </a:r>
                      <a:r>
                        <a:rPr lang="ko-KR" sz="2400" kern="100" dirty="0">
                          <a:effectLst/>
                        </a:rPr>
                        <a:t>이때 </a:t>
                      </a:r>
                      <a:r>
                        <a:rPr lang="en-US" sz="2400" kern="100" dirty="0">
                          <a:effectLst/>
                        </a:rPr>
                        <a:t>ROI (region of interest) </a:t>
                      </a:r>
                      <a:r>
                        <a:rPr lang="ko-KR" sz="2400" kern="100" dirty="0">
                          <a:effectLst/>
                        </a:rPr>
                        <a:t>간의 중복이 없다</a:t>
                      </a:r>
                      <a:r>
                        <a:rPr lang="en-US" sz="2400" kern="100" dirty="0">
                          <a:effectLst/>
                        </a:rPr>
                        <a:t>.</a:t>
                      </a:r>
                      <a:endParaRPr lang="ko-KR" sz="24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각 </a:t>
                      </a:r>
                      <a:r>
                        <a:rPr lang="en-US" sz="2400" kern="100" dirty="0">
                          <a:effectLst/>
                        </a:rPr>
                        <a:t>ROI</a:t>
                      </a:r>
                      <a:r>
                        <a:rPr lang="ko-KR" sz="2400" kern="100" dirty="0">
                          <a:effectLst/>
                        </a:rPr>
                        <a:t>에 대해서</a:t>
                      </a:r>
                      <a:r>
                        <a:rPr lang="en-US" sz="2400" kern="100" dirty="0">
                          <a:effectLst/>
                        </a:rPr>
                        <a:t>, </a:t>
                      </a:r>
                      <a:r>
                        <a:rPr lang="en-US" sz="2400" b="1" u="none" kern="100" dirty="0">
                          <a:solidFill>
                            <a:srgbClr val="0000FF"/>
                          </a:solidFill>
                          <a:effectLst/>
                        </a:rPr>
                        <a:t>ROI</a:t>
                      </a:r>
                      <a:r>
                        <a:rPr lang="ko-KR" sz="2400" b="1" u="none" kern="100" dirty="0">
                          <a:solidFill>
                            <a:srgbClr val="0000FF"/>
                          </a:solidFill>
                          <a:effectLst/>
                        </a:rPr>
                        <a:t>에 대해 최소 </a:t>
                      </a:r>
                      <a:r>
                        <a:rPr lang="en-US" sz="2400" b="1" u="none" kern="100" dirty="0">
                          <a:solidFill>
                            <a:srgbClr val="0000FF"/>
                          </a:solidFill>
                          <a:effectLst/>
                        </a:rPr>
                        <a:t>50%</a:t>
                      </a:r>
                      <a:r>
                        <a:rPr lang="ko-KR" sz="2400" b="1" u="none" kern="100" dirty="0">
                          <a:solidFill>
                            <a:srgbClr val="0000FF"/>
                          </a:solidFill>
                          <a:effectLst/>
                        </a:rPr>
                        <a:t>가 중복되도록 </a:t>
                      </a:r>
                      <a:r>
                        <a:rPr lang="en-US" sz="2400" b="1" u="none" kern="100" dirty="0">
                          <a:solidFill>
                            <a:srgbClr val="0000FF"/>
                          </a:solidFill>
                          <a:effectLst/>
                        </a:rPr>
                        <a:t>100</a:t>
                      </a:r>
                      <a:r>
                        <a:rPr lang="ko-KR" sz="2400" b="1" u="none" kern="100" dirty="0">
                          <a:solidFill>
                            <a:srgbClr val="0000FF"/>
                          </a:solidFill>
                          <a:effectLst/>
                        </a:rPr>
                        <a:t>개의 </a:t>
                      </a:r>
                      <a:r>
                        <a:rPr lang="en-US" sz="2400" b="1" u="none" kern="100" dirty="0">
                          <a:solidFill>
                            <a:srgbClr val="0000FF"/>
                          </a:solidFill>
                          <a:effectLst/>
                        </a:rPr>
                        <a:t>patch</a:t>
                      </a:r>
                      <a:r>
                        <a:rPr lang="ko-KR" sz="2400" kern="100" dirty="0">
                          <a:effectLst/>
                        </a:rPr>
                        <a:t>가 생성된다</a:t>
                      </a:r>
                      <a:r>
                        <a:rPr lang="en-US" sz="2400" kern="100" dirty="0">
                          <a:effectLst/>
                        </a:rPr>
                        <a:t>.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2560403"/>
                  </a:ext>
                </a:extLst>
              </a:tr>
              <a:tr h="972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Input data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Residual net</a:t>
                      </a:r>
                      <a:r>
                        <a:rPr lang="ko-KR" sz="2400" kern="100" dirty="0">
                          <a:effectLst/>
                        </a:rPr>
                        <a:t>으로의 입력 </a:t>
                      </a:r>
                      <a:r>
                        <a:rPr lang="en-US" sz="2400" kern="100" dirty="0">
                          <a:effectLst/>
                        </a:rPr>
                        <a:t>: </a:t>
                      </a:r>
                      <a:r>
                        <a:rPr lang="en-US" sz="2400" b="1" kern="100" dirty="0">
                          <a:solidFill>
                            <a:srgbClr val="0000FF"/>
                          </a:solidFill>
                          <a:effectLst/>
                        </a:rPr>
                        <a:t>3x256x256</a:t>
                      </a:r>
                      <a:r>
                        <a:rPr lang="en-US" sz="2400" kern="100" dirty="0">
                          <a:effectLst/>
                        </a:rPr>
                        <a:t> (red, green, blue</a:t>
                      </a:r>
                      <a:r>
                        <a:rPr lang="ko-KR" sz="2400" kern="100" dirty="0">
                          <a:effectLst/>
                        </a:rPr>
                        <a:t>의 </a:t>
                      </a:r>
                      <a:r>
                        <a:rPr lang="en-US" sz="2400" kern="100" dirty="0">
                          <a:effectLst/>
                        </a:rPr>
                        <a:t>3</a:t>
                      </a:r>
                      <a:r>
                        <a:rPr lang="ko-KR" sz="2400" kern="100" dirty="0">
                          <a:effectLst/>
                        </a:rPr>
                        <a:t>가지 채널</a:t>
                      </a:r>
                      <a:r>
                        <a:rPr lang="en-US" sz="2400" kern="100" dirty="0">
                          <a:effectLst/>
                        </a:rPr>
                        <a:t>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5101384"/>
                  </a:ext>
                </a:extLst>
              </a:tr>
              <a:tr h="4642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optimizer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Keras</a:t>
                      </a:r>
                      <a:r>
                        <a:rPr lang="ko-KR" sz="2400" kern="100" dirty="0">
                          <a:effectLst/>
                        </a:rPr>
                        <a:t>의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Nadam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ko-KR" sz="2400" kern="100" dirty="0">
                          <a:effectLst/>
                        </a:rPr>
                        <a:t>알고리즘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2292039"/>
                  </a:ext>
                </a:extLst>
              </a:tr>
              <a:tr h="4642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Batch size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32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4856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8170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5953</TotalTime>
  <Words>779</Words>
  <Application>Microsoft Office PowerPoint</Application>
  <PresentationFormat>사용자 지정</PresentationFormat>
  <Paragraphs>113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AI Explanable AI</vt:lpstr>
      <vt:lpstr>Paper: An XAI Approach to Deep Learning Models in the Detection of Ductal Carcinoma in Situ</vt:lpstr>
      <vt:lpstr>Paper: An XAI Approach to Deep Learning Models in the Detection of Ductal Carcinoma in Situ</vt:lpstr>
      <vt:lpstr>Paper: An XAI Approach to Deep Learning Models in the Detection of Ductal Carcinoma in Situ</vt:lpstr>
      <vt:lpstr>Paper: An XAI Approach to Deep Learning Models in the Detection of Ductal Carcinoma in Situ</vt:lpstr>
      <vt:lpstr>Paper: An XAI Approach to Deep Learning Models in the Detection of Ductal Carcinoma in Situ</vt:lpstr>
      <vt:lpstr>Paper: An XAI Approach to Deep Learning Models in the Detection of Ductal Carcinoma in Situ</vt:lpstr>
      <vt:lpstr>Paper: An XAI Approach to Deep Learning Models in the Detection of Ductal Carcinoma in Situ</vt:lpstr>
      <vt:lpstr>Paper: An XAI Approach to Deep Learning Models in the Detection of Ductal Carcinoma in Situ</vt:lpstr>
      <vt:lpstr>Paper: An XAI Approach to Deep Learning Models in the Detection of Ductal Carcinoma in Situ</vt:lpstr>
      <vt:lpstr>Paper: An XAI Approach to Deep Learning Models in the Detection of Ductal Carcinoma in Situ</vt:lpstr>
      <vt:lpstr>Kaggle Competition</vt:lpstr>
      <vt:lpstr>Kaggle Competition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4001</cp:revision>
  <cp:lastPrinted>2020-05-01T05:17:35Z</cp:lastPrinted>
  <dcterms:modified xsi:type="dcterms:W3CDTF">2021-08-20T02:47:17Z</dcterms:modified>
</cp:coreProperties>
</file>