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66D1E9-146A-4628-AB63-BC57AFDC5ACA}">
          <p14:sldIdLst>
            <p14:sldId id="256"/>
            <p14:sldId id="257"/>
            <p14:sldId id="258"/>
            <p14:sldId id="259"/>
            <p14:sldId id="260"/>
          </p14:sldIdLst>
        </p14:section>
        <p14:section name="Summary Section" id="{34EA5CC3-DA92-4ADF-976D-BA6F4DED1716}">
          <p14:sldIdLst/>
        </p14:section>
        <p14:section name="Various Open-Source SSL certificate Service" id="{6E6023AB-8FE5-4E64-8A04-7C7CB0AED3B8}">
          <p14:sldIdLst>
            <p14:sldId id="261"/>
          </p14:sldIdLst>
        </p14:section>
        <p14:section name="Section 2" id="{777A8BC1-4A58-45A4-8C15-1494607CF0F6}">
          <p14:sldIdLst>
            <p14:sldId id="265"/>
            <p14:sldId id="266"/>
            <p14:sldId id="267"/>
          </p14:sldIdLst>
        </p14:section>
        <p14:section name="Section 3" id="{C7387969-1D51-493D-A9E1-E7D0A98E6060}">
          <p14:sldIdLst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Sharma" initials="KS" lastIdx="1" clrIdx="0">
    <p:extLst>
      <p:ext uri="{19B8F6BF-5375-455C-9EA6-DF929625EA0E}">
        <p15:presenceInfo xmlns:p15="http://schemas.microsoft.com/office/powerpoint/2012/main" userId="eccdb94781513c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3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134" y="31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SSL</a:t>
            </a:r>
            <a:r>
              <a:rPr lang="en-US" baseline="0" dirty="0"/>
              <a:t> certificate price for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(US)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Comodo SSL</c:v>
                </c:pt>
                <c:pt idx="1">
                  <c:v>DigiCert</c:v>
                </c:pt>
                <c:pt idx="2">
                  <c:v>GoDaddy</c:v>
                </c:pt>
                <c:pt idx="3">
                  <c:v>Entrust Datacard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</c:v>
                </c:pt>
                <c:pt idx="1">
                  <c:v>188</c:v>
                </c:pt>
                <c:pt idx="2">
                  <c:v>60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7-4760-884E-C1EBFC7CB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Comodo SSL</c:v>
                </c:pt>
                <c:pt idx="1">
                  <c:v>DigiCert</c:v>
                </c:pt>
                <c:pt idx="2">
                  <c:v>GoDaddy</c:v>
                </c:pt>
                <c:pt idx="3">
                  <c:v>Entrust Datacard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EC7-4760-884E-C1EBFC7CB4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Comodo SSL</c:v>
                </c:pt>
                <c:pt idx="1">
                  <c:v>DigiCert</c:v>
                </c:pt>
                <c:pt idx="2">
                  <c:v>GoDaddy</c:v>
                </c:pt>
                <c:pt idx="3">
                  <c:v>Entrust Datacard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EC7-4760-884E-C1EBFC7CB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2567424"/>
        <c:axId val="44144784"/>
      </c:barChart>
      <c:catAx>
        <c:axId val="181256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144784"/>
        <c:crosses val="autoZero"/>
        <c:auto val="1"/>
        <c:lblAlgn val="ctr"/>
        <c:lblOffset val="100"/>
        <c:noMultiLvlLbl val="0"/>
      </c:catAx>
      <c:valAx>
        <c:axId val="441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256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C639D-A67B-494B-A188-388628D42926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FA583-1F3F-4F61-B144-FDD3DAF9B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92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0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16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4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FA583-1F3F-4F61-B144-FDD3DAF9B39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05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1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0.png"/><Relationship Id="rId3" Type="http://schemas.openxmlformats.org/officeDocument/2006/relationships/slide" Target="slide11.xml"/><Relationship Id="rId7" Type="http://schemas.openxmlformats.org/officeDocument/2006/relationships/image" Target="../media/image110.png"/><Relationship Id="rId12" Type="http://schemas.openxmlformats.org/officeDocument/2006/relationships/slide" Target="slide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0.png"/><Relationship Id="rId4" Type="http://schemas.openxmlformats.org/officeDocument/2006/relationships/image" Target="../media/image100.png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8D5816D-2CE6-4898-82F0-20C74A788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8" r="106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Securing Network with </a:t>
            </a:r>
            <a:br>
              <a:rPr lang="en-US" sz="4800" dirty="0"/>
            </a:br>
            <a:r>
              <a:rPr lang="en-US" sz="4800" dirty="0"/>
              <a:t>OpenSSL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By</a:t>
            </a:r>
            <a:endParaRPr lang="en-US" sz="2000"/>
          </a:p>
          <a:p>
            <a:r>
              <a:rPr lang="en-US" sz="2000" dirty="0"/>
              <a:t>Keshav Sharma and Shane Chan</a:t>
            </a:r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A7030347-4243-44AD-8645-D476A4BB19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8587141"/>
                  </p:ext>
                </p:extLst>
              </p:nvPr>
            </p:nvGraphicFramePr>
            <p:xfrm>
              <a:off x="1506464" y="1293366"/>
              <a:ext cx="3997908" cy="2248823"/>
            </p:xfrm>
            <a:graphic>
              <a:graphicData uri="http://schemas.microsoft.com/office/powerpoint/2016/slidezoom">
                <pslz:sldZm>
                  <pslz:sldZmObj sldId="268" cId="135889511">
                    <pslz:zmPr id="{4591DD3B-C19B-4572-BE8F-5B8AD0DABAE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97908" cy="22488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030347-4243-44AD-8645-D476A4BB19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464" y="1293366"/>
                <a:ext cx="3997908" cy="224882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063DD6BF-9A98-4D37-BEC3-510BAC4E45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8569867"/>
                  </p:ext>
                </p:extLst>
              </p:nvPr>
            </p:nvGraphicFramePr>
            <p:xfrm>
              <a:off x="1512600" y="3782720"/>
              <a:ext cx="3997906" cy="2248822"/>
            </p:xfrm>
            <a:graphic>
              <a:graphicData uri="http://schemas.microsoft.com/office/powerpoint/2016/slidezoom">
                <pslz:sldZm>
                  <pslz:sldZmObj sldId="270" cId="1811922097">
                    <pslz:zmPr id="{7529E6DD-5674-463E-BC14-0DD20067721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97906" cy="22488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63DD6BF-9A98-4D37-BEC3-510BAC4E45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2600" y="3782720"/>
                <a:ext cx="3997906" cy="22488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BCB94CF3-9870-434D-9236-7FA01F561C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269072"/>
                  </p:ext>
                </p:extLst>
              </p:nvPr>
            </p:nvGraphicFramePr>
            <p:xfrm>
              <a:off x="5869541" y="3782720"/>
              <a:ext cx="4251001" cy="2391188"/>
            </p:xfrm>
            <a:graphic>
              <a:graphicData uri="http://schemas.microsoft.com/office/powerpoint/2016/slidezoom">
                <pslz:sldZm>
                  <pslz:sldZmObj sldId="271" cId="1136168577">
                    <pslz:zmPr id="{002A50AF-40BF-494B-A70B-DC761A95E21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51001" cy="23911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CB94CF3-9870-434D-9236-7FA01F561C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9541" y="3782720"/>
                <a:ext cx="4251001" cy="23911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30AB8FF1-BAED-45CE-A212-12D3C1F4A0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4508029"/>
                  </p:ext>
                </p:extLst>
              </p:nvPr>
            </p:nvGraphicFramePr>
            <p:xfrm>
              <a:off x="5869542" y="1293366"/>
              <a:ext cx="4251002" cy="2391189"/>
            </p:xfrm>
            <a:graphic>
              <a:graphicData uri="http://schemas.microsoft.com/office/powerpoint/2016/slidezoom">
                <pslz:sldZm>
                  <pslz:sldZmObj sldId="272" cId="777990865">
                    <pslz:zmPr id="{E4D75834-B21A-46F6-AC1E-33C3B4913E88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51002" cy="23911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0AB8FF1-BAED-45CE-A212-12D3C1F4A0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69542" y="1293366"/>
                <a:ext cx="4251002" cy="23911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03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libcrypto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37" y="1971997"/>
            <a:ext cx="10168128" cy="3694176"/>
          </a:xfrm>
        </p:spPr>
        <p:txBody>
          <a:bodyPr/>
          <a:lstStyle/>
          <a:p>
            <a:r>
              <a:rPr lang="en-US" sz="2400" dirty="0"/>
              <a:t>It is general purpose cryptographic library which contains all various cryptographic services used in OpenSSL </a:t>
            </a:r>
          </a:p>
          <a:p>
            <a:r>
              <a:rPr lang="en-US" sz="2400" dirty="0"/>
              <a:t>It also provide supporting services which are used by </a:t>
            </a:r>
            <a:r>
              <a:rPr lang="en-US" sz="2400" b="1" dirty="0" err="1"/>
              <a:t>libssl</a:t>
            </a:r>
            <a:r>
              <a:rPr lang="en-CA" sz="2400" b="1" dirty="0"/>
              <a:t> </a:t>
            </a:r>
            <a:r>
              <a:rPr lang="en-CA" sz="2400" dirty="0"/>
              <a:t>which handle SSL/TLS in OpenSSL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E02F0E-507D-4670-80E1-8424FBFB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5192"/>
              </p:ext>
            </p:extLst>
          </p:nvPr>
        </p:nvGraphicFramePr>
        <p:xfrm>
          <a:off x="704354" y="3819085"/>
          <a:ext cx="10990556" cy="273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278">
                  <a:extLst>
                    <a:ext uri="{9D8B030D-6E8A-4147-A177-3AD203B41FA5}">
                      <a16:colId xmlns:a16="http://schemas.microsoft.com/office/drawing/2014/main" val="1694716552"/>
                    </a:ext>
                  </a:extLst>
                </a:gridCol>
                <a:gridCol w="5495278">
                  <a:extLst>
                    <a:ext uri="{9D8B030D-6E8A-4147-A177-3AD203B41FA5}">
                      <a16:colId xmlns:a16="http://schemas.microsoft.com/office/drawing/2014/main" val="3935786645"/>
                    </a:ext>
                  </a:extLst>
                </a:gridCol>
              </a:tblGrid>
              <a:tr h="378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Cryptographic libraries  in libcrypto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58375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SYMMETRIC CIPHERS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blowfish, cast, des, idea, rc2, rc4, rc5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83044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US" sz="1600" dirty="0"/>
                        <a:t>PUBLIC KEY CRYPTOGRAPHY AND KEY AGREEMENT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dsa, dh, rsa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6012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AUTHENTICATION CODES, HASH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hmac</a:t>
                      </a:r>
                      <a:r>
                        <a:rPr lang="en-US" sz="1600" dirty="0"/>
                        <a:t>, md2, md4, md5, mdc2, </a:t>
                      </a:r>
                      <a:r>
                        <a:rPr lang="en-US" sz="1600" dirty="0" err="1"/>
                        <a:t>ripemd</a:t>
                      </a:r>
                      <a:r>
                        <a:rPr lang="en-US" sz="1600" dirty="0"/>
                        <a:t>, sha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9116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AUXILIARY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err, threads, rand, OPENSSL_VERSION_NUMBER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1987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INPUT/OUTPUT, DATA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asn1, bio, </a:t>
                      </a:r>
                      <a:r>
                        <a:rPr lang="en-CA" sz="1600" dirty="0" err="1"/>
                        <a:t>evp</a:t>
                      </a:r>
                      <a:r>
                        <a:rPr lang="en-CA" sz="1600" dirty="0"/>
                        <a:t>, </a:t>
                      </a:r>
                      <a:r>
                        <a:rPr lang="en-CA" sz="1600" dirty="0" err="1"/>
                        <a:t>pem</a:t>
                      </a:r>
                      <a:r>
                        <a:rPr lang="en-CA" sz="1600" dirty="0"/>
                        <a:t>, pkcs7, pkcs12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50853"/>
                  </a:ext>
                </a:extLst>
              </a:tr>
              <a:tr h="393280">
                <a:tc>
                  <a:txBody>
                    <a:bodyPr/>
                    <a:lstStyle/>
                    <a:p>
                      <a:r>
                        <a:rPr lang="en-CA" sz="1600" dirty="0"/>
                        <a:t>INTERNAL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bn, buffer, </a:t>
                      </a:r>
                      <a:r>
                        <a:rPr lang="en-US" sz="1600" dirty="0" err="1"/>
                        <a:t>ec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lhash</a:t>
                      </a:r>
                      <a:r>
                        <a:rPr lang="en-US" sz="1600" dirty="0"/>
                        <a:t>, objects, stack, </a:t>
                      </a:r>
                      <a:r>
                        <a:rPr lang="en-US" sz="1600" dirty="0" err="1"/>
                        <a:t>txt_db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9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8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libssl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4" y="2335982"/>
            <a:ext cx="10168128" cy="3694176"/>
          </a:xfrm>
        </p:spPr>
        <p:txBody>
          <a:bodyPr>
            <a:normAutofit/>
          </a:bodyPr>
          <a:lstStyle/>
          <a:p>
            <a:r>
              <a:rPr lang="en-US" dirty="0"/>
              <a:t>This library depends upon libcrypto</a:t>
            </a:r>
          </a:p>
          <a:p>
            <a:r>
              <a:rPr lang="en-US" dirty="0"/>
              <a:t>It handle the TLS protocols and its execution</a:t>
            </a:r>
          </a:p>
          <a:p>
            <a:endParaRPr lang="en-US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7CF0D-4747-456B-AAD9-637D7EDEA3D9}"/>
              </a:ext>
            </a:extLst>
          </p:cNvPr>
          <p:cNvGrpSpPr/>
          <p:nvPr/>
        </p:nvGrpSpPr>
        <p:grpSpPr>
          <a:xfrm>
            <a:off x="747277" y="3921459"/>
            <a:ext cx="10697446" cy="1994830"/>
            <a:chOff x="747277" y="3921459"/>
            <a:chExt cx="10697446" cy="19948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FB11A9-3214-4283-A230-C6CF1039C450}"/>
                </a:ext>
              </a:extLst>
            </p:cNvPr>
            <p:cNvGrpSpPr/>
            <p:nvPr/>
          </p:nvGrpSpPr>
          <p:grpSpPr>
            <a:xfrm>
              <a:off x="747277" y="4103071"/>
              <a:ext cx="10697446" cy="1813218"/>
              <a:chOff x="641975" y="4081554"/>
              <a:chExt cx="10697446" cy="181321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5A96974-4C1F-47F9-948D-A85D4892860E}"/>
                  </a:ext>
                </a:extLst>
              </p:cNvPr>
              <p:cNvSpPr/>
              <p:nvPr/>
            </p:nvSpPr>
            <p:spPr>
              <a:xfrm>
                <a:off x="4521752" y="4081554"/>
                <a:ext cx="1819922" cy="1711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Libssl</a:t>
                </a:r>
                <a:endParaRPr lang="en-CA" b="1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68A6EF-8CAD-4120-A345-68E98116F157}"/>
                  </a:ext>
                </a:extLst>
              </p:cNvPr>
              <p:cNvSpPr/>
              <p:nvPr/>
            </p:nvSpPr>
            <p:spPr>
              <a:xfrm>
                <a:off x="641975" y="4183069"/>
                <a:ext cx="1819922" cy="17117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Libcrypto</a:t>
                </a:r>
                <a:endParaRPr lang="en-CA" b="1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27A8767-5869-4041-9FEC-E723269B8D30}"/>
                  </a:ext>
                </a:extLst>
              </p:cNvPr>
              <p:cNvSpPr/>
              <p:nvPr/>
            </p:nvSpPr>
            <p:spPr>
              <a:xfrm>
                <a:off x="2894120" y="4714043"/>
                <a:ext cx="1233997" cy="2574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91E4044-B8D8-46B0-A61B-D76C49F3BE0D}"/>
                  </a:ext>
                </a:extLst>
              </p:cNvPr>
              <p:cNvSpPr/>
              <p:nvPr/>
            </p:nvSpPr>
            <p:spPr>
              <a:xfrm rot="10800000">
                <a:off x="2894120" y="5038920"/>
                <a:ext cx="1233997" cy="2574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22DAB292-F88A-4533-A3D5-8854C9748C2F}"/>
                  </a:ext>
                </a:extLst>
              </p:cNvPr>
              <p:cNvSpPr/>
              <p:nvPr/>
            </p:nvSpPr>
            <p:spPr>
              <a:xfrm>
                <a:off x="6735309" y="4326758"/>
                <a:ext cx="1473693" cy="11807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B123428-71CA-4CD0-B844-994449ED4FAD}"/>
                  </a:ext>
                </a:extLst>
              </p:cNvPr>
              <p:cNvSpPr/>
              <p:nvPr/>
            </p:nvSpPr>
            <p:spPr>
              <a:xfrm>
                <a:off x="8511403" y="4373043"/>
                <a:ext cx="28280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SSL/TLS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2C612F-D665-4DB6-BDC7-1362B0DF0226}"/>
                </a:ext>
              </a:extLst>
            </p:cNvPr>
            <p:cNvSpPr txBox="1"/>
            <p:nvPr/>
          </p:nvSpPr>
          <p:spPr>
            <a:xfrm>
              <a:off x="2287363" y="3921459"/>
              <a:ext cx="2556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Get dependent module from libcypto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2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4" y="2335982"/>
            <a:ext cx="10168128" cy="3694176"/>
          </a:xfrm>
        </p:spPr>
        <p:txBody>
          <a:bodyPr>
            <a:normAutofit/>
          </a:bodyPr>
          <a:lstStyle/>
          <a:p>
            <a:r>
              <a:rPr lang="en-US" sz="3200" dirty="0"/>
              <a:t>They are Dynamically modules registered with libcrypto to help it to run cryptographic algorithms</a:t>
            </a:r>
          </a:p>
          <a:p>
            <a:r>
              <a:rPr lang="en-US" sz="3200" dirty="0"/>
              <a:t>It is the hardware and software implementations  used to run cryptographic algorithms</a:t>
            </a:r>
          </a:p>
          <a:p>
            <a:r>
              <a:rPr lang="en-US" sz="3200" dirty="0"/>
              <a:t>Used as hardware accelerator for these algorithms</a:t>
            </a:r>
          </a:p>
          <a:p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616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Component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14" y="2335981"/>
            <a:ext cx="10168128" cy="41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“Applications are set of command –line tools that use the underlaying</a:t>
            </a:r>
            <a:r>
              <a:rPr lang="en-US" dirty="0"/>
              <a:t> </a:t>
            </a:r>
            <a:r>
              <a:rPr lang="en-US" sz="2400" dirty="0"/>
              <a:t>libcrypto and </a:t>
            </a:r>
            <a:r>
              <a:rPr lang="en-US" sz="2400" dirty="0" err="1"/>
              <a:t>libssl</a:t>
            </a:r>
            <a:r>
              <a:rPr lang="en-US" sz="2400" dirty="0"/>
              <a:t> components to provide cryptographic and other features like</a:t>
            </a:r>
          </a:p>
          <a:p>
            <a:pPr marL="0" indent="0">
              <a:buNone/>
            </a:pPr>
            <a:r>
              <a:rPr lang="en-US" sz="2400" dirty="0"/>
              <a:t>	1. Key and parameter generation and inspection</a:t>
            </a:r>
          </a:p>
          <a:p>
            <a:pPr marL="0" indent="0">
              <a:buNone/>
            </a:pPr>
            <a:r>
              <a:rPr lang="en-US" sz="2400" dirty="0"/>
              <a:t>	2. Certificate generation and inspection</a:t>
            </a:r>
          </a:p>
          <a:p>
            <a:pPr marL="0" indent="0">
              <a:buNone/>
            </a:pPr>
            <a:r>
              <a:rPr lang="en-US" sz="2400" dirty="0"/>
              <a:t>	3. SSL/TSL test tools</a:t>
            </a:r>
          </a:p>
          <a:p>
            <a:pPr marL="0" indent="0">
              <a:buNone/>
            </a:pPr>
            <a:r>
              <a:rPr lang="en-US" sz="2400" dirty="0"/>
              <a:t>	4. ASN.1 Inspection”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99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909B586-382C-4EE8-BB3B-094BD7E265F9}"/>
              </a:ext>
            </a:extLst>
          </p:cNvPr>
          <p:cNvGrpSpPr/>
          <p:nvPr/>
        </p:nvGrpSpPr>
        <p:grpSpPr>
          <a:xfrm>
            <a:off x="889096" y="351324"/>
            <a:ext cx="9480023" cy="6155351"/>
            <a:chOff x="276537" y="138916"/>
            <a:chExt cx="9480023" cy="61553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8B987C-FEDB-4765-96D8-B8F0D4D58DF8}"/>
                </a:ext>
              </a:extLst>
            </p:cNvPr>
            <p:cNvCxnSpPr/>
            <p:nvPr/>
          </p:nvCxnSpPr>
          <p:spPr>
            <a:xfrm>
              <a:off x="1438183" y="1899822"/>
              <a:ext cx="8318377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0BD7D8-813F-41FC-A291-B8FA5D7712B1}"/>
                </a:ext>
              </a:extLst>
            </p:cNvPr>
            <p:cNvCxnSpPr/>
            <p:nvPr/>
          </p:nvCxnSpPr>
          <p:spPr>
            <a:xfrm>
              <a:off x="1327211" y="5052874"/>
              <a:ext cx="8318377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7EEC15-20D7-45A7-9DD5-82D624D95227}"/>
                </a:ext>
              </a:extLst>
            </p:cNvPr>
            <p:cNvGrpSpPr/>
            <p:nvPr/>
          </p:nvGrpSpPr>
          <p:grpSpPr>
            <a:xfrm>
              <a:off x="276537" y="138916"/>
              <a:ext cx="8939965" cy="6155351"/>
              <a:chOff x="276537" y="138916"/>
              <a:chExt cx="8939965" cy="615535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4E41A5-8B17-441C-88B2-D8A2260309AD}"/>
                  </a:ext>
                </a:extLst>
              </p:cNvPr>
              <p:cNvSpPr/>
              <p:nvPr/>
            </p:nvSpPr>
            <p:spPr>
              <a:xfrm>
                <a:off x="2201662" y="278168"/>
                <a:ext cx="6952694" cy="4601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Applications</a:t>
                </a:r>
                <a:endParaRPr lang="en-CA" b="1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B9C703-569E-4BC3-B211-F56BEBAB6AEB}"/>
                  </a:ext>
                </a:extLst>
              </p:cNvPr>
              <p:cNvSpPr/>
              <p:nvPr/>
            </p:nvSpPr>
            <p:spPr>
              <a:xfrm>
                <a:off x="2201661" y="1191088"/>
                <a:ext cx="6952695" cy="4601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OpenSSl Library (</a:t>
                </a:r>
                <a:r>
                  <a:rPr lang="en-US" b="1" dirty="0" err="1"/>
                  <a:t>libssl</a:t>
                </a:r>
                <a:r>
                  <a:rPr lang="en-US" b="1" dirty="0"/>
                  <a:t>) </a:t>
                </a:r>
                <a:endParaRPr lang="en-CA" b="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603235-02DA-4BBD-98F6-FBF6D888A548}"/>
                  </a:ext>
                </a:extLst>
              </p:cNvPr>
              <p:cNvSpPr/>
              <p:nvPr/>
            </p:nvSpPr>
            <p:spPr>
              <a:xfrm>
                <a:off x="2201662" y="2463554"/>
                <a:ext cx="2990295" cy="20477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 Engine</a:t>
                </a:r>
              </a:p>
              <a:p>
                <a:pPr algn="ctr"/>
                <a:endParaRPr lang="en-CA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9A3987-DF71-4DAA-93CC-11B79E1D7F60}"/>
                  </a:ext>
                </a:extLst>
              </p:cNvPr>
              <p:cNvSpPr/>
              <p:nvPr/>
            </p:nvSpPr>
            <p:spPr>
              <a:xfrm>
                <a:off x="6164061" y="2463554"/>
                <a:ext cx="2990296" cy="466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Lib Crypto </a:t>
                </a:r>
                <a:endParaRPr lang="en-CA" b="1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A6A239-9D9B-4F1A-8501-EB6549A24E9B}"/>
                  </a:ext>
                </a:extLst>
              </p:cNvPr>
              <p:cNvSpPr/>
              <p:nvPr/>
            </p:nvSpPr>
            <p:spPr>
              <a:xfrm>
                <a:off x="6164061" y="3774491"/>
                <a:ext cx="2990296" cy="736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Hardware Accelerator Driver</a:t>
                </a:r>
                <a:endParaRPr lang="en-CA" b="1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CAD173-92BF-4DD8-B4B5-BFFE84040EF6}"/>
                  </a:ext>
                </a:extLst>
              </p:cNvPr>
              <p:cNvSpPr/>
              <p:nvPr/>
            </p:nvSpPr>
            <p:spPr>
              <a:xfrm>
                <a:off x="6226206" y="5450889"/>
                <a:ext cx="2990296" cy="843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Hardware Accelerator Engine</a:t>
                </a:r>
                <a:endParaRPr lang="en-CA" b="1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5B0907-AF56-402D-9F1B-5868481FC88A}"/>
                  </a:ext>
                </a:extLst>
              </p:cNvPr>
              <p:cNvSpPr/>
              <p:nvPr/>
            </p:nvSpPr>
            <p:spPr>
              <a:xfrm>
                <a:off x="2201662" y="3891380"/>
                <a:ext cx="2990296" cy="466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Software Algorithm</a:t>
                </a:r>
                <a:endParaRPr lang="en-CA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9DA9C8-FED1-4466-B3FF-F0A97779927B}"/>
                  </a:ext>
                </a:extLst>
              </p:cNvPr>
              <p:cNvSpPr txBox="1"/>
              <p:nvPr/>
            </p:nvSpPr>
            <p:spPr>
              <a:xfrm flipH="1">
                <a:off x="276538" y="138916"/>
                <a:ext cx="1445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 Space</a:t>
                </a:r>
                <a:endParaRPr lang="en-CA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D9061E-7002-4337-822E-3345E2714D34}"/>
                  </a:ext>
                </a:extLst>
              </p:cNvPr>
              <p:cNvSpPr txBox="1"/>
              <p:nvPr/>
            </p:nvSpPr>
            <p:spPr>
              <a:xfrm flipH="1">
                <a:off x="276537" y="2000722"/>
                <a:ext cx="1552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Space</a:t>
                </a:r>
                <a:endParaRPr lang="en-CA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2153AA-A9B5-458F-A572-6958147AF214}"/>
                  </a:ext>
                </a:extLst>
              </p:cNvPr>
              <p:cNvSpPr txBox="1"/>
              <p:nvPr/>
            </p:nvSpPr>
            <p:spPr>
              <a:xfrm flipH="1">
                <a:off x="378631" y="5081557"/>
                <a:ext cx="1343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Hardware</a:t>
                </a:r>
                <a:endParaRPr lang="en-CA" dirty="0"/>
              </a:p>
            </p:txBody>
          </p:sp>
          <p:sp>
            <p:nvSpPr>
              <p:cNvPr id="25" name="Arrow: Up-Down 24">
                <a:extLst>
                  <a:ext uri="{FF2B5EF4-FFF2-40B4-BE49-F238E27FC236}">
                    <a16:creationId xmlns:a16="http://schemas.microsoft.com/office/drawing/2014/main" id="{4D3DCDF2-1D8B-4A24-8481-2410E777E3A9}"/>
                  </a:ext>
                </a:extLst>
              </p:cNvPr>
              <p:cNvSpPr/>
              <p:nvPr/>
            </p:nvSpPr>
            <p:spPr>
              <a:xfrm>
                <a:off x="5476042" y="722877"/>
                <a:ext cx="281127" cy="460161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Arrow: Up-Down 26">
                <a:extLst>
                  <a:ext uri="{FF2B5EF4-FFF2-40B4-BE49-F238E27FC236}">
                    <a16:creationId xmlns:a16="http://schemas.microsoft.com/office/drawing/2014/main" id="{7320711D-6778-4A9C-BB71-264EDE3FB8DE}"/>
                  </a:ext>
                </a:extLst>
              </p:cNvPr>
              <p:cNvSpPr/>
              <p:nvPr/>
            </p:nvSpPr>
            <p:spPr>
              <a:xfrm>
                <a:off x="7344052" y="1651248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Arrow: Up-Down 27">
                <a:extLst>
                  <a:ext uri="{FF2B5EF4-FFF2-40B4-BE49-F238E27FC236}">
                    <a16:creationId xmlns:a16="http://schemas.microsoft.com/office/drawing/2014/main" id="{F0ED69B3-59B6-4921-8242-27C2C2EE14AA}"/>
                  </a:ext>
                </a:extLst>
              </p:cNvPr>
              <p:cNvSpPr/>
              <p:nvPr/>
            </p:nvSpPr>
            <p:spPr>
              <a:xfrm>
                <a:off x="3481525" y="1659391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row: Up-Down 29">
                <a:extLst>
                  <a:ext uri="{FF2B5EF4-FFF2-40B4-BE49-F238E27FC236}">
                    <a16:creationId xmlns:a16="http://schemas.microsoft.com/office/drawing/2014/main" id="{D4137960-1BDE-474D-AF72-B28C0093BF89}"/>
                  </a:ext>
                </a:extLst>
              </p:cNvPr>
              <p:cNvSpPr/>
              <p:nvPr/>
            </p:nvSpPr>
            <p:spPr>
              <a:xfrm>
                <a:off x="7397318" y="2943871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Arrow: Up-Down 30">
                <a:extLst>
                  <a:ext uri="{FF2B5EF4-FFF2-40B4-BE49-F238E27FC236}">
                    <a16:creationId xmlns:a16="http://schemas.microsoft.com/office/drawing/2014/main" id="{5A539532-954B-4FB7-9F61-F6F54C0E6958}"/>
                  </a:ext>
                </a:extLst>
              </p:cNvPr>
              <p:cNvSpPr/>
              <p:nvPr/>
            </p:nvSpPr>
            <p:spPr>
              <a:xfrm>
                <a:off x="7406197" y="4595105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Arrow: Up-Down 31">
                <a:extLst>
                  <a:ext uri="{FF2B5EF4-FFF2-40B4-BE49-F238E27FC236}">
                    <a16:creationId xmlns:a16="http://schemas.microsoft.com/office/drawing/2014/main" id="{26DFE51B-D8CD-451D-8A70-0D17F10114AF}"/>
                  </a:ext>
                </a:extLst>
              </p:cNvPr>
              <p:cNvSpPr/>
              <p:nvPr/>
            </p:nvSpPr>
            <p:spPr>
              <a:xfrm rot="5400000">
                <a:off x="5514507" y="3642812"/>
                <a:ext cx="315157" cy="81229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9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erits and Demerits of</a:t>
            </a:r>
            <a:r>
              <a:rPr lang="en-US" dirty="0"/>
              <a:t> OpenSSL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1025"/>
            <a:ext cx="10168128" cy="4335831"/>
          </a:xfrm>
        </p:spPr>
        <p:txBody>
          <a:bodyPr/>
          <a:lstStyle/>
          <a:p>
            <a:r>
              <a:rPr lang="en-US" sz="2400" b="1" dirty="0"/>
              <a:t>Merits</a:t>
            </a:r>
          </a:p>
          <a:p>
            <a:r>
              <a:rPr lang="en-US" sz="2400" dirty="0"/>
              <a:t>It is open-source and free of charge.</a:t>
            </a:r>
          </a:p>
          <a:p>
            <a:r>
              <a:rPr lang="en-US" sz="2400" dirty="0"/>
              <a:t>It has wide functionality, supports many protocols and algorithms.</a:t>
            </a:r>
          </a:p>
          <a:p>
            <a:r>
              <a:rPr lang="en-US" sz="2400" dirty="0"/>
              <a:t>It is written in C, has </a:t>
            </a:r>
            <a:r>
              <a:rPr lang="en-US" altLang="zh-CN" sz="2400" dirty="0"/>
              <a:t>Multi-platform adaptation.</a:t>
            </a:r>
          </a:p>
          <a:p>
            <a:endParaRPr lang="en-US" sz="800" b="1" dirty="0"/>
          </a:p>
          <a:p>
            <a:r>
              <a:rPr lang="en-US" sz="2400" b="1" dirty="0"/>
              <a:t>Demerits</a:t>
            </a:r>
          </a:p>
          <a:p>
            <a:r>
              <a:rPr lang="en-US" sz="2400" dirty="0"/>
              <a:t>Insufficient documentation adds difficulty for using.</a:t>
            </a:r>
          </a:p>
          <a:p>
            <a:r>
              <a:rPr lang="en-US" sz="2400" dirty="0"/>
              <a:t>The quality of code in parts of the library is not good(easy to be hacked). </a:t>
            </a:r>
          </a:p>
        </p:txBody>
      </p:sp>
    </p:spTree>
    <p:extLst>
      <p:ext uri="{BB962C8B-B14F-4D97-AF65-F5344CB8AC3E}">
        <p14:creationId xmlns:p14="http://schemas.microsoft.com/office/powerpoint/2010/main" val="103383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8D5816D-2CE6-4898-82F0-20C74A788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8" r="106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483" y="1819480"/>
            <a:ext cx="4023360" cy="2399435"/>
          </a:xfrm>
        </p:spPr>
        <p:txBody>
          <a:bodyPr anchor="b">
            <a:noAutofit/>
          </a:bodyPr>
          <a:lstStyle/>
          <a:p>
            <a:r>
              <a:rPr lang="en-US" sz="7200" dirty="0"/>
              <a:t>T</a:t>
            </a:r>
            <a:r>
              <a:rPr lang="en-US" altLang="zh-CN" sz="7200" dirty="0"/>
              <a:t>hank</a:t>
            </a:r>
            <a:br>
              <a:rPr lang="en-US" altLang="zh-CN" sz="7200" dirty="0"/>
            </a:br>
            <a:r>
              <a:rPr lang="en-US" altLang="zh-CN" sz="7200" dirty="0"/>
              <a:t> You</a:t>
            </a:r>
            <a:r>
              <a:rPr lang="zh-CN" altLang="en-US" sz="7200" dirty="0"/>
              <a:t>！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4964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1F456-ADAE-446B-8287-D8A05547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is SSL</a:t>
            </a:r>
            <a:endParaRPr lang="en-CA" sz="28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919C-C404-43FC-A5B0-F545DDF3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SSL stands for </a:t>
            </a:r>
            <a:r>
              <a:rPr lang="en-US" sz="1700" b="1" dirty="0"/>
              <a:t>Secure Socket Layer</a:t>
            </a:r>
          </a:p>
          <a:p>
            <a:r>
              <a:rPr lang="en-US" sz="1700" dirty="0"/>
              <a:t>Network Protocol which runs on in between presentation layer and Transport layer</a:t>
            </a:r>
          </a:p>
          <a:p>
            <a:r>
              <a:rPr lang="en-CA" sz="1700" dirty="0"/>
              <a:t>Now SSL has successor which is called TLS  stands for </a:t>
            </a:r>
            <a:r>
              <a:rPr lang="en-CA" sz="1700" b="1" dirty="0"/>
              <a:t>Transport Layer Security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D1771B-36D9-44C1-B0BD-D3B7BF10B6A6}"/>
              </a:ext>
            </a:extLst>
          </p:cNvPr>
          <p:cNvGrpSpPr/>
          <p:nvPr/>
        </p:nvGrpSpPr>
        <p:grpSpPr>
          <a:xfrm>
            <a:off x="4144276" y="1949116"/>
            <a:ext cx="7497842" cy="3421827"/>
            <a:chOff x="4144276" y="1949116"/>
            <a:chExt cx="7497842" cy="3421827"/>
          </a:xfrm>
        </p:grpSpPr>
        <p:pic>
          <p:nvPicPr>
            <p:cNvPr id="1028" name="Picture 4" descr="The OSI Model Guide – The Cybersecurity Man">
              <a:extLst>
                <a:ext uri="{FF2B5EF4-FFF2-40B4-BE49-F238E27FC236}">
                  <a16:creationId xmlns:a16="http://schemas.microsoft.com/office/drawing/2014/main" id="{2C920C3F-147C-4638-988D-15E257D33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01184" y="1949116"/>
              <a:ext cx="6740934" cy="314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E14F1CC-BBB5-426F-838A-B0537A667ED3}"/>
                </a:ext>
              </a:extLst>
            </p:cNvPr>
            <p:cNvSpPr/>
            <p:nvPr/>
          </p:nvSpPr>
          <p:spPr>
            <a:xfrm>
              <a:off x="4144276" y="3087022"/>
              <a:ext cx="1147010" cy="28073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3C4F7C-A748-47A5-A46C-9399E0758044}"/>
                </a:ext>
              </a:extLst>
            </p:cNvPr>
            <p:cNvSpPr txBox="1"/>
            <p:nvPr/>
          </p:nvSpPr>
          <p:spPr>
            <a:xfrm>
              <a:off x="6767544" y="5093944"/>
              <a:ext cx="3433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/>
                <a:t>Figure1. OSI Layers and Protocols used</a:t>
              </a:r>
              <a:endParaRPr lang="en-CA" dirty="0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1C3AFC-283D-420F-83DB-DD35942FE621}"/>
              </a:ext>
            </a:extLst>
          </p:cNvPr>
          <p:cNvSpPr/>
          <p:nvPr/>
        </p:nvSpPr>
        <p:spPr>
          <a:xfrm>
            <a:off x="4144276" y="3642616"/>
            <a:ext cx="1147010" cy="2807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CF715C-6043-4B9F-A749-4C90D210A25A}"/>
              </a:ext>
            </a:extLst>
          </p:cNvPr>
          <p:cNvCxnSpPr/>
          <p:nvPr/>
        </p:nvCxnSpPr>
        <p:spPr>
          <a:xfrm>
            <a:off x="4446529" y="3367759"/>
            <a:ext cx="0" cy="274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7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AE95-DC09-42FE-985B-7A991419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Why We need SSL/TLS</a:t>
            </a:r>
            <a:endParaRPr lang="en-CA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BBB8-EF7C-4D47-A3D0-E38011FB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SSL/TLS is used for securing connection between systems so that they can share important information and no one other can read or modify it.</a:t>
            </a:r>
          </a:p>
          <a:p>
            <a:r>
              <a:rPr lang="en-US" sz="1700" dirty="0"/>
              <a:t>SSL/TLS basically use encryption algorithms to encrypt that data and share keys only to system who are communicating with each other </a:t>
            </a:r>
            <a:endParaRPr lang="en-CA" sz="1700" dirty="0"/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9672DD0-AC75-4FE5-A2BF-D14258257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39" t="12119" r="14622" b="4401"/>
          <a:stretch/>
        </p:blipFill>
        <p:spPr>
          <a:xfrm>
            <a:off x="5895473" y="1384814"/>
            <a:ext cx="5727032" cy="3801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2CD63-BBF0-4238-8B5A-4EAD8DBF1D8F}"/>
              </a:ext>
            </a:extLst>
          </p:cNvPr>
          <p:cNvSpPr txBox="1"/>
          <p:nvPr/>
        </p:nvSpPr>
        <p:spPr>
          <a:xfrm>
            <a:off x="6328611" y="510385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SSL Client-Server communication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7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4528-54EB-404A-927F-4459D4AD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check for SSL Connection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A7FB-F584-45DF-98E0-9CCC37410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Following Steps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F7F2-062E-4D08-BC18-7A712B2296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See URL of website , it should have https written in front of it </a:t>
            </a:r>
            <a:endParaRPr lang="en-CA" dirty="0"/>
          </a:p>
          <a:p>
            <a:r>
              <a:rPr lang="en-CA" dirty="0"/>
              <a:t>HTTPS stands from Hyper Text Protocol Secure </a:t>
            </a:r>
          </a:p>
          <a:p>
            <a:r>
              <a:rPr lang="en-CA" dirty="0"/>
              <a:t>If it is there it means connection is secured by SSL/TLS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9626FE-F6C0-46A6-9ABC-FB06781EC6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3078" r="67945" b="91306"/>
          <a:stretch/>
        </p:blipFill>
        <p:spPr>
          <a:xfrm>
            <a:off x="6199632" y="2784606"/>
            <a:ext cx="5453730" cy="6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9722-88E8-49C0-98D7-84E265A2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SSL Certificate?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1DFC-E76E-4725-B917-B80CB4F7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05263"/>
            <a:ext cx="7715611" cy="4166937"/>
          </a:xfrm>
        </p:spPr>
        <p:txBody>
          <a:bodyPr/>
          <a:lstStyle/>
          <a:p>
            <a:r>
              <a:rPr lang="en-US" dirty="0"/>
              <a:t>Its Easy, as there are many companies which sell SSL encryption certificate service.</a:t>
            </a:r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FA9656D-FDC7-45C7-AAE5-11B374D63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290710"/>
              </p:ext>
            </p:extLst>
          </p:nvPr>
        </p:nvGraphicFramePr>
        <p:xfrm>
          <a:off x="1572128" y="3248526"/>
          <a:ext cx="8510335" cy="292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215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C8890-12A8-48E4-B792-3DADBEC5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Various Open-Source SSL certificate Service</a:t>
            </a:r>
            <a:endParaRPr lang="en-CA" sz="2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D14E201F-34D5-4BC6-B429-7D49F03D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2400" dirty="0"/>
              <a:t>All these come under open-source license.</a:t>
            </a:r>
          </a:p>
          <a:p>
            <a:r>
              <a:rPr lang="en-US" sz="2400" dirty="0"/>
              <a:t>Can be commercially used for free</a:t>
            </a:r>
          </a:p>
          <a:p>
            <a:r>
              <a:rPr lang="en-US" sz="2400" dirty="0"/>
              <a:t>No hidden charges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3074" name="Picture 2" descr="Logo&#10;&#10;Description automatically generated">
            <a:extLst>
              <a:ext uri="{FF2B5EF4-FFF2-40B4-BE49-F238E27FC236}">
                <a16:creationId xmlns:a16="http://schemas.microsoft.com/office/drawing/2014/main" id="{5E4FA66B-0C85-4F8A-85C8-3CE8667A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082" y="566928"/>
            <a:ext cx="2338913" cy="23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636D3D-0330-4F35-B64D-7B28BEB8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2365" y="775339"/>
            <a:ext cx="2873668" cy="19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FCC750CB-00A6-409E-A91A-901F7206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705" y="3956809"/>
            <a:ext cx="5989328" cy="13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OpenSSL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open-source cryptographic library.</a:t>
            </a:r>
          </a:p>
          <a:p>
            <a:r>
              <a:rPr lang="en-US" dirty="0"/>
              <a:t>Written in C, Assembly and Perl</a:t>
            </a:r>
          </a:p>
          <a:p>
            <a:r>
              <a:rPr lang="en-US" dirty="0"/>
              <a:t>It is used for data encryption</a:t>
            </a:r>
          </a:p>
          <a:p>
            <a:r>
              <a:rPr lang="en-US" dirty="0"/>
              <a:t>It has various encryption algorithm and provide many encryption tools</a:t>
            </a:r>
          </a:p>
          <a:p>
            <a:r>
              <a:rPr lang="en-US" dirty="0"/>
              <a:t>SSL/TLS is one of encryption tool provided by OpenSSL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0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29E80E6A-CE83-4025-8D96-100D50268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1" b="22662"/>
          <a:stretch/>
        </p:blipFill>
        <p:spPr bwMode="auto">
          <a:xfrm>
            <a:off x="0" y="-166083"/>
            <a:ext cx="12191980" cy="44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 Of OpenSSL	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221212" cy="1634986"/>
          </a:xfrm>
        </p:spPr>
        <p:txBody>
          <a:bodyPr>
            <a:normAutofit/>
          </a:bodyPr>
          <a:lstStyle/>
          <a:p>
            <a:r>
              <a:rPr lang="en-US" sz="1700" dirty="0"/>
              <a:t>Released on 23 December 1998 by OpenSSL Project Team</a:t>
            </a:r>
          </a:p>
          <a:p>
            <a:r>
              <a:rPr lang="en-US" sz="1700" dirty="0"/>
              <a:t>Left to right: Paul Dale, Kurt Roeckx, Richard Levitte, Matt Caswell, Mark Cox, Tim Hudson</a:t>
            </a:r>
          </a:p>
          <a:p>
            <a:r>
              <a:rPr lang="en-US" sz="1700" dirty="0"/>
              <a:t>In 2019 OpenSSL is managed by OpenSSL management committee</a:t>
            </a:r>
          </a:p>
          <a:p>
            <a:r>
              <a:rPr lang="en-US" sz="1700" dirty="0"/>
              <a:t>This project budget is around one million per year which primarily completed by donations</a:t>
            </a:r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421039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08-6364-4ACF-AA9B-FB61B5CA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OpenSSL is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5E65-F806-4CA1-8EB5-4BAD84DB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3939"/>
            <a:ext cx="10168128" cy="3694176"/>
          </a:xfrm>
        </p:spPr>
        <p:txBody>
          <a:bodyPr/>
          <a:lstStyle/>
          <a:p>
            <a:r>
              <a:rPr lang="en-US" dirty="0"/>
              <a:t>Open SSL architecture is divided into 4 parts</a:t>
            </a:r>
          </a:p>
          <a:p>
            <a:endParaRPr lang="en-CA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C59796DB-5719-4A66-8ED7-D2C515EBE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7463669"/>
                  </p:ext>
                </p:extLst>
              </p:nvPr>
            </p:nvGraphicFramePr>
            <p:xfrm>
              <a:off x="2547652" y="2654424"/>
              <a:ext cx="7096696" cy="4018106"/>
            </p:xfrm>
            <a:graphic>
              <a:graphicData uri="http://schemas.microsoft.com/office/powerpoint/2016/sectionzoom">
                <psez:sectionZm>
                  <psez:sectionZmObj sectionId="{C7387969-1D51-493D-A9E1-E7D0A98E6060}">
                    <psez:zmPr id="{FD4711FB-FA68-4A29-A376-12496E911EF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96696" cy="4018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9796DB-5719-4A66-8ED7-D2C515EBE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7652" y="2654424"/>
                <a:ext cx="7096696" cy="4018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3040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653</Words>
  <Application>Microsoft Office PowerPoint</Application>
  <PresentationFormat>Widescreen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Securing Network with  OpenSSL</vt:lpstr>
      <vt:lpstr>What is SSL</vt:lpstr>
      <vt:lpstr>Why We need SSL/TLS</vt:lpstr>
      <vt:lpstr>Always check for SSL Connection</vt:lpstr>
      <vt:lpstr>How To Get SSL Certificate? </vt:lpstr>
      <vt:lpstr>Various Open-Source SSL certificate Service</vt:lpstr>
      <vt:lpstr>What is OpenSSL</vt:lpstr>
      <vt:lpstr>History Of OpenSSL </vt:lpstr>
      <vt:lpstr>How OpenSSL is Work</vt:lpstr>
      <vt:lpstr>PowerPoint Presentation</vt:lpstr>
      <vt:lpstr>libcrypto</vt:lpstr>
      <vt:lpstr>libssl</vt:lpstr>
      <vt:lpstr>Engine</vt:lpstr>
      <vt:lpstr>Application Component </vt:lpstr>
      <vt:lpstr>PowerPoint Presentation</vt:lpstr>
      <vt:lpstr>Merits and Demerits of OpenSSL</vt:lpstr>
      <vt:lpstr>Thank 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Network with  OpenSSL</dc:title>
  <dc:creator>Keshav Sharma</dc:creator>
  <cp:lastModifiedBy>思航 程</cp:lastModifiedBy>
  <cp:revision>10</cp:revision>
  <dcterms:created xsi:type="dcterms:W3CDTF">2021-03-10T03:57:33Z</dcterms:created>
  <dcterms:modified xsi:type="dcterms:W3CDTF">2021-03-11T20:27:17Z</dcterms:modified>
</cp:coreProperties>
</file>