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1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2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3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4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5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6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7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8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9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10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11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notesSlides/notesSlide12.xml" ContentType="application/vnd.openxmlformats-officedocument.presentationml.notesSlide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notesSlides/notesSlide13.xml" ContentType="application/vnd.openxmlformats-officedocument.presentationml.notesSlide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14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notesSlides/notesSlide15.xml" ContentType="application/vnd.openxmlformats-officedocument.presentationml.notesSlide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notesSlides/notesSlide16.xml" ContentType="application/vnd.openxmlformats-officedocument.presentationml.notesSlide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notesSlides/notesSlide17.xml" ContentType="application/vnd.openxmlformats-officedocument.presentationml.notesSlide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notesSlides/notesSlide18.xml" ContentType="application/vnd.openxmlformats-officedocument.presentationml.notesSlide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notesSlides/notesSlide19.xml" ContentType="application/vnd.openxmlformats-officedocument.presentationml.notesSlide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20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notesSlides/notesSlide21.xml" ContentType="application/vnd.openxmlformats-officedocument.presentationml.notesSl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31"/>
  </p:notesMasterIdLst>
  <p:sldIdLst>
    <p:sldId id="302" r:id="rId3"/>
    <p:sldId id="303" r:id="rId4"/>
    <p:sldId id="330" r:id="rId5"/>
    <p:sldId id="327" r:id="rId6"/>
    <p:sldId id="343" r:id="rId7"/>
    <p:sldId id="332" r:id="rId8"/>
    <p:sldId id="352" r:id="rId9"/>
    <p:sldId id="353" r:id="rId10"/>
    <p:sldId id="339" r:id="rId11"/>
    <p:sldId id="356" r:id="rId12"/>
    <p:sldId id="345" r:id="rId13"/>
    <p:sldId id="341" r:id="rId14"/>
    <p:sldId id="346" r:id="rId15"/>
    <p:sldId id="344" r:id="rId16"/>
    <p:sldId id="347" r:id="rId17"/>
    <p:sldId id="348" r:id="rId18"/>
    <p:sldId id="357" r:id="rId19"/>
    <p:sldId id="349" r:id="rId20"/>
    <p:sldId id="354" r:id="rId21"/>
    <p:sldId id="360" r:id="rId22"/>
    <p:sldId id="305" r:id="rId23"/>
    <p:sldId id="340" r:id="rId24"/>
    <p:sldId id="362" r:id="rId25"/>
    <p:sldId id="363" r:id="rId26"/>
    <p:sldId id="364" r:id="rId27"/>
    <p:sldId id="358" r:id="rId28"/>
    <p:sldId id="351" r:id="rId29"/>
    <p:sldId id="32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0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0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10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93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9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9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77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45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5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9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3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1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2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7" Type="http://schemas.openxmlformats.org/officeDocument/2006/relationships/image" Target="../media/image5.png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6.xml"/><Relationship Id="rId7" Type="http://schemas.openxmlformats.org/officeDocument/2006/relationships/image" Target="../media/image5.png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0.xml"/><Relationship Id="rId7" Type="http://schemas.openxmlformats.org/officeDocument/2006/relationships/image" Target="../media/image5.png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7" Type="http://schemas.openxmlformats.org/officeDocument/2006/relationships/image" Target="../media/image5.png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8.xml"/><Relationship Id="rId7" Type="http://schemas.openxmlformats.org/officeDocument/2006/relationships/image" Target="../media/image5.png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7" Type="http://schemas.openxmlformats.org/officeDocument/2006/relationships/image" Target="../media/image5.png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7" Type="http://schemas.openxmlformats.org/officeDocument/2006/relationships/image" Target="../media/image5.png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80.xml"/><Relationship Id="rId7" Type="http://schemas.openxmlformats.org/officeDocument/2006/relationships/image" Target="../media/image5.png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8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6.xml"/><Relationship Id="rId4" Type="http://schemas.openxmlformats.org/officeDocument/2006/relationships/tags" Target="../tags/tag4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7" Type="http://schemas.openxmlformats.org/officeDocument/2006/relationships/image" Target="../media/image5.png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" Type="http://schemas.openxmlformats.org/officeDocument/2006/relationships/tags" Target="../tags/tag49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99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01.xml"/><Relationship Id="rId4" Type="http://schemas.openxmlformats.org/officeDocument/2006/relationships/tags" Target="../tags/tag50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04.xml"/><Relationship Id="rId7" Type="http://schemas.openxmlformats.org/officeDocument/2006/relationships/image" Target="../media/image5.png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08.xml"/><Relationship Id="rId7" Type="http://schemas.openxmlformats.org/officeDocument/2006/relationships/image" Target="../media/image5.png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512.xml"/><Relationship Id="rId7" Type="http://schemas.openxmlformats.org/officeDocument/2006/relationships/image" Target="../media/image5.png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16.xml"/><Relationship Id="rId2" Type="http://schemas.openxmlformats.org/officeDocument/2006/relationships/tags" Target="../tags/tag515.xml"/><Relationship Id="rId1" Type="http://schemas.openxmlformats.org/officeDocument/2006/relationships/tags" Target="../tags/tag51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tags" Target="../tags/tag436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tags" Target="../tags/tag435.xml"/><Relationship Id="rId2" Type="http://schemas.openxmlformats.org/officeDocument/2006/relationships/tags" Target="../tags/tag425.xml"/><Relationship Id="rId16" Type="http://schemas.openxmlformats.org/officeDocument/2006/relationships/image" Target="../media/image5.png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tags" Target="../tags/tag434.xml"/><Relationship Id="rId5" Type="http://schemas.openxmlformats.org/officeDocument/2006/relationships/tags" Target="../tags/tag428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39.xml"/><Relationship Id="rId7" Type="http://schemas.openxmlformats.org/officeDocument/2006/relationships/image" Target="../media/image5.png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0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43.xml"/><Relationship Id="rId7" Type="http://schemas.openxmlformats.org/officeDocument/2006/relationships/image" Target="../media/image8.png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46.xml"/><Relationship Id="rId7" Type="http://schemas.openxmlformats.org/officeDocument/2006/relationships/image" Target="../media/image10.png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变量；</a:t>
            </a:r>
            <a:r>
              <a:rPr lang="en-US" altLang="zh-CN" dirty="0"/>
              <a:t>var.py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8E9A72-5BF9-40B5-A60A-EA9FBE7CFD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B556CD9-FC69-42C2-BE9E-2386577A5747}"/>
              </a:ext>
            </a:extLst>
          </p:cNvPr>
          <p:cNvGraphicFramePr>
            <a:graphicFrameLocks noGrp="1"/>
          </p:cNvGraphicFramePr>
          <p:nvPr/>
        </p:nvGraphicFramePr>
        <p:xfrm>
          <a:off x="2188210" y="326739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810607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702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不可变类型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可变类型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4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int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list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3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double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+mj-ea"/>
                          <a:ea typeface="+mj-ea"/>
                        </a:rPr>
                        <a:t>dict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4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string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set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16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tuple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420838"/>
                  </a:ext>
                </a:extLst>
              </a:tr>
            </a:tbl>
          </a:graphicData>
        </a:graphic>
      </p:graphicFrame>
      <p:sp>
        <p:nvSpPr>
          <p:cNvPr id="10" name="对象7">
            <a:extLst>
              <a:ext uri="{FF2B5EF4-FFF2-40B4-BE49-F238E27FC236}">
                <a16:creationId xmlns:a16="http://schemas.microsoft.com/office/drawing/2014/main" id="{D70BEC68-EFF9-405C-A98C-272352B848B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529080"/>
            <a:ext cx="10217785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可变类型</a:t>
            </a:r>
            <a:r>
              <a:rPr lang="zh-CN" altLang="en-US" sz="2400" b="0" dirty="0">
                <a:latin typeface="+mj-ea"/>
              </a:rPr>
              <a:t>：变量的值发生改变时，对应的内存地址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不发生</a:t>
            </a:r>
            <a:r>
              <a:rPr lang="zh-CN" altLang="en-US" sz="2400" b="0" dirty="0">
                <a:latin typeface="+mj-ea"/>
              </a:rPr>
              <a:t>改变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不可变类型</a:t>
            </a:r>
            <a:r>
              <a:rPr lang="zh-CN" altLang="en-US" sz="2400" b="0" dirty="0">
                <a:latin typeface="+mj-ea"/>
              </a:rPr>
              <a:t>：变量的值发生改变时，对应的内存地址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发生</a:t>
            </a:r>
            <a:r>
              <a:rPr lang="zh-CN" altLang="en-US" sz="2400" b="0" dirty="0">
                <a:latin typeface="+mj-ea"/>
              </a:rPr>
              <a:t>改变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4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</a:t>
            </a:r>
            <a:r>
              <a:rPr lang="zh-CN" altLang="en-US" dirty="0"/>
              <a:t>变量名命名规则；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4" y="1264285"/>
            <a:ext cx="10217785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变量名命名规则</a:t>
            </a:r>
            <a:r>
              <a:rPr lang="zh-CN" altLang="en-US" sz="2400" b="0" dirty="0">
                <a:latin typeface="+mj-ea"/>
              </a:rPr>
              <a:t>：必须以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下划线或字母</a:t>
            </a:r>
            <a:r>
              <a:rPr lang="zh-CN" altLang="en-US" sz="2400" b="0" dirty="0">
                <a:latin typeface="+mj-ea"/>
              </a:rPr>
              <a:t>开始，变量名只能包含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字母、数字、下划线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EFC4A1-593D-40BC-9B23-5D5D9DD7B7A7}"/>
              </a:ext>
            </a:extLst>
          </p:cNvPr>
          <p:cNvSpPr txBox="1"/>
          <p:nvPr/>
        </p:nvSpPr>
        <p:spPr>
          <a:xfrm>
            <a:off x="907415" y="2371300"/>
            <a:ext cx="6278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1 = 1;  	//</a:t>
            </a:r>
            <a:r>
              <a:rPr lang="zh-CN" altLang="en-US" dirty="0">
                <a:latin typeface="+mj-ea"/>
                <a:ea typeface="+mj-ea"/>
              </a:rPr>
              <a:t>不合法</a:t>
            </a:r>
          </a:p>
          <a:p>
            <a:r>
              <a:rPr lang="en-US" altLang="zh-CN" dirty="0">
                <a:latin typeface="+mj-ea"/>
                <a:ea typeface="+mj-ea"/>
              </a:rPr>
              <a:t>a = 1;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A = 1;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_A = 1;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_1 = 1; 	//</a:t>
            </a:r>
            <a:r>
              <a:rPr lang="zh-CN" altLang="en-US" dirty="0">
                <a:latin typeface="+mj-ea"/>
                <a:ea typeface="+mj-ea"/>
              </a:rPr>
              <a:t>合法，不推荐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函数名也是变量名，这里不合法！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def 1() :</a:t>
            </a:r>
          </a:p>
          <a:p>
            <a:r>
              <a:rPr lang="en-US" altLang="zh-CN" dirty="0">
                <a:latin typeface="+mj-ea"/>
                <a:ea typeface="+mj-ea"/>
              </a:rPr>
              <a:t>    pass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650893-B8AD-4DDD-8BD4-9C3797ECA5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0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作用域；</a:t>
            </a:r>
            <a:r>
              <a:rPr lang="en-US" altLang="zh-CN" dirty="0"/>
              <a:t>scope.py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全局变量</a:t>
            </a:r>
            <a:r>
              <a:rPr lang="zh-CN" altLang="en-US" sz="2400" b="0" dirty="0">
                <a:latin typeface="+mj-ea"/>
              </a:rPr>
              <a:t>：在所有函数外部的变量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局部变量</a:t>
            </a:r>
            <a:r>
              <a:rPr lang="zh-CN" altLang="en-US" sz="2400" b="0" dirty="0">
                <a:latin typeface="+mj-ea"/>
              </a:rPr>
              <a:t>：在函数或块内部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B4F73-5736-4924-885D-9BAF00CF0A5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4D064-2ED5-4E7A-9A46-25AAB46AFFED}"/>
              </a:ext>
            </a:extLst>
          </p:cNvPr>
          <p:cNvSpPr txBox="1"/>
          <p:nvPr/>
        </p:nvSpPr>
        <p:spPr>
          <a:xfrm>
            <a:off x="907415" y="2371300"/>
            <a:ext cx="62780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a = 1</a:t>
            </a:r>
          </a:p>
          <a:p>
            <a:r>
              <a:rPr lang="en-US" altLang="zh-CN" dirty="0">
                <a:latin typeface="+mj-ea"/>
                <a:ea typeface="+mj-ea"/>
              </a:rPr>
              <a:t>if __name__ == "__main__":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print(a, '&gt;&gt;&gt;&gt;111')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a = 2</a:t>
            </a:r>
          </a:p>
          <a:p>
            <a:r>
              <a:rPr lang="en-US" altLang="zh-CN" dirty="0">
                <a:latin typeface="+mj-ea"/>
                <a:ea typeface="+mj-ea"/>
              </a:rPr>
              <a:t>    print(a, '&gt;&gt;&gt;&gt;222')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def foo():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a = 3</a:t>
            </a:r>
          </a:p>
          <a:p>
            <a:r>
              <a:rPr lang="en-US" altLang="zh-CN" dirty="0">
                <a:latin typeface="+mj-ea"/>
                <a:ea typeface="+mj-ea"/>
              </a:rPr>
              <a:t>        print(a, '&gt;&gt;&gt;&gt;333')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foo()</a:t>
            </a:r>
          </a:p>
          <a:p>
            <a:r>
              <a:rPr lang="en-US" altLang="zh-CN" dirty="0">
                <a:latin typeface="+mj-ea"/>
                <a:ea typeface="+mj-ea"/>
              </a:rPr>
              <a:t>    print(a, '&gt;&gt;&gt;&gt;444')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print(a, '&gt;&gt;&gt;&gt;555')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6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基础运算；</a:t>
            </a:r>
            <a:r>
              <a:rPr lang="en-US" altLang="zh-CN" dirty="0"/>
              <a:t>calculation.py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26388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算数运算符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*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/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%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比较运算符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==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&lt;=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逻辑运算符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and</a:t>
            </a:r>
            <a:r>
              <a:rPr lang="zh-CN" altLang="en-US" sz="2400" b="0" dirty="0">
                <a:latin typeface="+mj-ea"/>
              </a:rPr>
              <a:t>（且），</a:t>
            </a:r>
            <a:r>
              <a:rPr lang="en-US" altLang="zh-CN" sz="2400" b="0" dirty="0">
                <a:latin typeface="+mj-ea"/>
              </a:rPr>
              <a:t> or</a:t>
            </a:r>
            <a:r>
              <a:rPr lang="zh-CN" altLang="en-US" sz="2400" b="0" dirty="0">
                <a:latin typeface="+mj-ea"/>
              </a:rPr>
              <a:t>（或），</a:t>
            </a:r>
            <a:r>
              <a:rPr lang="en-US" altLang="zh-CN" sz="2400" b="0" dirty="0">
                <a:latin typeface="+mj-ea"/>
              </a:rPr>
              <a:t> not</a:t>
            </a:r>
            <a:r>
              <a:rPr lang="zh-CN" altLang="en-US" sz="2400" b="0" dirty="0">
                <a:latin typeface="+mj-ea"/>
              </a:rPr>
              <a:t>（非）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成员运算符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in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身份运算符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is, is not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三目运算符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(</a:t>
            </a:r>
            <a:r>
              <a:rPr lang="zh-CN" altLang="en-US" sz="2400" b="0" dirty="0">
                <a:latin typeface="+mj-ea"/>
              </a:rPr>
              <a:t>判断式</a:t>
            </a:r>
            <a:r>
              <a:rPr lang="en-US" altLang="zh-CN" sz="2400" b="0" dirty="0">
                <a:latin typeface="+mj-ea"/>
              </a:rPr>
              <a:t>) if … else 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9A3464-541E-418C-9DB8-196069C312E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条件；</a:t>
            </a:r>
            <a:r>
              <a:rPr lang="en-US" altLang="zh-CN" dirty="0"/>
              <a:t>condition.py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5"/>
            <a:ext cx="8507518" cy="3867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if-else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371300"/>
            <a:ext cx="6278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2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if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== 1:</a:t>
            </a:r>
          </a:p>
          <a:p>
            <a:r>
              <a:rPr lang="en-US" altLang="zh-CN" dirty="0">
                <a:latin typeface="+mj-ea"/>
                <a:ea typeface="+mj-ea"/>
              </a:rPr>
              <a:t>        print("111111")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elif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== 2:</a:t>
            </a:r>
          </a:p>
          <a:p>
            <a:r>
              <a:rPr lang="en-US" altLang="zh-CN" dirty="0">
                <a:latin typeface="+mj-ea"/>
                <a:ea typeface="+mj-ea"/>
              </a:rPr>
              <a:t>        print("2222")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else:</a:t>
            </a:r>
          </a:p>
          <a:p>
            <a:r>
              <a:rPr lang="en-US" altLang="zh-CN" dirty="0">
                <a:latin typeface="+mj-ea"/>
                <a:ea typeface="+mj-ea"/>
              </a:rPr>
              <a:t>        print("?????")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9F252-F8B1-4040-BFFF-7F702BB2D68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0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循环；</a:t>
            </a:r>
            <a:r>
              <a:rPr lang="en-US" altLang="zh-CN" dirty="0"/>
              <a:t>cycle.py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4"/>
            <a:ext cx="8507518" cy="805816"/>
          </a:xfrm>
          <a:prstGeom prst="rect">
            <a:avLst/>
          </a:prstGeom>
        </p:spPr>
        <p:txBody>
          <a:bodyPr vert="horz" wrap="square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for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while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85B15-FFFB-48B3-B7D1-B011A2C29BFA}"/>
              </a:ext>
            </a:extLst>
          </p:cNvPr>
          <p:cNvSpPr txBox="1"/>
          <p:nvPr/>
        </p:nvSpPr>
        <p:spPr>
          <a:xfrm>
            <a:off x="907415" y="2250638"/>
            <a:ext cx="62780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cnt</a:t>
            </a:r>
            <a:r>
              <a:rPr lang="en-US" altLang="zh-CN" dirty="0">
                <a:latin typeface="+mj-ea"/>
                <a:ea typeface="+mj-ea"/>
              </a:rPr>
              <a:t> = 10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0</a:t>
            </a:r>
          </a:p>
          <a:p>
            <a:r>
              <a:rPr lang="en-US" altLang="zh-CN" dirty="0">
                <a:latin typeface="+mj-ea"/>
                <a:ea typeface="+mj-ea"/>
              </a:rPr>
              <a:t>    while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&lt; </a:t>
            </a:r>
            <a:r>
              <a:rPr lang="en-US" altLang="zh-CN" dirty="0" err="1">
                <a:latin typeface="+mj-ea"/>
                <a:ea typeface="+mj-ea"/>
              </a:rPr>
              <a:t>cnt</a:t>
            </a:r>
            <a:r>
              <a:rPr lang="en-US" altLang="zh-CN" dirty="0">
                <a:latin typeface="+mj-ea"/>
                <a:ea typeface="+mj-ea"/>
              </a:rPr>
              <a:t>:</a:t>
            </a:r>
          </a:p>
          <a:p>
            <a:r>
              <a:rPr lang="en-US" altLang="zh-CN" dirty="0">
                <a:latin typeface="+mj-ea"/>
                <a:ea typeface="+mj-ea"/>
              </a:rPr>
              <a:t>       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+= 1</a:t>
            </a:r>
          </a:p>
          <a:p>
            <a:r>
              <a:rPr lang="en-US" altLang="zh-CN" dirty="0">
                <a:latin typeface="+mj-ea"/>
                <a:ea typeface="+mj-ea"/>
              </a:rPr>
              <a:t>        if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== 2: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    continue #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跳过循环</a:t>
            </a:r>
          </a:p>
          <a:p>
            <a:r>
              <a:rPr lang="zh-CN" altLang="en-US" dirty="0">
                <a:latin typeface="+mj-ea"/>
                <a:ea typeface="+mj-ea"/>
              </a:rPr>
              <a:t>        </a:t>
            </a:r>
            <a:r>
              <a:rPr lang="en-US" altLang="zh-CN" dirty="0">
                <a:latin typeface="+mj-ea"/>
                <a:ea typeface="+mj-ea"/>
              </a:rPr>
              <a:t>if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== 5: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    break #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跳出循环</a:t>
            </a:r>
          </a:p>
          <a:p>
            <a:r>
              <a:rPr lang="zh-CN" altLang="en-US" dirty="0">
                <a:latin typeface="+mj-ea"/>
                <a:ea typeface="+mj-ea"/>
              </a:rPr>
              <a:t>        </a:t>
            </a:r>
            <a:r>
              <a:rPr lang="en-US" altLang="zh-CN" dirty="0">
                <a:latin typeface="+mj-ea"/>
                <a:ea typeface="+mj-ea"/>
              </a:rPr>
              <a:t>print(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l = ["a", "b", "c"]</a:t>
            </a:r>
          </a:p>
          <a:p>
            <a:r>
              <a:rPr lang="en-US" altLang="zh-CN" dirty="0">
                <a:latin typeface="+mj-ea"/>
                <a:ea typeface="+mj-ea"/>
              </a:rPr>
              <a:t>    for c in l:</a:t>
            </a:r>
          </a:p>
          <a:p>
            <a:r>
              <a:rPr lang="en-US" altLang="zh-CN" dirty="0">
                <a:latin typeface="+mj-ea"/>
                <a:ea typeface="+mj-ea"/>
              </a:rPr>
              <a:t>        print(c)</a:t>
            </a:r>
          </a:p>
          <a:p>
            <a:r>
              <a:rPr lang="en-US" altLang="zh-CN" dirty="0">
                <a:latin typeface="+mj-ea"/>
                <a:ea typeface="+mj-ea"/>
              </a:rPr>
              <a:t>    for index in range(</a:t>
            </a:r>
            <a:r>
              <a:rPr lang="en-US" altLang="zh-CN" dirty="0" err="1">
                <a:latin typeface="+mj-ea"/>
                <a:ea typeface="+mj-ea"/>
              </a:rPr>
              <a:t>len</a:t>
            </a:r>
            <a:r>
              <a:rPr lang="en-US" altLang="zh-CN" dirty="0">
                <a:latin typeface="+mj-ea"/>
                <a:ea typeface="+mj-ea"/>
              </a:rPr>
              <a:t>(l)):</a:t>
            </a:r>
          </a:p>
          <a:p>
            <a:r>
              <a:rPr lang="en-US" altLang="zh-CN" dirty="0">
                <a:latin typeface="+mj-ea"/>
                <a:ea typeface="+mj-ea"/>
              </a:rPr>
              <a:t>        print(l[index])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2489A-CF25-40B0-8E20-DDD922FF374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5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函数；</a:t>
            </a:r>
            <a:r>
              <a:rPr lang="en-US" altLang="zh-CN" dirty="0"/>
              <a:t>function.py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1478914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函数标识符 函数名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形参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[: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参数类型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]) [-&gt;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返回值类型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]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形参：</a:t>
            </a:r>
            <a:r>
              <a:rPr lang="zh-CN" altLang="en-US" sz="2400" b="0" dirty="0">
                <a:latin typeface="+mj-ea"/>
              </a:rPr>
              <a:t>形式参数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实参：</a:t>
            </a:r>
            <a:r>
              <a:rPr lang="zh-CN" altLang="en-US" sz="2400" b="0" dirty="0">
                <a:latin typeface="+mj-ea"/>
              </a:rPr>
              <a:t>实际参数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1008379" y="3362751"/>
            <a:ext cx="8990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def bar(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: int) -&gt; int:</a:t>
            </a:r>
          </a:p>
          <a:p>
            <a:r>
              <a:rPr lang="en-US" altLang="zh-CN" dirty="0">
                <a:latin typeface="+mj-ea"/>
                <a:ea typeface="+mj-ea"/>
              </a:rPr>
              <a:t>    return foo(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) * 2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def foo(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: int):</a:t>
            </a:r>
          </a:p>
          <a:p>
            <a:r>
              <a:rPr lang="en-US" altLang="zh-CN" dirty="0">
                <a:latin typeface="+mj-ea"/>
                <a:ea typeface="+mj-ea"/>
              </a:rPr>
              <a:t>    pass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匿名函数 </a:t>
            </a:r>
            <a:r>
              <a:rPr lang="en-US" altLang="zh-CN" dirty="0">
                <a:latin typeface="+mj-ea"/>
                <a:ea typeface="+mj-ea"/>
              </a:rPr>
              <a:t>lambda</a:t>
            </a:r>
            <a:r>
              <a:rPr lang="zh-CN" altLang="en-US" dirty="0">
                <a:latin typeface="+mj-ea"/>
                <a:ea typeface="+mj-ea"/>
              </a:rPr>
              <a:t>，匿名函数本质是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重载了函数调用运算符</a:t>
            </a:r>
            <a:r>
              <a:rPr lang="zh-CN" altLang="en-US" dirty="0">
                <a:latin typeface="+mj-ea"/>
                <a:ea typeface="+mj-ea"/>
              </a:rPr>
              <a:t>的类</a:t>
            </a:r>
          </a:p>
          <a:p>
            <a:r>
              <a:rPr lang="en-US" altLang="zh-CN" dirty="0" err="1">
                <a:latin typeface="+mj-ea"/>
                <a:ea typeface="+mj-ea"/>
              </a:rPr>
              <a:t>func</a:t>
            </a:r>
            <a:r>
              <a:rPr lang="en-US" altLang="zh-CN" dirty="0">
                <a:latin typeface="+mj-ea"/>
                <a:ea typeface="+mj-ea"/>
              </a:rPr>
              <a:t> = lambda x: x ** 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6B228-BB89-42B6-B3B3-247875BA63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03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+</a:t>
            </a:r>
            <a:r>
              <a:rPr lang="en-US" altLang="zh-CN" dirty="0" err="1"/>
              <a:t>deepseek</a:t>
            </a:r>
            <a:r>
              <a:rPr lang="zh-CN" altLang="en-US" dirty="0"/>
              <a:t>；</a:t>
            </a:r>
            <a:r>
              <a:rPr lang="en-US" altLang="zh-CN" dirty="0"/>
              <a:t>function.py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369781"/>
          </a:xfrm>
          <a:prstGeom prst="rect">
            <a:avLst/>
          </a:prstGeom>
        </p:spPr>
        <p:txBody>
          <a:bodyPr vert="horz" wrap="square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重载函数操作运算符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6B228-BB89-42B6-B3B3-247875BA63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F1D207-1565-4A84-9A42-B5B1ED6300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0940" y="1899231"/>
            <a:ext cx="6282540" cy="4742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556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类；</a:t>
            </a:r>
            <a:r>
              <a:rPr lang="en-US" altLang="zh-CN" dirty="0"/>
              <a:t>cls.py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3782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class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类名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父类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，父类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2):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8A2920-C7E0-4017-BA5F-B790F45F8AD7}"/>
              </a:ext>
            </a:extLst>
          </p:cNvPr>
          <p:cNvSpPr txBox="1"/>
          <p:nvPr/>
        </p:nvSpPr>
        <p:spPr>
          <a:xfrm>
            <a:off x="907415" y="1965750"/>
            <a:ext cx="10487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class Test(object):</a:t>
            </a:r>
          </a:p>
          <a:p>
            <a:r>
              <a:rPr lang="en-US" altLang="zh-CN" dirty="0">
                <a:latin typeface="+mj-ea"/>
                <a:ea typeface="+mj-ea"/>
              </a:rPr>
              <a:t>    """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zh-CN" altLang="en-US" dirty="0">
                <a:latin typeface="+mj-ea"/>
                <a:ea typeface="+mj-ea"/>
              </a:rPr>
              <a:t>成员变量命名默认规则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__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开头的是私有成员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_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开头的是受保护的成员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"""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5DCC7-AFDC-4C38-A8D5-460FB86893C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5CF9FB3E-9698-4428-A788-49DF8C28722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52170" y="5589870"/>
            <a:ext cx="10487659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多继承搜索算法：</a:t>
            </a:r>
            <a:r>
              <a:rPr lang="en-US" altLang="zh-CN" sz="2400" b="0" i="1" dirty="0" err="1">
                <a:solidFill>
                  <a:schemeClr val="tx2"/>
                </a:solidFill>
                <a:latin typeface="+mj-ea"/>
              </a:rPr>
              <a:t>mro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装饰器；</a:t>
            </a:r>
            <a:r>
              <a:rPr lang="en-US" altLang="zh-CN" dirty="0"/>
              <a:t>decorator.py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805816"/>
          </a:xfrm>
          <a:prstGeom prst="rect">
            <a:avLst/>
          </a:prstGeom>
        </p:spPr>
        <p:txBody>
          <a:bodyPr vert="horz" wrap="square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类装饰器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函数装饰器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5DCC7-AFDC-4C38-A8D5-460FB86893C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D6F55-C557-44B5-B726-9E9E1980B880}"/>
              </a:ext>
            </a:extLst>
          </p:cNvPr>
          <p:cNvSpPr txBox="1"/>
          <p:nvPr/>
        </p:nvSpPr>
        <p:spPr>
          <a:xfrm>
            <a:off x="907415" y="2731406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函数装饰器</a:t>
            </a:r>
          </a:p>
          <a:p>
            <a:r>
              <a:rPr lang="en-US" altLang="zh-CN" dirty="0">
                <a:latin typeface="+mj-ea"/>
                <a:ea typeface="+mj-ea"/>
              </a:rPr>
              <a:t>def </a:t>
            </a:r>
            <a:r>
              <a:rPr lang="en-US" altLang="zh-CN" dirty="0" err="1">
                <a:latin typeface="+mj-ea"/>
                <a:ea typeface="+mj-ea"/>
              </a:rPr>
              <a:t>func_decorator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func</a:t>
            </a:r>
            <a:r>
              <a:rPr lang="en-US" altLang="zh-CN" dirty="0">
                <a:latin typeface="+mj-ea"/>
                <a:ea typeface="+mj-ea"/>
              </a:rPr>
              <a:t>):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def wrapper():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print("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func_decorator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")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func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zh-CN" dirty="0">
                <a:latin typeface="+mj-ea"/>
                <a:ea typeface="+mj-ea"/>
              </a:rPr>
              <a:t>    return wrapper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使用函数装饰器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@func_decorator</a:t>
            </a:r>
          </a:p>
          <a:p>
            <a:r>
              <a:rPr lang="en-US" altLang="zh-CN" dirty="0">
                <a:latin typeface="+mj-ea"/>
                <a:ea typeface="+mj-ea"/>
              </a:rPr>
              <a:t>def foo():</a:t>
            </a:r>
          </a:p>
          <a:p>
            <a:r>
              <a:rPr lang="en-US" altLang="zh-CN" dirty="0">
                <a:latin typeface="+mj-ea"/>
                <a:ea typeface="+mj-ea"/>
              </a:rPr>
              <a:t>    print("</a:t>
            </a:r>
            <a:r>
              <a:rPr lang="en-US" altLang="zh-CN" dirty="0" err="1">
                <a:latin typeface="+mj-ea"/>
                <a:ea typeface="+mj-ea"/>
              </a:rPr>
              <a:t>foooo</a:t>
            </a:r>
            <a:r>
              <a:rPr lang="en-US" altLang="zh-CN" dirty="0">
                <a:latin typeface="+mj-ea"/>
                <a:ea typeface="+mj-ea"/>
              </a:rPr>
              <a:t>")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3F87EB-8B15-42B6-AB59-914137486753}"/>
              </a:ext>
            </a:extLst>
          </p:cNvPr>
          <p:cNvSpPr txBox="1"/>
          <p:nvPr/>
        </p:nvSpPr>
        <p:spPr>
          <a:xfrm>
            <a:off x="6252210" y="2731406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类装饰器</a:t>
            </a:r>
          </a:p>
          <a:p>
            <a:r>
              <a:rPr lang="en-US" altLang="zh-CN" dirty="0">
                <a:latin typeface="+mj-ea"/>
                <a:ea typeface="+mj-ea"/>
              </a:rPr>
              <a:t>def </a:t>
            </a:r>
            <a:r>
              <a:rPr lang="en-US" altLang="zh-CN" dirty="0" err="1">
                <a:latin typeface="+mj-ea"/>
                <a:ea typeface="+mj-ea"/>
              </a:rPr>
              <a:t>cls_decorator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latin typeface="+mj-ea"/>
                <a:ea typeface="+mj-ea"/>
              </a:rPr>
              <a:t>cls</a:t>
            </a:r>
            <a:r>
              <a:rPr lang="en-US" altLang="zh-CN" dirty="0">
                <a:latin typeface="+mj-ea"/>
                <a:ea typeface="+mj-ea"/>
              </a:rPr>
              <a:t>):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def wrapper():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print("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cls_decorator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")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return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cls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zh-CN" dirty="0">
                <a:latin typeface="+mj-ea"/>
                <a:ea typeface="+mj-ea"/>
              </a:rPr>
              <a:t>    return wrapper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使用类装饰器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@cls_decorator</a:t>
            </a:r>
          </a:p>
          <a:p>
            <a:r>
              <a:rPr lang="en-US" altLang="zh-CN" dirty="0">
                <a:latin typeface="+mj-ea"/>
                <a:ea typeface="+mj-ea"/>
              </a:rPr>
              <a:t>class T(object):</a:t>
            </a:r>
          </a:p>
          <a:p>
            <a:r>
              <a:rPr lang="en-US" altLang="zh-CN" dirty="0">
                <a:latin typeface="+mj-ea"/>
                <a:ea typeface="+mj-ea"/>
              </a:rPr>
              <a:t>    pass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68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094733" cy="2181600"/>
          </a:xfrm>
        </p:spPr>
        <p:txBody>
          <a:bodyPr/>
          <a:lstStyle/>
          <a:p>
            <a:pPr lvl="0"/>
            <a:r>
              <a:rPr lang="zh-CN" altLang="en-US" dirty="0"/>
              <a:t>一、编译运行与解释运行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模块；</a:t>
            </a:r>
            <a:r>
              <a:rPr lang="en-US" altLang="zh-CN" dirty="0"/>
              <a:t>module.py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85DCC7-AFDC-4C38-A8D5-460FB86893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24012-119F-466B-8E07-E1588CC80CB4}"/>
              </a:ext>
            </a:extLst>
          </p:cNvPr>
          <p:cNvSpPr txBox="1"/>
          <p:nvPr/>
        </p:nvSpPr>
        <p:spPr>
          <a:xfrm>
            <a:off x="907415" y="1512838"/>
            <a:ext cx="6278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导入系统模块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import sys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import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os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def Test():</a:t>
            </a:r>
          </a:p>
          <a:p>
            <a:r>
              <a:rPr lang="en-US" altLang="zh-CN" dirty="0">
                <a:latin typeface="+mj-ea"/>
                <a:ea typeface="+mj-ea"/>
              </a:rPr>
              <a:t>    # </a:t>
            </a:r>
            <a:r>
              <a:rPr lang="zh-CN" altLang="en-US" dirty="0">
                <a:latin typeface="+mj-ea"/>
                <a:ea typeface="+mj-ea"/>
              </a:rPr>
              <a:t>导入自定义模块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采用 </a:t>
            </a:r>
            <a:r>
              <a:rPr lang="en-US" altLang="zh-CN" dirty="0">
                <a:latin typeface="+mj-ea"/>
                <a:ea typeface="+mj-ea"/>
              </a:rPr>
              <a:t>from .. import </a:t>
            </a:r>
            <a:r>
              <a:rPr lang="zh-CN" altLang="en-US" dirty="0">
                <a:latin typeface="+mj-ea"/>
                <a:ea typeface="+mj-ea"/>
              </a:rPr>
              <a:t>导入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from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cls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import Test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79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四、应用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23F5AC-8501-4D05-89F2-10644F970A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bat</a:t>
            </a:r>
            <a:r>
              <a:rPr lang="zh-CN" altLang="en-US" dirty="0"/>
              <a:t>；</a:t>
            </a:r>
            <a:r>
              <a:rPr lang="en-US" altLang="zh-CN" dirty="0"/>
              <a:t>bat.py</a:t>
            </a:r>
            <a:r>
              <a:rPr lang="zh-CN" altLang="en-US" dirty="0"/>
              <a:t>；</a:t>
            </a:r>
            <a:r>
              <a:rPr lang="en-US" altLang="zh-CN" dirty="0"/>
              <a:t>bat.bat</a:t>
            </a:r>
            <a:r>
              <a:rPr lang="zh-CN" altLang="en-US" dirty="0"/>
              <a:t>；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117600"/>
            <a:ext cx="6543887" cy="3911599"/>
          </a:xfrm>
          <a:prstGeom prst="rect">
            <a:avLst/>
          </a:prstGeom>
        </p:spPr>
        <p:txBody>
          <a:bodyPr vert="horz" wrap="square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bat.py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# coding=utf-8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import sys # </a:t>
            </a:r>
            <a:r>
              <a:rPr lang="zh-CN" altLang="en-US" sz="2400" b="0" dirty="0">
                <a:latin typeface="+mj-ea"/>
              </a:rPr>
              <a:t>使用系统库获取启动参数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if __name__ == "__main__":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    </a:t>
            </a:r>
            <a:r>
              <a:rPr lang="en-US" altLang="zh-CN" sz="2400" b="0" dirty="0" err="1">
                <a:solidFill>
                  <a:schemeClr val="accent2"/>
                </a:solidFill>
                <a:latin typeface="+mj-ea"/>
              </a:rPr>
              <a:t>argv</a:t>
            </a: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 = </a:t>
            </a:r>
            <a:r>
              <a:rPr lang="en-US" altLang="zh-CN" sz="2400" b="0" dirty="0" err="1">
                <a:solidFill>
                  <a:schemeClr val="accent2"/>
                </a:solidFill>
                <a:latin typeface="+mj-ea"/>
              </a:rPr>
              <a:t>sys.argv</a:t>
            </a: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 # 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第一个参数一般是文件本身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    </a:t>
            </a:r>
            <a:r>
              <a:rPr lang="en-US" altLang="zh-CN" sz="2400" b="0" dirty="0">
                <a:latin typeface="+mj-ea"/>
              </a:rPr>
              <a:t>print("=====&gt;&gt;&gt;", </a:t>
            </a:r>
            <a:r>
              <a:rPr lang="en-US" altLang="zh-CN" sz="2400" b="0" dirty="0" err="1">
                <a:latin typeface="+mj-ea"/>
              </a:rPr>
              <a:t>argv</a:t>
            </a:r>
            <a:r>
              <a:rPr lang="en-US" altLang="zh-CN" sz="2400" b="0" dirty="0">
                <a:latin typeface="+mj-ea"/>
              </a:rPr>
              <a:t>)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    # </a:t>
            </a:r>
            <a:r>
              <a:rPr lang="zh-CN" altLang="en-US" sz="2400" b="0" dirty="0">
                <a:latin typeface="+mj-ea"/>
              </a:rPr>
              <a:t>用输入阻断进程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    </a:t>
            </a:r>
            <a:r>
              <a:rPr lang="en-US" altLang="zh-CN" sz="2400" b="0" dirty="0">
                <a:latin typeface="+mj-ea"/>
              </a:rPr>
              <a:t>input("</a:t>
            </a:r>
            <a:r>
              <a:rPr lang="zh-CN" altLang="en-US" sz="2400" b="0" dirty="0">
                <a:latin typeface="+mj-ea"/>
              </a:rPr>
              <a:t>按回车退出程序</a:t>
            </a:r>
            <a:r>
              <a:rPr lang="en-US" altLang="zh-CN" sz="2400" b="0" dirty="0">
                <a:latin typeface="+mj-ea"/>
              </a:rPr>
              <a:t>")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7" name="对象7">
            <a:extLst>
              <a:ext uri="{FF2B5EF4-FFF2-40B4-BE49-F238E27FC236}">
                <a16:creationId xmlns:a16="http://schemas.microsoft.com/office/drawing/2014/main" id="{ED54E4FE-8919-49AA-B1FA-6D5A8968B44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054215" y="1117600"/>
            <a:ext cx="4954906" cy="107696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bat.bat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py</a:t>
            </a:r>
            <a:r>
              <a:rPr lang="en-US" altLang="zh-CN" sz="2400" b="0" dirty="0">
                <a:latin typeface="+mj-ea"/>
              </a:rPr>
              <a:t> bat.py test name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4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安装并使用库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1"/>
            <a:ext cx="10487659" cy="133096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 err="1">
                <a:solidFill>
                  <a:schemeClr val="accent2"/>
                </a:solidFill>
                <a:latin typeface="+mj-ea"/>
              </a:rPr>
              <a:t>cmd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（命令行窗口）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pip install </a:t>
            </a:r>
            <a:r>
              <a:rPr lang="en-US" altLang="zh-CN" sz="2400" b="0" dirty="0" err="1">
                <a:latin typeface="+mj-ea"/>
              </a:rPr>
              <a:t>numpy</a:t>
            </a:r>
            <a:endParaRPr lang="en-US" altLang="zh-CN" sz="2400" b="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pip install matplotlib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B4ADDD-461D-4260-9085-E8BE3E7F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175" y="3197227"/>
            <a:ext cx="6925650" cy="2690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17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安装并使用库；</a:t>
            </a:r>
            <a:r>
              <a:rPr lang="en-US" altLang="zh-CN" dirty="0"/>
              <a:t>draw.py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1"/>
            <a:ext cx="10487659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在平面直角坐标系中画</a:t>
            </a:r>
            <a:r>
              <a:rPr lang="en-US" altLang="zh-CN" sz="2400" b="0" dirty="0">
                <a:latin typeface="+mj-ea"/>
              </a:rPr>
              <a:t>y=x^2</a:t>
            </a:r>
            <a:r>
              <a:rPr lang="zh-CN" altLang="en-US" sz="2400" b="0" dirty="0">
                <a:latin typeface="+mj-ea"/>
              </a:rPr>
              <a:t>的直线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5EB5B4-9799-4D63-9C4A-C46A63AB5564}"/>
              </a:ext>
            </a:extLst>
          </p:cNvPr>
          <p:cNvSpPr txBox="1"/>
          <p:nvPr/>
        </p:nvSpPr>
        <p:spPr>
          <a:xfrm>
            <a:off x="907414" y="2298702"/>
            <a:ext cx="10420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import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matplotlib.pyplot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as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plt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import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numpy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as np #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矩阵库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if __name__ == "__main__":</a:t>
            </a:r>
          </a:p>
          <a:p>
            <a:r>
              <a:rPr lang="en-US" altLang="zh-CN" dirty="0">
                <a:latin typeface="+mj-ea"/>
                <a:ea typeface="+mj-ea"/>
              </a:rPr>
              <a:t>    x = </a:t>
            </a:r>
            <a:r>
              <a:rPr lang="en-US" altLang="zh-CN" dirty="0" err="1">
                <a:latin typeface="+mj-ea"/>
                <a:ea typeface="+mj-ea"/>
              </a:rPr>
              <a:t>np.arange</a:t>
            </a:r>
            <a:r>
              <a:rPr lang="en-US" altLang="zh-CN" dirty="0">
                <a:latin typeface="+mj-ea"/>
                <a:ea typeface="+mj-ea"/>
              </a:rPr>
              <a:t>(-100, 100) # </a:t>
            </a:r>
            <a:r>
              <a:rPr lang="zh-CN" altLang="en-US" dirty="0">
                <a:latin typeface="+mj-ea"/>
                <a:ea typeface="+mj-ea"/>
              </a:rPr>
              <a:t>生成左闭右开的数组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y = x ** 2 # </a:t>
            </a:r>
            <a:r>
              <a:rPr lang="zh-CN" altLang="en-US" dirty="0">
                <a:latin typeface="+mj-ea"/>
                <a:ea typeface="+mj-ea"/>
              </a:rPr>
              <a:t>数组运算，具体查看 </a:t>
            </a:r>
            <a:r>
              <a:rPr lang="en-US" altLang="zh-CN" dirty="0" err="1">
                <a:latin typeface="+mj-ea"/>
                <a:ea typeface="+mj-ea"/>
              </a:rPr>
              <a:t>numpy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库的使用方法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# </a:t>
            </a:r>
            <a:r>
              <a:rPr lang="zh-CN" altLang="en-US" dirty="0">
                <a:latin typeface="+mj-ea"/>
                <a:ea typeface="+mj-ea"/>
              </a:rPr>
              <a:t>绘图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plt.plot</a:t>
            </a:r>
            <a:r>
              <a:rPr lang="en-US" altLang="zh-CN" dirty="0">
                <a:latin typeface="+mj-ea"/>
                <a:ea typeface="+mj-ea"/>
              </a:rPr>
              <a:t>(x, y)</a:t>
            </a:r>
          </a:p>
          <a:p>
            <a:r>
              <a:rPr lang="en-US" altLang="zh-CN" dirty="0">
                <a:latin typeface="+mj-ea"/>
                <a:ea typeface="+mj-ea"/>
              </a:rPr>
              <a:t>    # </a:t>
            </a:r>
            <a:r>
              <a:rPr lang="zh-CN" altLang="en-US" dirty="0">
                <a:latin typeface="+mj-ea"/>
                <a:ea typeface="+mj-ea"/>
              </a:rPr>
              <a:t>显示图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 err="1">
                <a:latin typeface="+mj-ea"/>
                <a:ea typeface="+mj-ea"/>
              </a:rPr>
              <a:t>plt.show</a:t>
            </a:r>
            <a:r>
              <a:rPr lang="en-US" altLang="zh-CN" dirty="0">
                <a:latin typeface="+mj-ea"/>
                <a:ea typeface="+mj-ea"/>
              </a:rPr>
              <a:t>()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9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安装并使用库；</a:t>
            </a:r>
            <a:r>
              <a:rPr lang="en-US" altLang="zh-CN" dirty="0"/>
              <a:t>draw.py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1"/>
            <a:ext cx="10487659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在平面直角坐标系中画</a:t>
            </a:r>
            <a:r>
              <a:rPr lang="en-US" altLang="zh-CN" sz="2400" b="0" dirty="0">
                <a:latin typeface="+mj-ea"/>
              </a:rPr>
              <a:t>y=x^2</a:t>
            </a:r>
            <a:r>
              <a:rPr lang="zh-CN" altLang="en-US" sz="2400" b="0" dirty="0">
                <a:latin typeface="+mj-ea"/>
              </a:rPr>
              <a:t>的直线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42376-6B1F-4E26-812B-DF86F2A94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441" y="2298702"/>
            <a:ext cx="7841118" cy="3426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7759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五、自学推荐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23F5AC-8501-4D05-89F2-10644F970A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35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07415" y="941070"/>
            <a:ext cx="10487659" cy="5781675"/>
          </a:xfrm>
          <a:prstGeom prst="rect">
            <a:avLst/>
          </a:prstGeom>
        </p:spPr>
        <p:txBody>
          <a:bodyPr vert="horz" wrap="square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C/C++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《C Primer》《C++ Primer Plus》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C/C++IDA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Visual Studio</a:t>
            </a:r>
            <a:r>
              <a:rPr lang="zh-CN" altLang="en-US" sz="2400" b="0" dirty="0">
                <a:latin typeface="+mj-ea"/>
              </a:rPr>
              <a:t>（微软官方）、</a:t>
            </a:r>
            <a:r>
              <a:rPr lang="en-US" altLang="zh-CN" sz="2400" b="0" dirty="0" err="1">
                <a:latin typeface="+mj-ea"/>
              </a:rPr>
              <a:t>Clion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Dev-C++</a:t>
            </a:r>
            <a:r>
              <a:rPr lang="zh-CN" altLang="en-US" sz="2400" b="0" dirty="0">
                <a:latin typeface="+mj-ea"/>
              </a:rPr>
              <a:t>（初学）、</a:t>
            </a:r>
            <a:r>
              <a:rPr lang="en-US" altLang="zh-CN" sz="2400" b="0" dirty="0">
                <a:latin typeface="+mj-ea"/>
              </a:rPr>
              <a:t>code::blocks</a:t>
            </a:r>
            <a:r>
              <a:rPr lang="zh-CN" altLang="en-US" sz="2400" b="0" dirty="0">
                <a:latin typeface="+mj-ea"/>
              </a:rPr>
              <a:t>（初学）、</a:t>
            </a:r>
            <a:r>
              <a:rPr lang="en-US" altLang="zh-CN" sz="2400" b="0" dirty="0" err="1">
                <a:latin typeface="+mj-ea"/>
              </a:rPr>
              <a:t>vscode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Python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 err="1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语法书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zh-CN" altLang="en-US" sz="2400" b="0" dirty="0">
                <a:latin typeface="+mj-ea"/>
              </a:rPr>
              <a:t>菜鸟教程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en-US" altLang="zh-CN" sz="2400" b="0" dirty="0" err="1">
                <a:latin typeface="+mj-ea"/>
              </a:rPr>
              <a:t>deekseep+python</a:t>
            </a:r>
            <a:r>
              <a:rPr lang="zh-CN" altLang="en-US" sz="2400" b="0" dirty="0">
                <a:latin typeface="+mj-ea"/>
              </a:rPr>
              <a:t>官方手册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 err="1">
                <a:solidFill>
                  <a:schemeClr val="accent2"/>
                </a:solidFill>
                <a:latin typeface="+mj-ea"/>
              </a:rPr>
              <a:t>PythonIDA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 err="1">
                <a:latin typeface="+mj-ea"/>
              </a:rPr>
              <a:t>pycharm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 err="1">
                <a:latin typeface="+mj-ea"/>
              </a:rPr>
              <a:t>cmd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 err="1">
                <a:latin typeface="+mj-ea"/>
              </a:rPr>
              <a:t>vscode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算法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《</a:t>
            </a:r>
            <a:r>
              <a:rPr lang="zh-CN" altLang="en-US" sz="2400" b="0" dirty="0">
                <a:latin typeface="+mj-ea"/>
              </a:rPr>
              <a:t>算法导论</a:t>
            </a:r>
            <a:r>
              <a:rPr lang="en-US" altLang="zh-CN" sz="2400" b="0" dirty="0">
                <a:latin typeface="+mj-ea"/>
              </a:rPr>
              <a:t>》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操作系统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</a:t>
            </a:r>
            <a:r>
              <a:rPr lang="en-US" altLang="zh-CN" sz="2400" b="0" dirty="0">
                <a:latin typeface="+mj-ea"/>
              </a:rPr>
              <a:t>《</a:t>
            </a:r>
            <a:r>
              <a:rPr lang="zh-CN" altLang="en-US" sz="2400" b="0" dirty="0">
                <a:latin typeface="+mj-ea"/>
              </a:rPr>
              <a:t>深入理解计算机系统</a:t>
            </a:r>
            <a:r>
              <a:rPr lang="en-US" altLang="zh-CN" sz="2400" b="0" dirty="0">
                <a:latin typeface="+mj-ea"/>
              </a:rPr>
              <a:t>》</a:t>
            </a:r>
            <a:r>
              <a:rPr lang="zh-CN" altLang="en-US" sz="2400" b="0" dirty="0">
                <a:latin typeface="+mj-ea"/>
              </a:rPr>
              <a:t>（</a:t>
            </a:r>
            <a:r>
              <a:rPr lang="en-US" altLang="zh-CN" sz="2400" b="0" dirty="0" err="1">
                <a:latin typeface="+mj-ea"/>
              </a:rPr>
              <a:t>csapp</a:t>
            </a:r>
            <a:r>
              <a:rPr lang="zh-CN" altLang="en-US" sz="2400" b="0" dirty="0">
                <a:latin typeface="+mj-ea"/>
              </a:rPr>
              <a:t>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大学公开课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C756B8-8471-474A-A801-7A2ECEC0F6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8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8E55C8-6E52-4E7C-AE61-DBF667B992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编译运行与解释运行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B7DE7A6-6572-449C-B783-FA2AFAAB39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F6C75A4-477F-45E7-A783-9ABB9285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9539"/>
              </p:ext>
            </p:extLst>
          </p:nvPr>
        </p:nvGraphicFramePr>
        <p:xfrm>
          <a:off x="1346200" y="1690370"/>
          <a:ext cx="9990667" cy="347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3201900763"/>
                    </a:ext>
                  </a:extLst>
                </a:gridCol>
                <a:gridCol w="3064933">
                  <a:extLst>
                    <a:ext uri="{9D8B030D-6E8A-4147-A177-3AD203B41FA5}">
                      <a16:colId xmlns:a16="http://schemas.microsoft.com/office/drawing/2014/main" val="231130471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991022"/>
                    </a:ext>
                  </a:extLst>
                </a:gridCol>
                <a:gridCol w="2929467">
                  <a:extLst>
                    <a:ext uri="{9D8B030D-6E8A-4147-A177-3AD203B41FA5}">
                      <a16:colId xmlns:a16="http://schemas.microsoft.com/office/drawing/2014/main" val="375206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运行方式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20380"/>
                  </a:ext>
                </a:extLst>
              </a:tr>
              <a:tr h="149309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+mj-ea"/>
                          <a:ea typeface="+mj-ea"/>
                        </a:rPr>
                        <a:t>编译运行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预处理、编译、汇编、链接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运行速度快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编译时间长，不好改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245701"/>
                  </a:ext>
                </a:extLst>
              </a:tr>
              <a:tr h="1613323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+mj-ea"/>
                          <a:ea typeface="+mj-ea"/>
                        </a:rPr>
                        <a:t>解释运行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执行期动态将代码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逐句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解释为机器代码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多数语言采用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编译器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解释器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实现。先将代码编译成字节码，执行时再解释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灵活，可以动态修改代码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运行速度较慢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342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556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CB75D4-C37C-4F66-B736-4DE7A6285DC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9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r>
              <a:rPr lang="zh-CN" altLang="en-US" dirty="0"/>
              <a:t>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E8E9A72-5BF9-40B5-A60A-EA9FBE7CFD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sp>
        <p:nvSpPr>
          <p:cNvPr id="20" name="对象4">
            <a:extLst>
              <a:ext uri="{FF2B5EF4-FFF2-40B4-BE49-F238E27FC236}">
                <a16:creationId xmlns:a16="http://schemas.microsoft.com/office/drawing/2014/main" id="{414AC452-55EA-451A-9273-1A58B6ABD9D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1540014" y="1983454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解释型语言</a:t>
            </a:r>
          </a:p>
        </p:txBody>
      </p:sp>
      <p:sp>
        <p:nvSpPr>
          <p:cNvPr id="21" name="对象7">
            <a:extLst>
              <a:ext uri="{FF2B5EF4-FFF2-40B4-BE49-F238E27FC236}">
                <a16:creationId xmlns:a16="http://schemas.microsoft.com/office/drawing/2014/main" id="{F8986629-0D92-4C16-8866-6BA53DDD8E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07417" y="1951355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2" name="对象7">
            <a:extLst>
              <a:ext uri="{FF2B5EF4-FFF2-40B4-BE49-F238E27FC236}">
                <a16:creationId xmlns:a16="http://schemas.microsoft.com/office/drawing/2014/main" id="{97171461-7DDB-429E-95B9-5B50D8C8B72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07416" y="2909139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3" name="对象7">
            <a:extLst>
              <a:ext uri="{FF2B5EF4-FFF2-40B4-BE49-F238E27FC236}">
                <a16:creationId xmlns:a16="http://schemas.microsoft.com/office/drawing/2014/main" id="{A5E16A14-48BD-4D9B-AAA6-354B8B09D30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9333" y="237061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4" name="对象7">
            <a:extLst>
              <a:ext uri="{FF2B5EF4-FFF2-40B4-BE49-F238E27FC236}">
                <a16:creationId xmlns:a16="http://schemas.microsoft.com/office/drawing/2014/main" id="{CFB4839A-7C25-4A9D-B6DE-9E905D84100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07415" y="386692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25" name="对象7">
            <a:extLst>
              <a:ext uri="{FF2B5EF4-FFF2-40B4-BE49-F238E27FC236}">
                <a16:creationId xmlns:a16="http://schemas.microsoft.com/office/drawing/2014/main" id="{EF59BC13-119B-47B8-9CE6-678E4AFE2F6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0" y="3328397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5</a:t>
            </a:r>
          </a:p>
        </p:txBody>
      </p:sp>
      <p:sp>
        <p:nvSpPr>
          <p:cNvPr id="26" name="对象4">
            <a:extLst>
              <a:ext uri="{FF2B5EF4-FFF2-40B4-BE49-F238E27FC236}">
                <a16:creationId xmlns:a16="http://schemas.microsoft.com/office/drawing/2014/main" id="{355E04A3-C85D-4E32-8B98-28931EF104D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1540013" y="391137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用缩进表示代码块</a:t>
            </a:r>
          </a:p>
        </p:txBody>
      </p:sp>
      <p:sp>
        <p:nvSpPr>
          <p:cNvPr id="27" name="对象4">
            <a:extLst>
              <a:ext uri="{FF2B5EF4-FFF2-40B4-BE49-F238E27FC236}">
                <a16:creationId xmlns:a16="http://schemas.microsoft.com/office/drawing/2014/main" id="{EC2031E7-E38A-4CC4-B408-EFD6E8D476C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731932" y="241506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动态类型</a:t>
            </a:r>
          </a:p>
        </p:txBody>
      </p:sp>
      <p:sp>
        <p:nvSpPr>
          <p:cNvPr id="28" name="对象4">
            <a:extLst>
              <a:ext uri="{FF2B5EF4-FFF2-40B4-BE49-F238E27FC236}">
                <a16:creationId xmlns:a16="http://schemas.microsoft.com/office/drawing/2014/main" id="{433E9962-846F-4F8D-8A10-CE290ABC3E0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731933" y="3353096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库丰富</a:t>
            </a:r>
          </a:p>
        </p:txBody>
      </p:sp>
      <p:sp>
        <p:nvSpPr>
          <p:cNvPr id="29" name="对象4">
            <a:extLst>
              <a:ext uri="{FF2B5EF4-FFF2-40B4-BE49-F238E27FC236}">
                <a16:creationId xmlns:a16="http://schemas.microsoft.com/office/drawing/2014/main" id="{9567FFF6-3662-44EB-AB0A-3D2F10F5AF5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1540013" y="2933838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面向对象语言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5" name="对象7">
            <a:extLst>
              <a:ext uri="{FF2B5EF4-FFF2-40B4-BE49-F238E27FC236}">
                <a16:creationId xmlns:a16="http://schemas.microsoft.com/office/drawing/2014/main" id="{275995E8-55A7-4DD8-9F41-6654CFD59BA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135803"/>
            <a:ext cx="10217785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官网下载安装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94344F-308E-4FD1-9E7B-509807DF0F9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1FCEF3A3-9577-453D-9111-150BFBA3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3787" y="1623906"/>
            <a:ext cx="6184426" cy="2200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007DC0-2FD0-4E6F-BAFB-CA12037131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5067" y="4319808"/>
            <a:ext cx="5314286" cy="914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5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在命令行窗口编写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94344F-308E-4FD1-9E7B-509807DF0F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909A9B-695F-4190-ACB9-7C6808E98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15" y="3582615"/>
            <a:ext cx="3714286" cy="20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8A53A-A9D8-4B49-88E1-840632566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677" y="3566897"/>
            <a:ext cx="7219048" cy="12476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82DC33-F843-43A2-BD9B-7612D7F191BD}"/>
              </a:ext>
            </a:extLst>
          </p:cNvPr>
          <p:cNvSpPr txBox="1"/>
          <p:nvPr/>
        </p:nvSpPr>
        <p:spPr>
          <a:xfrm>
            <a:off x="907415" y="1788131"/>
            <a:ext cx="627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python</a:t>
            </a:r>
          </a:p>
          <a:p>
            <a:r>
              <a:rPr lang="en-US" altLang="zh-CN" dirty="0">
                <a:latin typeface="+mj-ea"/>
                <a:ea typeface="+mj-ea"/>
              </a:rPr>
              <a:t>print(“Hello World”)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15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94344F-308E-4FD1-9E7B-509807DF0F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5F9F88-CC18-4E62-A9A2-9D23F86F2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504" y="1929513"/>
            <a:ext cx="2628571" cy="14761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38304F-77D1-42AD-B780-12C287A33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210" y="1929513"/>
            <a:ext cx="3314286" cy="23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203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0B5316-21DB-4C80-9844-4EFB00BBA8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704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2758</TotalTime>
  <Words>1213</Words>
  <Application>Microsoft Office PowerPoint</Application>
  <PresentationFormat>宽屏</PresentationFormat>
  <Paragraphs>263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微软雅黑</vt:lpstr>
      <vt:lpstr>Arial</vt:lpstr>
      <vt:lpstr>Calibri</vt:lpstr>
      <vt:lpstr>商务风探索未知职场办公</vt:lpstr>
      <vt:lpstr>1_商务风探索未知职场办公</vt:lpstr>
      <vt:lpstr>Python基础</vt:lpstr>
      <vt:lpstr>一、编译运行与解释运行</vt:lpstr>
      <vt:lpstr>编译运行与解释运行</vt:lpstr>
      <vt:lpstr>二、HelloWorld</vt:lpstr>
      <vt:lpstr>什么是Python？</vt:lpstr>
      <vt:lpstr>安装Python</vt:lpstr>
      <vt:lpstr>在命令行窗口编写Python代码</vt:lpstr>
      <vt:lpstr>在vscode编写Python代码</vt:lpstr>
      <vt:lpstr>三、Python基础</vt:lpstr>
      <vt:lpstr>变量；var.py</vt:lpstr>
      <vt:lpstr>变量-变量名命名规则；</vt:lpstr>
      <vt:lpstr>作用域；scope.py</vt:lpstr>
      <vt:lpstr>基础运算；calculation.py</vt:lpstr>
      <vt:lpstr>条件；condition.py</vt:lpstr>
      <vt:lpstr>循环；cycle.py</vt:lpstr>
      <vt:lpstr>函数；function.py</vt:lpstr>
      <vt:lpstr>函数+deepseek；function.py</vt:lpstr>
      <vt:lpstr>类；cls.py</vt:lpstr>
      <vt:lpstr>装饰器；decorator.py</vt:lpstr>
      <vt:lpstr>模块；module.py</vt:lpstr>
      <vt:lpstr>四、应用Python</vt:lpstr>
      <vt:lpstr>结合bat；bat.py；bat.bat；</vt:lpstr>
      <vt:lpstr>安装并使用库</vt:lpstr>
      <vt:lpstr>安装并使用库；draw.py</vt:lpstr>
      <vt:lpstr>安装并使用库；draw.py</vt:lpstr>
      <vt:lpstr>五、自学推荐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122</cp:revision>
  <dcterms:created xsi:type="dcterms:W3CDTF">2024-12-15T07:47:00Z</dcterms:created>
  <dcterms:modified xsi:type="dcterms:W3CDTF">2025-03-02T07:53:59Z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