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2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notesSlides/notesSlide3.xml" ContentType="application/vnd.openxmlformats-officedocument.presentationml.notesSlide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notesSlides/notesSlide4.xml" ContentType="application/vnd.openxmlformats-officedocument.presentationml.notesSlide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notesSlides/notesSlide5.xml" ContentType="application/vnd.openxmlformats-officedocument.presentationml.notesSlid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6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7.xml" ContentType="application/vnd.openxmlformats-officedocument.presentationml.notesSlide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8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9.xml" ContentType="application/vnd.openxmlformats-officedocument.presentationml.notesSlide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10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notesSlides/notesSlide11.xml" ContentType="application/vnd.openxmlformats-officedocument.presentationml.notesSl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12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13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notesSlides/notesSlide14.xml" ContentType="application/vnd.openxmlformats-officedocument.presentationml.notesSlide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notesSlides/notesSlide15.xml" ContentType="application/vnd.openxmlformats-officedocument.presentationml.notesSlide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16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17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18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notesSlides/notesSlide19.xml" ContentType="application/vnd.openxmlformats-officedocument.presentationml.notesSlide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20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notesSlides/notesSlide21.xml" ContentType="application/vnd.openxmlformats-officedocument.presentationml.notesSlide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22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notesSlides/notesSlide23.xml" ContentType="application/vnd.openxmlformats-officedocument.presentationml.notesSlide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notesSlides/notesSlide24.xml" ContentType="application/vnd.openxmlformats-officedocument.presentationml.notesSlide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25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34"/>
  </p:notesMasterIdLst>
  <p:sldIdLst>
    <p:sldId id="302" r:id="rId3"/>
    <p:sldId id="303" r:id="rId4"/>
    <p:sldId id="353" r:id="rId5"/>
    <p:sldId id="356" r:id="rId6"/>
    <p:sldId id="354" r:id="rId7"/>
    <p:sldId id="355" r:id="rId8"/>
    <p:sldId id="330" r:id="rId9"/>
    <p:sldId id="331" r:id="rId10"/>
    <p:sldId id="327" r:id="rId11"/>
    <p:sldId id="332" r:id="rId12"/>
    <p:sldId id="307" r:id="rId13"/>
    <p:sldId id="333" r:id="rId14"/>
    <p:sldId id="335" r:id="rId15"/>
    <p:sldId id="334" r:id="rId16"/>
    <p:sldId id="338" r:id="rId17"/>
    <p:sldId id="339" r:id="rId18"/>
    <p:sldId id="336" r:id="rId19"/>
    <p:sldId id="342" r:id="rId20"/>
    <p:sldId id="343" r:id="rId21"/>
    <p:sldId id="345" r:id="rId22"/>
    <p:sldId id="341" r:id="rId23"/>
    <p:sldId id="346" r:id="rId24"/>
    <p:sldId id="344" r:id="rId25"/>
    <p:sldId id="347" r:id="rId26"/>
    <p:sldId id="348" r:id="rId27"/>
    <p:sldId id="349" r:id="rId28"/>
    <p:sldId id="305" r:id="rId29"/>
    <p:sldId id="340" r:id="rId30"/>
    <p:sldId id="351" r:id="rId31"/>
    <p:sldId id="350" r:id="rId32"/>
    <p:sldId id="32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228" y="132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2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9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4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4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2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7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14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25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5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6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97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9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1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5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97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02.xml"/><Relationship Id="rId4" Type="http://schemas.openxmlformats.org/officeDocument/2006/relationships/tags" Target="../tags/tag501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05.xml"/><Relationship Id="rId7" Type="http://schemas.openxmlformats.org/officeDocument/2006/relationships/image" Target="../media/image5.png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09.xml"/><Relationship Id="rId7" Type="http://schemas.openxmlformats.org/officeDocument/2006/relationships/image" Target="../media/image5.png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13.xml"/><Relationship Id="rId7" Type="http://schemas.openxmlformats.org/officeDocument/2006/relationships/image" Target="../media/image5.png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1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19.xml"/><Relationship Id="rId4" Type="http://schemas.openxmlformats.org/officeDocument/2006/relationships/tags" Target="../tags/tag518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2.xml"/><Relationship Id="rId7" Type="http://schemas.openxmlformats.org/officeDocument/2006/relationships/image" Target="../media/image14.png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25.xml"/><Relationship Id="rId2" Type="http://schemas.openxmlformats.org/officeDocument/2006/relationships/tags" Target="../tags/tag524.xml"/><Relationship Id="rId1" Type="http://schemas.openxmlformats.org/officeDocument/2006/relationships/tags" Target="../tags/tag52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8.xml"/><Relationship Id="rId7" Type="http://schemas.openxmlformats.org/officeDocument/2006/relationships/image" Target="../media/image15.png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31.xml"/><Relationship Id="rId7" Type="http://schemas.openxmlformats.org/officeDocument/2006/relationships/image" Target="../media/image5.png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35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34.xml"/><Relationship Id="rId1" Type="http://schemas.openxmlformats.org/officeDocument/2006/relationships/tags" Target="../tags/tag53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37.xml"/><Relationship Id="rId4" Type="http://schemas.openxmlformats.org/officeDocument/2006/relationships/tags" Target="../tags/tag5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42.xml"/><Relationship Id="rId4" Type="http://schemas.openxmlformats.org/officeDocument/2006/relationships/tags" Target="../tags/tag54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5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47.xml"/><Relationship Id="rId4" Type="http://schemas.openxmlformats.org/officeDocument/2006/relationships/tags" Target="../tags/tag54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55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tags" Target="../tags/tag551.xml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55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" Type="http://schemas.openxmlformats.org/officeDocument/2006/relationships/tags" Target="../tags/tag557.xml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62.xml"/><Relationship Id="rId7" Type="http://schemas.openxmlformats.org/officeDocument/2006/relationships/tags" Target="../tags/tag566.xml"/><Relationship Id="rId2" Type="http://schemas.openxmlformats.org/officeDocument/2006/relationships/tags" Target="../tags/tag561.xml"/><Relationship Id="rId1" Type="http://schemas.openxmlformats.org/officeDocument/2006/relationships/tags" Target="../tags/tag560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10" Type="http://schemas.openxmlformats.org/officeDocument/2006/relationships/image" Target="../media/image5.png"/><Relationship Id="rId4" Type="http://schemas.openxmlformats.org/officeDocument/2006/relationships/tags" Target="../tags/tag563.xml"/><Relationship Id="rId9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69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7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573.xml"/><Relationship Id="rId1" Type="http://schemas.openxmlformats.org/officeDocument/2006/relationships/tags" Target="../tags/tag57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6.xml"/><Relationship Id="rId4" Type="http://schemas.openxmlformats.org/officeDocument/2006/relationships/tags" Target="../tags/tag5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82.xml"/><Relationship Id="rId7" Type="http://schemas.openxmlformats.org/officeDocument/2006/relationships/image" Target="../media/image5.png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8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7" Type="http://schemas.openxmlformats.org/officeDocument/2006/relationships/image" Target="../media/image5.png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2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90.xml"/><Relationship Id="rId7" Type="http://schemas.openxmlformats.org/officeDocument/2006/relationships/image" Target="../media/image17.png"/><Relationship Id="rId2" Type="http://schemas.openxmlformats.org/officeDocument/2006/relationships/tags" Target="../tags/tag589.xml"/><Relationship Id="rId1" Type="http://schemas.openxmlformats.org/officeDocument/2006/relationships/tags" Target="../tags/tag58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tags" Target="../tags/tag436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tags" Target="../tags/tag435.xml"/><Relationship Id="rId17" Type="http://schemas.openxmlformats.org/officeDocument/2006/relationships/image" Target="../media/image5.png"/><Relationship Id="rId2" Type="http://schemas.openxmlformats.org/officeDocument/2006/relationships/tags" Target="../tags/tag42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tags" Target="../tags/tag434.xml"/><Relationship Id="rId5" Type="http://schemas.openxmlformats.org/officeDocument/2006/relationships/tags" Target="../tags/tag42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tags" Target="../tags/tag4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13" Type="http://schemas.openxmlformats.org/officeDocument/2006/relationships/tags" Target="../tags/tag450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tags" Target="../tags/tag449.xml"/><Relationship Id="rId17" Type="http://schemas.openxmlformats.org/officeDocument/2006/relationships/tags" Target="../tags/tag454.xml"/><Relationship Id="rId2" Type="http://schemas.openxmlformats.org/officeDocument/2006/relationships/tags" Target="../tags/tag439.xml"/><Relationship Id="rId16" Type="http://schemas.openxmlformats.org/officeDocument/2006/relationships/tags" Target="../tags/tag453.xml"/><Relationship Id="rId20" Type="http://schemas.openxmlformats.org/officeDocument/2006/relationships/image" Target="../media/image5.png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tags" Target="../tags/tag448.xml"/><Relationship Id="rId5" Type="http://schemas.openxmlformats.org/officeDocument/2006/relationships/tags" Target="../tags/tag442.xml"/><Relationship Id="rId15" Type="http://schemas.openxmlformats.org/officeDocument/2006/relationships/tags" Target="../tags/tag452.xml"/><Relationship Id="rId10" Type="http://schemas.openxmlformats.org/officeDocument/2006/relationships/tags" Target="../tags/tag447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441.xml"/><Relationship Id="rId9" Type="http://schemas.openxmlformats.org/officeDocument/2006/relationships/tags" Target="../tags/tag446.xml"/><Relationship Id="rId14" Type="http://schemas.openxmlformats.org/officeDocument/2006/relationships/tags" Target="../tags/tag45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2.xml"/><Relationship Id="rId13" Type="http://schemas.openxmlformats.org/officeDocument/2006/relationships/tags" Target="../tags/tag467.xml"/><Relationship Id="rId18" Type="http://schemas.openxmlformats.org/officeDocument/2006/relationships/tags" Target="../tags/tag472.xml"/><Relationship Id="rId3" Type="http://schemas.openxmlformats.org/officeDocument/2006/relationships/tags" Target="../tags/tag457.xml"/><Relationship Id="rId21" Type="http://schemas.openxmlformats.org/officeDocument/2006/relationships/tags" Target="../tags/tag475.xml"/><Relationship Id="rId7" Type="http://schemas.openxmlformats.org/officeDocument/2006/relationships/tags" Target="../tags/tag461.xml"/><Relationship Id="rId12" Type="http://schemas.openxmlformats.org/officeDocument/2006/relationships/tags" Target="../tags/tag466.xml"/><Relationship Id="rId17" Type="http://schemas.openxmlformats.org/officeDocument/2006/relationships/tags" Target="../tags/tag471.xml"/><Relationship Id="rId2" Type="http://schemas.openxmlformats.org/officeDocument/2006/relationships/tags" Target="../tags/tag456.xml"/><Relationship Id="rId16" Type="http://schemas.openxmlformats.org/officeDocument/2006/relationships/tags" Target="../tags/tag470.xml"/><Relationship Id="rId20" Type="http://schemas.openxmlformats.org/officeDocument/2006/relationships/tags" Target="../tags/tag474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11" Type="http://schemas.openxmlformats.org/officeDocument/2006/relationships/tags" Target="../tags/tag465.xml"/><Relationship Id="rId24" Type="http://schemas.openxmlformats.org/officeDocument/2006/relationships/image" Target="../media/image5.png"/><Relationship Id="rId5" Type="http://schemas.openxmlformats.org/officeDocument/2006/relationships/tags" Target="../tags/tag459.xml"/><Relationship Id="rId15" Type="http://schemas.openxmlformats.org/officeDocument/2006/relationships/tags" Target="../tags/tag469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464.xml"/><Relationship Id="rId19" Type="http://schemas.openxmlformats.org/officeDocument/2006/relationships/tags" Target="../tags/tag473.xml"/><Relationship Id="rId4" Type="http://schemas.openxmlformats.org/officeDocument/2006/relationships/tags" Target="../tags/tag458.xml"/><Relationship Id="rId9" Type="http://schemas.openxmlformats.org/officeDocument/2006/relationships/tags" Target="../tags/tag463.xml"/><Relationship Id="rId14" Type="http://schemas.openxmlformats.org/officeDocument/2006/relationships/tags" Target="../tags/tag468.xml"/><Relationship Id="rId2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7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tags" Target="../tags/tag481.xml"/><Relationship Id="rId11" Type="http://schemas.openxmlformats.org/officeDocument/2006/relationships/image" Target="../media/image7.png"/><Relationship Id="rId5" Type="http://schemas.openxmlformats.org/officeDocument/2006/relationships/tags" Target="../tags/tag480.xml"/><Relationship Id="rId10" Type="http://schemas.openxmlformats.org/officeDocument/2006/relationships/image" Target="../media/image6.png"/><Relationship Id="rId4" Type="http://schemas.openxmlformats.org/officeDocument/2006/relationships/tags" Target="../tags/tag479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89.xml"/><Relationship Id="rId13" Type="http://schemas.openxmlformats.org/officeDocument/2006/relationships/tags" Target="../tags/tag494.xml"/><Relationship Id="rId3" Type="http://schemas.openxmlformats.org/officeDocument/2006/relationships/tags" Target="../tags/tag484.xml"/><Relationship Id="rId7" Type="http://schemas.openxmlformats.org/officeDocument/2006/relationships/tags" Target="../tags/tag488.xml"/><Relationship Id="rId12" Type="http://schemas.openxmlformats.org/officeDocument/2006/relationships/tags" Target="../tags/tag493.xml"/><Relationship Id="rId2" Type="http://schemas.openxmlformats.org/officeDocument/2006/relationships/tags" Target="../tags/tag483.xml"/><Relationship Id="rId16" Type="http://schemas.openxmlformats.org/officeDocument/2006/relationships/image" Target="../media/image5.png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11" Type="http://schemas.openxmlformats.org/officeDocument/2006/relationships/tags" Target="../tags/tag492.xml"/><Relationship Id="rId5" Type="http://schemas.openxmlformats.org/officeDocument/2006/relationships/tags" Target="../tags/tag486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491.xml"/><Relationship Id="rId4" Type="http://schemas.openxmlformats.org/officeDocument/2006/relationships/tags" Target="../tags/tag485.xml"/><Relationship Id="rId9" Type="http://schemas.openxmlformats.org/officeDocument/2006/relationships/tags" Target="../tags/tag490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C</a:t>
            </a:r>
            <a:r>
              <a:rPr lang="zh-CN" altLang="en-US" dirty="0"/>
              <a:t>语言基础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275995E8-55A7-4DD8-9F41-6654CFD59BA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217785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下载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MinGW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Minimalist GNU on Windows</a:t>
            </a:r>
            <a:r>
              <a:rPr lang="zh-CN" altLang="en-US" sz="2400" b="0" dirty="0">
                <a:latin typeface="+mj-ea"/>
              </a:rPr>
              <a:t>，它将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语言编译器</a:t>
            </a:r>
            <a:r>
              <a:rPr lang="en-US" altLang="zh-CN" sz="2400" b="0" dirty="0">
                <a:latin typeface="+mj-ea"/>
              </a:rPr>
              <a:t>GCC</a:t>
            </a:r>
            <a:r>
              <a:rPr lang="zh-CN" altLang="en-US" sz="2400" b="0" dirty="0">
                <a:latin typeface="+mj-ea"/>
              </a:rPr>
              <a:t>移植到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平台下。</a:t>
            </a:r>
            <a:r>
              <a:rPr lang="en-US" altLang="zh-CN" sz="2400" b="0" dirty="0">
                <a:latin typeface="+mj-ea"/>
              </a:rPr>
              <a:t>MinGW </a:t>
            </a:r>
            <a:r>
              <a:rPr lang="zh-CN" altLang="en-US" sz="2400" b="0" dirty="0">
                <a:latin typeface="+mj-ea"/>
              </a:rPr>
              <a:t>就是 </a:t>
            </a:r>
            <a:r>
              <a:rPr lang="en-US" altLang="zh-CN" sz="2400" b="0" dirty="0">
                <a:latin typeface="+mj-ea"/>
              </a:rPr>
              <a:t>GCC </a:t>
            </a:r>
            <a:r>
              <a:rPr lang="zh-CN" altLang="en-US" sz="2400" b="0" dirty="0">
                <a:latin typeface="+mj-ea"/>
              </a:rPr>
              <a:t>的 </a:t>
            </a:r>
            <a:r>
              <a:rPr lang="en-US" altLang="zh-CN" sz="2400" b="0" dirty="0">
                <a:latin typeface="+mj-ea"/>
              </a:rPr>
              <a:t>Windows </a:t>
            </a:r>
            <a:r>
              <a:rPr lang="zh-CN" altLang="en-US" sz="2400" b="0" dirty="0">
                <a:latin typeface="+mj-ea"/>
              </a:rPr>
              <a:t>版本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71B0BC73-0C29-453A-9282-69FED7488EF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4" y="2283411"/>
            <a:ext cx="10217785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这是官网上二进制版本网址，下载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x86_64-xxx-release-posix-seh-ucrt-xxx.7z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https://github.com/niXman/mingw-builds-binaries/releases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9C6586-B2D3-44FD-9484-F042A6C86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848" y="3751366"/>
            <a:ext cx="4416916" cy="2828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57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75B58386-F2CA-43C5-825A-7707E91FFD0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43243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解压</a:t>
            </a:r>
            <a:r>
              <a:rPr lang="zh-CN" altLang="en-US" sz="2400" b="0" dirty="0">
                <a:latin typeface="+mj-ea"/>
              </a:rPr>
              <a:t>：解压下载的文件到指定目录下，如这里放 </a:t>
            </a:r>
            <a:r>
              <a:rPr lang="en-US" altLang="zh-CN" sz="2400" b="0" dirty="0">
                <a:latin typeface="+mj-ea"/>
              </a:rPr>
              <a:t>Env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62BF95-B331-47DF-B16D-370A501CD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2778" y="2030127"/>
            <a:ext cx="5666444" cy="3473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2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D0749DF9-60A6-4D76-8E6B-1F5DE29760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92646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设置环境变量</a:t>
            </a:r>
            <a:r>
              <a:rPr lang="zh-CN" altLang="en-US" sz="2400" b="0" dirty="0">
                <a:latin typeface="+mj-ea"/>
              </a:rPr>
              <a:t>：将解压后的 </a:t>
            </a:r>
            <a:r>
              <a:rPr lang="en-US" altLang="zh-CN" sz="2400" b="0" dirty="0">
                <a:latin typeface="+mj-ea"/>
              </a:rPr>
              <a:t>bin </a:t>
            </a:r>
            <a:r>
              <a:rPr lang="zh-CN" altLang="en-US" sz="2400" b="0" dirty="0">
                <a:latin typeface="+mj-ea"/>
              </a:rPr>
              <a:t>目录放在环境变量下。文件管理器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此电脑右键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属性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高级系统设置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环境变量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系统变量</a:t>
            </a:r>
            <a:r>
              <a:rPr lang="en-US" altLang="zh-CN" sz="2400" b="0" dirty="0">
                <a:latin typeface="+mj-ea"/>
              </a:rPr>
              <a:t>-Path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E9F12C-1973-4D79-9382-A6C8BF74D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058" y="2181882"/>
            <a:ext cx="7896304" cy="406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189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D0749DF9-60A6-4D76-8E6B-1F5DE29760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92646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查看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GCC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版本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 err="1">
                <a:latin typeface="+mj-ea"/>
              </a:rPr>
              <a:t>win+r</a:t>
            </a:r>
            <a:r>
              <a:rPr lang="zh-CN" altLang="en-US" sz="2400" b="0" dirty="0">
                <a:latin typeface="+mj-ea"/>
              </a:rPr>
              <a:t>打开运行窗口，输入</a:t>
            </a:r>
            <a:r>
              <a:rPr lang="en-US" altLang="zh-CN" sz="2400" b="0" dirty="0" err="1">
                <a:latin typeface="+mj-ea"/>
              </a:rPr>
              <a:t>cmd</a:t>
            </a:r>
            <a:r>
              <a:rPr lang="zh-CN" altLang="en-US" sz="2400" b="0" dirty="0">
                <a:latin typeface="+mj-ea"/>
              </a:rPr>
              <a:t>打开命令行窗口，输入 </a:t>
            </a:r>
            <a:r>
              <a:rPr lang="en-US" altLang="zh-CN" sz="2400" b="0" dirty="0" err="1">
                <a:latin typeface="+mj-ea"/>
              </a:rPr>
              <a:t>gcc</a:t>
            </a:r>
            <a:r>
              <a:rPr lang="en-US" altLang="zh-CN" sz="2400" b="0" dirty="0">
                <a:latin typeface="+mj-ea"/>
              </a:rPr>
              <a:t> –version </a:t>
            </a:r>
            <a:r>
              <a:rPr lang="zh-CN" altLang="en-US" sz="2400" b="0" dirty="0">
                <a:latin typeface="+mj-ea"/>
              </a:rPr>
              <a:t>指令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5E182E-D394-4BE8-994F-2A014C255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16" y="2649657"/>
            <a:ext cx="10487660" cy="18534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2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文本编辑器编写代码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EC3D7-1005-43C3-B513-3ADC89DCD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15" y="2183985"/>
            <a:ext cx="2613880" cy="2490030"/>
          </a:xfrm>
          <a:prstGeom prst="rect">
            <a:avLst/>
          </a:prstGeom>
        </p:spPr>
      </p:pic>
      <p:sp>
        <p:nvSpPr>
          <p:cNvPr id="10" name="对象7">
            <a:extLst>
              <a:ext uri="{FF2B5EF4-FFF2-40B4-BE49-F238E27FC236}">
                <a16:creationId xmlns:a16="http://schemas.microsoft.com/office/drawing/2014/main" id="{0B34D8D8-F48D-41AF-85C9-F1233EAD6AB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6" y="1481666"/>
            <a:ext cx="2613880" cy="52493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vscode</a:t>
            </a:r>
            <a:r>
              <a:rPr lang="zh-CN" altLang="en-US" sz="2400" b="0" dirty="0">
                <a:latin typeface="+mj-ea"/>
              </a:rPr>
              <a:t>插件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440671EA-02F8-4B07-A16C-197A75E2E90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68682" y="1481666"/>
            <a:ext cx="7227357" cy="494389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3C476B-8C97-4197-B618-4E93497B80FC}"/>
              </a:ext>
            </a:extLst>
          </p:cNvPr>
          <p:cNvSpPr txBox="1"/>
          <p:nvPr/>
        </p:nvSpPr>
        <p:spPr>
          <a:xfrm>
            <a:off x="4743344" y="1859339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这是注释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头文件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#include &lt;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stdio.h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&gt;</a:t>
            </a:r>
          </a:p>
          <a:p>
            <a:endParaRPr lang="en-US" altLang="zh-CN" dirty="0">
              <a:solidFill>
                <a:schemeClr val="tx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int main(int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argc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, char*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argv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   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打印</a:t>
            </a:r>
          </a:p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printf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("Hello World!");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    return 0;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}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5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文本编辑器编写代码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DDAE-47FF-479C-8CDA-98D47AB65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524" y="1509952"/>
            <a:ext cx="6980952" cy="383809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48602F8-8E77-4709-AC6E-46B51DF11240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注意：观察文件内容结构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44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</a:t>
            </a:r>
            <a:r>
              <a:rPr lang="en-US" altLang="zh-CN" dirty="0"/>
              <a:t>C</a:t>
            </a:r>
            <a:r>
              <a:rPr lang="zh-CN" altLang="en-US" dirty="0"/>
              <a:t>语言基础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70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存储单位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986D6-E59F-49AE-9CF8-0CCFEA858344}"/>
              </a:ext>
            </a:extLst>
          </p:cNvPr>
          <p:cNvSpPr txBox="1"/>
          <p:nvPr/>
        </p:nvSpPr>
        <p:spPr>
          <a:xfrm>
            <a:off x="3113194" y="4027862"/>
            <a:ext cx="627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		= 1 bit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字节 </a:t>
            </a:r>
            <a:r>
              <a:rPr lang="en-US" altLang="zh-CN" dirty="0"/>
              <a:t>	= 1 byte 		= 8 bits = 2^3 bits</a:t>
            </a:r>
          </a:p>
          <a:p>
            <a:r>
              <a:rPr lang="en-US" altLang="zh-CN" dirty="0"/>
              <a:t>1KB		= 1024 bytes = 2^10 bytes</a:t>
            </a:r>
          </a:p>
          <a:p>
            <a:r>
              <a:rPr lang="en-US" altLang="zh-CN" dirty="0"/>
              <a:t>1MB	= 1024 KB 	= 2^20 bytes</a:t>
            </a:r>
          </a:p>
          <a:p>
            <a:r>
              <a:rPr lang="en-US" altLang="zh-CN" dirty="0"/>
              <a:t>1GB	= 1024 MB 	= 2^30 bytes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6F015-8526-4F7E-82E2-2862FAC84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762" y="1515903"/>
            <a:ext cx="4990476" cy="20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34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-char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481C4F-8358-453B-A892-6AFE2EE5A07B}"/>
              </a:ext>
            </a:extLst>
          </p:cNvPr>
          <p:cNvSpPr txBox="1"/>
          <p:nvPr/>
        </p:nvSpPr>
        <p:spPr>
          <a:xfrm>
            <a:off x="1008380" y="1297000"/>
            <a:ext cx="6872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effectLst/>
                <a:latin typeface="+mj-ea"/>
                <a:ea typeface="+mj-ea"/>
              </a:rPr>
              <a:t>// </a:t>
            </a:r>
            <a:r>
              <a:rPr lang="zh-CN" altLang="en-US" b="0" dirty="0">
                <a:solidFill>
                  <a:schemeClr val="accent4">
                    <a:lumMod val="50000"/>
                  </a:schemeClr>
                </a:solidFill>
                <a:effectLst/>
                <a:latin typeface="+mj-ea"/>
                <a:ea typeface="+mj-ea"/>
              </a:rPr>
              <a:t>类型 变量名</a:t>
            </a: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effectLst/>
                <a:latin typeface="+mj-ea"/>
                <a:ea typeface="+mj-ea"/>
              </a:rPr>
              <a:t>=</a:t>
            </a:r>
            <a:r>
              <a:rPr lang="zh-CN" altLang="en-US" b="0" dirty="0">
                <a:solidFill>
                  <a:schemeClr val="accent4">
                    <a:lumMod val="50000"/>
                  </a:schemeClr>
                </a:solidFill>
                <a:effectLst/>
                <a:latin typeface="+mj-ea"/>
                <a:ea typeface="+mj-ea"/>
              </a:rPr>
              <a:t>变量值</a:t>
            </a:r>
            <a:endParaRPr lang="en-US" altLang="zh-CN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char c = 'a';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184CA6-6E32-4705-9A7A-DE16E15B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2934" y="2160196"/>
            <a:ext cx="8078552" cy="4035785"/>
          </a:xfrm>
          <a:prstGeom prst="rect">
            <a:avLst/>
          </a:prstGeom>
        </p:spPr>
      </p:pic>
      <p:sp>
        <p:nvSpPr>
          <p:cNvPr id="7" name="对象7">
            <a:extLst>
              <a:ext uri="{FF2B5EF4-FFF2-40B4-BE49-F238E27FC236}">
                <a16:creationId xmlns:a16="http://schemas.microsoft.com/office/drawing/2014/main" id="{B33A0FF4-1A1C-4B8E-966E-24427787B56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var.c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34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char*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34836B-91DD-4D1E-8B90-166D705AABC9}"/>
              </a:ext>
            </a:extLst>
          </p:cNvPr>
          <p:cNvSpPr txBox="1"/>
          <p:nvPr/>
        </p:nvSpPr>
        <p:spPr>
          <a:xfrm>
            <a:off x="907414" y="1232058"/>
            <a:ext cx="102177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		= 1; 				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整数，通常是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4bytes</a:t>
            </a:r>
          </a:p>
          <a:p>
            <a:r>
              <a:rPr lang="en-US" altLang="zh-CN" dirty="0">
                <a:latin typeface="+mj-ea"/>
                <a:ea typeface="+mj-ea"/>
              </a:rPr>
              <a:t>float f 		= 0.5; 				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单精度浮点数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double d 	= 0.123456789; 		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双精度浮点数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char* str 	= "Hello World\0"; 	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字符串</a:t>
            </a:r>
          </a:p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arr</a:t>
            </a:r>
            <a:r>
              <a:rPr lang="en-US" altLang="zh-CN" dirty="0">
                <a:latin typeface="+mj-ea"/>
                <a:ea typeface="+mj-ea"/>
              </a:rPr>
              <a:t>[10]; 						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数组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EAC5A5-1B6E-40EC-B89D-320AC42D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11291"/>
              </p:ext>
            </p:extLst>
          </p:nvPr>
        </p:nvGraphicFramePr>
        <p:xfrm>
          <a:off x="2032000" y="303006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43018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923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一般情况下的存储大小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3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3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1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8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64</a:t>
                      </a:r>
                      <a:r>
                        <a:rPr lang="zh-CN" altLang="en-US" dirty="0"/>
                        <a:t>位系统中理论为</a:t>
                      </a:r>
                      <a:r>
                        <a:rPr lang="en-US" altLang="zh-CN" dirty="0"/>
                        <a:t>8 bytes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类型大小 </a:t>
                      </a:r>
                      <a:r>
                        <a:rPr lang="en-US" altLang="zh-CN" dirty="0"/>
                        <a:t>* </a:t>
                      </a:r>
                      <a:r>
                        <a:rPr lang="zh-CN" altLang="en-US" dirty="0"/>
                        <a:t>数组长度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41579"/>
                  </a:ext>
                </a:extLst>
              </a:tr>
            </a:tbl>
          </a:graphicData>
        </a:graphic>
      </p:graphicFrame>
      <p:sp>
        <p:nvSpPr>
          <p:cNvPr id="8" name="对象7">
            <a:extLst>
              <a:ext uri="{FF2B5EF4-FFF2-40B4-BE49-F238E27FC236}">
                <a16:creationId xmlns:a16="http://schemas.microsoft.com/office/drawing/2014/main" id="{0D3A2A8B-C5A6-475A-8C84-F6ACFA5C3D5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5993130"/>
            <a:ext cx="10217785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tx2"/>
                </a:solidFill>
                <a:latin typeface="+mj-ea"/>
              </a:rPr>
              <a:t>负数在内存中是用补码表示的，为了方便处理和运算</a:t>
            </a:r>
            <a:endParaRPr lang="en-US" altLang="zh-CN" sz="2400" b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3EECC6D3-BCE9-4EFD-B25D-188CFCAE3A2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var.c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094733" cy="2181600"/>
          </a:xfrm>
        </p:spPr>
        <p:txBody>
          <a:bodyPr/>
          <a:lstStyle/>
          <a:p>
            <a:pPr lvl="0"/>
            <a:r>
              <a:rPr lang="zh-CN" altLang="en-US" dirty="0"/>
              <a:t>一、什么是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</a:t>
            </a:r>
            <a:r>
              <a:rPr lang="zh-CN" altLang="en-US" dirty="0"/>
              <a:t>变量名命名规则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4" y="1264285"/>
            <a:ext cx="10217785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变量名命名规则</a:t>
            </a:r>
            <a:r>
              <a:rPr lang="zh-CN" altLang="en-US" sz="2400" b="0" dirty="0">
                <a:latin typeface="+mj-ea"/>
              </a:rPr>
              <a:t>：必须以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下划线或字母</a:t>
            </a:r>
            <a:r>
              <a:rPr lang="zh-CN" altLang="en-US" sz="2400" b="0" dirty="0">
                <a:latin typeface="+mj-ea"/>
              </a:rPr>
              <a:t>开始，变量名只能包含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字母、数字、下划线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EFC4A1-593D-40BC-9B23-5D5D9DD7B7A7}"/>
              </a:ext>
            </a:extLst>
          </p:cNvPr>
          <p:cNvSpPr txBox="1"/>
          <p:nvPr/>
        </p:nvSpPr>
        <p:spPr>
          <a:xfrm>
            <a:off x="907415" y="2371300"/>
            <a:ext cx="6278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1;  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不合法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_A; 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_1; 	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合法，不推荐</a:t>
            </a:r>
            <a:endParaRPr lang="en-US" altLang="zh-CN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函数名也是变量名，这里不合法！</a:t>
            </a:r>
            <a:endParaRPr lang="en-US" altLang="zh-CN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void 1()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C433A8F5-54AF-4CE1-B565-DF8018EFDC4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grammar.c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作用域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全局变量</a:t>
            </a:r>
            <a:r>
              <a:rPr lang="zh-CN" altLang="en-US" sz="2400" b="0" dirty="0">
                <a:latin typeface="+mj-ea"/>
              </a:rPr>
              <a:t>：在所有函数外部的变量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局部变量</a:t>
            </a:r>
            <a:r>
              <a:rPr lang="zh-CN" altLang="en-US" sz="2400" b="0" dirty="0">
                <a:latin typeface="+mj-ea"/>
              </a:rPr>
              <a:t>：在函数或块内部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5B1E96-4B46-4D05-AE4F-BFC4A67D6CD4}"/>
              </a:ext>
            </a:extLst>
          </p:cNvPr>
          <p:cNvSpPr txBox="1"/>
          <p:nvPr/>
        </p:nvSpPr>
        <p:spPr>
          <a:xfrm>
            <a:off x="907415" y="2510365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全局作用域，全局变量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0;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latin typeface="+mj-ea"/>
                <a:ea typeface="+mj-ea"/>
              </a:rPr>
              <a:t>int main(int </a:t>
            </a:r>
            <a:r>
              <a:rPr lang="en-US" altLang="zh-CN" dirty="0" err="1">
                <a:latin typeface="+mj-ea"/>
                <a:ea typeface="+mj-ea"/>
              </a:rPr>
              <a:t>argc</a:t>
            </a:r>
            <a:r>
              <a:rPr lang="en-US" altLang="zh-CN" dirty="0">
                <a:latin typeface="+mj-ea"/>
                <a:ea typeface="+mj-ea"/>
              </a:rPr>
              <a:t>, char* </a:t>
            </a:r>
            <a:r>
              <a:rPr lang="en-US" altLang="zh-CN" dirty="0" err="1">
                <a:latin typeface="+mj-ea"/>
                <a:ea typeface="+mj-ea"/>
              </a:rPr>
              <a:t>argv</a:t>
            </a:r>
            <a:r>
              <a:rPr lang="en-US" altLang="zh-CN" dirty="0"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   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2;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局部作用域，局部变量</a:t>
            </a:r>
            <a:endParaRPr lang="en-US" altLang="zh-CN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C9732DA0-3A46-4D44-BEA2-01626B3D3AB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scope.c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64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基础运算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47257" y="1856901"/>
            <a:ext cx="6203248" cy="314419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算数运算符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*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/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%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关系运算符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==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&lt;=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逻辑运算符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&amp;&amp;</a:t>
            </a:r>
            <a:r>
              <a:rPr lang="zh-CN" altLang="en-US" sz="2400" b="0" dirty="0">
                <a:latin typeface="+mj-ea"/>
              </a:rPr>
              <a:t>（且），</a:t>
            </a:r>
            <a:r>
              <a:rPr lang="en-US" altLang="zh-CN" sz="2400" b="0" dirty="0">
                <a:latin typeface="+mj-ea"/>
              </a:rPr>
              <a:t> ||</a:t>
            </a:r>
            <a:r>
              <a:rPr lang="zh-CN" altLang="en-US" sz="2400" b="0" dirty="0">
                <a:latin typeface="+mj-ea"/>
              </a:rPr>
              <a:t>（或），</a:t>
            </a:r>
            <a:r>
              <a:rPr lang="en-US" altLang="zh-CN" sz="2400" b="0" dirty="0">
                <a:latin typeface="+mj-ea"/>
              </a:rPr>
              <a:t> !</a:t>
            </a:r>
            <a:r>
              <a:rPr lang="zh-CN" altLang="en-US" sz="2400" b="0" dirty="0">
                <a:latin typeface="+mj-ea"/>
              </a:rPr>
              <a:t>（非）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位运算符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|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^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&lt;&lt;, &gt;&gt;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895A232C-0F44-4C2B-9B0B-51BE694AEE4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calculate.c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995DF07C-18E7-411B-B2F8-860C98A8AE84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050505" y="2278994"/>
            <a:ext cx="4781515" cy="230001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赋值运算符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+=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取地址符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三目运算符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(</a:t>
            </a:r>
            <a:r>
              <a:rPr lang="zh-CN" altLang="en-US" sz="2400" b="0" dirty="0">
                <a:latin typeface="+mj-ea"/>
              </a:rPr>
              <a:t>判断式</a:t>
            </a:r>
            <a:r>
              <a:rPr lang="en-US" altLang="zh-CN" sz="2400" b="0" dirty="0">
                <a:latin typeface="+mj-ea"/>
              </a:rPr>
              <a:t>) ? … :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条件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6"/>
            <a:ext cx="5032376" cy="48631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if-else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371300"/>
            <a:ext cx="62780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if (a == 1) 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 </a:t>
            </a:r>
          </a:p>
          <a:p>
            <a:r>
              <a:rPr lang="en-US" altLang="zh-CN" dirty="0">
                <a:latin typeface="+mj-ea"/>
                <a:ea typeface="+mj-ea"/>
              </a:rPr>
              <a:t>else if (a == 2)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 </a:t>
            </a:r>
          </a:p>
          <a:p>
            <a:r>
              <a:rPr lang="en-US" altLang="zh-CN" dirty="0">
                <a:latin typeface="+mj-ea"/>
                <a:ea typeface="+mj-ea"/>
              </a:rPr>
              <a:t>else 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29374335-6F28-40B5-B7B0-E5829755A3C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judge.c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78A274ED-2ED3-49E1-9E24-12DD64AA608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252210" y="1264285"/>
            <a:ext cx="5243830" cy="48631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switch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D173F3-F5D0-4CC4-8AA4-BC3AC473BCCC}"/>
              </a:ext>
            </a:extLst>
          </p:cNvPr>
          <p:cNvSpPr txBox="1"/>
          <p:nvPr/>
        </p:nvSpPr>
        <p:spPr>
          <a:xfrm>
            <a:off x="6252210" y="2180800"/>
            <a:ext cx="62780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switch(a)</a:t>
            </a:r>
          </a:p>
          <a:p>
            <a:r>
              <a:rPr lang="en-US" altLang="zh-CN" dirty="0">
                <a:latin typeface="+mj-ea"/>
                <a:ea typeface="+mj-ea"/>
              </a:rPr>
              <a:t> {</a:t>
            </a:r>
          </a:p>
          <a:p>
            <a:r>
              <a:rPr lang="en-US" altLang="zh-CN" dirty="0">
                <a:latin typeface="+mj-ea"/>
                <a:ea typeface="+mj-ea"/>
              </a:rPr>
              <a:t>    case 0: </a:t>
            </a:r>
          </a:p>
          <a:p>
            <a:r>
              <a:rPr lang="en-US" altLang="zh-CN" dirty="0">
                <a:latin typeface="+mj-ea"/>
                <a:ea typeface="+mj-ea"/>
              </a:rPr>
              <a:t>       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0\n"); 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1: </a:t>
            </a:r>
          </a:p>
          <a:p>
            <a:r>
              <a:rPr lang="en-US" altLang="zh-CN" dirty="0">
                <a:latin typeface="+mj-ea"/>
                <a:ea typeface="+mj-ea"/>
              </a:rPr>
              <a:t>       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1\n"); 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2: </a:t>
            </a:r>
          </a:p>
          <a:p>
            <a:r>
              <a:rPr lang="en-US" altLang="zh-CN" dirty="0">
                <a:latin typeface="+mj-ea"/>
                <a:ea typeface="+mj-ea"/>
              </a:rPr>
              <a:t>       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2\n"); 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break;</a:t>
            </a:r>
          </a:p>
          <a:p>
            <a:r>
              <a:rPr lang="en-US" altLang="zh-CN" dirty="0">
                <a:latin typeface="+mj-ea"/>
                <a:ea typeface="+mj-ea"/>
              </a:rPr>
              <a:t>    default: </a:t>
            </a:r>
          </a:p>
          <a:p>
            <a:r>
              <a:rPr lang="en-US" altLang="zh-CN" dirty="0">
                <a:latin typeface="+mj-ea"/>
                <a:ea typeface="+mj-ea"/>
              </a:rPr>
              <a:t>       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default\n");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0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484312"/>
            <a:ext cx="3532238" cy="38780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for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85B15-FFFB-48B3-B7D1-B011A2C29BFA}"/>
              </a:ext>
            </a:extLst>
          </p:cNvPr>
          <p:cNvSpPr txBox="1"/>
          <p:nvPr/>
        </p:nvSpPr>
        <p:spPr>
          <a:xfrm>
            <a:off x="907415" y="3257707"/>
            <a:ext cx="3532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for(int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0;i &lt; 10;++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) 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continue;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7F77BFD1-5C92-40F3-AC9A-239BEB63540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cycle.c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73082A69-F4F9-4BF1-AECA-0830C01B362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714589" y="2486090"/>
            <a:ext cx="2623258" cy="38780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while</a:t>
            </a:r>
          </a:p>
        </p:txBody>
      </p:sp>
      <p:sp>
        <p:nvSpPr>
          <p:cNvPr id="10" name="对象7">
            <a:extLst>
              <a:ext uri="{FF2B5EF4-FFF2-40B4-BE49-F238E27FC236}">
                <a16:creationId xmlns:a16="http://schemas.microsoft.com/office/drawing/2014/main" id="{C345A707-6581-42C7-A1A8-DB0BF021331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258709" y="2478701"/>
            <a:ext cx="2866491" cy="38780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do-while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4AEAB3-9908-40CF-9D8E-A66F73F6157E}"/>
              </a:ext>
            </a:extLst>
          </p:cNvPr>
          <p:cNvSpPr txBox="1"/>
          <p:nvPr/>
        </p:nvSpPr>
        <p:spPr>
          <a:xfrm>
            <a:off x="4663273" y="3257707"/>
            <a:ext cx="359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while () 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break;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9D313-6556-4084-9194-458581D0EC32}"/>
              </a:ext>
            </a:extLst>
          </p:cNvPr>
          <p:cNvSpPr txBox="1"/>
          <p:nvPr/>
        </p:nvSpPr>
        <p:spPr>
          <a:xfrm>
            <a:off x="8258709" y="3258544"/>
            <a:ext cx="3363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do 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}while();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5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865728"/>
            <a:ext cx="8507518" cy="49678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函数返回值 函数名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形参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)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746750"/>
            <a:ext cx="6278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void foo();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bar(int a);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28B20D22-65CF-4307-9938-23992FDC606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func.c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033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结构体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883912"/>
            <a:ext cx="8507518" cy="3782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struct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结构体名 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{}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8A2920-C7E0-4017-BA5F-B790F45F8AD7}"/>
              </a:ext>
            </a:extLst>
          </p:cNvPr>
          <p:cNvSpPr txBox="1"/>
          <p:nvPr/>
        </p:nvSpPr>
        <p:spPr>
          <a:xfrm>
            <a:off x="907415" y="2654418"/>
            <a:ext cx="104876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People 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   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成员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char name[100];</a:t>
            </a:r>
          </a:p>
          <a:p>
            <a:r>
              <a:rPr lang="en-US" altLang="zh-CN" dirty="0">
                <a:latin typeface="+mj-ea"/>
                <a:ea typeface="+mj-ea"/>
              </a:rPr>
              <a:t>    int age;</a:t>
            </a:r>
          </a:p>
          <a:p>
            <a:r>
              <a:rPr lang="en-US" altLang="zh-CN" dirty="0">
                <a:latin typeface="+mj-ea"/>
                <a:ea typeface="+mj-ea"/>
              </a:rPr>
              <a:t>    void (*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)(struct People*);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指向函数的指针，函数类型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void *(struct People* p)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9EE748EA-95F5-474B-8646-55BE7BEEABD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1600" y="6399091"/>
            <a:ext cx="3406942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struct.c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四、编译运行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0"/>
            <a:ext cx="10487659" cy="391159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：展开头文件，宏定义，删除注释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：语法分析，语义分析，目标代码生成，目标代码优化，汇总符号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：根据汇编指令和特定平台，将汇编指令翻译成二进制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：合并</a:t>
            </a:r>
            <a:r>
              <a:rPr lang="en-US" altLang="zh-CN" sz="2400" b="0" dirty="0">
                <a:latin typeface="+mj-ea"/>
              </a:rPr>
              <a:t>obj</a:t>
            </a:r>
            <a:r>
              <a:rPr lang="zh-CN" altLang="en-US" sz="2400" b="0" dirty="0">
                <a:latin typeface="+mj-ea"/>
              </a:rPr>
              <a:t>文件，合并符号表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4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858434"/>
            <a:ext cx="10487659" cy="314113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</a:t>
            </a:r>
            <a:r>
              <a:rPr lang="en-US" altLang="zh-CN" sz="2400" b="0" dirty="0">
                <a:latin typeface="+mj-ea"/>
              </a:rPr>
              <a:t>E</a:t>
            </a:r>
            <a:r>
              <a:rPr lang="pt-BR" altLang="zh-CN" sz="2400" b="0" dirty="0">
                <a:latin typeface="+mj-ea"/>
              </a:rPr>
              <a:t> main.c -o main.i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-S main.c -o main.s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-c main.s -o main.o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main.o -o main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grpSp>
        <p:nvGrpSpPr>
          <p:cNvPr id="7" name="组 13" descr="时间线">
            <a:extLst>
              <a:ext uri="{FF2B5EF4-FFF2-40B4-BE49-F238E27FC236}">
                <a16:creationId xmlns:a16="http://schemas.microsoft.com/office/drawing/2014/main" id="{9D522E02-6A28-4621-80E8-B8FE7803D4E4}"/>
              </a:ext>
            </a:extLst>
          </p:cNvPr>
          <p:cNvGrpSpPr/>
          <p:nvPr/>
        </p:nvGrpSpPr>
        <p:grpSpPr>
          <a:xfrm>
            <a:off x="801687" y="3351411"/>
            <a:ext cx="10588625" cy="262374"/>
            <a:chOff x="-4221090" y="2223330"/>
            <a:chExt cx="15411837" cy="303036"/>
          </a:xfrm>
        </p:grpSpPr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D1F4AF1-08AC-463D-8D82-BDC01AB686D4}"/>
                </a:ext>
              </a:extLst>
            </p:cNvPr>
            <p:cNvSpPr/>
            <p:nvPr/>
          </p:nvSpPr>
          <p:spPr>
            <a:xfrm rot="5400000" flipH="1">
              <a:off x="10683671" y="2019290"/>
              <a:ext cx="303036" cy="711116"/>
            </a:xfrm>
            <a:prstGeom prst="arc">
              <a:avLst>
                <a:gd name="adj1" fmla="val 1113934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2" name="组 7">
              <a:extLst>
                <a:ext uri="{FF2B5EF4-FFF2-40B4-BE49-F238E27FC236}">
                  <a16:creationId xmlns:a16="http://schemas.microsoft.com/office/drawing/2014/main" id="{C288D9D6-08CC-41DB-99BA-DE63B5EA6FA2}"/>
                </a:ext>
              </a:extLst>
            </p:cNvPr>
            <p:cNvGrpSpPr/>
            <p:nvPr/>
          </p:nvGrpSpPr>
          <p:grpSpPr>
            <a:xfrm>
              <a:off x="-4221090" y="2223331"/>
              <a:ext cx="15099056" cy="302822"/>
              <a:chOff x="-4221090" y="2223331"/>
              <a:chExt cx="15099057" cy="30282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D67B898-058E-4649-95DD-6504CD9FD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21089" y="2223331"/>
                <a:ext cx="15099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​​(S) 58">
                <a:extLst>
                  <a:ext uri="{FF2B5EF4-FFF2-40B4-BE49-F238E27FC236}">
                    <a16:creationId xmlns:a16="http://schemas.microsoft.com/office/drawing/2014/main" id="{8C53F7DC-6DA6-4072-993D-7DC8956289D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-4221090" y="2523985"/>
                <a:ext cx="15075165" cy="2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257AAF-914C-4EC6-97F1-04D844830513}"/>
              </a:ext>
            </a:extLst>
          </p:cNvPr>
          <p:cNvCxnSpPr>
            <a:cxnSpLocks/>
          </p:cNvCxnSpPr>
          <p:nvPr/>
        </p:nvCxnSpPr>
        <p:spPr>
          <a:xfrm flipV="1">
            <a:off x="4536333" y="1351100"/>
            <a:ext cx="195750" cy="5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7">
            <a:extLst>
              <a:ext uri="{FF2B5EF4-FFF2-40B4-BE49-F238E27FC236}">
                <a16:creationId xmlns:a16="http://schemas.microsoft.com/office/drawing/2014/main" id="{D4E52F0C-5754-4DCE-9DFC-565D672F8F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1687" y="238899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穿孔卡带时期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，人的速度慢，计算机常处于等待状态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椭圆形 53" descr="时间线标记">
            <a:extLst>
              <a:ext uri="{FF2B5EF4-FFF2-40B4-BE49-F238E27FC236}">
                <a16:creationId xmlns:a16="http://schemas.microsoft.com/office/drawing/2014/main" id="{2D0470B4-C134-407F-87B9-5C77CA6FE9BE}"/>
              </a:ext>
            </a:extLst>
          </p:cNvPr>
          <p:cNvSpPr/>
          <p:nvPr/>
        </p:nvSpPr>
        <p:spPr>
          <a:xfrm flipH="1">
            <a:off x="1483424" y="32528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4CD8AC2-35CE-4C85-A6AA-34DE0290C1EE}"/>
              </a:ext>
            </a:extLst>
          </p:cNvPr>
          <p:cNvCxnSpPr>
            <a:cxnSpLocks/>
          </p:cNvCxnSpPr>
          <p:nvPr/>
        </p:nvCxnSpPr>
        <p:spPr>
          <a:xfrm flipH="1">
            <a:off x="1567906" y="3097628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圆角矩形 7">
            <a:extLst>
              <a:ext uri="{FF2B5EF4-FFF2-40B4-BE49-F238E27FC236}">
                <a16:creationId xmlns:a16="http://schemas.microsoft.com/office/drawing/2014/main" id="{F0AC4084-6550-401B-B417-E88786CE3B6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2388" y="1454231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椭圆形 53" descr="时间线标记">
            <a:extLst>
              <a:ext uri="{FF2B5EF4-FFF2-40B4-BE49-F238E27FC236}">
                <a16:creationId xmlns:a16="http://schemas.microsoft.com/office/drawing/2014/main" id="{36B8F5B9-2F16-46D3-BB73-C53BB4CC3D60}"/>
              </a:ext>
            </a:extLst>
          </p:cNvPr>
          <p:cNvSpPr/>
          <p:nvPr/>
        </p:nvSpPr>
        <p:spPr>
          <a:xfrm flipH="1">
            <a:off x="2334125" y="328053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E481AE1-69E7-4692-91A5-2B5DEF370A33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418607" y="2172445"/>
            <a:ext cx="0" cy="1108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圆角矩形 7">
            <a:extLst>
              <a:ext uri="{FF2B5EF4-FFF2-40B4-BE49-F238E27FC236}">
                <a16:creationId xmlns:a16="http://schemas.microsoft.com/office/drawing/2014/main" id="{2C089C14-13DA-47E5-A5E2-F68D9048D88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93842" y="2408515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，出现“多用户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多任务”的系统，即“分时系统”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" name="椭圆形 53" descr="时间线标记">
            <a:extLst>
              <a:ext uri="{FF2B5EF4-FFF2-40B4-BE49-F238E27FC236}">
                <a16:creationId xmlns:a16="http://schemas.microsoft.com/office/drawing/2014/main" id="{C0E8E70E-0559-4A63-8C0D-807C2B6E472B}"/>
              </a:ext>
            </a:extLst>
          </p:cNvPr>
          <p:cNvSpPr/>
          <p:nvPr/>
        </p:nvSpPr>
        <p:spPr>
          <a:xfrm flipH="1">
            <a:off x="3275579" y="327232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5CD36A2-DCBF-4346-8CB9-731D4EBC4E1B}"/>
              </a:ext>
            </a:extLst>
          </p:cNvPr>
          <p:cNvCxnSpPr>
            <a:cxnSpLocks/>
          </p:cNvCxnSpPr>
          <p:nvPr/>
        </p:nvCxnSpPr>
        <p:spPr>
          <a:xfrm flipH="1">
            <a:off x="3360061" y="3117146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0258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visual studio </a:t>
            </a:r>
            <a:r>
              <a:rPr lang="zh-CN" altLang="en-US" dirty="0"/>
              <a:t>查看内存布局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6C1FD-9A7F-4A0A-8E7A-1B7AED98E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99" y="1263650"/>
            <a:ext cx="8201001" cy="497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923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grpSp>
        <p:nvGrpSpPr>
          <p:cNvPr id="7" name="组 13" descr="时间线">
            <a:extLst>
              <a:ext uri="{FF2B5EF4-FFF2-40B4-BE49-F238E27FC236}">
                <a16:creationId xmlns:a16="http://schemas.microsoft.com/office/drawing/2014/main" id="{9D522E02-6A28-4621-80E8-B8FE7803D4E4}"/>
              </a:ext>
            </a:extLst>
          </p:cNvPr>
          <p:cNvGrpSpPr/>
          <p:nvPr/>
        </p:nvGrpSpPr>
        <p:grpSpPr>
          <a:xfrm>
            <a:off x="801687" y="3351411"/>
            <a:ext cx="10588625" cy="262374"/>
            <a:chOff x="-4221090" y="2223330"/>
            <a:chExt cx="15411837" cy="303036"/>
          </a:xfrm>
        </p:grpSpPr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D1F4AF1-08AC-463D-8D82-BDC01AB686D4}"/>
                </a:ext>
              </a:extLst>
            </p:cNvPr>
            <p:cNvSpPr/>
            <p:nvPr/>
          </p:nvSpPr>
          <p:spPr>
            <a:xfrm rot="5400000" flipH="1">
              <a:off x="10683671" y="2019290"/>
              <a:ext cx="303036" cy="711116"/>
            </a:xfrm>
            <a:prstGeom prst="arc">
              <a:avLst>
                <a:gd name="adj1" fmla="val 1113934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2" name="组 7">
              <a:extLst>
                <a:ext uri="{FF2B5EF4-FFF2-40B4-BE49-F238E27FC236}">
                  <a16:creationId xmlns:a16="http://schemas.microsoft.com/office/drawing/2014/main" id="{C288D9D6-08CC-41DB-99BA-DE63B5EA6FA2}"/>
                </a:ext>
              </a:extLst>
            </p:cNvPr>
            <p:cNvGrpSpPr/>
            <p:nvPr/>
          </p:nvGrpSpPr>
          <p:grpSpPr>
            <a:xfrm>
              <a:off x="-4221090" y="2223331"/>
              <a:ext cx="15099056" cy="302822"/>
              <a:chOff x="-4221090" y="2223331"/>
              <a:chExt cx="15099057" cy="30282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D67B898-058E-4649-95DD-6504CD9FD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21089" y="2223331"/>
                <a:ext cx="15099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​​(S) 58">
                <a:extLst>
                  <a:ext uri="{FF2B5EF4-FFF2-40B4-BE49-F238E27FC236}">
                    <a16:creationId xmlns:a16="http://schemas.microsoft.com/office/drawing/2014/main" id="{8C53F7DC-6DA6-4072-993D-7DC8956289D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-4221090" y="2523985"/>
                <a:ext cx="15075165" cy="2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257AAF-914C-4EC6-97F1-04D844830513}"/>
              </a:ext>
            </a:extLst>
          </p:cNvPr>
          <p:cNvCxnSpPr>
            <a:cxnSpLocks/>
          </p:cNvCxnSpPr>
          <p:nvPr/>
        </p:nvCxnSpPr>
        <p:spPr>
          <a:xfrm flipV="1">
            <a:off x="4536333" y="1351100"/>
            <a:ext cx="195750" cy="5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7">
            <a:extLst>
              <a:ext uri="{FF2B5EF4-FFF2-40B4-BE49-F238E27FC236}">
                <a16:creationId xmlns:a16="http://schemas.microsoft.com/office/drawing/2014/main" id="{D4E52F0C-5754-4DCE-9DFC-565D672F8F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1687" y="238899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穿孔卡带时期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，人的速度慢，计算机常处于等待状态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椭圆形 53" descr="时间线标记">
            <a:extLst>
              <a:ext uri="{FF2B5EF4-FFF2-40B4-BE49-F238E27FC236}">
                <a16:creationId xmlns:a16="http://schemas.microsoft.com/office/drawing/2014/main" id="{2D0470B4-C134-407F-87B9-5C77CA6FE9BE}"/>
              </a:ext>
            </a:extLst>
          </p:cNvPr>
          <p:cNvSpPr/>
          <p:nvPr/>
        </p:nvSpPr>
        <p:spPr>
          <a:xfrm flipH="1">
            <a:off x="1483424" y="32528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4CD8AC2-35CE-4C85-A6AA-34DE0290C1EE}"/>
              </a:ext>
            </a:extLst>
          </p:cNvPr>
          <p:cNvCxnSpPr>
            <a:cxnSpLocks/>
          </p:cNvCxnSpPr>
          <p:nvPr/>
        </p:nvCxnSpPr>
        <p:spPr>
          <a:xfrm flipH="1">
            <a:off x="1567906" y="3097628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圆角矩形 7">
            <a:extLst>
              <a:ext uri="{FF2B5EF4-FFF2-40B4-BE49-F238E27FC236}">
                <a16:creationId xmlns:a16="http://schemas.microsoft.com/office/drawing/2014/main" id="{F0AC4084-6550-401B-B417-E88786CE3B6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2388" y="1454231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椭圆形 53" descr="时间线标记">
            <a:extLst>
              <a:ext uri="{FF2B5EF4-FFF2-40B4-BE49-F238E27FC236}">
                <a16:creationId xmlns:a16="http://schemas.microsoft.com/office/drawing/2014/main" id="{36B8F5B9-2F16-46D3-BB73-C53BB4CC3D60}"/>
              </a:ext>
            </a:extLst>
          </p:cNvPr>
          <p:cNvSpPr/>
          <p:nvPr/>
        </p:nvSpPr>
        <p:spPr>
          <a:xfrm flipH="1">
            <a:off x="2334125" y="328053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E481AE1-69E7-4692-91A5-2B5DEF370A33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418607" y="2172445"/>
            <a:ext cx="0" cy="1108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圆角矩形 7">
            <a:extLst>
              <a:ext uri="{FF2B5EF4-FFF2-40B4-BE49-F238E27FC236}">
                <a16:creationId xmlns:a16="http://schemas.microsoft.com/office/drawing/2014/main" id="{2C089C14-13DA-47E5-A5E2-F68D9048D88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93842" y="2408515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，出现“多用户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多任务”的系统，即“分时系统”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" name="椭圆形 53" descr="时间线标记">
            <a:extLst>
              <a:ext uri="{FF2B5EF4-FFF2-40B4-BE49-F238E27FC236}">
                <a16:creationId xmlns:a16="http://schemas.microsoft.com/office/drawing/2014/main" id="{C0E8E70E-0559-4A63-8C0D-807C2B6E472B}"/>
              </a:ext>
            </a:extLst>
          </p:cNvPr>
          <p:cNvSpPr/>
          <p:nvPr/>
        </p:nvSpPr>
        <p:spPr>
          <a:xfrm flipH="1">
            <a:off x="3275579" y="327232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5CD36A2-DCBF-4346-8CB9-731D4EBC4E1B}"/>
              </a:ext>
            </a:extLst>
          </p:cNvPr>
          <p:cNvCxnSpPr>
            <a:cxnSpLocks/>
          </p:cNvCxnSpPr>
          <p:nvPr/>
        </p:nvCxnSpPr>
        <p:spPr>
          <a:xfrm flipH="1">
            <a:off x="3360061" y="3117146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圆角矩形 7">
            <a:extLst>
              <a:ext uri="{FF2B5EF4-FFF2-40B4-BE49-F238E27FC236}">
                <a16:creationId xmlns:a16="http://schemas.microsoft.com/office/drawing/2014/main" id="{94FBF89B-CB37-4CA3-8F82-E87B80D5F06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468794" y="145865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椭圆形 53" descr="时间线标记">
            <a:extLst>
              <a:ext uri="{FF2B5EF4-FFF2-40B4-BE49-F238E27FC236}">
                <a16:creationId xmlns:a16="http://schemas.microsoft.com/office/drawing/2014/main" id="{F2D1B468-4A2A-48DC-9AE7-14786CAEFB76}"/>
              </a:ext>
            </a:extLst>
          </p:cNvPr>
          <p:cNvSpPr/>
          <p:nvPr/>
        </p:nvSpPr>
        <p:spPr>
          <a:xfrm flipH="1">
            <a:off x="4150531" y="32669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FA9BA-CE13-4F1D-BE93-CB0256BA4F93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>
            <a:off x="4235013" y="2176871"/>
            <a:ext cx="0" cy="1090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圆角矩形 7">
            <a:extLst>
              <a:ext uri="{FF2B5EF4-FFF2-40B4-BE49-F238E27FC236}">
                <a16:creationId xmlns:a16="http://schemas.microsoft.com/office/drawing/2014/main" id="{4C2B85C7-E8B8-44C5-AEEB-49399E1BA5B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242008" y="1454230"/>
            <a:ext cx="2219404" cy="1165493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1969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汤普森为了玩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Space Travel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的游戏，做了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系统，谐音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。丹尼斯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里奇用开发了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语言并重写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操作系统诞生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椭圆形 53" descr="时间线标记">
            <a:extLst>
              <a:ext uri="{FF2B5EF4-FFF2-40B4-BE49-F238E27FC236}">
                <a16:creationId xmlns:a16="http://schemas.microsoft.com/office/drawing/2014/main" id="{708B315B-F8B9-464A-82FC-6274CABBCAF0}"/>
              </a:ext>
            </a:extLst>
          </p:cNvPr>
          <p:cNvSpPr/>
          <p:nvPr/>
        </p:nvSpPr>
        <p:spPr>
          <a:xfrm flipH="1">
            <a:off x="6267228" y="328496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9AAFF4E-8D1F-4523-8BE3-2F7D17202BB0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6351710" y="2619723"/>
            <a:ext cx="0" cy="66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圆角矩形 7">
            <a:extLst>
              <a:ext uri="{FF2B5EF4-FFF2-40B4-BE49-F238E27FC236}">
                <a16:creationId xmlns:a16="http://schemas.microsoft.com/office/drawing/2014/main" id="{1FAA5249-2DF0-4F2A-8060-17A0548E5C1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33601" y="5344379"/>
            <a:ext cx="1264813" cy="871156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源代码私有，商业闭源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" name="椭圆形 53" descr="时间线标记">
            <a:extLst>
              <a:ext uri="{FF2B5EF4-FFF2-40B4-BE49-F238E27FC236}">
                <a16:creationId xmlns:a16="http://schemas.microsoft.com/office/drawing/2014/main" id="{12B84EB6-4C27-4116-AFBC-5F3928805C5A}"/>
              </a:ext>
            </a:extLst>
          </p:cNvPr>
          <p:cNvSpPr/>
          <p:nvPr/>
        </p:nvSpPr>
        <p:spPr>
          <a:xfrm flipH="1">
            <a:off x="10073943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9A99F88-B350-4729-8F13-B5229767FF34}"/>
              </a:ext>
            </a:extLst>
          </p:cNvPr>
          <p:cNvCxnSpPr>
            <a:cxnSpLocks/>
            <a:stCxn id="161" idx="0"/>
            <a:endCxn id="162" idx="4"/>
          </p:cNvCxnSpPr>
          <p:nvPr/>
        </p:nvCxnSpPr>
        <p:spPr>
          <a:xfrm flipH="1" flipV="1">
            <a:off x="10158425" y="3702652"/>
            <a:ext cx="7583" cy="1641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椭圆形 53" descr="时间线标记">
            <a:extLst>
              <a:ext uri="{FF2B5EF4-FFF2-40B4-BE49-F238E27FC236}">
                <a16:creationId xmlns:a16="http://schemas.microsoft.com/office/drawing/2014/main" id="{8081B4FA-A0AA-421E-8A29-D17711E9705A}"/>
              </a:ext>
            </a:extLst>
          </p:cNvPr>
          <p:cNvSpPr/>
          <p:nvPr/>
        </p:nvSpPr>
        <p:spPr>
          <a:xfrm flipH="1">
            <a:off x="8491790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4A7D24F-BF90-4FD6-8C3B-A15F87BC76C5}"/>
              </a:ext>
            </a:extLst>
          </p:cNvPr>
          <p:cNvCxnSpPr>
            <a:cxnSpLocks/>
            <a:stCxn id="178" idx="4"/>
            <a:endCxn id="190" idx="0"/>
          </p:cNvCxnSpPr>
          <p:nvPr/>
        </p:nvCxnSpPr>
        <p:spPr>
          <a:xfrm>
            <a:off x="8576272" y="3702652"/>
            <a:ext cx="0" cy="106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圆角矩形 7">
            <a:extLst>
              <a:ext uri="{FF2B5EF4-FFF2-40B4-BE49-F238E27FC236}">
                <a16:creationId xmlns:a16="http://schemas.microsoft.com/office/drawing/2014/main" id="{D645992B-D847-4FDD-94C4-09C2C32BB81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810053" y="4769701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，理查德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马修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斯托曼不满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闭源，发起自由软件体系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 is not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7" name="椭圆形 53" descr="时间线标记">
            <a:extLst>
              <a:ext uri="{FF2B5EF4-FFF2-40B4-BE49-F238E27FC236}">
                <a16:creationId xmlns:a16="http://schemas.microsoft.com/office/drawing/2014/main" id="{009CAD95-55F7-4B8E-A3AE-024BB20BD264}"/>
              </a:ext>
            </a:extLst>
          </p:cNvPr>
          <p:cNvSpPr/>
          <p:nvPr/>
        </p:nvSpPr>
        <p:spPr>
          <a:xfrm flipH="1">
            <a:off x="6267784" y="352917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5EAB3540-C576-426E-B557-1AE8EEF7F80C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 flipH="1">
            <a:off x="6351710" y="3698134"/>
            <a:ext cx="556" cy="107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圆角矩形 7">
            <a:extLst>
              <a:ext uri="{FF2B5EF4-FFF2-40B4-BE49-F238E27FC236}">
                <a16:creationId xmlns:a16="http://schemas.microsoft.com/office/drawing/2014/main" id="{A1C13075-8C4D-43F7-A82C-9109B9AEB2D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585491" y="4769701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1991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岁的林纳斯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托瓦兹用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bash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工具，用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1w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行代码实现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3" name="椭圆形 53" descr="时间线标记">
            <a:extLst>
              <a:ext uri="{FF2B5EF4-FFF2-40B4-BE49-F238E27FC236}">
                <a16:creationId xmlns:a16="http://schemas.microsoft.com/office/drawing/2014/main" id="{AEA0AB40-27C0-4BA5-A872-448C27D48D5B}"/>
              </a:ext>
            </a:extLst>
          </p:cNvPr>
          <p:cNvSpPr/>
          <p:nvPr/>
        </p:nvSpPr>
        <p:spPr>
          <a:xfrm flipH="1">
            <a:off x="3278736" y="3530617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C9918859-4924-4187-8689-26F4D19D23E5}"/>
              </a:ext>
            </a:extLst>
          </p:cNvPr>
          <p:cNvCxnSpPr>
            <a:cxnSpLocks/>
            <a:stCxn id="233" idx="4"/>
            <a:endCxn id="235" idx="0"/>
          </p:cNvCxnSpPr>
          <p:nvPr/>
        </p:nvCxnSpPr>
        <p:spPr>
          <a:xfrm flipH="1">
            <a:off x="3362662" y="3699581"/>
            <a:ext cx="556" cy="107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圆角矩形 7">
            <a:extLst>
              <a:ext uri="{FF2B5EF4-FFF2-40B4-BE49-F238E27FC236}">
                <a16:creationId xmlns:a16="http://schemas.microsoft.com/office/drawing/2014/main" id="{AC422A52-F06D-457E-945B-916F7896433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596443" y="4771148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2003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，基于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由安迪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鲁宾等人开发，用于数字相机的操作系统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" name="椭圆形 53" descr="时间线标记">
            <a:extLst>
              <a:ext uri="{FF2B5EF4-FFF2-40B4-BE49-F238E27FC236}">
                <a16:creationId xmlns:a16="http://schemas.microsoft.com/office/drawing/2014/main" id="{B55A1817-056A-44C1-81EE-FA922512A1AC}"/>
              </a:ext>
            </a:extLst>
          </p:cNvPr>
          <p:cNvSpPr/>
          <p:nvPr/>
        </p:nvSpPr>
        <p:spPr>
          <a:xfrm flipH="1">
            <a:off x="1489331" y="356196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93016E10-5E3A-4A69-A0A2-5632329935E2}"/>
              </a:ext>
            </a:extLst>
          </p:cNvPr>
          <p:cNvCxnSpPr>
            <a:cxnSpLocks/>
            <a:stCxn id="236" idx="4"/>
            <a:endCxn id="238" idx="0"/>
          </p:cNvCxnSpPr>
          <p:nvPr/>
        </p:nvCxnSpPr>
        <p:spPr>
          <a:xfrm flipH="1">
            <a:off x="1573257" y="3730932"/>
            <a:ext cx="556" cy="107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圆角矩形 7">
            <a:extLst>
              <a:ext uri="{FF2B5EF4-FFF2-40B4-BE49-F238E27FC236}">
                <a16:creationId xmlns:a16="http://schemas.microsoft.com/office/drawing/2014/main" id="{62D74068-C67A-490D-BEF0-F07A04EFFBF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07038" y="4802500"/>
            <a:ext cx="1532438" cy="888668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2007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代码，让生产商推出搭载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的智能手机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9" name="椭圆形 53" descr="时间线标记">
            <a:extLst>
              <a:ext uri="{FF2B5EF4-FFF2-40B4-BE49-F238E27FC236}">
                <a16:creationId xmlns:a16="http://schemas.microsoft.com/office/drawing/2014/main" id="{B08C54DA-F7D8-4B88-8E3F-823A965701B9}"/>
              </a:ext>
            </a:extLst>
          </p:cNvPr>
          <p:cNvSpPr/>
          <p:nvPr/>
        </p:nvSpPr>
        <p:spPr>
          <a:xfrm flipH="1">
            <a:off x="2336120" y="35405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6008FEB0-7A24-4A89-A0E7-E5B9E2E532B9}"/>
              </a:ext>
            </a:extLst>
          </p:cNvPr>
          <p:cNvCxnSpPr>
            <a:cxnSpLocks/>
            <a:stCxn id="239" idx="4"/>
            <a:endCxn id="241" idx="0"/>
          </p:cNvCxnSpPr>
          <p:nvPr/>
        </p:nvCxnSpPr>
        <p:spPr>
          <a:xfrm flipH="1">
            <a:off x="2418607" y="3709467"/>
            <a:ext cx="1995" cy="15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1" name="圆角矩形 7">
            <a:extLst>
              <a:ext uri="{FF2B5EF4-FFF2-40B4-BE49-F238E27FC236}">
                <a16:creationId xmlns:a16="http://schemas.microsoft.com/office/drawing/2014/main" id="{E7E401D7-AA83-4A96-BEC0-0B6C5DA174B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22795" y="3867258"/>
            <a:ext cx="1391624" cy="463160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收购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5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grpSp>
        <p:nvGrpSpPr>
          <p:cNvPr id="7" name="组 13" descr="时间线">
            <a:extLst>
              <a:ext uri="{FF2B5EF4-FFF2-40B4-BE49-F238E27FC236}">
                <a16:creationId xmlns:a16="http://schemas.microsoft.com/office/drawing/2014/main" id="{9D522E02-6A28-4621-80E8-B8FE7803D4E4}"/>
              </a:ext>
            </a:extLst>
          </p:cNvPr>
          <p:cNvGrpSpPr/>
          <p:nvPr/>
        </p:nvGrpSpPr>
        <p:grpSpPr>
          <a:xfrm>
            <a:off x="801687" y="3351411"/>
            <a:ext cx="10588625" cy="262374"/>
            <a:chOff x="-4221090" y="2223330"/>
            <a:chExt cx="15411837" cy="303036"/>
          </a:xfrm>
        </p:grpSpPr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D1F4AF1-08AC-463D-8D82-BDC01AB686D4}"/>
                </a:ext>
              </a:extLst>
            </p:cNvPr>
            <p:cNvSpPr/>
            <p:nvPr/>
          </p:nvSpPr>
          <p:spPr>
            <a:xfrm rot="5400000" flipH="1">
              <a:off x="10683671" y="2019290"/>
              <a:ext cx="303036" cy="711116"/>
            </a:xfrm>
            <a:prstGeom prst="arc">
              <a:avLst>
                <a:gd name="adj1" fmla="val 1113934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2" name="组 7">
              <a:extLst>
                <a:ext uri="{FF2B5EF4-FFF2-40B4-BE49-F238E27FC236}">
                  <a16:creationId xmlns:a16="http://schemas.microsoft.com/office/drawing/2014/main" id="{C288D9D6-08CC-41DB-99BA-DE63B5EA6FA2}"/>
                </a:ext>
              </a:extLst>
            </p:cNvPr>
            <p:cNvGrpSpPr/>
            <p:nvPr/>
          </p:nvGrpSpPr>
          <p:grpSpPr>
            <a:xfrm>
              <a:off x="-4221090" y="2223331"/>
              <a:ext cx="15099056" cy="302822"/>
              <a:chOff x="-4221090" y="2223331"/>
              <a:chExt cx="15099057" cy="30282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D67B898-058E-4649-95DD-6504CD9FD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21089" y="2223331"/>
                <a:ext cx="15099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​​(S) 58">
                <a:extLst>
                  <a:ext uri="{FF2B5EF4-FFF2-40B4-BE49-F238E27FC236}">
                    <a16:creationId xmlns:a16="http://schemas.microsoft.com/office/drawing/2014/main" id="{8C53F7DC-6DA6-4072-993D-7DC8956289D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-4221090" y="2523985"/>
                <a:ext cx="15075165" cy="2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257AAF-914C-4EC6-97F1-04D844830513}"/>
              </a:ext>
            </a:extLst>
          </p:cNvPr>
          <p:cNvCxnSpPr>
            <a:cxnSpLocks/>
          </p:cNvCxnSpPr>
          <p:nvPr/>
        </p:nvCxnSpPr>
        <p:spPr>
          <a:xfrm flipV="1">
            <a:off x="4536333" y="1351100"/>
            <a:ext cx="195750" cy="5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7">
            <a:extLst>
              <a:ext uri="{FF2B5EF4-FFF2-40B4-BE49-F238E27FC236}">
                <a16:creationId xmlns:a16="http://schemas.microsoft.com/office/drawing/2014/main" id="{D4E52F0C-5754-4DCE-9DFC-565D672F8F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1687" y="238899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穿孔卡带时期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，人的速度慢，计算机常处于等待状态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椭圆形 53" descr="时间线标记">
            <a:extLst>
              <a:ext uri="{FF2B5EF4-FFF2-40B4-BE49-F238E27FC236}">
                <a16:creationId xmlns:a16="http://schemas.microsoft.com/office/drawing/2014/main" id="{2D0470B4-C134-407F-87B9-5C77CA6FE9BE}"/>
              </a:ext>
            </a:extLst>
          </p:cNvPr>
          <p:cNvSpPr/>
          <p:nvPr/>
        </p:nvSpPr>
        <p:spPr>
          <a:xfrm flipH="1">
            <a:off x="1483424" y="32528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4CD8AC2-35CE-4C85-A6AA-34DE0290C1EE}"/>
              </a:ext>
            </a:extLst>
          </p:cNvPr>
          <p:cNvCxnSpPr>
            <a:cxnSpLocks/>
          </p:cNvCxnSpPr>
          <p:nvPr/>
        </p:nvCxnSpPr>
        <p:spPr>
          <a:xfrm flipH="1">
            <a:off x="1567906" y="3097628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圆角矩形 7">
            <a:extLst>
              <a:ext uri="{FF2B5EF4-FFF2-40B4-BE49-F238E27FC236}">
                <a16:creationId xmlns:a16="http://schemas.microsoft.com/office/drawing/2014/main" id="{F0AC4084-6550-401B-B417-E88786CE3B6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2388" y="1454231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椭圆形 53" descr="时间线标记">
            <a:extLst>
              <a:ext uri="{FF2B5EF4-FFF2-40B4-BE49-F238E27FC236}">
                <a16:creationId xmlns:a16="http://schemas.microsoft.com/office/drawing/2014/main" id="{36B8F5B9-2F16-46D3-BB73-C53BB4CC3D60}"/>
              </a:ext>
            </a:extLst>
          </p:cNvPr>
          <p:cNvSpPr/>
          <p:nvPr/>
        </p:nvSpPr>
        <p:spPr>
          <a:xfrm flipH="1">
            <a:off x="2334125" y="328053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E481AE1-69E7-4692-91A5-2B5DEF370A33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418607" y="2172445"/>
            <a:ext cx="0" cy="1108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圆角矩形 7">
            <a:extLst>
              <a:ext uri="{FF2B5EF4-FFF2-40B4-BE49-F238E27FC236}">
                <a16:creationId xmlns:a16="http://schemas.microsoft.com/office/drawing/2014/main" id="{2C089C14-13DA-47E5-A5E2-F68D9048D88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93842" y="2408515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，出现“多用户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多任务”的系统，即“分时系统”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" name="椭圆形 53" descr="时间线标记">
            <a:extLst>
              <a:ext uri="{FF2B5EF4-FFF2-40B4-BE49-F238E27FC236}">
                <a16:creationId xmlns:a16="http://schemas.microsoft.com/office/drawing/2014/main" id="{C0E8E70E-0559-4A63-8C0D-807C2B6E472B}"/>
              </a:ext>
            </a:extLst>
          </p:cNvPr>
          <p:cNvSpPr/>
          <p:nvPr/>
        </p:nvSpPr>
        <p:spPr>
          <a:xfrm flipH="1">
            <a:off x="3275579" y="327232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5CD36A2-DCBF-4346-8CB9-731D4EBC4E1B}"/>
              </a:ext>
            </a:extLst>
          </p:cNvPr>
          <p:cNvCxnSpPr>
            <a:cxnSpLocks/>
          </p:cNvCxnSpPr>
          <p:nvPr/>
        </p:nvCxnSpPr>
        <p:spPr>
          <a:xfrm flipH="1">
            <a:off x="3360061" y="3117146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圆角矩形 7">
            <a:extLst>
              <a:ext uri="{FF2B5EF4-FFF2-40B4-BE49-F238E27FC236}">
                <a16:creationId xmlns:a16="http://schemas.microsoft.com/office/drawing/2014/main" id="{94FBF89B-CB37-4CA3-8F82-E87B80D5F06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468794" y="145865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椭圆形 53" descr="时间线标记">
            <a:extLst>
              <a:ext uri="{FF2B5EF4-FFF2-40B4-BE49-F238E27FC236}">
                <a16:creationId xmlns:a16="http://schemas.microsoft.com/office/drawing/2014/main" id="{F2D1B468-4A2A-48DC-9AE7-14786CAEFB76}"/>
              </a:ext>
            </a:extLst>
          </p:cNvPr>
          <p:cNvSpPr/>
          <p:nvPr/>
        </p:nvSpPr>
        <p:spPr>
          <a:xfrm flipH="1">
            <a:off x="4150531" y="32669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FA9BA-CE13-4F1D-BE93-CB0256BA4F93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>
            <a:off x="4235013" y="2176871"/>
            <a:ext cx="0" cy="1090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圆角矩形 7">
            <a:extLst>
              <a:ext uri="{FF2B5EF4-FFF2-40B4-BE49-F238E27FC236}">
                <a16:creationId xmlns:a16="http://schemas.microsoft.com/office/drawing/2014/main" id="{4C2B85C7-E8B8-44C5-AEEB-49399E1BA5B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242008" y="1454230"/>
            <a:ext cx="2219404" cy="1165493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1969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汤普森为了玩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Space Travel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的游戏，做了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系统，谐音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。丹尼斯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里奇用开发了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语言并重写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操作系统诞生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椭圆形 53" descr="时间线标记">
            <a:extLst>
              <a:ext uri="{FF2B5EF4-FFF2-40B4-BE49-F238E27FC236}">
                <a16:creationId xmlns:a16="http://schemas.microsoft.com/office/drawing/2014/main" id="{708B315B-F8B9-464A-82FC-6274CABBCAF0}"/>
              </a:ext>
            </a:extLst>
          </p:cNvPr>
          <p:cNvSpPr/>
          <p:nvPr/>
        </p:nvSpPr>
        <p:spPr>
          <a:xfrm flipH="1">
            <a:off x="6267228" y="328496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9AAFF4E-8D1F-4523-8BE3-2F7D17202BB0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6351710" y="2619723"/>
            <a:ext cx="0" cy="66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圆角矩形 7">
            <a:extLst>
              <a:ext uri="{FF2B5EF4-FFF2-40B4-BE49-F238E27FC236}">
                <a16:creationId xmlns:a16="http://schemas.microsoft.com/office/drawing/2014/main" id="{879E45F8-8E3C-43AD-997B-C40E3F7C70E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74478" y="2172445"/>
            <a:ext cx="1379239" cy="934766"/>
          </a:xfrm>
          <a:prstGeom prst="roundRect">
            <a:avLst>
              <a:gd name="adj" fmla="val 52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1979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，史蒂夫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乔布斯买下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AltoGui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界面，用于自己的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产品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" name="椭圆形 53" descr="时间线标记">
            <a:extLst>
              <a:ext uri="{FF2B5EF4-FFF2-40B4-BE49-F238E27FC236}">
                <a16:creationId xmlns:a16="http://schemas.microsoft.com/office/drawing/2014/main" id="{7F0C91F4-29FB-4C32-BEB7-688CAE3238BF}"/>
              </a:ext>
            </a:extLst>
          </p:cNvPr>
          <p:cNvSpPr/>
          <p:nvPr/>
        </p:nvSpPr>
        <p:spPr>
          <a:xfrm flipH="1">
            <a:off x="10899720" y="325852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F71317E-9833-4CB7-BD53-87142690C3B6}"/>
              </a:ext>
            </a:extLst>
          </p:cNvPr>
          <p:cNvCxnSpPr>
            <a:cxnSpLocks/>
          </p:cNvCxnSpPr>
          <p:nvPr/>
        </p:nvCxnSpPr>
        <p:spPr>
          <a:xfrm flipH="1">
            <a:off x="10984202" y="3103353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圆角矩形 7">
            <a:extLst>
              <a:ext uri="{FF2B5EF4-FFF2-40B4-BE49-F238E27FC236}">
                <a16:creationId xmlns:a16="http://schemas.microsoft.com/office/drawing/2014/main" id="{1FAA5249-2DF0-4F2A-8060-17A0548E5C1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33601" y="5344379"/>
            <a:ext cx="1264813" cy="871156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源代码私有，商业闭源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" name="椭圆形 53" descr="时间线标记">
            <a:extLst>
              <a:ext uri="{FF2B5EF4-FFF2-40B4-BE49-F238E27FC236}">
                <a16:creationId xmlns:a16="http://schemas.microsoft.com/office/drawing/2014/main" id="{12B84EB6-4C27-4116-AFBC-5F3928805C5A}"/>
              </a:ext>
            </a:extLst>
          </p:cNvPr>
          <p:cNvSpPr/>
          <p:nvPr/>
        </p:nvSpPr>
        <p:spPr>
          <a:xfrm flipH="1">
            <a:off x="10073943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9A99F88-B350-4729-8F13-B5229767FF34}"/>
              </a:ext>
            </a:extLst>
          </p:cNvPr>
          <p:cNvCxnSpPr>
            <a:cxnSpLocks/>
            <a:stCxn id="161" idx="0"/>
            <a:endCxn id="162" idx="4"/>
          </p:cNvCxnSpPr>
          <p:nvPr/>
        </p:nvCxnSpPr>
        <p:spPr>
          <a:xfrm flipH="1" flipV="1">
            <a:off x="10158425" y="3702652"/>
            <a:ext cx="7583" cy="1641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椭圆形 53" descr="时间线标记">
            <a:extLst>
              <a:ext uri="{FF2B5EF4-FFF2-40B4-BE49-F238E27FC236}">
                <a16:creationId xmlns:a16="http://schemas.microsoft.com/office/drawing/2014/main" id="{08BA6D1E-1952-40EE-B267-3D98ED63F4BD}"/>
              </a:ext>
            </a:extLst>
          </p:cNvPr>
          <p:cNvSpPr/>
          <p:nvPr/>
        </p:nvSpPr>
        <p:spPr>
          <a:xfrm flipH="1">
            <a:off x="9233085" y="352734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4" name="圆角矩形 7">
            <a:extLst>
              <a:ext uri="{FF2B5EF4-FFF2-40B4-BE49-F238E27FC236}">
                <a16:creationId xmlns:a16="http://schemas.microsoft.com/office/drawing/2014/main" id="{B3D5D3A3-6D8C-4206-8D90-7D62A97067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30507" y="3885298"/>
            <a:ext cx="1379239" cy="799264"/>
          </a:xfrm>
          <a:prstGeom prst="roundRect">
            <a:avLst>
              <a:gd name="adj" fmla="val 52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1983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，全球首款采用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界面的商业计算机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Apple Lisa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推出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0A460730-17CF-42AC-98A2-F2911F842C86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9317567" y="3696306"/>
            <a:ext cx="2560" cy="18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椭圆形 53" descr="时间线标记">
            <a:extLst>
              <a:ext uri="{FF2B5EF4-FFF2-40B4-BE49-F238E27FC236}">
                <a16:creationId xmlns:a16="http://schemas.microsoft.com/office/drawing/2014/main" id="{8081B4FA-A0AA-421E-8A29-D17711E9705A}"/>
              </a:ext>
            </a:extLst>
          </p:cNvPr>
          <p:cNvSpPr/>
          <p:nvPr/>
        </p:nvSpPr>
        <p:spPr>
          <a:xfrm flipH="1">
            <a:off x="8491790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9" name="圆角矩形 7">
            <a:extLst>
              <a:ext uri="{FF2B5EF4-FFF2-40B4-BE49-F238E27FC236}">
                <a16:creationId xmlns:a16="http://schemas.microsoft.com/office/drawing/2014/main" id="{224DFBAD-EB6C-4CD7-BEFA-8587A0B7921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810053" y="5951207"/>
            <a:ext cx="1532438" cy="516647"/>
          </a:xfrm>
          <a:prstGeom prst="roundRect">
            <a:avLst>
              <a:gd name="adj" fmla="val 52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，苹果公司发布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Macintosh</a:t>
            </a: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4A7D24F-BF90-4FD6-8C3B-A15F87BC76C5}"/>
              </a:ext>
            </a:extLst>
          </p:cNvPr>
          <p:cNvCxnSpPr>
            <a:cxnSpLocks/>
            <a:stCxn id="178" idx="4"/>
            <a:endCxn id="190" idx="0"/>
          </p:cNvCxnSpPr>
          <p:nvPr/>
        </p:nvCxnSpPr>
        <p:spPr>
          <a:xfrm>
            <a:off x="8576272" y="3702652"/>
            <a:ext cx="0" cy="106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圆角矩形 7">
            <a:extLst>
              <a:ext uri="{FF2B5EF4-FFF2-40B4-BE49-F238E27FC236}">
                <a16:creationId xmlns:a16="http://schemas.microsoft.com/office/drawing/2014/main" id="{D645992B-D847-4FDD-94C4-09C2C32BB81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810053" y="4769701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，理查德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马修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斯托曼不满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闭源，发起自由软件体系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 is not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F023E4A9-F203-4C01-9969-145987B79098}"/>
              </a:ext>
            </a:extLst>
          </p:cNvPr>
          <p:cNvCxnSpPr>
            <a:cxnSpLocks/>
            <a:stCxn id="179" idx="0"/>
            <a:endCxn id="190" idx="2"/>
          </p:cNvCxnSpPr>
          <p:nvPr/>
        </p:nvCxnSpPr>
        <p:spPr>
          <a:xfrm flipV="1">
            <a:off x="8576272" y="5822194"/>
            <a:ext cx="0" cy="12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椭圆形 53" descr="时间线标记">
            <a:extLst>
              <a:ext uri="{FF2B5EF4-FFF2-40B4-BE49-F238E27FC236}">
                <a16:creationId xmlns:a16="http://schemas.microsoft.com/office/drawing/2014/main" id="{009CAD95-55F7-4B8E-A3AE-024BB20BD264}"/>
              </a:ext>
            </a:extLst>
          </p:cNvPr>
          <p:cNvSpPr/>
          <p:nvPr/>
        </p:nvSpPr>
        <p:spPr>
          <a:xfrm flipH="1">
            <a:off x="6267784" y="352917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5EAB3540-C576-426E-B557-1AE8EEF7F80C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 flipH="1">
            <a:off x="6351710" y="3698134"/>
            <a:ext cx="556" cy="107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圆角矩形 7">
            <a:extLst>
              <a:ext uri="{FF2B5EF4-FFF2-40B4-BE49-F238E27FC236}">
                <a16:creationId xmlns:a16="http://schemas.microsoft.com/office/drawing/2014/main" id="{A1C13075-8C4D-43F7-A82C-9109B9AEB2D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585491" y="4769701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1991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岁的林纳斯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托瓦兹用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bash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工具，用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1w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行代码实现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3" name="椭圆形 53" descr="时间线标记">
            <a:extLst>
              <a:ext uri="{FF2B5EF4-FFF2-40B4-BE49-F238E27FC236}">
                <a16:creationId xmlns:a16="http://schemas.microsoft.com/office/drawing/2014/main" id="{AEA0AB40-27C0-4BA5-A872-448C27D48D5B}"/>
              </a:ext>
            </a:extLst>
          </p:cNvPr>
          <p:cNvSpPr/>
          <p:nvPr/>
        </p:nvSpPr>
        <p:spPr>
          <a:xfrm flipH="1">
            <a:off x="3278736" y="3530617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C9918859-4924-4187-8689-26F4D19D23E5}"/>
              </a:ext>
            </a:extLst>
          </p:cNvPr>
          <p:cNvCxnSpPr>
            <a:cxnSpLocks/>
            <a:stCxn id="233" idx="4"/>
            <a:endCxn id="235" idx="0"/>
          </p:cNvCxnSpPr>
          <p:nvPr/>
        </p:nvCxnSpPr>
        <p:spPr>
          <a:xfrm flipH="1">
            <a:off x="3362662" y="3699581"/>
            <a:ext cx="556" cy="107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圆角矩形 7">
            <a:extLst>
              <a:ext uri="{FF2B5EF4-FFF2-40B4-BE49-F238E27FC236}">
                <a16:creationId xmlns:a16="http://schemas.microsoft.com/office/drawing/2014/main" id="{AC422A52-F06D-457E-945B-916F7896433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596443" y="4771148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2003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，基于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由安迪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鲁宾等人开发，用于数字相机的操作系统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" name="椭圆形 53" descr="时间线标记">
            <a:extLst>
              <a:ext uri="{FF2B5EF4-FFF2-40B4-BE49-F238E27FC236}">
                <a16:creationId xmlns:a16="http://schemas.microsoft.com/office/drawing/2014/main" id="{B55A1817-056A-44C1-81EE-FA922512A1AC}"/>
              </a:ext>
            </a:extLst>
          </p:cNvPr>
          <p:cNvSpPr/>
          <p:nvPr/>
        </p:nvSpPr>
        <p:spPr>
          <a:xfrm flipH="1">
            <a:off x="1489331" y="356196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93016E10-5E3A-4A69-A0A2-5632329935E2}"/>
              </a:ext>
            </a:extLst>
          </p:cNvPr>
          <p:cNvCxnSpPr>
            <a:cxnSpLocks/>
            <a:stCxn id="236" idx="4"/>
            <a:endCxn id="238" idx="0"/>
          </p:cNvCxnSpPr>
          <p:nvPr/>
        </p:nvCxnSpPr>
        <p:spPr>
          <a:xfrm flipH="1">
            <a:off x="1573257" y="3730932"/>
            <a:ext cx="556" cy="107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圆角矩形 7">
            <a:extLst>
              <a:ext uri="{FF2B5EF4-FFF2-40B4-BE49-F238E27FC236}">
                <a16:creationId xmlns:a16="http://schemas.microsoft.com/office/drawing/2014/main" id="{62D74068-C67A-490D-BEF0-F07A04EFFBF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07038" y="4802500"/>
            <a:ext cx="1532438" cy="888668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2007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代码，让生产商推出搭载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的智能手机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9" name="椭圆形 53" descr="时间线标记">
            <a:extLst>
              <a:ext uri="{FF2B5EF4-FFF2-40B4-BE49-F238E27FC236}">
                <a16:creationId xmlns:a16="http://schemas.microsoft.com/office/drawing/2014/main" id="{B08C54DA-F7D8-4B88-8E3F-823A965701B9}"/>
              </a:ext>
            </a:extLst>
          </p:cNvPr>
          <p:cNvSpPr/>
          <p:nvPr/>
        </p:nvSpPr>
        <p:spPr>
          <a:xfrm flipH="1">
            <a:off x="2336120" y="35405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6008FEB0-7A24-4A89-A0E7-E5B9E2E532B9}"/>
              </a:ext>
            </a:extLst>
          </p:cNvPr>
          <p:cNvCxnSpPr>
            <a:cxnSpLocks/>
            <a:stCxn id="239" idx="4"/>
            <a:endCxn id="241" idx="0"/>
          </p:cNvCxnSpPr>
          <p:nvPr/>
        </p:nvCxnSpPr>
        <p:spPr>
          <a:xfrm flipH="1">
            <a:off x="2418607" y="3709467"/>
            <a:ext cx="1995" cy="15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1" name="圆角矩形 7">
            <a:extLst>
              <a:ext uri="{FF2B5EF4-FFF2-40B4-BE49-F238E27FC236}">
                <a16:creationId xmlns:a16="http://schemas.microsoft.com/office/drawing/2014/main" id="{E7E401D7-AA83-4A96-BEC0-0B6C5DA174B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722795" y="3867258"/>
            <a:ext cx="1391624" cy="463160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收购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1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grpSp>
        <p:nvGrpSpPr>
          <p:cNvPr id="7" name="组 13" descr="时间线">
            <a:extLst>
              <a:ext uri="{FF2B5EF4-FFF2-40B4-BE49-F238E27FC236}">
                <a16:creationId xmlns:a16="http://schemas.microsoft.com/office/drawing/2014/main" id="{9D522E02-6A28-4621-80E8-B8FE7803D4E4}"/>
              </a:ext>
            </a:extLst>
          </p:cNvPr>
          <p:cNvGrpSpPr/>
          <p:nvPr/>
        </p:nvGrpSpPr>
        <p:grpSpPr>
          <a:xfrm>
            <a:off x="801687" y="3351411"/>
            <a:ext cx="10588625" cy="262374"/>
            <a:chOff x="-4221090" y="2223330"/>
            <a:chExt cx="15411837" cy="303036"/>
          </a:xfrm>
        </p:grpSpPr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D1F4AF1-08AC-463D-8D82-BDC01AB686D4}"/>
                </a:ext>
              </a:extLst>
            </p:cNvPr>
            <p:cNvSpPr/>
            <p:nvPr/>
          </p:nvSpPr>
          <p:spPr>
            <a:xfrm rot="5400000" flipH="1">
              <a:off x="10683671" y="2019290"/>
              <a:ext cx="303036" cy="711116"/>
            </a:xfrm>
            <a:prstGeom prst="arc">
              <a:avLst>
                <a:gd name="adj1" fmla="val 11139344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2" name="组 7">
              <a:extLst>
                <a:ext uri="{FF2B5EF4-FFF2-40B4-BE49-F238E27FC236}">
                  <a16:creationId xmlns:a16="http://schemas.microsoft.com/office/drawing/2014/main" id="{C288D9D6-08CC-41DB-99BA-DE63B5EA6FA2}"/>
                </a:ext>
              </a:extLst>
            </p:cNvPr>
            <p:cNvGrpSpPr/>
            <p:nvPr/>
          </p:nvGrpSpPr>
          <p:grpSpPr>
            <a:xfrm>
              <a:off x="-4221090" y="2223331"/>
              <a:ext cx="15099056" cy="302822"/>
              <a:chOff x="-4221090" y="2223331"/>
              <a:chExt cx="15099057" cy="30282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D67B898-058E-4649-95DD-6504CD9FD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21089" y="2223331"/>
                <a:ext cx="15099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​​(S) 58">
                <a:extLst>
                  <a:ext uri="{FF2B5EF4-FFF2-40B4-BE49-F238E27FC236}">
                    <a16:creationId xmlns:a16="http://schemas.microsoft.com/office/drawing/2014/main" id="{8C53F7DC-6DA6-4072-993D-7DC8956289D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-4221090" y="2523985"/>
                <a:ext cx="15075165" cy="2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257AAF-914C-4EC6-97F1-04D844830513}"/>
              </a:ext>
            </a:extLst>
          </p:cNvPr>
          <p:cNvCxnSpPr>
            <a:cxnSpLocks/>
          </p:cNvCxnSpPr>
          <p:nvPr/>
        </p:nvCxnSpPr>
        <p:spPr>
          <a:xfrm flipV="1">
            <a:off x="4536333" y="1351100"/>
            <a:ext cx="195750" cy="5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7">
            <a:extLst>
              <a:ext uri="{FF2B5EF4-FFF2-40B4-BE49-F238E27FC236}">
                <a16:creationId xmlns:a16="http://schemas.microsoft.com/office/drawing/2014/main" id="{D4E52F0C-5754-4DCE-9DFC-565D672F8F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1687" y="238899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穿孔卡带时期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，人的速度慢，计算机常处于等待状态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椭圆形 53" descr="时间线标记">
            <a:extLst>
              <a:ext uri="{FF2B5EF4-FFF2-40B4-BE49-F238E27FC236}">
                <a16:creationId xmlns:a16="http://schemas.microsoft.com/office/drawing/2014/main" id="{2D0470B4-C134-407F-87B9-5C77CA6FE9BE}"/>
              </a:ext>
            </a:extLst>
          </p:cNvPr>
          <p:cNvSpPr/>
          <p:nvPr/>
        </p:nvSpPr>
        <p:spPr>
          <a:xfrm flipH="1">
            <a:off x="1483424" y="32528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4CD8AC2-35CE-4C85-A6AA-34DE0290C1EE}"/>
              </a:ext>
            </a:extLst>
          </p:cNvPr>
          <p:cNvCxnSpPr>
            <a:cxnSpLocks/>
          </p:cNvCxnSpPr>
          <p:nvPr/>
        </p:nvCxnSpPr>
        <p:spPr>
          <a:xfrm flipH="1">
            <a:off x="1567906" y="3097628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圆角矩形 7">
            <a:extLst>
              <a:ext uri="{FF2B5EF4-FFF2-40B4-BE49-F238E27FC236}">
                <a16:creationId xmlns:a16="http://schemas.microsoft.com/office/drawing/2014/main" id="{F0AC4084-6550-401B-B417-E88786CE3B6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52388" y="1454231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椭圆形 53" descr="时间线标记">
            <a:extLst>
              <a:ext uri="{FF2B5EF4-FFF2-40B4-BE49-F238E27FC236}">
                <a16:creationId xmlns:a16="http://schemas.microsoft.com/office/drawing/2014/main" id="{36B8F5B9-2F16-46D3-BB73-C53BB4CC3D60}"/>
              </a:ext>
            </a:extLst>
          </p:cNvPr>
          <p:cNvSpPr/>
          <p:nvPr/>
        </p:nvSpPr>
        <p:spPr>
          <a:xfrm flipH="1">
            <a:off x="2334125" y="328053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E481AE1-69E7-4692-91A5-2B5DEF370A33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418607" y="2172445"/>
            <a:ext cx="0" cy="1108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椭圆形 53" descr="时间线标记">
            <a:extLst>
              <a:ext uri="{FF2B5EF4-FFF2-40B4-BE49-F238E27FC236}">
                <a16:creationId xmlns:a16="http://schemas.microsoft.com/office/drawing/2014/main" id="{FE7A3981-7551-4C37-91E2-DF31F1BE136A}"/>
              </a:ext>
            </a:extLst>
          </p:cNvPr>
          <p:cNvSpPr/>
          <p:nvPr/>
        </p:nvSpPr>
        <p:spPr>
          <a:xfrm flipH="1">
            <a:off x="10899720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9EE78A-F1CF-40D1-B18F-7916DD746337}"/>
              </a:ext>
            </a:extLst>
          </p:cNvPr>
          <p:cNvCxnSpPr>
            <a:cxnSpLocks/>
          </p:cNvCxnSpPr>
          <p:nvPr/>
        </p:nvCxnSpPr>
        <p:spPr>
          <a:xfrm flipH="1">
            <a:off x="10987452" y="3706670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圆角矩形 7">
            <a:extLst>
              <a:ext uri="{FF2B5EF4-FFF2-40B4-BE49-F238E27FC236}">
                <a16:creationId xmlns:a16="http://schemas.microsoft.com/office/drawing/2014/main" id="{2C089C14-13DA-47E5-A5E2-F68D9048D88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593842" y="2408515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，出现“多用户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多任务”的系统，即“分时系统”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" name="椭圆形 53" descr="时间线标记">
            <a:extLst>
              <a:ext uri="{FF2B5EF4-FFF2-40B4-BE49-F238E27FC236}">
                <a16:creationId xmlns:a16="http://schemas.microsoft.com/office/drawing/2014/main" id="{C0E8E70E-0559-4A63-8C0D-807C2B6E472B}"/>
              </a:ext>
            </a:extLst>
          </p:cNvPr>
          <p:cNvSpPr/>
          <p:nvPr/>
        </p:nvSpPr>
        <p:spPr>
          <a:xfrm flipH="1">
            <a:off x="3275579" y="327232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5CD36A2-DCBF-4346-8CB9-731D4EBC4E1B}"/>
              </a:ext>
            </a:extLst>
          </p:cNvPr>
          <p:cNvCxnSpPr>
            <a:cxnSpLocks/>
          </p:cNvCxnSpPr>
          <p:nvPr/>
        </p:nvCxnSpPr>
        <p:spPr>
          <a:xfrm flipH="1">
            <a:off x="3360061" y="3117146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圆角矩形 7">
            <a:extLst>
              <a:ext uri="{FF2B5EF4-FFF2-40B4-BE49-F238E27FC236}">
                <a16:creationId xmlns:a16="http://schemas.microsoft.com/office/drawing/2014/main" id="{94FBF89B-CB37-4CA3-8F82-E87B80D5F06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468794" y="1458657"/>
            <a:ext cx="1532438" cy="718214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，出现批处理系统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椭圆形 53" descr="时间线标记">
            <a:extLst>
              <a:ext uri="{FF2B5EF4-FFF2-40B4-BE49-F238E27FC236}">
                <a16:creationId xmlns:a16="http://schemas.microsoft.com/office/drawing/2014/main" id="{F2D1B468-4A2A-48DC-9AE7-14786CAEFB76}"/>
              </a:ext>
            </a:extLst>
          </p:cNvPr>
          <p:cNvSpPr/>
          <p:nvPr/>
        </p:nvSpPr>
        <p:spPr>
          <a:xfrm flipH="1">
            <a:off x="4150531" y="326692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FA9BA-CE13-4F1D-BE93-CB0256BA4F93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>
            <a:off x="4235013" y="2176871"/>
            <a:ext cx="0" cy="1090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圆角矩形 7">
            <a:extLst>
              <a:ext uri="{FF2B5EF4-FFF2-40B4-BE49-F238E27FC236}">
                <a16:creationId xmlns:a16="http://schemas.microsoft.com/office/drawing/2014/main" id="{4C2B85C7-E8B8-44C5-AEEB-49399E1BA5B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242008" y="1454230"/>
            <a:ext cx="2219404" cy="1165493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1969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汤普森为了玩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Space Travel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的游戏，做了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系统，谐音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。丹尼斯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里奇用开发了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语言并重写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操作系统诞生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椭圆形 53" descr="时间线标记">
            <a:extLst>
              <a:ext uri="{FF2B5EF4-FFF2-40B4-BE49-F238E27FC236}">
                <a16:creationId xmlns:a16="http://schemas.microsoft.com/office/drawing/2014/main" id="{708B315B-F8B9-464A-82FC-6274CABBCAF0}"/>
              </a:ext>
            </a:extLst>
          </p:cNvPr>
          <p:cNvSpPr/>
          <p:nvPr/>
        </p:nvSpPr>
        <p:spPr>
          <a:xfrm flipH="1">
            <a:off x="6267228" y="328496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9AAFF4E-8D1F-4523-8BE3-2F7D17202BB0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6351710" y="2619723"/>
            <a:ext cx="0" cy="66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圆角矩形 7">
            <a:extLst>
              <a:ext uri="{FF2B5EF4-FFF2-40B4-BE49-F238E27FC236}">
                <a16:creationId xmlns:a16="http://schemas.microsoft.com/office/drawing/2014/main" id="{879E45F8-8E3C-43AD-997B-C40E3F7C70E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74478" y="2172445"/>
            <a:ext cx="1379239" cy="934766"/>
          </a:xfrm>
          <a:prstGeom prst="roundRect">
            <a:avLst>
              <a:gd name="adj" fmla="val 52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1979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，史蒂夫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乔布斯买下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AltoGui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界面，用于自己的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产品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" name="椭圆形 53" descr="时间线标记">
            <a:extLst>
              <a:ext uri="{FF2B5EF4-FFF2-40B4-BE49-F238E27FC236}">
                <a16:creationId xmlns:a16="http://schemas.microsoft.com/office/drawing/2014/main" id="{7F0C91F4-29FB-4C32-BEB7-688CAE3238BF}"/>
              </a:ext>
            </a:extLst>
          </p:cNvPr>
          <p:cNvSpPr/>
          <p:nvPr/>
        </p:nvSpPr>
        <p:spPr>
          <a:xfrm flipH="1">
            <a:off x="10899720" y="325852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F71317E-9833-4CB7-BD53-87142690C3B6}"/>
              </a:ext>
            </a:extLst>
          </p:cNvPr>
          <p:cNvCxnSpPr>
            <a:cxnSpLocks/>
          </p:cNvCxnSpPr>
          <p:nvPr/>
        </p:nvCxnSpPr>
        <p:spPr>
          <a:xfrm flipH="1">
            <a:off x="10984202" y="3103353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圆角矩形 7">
            <a:extLst>
              <a:ext uri="{FF2B5EF4-FFF2-40B4-BE49-F238E27FC236}">
                <a16:creationId xmlns:a16="http://schemas.microsoft.com/office/drawing/2014/main" id="{B4F32A11-7C85-4B5D-8D85-39AFA456165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274478" y="3882426"/>
            <a:ext cx="1379239" cy="1367161"/>
          </a:xfrm>
          <a:prstGeom prst="roundRect">
            <a:avLst>
              <a:gd name="adj" fmla="val 520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IBM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公司与比尔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盖茨洽谈，买断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岁程序员蒂姆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帕特森的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QOS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系统并进行改造，推出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MS-DOS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" name="圆角矩形 7">
            <a:extLst>
              <a:ext uri="{FF2B5EF4-FFF2-40B4-BE49-F238E27FC236}">
                <a16:creationId xmlns:a16="http://schemas.microsoft.com/office/drawing/2014/main" id="{1FAA5249-2DF0-4F2A-8060-17A0548E5C1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33601" y="5344379"/>
            <a:ext cx="1264813" cy="871156"/>
          </a:xfrm>
          <a:prstGeom prst="roundRect">
            <a:avLst>
              <a:gd name="adj" fmla="val 520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源代码私有，商业闭源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" name="椭圆形 53" descr="时间线标记">
            <a:extLst>
              <a:ext uri="{FF2B5EF4-FFF2-40B4-BE49-F238E27FC236}">
                <a16:creationId xmlns:a16="http://schemas.microsoft.com/office/drawing/2014/main" id="{12B84EB6-4C27-4116-AFBC-5F3928805C5A}"/>
              </a:ext>
            </a:extLst>
          </p:cNvPr>
          <p:cNvSpPr/>
          <p:nvPr/>
        </p:nvSpPr>
        <p:spPr>
          <a:xfrm flipH="1">
            <a:off x="10073943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9A99F88-B350-4729-8F13-B5229767FF34}"/>
              </a:ext>
            </a:extLst>
          </p:cNvPr>
          <p:cNvCxnSpPr>
            <a:cxnSpLocks/>
            <a:stCxn id="161" idx="0"/>
            <a:endCxn id="162" idx="4"/>
          </p:cNvCxnSpPr>
          <p:nvPr/>
        </p:nvCxnSpPr>
        <p:spPr>
          <a:xfrm flipH="1" flipV="1">
            <a:off x="10158425" y="3702652"/>
            <a:ext cx="7583" cy="1641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椭圆形 53" descr="时间线标记">
            <a:extLst>
              <a:ext uri="{FF2B5EF4-FFF2-40B4-BE49-F238E27FC236}">
                <a16:creationId xmlns:a16="http://schemas.microsoft.com/office/drawing/2014/main" id="{08BA6D1E-1952-40EE-B267-3D98ED63F4BD}"/>
              </a:ext>
            </a:extLst>
          </p:cNvPr>
          <p:cNvSpPr/>
          <p:nvPr/>
        </p:nvSpPr>
        <p:spPr>
          <a:xfrm flipH="1">
            <a:off x="9233085" y="352734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4" name="圆角矩形 7">
            <a:extLst>
              <a:ext uri="{FF2B5EF4-FFF2-40B4-BE49-F238E27FC236}">
                <a16:creationId xmlns:a16="http://schemas.microsoft.com/office/drawing/2014/main" id="{B3D5D3A3-6D8C-4206-8D90-7D62A970672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30507" y="3885298"/>
            <a:ext cx="1379239" cy="799264"/>
          </a:xfrm>
          <a:prstGeom prst="roundRect">
            <a:avLst>
              <a:gd name="adj" fmla="val 52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1983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，全球首款采用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界面的商业计算机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Apple Lisa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推出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0A460730-17CF-42AC-98A2-F2911F842C86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9317567" y="3696306"/>
            <a:ext cx="2560" cy="18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椭圆形 53" descr="时间线标记">
            <a:extLst>
              <a:ext uri="{FF2B5EF4-FFF2-40B4-BE49-F238E27FC236}">
                <a16:creationId xmlns:a16="http://schemas.microsoft.com/office/drawing/2014/main" id="{8081B4FA-A0AA-421E-8A29-D17711E9705A}"/>
              </a:ext>
            </a:extLst>
          </p:cNvPr>
          <p:cNvSpPr/>
          <p:nvPr/>
        </p:nvSpPr>
        <p:spPr>
          <a:xfrm flipH="1">
            <a:off x="8491790" y="353368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9" name="圆角矩形 7">
            <a:extLst>
              <a:ext uri="{FF2B5EF4-FFF2-40B4-BE49-F238E27FC236}">
                <a16:creationId xmlns:a16="http://schemas.microsoft.com/office/drawing/2014/main" id="{224DFBAD-EB6C-4CD7-BEFA-8587A0B7921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810053" y="5951207"/>
            <a:ext cx="1532438" cy="516647"/>
          </a:xfrm>
          <a:prstGeom prst="roundRect">
            <a:avLst>
              <a:gd name="adj" fmla="val 52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，苹果公司发布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Macintosh</a:t>
            </a: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4A7D24F-BF90-4FD6-8C3B-A15F87BC76C5}"/>
              </a:ext>
            </a:extLst>
          </p:cNvPr>
          <p:cNvCxnSpPr>
            <a:cxnSpLocks/>
            <a:stCxn id="178" idx="4"/>
            <a:endCxn id="190" idx="0"/>
          </p:cNvCxnSpPr>
          <p:nvPr/>
        </p:nvCxnSpPr>
        <p:spPr>
          <a:xfrm>
            <a:off x="8576272" y="3702652"/>
            <a:ext cx="0" cy="106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圆角矩形 7">
            <a:extLst>
              <a:ext uri="{FF2B5EF4-FFF2-40B4-BE49-F238E27FC236}">
                <a16:creationId xmlns:a16="http://schemas.microsoft.com/office/drawing/2014/main" id="{D645992B-D847-4FDD-94C4-09C2C32BB81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810053" y="4769701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，理查德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马修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斯托曼不满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闭源，发起自由软件体系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 is not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F023E4A9-F203-4C01-9969-145987B79098}"/>
              </a:ext>
            </a:extLst>
          </p:cNvPr>
          <p:cNvCxnSpPr>
            <a:cxnSpLocks/>
            <a:stCxn id="179" idx="0"/>
            <a:endCxn id="190" idx="2"/>
          </p:cNvCxnSpPr>
          <p:nvPr/>
        </p:nvCxnSpPr>
        <p:spPr>
          <a:xfrm flipV="1">
            <a:off x="8576272" y="5822194"/>
            <a:ext cx="0" cy="12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7" name="圆角矩形 7">
            <a:extLst>
              <a:ext uri="{FF2B5EF4-FFF2-40B4-BE49-F238E27FC236}">
                <a16:creationId xmlns:a16="http://schemas.microsoft.com/office/drawing/2014/main" id="{6903BA33-FD0D-4250-83E4-741CB26CA42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132060" y="3907880"/>
            <a:ext cx="1379239" cy="776682"/>
          </a:xfrm>
          <a:prstGeom prst="roundRect">
            <a:avLst>
              <a:gd name="adj" fmla="val 520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1985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，微软仿制苹果的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图形操作系统，发布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Windows1.0</a:t>
            </a:r>
          </a:p>
        </p:txBody>
      </p:sp>
      <p:sp>
        <p:nvSpPr>
          <p:cNvPr id="211" name="椭圆形 53" descr="时间线标记">
            <a:extLst>
              <a:ext uri="{FF2B5EF4-FFF2-40B4-BE49-F238E27FC236}">
                <a16:creationId xmlns:a16="http://schemas.microsoft.com/office/drawing/2014/main" id="{256C260D-0779-4BFD-8BA9-5570C4D24E5E}"/>
              </a:ext>
            </a:extLst>
          </p:cNvPr>
          <p:cNvSpPr/>
          <p:nvPr/>
        </p:nvSpPr>
        <p:spPr>
          <a:xfrm flipH="1">
            <a:off x="7741602" y="353655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9238DFA8-E2AD-4CBD-93ED-2685C5FFCFB4}"/>
              </a:ext>
            </a:extLst>
          </p:cNvPr>
          <p:cNvCxnSpPr>
            <a:cxnSpLocks/>
            <a:endCxn id="207" idx="0"/>
          </p:cNvCxnSpPr>
          <p:nvPr/>
        </p:nvCxnSpPr>
        <p:spPr>
          <a:xfrm flipH="1">
            <a:off x="7821680" y="3706669"/>
            <a:ext cx="1372" cy="20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椭圆形 53" descr="时间线标记">
            <a:extLst>
              <a:ext uri="{FF2B5EF4-FFF2-40B4-BE49-F238E27FC236}">
                <a16:creationId xmlns:a16="http://schemas.microsoft.com/office/drawing/2014/main" id="{009CAD95-55F7-4B8E-A3AE-024BB20BD264}"/>
              </a:ext>
            </a:extLst>
          </p:cNvPr>
          <p:cNvSpPr/>
          <p:nvPr/>
        </p:nvSpPr>
        <p:spPr>
          <a:xfrm flipH="1">
            <a:off x="6267784" y="352917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5EAB3540-C576-426E-B557-1AE8EEF7F80C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 flipH="1">
            <a:off x="6351710" y="3698134"/>
            <a:ext cx="556" cy="107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圆角矩形 7">
            <a:extLst>
              <a:ext uri="{FF2B5EF4-FFF2-40B4-BE49-F238E27FC236}">
                <a16:creationId xmlns:a16="http://schemas.microsoft.com/office/drawing/2014/main" id="{A1C13075-8C4D-43F7-A82C-9109B9AEB2D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585491" y="4769701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1991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岁的林纳斯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托瓦兹用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bash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工具，用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1w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行代码实现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3" name="圆角矩形 7">
            <a:extLst>
              <a:ext uri="{FF2B5EF4-FFF2-40B4-BE49-F238E27FC236}">
                <a16:creationId xmlns:a16="http://schemas.microsoft.com/office/drawing/2014/main" id="{D5AD5086-4B40-4B4E-B20F-FC7C88AB59A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621339" y="3889754"/>
            <a:ext cx="928569" cy="771123"/>
          </a:xfrm>
          <a:prstGeom prst="roundRect">
            <a:avLst>
              <a:gd name="adj" fmla="val 520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1995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，微软发布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Windows95</a:t>
            </a:r>
          </a:p>
        </p:txBody>
      </p:sp>
      <p:sp>
        <p:nvSpPr>
          <p:cNvPr id="224" name="椭圆形 53" descr="时间线标记">
            <a:extLst>
              <a:ext uri="{FF2B5EF4-FFF2-40B4-BE49-F238E27FC236}">
                <a16:creationId xmlns:a16="http://schemas.microsoft.com/office/drawing/2014/main" id="{7D3BAFA3-1BEB-4B64-877F-17C336F32E59}"/>
              </a:ext>
            </a:extLst>
          </p:cNvPr>
          <p:cNvSpPr/>
          <p:nvPr/>
        </p:nvSpPr>
        <p:spPr>
          <a:xfrm flipH="1">
            <a:off x="5000831" y="353655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EC7E014D-76CE-487D-A302-582299E0A8CC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5082280" y="3702652"/>
            <a:ext cx="3344" cy="18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圆角矩形 7">
            <a:extLst>
              <a:ext uri="{FF2B5EF4-FFF2-40B4-BE49-F238E27FC236}">
                <a16:creationId xmlns:a16="http://schemas.microsoft.com/office/drawing/2014/main" id="{4A77464A-8F0D-4E11-BD2C-65524B95A23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546690" y="3880438"/>
            <a:ext cx="928569" cy="771123"/>
          </a:xfrm>
          <a:prstGeom prst="roundRect">
            <a:avLst>
              <a:gd name="adj" fmla="val 520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2001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，微软发布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WindowsXP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1" name="椭圆形 53" descr="时间线标记">
            <a:extLst>
              <a:ext uri="{FF2B5EF4-FFF2-40B4-BE49-F238E27FC236}">
                <a16:creationId xmlns:a16="http://schemas.microsoft.com/office/drawing/2014/main" id="{28EF935E-5C33-4534-8C7E-2B0ACE4E2278}"/>
              </a:ext>
            </a:extLst>
          </p:cNvPr>
          <p:cNvSpPr/>
          <p:nvPr/>
        </p:nvSpPr>
        <p:spPr>
          <a:xfrm flipH="1">
            <a:off x="3926182" y="352724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A72262C3-A02A-4629-B475-9EAAB938562A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4007631" y="3693336"/>
            <a:ext cx="3344" cy="18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椭圆形 53" descr="时间线标记">
            <a:extLst>
              <a:ext uri="{FF2B5EF4-FFF2-40B4-BE49-F238E27FC236}">
                <a16:creationId xmlns:a16="http://schemas.microsoft.com/office/drawing/2014/main" id="{AEA0AB40-27C0-4BA5-A872-448C27D48D5B}"/>
              </a:ext>
            </a:extLst>
          </p:cNvPr>
          <p:cNvSpPr/>
          <p:nvPr/>
        </p:nvSpPr>
        <p:spPr>
          <a:xfrm flipH="1">
            <a:off x="3278736" y="3530617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C9918859-4924-4187-8689-26F4D19D23E5}"/>
              </a:ext>
            </a:extLst>
          </p:cNvPr>
          <p:cNvCxnSpPr>
            <a:cxnSpLocks/>
            <a:stCxn id="233" idx="4"/>
            <a:endCxn id="235" idx="0"/>
          </p:cNvCxnSpPr>
          <p:nvPr/>
        </p:nvCxnSpPr>
        <p:spPr>
          <a:xfrm flipH="1">
            <a:off x="3362662" y="3699581"/>
            <a:ext cx="556" cy="107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圆角矩形 7">
            <a:extLst>
              <a:ext uri="{FF2B5EF4-FFF2-40B4-BE49-F238E27FC236}">
                <a16:creationId xmlns:a16="http://schemas.microsoft.com/office/drawing/2014/main" id="{AC422A52-F06D-457E-945B-916F7896433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596443" y="4771148"/>
            <a:ext cx="1532438" cy="1052493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2003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，基于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由安迪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鲁宾等人开发，用于数字相机的操作系统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" name="椭圆形 53" descr="时间线标记">
            <a:extLst>
              <a:ext uri="{FF2B5EF4-FFF2-40B4-BE49-F238E27FC236}">
                <a16:creationId xmlns:a16="http://schemas.microsoft.com/office/drawing/2014/main" id="{B55A1817-056A-44C1-81EE-FA922512A1AC}"/>
              </a:ext>
            </a:extLst>
          </p:cNvPr>
          <p:cNvSpPr/>
          <p:nvPr/>
        </p:nvSpPr>
        <p:spPr>
          <a:xfrm flipH="1">
            <a:off x="1489331" y="3561968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93016E10-5E3A-4A69-A0A2-5632329935E2}"/>
              </a:ext>
            </a:extLst>
          </p:cNvPr>
          <p:cNvCxnSpPr>
            <a:cxnSpLocks/>
            <a:stCxn id="236" idx="4"/>
            <a:endCxn id="238" idx="0"/>
          </p:cNvCxnSpPr>
          <p:nvPr/>
        </p:nvCxnSpPr>
        <p:spPr>
          <a:xfrm flipH="1">
            <a:off x="1573257" y="3730932"/>
            <a:ext cx="556" cy="107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圆角矩形 7">
            <a:extLst>
              <a:ext uri="{FF2B5EF4-FFF2-40B4-BE49-F238E27FC236}">
                <a16:creationId xmlns:a16="http://schemas.microsoft.com/office/drawing/2014/main" id="{62D74068-C67A-490D-BEF0-F07A04EFFBF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07038" y="4802500"/>
            <a:ext cx="1532438" cy="888668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2007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代码，让生产商推出搭载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的智能手机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9" name="椭圆形 53" descr="时间线标记">
            <a:extLst>
              <a:ext uri="{FF2B5EF4-FFF2-40B4-BE49-F238E27FC236}">
                <a16:creationId xmlns:a16="http://schemas.microsoft.com/office/drawing/2014/main" id="{B08C54DA-F7D8-4B88-8E3F-823A965701B9}"/>
              </a:ext>
            </a:extLst>
          </p:cNvPr>
          <p:cNvSpPr/>
          <p:nvPr/>
        </p:nvSpPr>
        <p:spPr>
          <a:xfrm flipH="1">
            <a:off x="2336120" y="35405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6008FEB0-7A24-4A89-A0E7-E5B9E2E532B9}"/>
              </a:ext>
            </a:extLst>
          </p:cNvPr>
          <p:cNvCxnSpPr>
            <a:cxnSpLocks/>
            <a:stCxn id="239" idx="4"/>
            <a:endCxn id="241" idx="0"/>
          </p:cNvCxnSpPr>
          <p:nvPr/>
        </p:nvCxnSpPr>
        <p:spPr>
          <a:xfrm flipH="1">
            <a:off x="2418607" y="3709467"/>
            <a:ext cx="1995" cy="15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1" name="圆角矩形 7">
            <a:extLst>
              <a:ext uri="{FF2B5EF4-FFF2-40B4-BE49-F238E27FC236}">
                <a16:creationId xmlns:a16="http://schemas.microsoft.com/office/drawing/2014/main" id="{E7E401D7-AA83-4A96-BEC0-0B6C5DA174B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22795" y="3867258"/>
            <a:ext cx="1391624" cy="463160"/>
          </a:xfrm>
          <a:prstGeom prst="roundRect">
            <a:avLst>
              <a:gd name="adj" fmla="val 5208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r>
              <a:rPr lang="zh-CN" altLang="en-US" sz="12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收购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9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语言？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02764804-9DC7-4757-830C-4F11A456B14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34267" y="1527327"/>
            <a:ext cx="8261773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机器语言</a:t>
            </a:r>
            <a:r>
              <a:rPr lang="zh-CN" altLang="en-US" sz="2400" b="0" dirty="0">
                <a:latin typeface="+mj-ea"/>
              </a:rPr>
              <a:t>：二进制代码表示的，计算机能直接识别和执行的一种机器指令的集合。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不同</a:t>
            </a:r>
            <a:r>
              <a:rPr lang="en-US" altLang="zh-CN" sz="2400" dirty="0">
                <a:solidFill>
                  <a:schemeClr val="accent5"/>
                </a:solidFill>
                <a:latin typeface="+mj-ea"/>
              </a:rPr>
              <a:t>CPU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的指令集一般不相同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541F2F-49B4-4A84-B851-FC2E73409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79" y="1398731"/>
            <a:ext cx="1890671" cy="1607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E9A73A-A58B-4FEE-91C9-001CE14BA6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80" y="3173879"/>
            <a:ext cx="2109958" cy="15763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072D04-B811-4619-8812-C46BF7EDA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379" y="4918293"/>
            <a:ext cx="2109958" cy="888784"/>
          </a:xfrm>
          <a:prstGeom prst="rect">
            <a:avLst/>
          </a:prstGeom>
        </p:spPr>
      </p:pic>
      <p:sp>
        <p:nvSpPr>
          <p:cNvPr id="16" name="对象7">
            <a:extLst>
              <a:ext uri="{FF2B5EF4-FFF2-40B4-BE49-F238E27FC236}">
                <a16:creationId xmlns:a16="http://schemas.microsoft.com/office/drawing/2014/main" id="{B60A7207-0496-42E6-9014-5DD7C28B9F0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234267" y="3335114"/>
            <a:ext cx="8261773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汇编语言</a:t>
            </a:r>
            <a:r>
              <a:rPr lang="zh-CN" altLang="en-US" sz="2400" b="0" dirty="0">
                <a:latin typeface="+mj-ea"/>
              </a:rPr>
              <a:t>：低级语言。不同设备中，汇编语言对应不同的机器语言指令集。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可以在不同系统平台之间移植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E0FF174A-9315-420E-AC16-7A9FF837FE5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234267" y="4787715"/>
            <a:ext cx="8261773" cy="95794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高级语言</a:t>
            </a:r>
            <a:r>
              <a:rPr lang="zh-CN" altLang="en-US" sz="2400" b="0" dirty="0">
                <a:latin typeface="+mj-ea"/>
              </a:rPr>
              <a:t>：独立于机器，面向过程或对象的语言。比如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C#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Java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Python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Lua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56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为什么要从</a:t>
            </a:r>
            <a:r>
              <a:rPr lang="en-US" altLang="zh-CN" dirty="0"/>
              <a:t>C</a:t>
            </a:r>
            <a:r>
              <a:rPr lang="zh-CN" altLang="en-US" dirty="0"/>
              <a:t>语言开始？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4">
            <a:extLst>
              <a:ext uri="{FF2B5EF4-FFF2-40B4-BE49-F238E27FC236}">
                <a16:creationId xmlns:a16="http://schemas.microsoft.com/office/drawing/2014/main" id="{63F04423-40E0-4CC5-8CD1-5CA0058238F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1540014" y="1983454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高级语言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2D654D40-1DCA-435D-AAA2-01A2EEAAFEB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07417" y="1951355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1502AF0-808C-47A1-AE06-193590BD0ED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07416" y="2909139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15" name="对象7">
            <a:extLst>
              <a:ext uri="{FF2B5EF4-FFF2-40B4-BE49-F238E27FC236}">
                <a16:creationId xmlns:a16="http://schemas.microsoft.com/office/drawing/2014/main" id="{DC0F3826-E156-4B1E-81E4-832E51A3500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9333" y="237061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16" name="对象7">
            <a:extLst>
              <a:ext uri="{FF2B5EF4-FFF2-40B4-BE49-F238E27FC236}">
                <a16:creationId xmlns:a16="http://schemas.microsoft.com/office/drawing/2014/main" id="{DF72AA23-0D1D-4E71-9370-40C0C293F82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07415" y="386692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560FDA-27F9-4E1A-8985-566A308A50B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0" y="3328397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5</a:t>
            </a:r>
          </a:p>
        </p:txBody>
      </p:sp>
      <p:sp>
        <p:nvSpPr>
          <p:cNvPr id="20" name="对象4">
            <a:extLst>
              <a:ext uri="{FF2B5EF4-FFF2-40B4-BE49-F238E27FC236}">
                <a16:creationId xmlns:a16="http://schemas.microsoft.com/office/drawing/2014/main" id="{023E00A0-B51D-44B7-AFD8-FD6A9F321D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1540013" y="391137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语义明确（点名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</a:t>
            </a:r>
          </a:p>
        </p:txBody>
      </p:sp>
      <p:sp>
        <p:nvSpPr>
          <p:cNvPr id="21" name="对象4">
            <a:extLst>
              <a:ext uri="{FF2B5EF4-FFF2-40B4-BE49-F238E27FC236}">
                <a16:creationId xmlns:a16="http://schemas.microsoft.com/office/drawing/2014/main" id="{8E03E095-FFF0-42E2-94F7-22E4F30D509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731932" y="241506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可以直接操作硬件</a:t>
            </a:r>
          </a:p>
        </p:txBody>
      </p:sp>
      <p:sp>
        <p:nvSpPr>
          <p:cNvPr id="22" name="对象4">
            <a:extLst>
              <a:ext uri="{FF2B5EF4-FFF2-40B4-BE49-F238E27FC236}">
                <a16:creationId xmlns:a16="http://schemas.microsoft.com/office/drawing/2014/main" id="{741D58F8-7917-461F-8D51-360FD8FFCC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731933" y="3353096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个人认为是最接近硬件的语言</a:t>
            </a:r>
          </a:p>
        </p:txBody>
      </p:sp>
      <p:sp>
        <p:nvSpPr>
          <p:cNvPr id="23" name="对象4">
            <a:extLst>
              <a:ext uri="{FF2B5EF4-FFF2-40B4-BE49-F238E27FC236}">
                <a16:creationId xmlns:a16="http://schemas.microsoft.com/office/drawing/2014/main" id="{F562EA0A-D555-417B-891C-105821C2A04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1540013" y="2933838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结构式编程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140B57E-9146-4F0A-9100-BD384044259B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2"/>
                </a:solidFill>
                <a:latin typeface="+mj-ea"/>
              </a:rPr>
              <a:t>一些脚本语言是用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C</a:t>
            </a:r>
            <a:r>
              <a:rPr lang="zh-CN" altLang="en-US" b="0" dirty="0">
                <a:solidFill>
                  <a:schemeClr val="tx2"/>
                </a:solidFill>
                <a:latin typeface="+mj-ea"/>
              </a:rPr>
              <a:t>实现的，比如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Lua</a:t>
            </a:r>
            <a:r>
              <a:rPr lang="zh-CN" altLang="en-US" b="0" dirty="0">
                <a:solidFill>
                  <a:schemeClr val="tx2"/>
                </a:solidFill>
                <a:latin typeface="+mj-ea"/>
              </a:rPr>
              <a:t>，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Python</a:t>
            </a:r>
            <a:endParaRPr lang="zh-CN" altLang="en-US" b="0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2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957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2205</TotalTime>
  <Words>2000</Words>
  <Application>Microsoft Office PowerPoint</Application>
  <PresentationFormat>宽屏</PresentationFormat>
  <Paragraphs>306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Microsoft YaHei UI</vt:lpstr>
      <vt:lpstr>黑体</vt:lpstr>
      <vt:lpstr>微软雅黑</vt:lpstr>
      <vt:lpstr>Arial</vt:lpstr>
      <vt:lpstr>Calibri</vt:lpstr>
      <vt:lpstr>商务风探索未知职场办公</vt:lpstr>
      <vt:lpstr>1_商务风探索未知职场办公</vt:lpstr>
      <vt:lpstr>C语言基础</vt:lpstr>
      <vt:lpstr>一、什么是C语言</vt:lpstr>
      <vt:lpstr>操作系统发展史</vt:lpstr>
      <vt:lpstr>操作系统发展史</vt:lpstr>
      <vt:lpstr>操作系统发展史</vt:lpstr>
      <vt:lpstr>操作系统发展史</vt:lpstr>
      <vt:lpstr>什么是C语言？</vt:lpstr>
      <vt:lpstr>为什么要从C语言开始？</vt:lpstr>
      <vt:lpstr>二、HelloWorld</vt:lpstr>
      <vt:lpstr>安装GCC</vt:lpstr>
      <vt:lpstr>安装GCC</vt:lpstr>
      <vt:lpstr>安装GCC</vt:lpstr>
      <vt:lpstr>安装GCC</vt:lpstr>
      <vt:lpstr>使用vscode文本编辑器编写代码</vt:lpstr>
      <vt:lpstr>使用vscode文本编辑器编写代码</vt:lpstr>
      <vt:lpstr>三、C语言基础</vt:lpstr>
      <vt:lpstr>存储单位</vt:lpstr>
      <vt:lpstr>变量-char</vt:lpstr>
      <vt:lpstr>变量-int、float、double、char*、[]</vt:lpstr>
      <vt:lpstr>变量-变量名命名规则</vt:lpstr>
      <vt:lpstr>作用域</vt:lpstr>
      <vt:lpstr>基础运算</vt:lpstr>
      <vt:lpstr>条件</vt:lpstr>
      <vt:lpstr>循环</vt:lpstr>
      <vt:lpstr>函数</vt:lpstr>
      <vt:lpstr>结构体</vt:lpstr>
      <vt:lpstr>四、编译运行</vt:lpstr>
      <vt:lpstr>编译过程</vt:lpstr>
      <vt:lpstr>编译过程</vt:lpstr>
      <vt:lpstr>用 visual studio 查看内存布局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115</cp:revision>
  <dcterms:created xsi:type="dcterms:W3CDTF">2024-12-15T07:47:00Z</dcterms:created>
  <dcterms:modified xsi:type="dcterms:W3CDTF">2025-03-10T16:00:56Z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