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1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2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3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5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6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7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8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9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10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11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12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13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14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notesSlides/notesSlide15.xml" ContentType="application/vnd.openxmlformats-officedocument.presentationml.notesSlide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16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17.xml" ContentType="application/vnd.openxmlformats-officedocument.presentationml.notesSlide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18.xml" ContentType="application/vnd.openxmlformats-officedocument.presentationml.notesSlide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1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20.xml" ContentType="application/vnd.openxmlformats-officedocument.presentationml.notesSlide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21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notesSlides/notesSlide22.xml" ContentType="application/vnd.openxmlformats-officedocument.presentationml.notesSlide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23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24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33"/>
  </p:notesMasterIdLst>
  <p:sldIdLst>
    <p:sldId id="302" r:id="rId3"/>
    <p:sldId id="303" r:id="rId4"/>
    <p:sldId id="304" r:id="rId5"/>
    <p:sldId id="328" r:id="rId6"/>
    <p:sldId id="329" r:id="rId7"/>
    <p:sldId id="330" r:id="rId8"/>
    <p:sldId id="331" r:id="rId9"/>
    <p:sldId id="327" r:id="rId10"/>
    <p:sldId id="332" r:id="rId11"/>
    <p:sldId id="307" r:id="rId12"/>
    <p:sldId id="333" r:id="rId13"/>
    <p:sldId id="335" r:id="rId14"/>
    <p:sldId id="334" r:id="rId15"/>
    <p:sldId id="338" r:id="rId16"/>
    <p:sldId id="339" r:id="rId17"/>
    <p:sldId id="336" r:id="rId18"/>
    <p:sldId id="342" r:id="rId19"/>
    <p:sldId id="343" r:id="rId20"/>
    <p:sldId id="345" r:id="rId21"/>
    <p:sldId id="341" r:id="rId22"/>
    <p:sldId id="346" r:id="rId23"/>
    <p:sldId id="344" r:id="rId24"/>
    <p:sldId id="347" r:id="rId25"/>
    <p:sldId id="348" r:id="rId26"/>
    <p:sldId id="349" r:id="rId27"/>
    <p:sldId id="305" r:id="rId28"/>
    <p:sldId id="340" r:id="rId29"/>
    <p:sldId id="351" r:id="rId30"/>
    <p:sldId id="350" r:id="rId31"/>
    <p:sldId id="32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0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4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4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2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7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1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25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0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2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9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97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9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1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1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9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6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56.xml"/><Relationship Id="rId7" Type="http://schemas.openxmlformats.org/officeDocument/2006/relationships/image" Target="../media/image5.png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60.xml"/><Relationship Id="rId7" Type="http://schemas.openxmlformats.org/officeDocument/2006/relationships/image" Target="../media/image5.png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64.xml"/><Relationship Id="rId7" Type="http://schemas.openxmlformats.org/officeDocument/2006/relationships/image" Target="../media/image5.png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6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3.xml"/><Relationship Id="rId7" Type="http://schemas.openxmlformats.org/officeDocument/2006/relationships/image" Target="../media/image17.png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7" Type="http://schemas.openxmlformats.org/officeDocument/2006/relationships/image" Target="../media/image18.png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7" Type="http://schemas.openxmlformats.org/officeDocument/2006/relationships/image" Target="../media/image19.png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7" Type="http://schemas.openxmlformats.org/officeDocument/2006/relationships/image" Target="../media/image5.png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7" Type="http://schemas.openxmlformats.org/officeDocument/2006/relationships/image" Target="../media/image5.png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7" Type="http://schemas.openxmlformats.org/officeDocument/2006/relationships/image" Target="../media/image5.png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7" Type="http://schemas.openxmlformats.org/officeDocument/2006/relationships/image" Target="../media/image5.png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7" Type="http://schemas.openxmlformats.org/officeDocument/2006/relationships/image" Target="../media/image5.png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5.xml"/><Relationship Id="rId7" Type="http://schemas.openxmlformats.org/officeDocument/2006/relationships/image" Target="../media/image5.png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09.xml"/><Relationship Id="rId7" Type="http://schemas.openxmlformats.org/officeDocument/2006/relationships/image" Target="../media/image5.png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3.xml"/><Relationship Id="rId7" Type="http://schemas.openxmlformats.org/officeDocument/2006/relationships/image" Target="../media/image5.png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20.xml"/><Relationship Id="rId7" Type="http://schemas.openxmlformats.org/officeDocument/2006/relationships/image" Target="../media/image5.png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4.xml"/><Relationship Id="rId7" Type="http://schemas.openxmlformats.org/officeDocument/2006/relationships/image" Target="../media/image5.png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28.xml"/><Relationship Id="rId7" Type="http://schemas.openxmlformats.org/officeDocument/2006/relationships/image" Target="../media/image20.png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7" Type="http://schemas.openxmlformats.org/officeDocument/2006/relationships/image" Target="../media/image6.png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7" Type="http://schemas.openxmlformats.org/officeDocument/2006/relationships/image" Target="../media/image7.png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image" Target="../media/image8.png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2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11" Type="http://schemas.openxmlformats.org/officeDocument/2006/relationships/image" Target="../media/image10.png"/><Relationship Id="rId5" Type="http://schemas.openxmlformats.org/officeDocument/2006/relationships/tags" Target="../tags/tag431.xml"/><Relationship Id="rId10" Type="http://schemas.openxmlformats.org/officeDocument/2006/relationships/image" Target="../media/image9.png"/><Relationship Id="rId4" Type="http://schemas.openxmlformats.org/officeDocument/2006/relationships/tags" Target="../tags/tag430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13" Type="http://schemas.openxmlformats.org/officeDocument/2006/relationships/tags" Target="../tags/tag445.xml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12" Type="http://schemas.openxmlformats.org/officeDocument/2006/relationships/tags" Target="../tags/tag444.xml"/><Relationship Id="rId2" Type="http://schemas.openxmlformats.org/officeDocument/2006/relationships/tags" Target="../tags/tag434.xml"/><Relationship Id="rId16" Type="http://schemas.openxmlformats.org/officeDocument/2006/relationships/image" Target="../media/image5.png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1" Type="http://schemas.openxmlformats.org/officeDocument/2006/relationships/tags" Target="../tags/tag443.xml"/><Relationship Id="rId5" Type="http://schemas.openxmlformats.org/officeDocument/2006/relationships/tags" Target="../tags/tag437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442.xml"/><Relationship Id="rId4" Type="http://schemas.openxmlformats.org/officeDocument/2006/relationships/tags" Target="../tags/tag436.xml"/><Relationship Id="rId9" Type="http://schemas.openxmlformats.org/officeDocument/2006/relationships/tags" Target="../tags/tag441.xml"/><Relationship Id="rId1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C</a:t>
            </a:r>
            <a:r>
              <a:rPr lang="zh-CN" altLang="en-US" dirty="0"/>
              <a:t>语言基础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75B58386-F2CA-43C5-825A-7707E91FFD0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43243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解压</a:t>
            </a:r>
            <a:r>
              <a:rPr lang="zh-CN" altLang="en-US" sz="2400" b="0" dirty="0">
                <a:latin typeface="+mj-ea"/>
              </a:rPr>
              <a:t>：解压下载的文件到指定目录下，如这里放 </a:t>
            </a:r>
            <a:r>
              <a:rPr lang="en-US" altLang="zh-CN" sz="2400" b="0" dirty="0">
                <a:latin typeface="+mj-ea"/>
              </a:rPr>
              <a:t>Env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62BF95-B331-47DF-B16D-370A501CD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2778" y="2030127"/>
            <a:ext cx="5666444" cy="3473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20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D0749DF9-60A6-4D76-8E6B-1F5DE29760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92646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设置环境变量</a:t>
            </a:r>
            <a:r>
              <a:rPr lang="zh-CN" altLang="en-US" sz="2400" b="0" dirty="0">
                <a:latin typeface="+mj-ea"/>
              </a:rPr>
              <a:t>：将解压后的 </a:t>
            </a:r>
            <a:r>
              <a:rPr lang="en-US" altLang="zh-CN" sz="2400" b="0" dirty="0">
                <a:latin typeface="+mj-ea"/>
              </a:rPr>
              <a:t>bin </a:t>
            </a:r>
            <a:r>
              <a:rPr lang="zh-CN" altLang="en-US" sz="2400" b="0" dirty="0">
                <a:latin typeface="+mj-ea"/>
              </a:rPr>
              <a:t>目录放在环境变量下。文件管理器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此电脑右键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属性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高级系统设置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环境变量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系统变量</a:t>
            </a:r>
            <a:r>
              <a:rPr lang="en-US" altLang="zh-CN" sz="2400" b="0" dirty="0">
                <a:latin typeface="+mj-ea"/>
              </a:rPr>
              <a:t>-Path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E9F12C-1973-4D79-9382-A6C8BF74D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058" y="2181882"/>
            <a:ext cx="7896304" cy="406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189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D0749DF9-60A6-4D76-8E6B-1F5DE29760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92646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查看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GCC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版本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 err="1">
                <a:latin typeface="+mj-ea"/>
              </a:rPr>
              <a:t>win+r</a:t>
            </a:r>
            <a:r>
              <a:rPr lang="zh-CN" altLang="en-US" sz="2400" b="0" dirty="0">
                <a:latin typeface="+mj-ea"/>
              </a:rPr>
              <a:t>打开运行窗口，输入</a:t>
            </a:r>
            <a:r>
              <a:rPr lang="en-US" altLang="zh-CN" sz="2400" b="0" dirty="0" err="1">
                <a:latin typeface="+mj-ea"/>
              </a:rPr>
              <a:t>cmd</a:t>
            </a:r>
            <a:r>
              <a:rPr lang="zh-CN" altLang="en-US" sz="2400" b="0" dirty="0">
                <a:latin typeface="+mj-ea"/>
              </a:rPr>
              <a:t>打开命令行窗口，输入 </a:t>
            </a:r>
            <a:r>
              <a:rPr lang="en-US" altLang="zh-CN" sz="2400" b="0" dirty="0" err="1">
                <a:latin typeface="+mj-ea"/>
              </a:rPr>
              <a:t>gcc</a:t>
            </a:r>
            <a:r>
              <a:rPr lang="en-US" altLang="zh-CN" sz="2400" b="0" dirty="0">
                <a:latin typeface="+mj-ea"/>
              </a:rPr>
              <a:t> –version </a:t>
            </a:r>
            <a:r>
              <a:rPr lang="zh-CN" altLang="en-US" sz="2400" b="0" dirty="0">
                <a:latin typeface="+mj-ea"/>
              </a:rPr>
              <a:t>指令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5E182E-D394-4BE8-994F-2A014C255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714" y="2703903"/>
            <a:ext cx="6628571" cy="1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2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文本编辑器编写代码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EC3D7-1005-43C3-B513-3ADC89DCD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15" y="2183985"/>
            <a:ext cx="2613880" cy="2490030"/>
          </a:xfrm>
          <a:prstGeom prst="rect">
            <a:avLst/>
          </a:prstGeom>
        </p:spPr>
      </p:pic>
      <p:sp>
        <p:nvSpPr>
          <p:cNvPr id="10" name="对象7">
            <a:extLst>
              <a:ext uri="{FF2B5EF4-FFF2-40B4-BE49-F238E27FC236}">
                <a16:creationId xmlns:a16="http://schemas.microsoft.com/office/drawing/2014/main" id="{0B34D8D8-F48D-41AF-85C9-F1233EAD6AB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6" y="1481666"/>
            <a:ext cx="2613880" cy="52493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vscode</a:t>
            </a:r>
            <a:r>
              <a:rPr lang="zh-CN" altLang="en-US" sz="2400" b="0" dirty="0">
                <a:latin typeface="+mj-ea"/>
              </a:rPr>
              <a:t>插件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440671EA-02F8-4B07-A16C-197A75E2E90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68682" y="1481666"/>
            <a:ext cx="7227357" cy="494389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3C476B-8C97-4197-B618-4E93497B80FC}"/>
              </a:ext>
            </a:extLst>
          </p:cNvPr>
          <p:cNvSpPr txBox="1"/>
          <p:nvPr/>
        </p:nvSpPr>
        <p:spPr>
          <a:xfrm>
            <a:off x="4743344" y="1859339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这是注释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头文件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#include &lt;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stdio.h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&gt;</a:t>
            </a:r>
          </a:p>
          <a:p>
            <a:endParaRPr lang="en-US" altLang="zh-CN" dirty="0">
              <a:solidFill>
                <a:schemeClr val="tx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int main(int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argc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, char*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argv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    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打印</a:t>
            </a:r>
          </a:p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printf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("Hello World!");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    return 0; 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}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文本编辑器编写代码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DDAE-47FF-479C-8CDA-98D47AB65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524" y="1509952"/>
            <a:ext cx="6980952" cy="383809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48602F8-8E77-4709-AC6E-46B51DF11240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注意：观察文件内容结构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44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</a:t>
            </a:r>
            <a:r>
              <a:rPr lang="en-US" altLang="zh-CN" dirty="0"/>
              <a:t>C</a:t>
            </a:r>
            <a:r>
              <a:rPr lang="zh-CN" altLang="en-US" dirty="0"/>
              <a:t>语言基础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70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存储单位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986D6-E59F-49AE-9CF8-0CCFEA858344}"/>
              </a:ext>
            </a:extLst>
          </p:cNvPr>
          <p:cNvSpPr txBox="1"/>
          <p:nvPr/>
        </p:nvSpPr>
        <p:spPr>
          <a:xfrm>
            <a:off x="3113194" y="4027862"/>
            <a:ext cx="627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		= 1 bit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字节 </a:t>
            </a:r>
            <a:r>
              <a:rPr lang="en-US" altLang="zh-CN" dirty="0"/>
              <a:t>	= 1 byte 		= 8 bits = 2^3 bits</a:t>
            </a:r>
          </a:p>
          <a:p>
            <a:r>
              <a:rPr lang="en-US" altLang="zh-CN" dirty="0"/>
              <a:t>1KB		= 1024 bytes = 2^10 bytes</a:t>
            </a:r>
          </a:p>
          <a:p>
            <a:r>
              <a:rPr lang="en-US" altLang="zh-CN" dirty="0"/>
              <a:t>1MB	= 1024 KB 	= 2^20 bytes</a:t>
            </a:r>
          </a:p>
          <a:p>
            <a:r>
              <a:rPr lang="en-US" altLang="zh-CN" dirty="0"/>
              <a:t>1GB	= 1024 MB 	= 2^30 bytes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6F015-8526-4F7E-82E2-2862FAC84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762" y="1515903"/>
            <a:ext cx="4990476" cy="20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34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-char</a:t>
            </a:r>
            <a:r>
              <a:rPr lang="zh-CN" altLang="en-US" dirty="0"/>
              <a:t>；</a:t>
            </a:r>
            <a:r>
              <a:rPr lang="en-US" altLang="zh-CN" dirty="0" err="1"/>
              <a:t>var.c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481C4F-8358-453B-A892-6AFE2EE5A07B}"/>
              </a:ext>
            </a:extLst>
          </p:cNvPr>
          <p:cNvSpPr txBox="1"/>
          <p:nvPr/>
        </p:nvSpPr>
        <p:spPr>
          <a:xfrm>
            <a:off x="1008380" y="1297000"/>
            <a:ext cx="10116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+mj-ea"/>
                <a:ea typeface="+mj-ea"/>
              </a:rPr>
              <a:t>// </a:t>
            </a:r>
            <a:r>
              <a:rPr lang="zh-CN" altLang="en-US" b="0" dirty="0">
                <a:effectLst/>
                <a:latin typeface="+mj-ea"/>
                <a:ea typeface="+mj-ea"/>
              </a:rPr>
              <a:t>类型 变量名</a:t>
            </a:r>
            <a:r>
              <a:rPr lang="en-US" altLang="zh-CN" b="0" dirty="0">
                <a:effectLst/>
                <a:latin typeface="+mj-ea"/>
                <a:ea typeface="+mj-ea"/>
              </a:rPr>
              <a:t>=</a:t>
            </a:r>
            <a:r>
              <a:rPr lang="zh-CN" altLang="en-US" b="0" dirty="0">
                <a:effectLst/>
                <a:latin typeface="+mj-ea"/>
                <a:ea typeface="+mj-ea"/>
              </a:rPr>
              <a:t>变量值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char c = 'a';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184CA6-6E32-4705-9A7A-DE16E15B7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934" y="2160196"/>
            <a:ext cx="8078552" cy="40357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534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char*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  <a:r>
              <a:rPr lang="zh-CN" altLang="en-US" dirty="0"/>
              <a:t>；</a:t>
            </a:r>
            <a:r>
              <a:rPr lang="en-US" altLang="zh-CN" dirty="0" err="1"/>
              <a:t>var.c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34836B-91DD-4D1E-8B90-166D705AABC9}"/>
              </a:ext>
            </a:extLst>
          </p:cNvPr>
          <p:cNvSpPr txBox="1"/>
          <p:nvPr/>
        </p:nvSpPr>
        <p:spPr>
          <a:xfrm>
            <a:off x="907414" y="1232058"/>
            <a:ext cx="102177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1; 					// </a:t>
            </a:r>
            <a:r>
              <a:rPr lang="zh-CN" altLang="en-US" dirty="0">
                <a:latin typeface="+mj-ea"/>
                <a:ea typeface="+mj-ea"/>
              </a:rPr>
              <a:t>整数，通常是 </a:t>
            </a:r>
            <a:r>
              <a:rPr lang="en-US" altLang="zh-CN" dirty="0">
                <a:latin typeface="+mj-ea"/>
                <a:ea typeface="+mj-ea"/>
              </a:rPr>
              <a:t>4bytes</a:t>
            </a:r>
          </a:p>
          <a:p>
            <a:r>
              <a:rPr lang="en-US" altLang="zh-CN" dirty="0">
                <a:latin typeface="+mj-ea"/>
                <a:ea typeface="+mj-ea"/>
              </a:rPr>
              <a:t>float f = 0.5; 				// </a:t>
            </a:r>
            <a:r>
              <a:rPr lang="zh-CN" altLang="en-US" dirty="0">
                <a:latin typeface="+mj-ea"/>
                <a:ea typeface="+mj-ea"/>
              </a:rPr>
              <a:t>单精度浮点数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double d = 0.123456789; 	// </a:t>
            </a:r>
            <a:r>
              <a:rPr lang="zh-CN" altLang="en-US" dirty="0">
                <a:latin typeface="+mj-ea"/>
                <a:ea typeface="+mj-ea"/>
              </a:rPr>
              <a:t>双精度浮点数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char* str = "Hello World\0"; 	// </a:t>
            </a:r>
            <a:r>
              <a:rPr lang="zh-CN" altLang="en-US" dirty="0">
                <a:latin typeface="+mj-ea"/>
                <a:ea typeface="+mj-ea"/>
              </a:rPr>
              <a:t>字符串</a:t>
            </a:r>
          </a:p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arr</a:t>
            </a:r>
            <a:r>
              <a:rPr lang="en-US" altLang="zh-CN" dirty="0">
                <a:latin typeface="+mj-ea"/>
                <a:ea typeface="+mj-ea"/>
              </a:rPr>
              <a:t>[10]; 					// </a:t>
            </a:r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EAC5A5-1B6E-40EC-B89D-320AC42D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11291"/>
              </p:ext>
            </p:extLst>
          </p:nvPr>
        </p:nvGraphicFramePr>
        <p:xfrm>
          <a:off x="2032000" y="303006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43018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923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一般情况下的存储大小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3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3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1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8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64</a:t>
                      </a:r>
                      <a:r>
                        <a:rPr lang="zh-CN" altLang="en-US" dirty="0"/>
                        <a:t>位系统中理论为</a:t>
                      </a:r>
                      <a:r>
                        <a:rPr lang="en-US" altLang="zh-CN" dirty="0"/>
                        <a:t>8 bytes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类型大小 </a:t>
                      </a:r>
                      <a:r>
                        <a:rPr lang="en-US" altLang="zh-CN" dirty="0"/>
                        <a:t>* </a:t>
                      </a:r>
                      <a:r>
                        <a:rPr lang="zh-CN" altLang="en-US" dirty="0"/>
                        <a:t>数组长度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41579"/>
                  </a:ext>
                </a:extLst>
              </a:tr>
            </a:tbl>
          </a:graphicData>
        </a:graphic>
      </p:graphicFrame>
      <p:sp>
        <p:nvSpPr>
          <p:cNvPr id="8" name="对象7">
            <a:extLst>
              <a:ext uri="{FF2B5EF4-FFF2-40B4-BE49-F238E27FC236}">
                <a16:creationId xmlns:a16="http://schemas.microsoft.com/office/drawing/2014/main" id="{0D3A2A8B-C5A6-475A-8C84-F6ACFA5C3D5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5993130"/>
            <a:ext cx="10217785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tx2"/>
                </a:solidFill>
                <a:latin typeface="+mj-ea"/>
              </a:rPr>
              <a:t>负数在内存中是用补码表示的，为了方便处理和运算</a:t>
            </a:r>
            <a:endParaRPr lang="en-US" altLang="zh-CN" sz="2400" b="0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8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</a:t>
            </a:r>
            <a:r>
              <a:rPr lang="zh-CN" altLang="en-US" dirty="0"/>
              <a:t>变量名命名规则；</a:t>
            </a:r>
            <a:r>
              <a:rPr lang="en-US" altLang="zh-CN" dirty="0" err="1"/>
              <a:t>grammar.c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4" y="1264285"/>
            <a:ext cx="10217785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变量名命名规则</a:t>
            </a:r>
            <a:r>
              <a:rPr lang="zh-CN" altLang="en-US" sz="2400" b="0" dirty="0">
                <a:latin typeface="+mj-ea"/>
              </a:rPr>
              <a:t>：必须以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下划线或字母</a:t>
            </a:r>
            <a:r>
              <a:rPr lang="zh-CN" altLang="en-US" sz="2400" b="0" dirty="0">
                <a:latin typeface="+mj-ea"/>
              </a:rPr>
              <a:t>开始，变量名只能包含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字母、数字、下划线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EFC4A1-593D-40BC-9B23-5D5D9DD7B7A7}"/>
              </a:ext>
            </a:extLst>
          </p:cNvPr>
          <p:cNvSpPr txBox="1"/>
          <p:nvPr/>
        </p:nvSpPr>
        <p:spPr>
          <a:xfrm>
            <a:off x="907415" y="2371300"/>
            <a:ext cx="6278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1;  	//</a:t>
            </a:r>
            <a:r>
              <a:rPr lang="zh-CN" altLang="en-US" dirty="0">
                <a:latin typeface="+mj-ea"/>
                <a:ea typeface="+mj-ea"/>
              </a:rPr>
              <a:t>不合法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_A;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_1; 	//</a:t>
            </a:r>
            <a:r>
              <a:rPr lang="zh-CN" altLang="en-US" dirty="0">
                <a:latin typeface="+mj-ea"/>
                <a:ea typeface="+mj-ea"/>
              </a:rPr>
              <a:t>合法，不推荐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函数名也是变量名，这里不合法！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void 1()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094733" cy="2181600"/>
          </a:xfrm>
        </p:spPr>
        <p:txBody>
          <a:bodyPr/>
          <a:lstStyle/>
          <a:p>
            <a:pPr lvl="0"/>
            <a:r>
              <a:rPr lang="zh-CN" altLang="en-US" dirty="0"/>
              <a:t>一、什么是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作用域；</a:t>
            </a:r>
            <a:r>
              <a:rPr lang="en-US" altLang="zh-CN" dirty="0" err="1"/>
              <a:t>scope.c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全局变量</a:t>
            </a:r>
            <a:r>
              <a:rPr lang="zh-CN" altLang="en-US" sz="2400" b="0" dirty="0">
                <a:latin typeface="+mj-ea"/>
              </a:rPr>
              <a:t>：在所有函数外部的变量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局部变量</a:t>
            </a:r>
            <a:r>
              <a:rPr lang="zh-CN" altLang="en-US" sz="2400" b="0" dirty="0">
                <a:latin typeface="+mj-ea"/>
              </a:rPr>
              <a:t>：在函数或块内部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5B1E96-4B46-4D05-AE4F-BFC4A67D6CD4}"/>
              </a:ext>
            </a:extLst>
          </p:cNvPr>
          <p:cNvSpPr txBox="1"/>
          <p:nvPr/>
        </p:nvSpPr>
        <p:spPr>
          <a:xfrm>
            <a:off x="907415" y="2510365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全局作用域，全局变量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0;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latin typeface="+mj-ea"/>
                <a:ea typeface="+mj-ea"/>
              </a:rPr>
              <a:t>int main(int </a:t>
            </a:r>
            <a:r>
              <a:rPr lang="en-US" altLang="zh-CN" dirty="0" err="1">
                <a:latin typeface="+mj-ea"/>
                <a:ea typeface="+mj-ea"/>
              </a:rPr>
              <a:t>argc</a:t>
            </a:r>
            <a:r>
              <a:rPr lang="en-US" altLang="zh-CN" dirty="0">
                <a:latin typeface="+mj-ea"/>
                <a:ea typeface="+mj-ea"/>
              </a:rPr>
              <a:t>, char* </a:t>
            </a:r>
            <a:r>
              <a:rPr lang="en-US" altLang="zh-CN" dirty="0" err="1">
                <a:latin typeface="+mj-ea"/>
                <a:ea typeface="+mj-ea"/>
              </a:rPr>
              <a:t>argv</a:t>
            </a:r>
            <a:r>
              <a:rPr lang="en-US" altLang="zh-CN" dirty="0"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   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2;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局部作用域，局部变量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 // </a:t>
            </a:r>
            <a:r>
              <a:rPr lang="zh-CN" altLang="en-US" dirty="0"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64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基础运算；</a:t>
            </a:r>
            <a:r>
              <a:rPr lang="en-US" altLang="zh-CN" dirty="0" err="1"/>
              <a:t>calculate.c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30791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算数运算符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*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/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%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关系运算符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==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&lt;=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逻辑运算符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&amp;&amp;</a:t>
            </a:r>
            <a:r>
              <a:rPr lang="zh-CN" altLang="en-US" sz="2400" b="0" dirty="0">
                <a:latin typeface="+mj-ea"/>
              </a:rPr>
              <a:t>（且），</a:t>
            </a:r>
            <a:r>
              <a:rPr lang="en-US" altLang="zh-CN" sz="2400" b="0" dirty="0">
                <a:latin typeface="+mj-ea"/>
              </a:rPr>
              <a:t> ||</a:t>
            </a:r>
            <a:r>
              <a:rPr lang="zh-CN" altLang="en-US" sz="2400" b="0" dirty="0">
                <a:latin typeface="+mj-ea"/>
              </a:rPr>
              <a:t>（或），</a:t>
            </a:r>
            <a:r>
              <a:rPr lang="en-US" altLang="zh-CN" sz="2400" b="0" dirty="0">
                <a:latin typeface="+mj-ea"/>
              </a:rPr>
              <a:t> !</a:t>
            </a:r>
            <a:r>
              <a:rPr lang="zh-CN" altLang="en-US" sz="2400" b="0" dirty="0">
                <a:latin typeface="+mj-ea"/>
              </a:rPr>
              <a:t>（非）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位运算符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|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^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&lt;&lt;, &gt;&gt;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赋值运算符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+=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取地址符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三目运算符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(</a:t>
            </a:r>
            <a:r>
              <a:rPr lang="zh-CN" altLang="en-US" sz="2400" b="0" dirty="0">
                <a:latin typeface="+mj-ea"/>
              </a:rPr>
              <a:t>判断式</a:t>
            </a:r>
            <a:r>
              <a:rPr lang="en-US" altLang="zh-CN" sz="2400" b="0" dirty="0">
                <a:latin typeface="+mj-ea"/>
              </a:rPr>
              <a:t>) ? … :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条件；</a:t>
            </a:r>
            <a:r>
              <a:rPr lang="en-US" altLang="zh-CN" dirty="0" err="1"/>
              <a:t>judge.c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if-else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switch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371300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if (a == 1) {</a:t>
            </a:r>
          </a:p>
          <a:p>
            <a:r>
              <a:rPr lang="en-US" altLang="zh-CN" dirty="0">
                <a:latin typeface="+mj-ea"/>
                <a:ea typeface="+mj-ea"/>
              </a:rPr>
              <a:t>} else if (a == 2) {</a:t>
            </a:r>
          </a:p>
          <a:p>
            <a:r>
              <a:rPr lang="en-US" altLang="zh-CN" dirty="0">
                <a:latin typeface="+mj-ea"/>
                <a:ea typeface="+mj-ea"/>
              </a:rPr>
              <a:t>} else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switch(a) {</a:t>
            </a:r>
          </a:p>
          <a:p>
            <a:r>
              <a:rPr lang="en-US" altLang="zh-CN" dirty="0">
                <a:latin typeface="+mj-ea"/>
                <a:ea typeface="+mj-ea"/>
              </a:rPr>
              <a:t>    case 0: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0\n");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1: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1\n");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2: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2\n");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default: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default\n");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0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循环；</a:t>
            </a:r>
            <a:r>
              <a:rPr lang="en-US" altLang="zh-CN" dirty="0" err="1"/>
              <a:t>cycle.c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3"/>
            <a:ext cx="8507518" cy="137731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for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while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do-while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85B15-FFFB-48B3-B7D1-B011A2C29BFA}"/>
              </a:ext>
            </a:extLst>
          </p:cNvPr>
          <p:cNvSpPr txBox="1"/>
          <p:nvPr/>
        </p:nvSpPr>
        <p:spPr>
          <a:xfrm>
            <a:off x="907415" y="2964813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for(int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0;i &lt; 10;++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continue;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while ()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break;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do {</a:t>
            </a:r>
          </a:p>
          <a:p>
            <a:r>
              <a:rPr lang="en-US" altLang="zh-CN" dirty="0">
                <a:latin typeface="+mj-ea"/>
                <a:ea typeface="+mj-ea"/>
              </a:rPr>
              <a:t>}while();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5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函数；</a:t>
            </a:r>
            <a:r>
              <a:rPr lang="en-US" altLang="zh-CN" dirty="0" err="1"/>
              <a:t>func.c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6"/>
            <a:ext cx="8507518" cy="49678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函数返回值 函数名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形参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)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084284"/>
            <a:ext cx="627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void foo();</a:t>
            </a:r>
          </a:p>
          <a:p>
            <a:r>
              <a:rPr lang="en-US" altLang="zh-CN" dirty="0">
                <a:latin typeface="+mj-ea"/>
                <a:ea typeface="+mj-ea"/>
              </a:rPr>
              <a:t>int bar(int a);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03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结构体；</a:t>
            </a:r>
            <a:r>
              <a:rPr lang="en-US" altLang="zh-CN" dirty="0" err="1"/>
              <a:t>struct.c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6"/>
            <a:ext cx="8507518" cy="3782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struct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结构体名 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{}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8A2920-C7E0-4017-BA5F-B790F45F8AD7}"/>
              </a:ext>
            </a:extLst>
          </p:cNvPr>
          <p:cNvSpPr txBox="1"/>
          <p:nvPr/>
        </p:nvSpPr>
        <p:spPr>
          <a:xfrm>
            <a:off x="907415" y="1965750"/>
            <a:ext cx="10487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People {</a:t>
            </a:r>
          </a:p>
          <a:p>
            <a:r>
              <a:rPr lang="en-US" altLang="zh-CN" dirty="0">
                <a:latin typeface="+mj-ea"/>
                <a:ea typeface="+mj-ea"/>
              </a:rPr>
              <a:t>    // </a:t>
            </a:r>
            <a:r>
              <a:rPr lang="zh-CN" altLang="en-US" dirty="0">
                <a:latin typeface="+mj-ea"/>
                <a:ea typeface="+mj-ea"/>
              </a:rPr>
              <a:t>成员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char name[100];</a:t>
            </a:r>
          </a:p>
          <a:p>
            <a:r>
              <a:rPr lang="en-US" altLang="zh-CN" dirty="0">
                <a:latin typeface="+mj-ea"/>
                <a:ea typeface="+mj-ea"/>
              </a:rPr>
              <a:t>    int age;</a:t>
            </a:r>
          </a:p>
          <a:p>
            <a:r>
              <a:rPr lang="en-US" altLang="zh-CN" dirty="0">
                <a:latin typeface="+mj-ea"/>
                <a:ea typeface="+mj-ea"/>
              </a:rPr>
              <a:t>    void (*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)(struct People*); // </a:t>
            </a:r>
            <a:r>
              <a:rPr lang="zh-CN" altLang="en-US" dirty="0">
                <a:latin typeface="+mj-ea"/>
                <a:ea typeface="+mj-ea"/>
              </a:rPr>
              <a:t>指向函数的指针，函数类型 </a:t>
            </a:r>
            <a:r>
              <a:rPr lang="en-US" altLang="zh-CN" dirty="0">
                <a:latin typeface="+mj-ea"/>
                <a:ea typeface="+mj-ea"/>
              </a:rPr>
              <a:t>void *(struct People* p)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四、编译运行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0"/>
            <a:ext cx="10487659" cy="391159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：展开头文件，宏定义，删除注释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：语法分析，语义分析，目标代码生成，目标代码优化，汇总符号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：根据汇编指令和特定平台，将汇编指令翻译成二进制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：合并</a:t>
            </a:r>
            <a:r>
              <a:rPr lang="en-US" altLang="zh-CN" sz="2400" b="0" dirty="0">
                <a:latin typeface="+mj-ea"/>
              </a:rPr>
              <a:t>obj</a:t>
            </a:r>
            <a:r>
              <a:rPr lang="zh-CN" altLang="en-US" sz="2400" b="0" dirty="0">
                <a:latin typeface="+mj-ea"/>
              </a:rPr>
              <a:t>文件，合并符号表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4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858434"/>
            <a:ext cx="10487659" cy="314113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</a:t>
            </a:r>
            <a:r>
              <a:rPr lang="en-US" altLang="zh-CN" sz="2400" b="0" dirty="0">
                <a:latin typeface="+mj-ea"/>
              </a:rPr>
              <a:t>E</a:t>
            </a:r>
            <a:r>
              <a:rPr lang="pt-BR" altLang="zh-CN" sz="2400" b="0" dirty="0">
                <a:latin typeface="+mj-ea"/>
              </a:rPr>
              <a:t> main.c -o main.i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-S main.c -o main.s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-c main.s -o main.o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main.o -o main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8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visual studio </a:t>
            </a:r>
            <a:r>
              <a:rPr lang="zh-CN" altLang="en-US" dirty="0"/>
              <a:t>查看内存布局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6C1FD-9A7F-4A0A-8E7A-1B7AED98E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99" y="1263650"/>
            <a:ext cx="8201001" cy="497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92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139A59-D392-41BF-86E6-C5514AD2B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40" y="1126051"/>
            <a:ext cx="10800000" cy="5371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C343-B306-47A4-B6A7-D92890FA9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00" y="1112098"/>
            <a:ext cx="10800000" cy="5385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5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5450C-C241-4C1A-B629-07A4CD41B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40" y="1089478"/>
            <a:ext cx="10800000" cy="54084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09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语言？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02764804-9DC7-4757-830C-4F11A456B14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34267" y="1527327"/>
            <a:ext cx="8261773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机器语言</a:t>
            </a:r>
            <a:r>
              <a:rPr lang="zh-CN" altLang="en-US" sz="2400" b="0" dirty="0">
                <a:latin typeface="+mj-ea"/>
              </a:rPr>
              <a:t>：二进制代码表示的，计算机能直接识别和执行的一种机器指令的集合。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不同</a:t>
            </a:r>
            <a:r>
              <a:rPr lang="en-US" altLang="zh-CN" sz="2400" dirty="0">
                <a:solidFill>
                  <a:schemeClr val="accent5"/>
                </a:solidFill>
                <a:latin typeface="+mj-ea"/>
              </a:rPr>
              <a:t>CPU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的指令集一般不相同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541F2F-49B4-4A84-B851-FC2E73409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79" y="1398731"/>
            <a:ext cx="1890671" cy="1607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E9A73A-A58B-4FEE-91C9-001CE14BA6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80" y="3173879"/>
            <a:ext cx="2109958" cy="15763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072D04-B811-4619-8812-C46BF7EDA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379" y="4918293"/>
            <a:ext cx="2109958" cy="888784"/>
          </a:xfrm>
          <a:prstGeom prst="rect">
            <a:avLst/>
          </a:prstGeom>
        </p:spPr>
      </p:pic>
      <p:sp>
        <p:nvSpPr>
          <p:cNvPr id="16" name="对象7">
            <a:extLst>
              <a:ext uri="{FF2B5EF4-FFF2-40B4-BE49-F238E27FC236}">
                <a16:creationId xmlns:a16="http://schemas.microsoft.com/office/drawing/2014/main" id="{B60A7207-0496-42E6-9014-5DD7C28B9F0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234267" y="3335114"/>
            <a:ext cx="8261773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汇编语言</a:t>
            </a:r>
            <a:r>
              <a:rPr lang="zh-CN" altLang="en-US" sz="2400" b="0" dirty="0">
                <a:latin typeface="+mj-ea"/>
              </a:rPr>
              <a:t>：低级语言。不同设备中，汇编语言对应不同的机器语言指令集。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可以在不同系统平台之间移植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E0FF174A-9315-420E-AC16-7A9FF837FE5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234267" y="4787715"/>
            <a:ext cx="8261773" cy="95794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高级语言</a:t>
            </a:r>
            <a:r>
              <a:rPr lang="zh-CN" altLang="en-US" sz="2400" b="0" dirty="0">
                <a:latin typeface="+mj-ea"/>
              </a:rPr>
              <a:t>：独立于机器，面向过程或对象的语言。比如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C#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Java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Python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Lua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56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为什么要从</a:t>
            </a:r>
            <a:r>
              <a:rPr lang="en-US" altLang="zh-CN" dirty="0"/>
              <a:t>C</a:t>
            </a:r>
            <a:r>
              <a:rPr lang="zh-CN" altLang="en-US" dirty="0"/>
              <a:t>语言开始？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4">
            <a:extLst>
              <a:ext uri="{FF2B5EF4-FFF2-40B4-BE49-F238E27FC236}">
                <a16:creationId xmlns:a16="http://schemas.microsoft.com/office/drawing/2014/main" id="{63F04423-40E0-4CC5-8CD1-5CA0058238F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4413344" y="1112234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高级语言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2D654D40-1DCA-435D-AAA2-01A2EEAAFEB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780747" y="1080135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1502AF0-808C-47A1-AE06-193590BD0ED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80746" y="2037919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15" name="对象7">
            <a:extLst>
              <a:ext uri="{FF2B5EF4-FFF2-40B4-BE49-F238E27FC236}">
                <a16:creationId xmlns:a16="http://schemas.microsoft.com/office/drawing/2014/main" id="{DC0F3826-E156-4B1E-81E4-832E51A3500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780744" y="3953487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16" name="对象7">
            <a:extLst>
              <a:ext uri="{FF2B5EF4-FFF2-40B4-BE49-F238E27FC236}">
                <a16:creationId xmlns:a16="http://schemas.microsoft.com/office/drawing/2014/main" id="{DF72AA23-0D1D-4E71-9370-40C0C293F82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80745" y="299570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560FDA-27F9-4E1A-8985-566A308A50B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77411" y="4911271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5</a:t>
            </a:r>
          </a:p>
        </p:txBody>
      </p:sp>
      <p:sp>
        <p:nvSpPr>
          <p:cNvPr id="20" name="对象4">
            <a:extLst>
              <a:ext uri="{FF2B5EF4-FFF2-40B4-BE49-F238E27FC236}">
                <a16:creationId xmlns:a16="http://schemas.microsoft.com/office/drawing/2014/main" id="{023E00A0-B51D-44B7-AFD8-FD6A9F321D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4413343" y="304015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语义明确（点名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</a:t>
            </a:r>
          </a:p>
        </p:txBody>
      </p:sp>
      <p:sp>
        <p:nvSpPr>
          <p:cNvPr id="21" name="对象4">
            <a:extLst>
              <a:ext uri="{FF2B5EF4-FFF2-40B4-BE49-F238E27FC236}">
                <a16:creationId xmlns:a16="http://schemas.microsoft.com/office/drawing/2014/main" id="{8E03E095-FFF0-42E2-94F7-22E4F30D509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4413343" y="3997936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可以直接操作硬件</a:t>
            </a:r>
          </a:p>
        </p:txBody>
      </p:sp>
      <p:sp>
        <p:nvSpPr>
          <p:cNvPr id="22" name="对象4">
            <a:extLst>
              <a:ext uri="{FF2B5EF4-FFF2-40B4-BE49-F238E27FC236}">
                <a16:creationId xmlns:a16="http://schemas.microsoft.com/office/drawing/2014/main" id="{741D58F8-7917-461F-8D51-360FD8FFCC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4413344" y="4935970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个人认为是最接近硬件的语言</a:t>
            </a:r>
          </a:p>
        </p:txBody>
      </p:sp>
      <p:sp>
        <p:nvSpPr>
          <p:cNvPr id="23" name="对象4">
            <a:extLst>
              <a:ext uri="{FF2B5EF4-FFF2-40B4-BE49-F238E27FC236}">
                <a16:creationId xmlns:a16="http://schemas.microsoft.com/office/drawing/2014/main" id="{F562EA0A-D555-417B-891C-105821C2A04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4413343" y="2062618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结构式编程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140B57E-9146-4F0A-9100-BD384044259B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2"/>
                </a:solidFill>
                <a:latin typeface="+mj-ea"/>
              </a:rPr>
              <a:t>一些脚本语言是用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C</a:t>
            </a:r>
            <a:r>
              <a:rPr lang="zh-CN" altLang="en-US" b="0" dirty="0">
                <a:solidFill>
                  <a:schemeClr val="tx2"/>
                </a:solidFill>
                <a:latin typeface="+mj-ea"/>
              </a:rPr>
              <a:t>实现的，比如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Lua</a:t>
            </a:r>
            <a:r>
              <a:rPr lang="zh-CN" altLang="en-US" b="0" dirty="0">
                <a:solidFill>
                  <a:schemeClr val="tx2"/>
                </a:solidFill>
                <a:latin typeface="+mj-ea"/>
              </a:rPr>
              <a:t>，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Python</a:t>
            </a:r>
            <a:endParaRPr lang="zh-CN" altLang="en-US" b="0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2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9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275995E8-55A7-4DD8-9F41-6654CFD59BA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217785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下载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MinGW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Minimalist GNU on Windows</a:t>
            </a:r>
            <a:r>
              <a:rPr lang="zh-CN" altLang="en-US" sz="2400" b="0" dirty="0">
                <a:latin typeface="+mj-ea"/>
              </a:rPr>
              <a:t>，它将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语言编译器</a:t>
            </a:r>
            <a:r>
              <a:rPr lang="en-US" altLang="zh-CN" sz="2400" b="0" dirty="0">
                <a:latin typeface="+mj-ea"/>
              </a:rPr>
              <a:t>GCC</a:t>
            </a:r>
            <a:r>
              <a:rPr lang="zh-CN" altLang="en-US" sz="2400" b="0" dirty="0">
                <a:latin typeface="+mj-ea"/>
              </a:rPr>
              <a:t>移植到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平台下。</a:t>
            </a:r>
            <a:r>
              <a:rPr lang="en-US" altLang="zh-CN" sz="2400" b="0" dirty="0">
                <a:latin typeface="+mj-ea"/>
              </a:rPr>
              <a:t>MinGW </a:t>
            </a:r>
            <a:r>
              <a:rPr lang="zh-CN" altLang="en-US" sz="2400" b="0" dirty="0">
                <a:latin typeface="+mj-ea"/>
              </a:rPr>
              <a:t>就是 </a:t>
            </a:r>
            <a:r>
              <a:rPr lang="en-US" altLang="zh-CN" sz="2400" b="0" dirty="0">
                <a:latin typeface="+mj-ea"/>
              </a:rPr>
              <a:t>GCC </a:t>
            </a:r>
            <a:r>
              <a:rPr lang="zh-CN" altLang="en-US" sz="2400" b="0" dirty="0">
                <a:latin typeface="+mj-ea"/>
              </a:rPr>
              <a:t>的 </a:t>
            </a:r>
            <a:r>
              <a:rPr lang="en-US" altLang="zh-CN" sz="2400" b="0" dirty="0">
                <a:latin typeface="+mj-ea"/>
              </a:rPr>
              <a:t>Windows </a:t>
            </a:r>
            <a:r>
              <a:rPr lang="zh-CN" altLang="en-US" sz="2400" b="0" dirty="0">
                <a:latin typeface="+mj-ea"/>
              </a:rPr>
              <a:t>版本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71B0BC73-0C29-453A-9282-69FED7488EF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4" y="2283411"/>
            <a:ext cx="10217785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这是官网上二进制版本网址，下载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x86_64-xxx-release-posix-seh-ucrt-xxx.7z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https://github.com/niXman/mingw-builds-binaries/releases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9C6586-B2D3-44FD-9484-F042A6C86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848" y="3751366"/>
            <a:ext cx="4416916" cy="2828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576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1593</TotalTime>
  <Words>1227</Words>
  <Application>Microsoft Office PowerPoint</Application>
  <PresentationFormat>宽屏</PresentationFormat>
  <Paragraphs>224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Arial</vt:lpstr>
      <vt:lpstr>Calibri</vt:lpstr>
      <vt:lpstr>商务风探索未知职场办公</vt:lpstr>
      <vt:lpstr>1_商务风探索未知职场办公</vt:lpstr>
      <vt:lpstr>C语言基础</vt:lpstr>
      <vt:lpstr>一、什么是C语言</vt:lpstr>
      <vt:lpstr>操作系统发展史</vt:lpstr>
      <vt:lpstr>操作系统发展史</vt:lpstr>
      <vt:lpstr>操作系统发展史</vt:lpstr>
      <vt:lpstr>什么是C语言？</vt:lpstr>
      <vt:lpstr>为什么要从C语言开始？</vt:lpstr>
      <vt:lpstr>二、HelloWorld</vt:lpstr>
      <vt:lpstr>安装GCC</vt:lpstr>
      <vt:lpstr>安装GCC</vt:lpstr>
      <vt:lpstr>安装GCC</vt:lpstr>
      <vt:lpstr>安装GCC</vt:lpstr>
      <vt:lpstr>使用vscode文本编辑器编写代码</vt:lpstr>
      <vt:lpstr>使用vscode文本编辑器编写代码</vt:lpstr>
      <vt:lpstr>三、C语言基础</vt:lpstr>
      <vt:lpstr>存储单位</vt:lpstr>
      <vt:lpstr>变量-char；var.c</vt:lpstr>
      <vt:lpstr>变量-int、float、double、char*、[]；var.c</vt:lpstr>
      <vt:lpstr>变量-变量名命名规则；grammar.c</vt:lpstr>
      <vt:lpstr>作用域；scope.c</vt:lpstr>
      <vt:lpstr>基础运算；calculate.c</vt:lpstr>
      <vt:lpstr>条件；judge.c</vt:lpstr>
      <vt:lpstr>循环；cycle.c</vt:lpstr>
      <vt:lpstr>函数；func.c</vt:lpstr>
      <vt:lpstr>结构体；struct.c</vt:lpstr>
      <vt:lpstr>四、编译运行</vt:lpstr>
      <vt:lpstr>编译过程</vt:lpstr>
      <vt:lpstr>编译过程</vt:lpstr>
      <vt:lpstr>用 visual studio 查看内存布局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99</cp:revision>
  <dcterms:created xsi:type="dcterms:W3CDTF">2024-12-15T07:47:00Z</dcterms:created>
  <dcterms:modified xsi:type="dcterms:W3CDTF">2025-02-23T16:28:50Z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