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2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notesSlides/notesSlide3.xml" ContentType="application/vnd.openxmlformats-officedocument.presentationml.notesSlide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notesSlides/notesSlide4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notesSlides/notesSlide5.xml" ContentType="application/vnd.openxmlformats-officedocument.presentationml.notesSlide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6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7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notesSlides/notesSlide8.xml" ContentType="application/vnd.openxmlformats-officedocument.presentationml.notesSlide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9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notesSlides/notesSlide10.xml" ContentType="application/vnd.openxmlformats-officedocument.presentationml.notesSlide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11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notesSlides/notesSlide12.xml" ContentType="application/vnd.openxmlformats-officedocument.presentationml.notesSlide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20"/>
  </p:notesMasterIdLst>
  <p:sldIdLst>
    <p:sldId id="302" r:id="rId3"/>
    <p:sldId id="303" r:id="rId4"/>
    <p:sldId id="304" r:id="rId5"/>
    <p:sldId id="355" r:id="rId6"/>
    <p:sldId id="354" r:id="rId7"/>
    <p:sldId id="356" r:id="rId8"/>
    <p:sldId id="357" r:id="rId9"/>
    <p:sldId id="358" r:id="rId10"/>
    <p:sldId id="359" r:id="rId11"/>
    <p:sldId id="349" r:id="rId12"/>
    <p:sldId id="360" r:id="rId13"/>
    <p:sldId id="361" r:id="rId14"/>
    <p:sldId id="362" r:id="rId15"/>
    <p:sldId id="363" r:id="rId16"/>
    <p:sldId id="364" r:id="rId17"/>
    <p:sldId id="365" r:id="rId18"/>
    <p:sldId id="32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0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34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3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3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7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3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6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0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3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2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1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3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47.xml"/><Relationship Id="rId7" Type="http://schemas.openxmlformats.org/officeDocument/2006/relationships/image" Target="../media/image5.png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7" Type="http://schemas.openxmlformats.org/officeDocument/2006/relationships/image" Target="../media/image10.png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tags" Target="../tags/tag452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45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56.xml"/><Relationship Id="rId1" Type="http://schemas.openxmlformats.org/officeDocument/2006/relationships/tags" Target="../tags/tag455.xml"/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63.xml"/><Relationship Id="rId7" Type="http://schemas.openxmlformats.org/officeDocument/2006/relationships/image" Target="../media/image5.png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6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3.xml"/><Relationship Id="rId7" Type="http://schemas.openxmlformats.org/officeDocument/2006/relationships/image" Target="../media/image5.png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2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tags" Target="../tags/tag423.xml"/><Relationship Id="rId11" Type="http://schemas.openxmlformats.org/officeDocument/2006/relationships/image" Target="../media/image7.png"/><Relationship Id="rId5" Type="http://schemas.openxmlformats.org/officeDocument/2006/relationships/tags" Target="../tags/tag422.xml"/><Relationship Id="rId10" Type="http://schemas.openxmlformats.org/officeDocument/2006/relationships/image" Target="../media/image6.png"/><Relationship Id="rId4" Type="http://schemas.openxmlformats.org/officeDocument/2006/relationships/tags" Target="../tags/tag42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2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28.xml"/><Relationship Id="rId10" Type="http://schemas.openxmlformats.org/officeDocument/2006/relationships/image" Target="../media/image10.png"/><Relationship Id="rId4" Type="http://schemas.openxmlformats.org/officeDocument/2006/relationships/tags" Target="../tags/tag427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34.xml"/><Relationship Id="rId7" Type="http://schemas.openxmlformats.org/officeDocument/2006/relationships/image" Target="../media/image5.png"/><Relationship Id="rId2" Type="http://schemas.openxmlformats.org/officeDocument/2006/relationships/tags" Target="../tags/tag433.xml"/><Relationship Id="rId1" Type="http://schemas.openxmlformats.org/officeDocument/2006/relationships/tags" Target="../tags/tag43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38.xml"/><Relationship Id="rId7" Type="http://schemas.openxmlformats.org/officeDocument/2006/relationships/image" Target="../media/image12.png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41.xml"/><Relationship Id="rId7" Type="http://schemas.openxmlformats.org/officeDocument/2006/relationships/image" Target="../media/image12.png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数据结构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多叉树的实现；</a:t>
            </a:r>
            <a:r>
              <a:rPr lang="en-US" altLang="zh-CN" dirty="0"/>
              <a:t>tree.cpp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pic>
        <p:nvPicPr>
          <p:cNvPr id="7" name="Picture 2" descr="什么是树- C语言学习教程_C语言程序_ c语言编程_ c语言入门">
            <a:extLst>
              <a:ext uri="{FF2B5EF4-FFF2-40B4-BE49-F238E27FC236}">
                <a16:creationId xmlns:a16="http://schemas.microsoft.com/office/drawing/2014/main" id="{D93224AA-30D7-4313-B9F0-97D278FE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5" y="1105867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对象7">
            <a:extLst>
              <a:ext uri="{FF2B5EF4-FFF2-40B4-BE49-F238E27FC236}">
                <a16:creationId xmlns:a16="http://schemas.microsoft.com/office/drawing/2014/main" id="{857F2199-C59A-4DDA-B729-3523B7B9458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3310224"/>
            <a:ext cx="2352675" cy="2329497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树的遍历方式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前序遍历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中序遍历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后序遍历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层序遍历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D24996-2F53-463A-8ED2-F659D2E2A5C3}"/>
              </a:ext>
            </a:extLst>
          </p:cNvPr>
          <p:cNvSpPr txBox="1"/>
          <p:nvPr/>
        </p:nvSpPr>
        <p:spPr>
          <a:xfrm>
            <a:off x="4493623" y="1325065"/>
            <a:ext cx="67909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class Node 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latin typeface="+mj-ea"/>
                <a:ea typeface="+mj-ea"/>
              </a:rPr>
              <a:t>    Node(string n) : name(n) {</a:t>
            </a:r>
          </a:p>
          <a:p>
            <a:r>
              <a:rPr lang="en-US" altLang="zh-CN" dirty="0">
                <a:latin typeface="+mj-ea"/>
                <a:ea typeface="+mj-ea"/>
              </a:rPr>
              <a:t>        count = 0;</a:t>
            </a:r>
          </a:p>
          <a:p>
            <a:r>
              <a:rPr lang="en-US" altLang="zh-CN" dirty="0"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    void </a:t>
            </a:r>
            <a:r>
              <a:rPr lang="en-US" altLang="zh-CN" dirty="0" err="1">
                <a:latin typeface="+mj-ea"/>
                <a:ea typeface="+mj-ea"/>
              </a:rPr>
              <a:t>addChild</a:t>
            </a:r>
            <a:r>
              <a:rPr lang="en-US" altLang="zh-CN" dirty="0">
                <a:latin typeface="+mj-ea"/>
                <a:ea typeface="+mj-ea"/>
              </a:rPr>
              <a:t>(Node* child) {</a:t>
            </a:r>
          </a:p>
          <a:p>
            <a:r>
              <a:rPr lang="en-US" altLang="zh-CN" dirty="0">
                <a:latin typeface="+mj-ea"/>
                <a:ea typeface="+mj-ea"/>
              </a:rPr>
              <a:t>        if (count &gt;= 10)</a:t>
            </a:r>
          </a:p>
          <a:p>
            <a:r>
              <a:rPr lang="en-US" altLang="zh-CN" dirty="0">
                <a:latin typeface="+mj-ea"/>
                <a:ea typeface="+mj-ea"/>
              </a:rPr>
              <a:t>            return;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children[count++] = child;</a:t>
            </a:r>
          </a:p>
          <a:p>
            <a:r>
              <a:rPr lang="en-US" altLang="zh-CN" dirty="0"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    string name;</a:t>
            </a:r>
          </a:p>
          <a:p>
            <a:r>
              <a:rPr lang="en-US" altLang="zh-CN" dirty="0">
                <a:latin typeface="+mj-ea"/>
                <a:ea typeface="+mj-ea"/>
              </a:rPr>
              <a:t>    Node* children[10]; // </a:t>
            </a:r>
            <a:r>
              <a:rPr lang="zh-CN" altLang="en-US" dirty="0">
                <a:latin typeface="+mj-ea"/>
                <a:ea typeface="+mj-ea"/>
              </a:rPr>
              <a:t>数组，数组成员是指向 </a:t>
            </a:r>
            <a:r>
              <a:rPr lang="en-US" altLang="zh-CN" dirty="0">
                <a:latin typeface="+mj-ea"/>
                <a:ea typeface="+mj-ea"/>
              </a:rPr>
              <a:t>Node </a:t>
            </a:r>
            <a:r>
              <a:rPr lang="zh-CN" altLang="en-US" dirty="0">
                <a:latin typeface="+mj-ea"/>
                <a:ea typeface="+mj-ea"/>
              </a:rPr>
              <a:t>的指针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int count;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0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邻接表的实现；</a:t>
            </a:r>
            <a:r>
              <a:rPr lang="en-US" altLang="zh-CN" dirty="0"/>
              <a:t>map.cpp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pic>
        <p:nvPicPr>
          <p:cNvPr id="8" name="Picture 2" descr="数据结构与算法整理总结---图| 计算机科学论坛">
            <a:extLst>
              <a:ext uri="{FF2B5EF4-FFF2-40B4-BE49-F238E27FC236}">
                <a16:creationId xmlns:a16="http://schemas.microsoft.com/office/drawing/2014/main" id="{D72FF5AC-00DF-43D5-B9B7-E5F0D8A8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5" y="1466517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37F1343-815F-4954-AA03-D176D319BEA7}"/>
              </a:ext>
            </a:extLst>
          </p:cNvPr>
          <p:cNvSpPr txBox="1"/>
          <p:nvPr/>
        </p:nvSpPr>
        <p:spPr>
          <a:xfrm>
            <a:off x="4237146" y="1466517"/>
            <a:ext cx="67949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Node nodes[200];</a:t>
            </a:r>
          </a:p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[200][200];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memset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, 0, </a:t>
            </a:r>
            <a:r>
              <a:rPr lang="en-US" altLang="zh-CN" dirty="0" err="1">
                <a:latin typeface="+mj-ea"/>
                <a:ea typeface="+mj-ea"/>
              </a:rPr>
              <a:t>sizeof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)); // </a:t>
            </a:r>
            <a:r>
              <a:rPr lang="zh-CN" altLang="en-US" dirty="0">
                <a:latin typeface="+mj-ea"/>
                <a:ea typeface="+mj-ea"/>
              </a:rPr>
              <a:t>数组元素按字节置零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nodes['A'].name = "A"; nodes['B'].name = "B";</a:t>
            </a:r>
          </a:p>
          <a:p>
            <a:r>
              <a:rPr lang="en-US" altLang="zh-CN" dirty="0">
                <a:latin typeface="+mj-ea"/>
                <a:ea typeface="+mj-ea"/>
              </a:rPr>
              <a:t>    nodes['C'].name = "C"; nodes['D'].name = "D"; </a:t>
            </a:r>
          </a:p>
          <a:p>
            <a:r>
              <a:rPr lang="en-US" altLang="zh-CN" dirty="0">
                <a:latin typeface="+mj-ea"/>
                <a:ea typeface="+mj-ea"/>
              </a:rPr>
              <a:t>    nodes['E'].name = "E"; nodes['F'].name = "F";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// build map</a:t>
            </a:r>
          </a:p>
          <a:p>
            <a:r>
              <a:rPr lang="en-US" altLang="zh-CN" dirty="0">
                <a:latin typeface="+mj-ea"/>
                <a:ea typeface="+mj-ea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amap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['A']['B']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['D']['A']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['A']['C'] = 1;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['C']['F']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['F']['C']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['C']['E'] = 1;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['E']['D']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['F']['E']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['F']['D'] = 1;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['D']['B'] = 1;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84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6187868" cy="2181600"/>
          </a:xfrm>
        </p:spPr>
        <p:txBody>
          <a:bodyPr/>
          <a:lstStyle/>
          <a:p>
            <a:pPr lvl="0"/>
            <a:r>
              <a:rPr lang="zh-CN" altLang="en-US" dirty="0"/>
              <a:t>三、一点算法概念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29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C2434CAF-B84D-445C-9059-159D9BA5CBE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3275223"/>
            <a:ext cx="10487660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假如遍历一个长度为 </a:t>
            </a:r>
            <a:r>
              <a:rPr lang="en-US" altLang="zh-CN" sz="2400" b="0" dirty="0">
                <a:latin typeface="+mj-ea"/>
              </a:rPr>
              <a:t>n </a:t>
            </a:r>
            <a:r>
              <a:rPr lang="zh-CN" altLang="en-US" sz="2400" b="0" dirty="0">
                <a:latin typeface="+mj-ea"/>
              </a:rPr>
              <a:t>数组，那么它的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空间复杂度为 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O(n)</a:t>
            </a:r>
            <a:r>
              <a:rPr lang="zh-CN" altLang="en-US" sz="2400" b="0" dirty="0">
                <a:latin typeface="+mj-ea"/>
              </a:rPr>
              <a:t>，遍历它的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时间复杂度为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O(n)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9093E4CC-B6A6-4C6E-839C-13B8386B42B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5" y="1799268"/>
            <a:ext cx="10429452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时间复杂度</a:t>
            </a:r>
            <a:r>
              <a:rPr lang="zh-CN" altLang="en-US" sz="2400" b="0" dirty="0">
                <a:latin typeface="+mj-ea"/>
              </a:rPr>
              <a:t>：描述算法的运行时间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空间复杂度</a:t>
            </a:r>
            <a:r>
              <a:rPr lang="zh-CN" altLang="en-US" sz="2400" b="0" dirty="0">
                <a:latin typeface="+mj-ea"/>
              </a:rPr>
              <a:t>：描述算法的执行时所需要的存储空间大小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对象7">
            <a:extLst>
              <a:ext uri="{FF2B5EF4-FFF2-40B4-BE49-F238E27FC236}">
                <a16:creationId xmlns:a16="http://schemas.microsoft.com/office/drawing/2014/main" id="{4C72117A-6996-4325-AA13-E10B315C056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07415" y="4850394"/>
            <a:ext cx="10487660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一般复杂度会忽略常量级别，强调指数级别的变化，比如</a:t>
            </a: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O(n), O(2n) </a:t>
            </a: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都是 </a:t>
            </a: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O(n);</a:t>
            </a: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 而</a:t>
            </a: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O(n^2), O(log n) </a:t>
            </a: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则是它自己</a:t>
            </a:r>
            <a:endParaRPr lang="en-US" altLang="zh-CN" sz="2400" b="0" i="1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49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9093E4CC-B6A6-4C6E-839C-13B8386B42B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429452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问：在一个有序的数组里查找指定的一个数的复杂度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0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C2434CAF-B84D-445C-9059-159D9BA5CBE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2673245"/>
            <a:ext cx="10487660" cy="133689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算法一：遍历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时间复杂度</a:t>
            </a:r>
            <a:r>
              <a:rPr lang="zh-CN" altLang="en-US" sz="2400" b="0" dirty="0">
                <a:latin typeface="+mj-ea"/>
              </a:rPr>
              <a:t>：算指定数字为任意一个数期望，</a:t>
            </a:r>
            <a:r>
              <a:rPr lang="en-US" altLang="zh-CN" sz="2400" b="0" dirty="0">
                <a:latin typeface="+mj-ea"/>
              </a:rPr>
              <a:t>O(n)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空间复杂度</a:t>
            </a:r>
            <a:r>
              <a:rPr lang="zh-CN" altLang="en-US" sz="2400" b="0" dirty="0">
                <a:latin typeface="+mj-ea"/>
              </a:rPr>
              <a:t>：需要一个数组大小的空间，</a:t>
            </a:r>
            <a:r>
              <a:rPr lang="en-US" altLang="zh-CN" sz="2400" b="0" dirty="0">
                <a:latin typeface="+mj-ea"/>
              </a:rPr>
              <a:t>O(n)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9093E4CC-B6A6-4C6E-839C-13B8386B42B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5" y="1080135"/>
            <a:ext cx="10429452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问：在一个有序的数组里查找指定的一个数的复杂度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957417B7-4B84-449C-B81D-2AD054AD243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07415" y="4450817"/>
            <a:ext cx="10487660" cy="133689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算法二：二分查找（有序条件）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时间复杂度</a:t>
            </a:r>
            <a:r>
              <a:rPr lang="zh-CN" altLang="en-US" sz="2400" b="0" dirty="0">
                <a:latin typeface="+mj-ea"/>
              </a:rPr>
              <a:t>：算指定数字为任意一个数期望，</a:t>
            </a:r>
            <a:r>
              <a:rPr lang="en-US" altLang="zh-CN" sz="2400" b="0" dirty="0">
                <a:latin typeface="+mj-ea"/>
              </a:rPr>
              <a:t>O(log n)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空间复杂度</a:t>
            </a:r>
            <a:r>
              <a:rPr lang="zh-CN" altLang="en-US" sz="2400" b="0" dirty="0">
                <a:latin typeface="+mj-ea"/>
              </a:rPr>
              <a:t>：需要一个数组大小的空间，</a:t>
            </a:r>
            <a:r>
              <a:rPr lang="en-US" altLang="zh-CN" sz="2400" b="0" dirty="0">
                <a:latin typeface="+mj-ea"/>
              </a:rPr>
              <a:t>O(n)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66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9093E4CC-B6A6-4C6E-839C-13B8386B42B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81274" y="3202887"/>
            <a:ext cx="10429452" cy="45222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常规思路</a:t>
            </a:r>
            <a:r>
              <a:rPr lang="zh-CN" altLang="en-US" sz="2400" b="0" dirty="0">
                <a:latin typeface="+mj-ea"/>
              </a:rPr>
              <a:t>：空间换时间；时间换空间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03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E0BC38-A293-40C3-BB46-4195EB084B3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5705268" cy="2181600"/>
          </a:xfrm>
        </p:spPr>
        <p:txBody>
          <a:bodyPr/>
          <a:lstStyle/>
          <a:p>
            <a:pPr lvl="0"/>
            <a:r>
              <a:rPr lang="zh-CN" altLang="en-US" dirty="0"/>
              <a:t>一、堆栈，队列，链表，树，图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栈，队列，链表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AC7832-1E3A-49EF-B266-333C08EF63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80" y="1628065"/>
            <a:ext cx="2647619" cy="2542857"/>
          </a:xfrm>
          <a:prstGeom prst="rect">
            <a:avLst/>
          </a:prstGeom>
        </p:spPr>
      </p:pic>
      <p:sp>
        <p:nvSpPr>
          <p:cNvPr id="9" name="对象7">
            <a:extLst>
              <a:ext uri="{FF2B5EF4-FFF2-40B4-BE49-F238E27FC236}">
                <a16:creationId xmlns:a16="http://schemas.microsoft.com/office/drawing/2014/main" id="{00EFB3C1-0817-4694-BBC9-593CC38E4F8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63496" y="4260171"/>
            <a:ext cx="1937386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栈</a:t>
            </a:r>
            <a:r>
              <a:rPr lang="zh-CN" altLang="en-US" sz="2400" b="0" dirty="0">
                <a:latin typeface="+mj-ea"/>
              </a:rPr>
              <a:t>：先进后出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10" name="Picture 2" descr="队列- Gavin Tang`s blog">
            <a:extLst>
              <a:ext uri="{FF2B5EF4-FFF2-40B4-BE49-F238E27FC236}">
                <a16:creationId xmlns:a16="http://schemas.microsoft.com/office/drawing/2014/main" id="{A72BF3FF-9DA8-42AE-A227-57055EA66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68" y="3027922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象7">
            <a:extLst>
              <a:ext uri="{FF2B5EF4-FFF2-40B4-BE49-F238E27FC236}">
                <a16:creationId xmlns:a16="http://schemas.microsoft.com/office/drawing/2014/main" id="{7BE02C00-99BA-4F65-B1F9-981C7C6C0EA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709584" y="4260170"/>
            <a:ext cx="2396067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队列</a:t>
            </a:r>
            <a:r>
              <a:rPr lang="zh-CN" altLang="en-US" sz="2400" b="0" dirty="0">
                <a:latin typeface="+mj-ea"/>
              </a:rPr>
              <a:t>：先进先出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12" name="Picture 6" descr="关于链表，你要了解这些">
            <a:extLst>
              <a:ext uri="{FF2B5EF4-FFF2-40B4-BE49-F238E27FC236}">
                <a16:creationId xmlns:a16="http://schemas.microsoft.com/office/drawing/2014/main" id="{25865A53-9B4F-4F20-9ACE-DD00EF2F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37" y="2994584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对象7">
            <a:extLst>
              <a:ext uri="{FF2B5EF4-FFF2-40B4-BE49-F238E27FC236}">
                <a16:creationId xmlns:a16="http://schemas.microsoft.com/office/drawing/2014/main" id="{553B38C1-9CCC-416E-93AF-3E86B2D3FD3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691023" y="4260169"/>
            <a:ext cx="708327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链表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0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树，图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00EFB3C1-0817-4694-BBC9-593CC38E4F8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752667" y="4239077"/>
            <a:ext cx="354656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树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7BE02C00-99BA-4F65-B1F9-981C7C6C0EA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586309" y="4226257"/>
            <a:ext cx="5909731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图</a:t>
            </a:r>
            <a:r>
              <a:rPr lang="zh-CN" altLang="en-US" sz="2400" b="0" dirty="0">
                <a:latin typeface="+mj-ea"/>
              </a:rPr>
              <a:t>：图的实现方式有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邻接表</a:t>
            </a:r>
            <a:r>
              <a:rPr lang="zh-CN" altLang="en-US" sz="2400" b="0" dirty="0">
                <a:latin typeface="+mj-ea"/>
              </a:rPr>
              <a:t>、链式前向星等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13" name="Picture 2" descr="什么是树- C语言学习教程_C语言程序_ c语言编程_ c语言入门">
            <a:extLst>
              <a:ext uri="{FF2B5EF4-FFF2-40B4-BE49-F238E27FC236}">
                <a16:creationId xmlns:a16="http://schemas.microsoft.com/office/drawing/2014/main" id="{1D47F394-701F-4C45-BE3B-CC95221E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58" y="2293105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数据结构与算法整理总结---图| 计算机科学论坛">
            <a:extLst>
              <a:ext uri="{FF2B5EF4-FFF2-40B4-BE49-F238E27FC236}">
                <a16:creationId xmlns:a16="http://schemas.microsoft.com/office/drawing/2014/main" id="{A5417D0A-EC28-4062-A43C-94772D20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49" y="2700337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214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6187868" cy="2181600"/>
          </a:xfrm>
        </p:spPr>
        <p:txBody>
          <a:bodyPr/>
          <a:lstStyle/>
          <a:p>
            <a:pPr lvl="0"/>
            <a:r>
              <a:rPr lang="zh-CN" altLang="en-US" dirty="0"/>
              <a:t>二、应用数据结构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59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堆栈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4D777E5F-6068-44E3-A78B-074BD4A5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14" y="1740918"/>
            <a:ext cx="5607792" cy="484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对象7">
            <a:extLst>
              <a:ext uri="{FF2B5EF4-FFF2-40B4-BE49-F238E27FC236}">
                <a16:creationId xmlns:a16="http://schemas.microsoft.com/office/drawing/2014/main" id="{4B2E5F94-2CE0-4ED1-B841-C319415E01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277730" y="1181186"/>
            <a:ext cx="3948959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进程运行时会创建堆栈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74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运行栈；</a:t>
            </a:r>
            <a:r>
              <a:rPr lang="en-US" altLang="zh-CN" dirty="0"/>
              <a:t>fibonacci.cpp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A474D-479A-4334-A34F-B6DBE2607AA6}"/>
              </a:ext>
            </a:extLst>
          </p:cNvPr>
          <p:cNvSpPr txBox="1"/>
          <p:nvPr/>
        </p:nvSpPr>
        <p:spPr>
          <a:xfrm>
            <a:off x="907415" y="1080135"/>
            <a:ext cx="627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foo(int n) {</a:t>
            </a:r>
          </a:p>
          <a:p>
            <a:r>
              <a:rPr lang="en-US" altLang="zh-CN" dirty="0">
                <a:latin typeface="+mj-ea"/>
                <a:ea typeface="+mj-ea"/>
              </a:rPr>
              <a:t>    if (n &lt;= 1)</a:t>
            </a:r>
          </a:p>
          <a:p>
            <a:r>
              <a:rPr lang="en-US" altLang="zh-CN" dirty="0">
                <a:latin typeface="+mj-ea"/>
                <a:ea typeface="+mj-ea"/>
              </a:rPr>
              <a:t>        return n;</a:t>
            </a:r>
          </a:p>
          <a:p>
            <a:r>
              <a:rPr lang="en-US" altLang="zh-CN" dirty="0">
                <a:latin typeface="+mj-ea"/>
                <a:ea typeface="+mj-ea"/>
              </a:rPr>
              <a:t>    return foo(n - 1) + foo(n - 2);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std::</a:t>
            </a:r>
            <a:r>
              <a:rPr lang="en-US" altLang="zh-CN" dirty="0" err="1">
                <a:latin typeface="+mj-ea"/>
                <a:ea typeface="+mj-ea"/>
              </a:rPr>
              <a:t>cout</a:t>
            </a:r>
            <a:r>
              <a:rPr lang="en-US" altLang="zh-CN" dirty="0">
                <a:latin typeface="+mj-ea"/>
                <a:ea typeface="+mj-ea"/>
              </a:rPr>
              <a:t> &lt;&lt;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foo(1) </a:t>
            </a:r>
            <a:r>
              <a:rPr lang="en-US" altLang="zh-CN" dirty="0">
                <a:latin typeface="+mj-ea"/>
                <a:ea typeface="+mj-ea"/>
              </a:rPr>
              <a:t>&lt;&lt; " " &lt;&lt; std::</a:t>
            </a:r>
            <a:r>
              <a:rPr lang="en-US" altLang="zh-CN" dirty="0" err="1">
                <a:latin typeface="+mj-ea"/>
                <a:ea typeface="+mj-ea"/>
              </a:rPr>
              <a:t>endl</a:t>
            </a:r>
            <a:r>
              <a:rPr lang="en-US" altLang="zh-CN" dirty="0"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D2702C-9BD5-49AA-A728-60FAA0672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037" y="4482629"/>
            <a:ext cx="1761905" cy="923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85FD0B-665F-49A5-BC01-74ACA891C7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259" y="4036602"/>
            <a:ext cx="1542857" cy="15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F49BD38-75F1-4EBD-94CE-47CE07EB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9433" y="4482629"/>
            <a:ext cx="1761905" cy="92381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1309508C-02D3-45AE-9C6C-CDA13C91297D}"/>
              </a:ext>
            </a:extLst>
          </p:cNvPr>
          <p:cNvSpPr/>
          <p:nvPr/>
        </p:nvSpPr>
        <p:spPr>
          <a:xfrm>
            <a:off x="3623396" y="4702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AF5F20F-7241-41EE-9F5D-AB8F745B5099}"/>
              </a:ext>
            </a:extLst>
          </p:cNvPr>
          <p:cNvSpPr/>
          <p:nvPr/>
        </p:nvSpPr>
        <p:spPr>
          <a:xfrm>
            <a:off x="6555571" y="4702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40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运行栈；</a:t>
            </a:r>
            <a:r>
              <a:rPr lang="en-US" altLang="zh-CN" dirty="0"/>
              <a:t>fibonacci.cpp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A474D-479A-4334-A34F-B6DBE2607AA6}"/>
              </a:ext>
            </a:extLst>
          </p:cNvPr>
          <p:cNvSpPr txBox="1"/>
          <p:nvPr/>
        </p:nvSpPr>
        <p:spPr>
          <a:xfrm>
            <a:off x="907415" y="1080135"/>
            <a:ext cx="627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foo(int n) {</a:t>
            </a:r>
          </a:p>
          <a:p>
            <a:r>
              <a:rPr lang="en-US" altLang="zh-CN" dirty="0">
                <a:latin typeface="+mj-ea"/>
                <a:ea typeface="+mj-ea"/>
              </a:rPr>
              <a:t>    if (n &lt;= 1)</a:t>
            </a:r>
          </a:p>
          <a:p>
            <a:r>
              <a:rPr lang="en-US" altLang="zh-CN" dirty="0">
                <a:latin typeface="+mj-ea"/>
                <a:ea typeface="+mj-ea"/>
              </a:rPr>
              <a:t>        return n;</a:t>
            </a:r>
          </a:p>
          <a:p>
            <a:r>
              <a:rPr lang="en-US" altLang="zh-CN" dirty="0">
                <a:latin typeface="+mj-ea"/>
                <a:ea typeface="+mj-ea"/>
              </a:rPr>
              <a:t>    return foo(n - 1) + foo(n - 2);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std::</a:t>
            </a:r>
            <a:r>
              <a:rPr lang="en-US" altLang="zh-CN" dirty="0" err="1">
                <a:latin typeface="+mj-ea"/>
                <a:ea typeface="+mj-ea"/>
              </a:rPr>
              <a:t>cout</a:t>
            </a:r>
            <a:r>
              <a:rPr lang="en-US" altLang="zh-CN" dirty="0">
                <a:latin typeface="+mj-ea"/>
                <a:ea typeface="+mj-ea"/>
              </a:rPr>
              <a:t> &lt;&lt;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foo(2) </a:t>
            </a:r>
            <a:r>
              <a:rPr lang="en-US" altLang="zh-CN" dirty="0">
                <a:latin typeface="+mj-ea"/>
                <a:ea typeface="+mj-ea"/>
              </a:rPr>
              <a:t>&lt;&lt; " " &lt;&lt; std::</a:t>
            </a:r>
            <a:r>
              <a:rPr lang="en-US" altLang="zh-CN" dirty="0" err="1">
                <a:latin typeface="+mj-ea"/>
                <a:ea typeface="+mj-ea"/>
              </a:rPr>
              <a:t>endl</a:t>
            </a:r>
            <a:r>
              <a:rPr lang="en-US" altLang="zh-CN" dirty="0"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D2702C-9BD5-49AA-A728-60FAA0672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07" y="4482629"/>
            <a:ext cx="1761905" cy="92381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1309508C-02D3-45AE-9C6C-CDA13C91297D}"/>
              </a:ext>
            </a:extLst>
          </p:cNvPr>
          <p:cNvSpPr/>
          <p:nvPr/>
        </p:nvSpPr>
        <p:spPr>
          <a:xfrm>
            <a:off x="2363007" y="4702218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3671B-345F-4EA5-9AEC-BF5725B81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2498" y="3429000"/>
            <a:ext cx="1504762" cy="22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BAB6A9-041C-4E81-85CF-E31CC3FF0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9235" y="3882629"/>
            <a:ext cx="1533333" cy="152381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7FCD3699-1677-43B4-925B-16B43EF0EA68}"/>
              </a:ext>
            </a:extLst>
          </p:cNvPr>
          <p:cNvSpPr/>
          <p:nvPr/>
        </p:nvSpPr>
        <p:spPr>
          <a:xfrm>
            <a:off x="4586270" y="4702218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564E31F-F262-4574-972D-C00702E18EEF}"/>
              </a:ext>
            </a:extLst>
          </p:cNvPr>
          <p:cNvSpPr/>
          <p:nvPr/>
        </p:nvSpPr>
        <p:spPr>
          <a:xfrm>
            <a:off x="6780962" y="4702218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282EBD-21DF-4032-87CB-A0995CCD12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9149" y="3402353"/>
            <a:ext cx="1504762" cy="2257143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F9E963AE-B8CB-43FD-937A-D65EC7AA53F3}"/>
              </a:ext>
            </a:extLst>
          </p:cNvPr>
          <p:cNvSpPr/>
          <p:nvPr/>
        </p:nvSpPr>
        <p:spPr>
          <a:xfrm>
            <a:off x="8975654" y="4702218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1E3A313-0418-43CB-A2EC-35251440CA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9923" y="3882629"/>
            <a:ext cx="1533333" cy="1523810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DAAE6EFD-A6AC-4E78-A112-DAA19102B281}"/>
              </a:ext>
            </a:extLst>
          </p:cNvPr>
          <p:cNvSpPr/>
          <p:nvPr/>
        </p:nvSpPr>
        <p:spPr>
          <a:xfrm>
            <a:off x="504507" y="5879085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6039DC7-11A7-4DA6-A684-C40557BF0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330" y="5659496"/>
            <a:ext cx="1761905" cy="923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62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递归；</a:t>
            </a:r>
            <a:r>
              <a:rPr lang="en-US" altLang="zh-CN" dirty="0"/>
              <a:t>fibonacci.cpp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A474D-479A-4334-A34F-B6DBE2607AA6}"/>
              </a:ext>
            </a:extLst>
          </p:cNvPr>
          <p:cNvSpPr txBox="1"/>
          <p:nvPr/>
        </p:nvSpPr>
        <p:spPr>
          <a:xfrm>
            <a:off x="907415" y="1080135"/>
            <a:ext cx="627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foo(int n) {</a:t>
            </a:r>
          </a:p>
          <a:p>
            <a:r>
              <a:rPr lang="en-US" altLang="zh-CN" dirty="0">
                <a:latin typeface="+mj-ea"/>
                <a:ea typeface="+mj-ea"/>
              </a:rPr>
              <a:t>    if (n &lt;= 1)</a:t>
            </a:r>
          </a:p>
          <a:p>
            <a:r>
              <a:rPr lang="en-US" altLang="zh-CN" dirty="0">
                <a:latin typeface="+mj-ea"/>
                <a:ea typeface="+mj-ea"/>
              </a:rPr>
              <a:t>        return n;</a:t>
            </a:r>
          </a:p>
          <a:p>
            <a:r>
              <a:rPr lang="en-US" altLang="zh-CN" dirty="0">
                <a:latin typeface="+mj-ea"/>
                <a:ea typeface="+mj-ea"/>
              </a:rPr>
              <a:t>    return foo(n - 1) + foo(n - 2);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std::</a:t>
            </a:r>
            <a:r>
              <a:rPr lang="en-US" altLang="zh-CN" dirty="0" err="1">
                <a:latin typeface="+mj-ea"/>
                <a:ea typeface="+mj-ea"/>
              </a:rPr>
              <a:t>cout</a:t>
            </a:r>
            <a:r>
              <a:rPr lang="en-US" altLang="zh-CN" dirty="0">
                <a:latin typeface="+mj-ea"/>
                <a:ea typeface="+mj-ea"/>
              </a:rPr>
              <a:t> &lt;&lt;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foo(10) </a:t>
            </a:r>
            <a:r>
              <a:rPr lang="en-US" altLang="zh-CN" dirty="0">
                <a:latin typeface="+mj-ea"/>
                <a:ea typeface="+mj-ea"/>
              </a:rPr>
              <a:t>&lt;&lt; " " &lt;&lt; std::</a:t>
            </a:r>
            <a:r>
              <a:rPr lang="en-US" altLang="zh-CN" dirty="0" err="1">
                <a:latin typeface="+mj-ea"/>
                <a:ea typeface="+mj-ea"/>
              </a:rPr>
              <a:t>endl</a:t>
            </a:r>
            <a:r>
              <a:rPr lang="en-US" altLang="zh-CN" dirty="0"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247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365</TotalTime>
  <Words>819</Words>
  <Application>Microsoft Office PowerPoint</Application>
  <PresentationFormat>宽屏</PresentationFormat>
  <Paragraphs>128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Calibri</vt:lpstr>
      <vt:lpstr>商务风探索未知职场办公</vt:lpstr>
      <vt:lpstr>1_商务风探索未知职场办公</vt:lpstr>
      <vt:lpstr>数据结构</vt:lpstr>
      <vt:lpstr>一、堆栈，队列，链表，树，图</vt:lpstr>
      <vt:lpstr>栈，队列，链表</vt:lpstr>
      <vt:lpstr>树，图</vt:lpstr>
      <vt:lpstr>二、应用数据结构</vt:lpstr>
      <vt:lpstr>堆栈</vt:lpstr>
      <vt:lpstr>运行栈；fibonacci.cpp</vt:lpstr>
      <vt:lpstr>运行栈；fibonacci.cpp</vt:lpstr>
      <vt:lpstr>递归；fibonacci.cpp</vt:lpstr>
      <vt:lpstr>多叉树的实现；tree.cpp</vt:lpstr>
      <vt:lpstr>邻接表的实现；map.cpp</vt:lpstr>
      <vt:lpstr>三、一点算法概念</vt:lpstr>
      <vt:lpstr>复杂度</vt:lpstr>
      <vt:lpstr>复杂度</vt:lpstr>
      <vt:lpstr>复杂度</vt:lpstr>
      <vt:lpstr>复杂度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91</cp:revision>
  <dcterms:created xsi:type="dcterms:W3CDTF">2024-12-15T07:47:00Z</dcterms:created>
  <dcterms:modified xsi:type="dcterms:W3CDTF">2025-02-25T17:44:55Z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