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60" r:id="rId2"/>
    <p:sldId id="279" r:id="rId3"/>
    <p:sldId id="288" r:id="rId4"/>
    <p:sldId id="292" r:id="rId5"/>
    <p:sldId id="263" r:id="rId6"/>
    <p:sldId id="286" r:id="rId7"/>
    <p:sldId id="287" r:id="rId8"/>
    <p:sldId id="289" r:id="rId9"/>
    <p:sldId id="290" r:id="rId10"/>
    <p:sldId id="291" r:id="rId11"/>
    <p:sldId id="293" r:id="rId12"/>
    <p:sldId id="294" r:id="rId13"/>
    <p:sldId id="283" r:id="rId14"/>
    <p:sldId id="295" r:id="rId15"/>
    <p:sldId id="296" r:id="rId16"/>
    <p:sldId id="297" r:id="rId17"/>
    <p:sldId id="298" r:id="rId18"/>
    <p:sldId id="299" r:id="rId19"/>
    <p:sldId id="300" r:id="rId20"/>
    <p:sldId id="284" r:id="rId21"/>
    <p:sldId id="301" r:id="rId22"/>
    <p:sldId id="302" r:id="rId23"/>
    <p:sldId id="304" r:id="rId24"/>
    <p:sldId id="303" r:id="rId25"/>
    <p:sldId id="305" r:id="rId26"/>
    <p:sldId id="306" r:id="rId27"/>
    <p:sldId id="285" r:id="rId28"/>
    <p:sldId id="307" r:id="rId29"/>
    <p:sldId id="277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1E605-F808-4CCF-A81E-C519714395A6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3D0B0-B7FD-412F-BDEB-3E8C6240A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1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iXman/mingw-builds-binaries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Win11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语言运行环境安装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52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win+r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打开运行窗口，输入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cmd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打开黑框，查看当前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B057F7-D62F-4E0E-A886-DAA6372A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83" y="1905798"/>
            <a:ext cx="6628571" cy="117142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5DBBFA8-4764-4039-92A4-6059A13DAF04}"/>
              </a:ext>
            </a:extLst>
          </p:cNvPr>
          <p:cNvSpPr txBox="1">
            <a:spLocks/>
          </p:cNvSpPr>
          <p:nvPr/>
        </p:nvSpPr>
        <p:spPr>
          <a:xfrm>
            <a:off x="3869269" y="3300115"/>
            <a:ext cx="7315200" cy="64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安装 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vscode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文本编辑器及其插件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24B35D-8DE7-4D63-9BC1-D098BA47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8" y="4343104"/>
            <a:ext cx="3095238" cy="8476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F8CDA8-AD29-486D-A924-2FBA235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197" y="4038343"/>
            <a:ext cx="2895238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2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Win11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语言运行环境安装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52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6 Hello World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BFBDD-3755-4085-882C-717068F2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1886925"/>
            <a:ext cx="6980952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5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文件结构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基础语法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基础运算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42032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CB696F-7D7F-41B0-BF66-9CD46E3B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9725"/>
            <a:ext cx="4058450" cy="52312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337AC7-841E-4409-98B0-A97317BA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66" y="3002826"/>
            <a:ext cx="3361905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EFBCEC-B1FB-4E9D-BD87-1EC9C07A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05" y="1591687"/>
            <a:ext cx="5466667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3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基础运算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E2A7FD-1323-411E-8FF4-411001C6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392711"/>
            <a:ext cx="3228571" cy="49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AA2E7A-98E5-49F4-8481-DA03B5DED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72" y="1359725"/>
            <a:ext cx="4209524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8F5DCD-9E69-4C76-B6A3-2D9161A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44" y="1540921"/>
            <a:ext cx="421904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286F74-AEBC-4C8D-A52A-24D1C73D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52" y="907587"/>
            <a:ext cx="4104762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6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8ABF04-1547-448E-A7E7-2AC6BAC3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34" y="864107"/>
            <a:ext cx="3866667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5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5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E5D076-4AB4-480A-8DA8-574C2734596E}"/>
              </a:ext>
            </a:extLst>
          </p:cNvPr>
          <p:cNvSpPr txBox="1">
            <a:spLocks/>
          </p:cNvSpPr>
          <p:nvPr/>
        </p:nvSpPr>
        <p:spPr>
          <a:xfrm>
            <a:off x="3950416" y="1392711"/>
            <a:ext cx="3875423" cy="46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623CE1-6D8C-48EE-BF87-ABB2B495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77" y="1359725"/>
            <a:ext cx="7409524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2.1 Hello World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2.2 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C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语言的运行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数据在内存上的表示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编译过程：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预处理（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文件）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展开头文件，宏定义，删除注释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编译（生成汇编代码，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.s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文件）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语法分析，语义分析，目标代码生成，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目标代码优化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汇总符号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汇编（将汇编指令翻译成二进制，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.o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文件）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根据汇编指令和特定平台，将汇编指令翻译成二进制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链接（生成可执行文件，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.exe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文件）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obj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文件，合并符号表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381996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8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 -E main.c -o main.i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44394F-0291-4CE2-979C-9A3BE9B5D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011" y="2185114"/>
            <a:ext cx="7085714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8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 -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main.c -o main.s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54614E-B411-4A8F-8CFD-DCE6FC93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933" y="1836930"/>
            <a:ext cx="4872162" cy="47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6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8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 -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main.s -o main.o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5E1963-74AA-4BE9-8D05-EF0FA5B7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25" y="2743475"/>
            <a:ext cx="6314286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语言运行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08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链接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 main.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pt-BR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-o main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4EE426-651C-4E2A-BA4D-B3BC6997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44" y="3286333"/>
            <a:ext cx="1419048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数据在内存上的表示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9948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 1 bit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字节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= 1 byte = 8 bits = 2^3 bits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1KB = 1024 bytes = 2^10 bytes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1MB = 1024 KB = 2^20 bytes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1GB = 1024 MB = 2^30 bytes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C88801-4226-4CCC-A201-EF94FF7A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30" y="4087036"/>
            <a:ext cx="4990476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数据在内存上的表示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1695937"/>
            <a:ext cx="7315200" cy="473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通常认为（不同平台可能不同）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A4380D3-F03F-4443-9394-1BD718E45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41217"/>
              </p:ext>
            </p:extLst>
          </p:nvPr>
        </p:nvGraphicFramePr>
        <p:xfrm>
          <a:off x="4004731" y="2497328"/>
          <a:ext cx="70442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091">
                  <a:extLst>
                    <a:ext uri="{9D8B030D-6E8A-4147-A177-3AD203B41FA5}">
                      <a16:colId xmlns:a16="http://schemas.microsoft.com/office/drawing/2014/main" val="1014534113"/>
                    </a:ext>
                  </a:extLst>
                </a:gridCol>
                <a:gridCol w="2348091">
                  <a:extLst>
                    <a:ext uri="{9D8B030D-6E8A-4147-A177-3AD203B41FA5}">
                      <a16:colId xmlns:a16="http://schemas.microsoft.com/office/drawing/2014/main" val="584873312"/>
                    </a:ext>
                  </a:extLst>
                </a:gridCol>
                <a:gridCol w="2348091">
                  <a:extLst>
                    <a:ext uri="{9D8B030D-6E8A-4147-A177-3AD203B41FA5}">
                      <a16:colId xmlns:a16="http://schemas.microsoft.com/office/drawing/2014/main" val="3897565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占用内存大小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07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 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 bytes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81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bytes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12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浮点数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double 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 bytes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50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整型数组（</a:t>
                      </a:r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*10</a:t>
                      </a:r>
                      <a:r>
                        <a:rPr lang="zh-CN" altLang="en-US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 </a:t>
                      </a:r>
                      <a:r>
                        <a:rPr lang="en-US" altLang="zh-CN" b="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arr</a:t>
                      </a:r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[10];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 * 10 bytes</a:t>
                      </a:r>
                      <a:endParaRPr lang="zh-CN" altLang="en-US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46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5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数据在内存上的表示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59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用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visual studio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查看内存布局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5A6BE5-4552-46A9-A2CD-BA1C337A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847" y="1363641"/>
            <a:ext cx="8201001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数据在内存上的表示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59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码表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4CB521-E282-4704-AC23-D2AF0A2A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3" y="1689235"/>
            <a:ext cx="8078552" cy="40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1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编程是实践学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文件结构：头文件，入口函数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编译过程：预处理，编译，汇编，链接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数据在内存上都是二进制，数据类型只是代码检查和表现用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操作系统发展史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7"/>
            <a:ext cx="7315200" cy="4601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操作系统：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：多用于个人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，微机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Linux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：多用于工作站，服务器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macOS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：苹果家的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 Android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：基于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内核，多用于移动端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124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563093" y="6126609"/>
            <a:ext cx="5121310" cy="375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2007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开源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代码，让生产商推出搭载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的智能手机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 13" descr="时间线">
            <a:extLst>
              <a:ext uri="{FF2B5EF4-FFF2-40B4-BE49-F238E27FC236}">
                <a16:creationId xmlns:a16="http://schemas.microsoft.com/office/drawing/2014/main" id="{C9556C8A-235E-4F2E-B2B5-0622CDDEC0BB}"/>
              </a:ext>
            </a:extLst>
          </p:cNvPr>
          <p:cNvGrpSpPr/>
          <p:nvPr/>
        </p:nvGrpSpPr>
        <p:grpSpPr>
          <a:xfrm>
            <a:off x="3869269" y="485723"/>
            <a:ext cx="7992531" cy="6372277"/>
            <a:chOff x="228601" y="485723"/>
            <a:chExt cx="11633199" cy="6372277"/>
          </a:xfrm>
        </p:grpSpPr>
        <p:grpSp>
          <p:nvGrpSpPr>
            <p:cNvPr id="8" name="组 11">
              <a:extLst>
                <a:ext uri="{FF2B5EF4-FFF2-40B4-BE49-F238E27FC236}">
                  <a16:creationId xmlns:a16="http://schemas.microsoft.com/office/drawing/2014/main" id="{F958F713-1876-4B07-B3BF-00BD3A0CB665}"/>
                </a:ext>
              </a:extLst>
            </p:cNvPr>
            <p:cNvGrpSpPr/>
            <p:nvPr/>
          </p:nvGrpSpPr>
          <p:grpSpPr>
            <a:xfrm rot="5400000" flipH="1">
              <a:off x="10012548" y="2066363"/>
              <a:ext cx="1691026" cy="2007478"/>
              <a:chOff x="6415077" y="1171530"/>
              <a:chExt cx="1890380" cy="1890380"/>
            </a:xfrm>
          </p:grpSpPr>
          <p:sp>
            <p:nvSpPr>
              <p:cNvPr id="20" name="弧形 19">
                <a:extLst>
                  <a:ext uri="{FF2B5EF4-FFF2-40B4-BE49-F238E27FC236}">
                    <a16:creationId xmlns:a16="http://schemas.microsoft.com/office/drawing/2014/main" id="{61808322-10DA-4748-A888-6E42D7E612E3}"/>
                  </a:ext>
                </a:extLst>
              </p:cNvPr>
              <p:cNvSpPr/>
              <p:nvPr/>
            </p:nvSpPr>
            <p:spPr>
              <a:xfrm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158EEA60-FF0F-42AA-BD15-1C3AB90935AC}"/>
                  </a:ext>
                </a:extLst>
              </p:cNvPr>
              <p:cNvSpPr/>
              <p:nvPr/>
            </p:nvSpPr>
            <p:spPr>
              <a:xfrm flipH="1">
                <a:off x="6415077" y="1171530"/>
                <a:ext cx="1890380" cy="1890380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A54F1A17-C81C-47EB-995D-2FFE40E5DE92}"/>
                </a:ext>
              </a:extLst>
            </p:cNvPr>
            <p:cNvGrpSpPr/>
            <p:nvPr/>
          </p:nvGrpSpPr>
          <p:grpSpPr>
            <a:xfrm>
              <a:off x="228601" y="485723"/>
              <a:ext cx="10649366" cy="6372277"/>
              <a:chOff x="228601" y="485723"/>
              <a:chExt cx="10649366" cy="6372277"/>
            </a:xfrm>
          </p:grpSpPr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id="{BDD7AC1A-9C2F-4E06-AC10-E15424C6C133}"/>
                  </a:ext>
                </a:extLst>
              </p:cNvPr>
              <p:cNvSpPr/>
              <p:nvPr/>
            </p:nvSpPr>
            <p:spPr>
              <a:xfrm rot="16200000" flipH="1">
                <a:off x="1107510" y="454768"/>
                <a:ext cx="1737608" cy="1799518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grpSp>
            <p:nvGrpSpPr>
              <p:cNvPr id="11" name="组 7">
                <a:extLst>
                  <a:ext uri="{FF2B5EF4-FFF2-40B4-BE49-F238E27FC236}">
                    <a16:creationId xmlns:a16="http://schemas.microsoft.com/office/drawing/2014/main" id="{A0F985F8-71F6-4805-84B0-425B178A3C21}"/>
                  </a:ext>
                </a:extLst>
              </p:cNvPr>
              <p:cNvGrpSpPr/>
              <p:nvPr/>
            </p:nvGrpSpPr>
            <p:grpSpPr>
              <a:xfrm>
                <a:off x="228601" y="2223331"/>
                <a:ext cx="10649366" cy="4634669"/>
                <a:chOff x="228601" y="2223331"/>
                <a:chExt cx="10649366" cy="4634669"/>
              </a:xfrm>
            </p:grpSpPr>
            <p:grpSp>
              <p:nvGrpSpPr>
                <p:cNvPr id="12" name="组 45">
                  <a:extLst>
                    <a:ext uri="{FF2B5EF4-FFF2-40B4-BE49-F238E27FC236}">
                      <a16:creationId xmlns:a16="http://schemas.microsoft.com/office/drawing/2014/main" id="{D472E0EB-F9DA-4BC4-8378-BE7B8C92005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86827" y="3756863"/>
                  <a:ext cx="1691026" cy="2007478"/>
                  <a:chOff x="6415077" y="1171530"/>
                  <a:chExt cx="1890380" cy="1890380"/>
                </a:xfrm>
              </p:grpSpPr>
              <p:sp>
                <p:nvSpPr>
                  <p:cNvPr id="18" name="弧形 17">
                    <a:extLst>
                      <a:ext uri="{FF2B5EF4-FFF2-40B4-BE49-F238E27FC236}">
                        <a16:creationId xmlns:a16="http://schemas.microsoft.com/office/drawing/2014/main" id="{17E91840-AB6D-4983-9606-378A4D4E44FE}"/>
                      </a:ext>
                    </a:extLst>
                  </p:cNvPr>
                  <p:cNvSpPr/>
                  <p:nvPr/>
                </p:nvSpPr>
                <p:spPr>
                  <a:xfrm>
                    <a:off x="6415077" y="1171530"/>
                    <a:ext cx="1890380" cy="1890380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  <p:sp>
                <p:nvSpPr>
                  <p:cNvPr id="19" name="弧形 18">
                    <a:extLst>
                      <a:ext uri="{FF2B5EF4-FFF2-40B4-BE49-F238E27FC236}">
                        <a16:creationId xmlns:a16="http://schemas.microsoft.com/office/drawing/2014/main" id="{FD7FBA6E-13D3-480E-968A-1BB0DD0AE3AB}"/>
                      </a:ext>
                    </a:extLst>
                  </p:cNvPr>
                  <p:cNvSpPr/>
                  <p:nvPr/>
                </p:nvSpPr>
                <p:spPr>
                  <a:xfrm flipH="1">
                    <a:off x="6415077" y="1171530"/>
                    <a:ext cx="1890380" cy="1890380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endParaRPr>
                  </a:p>
                </p:txBody>
              </p:sp>
            </p:grpSp>
            <p:sp>
              <p:nvSpPr>
                <p:cNvPr id="13" name="弧形 12">
                  <a:extLst>
                    <a:ext uri="{FF2B5EF4-FFF2-40B4-BE49-F238E27FC236}">
                      <a16:creationId xmlns:a16="http://schemas.microsoft.com/office/drawing/2014/main" id="{F9741CC0-DB42-4DD2-A6B9-55BEB9265AEB}"/>
                    </a:ext>
                  </a:extLst>
                </p:cNvPr>
                <p:cNvSpPr/>
                <p:nvPr/>
              </p:nvSpPr>
              <p:spPr>
                <a:xfrm rot="5400000" flipH="1">
                  <a:off x="3114163" y="5332299"/>
                  <a:ext cx="1251885" cy="1799518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zh-CN" altLang="en-US"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6BB19E23-1A2D-42A5-9305-9F61BD76C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1052" y="2223331"/>
                  <a:ext cx="893691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​​(S) 58">
                  <a:extLst>
                    <a:ext uri="{FF2B5EF4-FFF2-40B4-BE49-F238E27FC236}">
                      <a16:creationId xmlns:a16="http://schemas.microsoft.com/office/drawing/2014/main" id="{8C4BA95B-FE44-4627-8ED3-24582F5FF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16868" y="3915088"/>
                  <a:ext cx="966109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​​(S) 60">
                  <a:extLst>
                    <a:ext uri="{FF2B5EF4-FFF2-40B4-BE49-F238E27FC236}">
                      <a16:creationId xmlns:a16="http://schemas.microsoft.com/office/drawing/2014/main" id="{31C48B40-8EB6-418E-AC36-E5F2C60A0315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 flipH="1" flipV="1">
                  <a:off x="1216868" y="5605864"/>
                  <a:ext cx="2523238" cy="2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椭圆形 53" descr="时间线标记">
            <a:extLst>
              <a:ext uri="{FF2B5EF4-FFF2-40B4-BE49-F238E27FC236}">
                <a16:creationId xmlns:a16="http://schemas.microsoft.com/office/drawing/2014/main" id="{69F90DAE-FAC5-4459-9376-DB0B5256FD1B}"/>
              </a:ext>
            </a:extLst>
          </p:cNvPr>
          <p:cNvSpPr/>
          <p:nvPr/>
        </p:nvSpPr>
        <p:spPr>
          <a:xfrm flipH="1">
            <a:off x="4367369" y="1271987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BEF4B9D-2806-4CA2-8DCC-07DD968C92EF}"/>
              </a:ext>
            </a:extLst>
          </p:cNvPr>
          <p:cNvSpPr txBox="1"/>
          <p:nvPr/>
        </p:nvSpPr>
        <p:spPr>
          <a:xfrm>
            <a:off x="4732083" y="1098049"/>
            <a:ext cx="2051971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穿孔卡带时期，人的速度慢，计算机常处于等待状态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椭圆形 53" descr="时间线标记">
            <a:extLst>
              <a:ext uri="{FF2B5EF4-FFF2-40B4-BE49-F238E27FC236}">
                <a16:creationId xmlns:a16="http://schemas.microsoft.com/office/drawing/2014/main" id="{6FEDF395-D254-4BC9-94EC-5E7A487AEABA}"/>
              </a:ext>
            </a:extLst>
          </p:cNvPr>
          <p:cNvSpPr/>
          <p:nvPr/>
        </p:nvSpPr>
        <p:spPr>
          <a:xfrm flipH="1">
            <a:off x="4451851" y="1679309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E3E749-B235-48BA-A3FF-340EF40EB48D}"/>
              </a:ext>
            </a:extLst>
          </p:cNvPr>
          <p:cNvSpPr txBox="1"/>
          <p:nvPr/>
        </p:nvSpPr>
        <p:spPr>
          <a:xfrm>
            <a:off x="1571121" y="1620086"/>
            <a:ext cx="2592538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年代，出现批处理系统。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574AF20-3673-48A1-BC54-53B090A21AA0}"/>
              </a:ext>
            </a:extLst>
          </p:cNvPr>
          <p:cNvCxnSpPr>
            <a:cxnSpLocks/>
            <a:stCxn id="22" idx="2"/>
            <a:endCxn id="24" idx="1"/>
          </p:cNvCxnSpPr>
          <p:nvPr/>
        </p:nvCxnSpPr>
        <p:spPr>
          <a:xfrm flipV="1">
            <a:off x="4536333" y="1351100"/>
            <a:ext cx="195750" cy="5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FFFB59A-A42E-40CE-9289-F9E7D6805BC4}"/>
              </a:ext>
            </a:extLst>
          </p:cNvPr>
          <p:cNvCxnSpPr>
            <a:cxnSpLocks/>
            <a:stCxn id="25" idx="6"/>
            <a:endCxn id="27" idx="3"/>
          </p:cNvCxnSpPr>
          <p:nvPr/>
        </p:nvCxnSpPr>
        <p:spPr>
          <a:xfrm flipH="1" flipV="1">
            <a:off x="4163659" y="1762337"/>
            <a:ext cx="288192" cy="14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椭圆形 53" descr="时间线标记">
            <a:extLst>
              <a:ext uri="{FF2B5EF4-FFF2-40B4-BE49-F238E27FC236}">
                <a16:creationId xmlns:a16="http://schemas.microsoft.com/office/drawing/2014/main" id="{47D14E6A-C0B7-45EB-BED2-2DE2EE37D303}"/>
              </a:ext>
            </a:extLst>
          </p:cNvPr>
          <p:cNvSpPr/>
          <p:nvPr/>
        </p:nvSpPr>
        <p:spPr>
          <a:xfrm flipH="1">
            <a:off x="5007158" y="213565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461A4BF-D2D3-4788-9CBF-58CD70D9AA23}"/>
              </a:ext>
            </a:extLst>
          </p:cNvPr>
          <p:cNvCxnSpPr>
            <a:cxnSpLocks/>
            <a:stCxn id="72" idx="3"/>
            <a:endCxn id="39" idx="6"/>
          </p:cNvCxnSpPr>
          <p:nvPr/>
        </p:nvCxnSpPr>
        <p:spPr>
          <a:xfrm flipV="1">
            <a:off x="4444353" y="2220135"/>
            <a:ext cx="562805" cy="8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椭圆形 53" descr="时间线标记">
            <a:extLst>
              <a:ext uri="{FF2B5EF4-FFF2-40B4-BE49-F238E27FC236}">
                <a16:creationId xmlns:a16="http://schemas.microsoft.com/office/drawing/2014/main" id="{22A8CCBD-F841-47EB-AF5E-B1FF3E279A8F}"/>
              </a:ext>
            </a:extLst>
          </p:cNvPr>
          <p:cNvSpPr/>
          <p:nvPr/>
        </p:nvSpPr>
        <p:spPr>
          <a:xfrm flipH="1">
            <a:off x="6215930" y="213972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468A3F-034A-4183-BEE5-5F1D5B08AFEA}"/>
              </a:ext>
            </a:extLst>
          </p:cNvPr>
          <p:cNvCxnSpPr>
            <a:cxnSpLocks/>
            <a:stCxn id="41" idx="0"/>
            <a:endCxn id="89" idx="2"/>
          </p:cNvCxnSpPr>
          <p:nvPr/>
        </p:nvCxnSpPr>
        <p:spPr>
          <a:xfrm flipV="1">
            <a:off x="6300412" y="1951618"/>
            <a:ext cx="0" cy="1881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椭圆形 53" descr="时间线标记">
            <a:extLst>
              <a:ext uri="{FF2B5EF4-FFF2-40B4-BE49-F238E27FC236}">
                <a16:creationId xmlns:a16="http://schemas.microsoft.com/office/drawing/2014/main" id="{ABF4D9DB-4B61-40DC-880F-9690D7F74649}"/>
              </a:ext>
            </a:extLst>
          </p:cNvPr>
          <p:cNvSpPr/>
          <p:nvPr/>
        </p:nvSpPr>
        <p:spPr>
          <a:xfrm flipH="1">
            <a:off x="10097013" y="2130551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BC34138-9895-4854-AB2A-557EEAAA44F4}"/>
              </a:ext>
            </a:extLst>
          </p:cNvPr>
          <p:cNvCxnSpPr>
            <a:cxnSpLocks/>
            <a:stCxn id="43" idx="0"/>
            <a:endCxn id="92" idx="2"/>
          </p:cNvCxnSpPr>
          <p:nvPr/>
        </p:nvCxnSpPr>
        <p:spPr>
          <a:xfrm flipH="1" flipV="1">
            <a:off x="10181440" y="1664614"/>
            <a:ext cx="55" cy="4659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椭圆形 53" descr="时间线标记">
            <a:extLst>
              <a:ext uri="{FF2B5EF4-FFF2-40B4-BE49-F238E27FC236}">
                <a16:creationId xmlns:a16="http://schemas.microsoft.com/office/drawing/2014/main" id="{2C57839A-45F6-4470-ACB6-0AFAF763F3A1}"/>
              </a:ext>
            </a:extLst>
          </p:cNvPr>
          <p:cNvSpPr/>
          <p:nvPr/>
        </p:nvSpPr>
        <p:spPr>
          <a:xfrm flipH="1">
            <a:off x="10191741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D75B716-0F3C-46C9-AFE6-2A4BFF79D8DF}"/>
              </a:ext>
            </a:extLst>
          </p:cNvPr>
          <p:cNvCxnSpPr>
            <a:cxnSpLocks/>
            <a:stCxn id="45" idx="0"/>
            <a:endCxn id="109" idx="2"/>
          </p:cNvCxnSpPr>
          <p:nvPr/>
        </p:nvCxnSpPr>
        <p:spPr>
          <a:xfrm flipV="1">
            <a:off x="10276223" y="3661409"/>
            <a:ext cx="5771" cy="1691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椭圆形 53" descr="时间线标记">
            <a:extLst>
              <a:ext uri="{FF2B5EF4-FFF2-40B4-BE49-F238E27FC236}">
                <a16:creationId xmlns:a16="http://schemas.microsoft.com/office/drawing/2014/main" id="{50D53AEB-D87D-4070-80A7-77EA22DB565D}"/>
              </a:ext>
            </a:extLst>
          </p:cNvPr>
          <p:cNvSpPr/>
          <p:nvPr/>
        </p:nvSpPr>
        <p:spPr>
          <a:xfrm flipH="1">
            <a:off x="7697321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EBD2E0-4D40-4EB5-BE47-5160BD0C4272}"/>
              </a:ext>
            </a:extLst>
          </p:cNvPr>
          <p:cNvCxnSpPr>
            <a:cxnSpLocks/>
            <a:stCxn id="47" idx="0"/>
            <a:endCxn id="117" idx="2"/>
          </p:cNvCxnSpPr>
          <p:nvPr/>
        </p:nvCxnSpPr>
        <p:spPr>
          <a:xfrm flipH="1" flipV="1">
            <a:off x="7778283" y="3658747"/>
            <a:ext cx="3520" cy="1718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椭圆形 53" descr="时间线标记">
            <a:extLst>
              <a:ext uri="{FF2B5EF4-FFF2-40B4-BE49-F238E27FC236}">
                <a16:creationId xmlns:a16="http://schemas.microsoft.com/office/drawing/2014/main" id="{FA9184E1-77C4-410B-8EA8-9FCEFB5FC1F0}"/>
              </a:ext>
            </a:extLst>
          </p:cNvPr>
          <p:cNvSpPr/>
          <p:nvPr/>
        </p:nvSpPr>
        <p:spPr>
          <a:xfrm flipH="1">
            <a:off x="4379617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8C3D260-39A3-4257-B65C-1736E9A2D006}"/>
              </a:ext>
            </a:extLst>
          </p:cNvPr>
          <p:cNvCxnSpPr>
            <a:cxnSpLocks/>
            <a:stCxn id="49" idx="0"/>
            <a:endCxn id="121" idx="2"/>
          </p:cNvCxnSpPr>
          <p:nvPr/>
        </p:nvCxnSpPr>
        <p:spPr>
          <a:xfrm flipV="1">
            <a:off x="4464099" y="3634138"/>
            <a:ext cx="5191" cy="19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椭圆形 53" descr="时间线标记">
            <a:extLst>
              <a:ext uri="{FF2B5EF4-FFF2-40B4-BE49-F238E27FC236}">
                <a16:creationId xmlns:a16="http://schemas.microsoft.com/office/drawing/2014/main" id="{8D33EC55-DDEF-4CB0-B587-7091DC2B6DFF}"/>
              </a:ext>
            </a:extLst>
          </p:cNvPr>
          <p:cNvSpPr/>
          <p:nvPr/>
        </p:nvSpPr>
        <p:spPr>
          <a:xfrm flipH="1">
            <a:off x="11022590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4EA2AF-6278-4DF1-A5D1-D477918EAB55}"/>
              </a:ext>
            </a:extLst>
          </p:cNvPr>
          <p:cNvCxnSpPr>
            <a:cxnSpLocks/>
            <a:stCxn id="51" idx="4"/>
            <a:endCxn id="129" idx="0"/>
          </p:cNvCxnSpPr>
          <p:nvPr/>
        </p:nvCxnSpPr>
        <p:spPr>
          <a:xfrm>
            <a:off x="11107072" y="3999570"/>
            <a:ext cx="2180" cy="63687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椭圆形 53" descr="时间线标记">
            <a:extLst>
              <a:ext uri="{FF2B5EF4-FFF2-40B4-BE49-F238E27FC236}">
                <a16:creationId xmlns:a16="http://schemas.microsoft.com/office/drawing/2014/main" id="{BBF34C91-FCBD-4307-B4A2-920A34E576E7}"/>
              </a:ext>
            </a:extLst>
          </p:cNvPr>
          <p:cNvSpPr/>
          <p:nvPr/>
        </p:nvSpPr>
        <p:spPr>
          <a:xfrm flipH="1">
            <a:off x="6912931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E03F7DA-6C14-4588-A827-FCDD2CE9CB23}"/>
              </a:ext>
            </a:extLst>
          </p:cNvPr>
          <p:cNvCxnSpPr>
            <a:cxnSpLocks/>
            <a:stCxn id="53" idx="4"/>
            <a:endCxn id="133" idx="0"/>
          </p:cNvCxnSpPr>
          <p:nvPr/>
        </p:nvCxnSpPr>
        <p:spPr>
          <a:xfrm flipH="1">
            <a:off x="6994839" y="3999570"/>
            <a:ext cx="2574" cy="13759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椭圆形 53" descr="时间线标记">
            <a:extLst>
              <a:ext uri="{FF2B5EF4-FFF2-40B4-BE49-F238E27FC236}">
                <a16:creationId xmlns:a16="http://schemas.microsoft.com/office/drawing/2014/main" id="{9C01CA9E-E86C-481F-93A9-77AC08E87B50}"/>
              </a:ext>
            </a:extLst>
          </p:cNvPr>
          <p:cNvSpPr/>
          <p:nvPr/>
        </p:nvSpPr>
        <p:spPr>
          <a:xfrm flipH="1">
            <a:off x="3912992" y="420464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4EA8C2-BB1C-4462-AEA0-3A50AA1F3B4B}"/>
              </a:ext>
            </a:extLst>
          </p:cNvPr>
          <p:cNvCxnSpPr>
            <a:cxnSpLocks/>
            <a:stCxn id="55" idx="6"/>
            <a:endCxn id="139" idx="3"/>
          </p:cNvCxnSpPr>
          <p:nvPr/>
        </p:nvCxnSpPr>
        <p:spPr>
          <a:xfrm flipH="1">
            <a:off x="3667495" y="4289124"/>
            <a:ext cx="24549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椭圆形 53" descr="时间线标记">
            <a:extLst>
              <a:ext uri="{FF2B5EF4-FFF2-40B4-BE49-F238E27FC236}">
                <a16:creationId xmlns:a16="http://schemas.microsoft.com/office/drawing/2014/main" id="{F19AA317-ECE2-4E77-A0B0-4B988E93A183}"/>
              </a:ext>
            </a:extLst>
          </p:cNvPr>
          <p:cNvSpPr/>
          <p:nvPr/>
        </p:nvSpPr>
        <p:spPr>
          <a:xfrm flipH="1">
            <a:off x="3800845" y="4697762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73CD92-0AC0-4F3C-AE8D-4E03BED3135A}"/>
              </a:ext>
            </a:extLst>
          </p:cNvPr>
          <p:cNvCxnSpPr>
            <a:cxnSpLocks/>
            <a:stCxn id="57" idx="2"/>
            <a:endCxn id="147" idx="1"/>
          </p:cNvCxnSpPr>
          <p:nvPr/>
        </p:nvCxnSpPr>
        <p:spPr>
          <a:xfrm>
            <a:off x="3969809" y="4782244"/>
            <a:ext cx="187298" cy="327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形 53" descr="时间线标记">
            <a:extLst>
              <a:ext uri="{FF2B5EF4-FFF2-40B4-BE49-F238E27FC236}">
                <a16:creationId xmlns:a16="http://schemas.microsoft.com/office/drawing/2014/main" id="{E39DED41-887C-4866-8DDA-4655D02CEEA0}"/>
              </a:ext>
            </a:extLst>
          </p:cNvPr>
          <p:cNvSpPr/>
          <p:nvPr/>
        </p:nvSpPr>
        <p:spPr>
          <a:xfrm flipH="1">
            <a:off x="11357713" y="3746124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75A496F-D753-4BB2-8FBD-10DD2C187E60}"/>
              </a:ext>
            </a:extLst>
          </p:cNvPr>
          <p:cNvCxnSpPr>
            <a:cxnSpLocks/>
            <a:stCxn id="59" idx="0"/>
            <a:endCxn id="154" idx="3"/>
          </p:cNvCxnSpPr>
          <p:nvPr/>
        </p:nvCxnSpPr>
        <p:spPr>
          <a:xfrm flipH="1" flipV="1">
            <a:off x="11411850" y="2709135"/>
            <a:ext cx="30345" cy="1036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椭圆形 53" descr="时间线标记">
            <a:extLst>
              <a:ext uri="{FF2B5EF4-FFF2-40B4-BE49-F238E27FC236}">
                <a16:creationId xmlns:a16="http://schemas.microsoft.com/office/drawing/2014/main" id="{751D76CC-BE74-4432-8DE4-FD0F27608AB4}"/>
              </a:ext>
            </a:extLst>
          </p:cNvPr>
          <p:cNvSpPr/>
          <p:nvPr/>
        </p:nvSpPr>
        <p:spPr>
          <a:xfrm flipH="1">
            <a:off x="8080183" y="383060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330EDC-917F-4DFB-8ECD-809473F4CBFF}"/>
              </a:ext>
            </a:extLst>
          </p:cNvPr>
          <p:cNvCxnSpPr>
            <a:cxnSpLocks/>
            <a:stCxn id="61" idx="4"/>
            <a:endCxn id="165" idx="0"/>
          </p:cNvCxnSpPr>
          <p:nvPr/>
        </p:nvCxnSpPr>
        <p:spPr>
          <a:xfrm>
            <a:off x="8164665" y="3999570"/>
            <a:ext cx="10874" cy="516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形 53" descr="时间线标记">
            <a:extLst>
              <a:ext uri="{FF2B5EF4-FFF2-40B4-BE49-F238E27FC236}">
                <a16:creationId xmlns:a16="http://schemas.microsoft.com/office/drawing/2014/main" id="{27034023-0F5F-4197-9CE4-B41F80B2C772}"/>
              </a:ext>
            </a:extLst>
          </p:cNvPr>
          <p:cNvSpPr/>
          <p:nvPr/>
        </p:nvSpPr>
        <p:spPr>
          <a:xfrm flipH="1">
            <a:off x="3896925" y="510374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0227031-F848-4651-83A9-9102B78D3D86}"/>
              </a:ext>
            </a:extLst>
          </p:cNvPr>
          <p:cNvCxnSpPr>
            <a:cxnSpLocks/>
            <a:stCxn id="63" idx="6"/>
            <a:endCxn id="178" idx="3"/>
          </p:cNvCxnSpPr>
          <p:nvPr/>
        </p:nvCxnSpPr>
        <p:spPr>
          <a:xfrm flipH="1">
            <a:off x="3707196" y="5188225"/>
            <a:ext cx="189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1BD2429-2529-47AB-B0B6-5DB7AA355575}"/>
              </a:ext>
            </a:extLst>
          </p:cNvPr>
          <p:cNvSpPr txBox="1"/>
          <p:nvPr/>
        </p:nvSpPr>
        <p:spPr>
          <a:xfrm>
            <a:off x="356123" y="2086686"/>
            <a:ext cx="4088230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年代，出现“多用户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多任务”的系统，即“分时系统”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0DCB424-8C2D-46B6-A124-122EFA5D0ADE}"/>
              </a:ext>
            </a:extLst>
          </p:cNvPr>
          <p:cNvSpPr txBox="1"/>
          <p:nvPr/>
        </p:nvSpPr>
        <p:spPr>
          <a:xfrm>
            <a:off x="5315272" y="1667117"/>
            <a:ext cx="1970279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1964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年，出现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Multics OS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F138870-2E5A-47E6-882B-98C2F7A9D1CB}"/>
              </a:ext>
            </a:extLst>
          </p:cNvPr>
          <p:cNvSpPr txBox="1"/>
          <p:nvPr/>
        </p:nvSpPr>
        <p:spPr>
          <a:xfrm>
            <a:off x="8631640" y="715315"/>
            <a:ext cx="3099600" cy="94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1969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年，肯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汤普森为了玩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Space Travel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的游戏，做了简版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Multics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系统，称为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，谐音 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。丹尼斯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里奇用开发了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语言并重写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Unics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操作系统诞生</a:t>
            </a:r>
            <a:endParaRPr lang="en-US" altLang="zh-CN" sz="1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58F1C16-CB71-4B1C-BD25-224A9C0E34F7}"/>
              </a:ext>
            </a:extLst>
          </p:cNvPr>
          <p:cNvSpPr txBox="1"/>
          <p:nvPr/>
        </p:nvSpPr>
        <p:spPr>
          <a:xfrm>
            <a:off x="9493751" y="3155308"/>
            <a:ext cx="1576486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年代后，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 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源代码私有，商业闭源</a:t>
            </a:r>
            <a:endParaRPr lang="en-US" altLang="zh-CN" sz="1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7CAB37F-7427-49D9-BBD3-1586B1757730}"/>
              </a:ext>
            </a:extLst>
          </p:cNvPr>
          <p:cNvSpPr txBox="1"/>
          <p:nvPr/>
        </p:nvSpPr>
        <p:spPr>
          <a:xfrm>
            <a:off x="6123748" y="3152646"/>
            <a:ext cx="3309070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年，理查德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马修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斯托曼不满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闭源，发起自由软件体系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GNU is not 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unix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722462F-52BD-495C-96AD-97FB7625CBF5}"/>
              </a:ext>
            </a:extLst>
          </p:cNvPr>
          <p:cNvSpPr txBox="1"/>
          <p:nvPr/>
        </p:nvSpPr>
        <p:spPr>
          <a:xfrm>
            <a:off x="2862804" y="3128037"/>
            <a:ext cx="3212972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1991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岁的林纳斯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托瓦兹用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GNU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bash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2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工具，用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1w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行代码实现</a:t>
            </a:r>
            <a:r>
              <a:rPr lang="en-US" altLang="zh-CN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en-US" altLang="zh-CN" sz="1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42EF084-C333-494E-82B5-99603071D555}"/>
              </a:ext>
            </a:extLst>
          </p:cNvPr>
          <p:cNvSpPr txBox="1"/>
          <p:nvPr/>
        </p:nvSpPr>
        <p:spPr>
          <a:xfrm>
            <a:off x="10238292" y="4636449"/>
            <a:ext cx="1741919" cy="117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IBM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公司与比尔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盖茨洽谈，买断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岁程序员蒂姆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帕特森的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QOS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系统并进行改造，推出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MS-DOS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12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333BA33-38A9-44C6-80DB-6A1CE014912E}"/>
              </a:ext>
            </a:extLst>
          </p:cNvPr>
          <p:cNvSpPr txBox="1"/>
          <p:nvPr/>
        </p:nvSpPr>
        <p:spPr>
          <a:xfrm>
            <a:off x="5450271" y="4137168"/>
            <a:ext cx="3089135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1985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年，微软仿制苹果的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图形操作系统，发布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Windows1.0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9C6D730-7E0B-4BDA-A637-DE9AE2EA1770}"/>
              </a:ext>
            </a:extLst>
          </p:cNvPr>
          <p:cNvSpPr txBox="1"/>
          <p:nvPr/>
        </p:nvSpPr>
        <p:spPr>
          <a:xfrm>
            <a:off x="1532922" y="4146873"/>
            <a:ext cx="2134573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1995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年，微软发布</a:t>
            </a: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Windows95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AE10AA5-38FA-4145-9259-0A17AEFDE6A4}"/>
              </a:ext>
            </a:extLst>
          </p:cNvPr>
          <p:cNvSpPr txBox="1"/>
          <p:nvPr/>
        </p:nvSpPr>
        <p:spPr>
          <a:xfrm>
            <a:off x="4157107" y="4643269"/>
            <a:ext cx="2134573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2001</a:t>
            </a:r>
            <a:r>
              <a:rPr lang="zh-CN" altLang="en-US" sz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年，微软发布</a:t>
            </a:r>
            <a:r>
              <a:rPr lang="en-US" altLang="zh-CN" sz="1200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WindowsXP</a:t>
            </a:r>
            <a:endParaRPr lang="en-US" altLang="zh-CN" sz="12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F635756-857D-4F4C-BE39-3B280A30051C}"/>
              </a:ext>
            </a:extLst>
          </p:cNvPr>
          <p:cNvSpPr txBox="1"/>
          <p:nvPr/>
        </p:nvSpPr>
        <p:spPr>
          <a:xfrm>
            <a:off x="7007878" y="2566884"/>
            <a:ext cx="4403972" cy="284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1979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年，史蒂夫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乔布斯买下</a:t>
            </a:r>
            <a:r>
              <a:rPr lang="en-US" altLang="zh-CN" sz="1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AltoGui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界面，用于自己的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  <a:endParaRPr lang="en-US" altLang="zh-CN" sz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7D0EEC5-86AA-44E4-9A65-40D7781DD9C1}"/>
              </a:ext>
            </a:extLst>
          </p:cNvPr>
          <p:cNvSpPr txBox="1"/>
          <p:nvPr/>
        </p:nvSpPr>
        <p:spPr>
          <a:xfrm>
            <a:off x="7022882" y="4515607"/>
            <a:ext cx="2305314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1983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年，全球首款采用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界面的商业计算机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Apple Lisa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推出</a:t>
            </a:r>
            <a:endParaRPr lang="en-US" altLang="zh-CN" sz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6DC86CB-54FC-4717-B264-18C358FFA04F}"/>
              </a:ext>
            </a:extLst>
          </p:cNvPr>
          <p:cNvCxnSpPr>
            <a:cxnSpLocks/>
            <a:stCxn id="47" idx="4"/>
            <a:endCxn id="172" idx="0"/>
          </p:cNvCxnSpPr>
          <p:nvPr/>
        </p:nvCxnSpPr>
        <p:spPr>
          <a:xfrm>
            <a:off x="7781803" y="3999570"/>
            <a:ext cx="22585" cy="1082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14005CB-2CFA-4C90-8C28-A589B764A366}"/>
              </a:ext>
            </a:extLst>
          </p:cNvPr>
          <p:cNvSpPr txBox="1"/>
          <p:nvPr/>
        </p:nvSpPr>
        <p:spPr>
          <a:xfrm>
            <a:off x="6737101" y="5082399"/>
            <a:ext cx="2134574" cy="50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1984</a:t>
            </a:r>
            <a:r>
              <a:rPr lang="zh-CN" altLang="en-US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年，苹果公司发布 </a:t>
            </a:r>
            <a:r>
              <a:rPr lang="en-US" altLang="zh-CN" sz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Macintosh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9B97CCB-465A-4AE8-88C5-C0BD416212CF}"/>
              </a:ext>
            </a:extLst>
          </p:cNvPr>
          <p:cNvSpPr txBox="1"/>
          <p:nvPr/>
        </p:nvSpPr>
        <p:spPr>
          <a:xfrm>
            <a:off x="1532922" y="4824375"/>
            <a:ext cx="2174274" cy="72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2003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年，基于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内核的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由安迪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鲁宾等人开发，用于数字相机的操作系统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椭圆形 53" descr="时间线标记">
            <a:extLst>
              <a:ext uri="{FF2B5EF4-FFF2-40B4-BE49-F238E27FC236}">
                <a16:creationId xmlns:a16="http://schemas.microsoft.com/office/drawing/2014/main" id="{8A27527C-F4FC-46F5-AD95-565454A3605C}"/>
              </a:ext>
            </a:extLst>
          </p:cNvPr>
          <p:cNvSpPr/>
          <p:nvPr/>
        </p:nvSpPr>
        <p:spPr>
          <a:xfrm flipH="1">
            <a:off x="4122890" y="5419536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1E97995-4345-42AA-9868-5D065922E5EF}"/>
              </a:ext>
            </a:extLst>
          </p:cNvPr>
          <p:cNvCxnSpPr>
            <a:cxnSpLocks/>
            <a:stCxn id="181" idx="4"/>
            <a:endCxn id="187" idx="0"/>
          </p:cNvCxnSpPr>
          <p:nvPr/>
        </p:nvCxnSpPr>
        <p:spPr>
          <a:xfrm flipH="1">
            <a:off x="4207154" y="5588500"/>
            <a:ext cx="218" cy="16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8FB75F8-EA93-4A16-86B7-B724E7F85C68}"/>
              </a:ext>
            </a:extLst>
          </p:cNvPr>
          <p:cNvSpPr txBox="1"/>
          <p:nvPr/>
        </p:nvSpPr>
        <p:spPr>
          <a:xfrm>
            <a:off x="3222128" y="5753418"/>
            <a:ext cx="1970051" cy="2845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2005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月，被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Google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收购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椭圆形 53" descr="时间线标记">
            <a:extLst>
              <a:ext uri="{FF2B5EF4-FFF2-40B4-BE49-F238E27FC236}">
                <a16:creationId xmlns:a16="http://schemas.microsoft.com/office/drawing/2014/main" id="{7A4B551F-02BF-4CEE-8F11-050756F0E90D}"/>
              </a:ext>
            </a:extLst>
          </p:cNvPr>
          <p:cNvSpPr/>
          <p:nvPr/>
        </p:nvSpPr>
        <p:spPr>
          <a:xfrm flipH="1">
            <a:off x="6020726" y="5525560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n>
                <a:solidFill>
                  <a:srgbClr val="000000"/>
                </a:solidFill>
              </a:ln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495F7BFD-EDC9-4C58-BB79-694A27C97CD2}"/>
              </a:ext>
            </a:extLst>
          </p:cNvPr>
          <p:cNvCxnSpPr>
            <a:cxnSpLocks/>
            <a:stCxn id="190" idx="4"/>
            <a:endCxn id="14" idx="0"/>
          </p:cNvCxnSpPr>
          <p:nvPr/>
        </p:nvCxnSpPr>
        <p:spPr>
          <a:xfrm>
            <a:off x="6105208" y="5694524"/>
            <a:ext cx="18540" cy="432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内容占位符 2">
            <a:extLst>
              <a:ext uri="{FF2B5EF4-FFF2-40B4-BE49-F238E27FC236}">
                <a16:creationId xmlns:a16="http://schemas.microsoft.com/office/drawing/2014/main" id="{2648CC98-B209-464F-949A-38F25D653D78}"/>
              </a:ext>
            </a:extLst>
          </p:cNvPr>
          <p:cNvSpPr txBox="1">
            <a:spLocks/>
          </p:cNvSpPr>
          <p:nvPr/>
        </p:nvSpPr>
        <p:spPr>
          <a:xfrm>
            <a:off x="2466148" y="195906"/>
            <a:ext cx="73152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操作系统发展史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8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B34F19-E372-4C5C-A0E2-0BBC96E1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1338115"/>
            <a:ext cx="2109958" cy="179346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F7B53C2-4481-4AC5-89FF-EEA566CA67EB}"/>
              </a:ext>
            </a:extLst>
          </p:cNvPr>
          <p:cNvSpPr txBox="1">
            <a:spLocks/>
          </p:cNvSpPr>
          <p:nvPr/>
        </p:nvSpPr>
        <p:spPr>
          <a:xfrm>
            <a:off x="4195840" y="3197707"/>
            <a:ext cx="1320249" cy="4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1D744F-671D-4764-A059-9412C4CB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03" y="1446679"/>
            <a:ext cx="2109958" cy="157633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C2E437E-5756-4C26-81F1-E685A696030B}"/>
              </a:ext>
            </a:extLst>
          </p:cNvPr>
          <p:cNvSpPr txBox="1">
            <a:spLocks/>
          </p:cNvSpPr>
          <p:nvPr/>
        </p:nvSpPr>
        <p:spPr>
          <a:xfrm>
            <a:off x="6675913" y="3151374"/>
            <a:ext cx="1320249" cy="4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928C66-1F87-4DD3-A1A9-8E8BF4327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072" y="1649131"/>
            <a:ext cx="2780952" cy="1171429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04BAC18-702A-4083-A775-25220AE8251B}"/>
              </a:ext>
            </a:extLst>
          </p:cNvPr>
          <p:cNvSpPr txBox="1">
            <a:spLocks/>
          </p:cNvSpPr>
          <p:nvPr/>
        </p:nvSpPr>
        <p:spPr>
          <a:xfrm>
            <a:off x="8919358" y="3128272"/>
            <a:ext cx="2440379" cy="44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高级语言（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语言）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3774788"/>
            <a:ext cx="7315200" cy="244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机器语言：二进制代码表示的，计算机能直接识别和执行的一种机器指令的集合。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的指令集一般不相同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汇编语言：低级语言。不同设备中，汇编语言对应不同的机器语言指令集。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可以在不同系统平台之间移植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高级语言：独立于机器，面向过程或对象的语言。比如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C/CPP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C#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Lua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26869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什么要从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语言开始？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465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高级语言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结构式编程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语义明确（点名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CPP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自由，可以用指针直接操作硬件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个人认为是最接近硬件的高级语言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：一些脚本语言就是用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实现的，比如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Lua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CPython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41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Win11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语言运行环境安装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465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下载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MinGW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Minimalist GNU on 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，它将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移植到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平台下。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MinGW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就是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GCC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Windows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版本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：官网上二进制版本网址不好找，这里直接贴，下载 </a:t>
            </a:r>
            <a:r>
              <a:rPr lang="en-US" altLang="zh-CN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x86_64-xxx-release-posix-seh-ucrt-xxx.7z.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Releases · 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niXman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/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mingw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-builds-binaries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A4C066-A7D9-41CD-933D-543E0963D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597" y="3016331"/>
            <a:ext cx="4416916" cy="28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Win11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语言运行环境安装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465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新建一个目录解压放里面，如这里放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Env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A32560-48CB-434C-8E41-D49053F5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47" y="1970860"/>
            <a:ext cx="5666444" cy="34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746682"/>
            <a:ext cx="7315200" cy="52530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Win11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语言运行环境安装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语言基础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1D0ECD-9446-4968-855E-D0615C0F4342}"/>
              </a:ext>
            </a:extLst>
          </p:cNvPr>
          <p:cNvSpPr txBox="1">
            <a:spLocks/>
          </p:cNvSpPr>
          <p:nvPr/>
        </p:nvSpPr>
        <p:spPr>
          <a:xfrm>
            <a:off x="3869269" y="1271986"/>
            <a:ext cx="7315200" cy="465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将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bin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目录放在环境变量下。文件管理器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此电脑右键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高级系统设置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环境变量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系统变量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-Path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832CA3-07DF-4D37-97E7-901FB99C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2134517"/>
            <a:ext cx="2925815" cy="3590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D51F2D-A0DA-44ED-93F6-52FE844C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52" y="2134517"/>
            <a:ext cx="3434995" cy="35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7092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7383</TotalTime>
  <Words>1314</Words>
  <Application>Microsoft Office PowerPoint</Application>
  <PresentationFormat>宽屏</PresentationFormat>
  <Paragraphs>191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Microsoft YaHei UI</vt:lpstr>
      <vt:lpstr>等线</vt:lpstr>
      <vt:lpstr>黑体</vt:lpstr>
      <vt:lpstr>Corbel</vt:lpstr>
      <vt:lpstr>Wingdings 2</vt:lpstr>
      <vt:lpstr>框架</vt:lpstr>
      <vt:lpstr>2 C语言基础</vt:lpstr>
      <vt:lpstr>课程目录 ——阿辉</vt:lpstr>
      <vt:lpstr>2.1  Hello World ——阿辉</vt:lpstr>
      <vt:lpstr>PowerPoint 演示文稿</vt:lpstr>
      <vt:lpstr>2.1  Hello World ——阿辉</vt:lpstr>
      <vt:lpstr>2.1  Hello World ——阿辉</vt:lpstr>
      <vt:lpstr>2.1  Hello World ——阿辉</vt:lpstr>
      <vt:lpstr>2.1  Hello World ——阿辉</vt:lpstr>
      <vt:lpstr>2.1  Hello World ——阿辉</vt:lpstr>
      <vt:lpstr>2.1  Hello World ——阿辉</vt:lpstr>
      <vt:lpstr>2.1  Hello World ——阿辉</vt:lpstr>
      <vt:lpstr>2.2  C语言基础 ——阿辉</vt:lpstr>
      <vt:lpstr>2.2  C语言基础 ——阿辉</vt:lpstr>
      <vt:lpstr>2.2  C语言基础 ——阿辉</vt:lpstr>
      <vt:lpstr>2.2  C语言基础 ——阿辉</vt:lpstr>
      <vt:lpstr>2.2  C语言基础 ——阿辉</vt:lpstr>
      <vt:lpstr>2.2  C语言基础 ——阿辉</vt:lpstr>
      <vt:lpstr>2.2  C语言基础 ——阿辉</vt:lpstr>
      <vt:lpstr>2.2  C语言基础 ——阿辉</vt:lpstr>
      <vt:lpstr>2.3  C语言运行 ——阿辉</vt:lpstr>
      <vt:lpstr>2.3  C语言运行 ——阿辉</vt:lpstr>
      <vt:lpstr>2.3  C语言运行 ——阿辉</vt:lpstr>
      <vt:lpstr>2.3  C语言运行 ——阿辉</vt:lpstr>
      <vt:lpstr>2.3  C语言运行 ——阿辉</vt:lpstr>
      <vt:lpstr>2.4  数据在内存上的表示 ——阿辉</vt:lpstr>
      <vt:lpstr>2.4  数据在内存上的表示 ——阿辉</vt:lpstr>
      <vt:lpstr>2.4  数据在内存上的表示 ——阿辉</vt:lpstr>
      <vt:lpstr>2.4  数据在内存上的表示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104</cp:revision>
  <dcterms:created xsi:type="dcterms:W3CDTF">2024-12-15T07:47:40Z</dcterms:created>
  <dcterms:modified xsi:type="dcterms:W3CDTF">2025-02-13T15:07:38Z</dcterms:modified>
</cp:coreProperties>
</file>