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1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2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3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notesSlides/notesSlide4.xml" ContentType="application/vnd.openxmlformats-officedocument.presentationml.notesSlide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notesSlides/notesSlide5.xml" ContentType="application/vnd.openxmlformats-officedocument.presentationml.notesSlide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6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notesSlides/notesSlide7.xml" ContentType="application/vnd.openxmlformats-officedocument.presentationml.notesSlide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14"/>
  </p:notesMasterIdLst>
  <p:sldIdLst>
    <p:sldId id="302" r:id="rId3"/>
    <p:sldId id="303" r:id="rId4"/>
    <p:sldId id="304" r:id="rId5"/>
    <p:sldId id="347" r:id="rId6"/>
    <p:sldId id="350" r:id="rId7"/>
    <p:sldId id="351" r:id="rId8"/>
    <p:sldId id="348" r:id="rId9"/>
    <p:sldId id="346" r:id="rId10"/>
    <p:sldId id="349" r:id="rId11"/>
    <p:sldId id="352" r:id="rId12"/>
    <p:sldId id="32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6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5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00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8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03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7" Type="http://schemas.openxmlformats.org/officeDocument/2006/relationships/image" Target="../media/image5.png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20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22.xml"/><Relationship Id="rId4" Type="http://schemas.openxmlformats.org/officeDocument/2006/relationships/tags" Target="../tags/tag4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5.xml"/><Relationship Id="rId7" Type="http://schemas.openxmlformats.org/officeDocument/2006/relationships/image" Target="../media/image5.png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7" Type="http://schemas.openxmlformats.org/officeDocument/2006/relationships/image" Target="../media/image5.png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3.xml"/><Relationship Id="rId7" Type="http://schemas.openxmlformats.org/officeDocument/2006/relationships/image" Target="../media/image5.png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" Type="http://schemas.openxmlformats.org/officeDocument/2006/relationships/tags" Target="../tags/tag43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0.xml"/><Relationship Id="rId7" Type="http://schemas.openxmlformats.org/officeDocument/2006/relationships/image" Target="../media/image5.png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4.xml"/><Relationship Id="rId7" Type="http://schemas.openxmlformats.org/officeDocument/2006/relationships/image" Target="../media/image5.png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面向对象程序设计（</a:t>
            </a:r>
            <a:r>
              <a:rPr lang="en-US" altLang="zh-CN" dirty="0"/>
              <a:t>CPP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89049EF8-A629-4717-9049-CA8C1759BA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用</a:t>
            </a:r>
            <a:r>
              <a:rPr lang="en-US" altLang="zh-CN" sz="2400" b="0" dirty="0">
                <a:latin typeface="+mj-ea"/>
              </a:rPr>
              <a:t>OOP</a:t>
            </a:r>
            <a:r>
              <a:rPr lang="zh-CN" altLang="en-US" sz="2400" b="0" dirty="0">
                <a:latin typeface="+mj-ea"/>
              </a:rPr>
              <a:t>描述动物，猫，狗的关系，以及打印叫声；</a:t>
            </a:r>
            <a:r>
              <a:rPr lang="en-US" altLang="zh-CN" sz="2400" b="0" dirty="0">
                <a:latin typeface="+mj-ea"/>
              </a:rPr>
              <a:t>oop.cpp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F81B3A-B9EC-4120-A443-DB28BBC73D9F}"/>
              </a:ext>
            </a:extLst>
          </p:cNvPr>
          <p:cNvSpPr txBox="1"/>
          <p:nvPr/>
        </p:nvSpPr>
        <p:spPr>
          <a:xfrm>
            <a:off x="907415" y="1661160"/>
            <a:ext cx="62780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"what??"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Cat : public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miaowu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~~~~" &lt;&lt; name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B76E81-A37C-49DF-92D0-784DE230D784}"/>
              </a:ext>
            </a:extLst>
          </p:cNvPr>
          <p:cNvSpPr txBox="1"/>
          <p:nvPr/>
        </p:nvSpPr>
        <p:spPr>
          <a:xfrm>
            <a:off x="6096000" y="1661160"/>
            <a:ext cx="6278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 Dog : public Animal </a:t>
            </a:r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Wow()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"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wuwang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~~~~" &lt;&lt; name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84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3E9818-1837-40F2-B8E2-E6EB126C78E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一、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CPP</a:t>
            </a:r>
            <a:r>
              <a:rPr lang="zh-CN" altLang="en-US" dirty="0"/>
              <a:t>的区别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CPP</a:t>
            </a:r>
            <a:r>
              <a:rPr lang="zh-CN" altLang="en-US" dirty="0"/>
              <a:t>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C9D6EB8A-B22A-4C3C-8E85-D7B922DCA82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763925"/>
            <a:ext cx="10487660" cy="13519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是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的超集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 </a:t>
            </a:r>
            <a:r>
              <a:rPr lang="zh-CN" altLang="en-US" sz="2400" b="0" dirty="0">
                <a:latin typeface="+mj-ea"/>
              </a:rPr>
              <a:t>在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的基础上发展出来的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面向对象（</a:t>
            </a: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OOP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的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高级语言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·</a:t>
            </a:r>
            <a:r>
              <a:rPr lang="zh-CN" altLang="en-US" sz="2400" b="0" dirty="0">
                <a:latin typeface="+mj-ea"/>
              </a:rPr>
              <a:t> 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标准有</a:t>
            </a:r>
            <a:r>
              <a:rPr lang="en-US" altLang="zh-CN" sz="2400" b="0" dirty="0">
                <a:latin typeface="+mj-ea"/>
              </a:rPr>
              <a:t>C89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C99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C11</a:t>
            </a:r>
            <a:r>
              <a:rPr lang="zh-CN" altLang="en-US" sz="2400" b="0" dirty="0">
                <a:latin typeface="+mj-ea"/>
              </a:rPr>
              <a:t>等。</a:t>
            </a:r>
            <a:r>
              <a:rPr lang="en-US" altLang="zh-CN" sz="2400" b="0" dirty="0">
                <a:latin typeface="+mj-ea"/>
              </a:rPr>
              <a:t>CPP</a:t>
            </a:r>
            <a:r>
              <a:rPr lang="zh-CN" altLang="en-US" sz="2400" b="0" dirty="0">
                <a:latin typeface="+mj-ea"/>
              </a:rPr>
              <a:t>标准有</a:t>
            </a:r>
            <a:r>
              <a:rPr lang="en-US" altLang="zh-CN" sz="2400" b="0" dirty="0">
                <a:latin typeface="+mj-ea"/>
              </a:rPr>
              <a:t>C++98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C++11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25F89C0D-3DD0-4F9E-9FB8-B52B7895059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5" y="3742160"/>
            <a:ext cx="10487660" cy="13519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CPP</a:t>
            </a: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标准委员会只制定标准，不负责实现，因为有三个做编译器的大佬不愿意放弃自己的编译器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GNU</a:t>
            </a:r>
            <a:r>
              <a:rPr lang="zh-CN" altLang="en-US" dirty="0"/>
              <a:t>工具链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C9D6EB8A-B22A-4C3C-8E85-D7B922DCA82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516128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GNU</a:t>
            </a:r>
            <a:r>
              <a:rPr lang="zh-CN" altLang="en-US" sz="2400" b="0" dirty="0">
                <a:latin typeface="+mj-ea"/>
              </a:rPr>
              <a:t>：自由软件运动的项目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MinGW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Minimalist GNU for Windows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：为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提供</a:t>
            </a:r>
            <a:r>
              <a:rPr lang="en-US" altLang="zh-CN" sz="2400" b="0" dirty="0">
                <a:latin typeface="+mj-ea"/>
              </a:rPr>
              <a:t>GNU</a:t>
            </a:r>
            <a:r>
              <a:rPr lang="zh-CN" altLang="en-US" sz="2400" b="0" dirty="0">
                <a:latin typeface="+mj-ea"/>
              </a:rPr>
              <a:t>开发环境，包含了一组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用于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Windows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的头文件以及</a:t>
            </a:r>
            <a:r>
              <a:rPr lang="en-US" altLang="zh-CN" sz="2400" b="0" dirty="0">
                <a:solidFill>
                  <a:schemeClr val="accent5"/>
                </a:solidFill>
                <a:latin typeface="+mj-ea"/>
              </a:rPr>
              <a:t>GCC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编译器</a:t>
            </a:r>
            <a:r>
              <a:rPr lang="zh-CN" altLang="en-US" sz="2400" b="0" dirty="0">
                <a:latin typeface="+mj-ea"/>
              </a:rPr>
              <a:t>，提供了在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下的轻量级开发方式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GCC</a:t>
            </a:r>
            <a:r>
              <a:rPr lang="zh-CN" altLang="en-US" sz="2400" b="0" dirty="0">
                <a:latin typeface="+mj-ea"/>
              </a:rPr>
              <a:t>：开源的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跨平台编译器</a:t>
            </a:r>
            <a:r>
              <a:rPr lang="zh-CN" altLang="en-US" sz="2400" b="0" dirty="0">
                <a:latin typeface="+mj-ea"/>
              </a:rPr>
              <a:t>集合，支持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、</a:t>
            </a:r>
            <a:r>
              <a:rPr lang="en-US" altLang="zh-CN" sz="2400" b="0" dirty="0">
                <a:latin typeface="+mj-ea"/>
              </a:rPr>
              <a:t>Objective-C</a:t>
            </a:r>
            <a:r>
              <a:rPr lang="zh-CN" altLang="en-US" sz="2400" b="0" dirty="0">
                <a:latin typeface="+mj-ea"/>
              </a:rPr>
              <a:t>等多种编程语言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zh-CN" altLang="en-US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MSVC(Microsoft Visual C++)</a:t>
            </a:r>
            <a:r>
              <a:rPr lang="zh-CN" altLang="en-US" sz="2400" b="0" dirty="0">
                <a:latin typeface="+mj-ea"/>
              </a:rPr>
              <a:t>：微软开发的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编译器和集成开发环境</a:t>
            </a:r>
            <a:r>
              <a:rPr lang="en-US" altLang="zh-CN" sz="2400" b="0" dirty="0">
                <a:latin typeface="+mj-ea"/>
              </a:rPr>
              <a:t>(IDE)</a:t>
            </a:r>
            <a:r>
              <a:rPr lang="zh-CN" altLang="en-US" sz="2400" b="0" dirty="0">
                <a:latin typeface="+mj-ea"/>
              </a:rPr>
              <a:t>，是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上最常用的</a:t>
            </a:r>
            <a:r>
              <a:rPr lang="en-US" altLang="zh-CN" sz="2400" b="0" dirty="0">
                <a:latin typeface="+mj-ea"/>
              </a:rPr>
              <a:t>C++</a:t>
            </a:r>
            <a:r>
              <a:rPr lang="zh-CN" altLang="en-US" sz="2400" b="0" dirty="0">
                <a:latin typeface="+mj-ea"/>
              </a:rPr>
              <a:t>开发工具之一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1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CPP</a:t>
            </a:r>
            <a:r>
              <a:rPr lang="zh-CN" altLang="en-US" dirty="0"/>
              <a:t>语法；</a:t>
            </a:r>
            <a:r>
              <a:rPr lang="en-US" altLang="zh-CN" dirty="0"/>
              <a:t>cppgrammar.cpp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D0D758AC-00C0-407E-95EF-95A84F9C25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类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1703B-0D15-4614-8CED-7F227BF5A682}"/>
              </a:ext>
            </a:extLst>
          </p:cNvPr>
          <p:cNvSpPr txBox="1"/>
          <p:nvPr/>
        </p:nvSpPr>
        <p:spPr>
          <a:xfrm>
            <a:off x="907414" y="1744587"/>
            <a:ext cx="105886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/** </a:t>
            </a:r>
            <a:r>
              <a:rPr lang="zh-CN" altLang="en-US" dirty="0">
                <a:latin typeface="+mj-ea"/>
                <a:ea typeface="+mj-ea"/>
              </a:rPr>
              <a:t>封装成类 **</a:t>
            </a:r>
            <a:r>
              <a:rPr lang="en-US" altLang="zh-CN" dirty="0">
                <a:latin typeface="+mj-ea"/>
                <a:ea typeface="+mj-ea"/>
              </a:rPr>
              <a:t>/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</a:t>
            </a:r>
            <a:r>
              <a:rPr lang="en-US" altLang="zh-CN" dirty="0">
                <a:latin typeface="+mj-ea"/>
                <a:ea typeface="+mj-ea"/>
              </a:rPr>
              <a:t> A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公共成员，外部可访问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A() {} // </a:t>
            </a:r>
            <a:r>
              <a:rPr lang="zh-CN" altLang="en-US" dirty="0">
                <a:latin typeface="+mj-ea"/>
                <a:ea typeface="+mj-ea"/>
              </a:rPr>
              <a:t>构造函数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foo() {}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虚函数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protected: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受保护的成员，子类可访问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private: </a:t>
            </a:r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私有成员，只有自己能访问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/** </a:t>
            </a:r>
            <a:r>
              <a:rPr lang="zh-CN" altLang="en-US" dirty="0">
                <a:latin typeface="+mj-ea"/>
                <a:ea typeface="+mj-ea"/>
              </a:rPr>
              <a:t>公开继承</a:t>
            </a:r>
            <a:r>
              <a:rPr lang="en-US" altLang="zh-CN" dirty="0">
                <a:latin typeface="+mj-ea"/>
                <a:ea typeface="+mj-ea"/>
              </a:rPr>
              <a:t>A **/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class</a:t>
            </a:r>
            <a:r>
              <a:rPr lang="en-US" altLang="zh-CN" dirty="0">
                <a:latin typeface="+mj-ea"/>
                <a:ea typeface="+mj-ea"/>
              </a:rPr>
              <a:t> B :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</a:t>
            </a:r>
            <a:r>
              <a:rPr lang="en-US" altLang="zh-CN" dirty="0">
                <a:latin typeface="+mj-ea"/>
                <a:ea typeface="+mj-ea"/>
              </a:rPr>
              <a:t> A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public:</a:t>
            </a:r>
          </a:p>
          <a:p>
            <a:r>
              <a:rPr lang="en-US" altLang="zh-CN" dirty="0">
                <a:latin typeface="+mj-ea"/>
                <a:ea typeface="+mj-ea"/>
              </a:rPr>
              <a:t>    B() {}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virtual void foo() {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cout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&lt;&lt; “BBB” &lt;&lt;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endl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;}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虚函数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33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部分</a:t>
            </a:r>
            <a:r>
              <a:rPr lang="en-US" altLang="zh-CN" dirty="0"/>
              <a:t>CPP</a:t>
            </a:r>
            <a:r>
              <a:rPr lang="zh-CN" altLang="en-US" dirty="0"/>
              <a:t>语法；</a:t>
            </a:r>
            <a:r>
              <a:rPr lang="en-US" altLang="zh-CN" dirty="0"/>
              <a:t>cppgrammar.cpp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DC64F7E-B656-48D1-BEA1-5972FEA799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D0D758AC-00C0-407E-95EF-95A84F9C25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引用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1703B-0D15-4614-8CED-7F227BF5A682}"/>
              </a:ext>
            </a:extLst>
          </p:cNvPr>
          <p:cNvSpPr txBox="1"/>
          <p:nvPr/>
        </p:nvSpPr>
        <p:spPr>
          <a:xfrm>
            <a:off x="907415" y="1744587"/>
            <a:ext cx="6278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main() {</a:t>
            </a:r>
          </a:p>
          <a:p>
            <a:r>
              <a:rPr lang="en-US" altLang="zh-CN" dirty="0">
                <a:latin typeface="+mj-ea"/>
                <a:ea typeface="+mj-ea"/>
              </a:rPr>
              <a:t>    B </a:t>
            </a:r>
            <a:r>
              <a:rPr lang="en-US" altLang="zh-CN" dirty="0" err="1">
                <a:latin typeface="+mj-ea"/>
                <a:ea typeface="+mj-ea"/>
              </a:rPr>
              <a:t>b</a:t>
            </a:r>
            <a:r>
              <a:rPr lang="en-US" altLang="zh-CN" dirty="0">
                <a:latin typeface="+mj-ea"/>
                <a:ea typeface="+mj-ea"/>
              </a:rPr>
              <a:t>; // </a:t>
            </a:r>
            <a:r>
              <a:rPr lang="zh-CN" altLang="en-US" dirty="0">
                <a:latin typeface="+mj-ea"/>
                <a:ea typeface="+mj-ea"/>
              </a:rPr>
              <a:t>实例化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B &amp;tb = b;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引用，即别名，指向同一块地址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0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5705268" cy="2181600"/>
          </a:xfrm>
        </p:spPr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OOP</a:t>
            </a:r>
            <a:r>
              <a:rPr lang="zh-CN" altLang="en-US" dirty="0"/>
              <a:t>思想及实现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8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程序设计思路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008381" y="1902142"/>
            <a:ext cx="10487660" cy="30537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面向过程设计</a:t>
            </a:r>
            <a:r>
              <a:rPr lang="zh-CN" altLang="en-US" sz="2400" b="0" dirty="0">
                <a:latin typeface="+mj-ea"/>
              </a:rPr>
              <a:t>：以过程为中心的编程思路。分析出解决问题需要的步骤，用函数把这些步骤实现，使用时依次调用即可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面向对象设计（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OOP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：将问题分解成各个对象，对象描述了事物在整个解决问题的步骤中的行为，特点有：万物皆对象；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封装、继承、多态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zh-CN" altLang="en-US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面向数据设计</a:t>
            </a:r>
            <a:r>
              <a:rPr lang="zh-CN" altLang="en-US" sz="2400" b="0" dirty="0">
                <a:latin typeface="+mj-ea"/>
              </a:rPr>
              <a:t>：基于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局部性原理</a:t>
            </a:r>
            <a:r>
              <a:rPr lang="zh-CN" altLang="en-US" sz="2400" b="0" dirty="0">
                <a:latin typeface="+mj-ea"/>
              </a:rPr>
              <a:t>，能高效利用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缓存，例：</a:t>
            </a:r>
            <a:r>
              <a:rPr lang="en-US" altLang="zh-CN" sz="2400" b="0" dirty="0">
                <a:latin typeface="+mj-ea"/>
              </a:rPr>
              <a:t>ECS</a:t>
            </a:r>
            <a:r>
              <a:rPr lang="zh-CN" altLang="en-US" sz="2400" b="0" dirty="0">
                <a:latin typeface="+mj-ea"/>
              </a:rPr>
              <a:t>框架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A5962B5-5F22-4CCB-9D0E-459B607F3B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21333" y="6425565"/>
            <a:ext cx="2370667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）</a:t>
            </a:r>
          </a:p>
        </p:txBody>
      </p:sp>
      <p:sp>
        <p:nvSpPr>
          <p:cNvPr id="8" name="对象7">
            <a:extLst>
              <a:ext uri="{FF2B5EF4-FFF2-40B4-BE49-F238E27FC236}">
                <a16:creationId xmlns:a16="http://schemas.microsoft.com/office/drawing/2014/main" id="{89049EF8-A629-4717-9049-CA8C1759BA2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487660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用</a:t>
            </a:r>
            <a:r>
              <a:rPr lang="en-US" altLang="zh-CN" sz="2400" b="0" dirty="0">
                <a:latin typeface="+mj-ea"/>
              </a:rPr>
              <a:t>OOP</a:t>
            </a:r>
            <a:r>
              <a:rPr lang="zh-CN" altLang="en-US" sz="2400" b="0" dirty="0">
                <a:latin typeface="+mj-ea"/>
              </a:rPr>
              <a:t>描述动物，猫，狗的关系，以及打印叫声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06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215</TotalTime>
  <Words>576</Words>
  <Application>Microsoft Office PowerPoint</Application>
  <PresentationFormat>宽屏</PresentationFormat>
  <Paragraphs>87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商务风探索未知职场办公</vt:lpstr>
      <vt:lpstr>1_商务风探索未知职场办公</vt:lpstr>
      <vt:lpstr>面向对象程序设计（CPP）</vt:lpstr>
      <vt:lpstr>一、C与CPP的区别</vt:lpstr>
      <vt:lpstr>什么是CPP？</vt:lpstr>
      <vt:lpstr>GNU工具链</vt:lpstr>
      <vt:lpstr>部分CPP语法；cppgrammar.cpp</vt:lpstr>
      <vt:lpstr>部分CPP语法；cppgrammar.cpp</vt:lpstr>
      <vt:lpstr>二、OOP思想及实现</vt:lpstr>
      <vt:lpstr>程序设计思路</vt:lpstr>
      <vt:lpstr>例题</vt:lpstr>
      <vt:lpstr>例题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80</cp:revision>
  <dcterms:created xsi:type="dcterms:W3CDTF">2024-12-15T07:47:00Z</dcterms:created>
  <dcterms:modified xsi:type="dcterms:W3CDTF">2025-02-23T17:29:58Z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