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  <a:srgbClr val="C49500"/>
    <a:srgbClr val="FFC000"/>
    <a:srgbClr val="FFE8CB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รณิดา สุธัญญาวัชชัย" userId="b349a885-00f8-4a1d-a984-0cade31acff8" providerId="ADAL" clId="{B6DD194B-FEB8-4F6E-A119-F5B8C21CFC3A}"/>
    <pc:docChg chg="modSld">
      <pc:chgData name="วรรณิดา สุธัญญาวัชชัย" userId="b349a885-00f8-4a1d-a984-0cade31acff8" providerId="ADAL" clId="{B6DD194B-FEB8-4F6E-A119-F5B8C21CFC3A}" dt="2021-04-22T16:08:38.816" v="0" actId="1076"/>
      <pc:docMkLst>
        <pc:docMk/>
      </pc:docMkLst>
      <pc:sldChg chg="modSp mod">
        <pc:chgData name="วรรณิดา สุธัญญาวัชชัย" userId="b349a885-00f8-4a1d-a984-0cade31acff8" providerId="ADAL" clId="{B6DD194B-FEB8-4F6E-A119-F5B8C21CFC3A}" dt="2021-04-22T16:08:38.816" v="0" actId="1076"/>
        <pc:sldMkLst>
          <pc:docMk/>
          <pc:sldMk cId="457976958" sldId="258"/>
        </pc:sldMkLst>
        <pc:picChg chg="mod">
          <ac:chgData name="วรรณิดา สุธัญญาวัชชัย" userId="b349a885-00f8-4a1d-a984-0cade31acff8" providerId="ADAL" clId="{B6DD194B-FEB8-4F6E-A119-F5B8C21CFC3A}" dt="2021-04-22T16:08:38.816" v="0" actId="1076"/>
          <ac:picMkLst>
            <pc:docMk/>
            <pc:sldMk cId="457976958" sldId="258"/>
            <ac:picMk id="16" creationId="{C1F7E2E2-EBB3-4CA5-860A-BB19A4DDA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731A-5582-47FA-A237-0BCB54FE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E758-F25D-4A6E-A52F-2877AFAD0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DFCA-26EC-463D-A2EB-755B0758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017B-328F-40EC-BECA-3FA9B86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6FFD-74C1-4EEB-936D-7216D7F4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7B6C-4349-4BD5-AA86-656642A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2B69-56CA-49D0-85F7-85662E157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6AD2-1D5D-42D2-8B93-D427140C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1A89-7E94-4D9A-86AE-52F256F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284A-8204-459F-90E2-1BFFAD82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5E3E6-6C14-49D0-8D93-B1DE6388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FA60-E962-405E-B02F-100C9EF0B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4190-E640-489E-A04E-E98FAC9F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C3AD-CDA6-429D-9E98-F2B3B554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2FB-1C51-498C-AEEB-ACA48ADF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C9BA-3D0C-4493-A877-8284D193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0BFF-5DC8-4DC2-A01A-509B56E1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BC3F-1661-4908-A802-E110F27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F4DE-B081-44AC-9966-489647FD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1F4C-F645-4082-9D98-463AB495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144-8952-4B6C-908C-1C8D2CA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C105-F005-4183-93C4-648A39CA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54FB-DA04-488A-AF03-DA843F91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708B-6E8D-417D-B641-80A0B43A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955C-E82F-4C9F-B913-18BFB72A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341E-48F3-4D79-B6AD-7EA4E53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621E-F734-4AA9-8D10-C648EAB7A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5740-62CC-498D-B357-9525C88D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DE569-7E6A-4E5A-B3DE-EE959C5D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4A763-4747-40E2-8455-65EA4DA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50AE-D1E0-4791-9CFA-8AC184A8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44C6-FD89-46B1-A18E-DC6800C5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B9589-45B2-4038-B9D0-EB4F8BE1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857B-08CD-462F-A93C-4ABFF304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DF160-1B5B-482D-A7E5-BD9066605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7D0E-77DE-4BA0-AB54-0F93BFD34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C66-FE66-4339-A16D-402D865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05DCF-8DD4-4E3B-B88A-40D2455C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0F5E2-D9CC-4EAA-B895-57A6F6BB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4CD1-B38C-4601-9960-C032D60C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10370-AD82-48A2-A293-2B55B574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D9AFF-6856-4072-B3F6-AA27D261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2C8A-933E-4150-A253-30B3C10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34877-CF2A-4338-99D8-562E0A7E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1ACAC-ADAE-4DF6-9007-4506AD11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5332-A1A0-45AC-8D88-188227D7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2663-D889-4D56-B4E2-46B2245B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6D27-44A1-4441-9165-51107982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435E2-750E-41F2-8885-1B7828AD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8B8-906E-4D0F-8CE2-9D20F21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D682-DA10-4014-A60F-E297EEB3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1E2EB-FA4D-46FF-8E80-2679609D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7CB3-A187-4C07-8738-A12A447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EFF37-72B9-4808-B2E3-2EDE744A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C3F5-411C-4EF4-AB4B-77D08EACB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BA36F-414F-4279-8B45-F5127F54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6634-A167-42AD-9CFD-12E82E2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54FAF-ADD1-441D-8164-00A31984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CFD4-CC76-4590-8DD5-C2DFCAAF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EEB-0113-4CB2-A3D7-1B4BDBF0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726E-F73F-48FB-B995-4C119C98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9A5A-2AD8-476D-BA42-8EA6E21CBE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9C41-E91A-4A5C-9726-5B963685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E326-5825-4F8A-91E3-830285A6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44A0-B4BC-4A62-BA86-2A4468E0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4B31A-CA70-4ABD-8CE9-E330CF145A59}"/>
              </a:ext>
            </a:extLst>
          </p:cNvPr>
          <p:cNvSpPr txBox="1"/>
          <p:nvPr/>
        </p:nvSpPr>
        <p:spPr>
          <a:xfrm>
            <a:off x="357809" y="35499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Customer journey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D6046-553B-4177-8D18-FFDA82EF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05605"/>
              </p:ext>
            </p:extLst>
          </p:nvPr>
        </p:nvGraphicFramePr>
        <p:xfrm>
          <a:off x="407504" y="1618076"/>
          <a:ext cx="11445998" cy="40107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998">
                  <a:extLst>
                    <a:ext uri="{9D8B030D-6E8A-4147-A177-3AD203B41FA5}">
                      <a16:colId xmlns:a16="http://schemas.microsoft.com/office/drawing/2014/main" val="25279544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932367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99029216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5538772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41868746"/>
                    </a:ext>
                  </a:extLst>
                </a:gridCol>
              </a:tblGrid>
              <a:tr h="38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channels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Aware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Interest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Re-purchase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653438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เปิด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เพื่อหา</a:t>
                      </a:r>
                      <a:b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</a:b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รีวิวอ่าน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495118"/>
                  </a:ext>
                </a:extLst>
              </a:tr>
              <a:tr h="11759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Website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เจอแต่รีวิวดีๆ ทุกเว็บไซต์ที่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เข้าไปอ่าน ความต้องการ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ซื้อเพิ่มขึ้น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จะซื้อซ้ำอีกครั้งผ่านทาง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เว็บไซต์หากมีการจัด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promotion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เนื่องจาก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สินค้ามีราคาแพง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7823344"/>
                  </a:ext>
                </a:extLst>
              </a:tr>
              <a:tr h="84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Store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ตัดสินใจซื้อสินค้าที่ร้าน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98848"/>
                  </a:ext>
                </a:extLst>
              </a:tr>
              <a:tr h="7996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friend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เพื่อนแนะนำให้ทดลองใช้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เพื่อลดปัญหาหน้าแห้ง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700318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BBA8858-FB7E-4D20-B061-6A5C97AEB2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4641" y="3180178"/>
            <a:ext cx="2415210" cy="785882"/>
          </a:xfrm>
          <a:prstGeom prst="curvedConnector3">
            <a:avLst>
              <a:gd name="adj1" fmla="val 997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F5626B3-CCA3-481F-8BD0-DFB7B83AE084}"/>
              </a:ext>
            </a:extLst>
          </p:cNvPr>
          <p:cNvCxnSpPr/>
          <p:nvPr/>
        </p:nvCxnSpPr>
        <p:spPr>
          <a:xfrm flipH="1">
            <a:off x="4165188" y="2515911"/>
            <a:ext cx="66675" cy="715963"/>
          </a:xfrm>
          <a:prstGeom prst="curvedConnector3">
            <a:avLst>
              <a:gd name="adj1" fmla="val 4856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52EEF8D-49BD-4CD7-9A69-4BEEE0518C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5344" y="3384274"/>
            <a:ext cx="1083365" cy="536713"/>
          </a:xfrm>
          <a:prstGeom prst="curvedConnector3">
            <a:avLst>
              <a:gd name="adj1" fmla="val 13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A32CA1-3F30-449D-B625-0A8C9D7EB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68198" y="3288695"/>
            <a:ext cx="1175137" cy="636101"/>
          </a:xfrm>
          <a:prstGeom prst="curvedConnector3">
            <a:avLst>
              <a:gd name="adj1" fmla="val 100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Graphic 11" descr="Neutral face with no fill">
            <a:extLst>
              <a:ext uri="{FF2B5EF4-FFF2-40B4-BE49-F238E27FC236}">
                <a16:creationId xmlns:a16="http://schemas.microsoft.com/office/drawing/2014/main" id="{1948F1B7-0567-4FEE-83F9-4E24E37B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4588" y="2887649"/>
            <a:ext cx="263054" cy="263054"/>
          </a:xfrm>
          <a:prstGeom prst="rect">
            <a:avLst/>
          </a:prstGeom>
        </p:spPr>
      </p:pic>
      <p:pic>
        <p:nvPicPr>
          <p:cNvPr id="13" name="Graphic 12" descr="Neutral face with no fill">
            <a:extLst>
              <a:ext uri="{FF2B5EF4-FFF2-40B4-BE49-F238E27FC236}">
                <a16:creationId xmlns:a16="http://schemas.microsoft.com/office/drawing/2014/main" id="{535896A7-7274-4E83-A96C-7DE518BA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331" y="4955989"/>
            <a:ext cx="263054" cy="263054"/>
          </a:xfrm>
          <a:prstGeom prst="rect">
            <a:avLst/>
          </a:prstGeom>
        </p:spPr>
      </p:pic>
      <p:pic>
        <p:nvPicPr>
          <p:cNvPr id="14" name="Graphic 13" descr="Neutral face with no fill">
            <a:extLst>
              <a:ext uri="{FF2B5EF4-FFF2-40B4-BE49-F238E27FC236}">
                <a16:creationId xmlns:a16="http://schemas.microsoft.com/office/drawing/2014/main" id="{B7102436-D058-48CF-B8C7-455C7C74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680" y="2142217"/>
            <a:ext cx="263054" cy="263054"/>
          </a:xfrm>
          <a:prstGeom prst="rect">
            <a:avLst/>
          </a:prstGeom>
        </p:spPr>
      </p:pic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0C82D440-55EF-4AB3-A1D3-C8B6F79D0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680" y="3019176"/>
            <a:ext cx="263054" cy="263054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BBD36EF0-AEAF-4D6F-87C0-2731ECBD0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499" y="4304978"/>
            <a:ext cx="263054" cy="263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6CADD0-6804-4C26-849F-BA940B924F17}"/>
              </a:ext>
            </a:extLst>
          </p:cNvPr>
          <p:cNvSpPr txBox="1"/>
          <p:nvPr/>
        </p:nvSpPr>
        <p:spPr>
          <a:xfrm>
            <a:off x="357809" y="8713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Product : Moisturizer Clinique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3D196-93BD-4ABA-900B-AA51A7620A1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266" y="354999"/>
            <a:ext cx="1083193" cy="10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96EC3-7A0A-494C-85F1-F09EA8C1E830}"/>
              </a:ext>
            </a:extLst>
          </p:cNvPr>
          <p:cNvSpPr txBox="1"/>
          <p:nvPr/>
        </p:nvSpPr>
        <p:spPr>
          <a:xfrm>
            <a:off x="357808" y="354999"/>
            <a:ext cx="77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Fixing Customer Journey with Data Analytics</a:t>
            </a:r>
          </a:p>
          <a:p>
            <a:r>
              <a:rPr lang="en-US" sz="2400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A6218E-854A-4C1F-B765-9F0121FF9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73800"/>
              </p:ext>
            </p:extLst>
          </p:nvPr>
        </p:nvGraphicFramePr>
        <p:xfrm>
          <a:off x="407504" y="1618076"/>
          <a:ext cx="11445998" cy="40107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998">
                  <a:extLst>
                    <a:ext uri="{9D8B030D-6E8A-4147-A177-3AD203B41FA5}">
                      <a16:colId xmlns:a16="http://schemas.microsoft.com/office/drawing/2014/main" val="25279544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932367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99029216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5538772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41868746"/>
                    </a:ext>
                  </a:extLst>
                </a:gridCol>
              </a:tblGrid>
              <a:tr h="38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channels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Aware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Interest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Re-purchase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653438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เปิด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เพื่อหา</a:t>
                      </a:r>
                      <a:b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</a:b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รีวิวอ่าน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495118"/>
                  </a:ext>
                </a:extLst>
              </a:tr>
              <a:tr h="11759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Website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เจอแต่รีวิวดีๆ ทุกเว็บไซต์ที่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เข้าไปอ่าน ความต้องการ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ซื้อเพิ่มขึ้น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จะซื้อซ้ำอีกครั้งผ่านทาง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เว็บไซต์หากมีการจัด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promotion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เนื่องจาก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สินค้ามีราคาแพง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7823344"/>
                  </a:ext>
                </a:extLst>
              </a:tr>
              <a:tr h="84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Store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ตัดสินใจซื้อสินค้าที่ร้าน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98848"/>
                  </a:ext>
                </a:extLst>
              </a:tr>
              <a:tr h="7996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friend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เพื่อนแนะนำให้ทดลองใช้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เพื่อลดปัญหาหน้าแห้ง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700318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B2FC270-B9E8-487D-94CB-D696CF7896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4641" y="3180178"/>
            <a:ext cx="2415210" cy="785882"/>
          </a:xfrm>
          <a:prstGeom prst="curvedConnector3">
            <a:avLst>
              <a:gd name="adj1" fmla="val 997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75842A-44D7-4577-885A-C75ABB6266BB}"/>
              </a:ext>
            </a:extLst>
          </p:cNvPr>
          <p:cNvCxnSpPr/>
          <p:nvPr/>
        </p:nvCxnSpPr>
        <p:spPr>
          <a:xfrm flipH="1">
            <a:off x="4165188" y="2515911"/>
            <a:ext cx="66675" cy="715963"/>
          </a:xfrm>
          <a:prstGeom prst="curvedConnector3">
            <a:avLst>
              <a:gd name="adj1" fmla="val 4856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86197A-0E02-4740-B032-01E4B79105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5344" y="3384274"/>
            <a:ext cx="1083365" cy="536713"/>
          </a:xfrm>
          <a:prstGeom prst="curvedConnector3">
            <a:avLst>
              <a:gd name="adj1" fmla="val 13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3DF8D7B-0BA0-47FC-AED2-D6768A36D5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68198" y="3288695"/>
            <a:ext cx="1175137" cy="636101"/>
          </a:xfrm>
          <a:prstGeom prst="curvedConnector3">
            <a:avLst>
              <a:gd name="adj1" fmla="val 100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3712-E777-4DBB-9F58-E43B92200A9E}"/>
              </a:ext>
            </a:extLst>
          </p:cNvPr>
          <p:cNvSpPr/>
          <p:nvPr/>
        </p:nvSpPr>
        <p:spPr>
          <a:xfrm>
            <a:off x="10272352" y="3890640"/>
            <a:ext cx="1076325" cy="41433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Sukhumvit Set" panose="02000506000000020004" pitchFamily="2" charset="-34"/>
                <a:ea typeface="Calibri" panose="020F0502020204030204" pitchFamily="34" charset="0"/>
                <a:cs typeface="Sukhumvit Set" panose="02000506000000020004" pitchFamily="2" charset="-34"/>
              </a:rPr>
              <a:t>Product recommendation</a:t>
            </a:r>
            <a:endParaRPr lang="en-US" sz="1100">
              <a:effectLst/>
              <a:latin typeface="Sukhumvit Set" panose="02000506000000020004" pitchFamily="2" charset="-34"/>
              <a:ea typeface="Calibri" panose="020F0502020204030204" pitchFamily="34" charset="0"/>
              <a:cs typeface="Sukhumvit Set" panose="02000506000000020004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D7805-3565-458E-A20A-7DDB94336394}"/>
              </a:ext>
            </a:extLst>
          </p:cNvPr>
          <p:cNvSpPr/>
          <p:nvPr/>
        </p:nvSpPr>
        <p:spPr>
          <a:xfrm>
            <a:off x="6849677" y="2666723"/>
            <a:ext cx="773112" cy="41433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>
                <a:effectLst/>
                <a:latin typeface="Sukhumvit Set" panose="02000506000000020004" pitchFamily="2" charset="-34"/>
                <a:ea typeface="Calibri" panose="020F0502020204030204" pitchFamily="34" charset="0"/>
                <a:cs typeface="Sukhumvit Set" panose="02000506000000020004" pitchFamily="2" charset="-34"/>
              </a:rPr>
              <a:t>Conversion Analysis</a:t>
            </a:r>
            <a:endParaRPr lang="en-US" sz="1100">
              <a:effectLst/>
              <a:latin typeface="Sukhumvit Set" panose="02000506000000020004" pitchFamily="2" charset="-34"/>
              <a:ea typeface="Calibri" panose="020F0502020204030204" pitchFamily="34" charset="0"/>
              <a:cs typeface="Sukhumvit Set" panose="02000506000000020004" pitchFamily="2" charset="-34"/>
            </a:endParaRPr>
          </a:p>
        </p:txBody>
      </p:sp>
      <p:pic>
        <p:nvPicPr>
          <p:cNvPr id="27" name="Graphic 26" descr="Neutral face with no fill">
            <a:extLst>
              <a:ext uri="{FF2B5EF4-FFF2-40B4-BE49-F238E27FC236}">
                <a16:creationId xmlns:a16="http://schemas.microsoft.com/office/drawing/2014/main" id="{ADF52CBE-4179-4B5D-A8A1-BA55A0ED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4588" y="2887649"/>
            <a:ext cx="263054" cy="263054"/>
          </a:xfrm>
          <a:prstGeom prst="rect">
            <a:avLst/>
          </a:prstGeom>
        </p:spPr>
      </p:pic>
      <p:pic>
        <p:nvPicPr>
          <p:cNvPr id="29" name="Graphic 28" descr="Neutral face with no fill">
            <a:extLst>
              <a:ext uri="{FF2B5EF4-FFF2-40B4-BE49-F238E27FC236}">
                <a16:creationId xmlns:a16="http://schemas.microsoft.com/office/drawing/2014/main" id="{2CC2A8AF-F737-452F-A506-23AB18B2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331" y="4955989"/>
            <a:ext cx="263054" cy="263054"/>
          </a:xfrm>
          <a:prstGeom prst="rect">
            <a:avLst/>
          </a:prstGeom>
        </p:spPr>
      </p:pic>
      <p:pic>
        <p:nvPicPr>
          <p:cNvPr id="30" name="Graphic 29" descr="Neutral face with no fill">
            <a:extLst>
              <a:ext uri="{FF2B5EF4-FFF2-40B4-BE49-F238E27FC236}">
                <a16:creationId xmlns:a16="http://schemas.microsoft.com/office/drawing/2014/main" id="{AF45948D-C477-4F22-A146-C3CE26F8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680" y="2142217"/>
            <a:ext cx="263054" cy="263054"/>
          </a:xfrm>
          <a:prstGeom prst="rect">
            <a:avLst/>
          </a:prstGeom>
        </p:spPr>
      </p:pic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E8DF0A37-3C45-4B0C-B320-4CC81DC4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680" y="3019176"/>
            <a:ext cx="263054" cy="263054"/>
          </a:xfrm>
          <a:prstGeom prst="rect">
            <a:avLst/>
          </a:prstGeom>
        </p:spPr>
      </p:pic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9E71D580-AD91-49A4-BB89-C33AC890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499" y="4304978"/>
            <a:ext cx="263054" cy="2630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827FE0-BE89-42FF-910A-DD56BD9B8912}"/>
              </a:ext>
            </a:extLst>
          </p:cNvPr>
          <p:cNvSpPr txBox="1"/>
          <p:nvPr/>
        </p:nvSpPr>
        <p:spPr>
          <a:xfrm>
            <a:off x="357809" y="8713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Product : Moisturizer Clinique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4793A3-8C8B-4109-B384-32E4D0AC5E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636" y="354999"/>
            <a:ext cx="1083193" cy="10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6677B-C6EC-480C-BFC5-B95F84AE31AD}"/>
              </a:ext>
            </a:extLst>
          </p:cNvPr>
          <p:cNvSpPr txBox="1"/>
          <p:nvPr/>
        </p:nvSpPr>
        <p:spPr>
          <a:xfrm>
            <a:off x="357809" y="354999"/>
            <a:ext cx="751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Collecting Data throughout Customer Journey</a:t>
            </a:r>
          </a:p>
          <a:p>
            <a:r>
              <a:rPr lang="en-US" sz="2400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0AF2AA-4826-4800-823A-1FEA3E3B0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20060"/>
              </p:ext>
            </p:extLst>
          </p:nvPr>
        </p:nvGraphicFramePr>
        <p:xfrm>
          <a:off x="407504" y="1618076"/>
          <a:ext cx="11445998" cy="40107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998">
                  <a:extLst>
                    <a:ext uri="{9D8B030D-6E8A-4147-A177-3AD203B41FA5}">
                      <a16:colId xmlns:a16="http://schemas.microsoft.com/office/drawing/2014/main" val="25279544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932367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990292160"/>
                    </a:ext>
                  </a:extLst>
                </a:gridCol>
                <a:gridCol w="2569037">
                  <a:extLst>
                    <a:ext uri="{9D8B030D-6E8A-4147-A177-3AD203B41FA5}">
                      <a16:colId xmlns:a16="http://schemas.microsoft.com/office/drawing/2014/main" val="1553877202"/>
                    </a:ext>
                  </a:extLst>
                </a:gridCol>
                <a:gridCol w="2470963">
                  <a:extLst>
                    <a:ext uri="{9D8B030D-6E8A-4147-A177-3AD203B41FA5}">
                      <a16:colId xmlns:a16="http://schemas.microsoft.com/office/drawing/2014/main" val="941868746"/>
                    </a:ext>
                  </a:extLst>
                </a:gridCol>
              </a:tblGrid>
              <a:tr h="38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channels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Aware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Interest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Re-purchase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653438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เปิด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google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เพื่อหา</a:t>
                      </a:r>
                      <a:b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</a:b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รีวิวอ่าน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495118"/>
                  </a:ext>
                </a:extLst>
              </a:tr>
              <a:tr h="11759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Website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เจอแต่รีวิวดีๆ ทุกเว็บไซต์ที่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เข้าไปอ่าน ความต้องการ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ซื้อเพิ่มขึ้น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h-TH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จะซื้อซ้ำอีกครั้งผ่านทาง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เว็บไซต์หากมีการจัด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promotion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เนื่องจาก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สินค้ามีราคาแพง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7823344"/>
                  </a:ext>
                </a:extLst>
              </a:tr>
              <a:tr h="8436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Store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ตัดสินใจซื้อสินค้าที่ร้าน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cs typeface="Sukhumvit Set" panose="02000506000000020004" pitchFamily="2" charset="-34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ea typeface="Calibri" panose="020F0502020204030204" pitchFamily="34" charset="0"/>
                          <a:cs typeface="Sukhumvit Set" panose="02000506000000020004" pitchFamily="2" charset="-34"/>
                        </a:rPr>
                        <a:t>    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ea typeface="Calibri" panose="020F0502020204030204" pitchFamily="34" charset="0"/>
                          <a:cs typeface="Sukhumvit Set" panose="02000506000000020004" pitchFamily="2" charset="-34"/>
                        </a:rPr>
                        <a:t>มีพนักงานแนะนำการใช้งาน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98848"/>
                  </a:ext>
                </a:extLst>
              </a:tr>
              <a:tr h="7996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friend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เพื่อนแนะนำให้ทดลองใช้ 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      เพื่อลดปัญหาหน้าแห้ง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ukhumvit Set" panose="02000506000000020004" pitchFamily="2" charset="-34"/>
                          <a:cs typeface="Sukhumvit Set" panose="02000506000000020004" pitchFamily="2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ukhumvit Set" panose="02000506000000020004" pitchFamily="2" charset="-34"/>
                        <a:ea typeface="Calibri" panose="020F0502020204030204" pitchFamily="34" charset="0"/>
                        <a:cs typeface="Sukhumvit Set" panose="02000506000000020004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700318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71283F-56D4-4C43-90A7-40B8889C2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4641" y="3180178"/>
            <a:ext cx="2415210" cy="785882"/>
          </a:xfrm>
          <a:prstGeom prst="curvedConnector3">
            <a:avLst>
              <a:gd name="adj1" fmla="val 997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A161076-944D-4BBC-9611-5E958DE6CCF4}"/>
              </a:ext>
            </a:extLst>
          </p:cNvPr>
          <p:cNvCxnSpPr/>
          <p:nvPr/>
        </p:nvCxnSpPr>
        <p:spPr>
          <a:xfrm flipH="1">
            <a:off x="4165188" y="2515911"/>
            <a:ext cx="66675" cy="715963"/>
          </a:xfrm>
          <a:prstGeom prst="curvedConnector3">
            <a:avLst>
              <a:gd name="adj1" fmla="val 4856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A7ED946-B7B5-405A-8892-9A7DF56A4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1126" y="3308491"/>
            <a:ext cx="918473" cy="523385"/>
          </a:xfrm>
          <a:prstGeom prst="curvedConnector3">
            <a:avLst>
              <a:gd name="adj1" fmla="val 2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FECEBB-6E21-4F3E-BFB2-4814F72EA9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0705" y="3196308"/>
            <a:ext cx="1010242" cy="655982"/>
          </a:xfrm>
          <a:prstGeom prst="curved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76AE5C-1149-4C8F-B935-29BC2AA308E8}"/>
              </a:ext>
            </a:extLst>
          </p:cNvPr>
          <p:cNvSpPr/>
          <p:nvPr/>
        </p:nvSpPr>
        <p:spPr>
          <a:xfrm>
            <a:off x="6960428" y="4753691"/>
            <a:ext cx="1076325" cy="41433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Sukhumvit Set" panose="02000506000000020004" pitchFamily="2" charset="-34"/>
                <a:ea typeface="Calibri" panose="020F0502020204030204" pitchFamily="34" charset="0"/>
                <a:cs typeface="Sukhumvit Set" panose="02000506000000020004" pitchFamily="2" charset="-34"/>
              </a:rPr>
              <a:t>Payment system</a:t>
            </a:r>
            <a:endParaRPr lang="en-US" sz="1100" dirty="0">
              <a:effectLst/>
              <a:latin typeface="Sukhumvit Set" panose="02000506000000020004" pitchFamily="2" charset="-34"/>
              <a:ea typeface="Calibri" panose="020F0502020204030204" pitchFamily="34" charset="0"/>
              <a:cs typeface="Sukhumvit Set" panose="02000506000000020004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FB963-6F7B-498B-8E90-C5A8BF23B750}"/>
              </a:ext>
            </a:extLst>
          </p:cNvPr>
          <p:cNvSpPr/>
          <p:nvPr/>
        </p:nvSpPr>
        <p:spPr>
          <a:xfrm>
            <a:off x="6498943" y="2142217"/>
            <a:ext cx="773112" cy="41433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Sukhumvit Set" panose="02000506000000020004" pitchFamily="2" charset="-34"/>
                <a:ea typeface="Calibri" panose="020F0502020204030204" pitchFamily="34" charset="0"/>
                <a:cs typeface="Sukhumvit Set" panose="02000506000000020004" pitchFamily="2" charset="-34"/>
              </a:rPr>
              <a:t>GA</a:t>
            </a:r>
          </a:p>
        </p:txBody>
      </p:sp>
      <p:pic>
        <p:nvPicPr>
          <p:cNvPr id="12" name="Graphic 11" descr="Neutral face with no fill">
            <a:extLst>
              <a:ext uri="{FF2B5EF4-FFF2-40B4-BE49-F238E27FC236}">
                <a16:creationId xmlns:a16="http://schemas.microsoft.com/office/drawing/2014/main" id="{4F60130E-4E31-41F4-B900-528649B5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4588" y="2887649"/>
            <a:ext cx="263054" cy="263054"/>
          </a:xfrm>
          <a:prstGeom prst="rect">
            <a:avLst/>
          </a:prstGeom>
        </p:spPr>
      </p:pic>
      <p:pic>
        <p:nvPicPr>
          <p:cNvPr id="13" name="Graphic 12" descr="Neutral face with no fill">
            <a:extLst>
              <a:ext uri="{FF2B5EF4-FFF2-40B4-BE49-F238E27FC236}">
                <a16:creationId xmlns:a16="http://schemas.microsoft.com/office/drawing/2014/main" id="{2836EA49-A43C-4E26-9D66-833064CF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331" y="4955989"/>
            <a:ext cx="263054" cy="263054"/>
          </a:xfrm>
          <a:prstGeom prst="rect">
            <a:avLst/>
          </a:prstGeom>
        </p:spPr>
      </p:pic>
      <p:pic>
        <p:nvPicPr>
          <p:cNvPr id="14" name="Graphic 13" descr="Neutral face with no fill">
            <a:extLst>
              <a:ext uri="{FF2B5EF4-FFF2-40B4-BE49-F238E27FC236}">
                <a16:creationId xmlns:a16="http://schemas.microsoft.com/office/drawing/2014/main" id="{8ED41DB8-7333-4D7B-8E05-D6817396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680" y="2142217"/>
            <a:ext cx="263054" cy="263054"/>
          </a:xfrm>
          <a:prstGeom prst="rect">
            <a:avLst/>
          </a:prstGeom>
        </p:spPr>
      </p:pic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0A0633F6-8B1D-4BBF-9092-F95CCE25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680" y="3019176"/>
            <a:ext cx="263054" cy="263054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C1F7E2E2-EBB3-4CA5-860A-BB19A4DDA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593" y="4161342"/>
            <a:ext cx="263054" cy="263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B17FB-F75D-49D6-8764-9A8402E4423C}"/>
              </a:ext>
            </a:extLst>
          </p:cNvPr>
          <p:cNvSpPr txBox="1"/>
          <p:nvPr/>
        </p:nvSpPr>
        <p:spPr>
          <a:xfrm>
            <a:off x="357809" y="8713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ukhumvit Set" panose="02000506000000020004" pitchFamily="2" charset="-34"/>
                <a:cs typeface="Sukhumvit Set" panose="02000506000000020004" pitchFamily="2" charset="-34"/>
              </a:rPr>
              <a:t>Product : Moisturizer Clinique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1422DB-F6EB-4BBB-B7F2-266F2B60427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2593" y="333895"/>
            <a:ext cx="1083193" cy="10831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DCAC4-B680-486C-9B12-1414EFDB07C4}"/>
              </a:ext>
            </a:extLst>
          </p:cNvPr>
          <p:cNvSpPr/>
          <p:nvPr/>
        </p:nvSpPr>
        <p:spPr>
          <a:xfrm>
            <a:off x="8130146" y="4748820"/>
            <a:ext cx="1076325" cy="41433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Sukhumvit Set" panose="02000506000000020004" pitchFamily="2" charset="-34"/>
                <a:ea typeface="Calibri" panose="020F0502020204030204" pitchFamily="34" charset="0"/>
                <a:cs typeface="Sukhumvit Set" panose="02000506000000020004" pitchFamily="2" charset="-34"/>
              </a:rPr>
              <a:t>CSAT</a:t>
            </a:r>
            <a:endParaRPr lang="en-US" sz="1100" dirty="0">
              <a:effectLst/>
              <a:latin typeface="Sukhumvit Set" panose="02000506000000020004" pitchFamily="2" charset="-34"/>
              <a:ea typeface="Calibri" panose="020F0502020204030204" pitchFamily="34" charset="0"/>
              <a:cs typeface="Sukhumvit Se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97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291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Sukhumvit Set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Wannida .</dc:creator>
  <cp:lastModifiedBy>วรรณิดา สุธัญญาวัชชัย</cp:lastModifiedBy>
  <cp:revision>5</cp:revision>
  <dcterms:created xsi:type="dcterms:W3CDTF">2021-04-22T15:31:48Z</dcterms:created>
  <dcterms:modified xsi:type="dcterms:W3CDTF">2021-04-22T16:08:43Z</dcterms:modified>
</cp:coreProperties>
</file>