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3" r:id="rId3"/>
    <p:sldId id="354" r:id="rId4"/>
  </p:sldIdLst>
  <p:sldSz cx="12192000" cy="6858000"/>
  <p:notesSz cx="6668770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ABFFAB"/>
    <a:srgbClr val="0000FF"/>
    <a:srgbClr val="CCFF99"/>
    <a:srgbClr val="99FF99"/>
    <a:srgbClr val="CC3399"/>
    <a:srgbClr val="9900FF"/>
    <a:srgbClr val="6600FF"/>
    <a:srgbClr val="9966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178" autoAdjust="0"/>
  </p:normalViewPr>
  <p:slideViewPr>
    <p:cSldViewPr>
      <p:cViewPr>
        <p:scale>
          <a:sx n="66" d="100"/>
          <a:sy n="66" d="100"/>
        </p:scale>
        <p:origin x="114" y="516"/>
      </p:cViewPr>
      <p:guideLst>
        <p:guide orient="horz" pos="2160"/>
        <p:guide pos="3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147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w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第二章 运动的守恒量和守恒定律</a:t>
            </a:r>
            <a:endParaRPr lang="en-US" altLang="zh-CN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2" y="4714653"/>
            <a:ext cx="5335867" cy="446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462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36F856A-33E6-49B7-B60A-2A45A1E45DF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anose="04030604020F02020D02" pitchFamily="82" charset="0"/>
                <a:ea typeface="Times New Roman" panose="02020603050405020304" charset="0"/>
              </a:rPr>
              <a:t>General  Physics       </a:t>
            </a:r>
            <a:endParaRPr lang="en-US" altLang="zh-CN" sz="5400" b="1" spc="-150" dirty="0">
              <a:solidFill>
                <a:srgbClr val="FFFFFF"/>
              </a:solidFill>
              <a:latin typeface="Harlow Solid Italic" panose="04030604020F02020D02" pitchFamily="82" charset="0"/>
              <a:ea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  <a:endParaRPr lang="zh-CN" altLang="en-US" sz="4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/>
          <p:cNvSpPr/>
          <p:nvPr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46885" y="755294"/>
            <a:ext cx="10441158" cy="21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传送机通过滑道将长为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L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，质量为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的柔软匀质物体以初速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v</a:t>
            </a:r>
            <a:r>
              <a:rPr lang="en-US" altLang="zh-CN" b="0" i="1" baseline="-250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0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向右送上水平台面，物体前端在台面上滑动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距离后停下来（如图）。已知滑道上的磨擦可不计，物与台面间的摩擦系数为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μ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，而且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S&gt;L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，试计算物体的初速度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v</a:t>
            </a:r>
            <a:r>
              <a:rPr lang="en-US" altLang="zh-CN" b="0" i="1" baseline="-250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0</a:t>
            </a:r>
            <a:r>
              <a:rPr lang="zh-CN" altLang="en-US" b="0" baseline="-250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。</a:t>
            </a:r>
            <a:endParaRPr lang="zh-CN" altLang="en-US" b="0" baseline="-250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46885" y="5241102"/>
            <a:ext cx="10109368" cy="109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b="0" dirty="0">
                <a:solidFill>
                  <a:srgbClr val="000066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解：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物体所受台面的摩擦力 </a:t>
            </a:r>
            <a:r>
              <a:rPr lang="en-US" altLang="zh-CN" b="0" i="1" dirty="0" err="1">
                <a:latin typeface="Times New Roman" panose="02020603050405020304" charset="0"/>
                <a:ea typeface="+mn-ea"/>
                <a:cs typeface="Times New Roman" panose="02020603050405020304" charset="0"/>
              </a:rPr>
              <a:t>f</a:t>
            </a:r>
            <a:r>
              <a:rPr lang="en-US" altLang="zh-CN" b="0" i="1" baseline="-25000" dirty="0" err="1">
                <a:latin typeface="Times New Roman" panose="02020603050405020304" charset="0"/>
                <a:ea typeface="+mn-ea"/>
                <a:cs typeface="Times New Roman" panose="02020603050405020304" charset="0"/>
              </a:rPr>
              <a:t>r</a:t>
            </a:r>
            <a:r>
              <a:rPr lang="en-US" altLang="zh-CN" b="0" i="1" baseline="-250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是变化的，建立如图的坐标系，设物体前端的坐标为</a:t>
            </a:r>
            <a:r>
              <a:rPr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x</a:t>
            </a:r>
            <a:r>
              <a:rPr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，则物体所受摩擦力可表示为：</a:t>
            </a:r>
            <a:endParaRPr lang="zh-CN" altLang="en-US" b="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4314118" y="2866386"/>
            <a:ext cx="7351713" cy="2003426"/>
            <a:chOff x="521" y="1846"/>
            <a:chExt cx="4631" cy="1262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521" y="1846"/>
              <a:ext cx="4631" cy="1262"/>
              <a:chOff x="528" y="1019"/>
              <a:chExt cx="4631" cy="126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76" y="1429"/>
                <a:ext cx="1564" cy="13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528" y="1574"/>
                <a:ext cx="45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3894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3987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4080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172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V="1">
                <a:off x="4265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4358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4451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V="1">
                <a:off x="4544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V="1">
                <a:off x="4637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4730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4822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4915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V="1">
                <a:off x="2222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 flipV="1">
                <a:off x="2315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2408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V="1">
                <a:off x="2501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V="1">
                <a:off x="2594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2687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2780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V="1">
                <a:off x="2872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V="1">
                <a:off x="2965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V="1">
                <a:off x="3058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3151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 flipV="1">
                <a:off x="3244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 flipV="1">
                <a:off x="3337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flipV="1">
                <a:off x="3430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 flipV="1">
                <a:off x="3522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 flipV="1">
                <a:off x="3615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 flipV="1">
                <a:off x="3708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V="1">
                <a:off x="3801" y="1574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1145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1350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1556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1762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1968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939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733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528" y="157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2140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2928" y="189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3792" y="189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4656" y="189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 rot="5400000">
                <a:off x="407" y="1201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3" name="Line 52"/>
              <p:cNvSpPr>
                <a:spLocks noChangeShapeType="1"/>
              </p:cNvSpPr>
              <p:nvPr/>
            </p:nvSpPr>
            <p:spPr bwMode="auto">
              <a:xfrm rot="5400000">
                <a:off x="1949" y="1201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 rot="16200000" flipV="1">
                <a:off x="902" y="871"/>
                <a:ext cx="0" cy="635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auto">
              <a:xfrm rot="16200000">
                <a:off x="1771" y="828"/>
                <a:ext cx="0" cy="72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>
                <a:off x="1202" y="1046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/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L</a:t>
                </a:r>
                <a:endParaRPr lang="en-US" altLang="zh-CN" b="0" baseline="-25000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56"/>
              <p:cNvSpPr>
                <a:spLocks noChangeShapeType="1"/>
              </p:cNvSpPr>
              <p:nvPr/>
            </p:nvSpPr>
            <p:spPr bwMode="auto">
              <a:xfrm>
                <a:off x="2208" y="149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8" name="Text Box 57"/>
              <p:cNvSpPr txBox="1">
                <a:spLocks noChangeArrowheads="1"/>
              </p:cNvSpPr>
              <p:nvPr/>
            </p:nvSpPr>
            <p:spPr bwMode="auto">
              <a:xfrm>
                <a:off x="2363" y="1136"/>
                <a:ext cx="53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/>
                <a:r>
                  <a:rPr lang="en-US" altLang="zh-CN" i="1" dirty="0">
                    <a:latin typeface="Times New Roman" panose="02020603050405020304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baseline="-25000" dirty="0"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Text Box 58"/>
              <p:cNvSpPr txBox="1">
                <a:spLocks noChangeArrowheads="1"/>
              </p:cNvSpPr>
              <p:nvPr/>
            </p:nvSpPr>
            <p:spPr bwMode="auto">
              <a:xfrm>
                <a:off x="2008" y="1990"/>
                <a:ext cx="25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/>
                <a:r>
                  <a:rPr lang="en-US" altLang="zh-CN" sz="2400" b="0" i="1" dirty="0">
                    <a:latin typeface="Times New Roman" panose="02020603050405020304" charset="0"/>
                    <a:ea typeface="宋体" panose="02010600030101010101" pitchFamily="2" charset="-122"/>
                  </a:rPr>
                  <a:t>O</a:t>
                </a:r>
                <a:endParaRPr lang="en-US" altLang="zh-CN" sz="2400" b="0" baseline="-250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Text Box 59"/>
              <p:cNvSpPr txBox="1">
                <a:spLocks noChangeArrowheads="1"/>
              </p:cNvSpPr>
              <p:nvPr/>
            </p:nvSpPr>
            <p:spPr bwMode="auto">
              <a:xfrm>
                <a:off x="4901" y="1912"/>
                <a:ext cx="25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/>
                <a:r>
                  <a:rPr lang="en-US" altLang="zh-CN" b="0" i="1" dirty="0">
                    <a:latin typeface="Times New Roman" panose="02020603050405020304" charset="0"/>
                    <a:ea typeface="宋体" panose="02010600030101010101" pitchFamily="2" charset="-122"/>
                  </a:rPr>
                  <a:t>x</a:t>
                </a:r>
                <a:endParaRPr lang="en-US" altLang="zh-CN" b="0" baseline="-250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Text Box 60"/>
              <p:cNvSpPr txBox="1">
                <a:spLocks noChangeArrowheads="1"/>
              </p:cNvSpPr>
              <p:nvPr/>
            </p:nvSpPr>
            <p:spPr bwMode="auto">
              <a:xfrm>
                <a:off x="3696" y="1988"/>
                <a:ext cx="258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/>
                <a:endParaRPr lang="zh-CN" altLang="zh-CN" sz="2000" baseline="-25000">
                  <a:solidFill>
                    <a:schemeClr val="bg2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Text Box 61"/>
              <p:cNvSpPr txBox="1">
                <a:spLocks noChangeArrowheads="1"/>
              </p:cNvSpPr>
              <p:nvPr/>
            </p:nvSpPr>
            <p:spPr bwMode="auto">
              <a:xfrm>
                <a:off x="4560" y="1988"/>
                <a:ext cx="258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/>
                <a:endParaRPr lang="zh-CN" altLang="zh-CN" sz="2000" baseline="-25000">
                  <a:solidFill>
                    <a:schemeClr val="bg2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Line 62"/>
            <p:cNvSpPr>
              <a:spLocks noChangeShapeType="1"/>
            </p:cNvSpPr>
            <p:nvPr/>
          </p:nvSpPr>
          <p:spPr bwMode="auto">
            <a:xfrm>
              <a:off x="2133" y="2757"/>
              <a:ext cx="29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95413" y="2047678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zh-CN" altLang="en-US" b="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整个运动过程中摩擦力做的功为：</a:t>
            </a:r>
            <a:endParaRPr lang="zh-CN" altLang="en-US" b="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Object 4"/>
          <p:cNvGraphicFramePr/>
          <p:nvPr/>
        </p:nvGraphicFramePr>
        <p:xfrm>
          <a:off x="2362200" y="2602865"/>
          <a:ext cx="6581775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1" imgW="3263900" imgH="393700" progId="Equation.DSMT4">
                  <p:embed/>
                </p:oleObj>
              </mc:Choice>
              <mc:Fallback>
                <p:oleObj name="Equation" r:id="rId1" imgW="3263900" imgH="3937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02865"/>
                        <a:ext cx="6581775" cy="925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95413" y="4734447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zh-CN" altLang="en-US" b="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再由动能定理得</a:t>
            </a:r>
            <a:endParaRPr lang="zh-CN" altLang="en-US" b="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Object 6"/>
          <p:cNvGraphicFramePr/>
          <p:nvPr/>
        </p:nvGraphicFramePr>
        <p:xfrm>
          <a:off x="4439816" y="4536803"/>
          <a:ext cx="4143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name="Equation" r:id="rId3" imgW="7404100" imgH="1587500" progId="Equation.3">
                  <p:embed/>
                </p:oleObj>
              </mc:Choice>
              <mc:Fallback>
                <p:oleObj name="Equation" r:id="rId3" imgW="7404100" imgH="15875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4536803"/>
                        <a:ext cx="4143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981700" y="3175000"/>
          <a:ext cx="22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Equation" r:id="rId5" imgW="228600" imgH="508000" progId="Equation.3">
                  <p:embed/>
                </p:oleObj>
              </mc:Choice>
              <mc:Fallback>
                <p:oleObj name="Equation" r:id="rId5" imgW="2286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75000"/>
                        <a:ext cx="22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439816" y="3528740"/>
          <a:ext cx="59270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7" imgW="2311400" imgH="393700" progId="Equation.DSMT4">
                  <p:embed/>
                </p:oleObj>
              </mc:Choice>
              <mc:Fallback>
                <p:oleObj name="Equation" r:id="rId7" imgW="23114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3528740"/>
                        <a:ext cx="592703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95413" y="5861769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zh-CN" altLang="en-US" b="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即得： </a:t>
            </a:r>
            <a:endParaRPr lang="zh-CN" altLang="en-US" b="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1" name="Object 11"/>
          <p:cNvGraphicFramePr/>
          <p:nvPr/>
        </p:nvGraphicFramePr>
        <p:xfrm>
          <a:off x="2971121" y="5648847"/>
          <a:ext cx="276484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9" imgW="5067300" imgH="1663700" progId="Equation.3">
                  <p:embed/>
                </p:oleObj>
              </mc:Choice>
              <mc:Fallback>
                <p:oleObj name="Equation" r:id="rId9" imgW="5067300" imgH="16637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121" y="5648847"/>
                        <a:ext cx="276484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296281" y="478706"/>
            <a:ext cx="4428623" cy="1420145"/>
            <a:chOff x="3296281" y="478706"/>
            <a:chExt cx="4428623" cy="1420145"/>
          </a:xfrm>
        </p:grpSpPr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3683000" y="478706"/>
            <a:ext cx="4041904" cy="928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4" name="Equation" r:id="rId11" imgW="2755900" imgH="546100" progId="Equation.DSMT4">
                    <p:embed/>
                  </p:oleObj>
                </mc:Choice>
                <mc:Fallback>
                  <p:oleObj name="Equation" r:id="rId11" imgW="2755900" imgH="546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000" y="478706"/>
                          <a:ext cx="4041904" cy="928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682999" y="1332509"/>
            <a:ext cx="3940073" cy="566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5" name="Equation" r:id="rId13" imgW="1587500" imgH="228600" progId="Equation.DSMT4">
                    <p:embed/>
                  </p:oleObj>
                </mc:Choice>
                <mc:Fallback>
                  <p:oleObj name="Equation" r:id="rId13" imgW="15875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999" y="1332509"/>
                          <a:ext cx="3940073" cy="566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左大括号 12"/>
            <p:cNvSpPr/>
            <p:nvPr/>
          </p:nvSpPr>
          <p:spPr>
            <a:xfrm>
              <a:off x="3296281" y="767544"/>
              <a:ext cx="244559" cy="959694"/>
            </a:xfrm>
            <a:prstGeom prst="leftBrace">
              <a:avLst>
                <a:gd name="adj1" fmla="val 52091"/>
                <a:gd name="adj2" fmla="val 50000"/>
              </a:avLst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习题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习题模板</Template>
  <TotalTime>0</TotalTime>
  <Words>189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宋体</vt:lpstr>
      <vt:lpstr>Wingdings</vt:lpstr>
      <vt:lpstr>Harlow Solid Italic</vt:lpstr>
      <vt:lpstr>Times New Roman</vt:lpstr>
      <vt:lpstr>黑体</vt:lpstr>
      <vt:lpstr>楷体_GB2312</vt:lpstr>
      <vt:lpstr>楷体</vt:lpstr>
      <vt:lpstr>等线</vt:lpstr>
      <vt:lpstr>微软雅黑</vt:lpstr>
      <vt:lpstr>Arial Unicode MS</vt:lpstr>
      <vt:lpstr>习题模板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hdp</dc:creator>
  <cp:lastModifiedBy>ed</cp:lastModifiedBy>
  <cp:revision>755</cp:revision>
  <cp:lastPrinted>2017-03-15T00:43:00Z</cp:lastPrinted>
  <dcterms:created xsi:type="dcterms:W3CDTF">2006-11-09T01:40:00Z</dcterms:created>
  <dcterms:modified xsi:type="dcterms:W3CDTF">2020-02-18T09:02:01Z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