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8" r:id="rId3"/>
    <p:sldId id="379" r:id="rId4"/>
  </p:sldIdLst>
  <p:sldSz cx="12192000" cy="6858000"/>
  <p:notesSz cx="6668770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ABFFAB"/>
    <a:srgbClr val="0000FF"/>
    <a:srgbClr val="CCFF99"/>
    <a:srgbClr val="99FF99"/>
    <a:srgbClr val="CC3399"/>
    <a:srgbClr val="9900FF"/>
    <a:srgbClr val="6600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178" autoAdjust="0"/>
  </p:normalViewPr>
  <p:slideViewPr>
    <p:cSldViewPr>
      <p:cViewPr>
        <p:scale>
          <a:sx n="50" d="100"/>
          <a:sy n="50" d="100"/>
        </p:scale>
        <p:origin x="498" y="852"/>
      </p:cViewPr>
      <p:guideLst>
        <p:guide orient="horz" pos="2175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147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第二章 运动的守恒量和守恒定律</a:t>
            </a:r>
            <a:endParaRPr lang="en-US" altLang="zh-CN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462" y="1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2" y="4714653"/>
            <a:ext cx="5335867" cy="446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462" y="9429305"/>
            <a:ext cx="2890137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4" tIns="47411" rIns="94824" bIns="47411" numCol="1" anchor="b" anchorCtr="0" compatLnSpc="1"/>
          <a:lstStyle>
            <a:lvl1pPr algn="r" defTabSz="948055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36F856A-33E6-49B7-B60A-2A45A1E45D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anose="04030604020F02020D02" pitchFamily="82" charset="0"/>
                <a:ea typeface="Times New Roman" panose="02020603050405020304" charset="0"/>
              </a:rPr>
              <a:t>General  Physics       </a:t>
            </a:r>
            <a:endParaRPr lang="en-US" altLang="zh-CN" sz="5400" b="1" spc="-150" dirty="0">
              <a:solidFill>
                <a:srgbClr val="FFFFFF"/>
              </a:solidFill>
              <a:latin typeface="Harlow Solid Italic" panose="04030604020F02020D02" pitchFamily="82" charset="0"/>
              <a:ea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  <a:endParaRPr lang="zh-CN" altLang="en-US" sz="4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/>
          <p:cNvSpPr/>
          <p:nvPr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jpe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4.xml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8688" y="869273"/>
            <a:ext cx="10203895" cy="161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在图中，一个质量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=2kg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的物体从静止开始，沿四分之一的圆周从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滑到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B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，已知圆的半径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R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=4m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，设物体在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B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处的速度</a:t>
            </a:r>
            <a:r>
              <a:rPr kumimoji="1" lang="en-US" altLang="zh-CN" b="0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v</a:t>
            </a:r>
            <a:r>
              <a:rPr kumimoji="1" lang="en-US" altLang="zh-CN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=6m/s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，求在下滑过程中，摩擦力所作的功。</a:t>
            </a:r>
            <a:endParaRPr kumimoji="1" lang="zh-CN" altLang="en-US" b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9058273" y="2674616"/>
            <a:ext cx="1320801" cy="1012825"/>
            <a:chOff x="4377" y="1207"/>
            <a:chExt cx="832" cy="638"/>
          </a:xfrm>
        </p:grpSpPr>
        <p:sp>
          <p:nvSpPr>
            <p:cNvPr id="4" name="Freeform 4"/>
            <p:cNvSpPr/>
            <p:nvPr/>
          </p:nvSpPr>
          <p:spPr bwMode="auto">
            <a:xfrm>
              <a:off x="5017" y="1213"/>
              <a:ext cx="41" cy="140"/>
            </a:xfrm>
            <a:custGeom>
              <a:avLst/>
              <a:gdLst>
                <a:gd name="T0" fmla="*/ 1 w 49"/>
                <a:gd name="T1" fmla="*/ 0 h 144"/>
                <a:gd name="T2" fmla="*/ 3 w 49"/>
                <a:gd name="T3" fmla="*/ 57 h 144"/>
                <a:gd name="T4" fmla="*/ 16 w 49"/>
                <a:gd name="T5" fmla="*/ 121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144">
                  <a:moveTo>
                    <a:pt x="1" y="0"/>
                  </a:moveTo>
                  <a:cubicBezTo>
                    <a:pt x="2" y="11"/>
                    <a:pt x="0" y="45"/>
                    <a:pt x="8" y="69"/>
                  </a:cubicBezTo>
                  <a:cubicBezTo>
                    <a:pt x="16" y="93"/>
                    <a:pt x="41" y="128"/>
                    <a:pt x="49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>
              <a:off x="4377" y="1207"/>
              <a:ext cx="832" cy="638"/>
              <a:chOff x="4361" y="2609"/>
              <a:chExt cx="832" cy="638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4416" y="2659"/>
                <a:ext cx="777" cy="5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 rot="3380935">
                <a:off x="4348" y="3073"/>
                <a:ext cx="187" cy="1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29" y="260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i="1">
                    <a:solidFill>
                      <a:srgbClr val="FF0000"/>
                    </a:solidFill>
                    <a:latin typeface="Times New Roman" panose="0202060305040502030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endParaRPr kumimoji="1" lang="en-US" altLang="zh-CN" sz="2000" baseline="-2500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Group 9"/>
          <p:cNvGrpSpPr/>
          <p:nvPr/>
        </p:nvGrpSpPr>
        <p:grpSpPr bwMode="auto">
          <a:xfrm>
            <a:off x="8607417" y="2890515"/>
            <a:ext cx="1155700" cy="1604962"/>
            <a:chOff x="2006" y="2478"/>
            <a:chExt cx="728" cy="101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7" y="2795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endParaRPr kumimoji="1" lang="en-US" altLang="zh-CN" sz="2000" baseline="-25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336" y="2710"/>
              <a:ext cx="31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346" y="2904"/>
              <a:ext cx="6" cy="41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2174" y="2571"/>
              <a:ext cx="172" cy="33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55" y="323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G</a:t>
              </a:r>
              <a:endParaRPr kumimoji="1" lang="en-US" altLang="zh-CN" sz="2000" baseline="-25000">
                <a:solidFill>
                  <a:srgbClr val="CC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06" y="247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 dirty="0" err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baseline="-25000" dirty="0" err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kumimoji="1" lang="en-US" altLang="zh-CN" sz="2000" baseline="-25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7929554" y="2198364"/>
            <a:ext cx="3276600" cy="2549524"/>
            <a:chOff x="3648" y="2341"/>
            <a:chExt cx="2064" cy="1606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195" y="2659"/>
              <a:ext cx="100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Arc 18"/>
            <p:cNvSpPr/>
            <p:nvPr/>
          </p:nvSpPr>
          <p:spPr bwMode="auto">
            <a:xfrm flipH="1" flipV="1">
              <a:off x="4180" y="2568"/>
              <a:ext cx="983" cy="1119"/>
            </a:xfrm>
            <a:custGeom>
              <a:avLst/>
              <a:gdLst>
                <a:gd name="T0" fmla="*/ 0 w 21863"/>
                <a:gd name="T1" fmla="*/ 0 h 21600"/>
                <a:gd name="T2" fmla="*/ 0 w 21863"/>
                <a:gd name="T3" fmla="*/ 0 h 21600"/>
                <a:gd name="T4" fmla="*/ 0 w 2186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863" h="21600" fill="none" extrusionOk="0">
                  <a:moveTo>
                    <a:pt x="-1" y="1"/>
                  </a:moveTo>
                  <a:cubicBezTo>
                    <a:pt x="87" y="0"/>
                    <a:pt x="175" y="-1"/>
                    <a:pt x="263" y="0"/>
                  </a:cubicBezTo>
                  <a:cubicBezTo>
                    <a:pt x="12192" y="0"/>
                    <a:pt x="21863" y="9670"/>
                    <a:pt x="21863" y="21600"/>
                  </a:cubicBezTo>
                </a:path>
                <a:path w="21863" h="21600" stroke="0" extrusionOk="0">
                  <a:moveTo>
                    <a:pt x="-1" y="1"/>
                  </a:moveTo>
                  <a:cubicBezTo>
                    <a:pt x="87" y="0"/>
                    <a:pt x="175" y="-1"/>
                    <a:pt x="263" y="0"/>
                  </a:cubicBezTo>
                  <a:cubicBezTo>
                    <a:pt x="12192" y="0"/>
                    <a:pt x="21863" y="9670"/>
                    <a:pt x="21863" y="21600"/>
                  </a:cubicBezTo>
                  <a:lnTo>
                    <a:pt x="26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990" y="2572"/>
              <a:ext cx="1178" cy="1274"/>
            </a:xfrm>
            <a:custGeom>
              <a:avLst/>
              <a:gdLst>
                <a:gd name="T0" fmla="*/ 72 w 1385"/>
                <a:gd name="T1" fmla="*/ 0 h 1317"/>
                <a:gd name="T2" fmla="*/ 3 w 1385"/>
                <a:gd name="T3" fmla="*/ 0 h 1317"/>
                <a:gd name="T4" fmla="*/ 0 w 1385"/>
                <a:gd name="T5" fmla="*/ 1104 h 1317"/>
                <a:gd name="T6" fmla="*/ 498 w 1385"/>
                <a:gd name="T7" fmla="*/ 1104 h 1317"/>
                <a:gd name="T8" fmla="*/ 498 w 1385"/>
                <a:gd name="T9" fmla="*/ 967 h 1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5" h="1317">
                  <a:moveTo>
                    <a:pt x="199" y="0"/>
                  </a:moveTo>
                  <a:lnTo>
                    <a:pt x="7" y="0"/>
                  </a:lnTo>
                  <a:lnTo>
                    <a:pt x="0" y="1317"/>
                  </a:lnTo>
                  <a:lnTo>
                    <a:pt x="1385" y="1317"/>
                  </a:lnTo>
                  <a:lnTo>
                    <a:pt x="1385" y="11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Freeform 20" descr="深色上对角线"/>
            <p:cNvSpPr/>
            <p:nvPr/>
          </p:nvSpPr>
          <p:spPr bwMode="auto">
            <a:xfrm>
              <a:off x="3648" y="3854"/>
              <a:ext cx="2064" cy="93"/>
            </a:xfrm>
            <a:custGeom>
              <a:avLst/>
              <a:gdLst>
                <a:gd name="T0" fmla="*/ 0 w 2448"/>
                <a:gd name="T1" fmla="*/ 78 h 96"/>
                <a:gd name="T2" fmla="*/ 17 w 2448"/>
                <a:gd name="T3" fmla="*/ 0 h 96"/>
                <a:gd name="T4" fmla="*/ 879 w 2448"/>
                <a:gd name="T5" fmla="*/ 0 h 96"/>
                <a:gd name="T6" fmla="*/ 845 w 2448"/>
                <a:gd name="T7" fmla="*/ 78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48" h="96">
                  <a:moveTo>
                    <a:pt x="0" y="96"/>
                  </a:moveTo>
                  <a:lnTo>
                    <a:pt x="48" y="0"/>
                  </a:lnTo>
                  <a:lnTo>
                    <a:pt x="2448" y="0"/>
                  </a:lnTo>
                  <a:lnTo>
                    <a:pt x="2352" y="96"/>
                  </a:lnTo>
                </a:path>
              </a:pathLst>
            </a:cu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 rot="16200000">
              <a:off x="5029" y="3501"/>
              <a:ext cx="162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5148" y="252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kumimoji="1" lang="en-US" altLang="zh-CN" sz="2000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830" y="2341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kumimoji="1" lang="en-US" altLang="zh-CN" sz="2000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994" y="2345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1" lang="en-US" altLang="zh-CN" sz="2000" baseline="-25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5178" y="3637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sz="2000" baseline="-25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117" y="3594"/>
              <a:ext cx="44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5371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CC0000"/>
                  </a:solidFill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endParaRPr kumimoji="1" lang="en-US" altLang="zh-CN" sz="2000" baseline="-25000">
                <a:solidFill>
                  <a:srgbClr val="CC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186" y="2568"/>
              <a:ext cx="162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1932505" y="4475782"/>
          <a:ext cx="3276600" cy="112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1" imgW="1269365" imgH="393700" progId="Equation.DSMT4">
                  <p:embed/>
                </p:oleObj>
              </mc:Choice>
              <mc:Fallback>
                <p:oleObj name="Equation" r:id="rId1" imgW="1269365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505" y="4475782"/>
                        <a:ext cx="3276600" cy="112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89880" y="3465127"/>
          <a:ext cx="40020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880" y="3465127"/>
                        <a:ext cx="40020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 descr="白色大理石"/>
          <p:cNvSpPr txBox="1">
            <a:spLocks noChangeArrowheads="1"/>
          </p:cNvSpPr>
          <p:nvPr/>
        </p:nvSpPr>
        <p:spPr bwMode="auto">
          <a:xfrm>
            <a:off x="1183561" y="479807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Century" panose="02040604050505020304" charset="0"/>
                <a:ea typeface="宋体" panose="02010600030101010101" pitchFamily="2" charset="-122"/>
              </a:rPr>
              <a:t>则</a:t>
            </a:r>
            <a:endParaRPr kumimoji="1" lang="zh-CN" altLang="en-US" dirty="0">
              <a:latin typeface="Century" panose="02040604050505020304" charset="0"/>
              <a:ea typeface="宋体" panose="02010600030101010101" pitchFamily="2" charset="-122"/>
            </a:endParaRPr>
          </a:p>
        </p:txBody>
      </p:sp>
      <p:sp>
        <p:nvSpPr>
          <p:cNvPr id="32" name="Text Box 32" descr="白色大理石"/>
          <p:cNvSpPr txBox="1">
            <a:spLocks noChangeArrowheads="1"/>
          </p:cNvSpPr>
          <p:nvPr/>
        </p:nvSpPr>
        <p:spPr bwMode="auto">
          <a:xfrm>
            <a:off x="1179448" y="2529294"/>
            <a:ext cx="6721532" cy="101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CC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解：解法一</a:t>
            </a:r>
            <a:r>
              <a:rPr kumimoji="1" lang="zh-CN" altLang="en-US" b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，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根据功的定义，以物体为研究对象，受力分析  </a:t>
            </a:r>
            <a:endParaRPr kumimoji="1" lang="zh-CN" altLang="en-US" b="0" dirty="0">
              <a:solidFill>
                <a:srgbClr val="0000FF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1179448" y="5667524"/>
          <a:ext cx="19002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6" imgW="825500" imgH="330200" progId="Equation.DSMT4">
                  <p:embed/>
                </p:oleObj>
              </mc:Choice>
              <mc:Fallback>
                <p:oleObj name="Equation" r:id="rId6" imgW="825500" imgH="330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48" y="5667524"/>
                        <a:ext cx="19002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3287688" y="5659011"/>
          <a:ext cx="4879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8" imgW="1905000" imgH="330200" progId="Equation.DSMT4">
                  <p:embed/>
                </p:oleObj>
              </mc:Choice>
              <mc:Fallback>
                <p:oleObj name="Equation" r:id="rId8" imgW="1905000" imgH="330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5659011"/>
                        <a:ext cx="48799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8212313" y="5562842"/>
          <a:ext cx="2755717" cy="105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10" imgW="24688800" imgH="9448800" progId="Equation.DSMT4">
                  <p:embed/>
                </p:oleObj>
              </mc:Choice>
              <mc:Fallback>
                <p:oleObj name="Equation" r:id="rId10" imgW="24688800" imgH="9448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313" y="5562842"/>
                        <a:ext cx="2755717" cy="1056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 descr="白色大理石"/>
          <p:cNvSpPr txBox="1">
            <a:spLocks noChangeArrowheads="1"/>
          </p:cNvSpPr>
          <p:nvPr/>
        </p:nvSpPr>
        <p:spPr bwMode="auto">
          <a:xfrm>
            <a:off x="1203358" y="863964"/>
            <a:ext cx="10988641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r>
              <a:rPr kumimoji="1" lang="zh-CN" altLang="en-US" b="0" dirty="0">
                <a:latin typeface="+mn-ea"/>
                <a:ea typeface="+mn-ea"/>
              </a:rPr>
              <a:t>，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根据动能定理，对物体受力分析，只有重力和摩擦力作功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76365" y="1401961"/>
          <a:ext cx="40846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2" imgW="1675765" imgH="393700" progId="Equation.DSMT4">
                  <p:embed/>
                </p:oleObj>
              </mc:Choice>
              <mc:Fallback>
                <p:oleObj name="Equation" r:id="rId2" imgW="1675765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65" y="1401961"/>
                        <a:ext cx="40846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53120" y="1395701"/>
          <a:ext cx="41846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4" imgW="1930400" imgH="393700" progId="Equation.DSMT4">
                  <p:embed/>
                </p:oleObj>
              </mc:Choice>
              <mc:Fallback>
                <p:oleObj name="Equation" r:id="rId4" imgW="19304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20" y="1395701"/>
                        <a:ext cx="41846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312024" y="2309942"/>
          <a:ext cx="244574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6" imgW="22860000" imgH="9448800" progId="Equation.DSMT4">
                  <p:embed/>
                </p:oleObj>
              </mc:Choice>
              <mc:Fallback>
                <p:oleObj name="Equation" r:id="rId6" imgW="228600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2309942"/>
                        <a:ext cx="244574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 descr="白色大理石"/>
          <p:cNvSpPr txBox="1">
            <a:spLocks noChangeArrowheads="1"/>
          </p:cNvSpPr>
          <p:nvPr/>
        </p:nvSpPr>
        <p:spPr bwMode="auto">
          <a:xfrm>
            <a:off x="1208784" y="3248411"/>
            <a:ext cx="8588375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解法三</a:t>
            </a:r>
            <a:r>
              <a:rPr kumimoji="1" lang="zh-CN" altLang="en-US" b="0" dirty="0">
                <a:latin typeface="+mn-ea"/>
                <a:ea typeface="+mn-ea"/>
              </a:rPr>
              <a:t>，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根据功能原理，以物体和地球为研究对象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276365" y="4155959"/>
          <a:ext cx="14620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65" y="4155959"/>
                        <a:ext cx="14620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68814" y="4144460"/>
          <a:ext cx="2592189" cy="61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10" imgW="977900" imgH="241300" progId="Equation.DSMT4">
                  <p:embed/>
                </p:oleObj>
              </mc:Choice>
              <mc:Fallback>
                <p:oleObj name="Equation" r:id="rId10" imgW="9779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814" y="4144460"/>
                        <a:ext cx="2592189" cy="61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600056" y="4180263"/>
          <a:ext cx="2454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12" imgW="24993600" imgH="5791200" progId="Equation.DSMT4">
                  <p:embed/>
                </p:oleObj>
              </mc:Choice>
              <mc:Fallback>
                <p:oleObj name="Equation" r:id="rId12" imgW="249936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4180263"/>
                        <a:ext cx="2454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9048055" y="3944589"/>
          <a:ext cx="2592189" cy="9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14" imgW="22860000" imgH="9448800" progId="Equation.DSMT4">
                  <p:embed/>
                </p:oleObj>
              </mc:Choice>
              <mc:Fallback>
                <p:oleObj name="Equation" r:id="rId14" imgW="22860000" imgH="944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055" y="3944589"/>
                        <a:ext cx="2592189" cy="996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171965" y="5047378"/>
          <a:ext cx="4158702" cy="94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16" imgW="39624000" imgH="9448800" progId="Equation.DSMT4">
                  <p:embed/>
                </p:oleObj>
              </mc:Choice>
              <mc:Fallback>
                <p:oleObj name="Equation" r:id="rId16" imgW="39624000" imgH="9448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65" y="5047378"/>
                        <a:ext cx="4158702" cy="94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76365" y="5213860"/>
            <a:ext cx="2895600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代入已知数字得</a:t>
            </a:r>
            <a:r>
              <a:rPr kumimoji="1" lang="en-US" altLang="zh-CN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:  </a:t>
            </a:r>
            <a:endParaRPr kumimoji="1" lang="en-US" altLang="zh-CN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175168" y="6062681"/>
            <a:ext cx="5745773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——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charset="0"/>
              </a:rPr>
              <a:t>负号表示摩擦力对物体作负功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Times New Roman" panose="0202060305040502030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12" grpId="0" autoUpdateAnimBg="0" build="p"/>
      <p:bldP spid="13" grpId="0" autoUpdateAnimBg="0" build="p"/>
    </p:bldLst>
  </p:timing>
</p:sld>
</file>

<file path=ppt/theme/theme1.xml><?xml version="1.0" encoding="utf-8"?>
<a:theme xmlns:a="http://schemas.openxmlformats.org/drawingml/2006/main" name="习题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习题模板</Template>
  <TotalTime>0</TotalTime>
  <Words>194</Words>
  <Application>WPS 演示</Application>
  <PresentationFormat>宽屏</PresentationFormat>
  <Paragraphs>32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</vt:i4>
      </vt:variant>
    </vt:vector>
  </HeadingPairs>
  <TitlesOfParts>
    <vt:vector size="32" baseType="lpstr">
      <vt:lpstr>Arial</vt:lpstr>
      <vt:lpstr>宋体</vt:lpstr>
      <vt:lpstr>Wingdings</vt:lpstr>
      <vt:lpstr>Harlow Solid Italic</vt:lpstr>
      <vt:lpstr>Times(Europe)</vt:lpstr>
      <vt:lpstr>Times New Roman</vt:lpstr>
      <vt:lpstr>黑体</vt:lpstr>
      <vt:lpstr>楷体_GB2312</vt:lpstr>
      <vt:lpstr>楷体</vt:lpstr>
      <vt:lpstr>Symbol</vt:lpstr>
      <vt:lpstr>Century</vt:lpstr>
      <vt:lpstr>等线</vt:lpstr>
      <vt:lpstr>微软雅黑</vt:lpstr>
      <vt:lpstr>Arial Unicode MS</vt:lpstr>
      <vt:lpstr>Symbol</vt:lpstr>
      <vt:lpstr>Times(Europe)</vt:lpstr>
      <vt:lpstr>习题模板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hdp</dc:creator>
  <cp:lastModifiedBy>ed</cp:lastModifiedBy>
  <cp:revision>755</cp:revision>
  <cp:lastPrinted>2017-03-15T00:43:00Z</cp:lastPrinted>
  <dcterms:created xsi:type="dcterms:W3CDTF">2006-11-09T01:40:00Z</dcterms:created>
  <dcterms:modified xsi:type="dcterms:W3CDTF">2020-02-18T09:55:32Z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