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63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9700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grpSp>
          <p:nvGrpSpPr>
            <p:cNvPr id="29701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9702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07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08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09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10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11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99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9712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971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9714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200" b="0">
                <a:latin typeface="Arial Black" pitchFamily="34" charset="0"/>
                <a:ea typeface="+mn-ea"/>
              </a:defRPr>
            </a:lvl1pPr>
          </a:lstStyle>
          <a:p>
            <a:fld id="{600AE6CE-DED9-4D9D-A824-0BBBC8E4A3B2}" type="slidenum">
              <a:rPr lang="en-US" altLang="zh-CN">
                <a:solidFill>
                  <a:srgbClr val="000099"/>
                </a:solidFill>
              </a:rPr>
              <a:pPr/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97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97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5925399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BEC381-709F-4D98-9C36-4786ED449820}" type="slidenum">
              <a:rPr lang="en-US" altLang="zh-CN">
                <a:solidFill>
                  <a:srgbClr val="000099"/>
                </a:solidFill>
              </a:rPr>
              <a:pPr/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5569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571C0F-5CC7-48A4-B860-75542D1664F4}" type="slidenum">
              <a:rPr lang="en-US" altLang="zh-CN">
                <a:solidFill>
                  <a:srgbClr val="000099"/>
                </a:solidFill>
              </a:rPr>
              <a:pPr/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018813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0077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615AA94-8C4E-46FC-B782-E9B632D4A8D7}" type="slidenum">
              <a:rPr lang="en-US" altLang="zh-CN">
                <a:solidFill>
                  <a:srgbClr val="000099"/>
                </a:solidFill>
              </a:rPr>
              <a:pPr/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51192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D072FB-181D-4310-996F-33CDE79D7767}" type="slidenum">
              <a:rPr lang="en-US" altLang="zh-CN">
                <a:solidFill>
                  <a:srgbClr val="000099"/>
                </a:solidFill>
              </a:rPr>
              <a:pPr/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9715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FE7CDC-5BD8-4B1E-9FB3-D847362C614E}" type="slidenum">
              <a:rPr lang="en-US" altLang="zh-CN">
                <a:solidFill>
                  <a:srgbClr val="000099"/>
                </a:solidFill>
              </a:rPr>
              <a:pPr/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30013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F430E7-75B5-4AC9-B144-A7FF0E84910C}" type="slidenum">
              <a:rPr lang="en-US" altLang="zh-CN">
                <a:solidFill>
                  <a:srgbClr val="000099"/>
                </a:solidFill>
              </a:rPr>
              <a:pPr/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81910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94BD-82D8-424A-989A-C2D0F2EB41A6}" type="slidenum">
              <a:rPr lang="en-US" altLang="zh-CN">
                <a:solidFill>
                  <a:srgbClr val="000099"/>
                </a:solidFill>
              </a:rPr>
              <a:pPr/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76945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4BFC3A-4775-444A-A2A1-8F570C4CC4DA}" type="slidenum">
              <a:rPr lang="en-US" altLang="zh-CN">
                <a:solidFill>
                  <a:srgbClr val="000099"/>
                </a:solidFill>
              </a:rPr>
              <a:pPr/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70883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EE49F6-3749-4A0F-9BEC-ED47A743E2D9}" type="slidenum">
              <a:rPr lang="en-US" altLang="zh-CN">
                <a:solidFill>
                  <a:srgbClr val="000099"/>
                </a:solidFill>
              </a:rPr>
              <a:pPr/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327509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34A5EE-C81F-4B31-ACC3-1F23A688C36E}" type="slidenum">
              <a:rPr lang="en-US" altLang="zh-CN">
                <a:solidFill>
                  <a:srgbClr val="000099"/>
                </a:solidFill>
              </a:rPr>
              <a:pPr/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68188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025006-F1E8-49B8-A80A-9F81941DC165}" type="slidenum">
              <a:rPr lang="en-US" altLang="zh-CN">
                <a:solidFill>
                  <a:srgbClr val="000099"/>
                </a:solidFill>
              </a:rPr>
              <a:pPr/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05103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 b="1">
                <a:latin typeface="华文新魏" pitchFamily="2" charset="-122"/>
                <a:ea typeface="华文新魏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BD8B5B-F227-4320-AB43-94BAFDD2850A}" type="slidenum">
              <a:rPr lang="en-US" altLang="zh-CN">
                <a:solidFill>
                  <a:srgbClr val="0000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99"/>
              </a:solidFill>
            </a:endParaRP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800000"/>
                </a:solidFill>
              </a:endParaRP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800000"/>
                </a:solidFill>
              </a:endParaRP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3366FF"/>
                </a:solidFill>
              </a:endParaRPr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800000"/>
                </a:solidFill>
              </a:endParaRPr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3366FF"/>
                </a:solidFill>
              </a:endParaRPr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3366FF"/>
                </a:solidFill>
              </a:endParaRPr>
            </a:p>
          </p:txBody>
        </p:sp>
      </p:grpSp>
      <p:sp>
        <p:nvSpPr>
          <p:cNvPr id="2868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68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6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8689" name="Line 17"/>
          <p:cNvSpPr>
            <a:spLocks noChangeShapeType="1"/>
          </p:cNvSpPr>
          <p:nvPr userDrawn="1"/>
        </p:nvSpPr>
        <p:spPr bwMode="auto">
          <a:xfrm>
            <a:off x="0" y="6453188"/>
            <a:ext cx="77755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7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r"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62FCE6-B8A4-4F27-9D3E-F7738790940A}" type="slidenum">
              <a:rPr lang="en-US" altLang="zh-CN">
                <a:solidFill>
                  <a:srgbClr val="000099"/>
                </a:solidFill>
              </a:rPr>
              <a:pPr/>
              <a:t>1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476250"/>
            <a:ext cx="2971800" cy="950913"/>
          </a:xfrm>
        </p:spPr>
        <p:txBody>
          <a:bodyPr/>
          <a:lstStyle/>
          <a:p>
            <a:r>
              <a:rPr lang="zh-CN" altLang="en-US" sz="4000" b="1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堆 </a:t>
            </a:r>
            <a:r>
              <a:rPr lang="en-US" altLang="zh-CN" sz="4000" b="1">
                <a:solidFill>
                  <a:srgbClr val="CC3300"/>
                </a:solidFill>
                <a:latin typeface="华文新魏" pitchFamily="2" charset="-122"/>
                <a:ea typeface="华文新魏" pitchFamily="2" charset="-122"/>
              </a:rPr>
              <a:t>( Heap )</a:t>
            </a:r>
            <a:endParaRPr lang="en-US" altLang="zh-CN" sz="54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684213" y="3251200"/>
            <a:ext cx="8077200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template &lt;class 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</a:rPr>
              <a:t>T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, class 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</a:rPr>
              <a:t>E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&gt;</a:t>
            </a:r>
          </a:p>
          <a:p>
            <a:pPr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class 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</a:rPr>
              <a:t>MinPQ 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{         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//</a:t>
            </a:r>
            <a:r>
              <a:rPr kumimoji="1" lang="zh-CN" altLang="en-US" sz="2800">
                <a:solidFill>
                  <a:srgbClr val="CC0000"/>
                </a:solidFill>
                <a:ea typeface="隶书" pitchFamily="49" charset="-122"/>
              </a:rPr>
              <a:t>最小优先级队列类的定义</a:t>
            </a:r>
            <a:endParaRPr kumimoji="1" lang="zh-CN" altLang="en-US" sz="2800">
              <a:solidFill>
                <a:srgbClr val="CC0000"/>
              </a:solidFill>
              <a:latin typeface="Times New Roman" pitchFamily="18" charset="0"/>
              <a:ea typeface="隶书" pitchFamily="49" charset="-122"/>
            </a:endParaRPr>
          </a:p>
          <a:p>
            <a:pPr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public:</a:t>
            </a:r>
            <a:endParaRPr kumimoji="1" lang="en-US" altLang="zh-CN" sz="2800">
              <a:solidFill>
                <a:srgbClr val="000099"/>
              </a:solidFill>
              <a:latin typeface="Times New Roman" pitchFamily="18" charset="0"/>
            </a:endParaRPr>
          </a:p>
          <a:p>
            <a:pPr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</a:rPr>
              <a:t>    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Virtual bool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</a:rPr>
              <a:t> Insert (E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&amp;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</a:rPr>
              <a:t> d) = 0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;</a:t>
            </a:r>
            <a:endParaRPr kumimoji="1" lang="en-US" altLang="zh-CN" sz="2800">
              <a:solidFill>
                <a:srgbClr val="000099"/>
              </a:solidFill>
              <a:latin typeface="Times New Roman" pitchFamily="18" charset="0"/>
            </a:endParaRPr>
          </a:p>
          <a:p>
            <a:pPr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</a:rPr>
              <a:t>    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Virtual bool 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</a:rPr>
              <a:t>Remove (E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&amp;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</a:rPr>
              <a:t> d) = 0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;</a:t>
            </a:r>
          </a:p>
          <a:p>
            <a:pPr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99"/>
                </a:solidFill>
                <a:latin typeface="Times New Roman" pitchFamily="18" charset="0"/>
              </a:rPr>
              <a:t>};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          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719138" y="1436688"/>
            <a:ext cx="7524750" cy="181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CC0000"/>
                </a:solidFill>
                <a:ea typeface="华文新魏" pitchFamily="2" charset="-122"/>
              </a:rPr>
              <a:t>优先级队列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fontAlgn="base">
              <a:spcBef>
                <a:spcPct val="15000"/>
              </a:spcBef>
              <a:spcAft>
                <a:spcPct val="0"/>
              </a:spcAft>
              <a:buClr>
                <a:srgbClr val="800080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3000" b="1">
                <a:solidFill>
                  <a:srgbClr val="000099"/>
                </a:solidFill>
                <a:ea typeface="仿宋_GB2312" pitchFamily="49" charset="-122"/>
              </a:rPr>
              <a:t>每次出队列的是优先权最高的元素。</a:t>
            </a:r>
          </a:p>
          <a:p>
            <a:pPr fontAlgn="base">
              <a:spcBef>
                <a:spcPct val="15000"/>
              </a:spcBef>
              <a:spcAft>
                <a:spcPct val="0"/>
              </a:spcAft>
              <a:buClr>
                <a:srgbClr val="800080"/>
              </a:buClr>
              <a:buSzPct val="50000"/>
              <a:buFont typeface="Wingdings" pitchFamily="2" charset="2"/>
              <a:buChar char="n"/>
            </a:pPr>
            <a:r>
              <a:rPr kumimoji="1" lang="zh-CN" altLang="en-US" sz="3000" b="1">
                <a:solidFill>
                  <a:srgbClr val="000099"/>
                </a:solidFill>
                <a:ea typeface="仿宋_GB2312" pitchFamily="49" charset="-122"/>
              </a:rPr>
              <a:t>用堆实现其存储表示，能够高效运作。</a:t>
            </a:r>
            <a:endParaRPr kumimoji="1" lang="zh-CN" altLang="en-US" sz="3000">
              <a:solidFill>
                <a:srgbClr val="000099"/>
              </a:solidFill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44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3FC555-C2CD-4E73-AF2C-ADE8B0CF29F2}" type="slidenum">
              <a:rPr lang="en-US" altLang="zh-CN">
                <a:solidFill>
                  <a:srgbClr val="000099"/>
                </a:solidFill>
              </a:rPr>
              <a:pPr/>
              <a:t>10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37617" name="Text Box 49"/>
          <p:cNvSpPr txBox="1">
            <a:spLocks noChangeArrowheads="1"/>
          </p:cNvSpPr>
          <p:nvPr/>
        </p:nvSpPr>
        <p:spPr bwMode="auto">
          <a:xfrm>
            <a:off x="1149350" y="4876800"/>
            <a:ext cx="290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currentPos = i = 1</a:t>
            </a:r>
            <a:endParaRPr kumimoji="1" lang="en-US" altLang="zh-CN" sz="2400">
              <a:solidFill>
                <a:srgbClr val="000099"/>
              </a:solidFill>
              <a:latin typeface="Times New Roman" pitchFamily="18" charset="0"/>
            </a:endParaRPr>
          </a:p>
        </p:txBody>
      </p:sp>
      <p:grpSp>
        <p:nvGrpSpPr>
          <p:cNvPr id="237622" name="Group 54"/>
          <p:cNvGrpSpPr>
            <a:grpSpLocks/>
          </p:cNvGrpSpPr>
          <p:nvPr/>
        </p:nvGrpSpPr>
        <p:grpSpPr bwMode="auto">
          <a:xfrm>
            <a:off x="838200" y="1600200"/>
            <a:ext cx="6934200" cy="3276600"/>
            <a:chOff x="528" y="1008"/>
            <a:chExt cx="4368" cy="2064"/>
          </a:xfrm>
        </p:grpSpPr>
        <p:sp>
          <p:nvSpPr>
            <p:cNvPr id="237570" name="Line 2"/>
            <p:cNvSpPr>
              <a:spLocks noChangeShapeType="1"/>
            </p:cNvSpPr>
            <p:nvPr/>
          </p:nvSpPr>
          <p:spPr bwMode="auto">
            <a:xfrm>
              <a:off x="2160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71" name="Line 3"/>
            <p:cNvSpPr>
              <a:spLocks noChangeShapeType="1"/>
            </p:cNvSpPr>
            <p:nvPr/>
          </p:nvSpPr>
          <p:spPr bwMode="auto">
            <a:xfrm flipH="1">
              <a:off x="1968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72" name="Line 4"/>
            <p:cNvSpPr>
              <a:spLocks noChangeShapeType="1"/>
            </p:cNvSpPr>
            <p:nvPr/>
          </p:nvSpPr>
          <p:spPr bwMode="auto">
            <a:xfrm>
              <a:off x="182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73" name="Line 5"/>
            <p:cNvSpPr>
              <a:spLocks noChangeShapeType="1"/>
            </p:cNvSpPr>
            <p:nvPr/>
          </p:nvSpPr>
          <p:spPr bwMode="auto">
            <a:xfrm>
              <a:off x="1392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74" name="Line 6"/>
            <p:cNvSpPr>
              <a:spLocks noChangeShapeType="1"/>
            </p:cNvSpPr>
            <p:nvPr/>
          </p:nvSpPr>
          <p:spPr bwMode="auto">
            <a:xfrm flipH="1">
              <a:off x="1440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75" name="Line 7"/>
            <p:cNvSpPr>
              <a:spLocks noChangeShapeType="1"/>
            </p:cNvSpPr>
            <p:nvPr/>
          </p:nvSpPr>
          <p:spPr bwMode="auto">
            <a:xfrm flipH="1">
              <a:off x="720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76" name="Oval 8"/>
            <p:cNvSpPr>
              <a:spLocks noChangeArrowheads="1"/>
            </p:cNvSpPr>
            <p:nvPr/>
          </p:nvSpPr>
          <p:spPr bwMode="auto">
            <a:xfrm>
              <a:off x="1584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77" name="Oval 9"/>
            <p:cNvSpPr>
              <a:spLocks noChangeArrowheads="1"/>
            </p:cNvSpPr>
            <p:nvPr/>
          </p:nvSpPr>
          <p:spPr bwMode="auto">
            <a:xfrm>
              <a:off x="86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78" name="Oval 10"/>
            <p:cNvSpPr>
              <a:spLocks noChangeArrowheads="1"/>
            </p:cNvSpPr>
            <p:nvPr/>
          </p:nvSpPr>
          <p:spPr bwMode="auto">
            <a:xfrm>
              <a:off x="134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79" name="Oval 11"/>
            <p:cNvSpPr>
              <a:spLocks noChangeArrowheads="1"/>
            </p:cNvSpPr>
            <p:nvPr/>
          </p:nvSpPr>
          <p:spPr bwMode="auto">
            <a:xfrm>
              <a:off x="177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80" name="Oval 12"/>
            <p:cNvSpPr>
              <a:spLocks noChangeArrowheads="1"/>
            </p:cNvSpPr>
            <p:nvPr/>
          </p:nvSpPr>
          <p:spPr bwMode="auto">
            <a:xfrm>
              <a:off x="225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81" name="Oval 13"/>
            <p:cNvSpPr>
              <a:spLocks noChangeArrowheads="1"/>
            </p:cNvSpPr>
            <p:nvPr/>
          </p:nvSpPr>
          <p:spPr bwMode="auto">
            <a:xfrm>
              <a:off x="528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82" name="Oval 14"/>
            <p:cNvSpPr>
              <a:spLocks noChangeArrowheads="1"/>
            </p:cNvSpPr>
            <p:nvPr/>
          </p:nvSpPr>
          <p:spPr bwMode="auto">
            <a:xfrm>
              <a:off x="1200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83" name="Oval 15"/>
            <p:cNvSpPr>
              <a:spLocks noChangeArrowheads="1"/>
            </p:cNvSpPr>
            <p:nvPr/>
          </p:nvSpPr>
          <p:spPr bwMode="auto">
            <a:xfrm>
              <a:off x="1968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84" name="Line 16"/>
            <p:cNvSpPr>
              <a:spLocks noChangeShapeType="1"/>
            </p:cNvSpPr>
            <p:nvPr/>
          </p:nvSpPr>
          <p:spPr bwMode="auto">
            <a:xfrm>
              <a:off x="4464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85" name="Line 17"/>
            <p:cNvSpPr>
              <a:spLocks noChangeShapeType="1"/>
            </p:cNvSpPr>
            <p:nvPr/>
          </p:nvSpPr>
          <p:spPr bwMode="auto">
            <a:xfrm flipH="1">
              <a:off x="4272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86" name="Line 18"/>
            <p:cNvSpPr>
              <a:spLocks noChangeShapeType="1"/>
            </p:cNvSpPr>
            <p:nvPr/>
          </p:nvSpPr>
          <p:spPr bwMode="auto">
            <a:xfrm>
              <a:off x="4128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87" name="Line 19"/>
            <p:cNvSpPr>
              <a:spLocks noChangeShapeType="1"/>
            </p:cNvSpPr>
            <p:nvPr/>
          </p:nvSpPr>
          <p:spPr bwMode="auto">
            <a:xfrm>
              <a:off x="3696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88" name="Line 20"/>
            <p:cNvSpPr>
              <a:spLocks noChangeShapeType="1"/>
            </p:cNvSpPr>
            <p:nvPr/>
          </p:nvSpPr>
          <p:spPr bwMode="auto">
            <a:xfrm flipH="1">
              <a:off x="374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89" name="Line 21"/>
            <p:cNvSpPr>
              <a:spLocks noChangeShapeType="1"/>
            </p:cNvSpPr>
            <p:nvPr/>
          </p:nvSpPr>
          <p:spPr bwMode="auto">
            <a:xfrm flipH="1">
              <a:off x="3024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90" name="Oval 22"/>
            <p:cNvSpPr>
              <a:spLocks noChangeArrowheads="1"/>
            </p:cNvSpPr>
            <p:nvPr/>
          </p:nvSpPr>
          <p:spPr bwMode="auto">
            <a:xfrm>
              <a:off x="3888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91" name="Oval 23"/>
            <p:cNvSpPr>
              <a:spLocks noChangeArrowheads="1"/>
            </p:cNvSpPr>
            <p:nvPr/>
          </p:nvSpPr>
          <p:spPr bwMode="auto">
            <a:xfrm>
              <a:off x="316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92" name="Oval 24"/>
            <p:cNvSpPr>
              <a:spLocks noChangeArrowheads="1"/>
            </p:cNvSpPr>
            <p:nvPr/>
          </p:nvSpPr>
          <p:spPr bwMode="auto">
            <a:xfrm>
              <a:off x="364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93" name="Oval 25"/>
            <p:cNvSpPr>
              <a:spLocks noChangeArrowheads="1"/>
            </p:cNvSpPr>
            <p:nvPr/>
          </p:nvSpPr>
          <p:spPr bwMode="auto">
            <a:xfrm>
              <a:off x="408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94" name="Oval 26"/>
            <p:cNvSpPr>
              <a:spLocks noChangeArrowheads="1"/>
            </p:cNvSpPr>
            <p:nvPr/>
          </p:nvSpPr>
          <p:spPr bwMode="auto">
            <a:xfrm>
              <a:off x="456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95" name="Oval 27"/>
            <p:cNvSpPr>
              <a:spLocks noChangeArrowheads="1"/>
            </p:cNvSpPr>
            <p:nvPr/>
          </p:nvSpPr>
          <p:spPr bwMode="auto">
            <a:xfrm>
              <a:off x="2832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96" name="Oval 28"/>
            <p:cNvSpPr>
              <a:spLocks noChangeArrowheads="1"/>
            </p:cNvSpPr>
            <p:nvPr/>
          </p:nvSpPr>
          <p:spPr bwMode="auto">
            <a:xfrm>
              <a:off x="3504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97" name="Oval 29"/>
            <p:cNvSpPr>
              <a:spLocks noChangeArrowheads="1"/>
            </p:cNvSpPr>
            <p:nvPr/>
          </p:nvSpPr>
          <p:spPr bwMode="auto">
            <a:xfrm>
              <a:off x="4272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598" name="Text Box 30"/>
            <p:cNvSpPr txBox="1">
              <a:spLocks noChangeArrowheads="1"/>
            </p:cNvSpPr>
            <p:nvPr/>
          </p:nvSpPr>
          <p:spPr bwMode="auto">
            <a:xfrm>
              <a:off x="1600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599" name="Text Box 31"/>
            <p:cNvSpPr txBox="1">
              <a:spLocks noChangeArrowheads="1"/>
            </p:cNvSpPr>
            <p:nvPr/>
          </p:nvSpPr>
          <p:spPr bwMode="auto">
            <a:xfrm>
              <a:off x="39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00" name="Text Box 32"/>
            <p:cNvSpPr txBox="1">
              <a:spLocks noChangeArrowheads="1"/>
            </p:cNvSpPr>
            <p:nvPr/>
          </p:nvSpPr>
          <p:spPr bwMode="auto">
            <a:xfrm>
              <a:off x="1216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01" name="Text Box 33"/>
            <p:cNvSpPr txBox="1">
              <a:spLocks noChangeArrowheads="1"/>
            </p:cNvSpPr>
            <p:nvPr/>
          </p:nvSpPr>
          <p:spPr bwMode="auto">
            <a:xfrm>
              <a:off x="3184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02" name="Text Box 34"/>
            <p:cNvSpPr txBox="1">
              <a:spLocks noChangeArrowheads="1"/>
            </p:cNvSpPr>
            <p:nvPr/>
          </p:nvSpPr>
          <p:spPr bwMode="auto">
            <a:xfrm>
              <a:off x="1792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03" name="Text Box 35"/>
            <p:cNvSpPr txBox="1">
              <a:spLocks noChangeArrowheads="1"/>
            </p:cNvSpPr>
            <p:nvPr/>
          </p:nvSpPr>
          <p:spPr bwMode="auto">
            <a:xfrm>
              <a:off x="408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04" name="Text Box 36"/>
            <p:cNvSpPr txBox="1">
              <a:spLocks noChangeArrowheads="1"/>
            </p:cNvSpPr>
            <p:nvPr/>
          </p:nvSpPr>
          <p:spPr bwMode="auto">
            <a:xfrm>
              <a:off x="88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05" name="Text Box 37"/>
            <p:cNvSpPr txBox="1">
              <a:spLocks noChangeArrowheads="1"/>
            </p:cNvSpPr>
            <p:nvPr/>
          </p:nvSpPr>
          <p:spPr bwMode="auto">
            <a:xfrm>
              <a:off x="544" y="268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06" name="Text Box 38"/>
            <p:cNvSpPr txBox="1">
              <a:spLocks noChangeArrowheads="1"/>
            </p:cNvSpPr>
            <p:nvPr/>
          </p:nvSpPr>
          <p:spPr bwMode="auto">
            <a:xfrm>
              <a:off x="136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07" name="Text Box 39"/>
            <p:cNvSpPr txBox="1">
              <a:spLocks noChangeArrowheads="1"/>
            </p:cNvSpPr>
            <p:nvPr/>
          </p:nvSpPr>
          <p:spPr bwMode="auto">
            <a:xfrm>
              <a:off x="1984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08" name="Text Box 40"/>
            <p:cNvSpPr txBox="1">
              <a:spLocks noChangeArrowheads="1"/>
            </p:cNvSpPr>
            <p:nvPr/>
          </p:nvSpPr>
          <p:spPr bwMode="auto">
            <a:xfrm>
              <a:off x="2272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09" name="Line 41"/>
            <p:cNvSpPr>
              <a:spLocks noChangeShapeType="1"/>
            </p:cNvSpPr>
            <p:nvPr/>
          </p:nvSpPr>
          <p:spPr bwMode="auto">
            <a:xfrm>
              <a:off x="1152" y="1296"/>
              <a:ext cx="144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610" name="Text Box 42"/>
            <p:cNvSpPr txBox="1">
              <a:spLocks noChangeArrowheads="1"/>
            </p:cNvSpPr>
            <p:nvPr/>
          </p:nvSpPr>
          <p:spPr bwMode="auto">
            <a:xfrm>
              <a:off x="1075" y="1008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11" name="Rectangle 43"/>
            <p:cNvSpPr>
              <a:spLocks noChangeArrowheads="1"/>
            </p:cNvSpPr>
            <p:nvPr/>
          </p:nvSpPr>
          <p:spPr bwMode="auto">
            <a:xfrm>
              <a:off x="816" y="1488"/>
              <a:ext cx="912" cy="1056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612" name="Text Box 44"/>
            <p:cNvSpPr txBox="1">
              <a:spLocks noChangeArrowheads="1"/>
            </p:cNvSpPr>
            <p:nvPr/>
          </p:nvSpPr>
          <p:spPr bwMode="auto">
            <a:xfrm>
              <a:off x="3520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13" name="Text Box 45"/>
            <p:cNvSpPr txBox="1">
              <a:spLocks noChangeArrowheads="1"/>
            </p:cNvSpPr>
            <p:nvPr/>
          </p:nvSpPr>
          <p:spPr bwMode="auto">
            <a:xfrm>
              <a:off x="2848" y="2697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14" name="Text Box 46"/>
            <p:cNvSpPr txBox="1">
              <a:spLocks noChangeArrowheads="1"/>
            </p:cNvSpPr>
            <p:nvPr/>
          </p:nvSpPr>
          <p:spPr bwMode="auto">
            <a:xfrm>
              <a:off x="366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15" name="Text Box 47"/>
            <p:cNvSpPr txBox="1">
              <a:spLocks noChangeArrowheads="1"/>
            </p:cNvSpPr>
            <p:nvPr/>
          </p:nvSpPr>
          <p:spPr bwMode="auto">
            <a:xfrm>
              <a:off x="4288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16" name="Text Box 48"/>
            <p:cNvSpPr txBox="1">
              <a:spLocks noChangeArrowheads="1"/>
            </p:cNvSpPr>
            <p:nvPr/>
          </p:nvSpPr>
          <p:spPr bwMode="auto">
            <a:xfrm>
              <a:off x="4576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18" name="Line 50"/>
            <p:cNvSpPr>
              <a:spLocks noChangeShapeType="1"/>
            </p:cNvSpPr>
            <p:nvPr/>
          </p:nvSpPr>
          <p:spPr bwMode="auto">
            <a:xfrm>
              <a:off x="3120" y="1872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619" name="Text Box 51"/>
            <p:cNvSpPr txBox="1">
              <a:spLocks noChangeArrowheads="1"/>
            </p:cNvSpPr>
            <p:nvPr/>
          </p:nvSpPr>
          <p:spPr bwMode="auto">
            <a:xfrm>
              <a:off x="2990" y="1593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7620" name="Rectangle 52"/>
            <p:cNvSpPr>
              <a:spLocks noChangeArrowheads="1"/>
            </p:cNvSpPr>
            <p:nvPr/>
          </p:nvSpPr>
          <p:spPr bwMode="auto">
            <a:xfrm>
              <a:off x="2688" y="2064"/>
              <a:ext cx="912" cy="1008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7621" name="Line 53"/>
            <p:cNvSpPr>
              <a:spLocks noChangeShapeType="1"/>
            </p:cNvSpPr>
            <p:nvPr/>
          </p:nvSpPr>
          <p:spPr bwMode="auto">
            <a:xfrm flipH="1">
              <a:off x="1008" y="1776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62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A9AB01-3C87-4FFC-AC6D-067CB92010BD}" type="slidenum">
              <a:rPr lang="en-US" altLang="zh-CN">
                <a:solidFill>
                  <a:srgbClr val="000099"/>
                </a:solidFill>
              </a:rPr>
              <a:pPr/>
              <a:t>11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38641" name="Text Box 49"/>
          <p:cNvSpPr txBox="1">
            <a:spLocks noChangeArrowheads="1"/>
          </p:cNvSpPr>
          <p:nvPr/>
        </p:nvSpPr>
        <p:spPr bwMode="auto">
          <a:xfrm>
            <a:off x="1149350" y="4876800"/>
            <a:ext cx="290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currentPos = i = 0</a:t>
            </a:r>
            <a:endParaRPr kumimoji="1" lang="en-US" altLang="zh-CN" sz="2400">
              <a:solidFill>
                <a:srgbClr val="000099"/>
              </a:solidFill>
              <a:latin typeface="Times New Roman" pitchFamily="18" charset="0"/>
            </a:endParaRPr>
          </a:p>
        </p:txBody>
      </p:sp>
      <p:grpSp>
        <p:nvGrpSpPr>
          <p:cNvPr id="238648" name="Group 56"/>
          <p:cNvGrpSpPr>
            <a:grpSpLocks/>
          </p:cNvGrpSpPr>
          <p:nvPr/>
        </p:nvGrpSpPr>
        <p:grpSpPr bwMode="auto">
          <a:xfrm>
            <a:off x="838200" y="762000"/>
            <a:ext cx="6934200" cy="4038600"/>
            <a:chOff x="528" y="480"/>
            <a:chExt cx="4368" cy="2544"/>
          </a:xfrm>
        </p:grpSpPr>
        <p:sp>
          <p:nvSpPr>
            <p:cNvPr id="238594" name="Line 2"/>
            <p:cNvSpPr>
              <a:spLocks noChangeShapeType="1"/>
            </p:cNvSpPr>
            <p:nvPr/>
          </p:nvSpPr>
          <p:spPr bwMode="auto">
            <a:xfrm>
              <a:off x="2160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595" name="Line 3"/>
            <p:cNvSpPr>
              <a:spLocks noChangeShapeType="1"/>
            </p:cNvSpPr>
            <p:nvPr/>
          </p:nvSpPr>
          <p:spPr bwMode="auto">
            <a:xfrm flipH="1">
              <a:off x="1968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596" name="Line 4"/>
            <p:cNvSpPr>
              <a:spLocks noChangeShapeType="1"/>
            </p:cNvSpPr>
            <p:nvPr/>
          </p:nvSpPr>
          <p:spPr bwMode="auto">
            <a:xfrm>
              <a:off x="182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597" name="Line 5"/>
            <p:cNvSpPr>
              <a:spLocks noChangeShapeType="1"/>
            </p:cNvSpPr>
            <p:nvPr/>
          </p:nvSpPr>
          <p:spPr bwMode="auto">
            <a:xfrm>
              <a:off x="1392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598" name="Line 6"/>
            <p:cNvSpPr>
              <a:spLocks noChangeShapeType="1"/>
            </p:cNvSpPr>
            <p:nvPr/>
          </p:nvSpPr>
          <p:spPr bwMode="auto">
            <a:xfrm flipH="1">
              <a:off x="1440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599" name="Line 7"/>
            <p:cNvSpPr>
              <a:spLocks noChangeShapeType="1"/>
            </p:cNvSpPr>
            <p:nvPr/>
          </p:nvSpPr>
          <p:spPr bwMode="auto">
            <a:xfrm flipH="1">
              <a:off x="720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00" name="Oval 8"/>
            <p:cNvSpPr>
              <a:spLocks noChangeArrowheads="1"/>
            </p:cNvSpPr>
            <p:nvPr/>
          </p:nvSpPr>
          <p:spPr bwMode="auto">
            <a:xfrm>
              <a:off x="1584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01" name="Oval 9"/>
            <p:cNvSpPr>
              <a:spLocks noChangeArrowheads="1"/>
            </p:cNvSpPr>
            <p:nvPr/>
          </p:nvSpPr>
          <p:spPr bwMode="auto">
            <a:xfrm>
              <a:off x="86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02" name="Oval 10"/>
            <p:cNvSpPr>
              <a:spLocks noChangeArrowheads="1"/>
            </p:cNvSpPr>
            <p:nvPr/>
          </p:nvSpPr>
          <p:spPr bwMode="auto">
            <a:xfrm>
              <a:off x="134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03" name="Oval 11"/>
            <p:cNvSpPr>
              <a:spLocks noChangeArrowheads="1"/>
            </p:cNvSpPr>
            <p:nvPr/>
          </p:nvSpPr>
          <p:spPr bwMode="auto">
            <a:xfrm>
              <a:off x="177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04" name="Oval 12"/>
            <p:cNvSpPr>
              <a:spLocks noChangeArrowheads="1"/>
            </p:cNvSpPr>
            <p:nvPr/>
          </p:nvSpPr>
          <p:spPr bwMode="auto">
            <a:xfrm>
              <a:off x="225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05" name="Oval 13"/>
            <p:cNvSpPr>
              <a:spLocks noChangeArrowheads="1"/>
            </p:cNvSpPr>
            <p:nvPr/>
          </p:nvSpPr>
          <p:spPr bwMode="auto">
            <a:xfrm>
              <a:off x="528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06" name="Oval 14"/>
            <p:cNvSpPr>
              <a:spLocks noChangeArrowheads="1"/>
            </p:cNvSpPr>
            <p:nvPr/>
          </p:nvSpPr>
          <p:spPr bwMode="auto">
            <a:xfrm>
              <a:off x="1200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07" name="Oval 15"/>
            <p:cNvSpPr>
              <a:spLocks noChangeArrowheads="1"/>
            </p:cNvSpPr>
            <p:nvPr/>
          </p:nvSpPr>
          <p:spPr bwMode="auto">
            <a:xfrm>
              <a:off x="1968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08" name="Line 16"/>
            <p:cNvSpPr>
              <a:spLocks noChangeShapeType="1"/>
            </p:cNvSpPr>
            <p:nvPr/>
          </p:nvSpPr>
          <p:spPr bwMode="auto">
            <a:xfrm>
              <a:off x="4464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09" name="Line 17"/>
            <p:cNvSpPr>
              <a:spLocks noChangeShapeType="1"/>
            </p:cNvSpPr>
            <p:nvPr/>
          </p:nvSpPr>
          <p:spPr bwMode="auto">
            <a:xfrm flipH="1">
              <a:off x="4272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10" name="Line 18"/>
            <p:cNvSpPr>
              <a:spLocks noChangeShapeType="1"/>
            </p:cNvSpPr>
            <p:nvPr/>
          </p:nvSpPr>
          <p:spPr bwMode="auto">
            <a:xfrm>
              <a:off x="4128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11" name="Line 19"/>
            <p:cNvSpPr>
              <a:spLocks noChangeShapeType="1"/>
            </p:cNvSpPr>
            <p:nvPr/>
          </p:nvSpPr>
          <p:spPr bwMode="auto">
            <a:xfrm>
              <a:off x="3696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12" name="Line 20"/>
            <p:cNvSpPr>
              <a:spLocks noChangeShapeType="1"/>
            </p:cNvSpPr>
            <p:nvPr/>
          </p:nvSpPr>
          <p:spPr bwMode="auto">
            <a:xfrm flipH="1">
              <a:off x="374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13" name="Line 21"/>
            <p:cNvSpPr>
              <a:spLocks noChangeShapeType="1"/>
            </p:cNvSpPr>
            <p:nvPr/>
          </p:nvSpPr>
          <p:spPr bwMode="auto">
            <a:xfrm flipH="1">
              <a:off x="3024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14" name="Oval 22"/>
            <p:cNvSpPr>
              <a:spLocks noChangeArrowheads="1"/>
            </p:cNvSpPr>
            <p:nvPr/>
          </p:nvSpPr>
          <p:spPr bwMode="auto">
            <a:xfrm>
              <a:off x="3888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15" name="Oval 23"/>
            <p:cNvSpPr>
              <a:spLocks noChangeArrowheads="1"/>
            </p:cNvSpPr>
            <p:nvPr/>
          </p:nvSpPr>
          <p:spPr bwMode="auto">
            <a:xfrm>
              <a:off x="316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16" name="Oval 24"/>
            <p:cNvSpPr>
              <a:spLocks noChangeArrowheads="1"/>
            </p:cNvSpPr>
            <p:nvPr/>
          </p:nvSpPr>
          <p:spPr bwMode="auto">
            <a:xfrm>
              <a:off x="364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17" name="Oval 25"/>
            <p:cNvSpPr>
              <a:spLocks noChangeArrowheads="1"/>
            </p:cNvSpPr>
            <p:nvPr/>
          </p:nvSpPr>
          <p:spPr bwMode="auto">
            <a:xfrm>
              <a:off x="408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18" name="Oval 26"/>
            <p:cNvSpPr>
              <a:spLocks noChangeArrowheads="1"/>
            </p:cNvSpPr>
            <p:nvPr/>
          </p:nvSpPr>
          <p:spPr bwMode="auto">
            <a:xfrm>
              <a:off x="456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19" name="Oval 27"/>
            <p:cNvSpPr>
              <a:spLocks noChangeArrowheads="1"/>
            </p:cNvSpPr>
            <p:nvPr/>
          </p:nvSpPr>
          <p:spPr bwMode="auto">
            <a:xfrm>
              <a:off x="2832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20" name="Oval 28"/>
            <p:cNvSpPr>
              <a:spLocks noChangeArrowheads="1"/>
            </p:cNvSpPr>
            <p:nvPr/>
          </p:nvSpPr>
          <p:spPr bwMode="auto">
            <a:xfrm>
              <a:off x="3504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21" name="Oval 29"/>
            <p:cNvSpPr>
              <a:spLocks noChangeArrowheads="1"/>
            </p:cNvSpPr>
            <p:nvPr/>
          </p:nvSpPr>
          <p:spPr bwMode="auto">
            <a:xfrm>
              <a:off x="4272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22" name="Text Box 30"/>
            <p:cNvSpPr txBox="1">
              <a:spLocks noChangeArrowheads="1"/>
            </p:cNvSpPr>
            <p:nvPr/>
          </p:nvSpPr>
          <p:spPr bwMode="auto">
            <a:xfrm>
              <a:off x="1600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23" name="Text Box 31"/>
            <p:cNvSpPr txBox="1">
              <a:spLocks noChangeArrowheads="1"/>
            </p:cNvSpPr>
            <p:nvPr/>
          </p:nvSpPr>
          <p:spPr bwMode="auto">
            <a:xfrm>
              <a:off x="3312" y="1440"/>
              <a:ext cx="32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3366FF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24" name="Text Box 32"/>
            <p:cNvSpPr txBox="1">
              <a:spLocks noChangeArrowheads="1"/>
            </p:cNvSpPr>
            <p:nvPr/>
          </p:nvSpPr>
          <p:spPr bwMode="auto">
            <a:xfrm>
              <a:off x="88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25" name="Text Box 33"/>
            <p:cNvSpPr txBox="1">
              <a:spLocks noChangeArrowheads="1"/>
            </p:cNvSpPr>
            <p:nvPr/>
          </p:nvSpPr>
          <p:spPr bwMode="auto">
            <a:xfrm>
              <a:off x="318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26" name="Text Box 34"/>
            <p:cNvSpPr txBox="1">
              <a:spLocks noChangeArrowheads="1"/>
            </p:cNvSpPr>
            <p:nvPr/>
          </p:nvSpPr>
          <p:spPr bwMode="auto">
            <a:xfrm>
              <a:off x="1792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27" name="Text Box 35"/>
            <p:cNvSpPr txBox="1">
              <a:spLocks noChangeArrowheads="1"/>
            </p:cNvSpPr>
            <p:nvPr/>
          </p:nvSpPr>
          <p:spPr bwMode="auto">
            <a:xfrm>
              <a:off x="408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28" name="Text Box 36"/>
            <p:cNvSpPr txBox="1">
              <a:spLocks noChangeArrowheads="1"/>
            </p:cNvSpPr>
            <p:nvPr/>
          </p:nvSpPr>
          <p:spPr bwMode="auto">
            <a:xfrm>
              <a:off x="1216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29" name="Text Box 37"/>
            <p:cNvSpPr txBox="1">
              <a:spLocks noChangeArrowheads="1"/>
            </p:cNvSpPr>
            <p:nvPr/>
          </p:nvSpPr>
          <p:spPr bwMode="auto">
            <a:xfrm>
              <a:off x="544" y="268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30" name="Text Box 38"/>
            <p:cNvSpPr txBox="1">
              <a:spLocks noChangeArrowheads="1"/>
            </p:cNvSpPr>
            <p:nvPr/>
          </p:nvSpPr>
          <p:spPr bwMode="auto">
            <a:xfrm>
              <a:off x="136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31" name="Text Box 39"/>
            <p:cNvSpPr txBox="1">
              <a:spLocks noChangeArrowheads="1"/>
            </p:cNvSpPr>
            <p:nvPr/>
          </p:nvSpPr>
          <p:spPr bwMode="auto">
            <a:xfrm>
              <a:off x="1984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32" name="Text Box 40"/>
            <p:cNvSpPr txBox="1">
              <a:spLocks noChangeArrowheads="1"/>
            </p:cNvSpPr>
            <p:nvPr/>
          </p:nvSpPr>
          <p:spPr bwMode="auto">
            <a:xfrm>
              <a:off x="2272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33" name="Line 41"/>
            <p:cNvSpPr>
              <a:spLocks noChangeShapeType="1"/>
            </p:cNvSpPr>
            <p:nvPr/>
          </p:nvSpPr>
          <p:spPr bwMode="auto">
            <a:xfrm>
              <a:off x="1584" y="768"/>
              <a:ext cx="144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34" name="Text Box 42"/>
            <p:cNvSpPr txBox="1">
              <a:spLocks noChangeArrowheads="1"/>
            </p:cNvSpPr>
            <p:nvPr/>
          </p:nvSpPr>
          <p:spPr bwMode="auto">
            <a:xfrm>
              <a:off x="1507" y="480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35" name="Rectangle 43"/>
            <p:cNvSpPr>
              <a:spLocks noChangeArrowheads="1"/>
            </p:cNvSpPr>
            <p:nvPr/>
          </p:nvSpPr>
          <p:spPr bwMode="auto">
            <a:xfrm>
              <a:off x="1104" y="912"/>
              <a:ext cx="1296" cy="1056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36" name="Text Box 44"/>
            <p:cNvSpPr txBox="1">
              <a:spLocks noChangeArrowheads="1"/>
            </p:cNvSpPr>
            <p:nvPr/>
          </p:nvSpPr>
          <p:spPr bwMode="auto">
            <a:xfrm>
              <a:off x="39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37" name="Text Box 45"/>
            <p:cNvSpPr txBox="1">
              <a:spLocks noChangeArrowheads="1"/>
            </p:cNvSpPr>
            <p:nvPr/>
          </p:nvSpPr>
          <p:spPr bwMode="auto">
            <a:xfrm>
              <a:off x="2848" y="2697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38" name="Text Box 46"/>
            <p:cNvSpPr txBox="1">
              <a:spLocks noChangeArrowheads="1"/>
            </p:cNvSpPr>
            <p:nvPr/>
          </p:nvSpPr>
          <p:spPr bwMode="auto">
            <a:xfrm>
              <a:off x="366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39" name="Text Box 47"/>
            <p:cNvSpPr txBox="1">
              <a:spLocks noChangeArrowheads="1"/>
            </p:cNvSpPr>
            <p:nvPr/>
          </p:nvSpPr>
          <p:spPr bwMode="auto">
            <a:xfrm>
              <a:off x="4288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40" name="Text Box 48"/>
            <p:cNvSpPr txBox="1">
              <a:spLocks noChangeArrowheads="1"/>
            </p:cNvSpPr>
            <p:nvPr/>
          </p:nvSpPr>
          <p:spPr bwMode="auto">
            <a:xfrm>
              <a:off x="4576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42" name="Line 50"/>
            <p:cNvSpPr>
              <a:spLocks noChangeShapeType="1"/>
            </p:cNvSpPr>
            <p:nvPr/>
          </p:nvSpPr>
          <p:spPr bwMode="auto">
            <a:xfrm>
              <a:off x="3483" y="1287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43" name="Text Box 51"/>
            <p:cNvSpPr txBox="1">
              <a:spLocks noChangeArrowheads="1"/>
            </p:cNvSpPr>
            <p:nvPr/>
          </p:nvSpPr>
          <p:spPr bwMode="auto">
            <a:xfrm>
              <a:off x="3353" y="1008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44" name="Rectangle 52"/>
            <p:cNvSpPr>
              <a:spLocks noChangeArrowheads="1"/>
            </p:cNvSpPr>
            <p:nvPr/>
          </p:nvSpPr>
          <p:spPr bwMode="auto">
            <a:xfrm>
              <a:off x="3120" y="1440"/>
              <a:ext cx="912" cy="1104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45" name="Line 53"/>
            <p:cNvSpPr>
              <a:spLocks noChangeShapeType="1"/>
            </p:cNvSpPr>
            <p:nvPr/>
          </p:nvSpPr>
          <p:spPr bwMode="auto">
            <a:xfrm flipH="1">
              <a:off x="1392" y="1200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8646" name="Text Box 54"/>
            <p:cNvSpPr txBox="1">
              <a:spLocks noChangeArrowheads="1"/>
            </p:cNvSpPr>
            <p:nvPr/>
          </p:nvSpPr>
          <p:spPr bwMode="auto">
            <a:xfrm>
              <a:off x="3520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8647" name="Line 55"/>
            <p:cNvSpPr>
              <a:spLocks noChangeShapeType="1"/>
            </p:cNvSpPr>
            <p:nvPr/>
          </p:nvSpPr>
          <p:spPr bwMode="auto">
            <a:xfrm flipH="1">
              <a:off x="3312" y="1776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692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B907D3-E265-41E0-A3B5-EEF2678CE0F5}" type="slidenum">
              <a:rPr lang="en-US" altLang="zh-CN">
                <a:solidFill>
                  <a:srgbClr val="000099"/>
                </a:solidFill>
              </a:rPr>
              <a:pPr/>
              <a:t>12</a:t>
            </a:fld>
            <a:endParaRPr lang="en-US" altLang="zh-CN">
              <a:solidFill>
                <a:srgbClr val="000099"/>
              </a:solidFill>
            </a:endParaRPr>
          </a:p>
        </p:txBody>
      </p:sp>
      <p:grpSp>
        <p:nvGrpSpPr>
          <p:cNvPr id="239669" name="Group 53"/>
          <p:cNvGrpSpPr>
            <a:grpSpLocks/>
          </p:cNvGrpSpPr>
          <p:nvPr/>
        </p:nvGrpSpPr>
        <p:grpSpPr bwMode="auto">
          <a:xfrm>
            <a:off x="685800" y="1600200"/>
            <a:ext cx="7086600" cy="3352800"/>
            <a:chOff x="432" y="1008"/>
            <a:chExt cx="4464" cy="2112"/>
          </a:xfrm>
        </p:grpSpPr>
        <p:sp>
          <p:nvSpPr>
            <p:cNvPr id="239618" name="Line 2"/>
            <p:cNvSpPr>
              <a:spLocks noChangeShapeType="1"/>
            </p:cNvSpPr>
            <p:nvPr/>
          </p:nvSpPr>
          <p:spPr bwMode="auto">
            <a:xfrm>
              <a:off x="2160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19" name="Line 3"/>
            <p:cNvSpPr>
              <a:spLocks noChangeShapeType="1"/>
            </p:cNvSpPr>
            <p:nvPr/>
          </p:nvSpPr>
          <p:spPr bwMode="auto">
            <a:xfrm flipH="1">
              <a:off x="1968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20" name="Line 4"/>
            <p:cNvSpPr>
              <a:spLocks noChangeShapeType="1"/>
            </p:cNvSpPr>
            <p:nvPr/>
          </p:nvSpPr>
          <p:spPr bwMode="auto">
            <a:xfrm>
              <a:off x="182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21" name="Line 5"/>
            <p:cNvSpPr>
              <a:spLocks noChangeShapeType="1"/>
            </p:cNvSpPr>
            <p:nvPr/>
          </p:nvSpPr>
          <p:spPr bwMode="auto">
            <a:xfrm>
              <a:off x="1392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22" name="Line 6"/>
            <p:cNvSpPr>
              <a:spLocks noChangeShapeType="1"/>
            </p:cNvSpPr>
            <p:nvPr/>
          </p:nvSpPr>
          <p:spPr bwMode="auto">
            <a:xfrm flipH="1">
              <a:off x="1440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23" name="Line 7"/>
            <p:cNvSpPr>
              <a:spLocks noChangeShapeType="1"/>
            </p:cNvSpPr>
            <p:nvPr/>
          </p:nvSpPr>
          <p:spPr bwMode="auto">
            <a:xfrm flipH="1">
              <a:off x="720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24" name="Oval 8"/>
            <p:cNvSpPr>
              <a:spLocks noChangeArrowheads="1"/>
            </p:cNvSpPr>
            <p:nvPr/>
          </p:nvSpPr>
          <p:spPr bwMode="auto">
            <a:xfrm>
              <a:off x="1584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25" name="Oval 9"/>
            <p:cNvSpPr>
              <a:spLocks noChangeArrowheads="1"/>
            </p:cNvSpPr>
            <p:nvPr/>
          </p:nvSpPr>
          <p:spPr bwMode="auto">
            <a:xfrm>
              <a:off x="86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26" name="Oval 10"/>
            <p:cNvSpPr>
              <a:spLocks noChangeArrowheads="1"/>
            </p:cNvSpPr>
            <p:nvPr/>
          </p:nvSpPr>
          <p:spPr bwMode="auto">
            <a:xfrm>
              <a:off x="134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27" name="Oval 11"/>
            <p:cNvSpPr>
              <a:spLocks noChangeArrowheads="1"/>
            </p:cNvSpPr>
            <p:nvPr/>
          </p:nvSpPr>
          <p:spPr bwMode="auto">
            <a:xfrm>
              <a:off x="177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28" name="Oval 12"/>
            <p:cNvSpPr>
              <a:spLocks noChangeArrowheads="1"/>
            </p:cNvSpPr>
            <p:nvPr/>
          </p:nvSpPr>
          <p:spPr bwMode="auto">
            <a:xfrm>
              <a:off x="225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29" name="Oval 13"/>
            <p:cNvSpPr>
              <a:spLocks noChangeArrowheads="1"/>
            </p:cNvSpPr>
            <p:nvPr/>
          </p:nvSpPr>
          <p:spPr bwMode="auto">
            <a:xfrm>
              <a:off x="528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30" name="Oval 14"/>
            <p:cNvSpPr>
              <a:spLocks noChangeArrowheads="1"/>
            </p:cNvSpPr>
            <p:nvPr/>
          </p:nvSpPr>
          <p:spPr bwMode="auto">
            <a:xfrm>
              <a:off x="1200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31" name="Oval 15"/>
            <p:cNvSpPr>
              <a:spLocks noChangeArrowheads="1"/>
            </p:cNvSpPr>
            <p:nvPr/>
          </p:nvSpPr>
          <p:spPr bwMode="auto">
            <a:xfrm>
              <a:off x="1968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32" name="Line 16"/>
            <p:cNvSpPr>
              <a:spLocks noChangeShapeType="1"/>
            </p:cNvSpPr>
            <p:nvPr/>
          </p:nvSpPr>
          <p:spPr bwMode="auto">
            <a:xfrm>
              <a:off x="4464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33" name="Line 17"/>
            <p:cNvSpPr>
              <a:spLocks noChangeShapeType="1"/>
            </p:cNvSpPr>
            <p:nvPr/>
          </p:nvSpPr>
          <p:spPr bwMode="auto">
            <a:xfrm flipH="1">
              <a:off x="4272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34" name="Line 18"/>
            <p:cNvSpPr>
              <a:spLocks noChangeShapeType="1"/>
            </p:cNvSpPr>
            <p:nvPr/>
          </p:nvSpPr>
          <p:spPr bwMode="auto">
            <a:xfrm>
              <a:off x="4128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35" name="Line 19"/>
            <p:cNvSpPr>
              <a:spLocks noChangeShapeType="1"/>
            </p:cNvSpPr>
            <p:nvPr/>
          </p:nvSpPr>
          <p:spPr bwMode="auto">
            <a:xfrm>
              <a:off x="3696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36" name="Line 20"/>
            <p:cNvSpPr>
              <a:spLocks noChangeShapeType="1"/>
            </p:cNvSpPr>
            <p:nvPr/>
          </p:nvSpPr>
          <p:spPr bwMode="auto">
            <a:xfrm flipH="1">
              <a:off x="374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37" name="Line 21"/>
            <p:cNvSpPr>
              <a:spLocks noChangeShapeType="1"/>
            </p:cNvSpPr>
            <p:nvPr/>
          </p:nvSpPr>
          <p:spPr bwMode="auto">
            <a:xfrm flipH="1">
              <a:off x="3024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38" name="Oval 22"/>
            <p:cNvSpPr>
              <a:spLocks noChangeArrowheads="1"/>
            </p:cNvSpPr>
            <p:nvPr/>
          </p:nvSpPr>
          <p:spPr bwMode="auto">
            <a:xfrm>
              <a:off x="3888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39" name="Oval 23"/>
            <p:cNvSpPr>
              <a:spLocks noChangeArrowheads="1"/>
            </p:cNvSpPr>
            <p:nvPr/>
          </p:nvSpPr>
          <p:spPr bwMode="auto">
            <a:xfrm>
              <a:off x="316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40" name="Oval 24"/>
            <p:cNvSpPr>
              <a:spLocks noChangeArrowheads="1"/>
            </p:cNvSpPr>
            <p:nvPr/>
          </p:nvSpPr>
          <p:spPr bwMode="auto">
            <a:xfrm>
              <a:off x="364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41" name="Oval 25"/>
            <p:cNvSpPr>
              <a:spLocks noChangeArrowheads="1"/>
            </p:cNvSpPr>
            <p:nvPr/>
          </p:nvSpPr>
          <p:spPr bwMode="auto">
            <a:xfrm>
              <a:off x="408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42" name="Oval 26"/>
            <p:cNvSpPr>
              <a:spLocks noChangeArrowheads="1"/>
            </p:cNvSpPr>
            <p:nvPr/>
          </p:nvSpPr>
          <p:spPr bwMode="auto">
            <a:xfrm>
              <a:off x="456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43" name="Oval 27"/>
            <p:cNvSpPr>
              <a:spLocks noChangeArrowheads="1"/>
            </p:cNvSpPr>
            <p:nvPr/>
          </p:nvSpPr>
          <p:spPr bwMode="auto">
            <a:xfrm>
              <a:off x="2832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44" name="Oval 28"/>
            <p:cNvSpPr>
              <a:spLocks noChangeArrowheads="1"/>
            </p:cNvSpPr>
            <p:nvPr/>
          </p:nvSpPr>
          <p:spPr bwMode="auto">
            <a:xfrm>
              <a:off x="3504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45" name="Oval 29"/>
            <p:cNvSpPr>
              <a:spLocks noChangeArrowheads="1"/>
            </p:cNvSpPr>
            <p:nvPr/>
          </p:nvSpPr>
          <p:spPr bwMode="auto">
            <a:xfrm>
              <a:off x="4272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46" name="Text Box 30"/>
            <p:cNvSpPr txBox="1">
              <a:spLocks noChangeArrowheads="1"/>
            </p:cNvSpPr>
            <p:nvPr/>
          </p:nvSpPr>
          <p:spPr bwMode="auto">
            <a:xfrm>
              <a:off x="672" y="1977"/>
              <a:ext cx="32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3366FF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47" name="Text Box 31"/>
            <p:cNvSpPr txBox="1">
              <a:spLocks noChangeArrowheads="1"/>
            </p:cNvSpPr>
            <p:nvPr/>
          </p:nvSpPr>
          <p:spPr bwMode="auto">
            <a:xfrm>
              <a:off x="2832" y="268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  <p:sp>
          <p:nvSpPr>
            <p:cNvPr id="239648" name="Text Box 32"/>
            <p:cNvSpPr txBox="1">
              <a:spLocks noChangeArrowheads="1"/>
            </p:cNvSpPr>
            <p:nvPr/>
          </p:nvSpPr>
          <p:spPr bwMode="auto">
            <a:xfrm>
              <a:off x="1216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49" name="Text Box 33"/>
            <p:cNvSpPr txBox="1">
              <a:spLocks noChangeArrowheads="1"/>
            </p:cNvSpPr>
            <p:nvPr/>
          </p:nvSpPr>
          <p:spPr bwMode="auto">
            <a:xfrm>
              <a:off x="3520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50" name="Text Box 34"/>
            <p:cNvSpPr txBox="1">
              <a:spLocks noChangeArrowheads="1"/>
            </p:cNvSpPr>
            <p:nvPr/>
          </p:nvSpPr>
          <p:spPr bwMode="auto">
            <a:xfrm>
              <a:off x="1792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51" name="Text Box 35"/>
            <p:cNvSpPr txBox="1">
              <a:spLocks noChangeArrowheads="1"/>
            </p:cNvSpPr>
            <p:nvPr/>
          </p:nvSpPr>
          <p:spPr bwMode="auto">
            <a:xfrm>
              <a:off x="408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52" name="Text Box 36"/>
            <p:cNvSpPr txBox="1">
              <a:spLocks noChangeArrowheads="1"/>
            </p:cNvSpPr>
            <p:nvPr/>
          </p:nvSpPr>
          <p:spPr bwMode="auto">
            <a:xfrm>
              <a:off x="1600" y="1017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53" name="Text Box 37"/>
            <p:cNvSpPr txBox="1">
              <a:spLocks noChangeArrowheads="1"/>
            </p:cNvSpPr>
            <p:nvPr/>
          </p:nvSpPr>
          <p:spPr bwMode="auto">
            <a:xfrm>
              <a:off x="544" y="268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54" name="Text Box 38"/>
            <p:cNvSpPr txBox="1">
              <a:spLocks noChangeArrowheads="1"/>
            </p:cNvSpPr>
            <p:nvPr/>
          </p:nvSpPr>
          <p:spPr bwMode="auto">
            <a:xfrm>
              <a:off x="136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55" name="Text Box 39"/>
            <p:cNvSpPr txBox="1">
              <a:spLocks noChangeArrowheads="1"/>
            </p:cNvSpPr>
            <p:nvPr/>
          </p:nvSpPr>
          <p:spPr bwMode="auto">
            <a:xfrm>
              <a:off x="1984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56" name="Text Box 40"/>
            <p:cNvSpPr txBox="1">
              <a:spLocks noChangeArrowheads="1"/>
            </p:cNvSpPr>
            <p:nvPr/>
          </p:nvSpPr>
          <p:spPr bwMode="auto">
            <a:xfrm>
              <a:off x="2272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57" name="Line 41"/>
            <p:cNvSpPr>
              <a:spLocks noChangeShapeType="1"/>
            </p:cNvSpPr>
            <p:nvPr/>
          </p:nvSpPr>
          <p:spPr bwMode="auto">
            <a:xfrm>
              <a:off x="845" y="1872"/>
              <a:ext cx="144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58" name="Text Box 42"/>
            <p:cNvSpPr txBox="1">
              <a:spLocks noChangeArrowheads="1"/>
            </p:cNvSpPr>
            <p:nvPr/>
          </p:nvSpPr>
          <p:spPr bwMode="auto">
            <a:xfrm>
              <a:off x="768" y="158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59" name="Rectangle 43"/>
            <p:cNvSpPr>
              <a:spLocks noChangeArrowheads="1"/>
            </p:cNvSpPr>
            <p:nvPr/>
          </p:nvSpPr>
          <p:spPr bwMode="auto">
            <a:xfrm>
              <a:off x="432" y="2016"/>
              <a:ext cx="864" cy="1104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60" name="Text Box 44"/>
            <p:cNvSpPr txBox="1">
              <a:spLocks noChangeArrowheads="1"/>
            </p:cNvSpPr>
            <p:nvPr/>
          </p:nvSpPr>
          <p:spPr bwMode="auto">
            <a:xfrm>
              <a:off x="39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61" name="Text Box 45"/>
            <p:cNvSpPr txBox="1">
              <a:spLocks noChangeArrowheads="1"/>
            </p:cNvSpPr>
            <p:nvPr/>
          </p:nvSpPr>
          <p:spPr bwMode="auto">
            <a:xfrm>
              <a:off x="318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62" name="Text Box 46"/>
            <p:cNvSpPr txBox="1">
              <a:spLocks noChangeArrowheads="1"/>
            </p:cNvSpPr>
            <p:nvPr/>
          </p:nvSpPr>
          <p:spPr bwMode="auto">
            <a:xfrm>
              <a:off x="366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63" name="Text Box 47"/>
            <p:cNvSpPr txBox="1">
              <a:spLocks noChangeArrowheads="1"/>
            </p:cNvSpPr>
            <p:nvPr/>
          </p:nvSpPr>
          <p:spPr bwMode="auto">
            <a:xfrm>
              <a:off x="4288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64" name="Text Box 48"/>
            <p:cNvSpPr txBox="1">
              <a:spLocks noChangeArrowheads="1"/>
            </p:cNvSpPr>
            <p:nvPr/>
          </p:nvSpPr>
          <p:spPr bwMode="auto">
            <a:xfrm>
              <a:off x="4576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65" name="Line 49"/>
            <p:cNvSpPr>
              <a:spLocks noChangeShapeType="1"/>
            </p:cNvSpPr>
            <p:nvPr/>
          </p:nvSpPr>
          <p:spPr bwMode="auto">
            <a:xfrm>
              <a:off x="2818" y="2448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66" name="Text Box 50"/>
            <p:cNvSpPr txBox="1">
              <a:spLocks noChangeArrowheads="1"/>
            </p:cNvSpPr>
            <p:nvPr/>
          </p:nvSpPr>
          <p:spPr bwMode="auto">
            <a:xfrm>
              <a:off x="2688" y="2169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9667" name="Line 51"/>
            <p:cNvSpPr>
              <a:spLocks noChangeShapeType="1"/>
            </p:cNvSpPr>
            <p:nvPr/>
          </p:nvSpPr>
          <p:spPr bwMode="auto">
            <a:xfrm flipH="1">
              <a:off x="672" y="2352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9668" name="Text Box 52"/>
            <p:cNvSpPr txBox="1">
              <a:spLocks noChangeArrowheads="1"/>
            </p:cNvSpPr>
            <p:nvPr/>
          </p:nvSpPr>
          <p:spPr bwMode="auto">
            <a:xfrm>
              <a:off x="88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56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06A1FB-A9E8-413C-B7E3-21186987CE4A}" type="slidenum">
              <a:rPr lang="en-US" altLang="zh-CN">
                <a:solidFill>
                  <a:srgbClr val="000099"/>
                </a:solidFill>
              </a:rPr>
              <a:pPr/>
              <a:t>13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ea typeface="华文新魏" pitchFamily="2" charset="-122"/>
              </a:rPr>
              <a:t>最小堆的下滑调整算法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19113" y="1233488"/>
            <a:ext cx="8374062" cy="4967287"/>
          </a:xfrm>
        </p:spPr>
        <p:txBody>
          <a:bodyPr/>
          <a:lstStyle/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template &lt;class 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, class 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E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&gt;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void </a:t>
            </a:r>
            <a:r>
              <a:rPr lang="en-US" altLang="zh-CN" sz="2800" dirty="0" err="1">
                <a:latin typeface="Times New Roman" pitchFamily="18" charset="0"/>
                <a:ea typeface="隶书" pitchFamily="49" charset="-122"/>
              </a:rPr>
              <a:t>MinHeap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&lt;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&gt;::</a:t>
            </a:r>
            <a:r>
              <a:rPr lang="en-US" altLang="zh-CN" sz="2800" dirty="0" err="1">
                <a:latin typeface="Times New Roman" pitchFamily="18" charset="0"/>
                <a:ea typeface="隶书" pitchFamily="49" charset="-122"/>
              </a:rPr>
              <a:t>siftDown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 (</a:t>
            </a:r>
            <a:r>
              <a:rPr lang="en-US" altLang="zh-CN" sz="2800" b="1" dirty="0" err="1">
                <a:latin typeface="Times New Roman" pitchFamily="18" charset="0"/>
                <a:ea typeface="隶书" pitchFamily="49" charset="-122"/>
              </a:rPr>
              <a:t>int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start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, </a:t>
            </a:r>
            <a:r>
              <a:rPr lang="en-US" altLang="zh-CN" sz="2800" b="1" dirty="0" err="1">
                <a:latin typeface="Times New Roman" pitchFamily="18" charset="0"/>
                <a:ea typeface="隶书" pitchFamily="49" charset="-122"/>
              </a:rPr>
              <a:t>int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m )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私有函数</a:t>
            </a:r>
            <a:r>
              <a:rPr lang="en-US" altLang="zh-CN" sz="28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: </a:t>
            </a:r>
            <a:r>
              <a:rPr lang="zh-CN" altLang="en-US" sz="28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从结点</a:t>
            </a:r>
            <a:r>
              <a:rPr lang="en-US" altLang="zh-CN" sz="28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start</a:t>
            </a:r>
            <a:r>
              <a:rPr lang="zh-CN" altLang="en-US" sz="28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开始到</a:t>
            </a:r>
            <a:r>
              <a:rPr lang="en-US" altLang="zh-CN" sz="28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m</a:t>
            </a:r>
            <a:r>
              <a:rPr lang="zh-CN" altLang="en-US" sz="28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为止</a:t>
            </a:r>
            <a:r>
              <a:rPr lang="en-US" altLang="zh-CN" sz="28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lang="zh-CN" altLang="en-US" sz="28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自上向下比较</a:t>
            </a:r>
            <a:r>
              <a:rPr lang="en-US" altLang="zh-CN" sz="28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, 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如果子女的值小于父结点的值</a:t>
            </a:r>
            <a:r>
              <a:rPr lang="en-US" altLang="zh-CN" sz="28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,  </a:t>
            </a:r>
            <a:r>
              <a:rPr lang="zh-CN" altLang="en-US" sz="28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则关键码小的上浮</a:t>
            </a:r>
            <a:r>
              <a:rPr lang="en-US" altLang="zh-CN" sz="28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, 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继续向下层比较</a:t>
            </a:r>
            <a:r>
              <a:rPr lang="en-US" altLang="zh-CN" sz="28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lang="zh-CN" altLang="en-US" sz="28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将一个集合局部调整为最小堆。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800" b="1" dirty="0" err="1">
                <a:latin typeface="Times New Roman" pitchFamily="18" charset="0"/>
                <a:ea typeface="隶书" pitchFamily="49" charset="-122"/>
              </a:rPr>
              <a:t>int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dirty="0" err="1"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 = start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,   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j = 2*i+1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;  	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//j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是</a:t>
            </a:r>
            <a:r>
              <a:rPr lang="en-US" altLang="zh-CN" sz="2800" b="1" dirty="0" err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i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的左子女位置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E temp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 = 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heap[</a:t>
            </a:r>
            <a:r>
              <a:rPr lang="en-US" altLang="zh-CN" sz="2800" dirty="0" err="1">
                <a:latin typeface="Times New Roman" pitchFamily="18" charset="0"/>
                <a:ea typeface="隶书" pitchFamily="49" charset="-122"/>
              </a:rPr>
              <a:t>i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]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; 			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	while 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(j &lt;= m)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 {	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检查是否到最后位置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  <a:ea typeface="隶书" pitchFamily="49" charset="-122"/>
              </a:rPr>
              <a:t>	     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if 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( j &lt; m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 &amp;&amp; 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heap[j]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 &gt; 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heap[j+1] ) </a:t>
            </a:r>
            <a:r>
              <a:rPr lang="en-US" altLang="zh-CN" sz="2800" dirty="0" err="1">
                <a:latin typeface="Times New Roman" pitchFamily="18" charset="0"/>
                <a:ea typeface="隶书" pitchFamily="49" charset="-122"/>
              </a:rPr>
              <a:t>j++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				 	  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让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j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指向两子女中的小者</a:t>
            </a:r>
            <a:endParaRPr lang="zh-CN" altLang="en-US" sz="800" dirty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480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BE921-1D27-4F2E-A8F7-72670A0A51BC}" type="slidenum">
              <a:rPr lang="en-US" altLang="zh-CN">
                <a:solidFill>
                  <a:srgbClr val="000099"/>
                </a:solidFill>
              </a:rPr>
              <a:pPr/>
              <a:t>14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728663"/>
            <a:ext cx="8229600" cy="565308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		if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 temp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&lt;=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heap[j] 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break;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小则不做调整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		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else {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heap[i] = heap[j]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i = j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j = 2*j+1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 }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				     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否则小者上移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, i, j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下降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	 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	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heap[i] = temp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	      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回放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temp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中暂存的元素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};</a:t>
            </a:r>
          </a:p>
          <a:p>
            <a:pPr>
              <a:lnSpc>
                <a:spcPct val="105000"/>
              </a:lnSpc>
              <a:buFont typeface="Wingdings" pitchFamily="2" charset="2"/>
              <a:buNone/>
            </a:pPr>
            <a:endParaRPr lang="en-US" altLang="zh-CN" sz="2000" b="1"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buClr>
                <a:schemeClr val="hlink"/>
              </a:buClr>
              <a:buSzPct val="55000"/>
            </a:pPr>
            <a:endParaRPr lang="en-US" altLang="zh-CN" sz="2000" b="1"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buClr>
                <a:schemeClr val="hlink"/>
              </a:buClr>
              <a:buSzPct val="55000"/>
            </a:pPr>
            <a:endParaRPr lang="en-US" altLang="zh-CN" sz="2000" b="1"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105000"/>
              </a:lnSpc>
              <a:buClr>
                <a:schemeClr val="hlink"/>
              </a:buClr>
              <a:buSzPct val="55000"/>
            </a:pP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每次插入都加在堆的最后，再自下向上执行调整，使之重新形成堆，时间复杂性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O(log</a:t>
            </a:r>
            <a:r>
              <a:rPr lang="en-US" altLang="zh-CN" sz="3000" b="1" baseline="-25000"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n)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。</a:t>
            </a:r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968750"/>
            <a:ext cx="8229600" cy="884238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ea typeface="华文新魏" pitchFamily="2" charset="-122"/>
              </a:rPr>
              <a:t>最小堆的插入</a:t>
            </a:r>
          </a:p>
        </p:txBody>
      </p:sp>
    </p:spTree>
    <p:extLst>
      <p:ext uri="{BB962C8B-B14F-4D97-AF65-F5344CB8AC3E}">
        <p14:creationId xmlns:p14="http://schemas.microsoft.com/office/powerpoint/2010/main" val="194574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52741E-67C2-4F94-A774-F778B1E75EEA}" type="slidenum">
              <a:rPr lang="en-US" altLang="zh-CN">
                <a:solidFill>
                  <a:srgbClr val="000099"/>
                </a:solidFill>
              </a:rPr>
              <a:pPr/>
              <a:t>15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7063" y="765175"/>
            <a:ext cx="8229600" cy="56165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template &lt;class 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, class 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E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&gt;</a:t>
            </a:r>
            <a:endParaRPr lang="fr-FR" altLang="zh-CN" sz="2800" b="1" dirty="0">
              <a:latin typeface="Times New Roman" pitchFamily="18" charset="0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fr-FR" altLang="zh-CN" sz="2800" dirty="0">
                <a:latin typeface="Times New Roman" pitchFamily="18" charset="0"/>
                <a:ea typeface="隶书" pitchFamily="49" charset="-122"/>
              </a:rPr>
              <a:t>bool</a:t>
            </a:r>
            <a:r>
              <a:rPr lang="fr-FR" altLang="zh-CN" sz="2800" b="1" dirty="0">
                <a:latin typeface="Times New Roman" pitchFamily="18" charset="0"/>
                <a:ea typeface="隶书" pitchFamily="49" charset="-122"/>
              </a:rPr>
              <a:t> </a:t>
            </a:r>
            <a:r>
              <a:rPr lang="fr-FR" altLang="zh-CN" sz="2800" dirty="0">
                <a:latin typeface="Times New Roman" pitchFamily="18" charset="0"/>
                <a:ea typeface="隶书" pitchFamily="49" charset="-122"/>
              </a:rPr>
              <a:t>MinHeap</a:t>
            </a:r>
            <a:r>
              <a:rPr lang="fr-FR" altLang="zh-CN" sz="2800" b="1" dirty="0">
                <a:latin typeface="Times New Roman" pitchFamily="18" charset="0"/>
                <a:ea typeface="隶书" pitchFamily="49" charset="-122"/>
              </a:rPr>
              <a:t>&lt;</a:t>
            </a:r>
            <a:r>
              <a:rPr lang="fr-FR" altLang="zh-CN" sz="2800" dirty="0">
                <a:latin typeface="Times New Roman" pitchFamily="18" charset="0"/>
                <a:ea typeface="隶书" pitchFamily="49" charset="-122"/>
              </a:rPr>
              <a:t>T</a:t>
            </a:r>
            <a:r>
              <a:rPr lang="fr-FR" altLang="zh-CN" sz="2800" b="1" dirty="0">
                <a:latin typeface="Times New Roman" pitchFamily="18" charset="0"/>
                <a:ea typeface="隶书" pitchFamily="49" charset="-122"/>
              </a:rPr>
              <a:t>&gt;::</a:t>
            </a:r>
            <a:r>
              <a:rPr lang="fr-FR" altLang="zh-CN" sz="2800" dirty="0">
                <a:latin typeface="Times New Roman" pitchFamily="18" charset="0"/>
                <a:ea typeface="隶书" pitchFamily="49" charset="-122"/>
              </a:rPr>
              <a:t>Insert (</a:t>
            </a:r>
            <a:r>
              <a:rPr lang="fr-FR" altLang="zh-CN" sz="2800" b="1" dirty="0">
                <a:latin typeface="Times New Roman" pitchFamily="18" charset="0"/>
                <a:ea typeface="隶书" pitchFamily="49" charset="-122"/>
              </a:rPr>
              <a:t>const </a:t>
            </a:r>
            <a:r>
              <a:rPr lang="fr-FR" altLang="zh-CN" sz="2800" dirty="0">
                <a:latin typeface="Times New Roman" pitchFamily="18" charset="0"/>
                <a:ea typeface="隶书" pitchFamily="49" charset="-122"/>
              </a:rPr>
              <a:t>E</a:t>
            </a:r>
            <a:r>
              <a:rPr lang="fr-FR" altLang="zh-CN" sz="2800" b="1" dirty="0">
                <a:latin typeface="Times New Roman" pitchFamily="18" charset="0"/>
                <a:ea typeface="隶书" pitchFamily="49" charset="-122"/>
              </a:rPr>
              <a:t>&amp; </a:t>
            </a:r>
            <a:r>
              <a:rPr lang="fr-FR" altLang="zh-CN" sz="2800" dirty="0">
                <a:latin typeface="Times New Roman" pitchFamily="18" charset="0"/>
                <a:ea typeface="隶书" pitchFamily="49" charset="-122"/>
              </a:rPr>
              <a:t>x ) </a:t>
            </a:r>
            <a:r>
              <a:rPr lang="fr-FR" altLang="zh-CN" sz="2800" b="1" dirty="0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公共函数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: 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将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插入到最小堆中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  <a:ea typeface="隶书" pitchFamily="49" charset="-122"/>
              </a:rPr>
              <a:t>    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if 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( </a:t>
            </a:r>
            <a:r>
              <a:rPr lang="en-US" altLang="zh-CN" sz="2800" dirty="0" err="1">
                <a:latin typeface="Times New Roman" pitchFamily="18" charset="0"/>
                <a:ea typeface="隶书" pitchFamily="49" charset="-122"/>
              </a:rPr>
              <a:t>currentSize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 == </a:t>
            </a:r>
            <a:r>
              <a:rPr lang="en-US" altLang="zh-CN" sz="2800" dirty="0" err="1">
                <a:latin typeface="Times New Roman" pitchFamily="18" charset="0"/>
                <a:ea typeface="隶书" pitchFamily="49" charset="-122"/>
              </a:rPr>
              <a:t>maxHeapSize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 ) 	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堆满</a:t>
            </a:r>
            <a:endParaRPr lang="zh-CN" altLang="en-US" sz="2800" dirty="0">
              <a:solidFill>
                <a:schemeClr val="tx2"/>
              </a:solidFill>
              <a:latin typeface="Times New Roman" pitchFamily="18" charset="0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  <a:ea typeface="隶书" pitchFamily="49" charset="-122"/>
              </a:rPr>
              <a:t>        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{ </a:t>
            </a:r>
            <a:r>
              <a:rPr lang="en-US" altLang="zh-CN" sz="2800" b="1" dirty="0" err="1">
                <a:latin typeface="Times New Roman" pitchFamily="18" charset="0"/>
                <a:ea typeface="隶书" pitchFamily="49" charset="-122"/>
              </a:rPr>
              <a:t>cerr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 &lt;&lt; 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"Heap Full"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 &lt;&lt; </a:t>
            </a:r>
            <a:r>
              <a:rPr lang="en-US" altLang="zh-CN" sz="2800" b="1" dirty="0" err="1">
                <a:latin typeface="Times New Roman" pitchFamily="18" charset="0"/>
                <a:ea typeface="隶书" pitchFamily="49" charset="-122"/>
              </a:rPr>
              <a:t>endl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;  return 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false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; }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heap[</a:t>
            </a:r>
            <a:r>
              <a:rPr lang="en-US" altLang="zh-CN" sz="2800" dirty="0" err="1">
                <a:latin typeface="Times New Roman" pitchFamily="18" charset="0"/>
                <a:ea typeface="隶书" pitchFamily="49" charset="-122"/>
              </a:rPr>
              <a:t>currentSize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]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 = 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x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;  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插入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800" dirty="0" err="1">
                <a:latin typeface="Times New Roman" pitchFamily="18" charset="0"/>
                <a:ea typeface="隶书" pitchFamily="49" charset="-122"/>
              </a:rPr>
              <a:t>siftUp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 (</a:t>
            </a:r>
            <a:r>
              <a:rPr lang="en-US" altLang="zh-CN" sz="2800" dirty="0" err="1">
                <a:latin typeface="Times New Roman" pitchFamily="18" charset="0"/>
                <a:ea typeface="隶书" pitchFamily="49" charset="-122"/>
              </a:rPr>
              <a:t>currentSize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)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;	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向上调整</a:t>
            </a:r>
          </a:p>
          <a:p>
            <a:pPr>
              <a:buFont typeface="Wingdings" pitchFamily="2" charset="2"/>
              <a:buNone/>
            </a:pPr>
            <a:r>
              <a:rPr lang="zh-CN" altLang="en-US" sz="2800" b="1" dirty="0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800" dirty="0" err="1">
                <a:latin typeface="Times New Roman" pitchFamily="18" charset="0"/>
                <a:ea typeface="隶书" pitchFamily="49" charset="-122"/>
              </a:rPr>
              <a:t>currentSize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++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;				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堆计数加</a:t>
            </a:r>
            <a:r>
              <a:rPr lang="en-US" altLang="zh-CN" sz="2800" b="1" dirty="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1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	return </a:t>
            </a:r>
            <a:r>
              <a:rPr lang="en-US" altLang="zh-CN" sz="2800" dirty="0">
                <a:latin typeface="Times New Roman" pitchFamily="18" charset="0"/>
                <a:ea typeface="隶书" pitchFamily="49" charset="-122"/>
              </a:rPr>
              <a:t>true</a:t>
            </a: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  <a:ea typeface="隶书" pitchFamily="49" charset="-122"/>
              </a:rPr>
              <a:t>};</a:t>
            </a:r>
          </a:p>
          <a:p>
            <a:pPr>
              <a:spcBef>
                <a:spcPct val="15000"/>
              </a:spcBef>
              <a:buFont typeface="Wingdings" pitchFamily="2" charset="2"/>
              <a:buNone/>
            </a:pPr>
            <a:endParaRPr lang="en-US" altLang="zh-CN" sz="2800" b="1" dirty="0"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29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D414E6-2745-4AA2-B9BA-E6F37EA6FE11}" type="slidenum">
              <a:rPr lang="en-US" altLang="zh-CN">
                <a:solidFill>
                  <a:srgbClr val="000099"/>
                </a:solidFill>
              </a:rPr>
              <a:pPr/>
              <a:t>16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7063" y="692150"/>
            <a:ext cx="8229600" cy="56165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template &lt;class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, class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E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void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MinHeap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&lt;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&gt;::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FilterUp (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start)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私有函数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: 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从结点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start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开始到结点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0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为止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自下向上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比较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如果子女的值小于父结点的值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则相互交换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这样将集合重新调整为最小堆。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关键码比较符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&lt;=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在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E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中定义。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	 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j = start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,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i = (j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1)/2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 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E temp = heap[j]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	 while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(j &gt; 0)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{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沿父结点路径向上直达根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	      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if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(heap[i] &lt;= temp)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break;					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父结点值小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不调整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		</a:t>
            </a:r>
            <a:r>
              <a:rPr lang="nb-NO" altLang="zh-CN" sz="2800" b="1">
                <a:latin typeface="Times New Roman" pitchFamily="18" charset="0"/>
                <a:ea typeface="隶书" pitchFamily="49" charset="-122"/>
              </a:rPr>
              <a:t>else { </a:t>
            </a:r>
            <a:r>
              <a:rPr lang="nb-NO" altLang="zh-CN" sz="2800">
                <a:latin typeface="Times New Roman" pitchFamily="18" charset="0"/>
                <a:ea typeface="隶书" pitchFamily="49" charset="-122"/>
              </a:rPr>
              <a:t>heap[j] = heap[i]</a:t>
            </a:r>
            <a:r>
              <a:rPr lang="nb-NO" altLang="zh-CN" sz="2800" b="1">
                <a:latin typeface="Times New Roman" pitchFamily="18" charset="0"/>
                <a:ea typeface="隶书" pitchFamily="49" charset="-122"/>
              </a:rPr>
              <a:t>;  </a:t>
            </a:r>
            <a:r>
              <a:rPr lang="nb-NO" altLang="zh-CN" sz="2800">
                <a:latin typeface="Times New Roman" pitchFamily="18" charset="0"/>
                <a:ea typeface="隶书" pitchFamily="49" charset="-122"/>
              </a:rPr>
              <a:t>j = i</a:t>
            </a:r>
            <a:r>
              <a:rPr lang="nb-NO" altLang="zh-CN" sz="2800" b="1">
                <a:latin typeface="Times New Roman" pitchFamily="18" charset="0"/>
                <a:ea typeface="隶书" pitchFamily="49" charset="-122"/>
              </a:rPr>
              <a:t>;  </a:t>
            </a:r>
            <a:r>
              <a:rPr lang="nb-NO" altLang="zh-CN" sz="2800">
                <a:latin typeface="Times New Roman" pitchFamily="18" charset="0"/>
                <a:ea typeface="隶书" pitchFamily="49" charset="-122"/>
              </a:rPr>
              <a:t>i = (i</a:t>
            </a:r>
            <a:r>
              <a:rPr lang="nb-NO" altLang="zh-CN" sz="28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nb-NO" altLang="zh-CN" sz="2800">
                <a:latin typeface="Times New Roman" pitchFamily="18" charset="0"/>
                <a:ea typeface="隶书" pitchFamily="49" charset="-122"/>
              </a:rPr>
              <a:t>1)/2</a:t>
            </a:r>
            <a:r>
              <a:rPr lang="nb-NO" altLang="zh-CN" sz="2800" b="1">
                <a:latin typeface="Times New Roman" pitchFamily="18" charset="0"/>
                <a:ea typeface="隶书" pitchFamily="49" charset="-122"/>
              </a:rPr>
              <a:t>;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nb-NO" altLang="zh-CN" sz="2800" b="1">
                <a:latin typeface="Times New Roman" pitchFamily="18" charset="0"/>
                <a:ea typeface="隶书" pitchFamily="49" charset="-122"/>
              </a:rPr>
              <a:t>			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父结点结点值大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调整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	  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}	</a:t>
            </a:r>
            <a:endParaRPr lang="en-US" altLang="zh-CN" sz="800" b="1"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96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8E57E4-4403-4391-B446-7E14C82E0078}" type="slidenum">
              <a:rPr lang="en-US" altLang="zh-CN">
                <a:solidFill>
                  <a:srgbClr val="000099"/>
                </a:solidFill>
              </a:rPr>
              <a:pPr/>
              <a:t>17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44788" name="Text Box 52"/>
          <p:cNvSpPr txBox="1">
            <a:spLocks noChangeArrowheads="1"/>
          </p:cNvSpPr>
          <p:nvPr/>
        </p:nvSpPr>
        <p:spPr bwMode="auto">
          <a:xfrm>
            <a:off x="831850" y="5681663"/>
            <a:ext cx="36131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000" b="1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在堆中插入新元素</a:t>
            </a:r>
            <a:r>
              <a:rPr kumimoji="1" lang="en-US" altLang="zh-CN" sz="3000" b="1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11</a:t>
            </a:r>
          </a:p>
        </p:txBody>
      </p:sp>
      <p:grpSp>
        <p:nvGrpSpPr>
          <p:cNvPr id="244801" name="Group 65"/>
          <p:cNvGrpSpPr>
            <a:grpSpLocks/>
          </p:cNvGrpSpPr>
          <p:nvPr/>
        </p:nvGrpSpPr>
        <p:grpSpPr bwMode="auto">
          <a:xfrm>
            <a:off x="838200" y="2352675"/>
            <a:ext cx="6934200" cy="3200400"/>
            <a:chOff x="528" y="1008"/>
            <a:chExt cx="4368" cy="2016"/>
          </a:xfrm>
        </p:grpSpPr>
        <p:sp>
          <p:nvSpPr>
            <p:cNvPr id="244738" name="Line 2"/>
            <p:cNvSpPr>
              <a:spLocks noChangeShapeType="1"/>
            </p:cNvSpPr>
            <p:nvPr/>
          </p:nvSpPr>
          <p:spPr bwMode="auto">
            <a:xfrm>
              <a:off x="3360" y="2400"/>
              <a:ext cx="96" cy="336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39" name="Line 3"/>
            <p:cNvSpPr>
              <a:spLocks noChangeShapeType="1"/>
            </p:cNvSpPr>
            <p:nvPr/>
          </p:nvSpPr>
          <p:spPr bwMode="auto">
            <a:xfrm>
              <a:off x="1104" y="2400"/>
              <a:ext cx="96" cy="336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40" name="Line 4"/>
            <p:cNvSpPr>
              <a:spLocks noChangeShapeType="1"/>
            </p:cNvSpPr>
            <p:nvPr/>
          </p:nvSpPr>
          <p:spPr bwMode="auto">
            <a:xfrm>
              <a:off x="2160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41" name="Line 5"/>
            <p:cNvSpPr>
              <a:spLocks noChangeShapeType="1"/>
            </p:cNvSpPr>
            <p:nvPr/>
          </p:nvSpPr>
          <p:spPr bwMode="auto">
            <a:xfrm flipH="1">
              <a:off x="1968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42" name="Line 6"/>
            <p:cNvSpPr>
              <a:spLocks noChangeShapeType="1"/>
            </p:cNvSpPr>
            <p:nvPr/>
          </p:nvSpPr>
          <p:spPr bwMode="auto">
            <a:xfrm>
              <a:off x="182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43" name="Line 7"/>
            <p:cNvSpPr>
              <a:spLocks noChangeShapeType="1"/>
            </p:cNvSpPr>
            <p:nvPr/>
          </p:nvSpPr>
          <p:spPr bwMode="auto">
            <a:xfrm>
              <a:off x="1392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44" name="Line 8"/>
            <p:cNvSpPr>
              <a:spLocks noChangeShapeType="1"/>
            </p:cNvSpPr>
            <p:nvPr/>
          </p:nvSpPr>
          <p:spPr bwMode="auto">
            <a:xfrm flipH="1">
              <a:off x="1440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45" name="Line 9"/>
            <p:cNvSpPr>
              <a:spLocks noChangeShapeType="1"/>
            </p:cNvSpPr>
            <p:nvPr/>
          </p:nvSpPr>
          <p:spPr bwMode="auto">
            <a:xfrm flipH="1">
              <a:off x="720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46" name="Oval 10"/>
            <p:cNvSpPr>
              <a:spLocks noChangeArrowheads="1"/>
            </p:cNvSpPr>
            <p:nvPr/>
          </p:nvSpPr>
          <p:spPr bwMode="auto">
            <a:xfrm>
              <a:off x="1584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47" name="Oval 11"/>
            <p:cNvSpPr>
              <a:spLocks noChangeArrowheads="1"/>
            </p:cNvSpPr>
            <p:nvPr/>
          </p:nvSpPr>
          <p:spPr bwMode="auto">
            <a:xfrm>
              <a:off x="86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48" name="Oval 12"/>
            <p:cNvSpPr>
              <a:spLocks noChangeArrowheads="1"/>
            </p:cNvSpPr>
            <p:nvPr/>
          </p:nvSpPr>
          <p:spPr bwMode="auto">
            <a:xfrm>
              <a:off x="134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49" name="Oval 13"/>
            <p:cNvSpPr>
              <a:spLocks noChangeArrowheads="1"/>
            </p:cNvSpPr>
            <p:nvPr/>
          </p:nvSpPr>
          <p:spPr bwMode="auto">
            <a:xfrm>
              <a:off x="177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50" name="Oval 14"/>
            <p:cNvSpPr>
              <a:spLocks noChangeArrowheads="1"/>
            </p:cNvSpPr>
            <p:nvPr/>
          </p:nvSpPr>
          <p:spPr bwMode="auto">
            <a:xfrm>
              <a:off x="225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51" name="Oval 15"/>
            <p:cNvSpPr>
              <a:spLocks noChangeArrowheads="1"/>
            </p:cNvSpPr>
            <p:nvPr/>
          </p:nvSpPr>
          <p:spPr bwMode="auto">
            <a:xfrm>
              <a:off x="528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52" name="Oval 16"/>
            <p:cNvSpPr>
              <a:spLocks noChangeArrowheads="1"/>
            </p:cNvSpPr>
            <p:nvPr/>
          </p:nvSpPr>
          <p:spPr bwMode="auto">
            <a:xfrm>
              <a:off x="1200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53" name="Oval 17"/>
            <p:cNvSpPr>
              <a:spLocks noChangeArrowheads="1"/>
            </p:cNvSpPr>
            <p:nvPr/>
          </p:nvSpPr>
          <p:spPr bwMode="auto">
            <a:xfrm>
              <a:off x="1968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54" name="Line 18"/>
            <p:cNvSpPr>
              <a:spLocks noChangeShapeType="1"/>
            </p:cNvSpPr>
            <p:nvPr/>
          </p:nvSpPr>
          <p:spPr bwMode="auto">
            <a:xfrm>
              <a:off x="4464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55" name="Line 19"/>
            <p:cNvSpPr>
              <a:spLocks noChangeShapeType="1"/>
            </p:cNvSpPr>
            <p:nvPr/>
          </p:nvSpPr>
          <p:spPr bwMode="auto">
            <a:xfrm flipH="1">
              <a:off x="4272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56" name="Line 20"/>
            <p:cNvSpPr>
              <a:spLocks noChangeShapeType="1"/>
            </p:cNvSpPr>
            <p:nvPr/>
          </p:nvSpPr>
          <p:spPr bwMode="auto">
            <a:xfrm>
              <a:off x="4128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57" name="Line 21"/>
            <p:cNvSpPr>
              <a:spLocks noChangeShapeType="1"/>
            </p:cNvSpPr>
            <p:nvPr/>
          </p:nvSpPr>
          <p:spPr bwMode="auto">
            <a:xfrm>
              <a:off x="3696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58" name="Line 22"/>
            <p:cNvSpPr>
              <a:spLocks noChangeShapeType="1"/>
            </p:cNvSpPr>
            <p:nvPr/>
          </p:nvSpPr>
          <p:spPr bwMode="auto">
            <a:xfrm flipH="1">
              <a:off x="374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59" name="Line 23"/>
            <p:cNvSpPr>
              <a:spLocks noChangeShapeType="1"/>
            </p:cNvSpPr>
            <p:nvPr/>
          </p:nvSpPr>
          <p:spPr bwMode="auto">
            <a:xfrm flipH="1">
              <a:off x="3024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60" name="Oval 24"/>
            <p:cNvSpPr>
              <a:spLocks noChangeArrowheads="1"/>
            </p:cNvSpPr>
            <p:nvPr/>
          </p:nvSpPr>
          <p:spPr bwMode="auto">
            <a:xfrm>
              <a:off x="3888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61" name="Oval 25"/>
            <p:cNvSpPr>
              <a:spLocks noChangeArrowheads="1"/>
            </p:cNvSpPr>
            <p:nvPr/>
          </p:nvSpPr>
          <p:spPr bwMode="auto">
            <a:xfrm>
              <a:off x="316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FFFF">
                    <a:gamma/>
                    <a:shade val="46275"/>
                    <a:invGamma/>
                  </a:srgbClr>
                </a:gs>
                <a:gs pos="100000">
                  <a:srgbClr val="CC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62" name="Oval 26"/>
            <p:cNvSpPr>
              <a:spLocks noChangeArrowheads="1"/>
            </p:cNvSpPr>
            <p:nvPr/>
          </p:nvSpPr>
          <p:spPr bwMode="auto">
            <a:xfrm>
              <a:off x="364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63" name="Oval 27"/>
            <p:cNvSpPr>
              <a:spLocks noChangeArrowheads="1"/>
            </p:cNvSpPr>
            <p:nvPr/>
          </p:nvSpPr>
          <p:spPr bwMode="auto">
            <a:xfrm>
              <a:off x="408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64" name="Oval 28"/>
            <p:cNvSpPr>
              <a:spLocks noChangeArrowheads="1"/>
            </p:cNvSpPr>
            <p:nvPr/>
          </p:nvSpPr>
          <p:spPr bwMode="auto">
            <a:xfrm>
              <a:off x="456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65" name="Oval 29"/>
            <p:cNvSpPr>
              <a:spLocks noChangeArrowheads="1"/>
            </p:cNvSpPr>
            <p:nvPr/>
          </p:nvSpPr>
          <p:spPr bwMode="auto">
            <a:xfrm>
              <a:off x="2832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66" name="Oval 30"/>
            <p:cNvSpPr>
              <a:spLocks noChangeArrowheads="1"/>
            </p:cNvSpPr>
            <p:nvPr/>
          </p:nvSpPr>
          <p:spPr bwMode="auto">
            <a:xfrm>
              <a:off x="3504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67" name="Oval 31"/>
            <p:cNvSpPr>
              <a:spLocks noChangeArrowheads="1"/>
            </p:cNvSpPr>
            <p:nvPr/>
          </p:nvSpPr>
          <p:spPr bwMode="auto">
            <a:xfrm>
              <a:off x="4272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68" name="Text Box 32"/>
            <p:cNvSpPr txBox="1">
              <a:spLocks noChangeArrowheads="1"/>
            </p:cNvSpPr>
            <p:nvPr/>
          </p:nvSpPr>
          <p:spPr bwMode="auto">
            <a:xfrm>
              <a:off x="2832" y="268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  <p:sp>
          <p:nvSpPr>
            <p:cNvPr id="244769" name="Text Box 33"/>
            <p:cNvSpPr txBox="1">
              <a:spLocks noChangeArrowheads="1"/>
            </p:cNvSpPr>
            <p:nvPr/>
          </p:nvSpPr>
          <p:spPr bwMode="auto">
            <a:xfrm>
              <a:off x="1202" y="153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70" name="Text Box 34"/>
            <p:cNvSpPr txBox="1">
              <a:spLocks noChangeArrowheads="1"/>
            </p:cNvSpPr>
            <p:nvPr/>
          </p:nvSpPr>
          <p:spPr bwMode="auto">
            <a:xfrm>
              <a:off x="3520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71" name="Text Box 35"/>
            <p:cNvSpPr txBox="1">
              <a:spLocks noChangeArrowheads="1"/>
            </p:cNvSpPr>
            <p:nvPr/>
          </p:nvSpPr>
          <p:spPr bwMode="auto">
            <a:xfrm>
              <a:off x="1792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72" name="Text Box 36"/>
            <p:cNvSpPr txBox="1">
              <a:spLocks noChangeArrowheads="1"/>
            </p:cNvSpPr>
            <p:nvPr/>
          </p:nvSpPr>
          <p:spPr bwMode="auto">
            <a:xfrm>
              <a:off x="408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73" name="Text Box 37"/>
            <p:cNvSpPr txBox="1">
              <a:spLocks noChangeArrowheads="1"/>
            </p:cNvSpPr>
            <p:nvPr/>
          </p:nvSpPr>
          <p:spPr bwMode="auto">
            <a:xfrm>
              <a:off x="1600" y="1017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74" name="Text Box 38"/>
            <p:cNvSpPr txBox="1">
              <a:spLocks noChangeArrowheads="1"/>
            </p:cNvSpPr>
            <p:nvPr/>
          </p:nvSpPr>
          <p:spPr bwMode="auto">
            <a:xfrm>
              <a:off x="880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75" name="Text Box 39"/>
            <p:cNvSpPr txBox="1">
              <a:spLocks noChangeArrowheads="1"/>
            </p:cNvSpPr>
            <p:nvPr/>
          </p:nvSpPr>
          <p:spPr bwMode="auto">
            <a:xfrm>
              <a:off x="136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76" name="Text Box 40"/>
            <p:cNvSpPr txBox="1">
              <a:spLocks noChangeArrowheads="1"/>
            </p:cNvSpPr>
            <p:nvPr/>
          </p:nvSpPr>
          <p:spPr bwMode="auto">
            <a:xfrm>
              <a:off x="1984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77" name="Text Box 41"/>
            <p:cNvSpPr txBox="1">
              <a:spLocks noChangeArrowheads="1"/>
            </p:cNvSpPr>
            <p:nvPr/>
          </p:nvSpPr>
          <p:spPr bwMode="auto">
            <a:xfrm>
              <a:off x="2272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78" name="Line 42"/>
            <p:cNvSpPr>
              <a:spLocks noChangeShapeType="1"/>
            </p:cNvSpPr>
            <p:nvPr/>
          </p:nvSpPr>
          <p:spPr bwMode="auto">
            <a:xfrm>
              <a:off x="845" y="1872"/>
              <a:ext cx="144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79" name="Text Box 43"/>
            <p:cNvSpPr txBox="1">
              <a:spLocks noChangeArrowheads="1"/>
            </p:cNvSpPr>
            <p:nvPr/>
          </p:nvSpPr>
          <p:spPr bwMode="auto">
            <a:xfrm>
              <a:off x="768" y="158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80" name="Text Box 44"/>
            <p:cNvSpPr txBox="1">
              <a:spLocks noChangeArrowheads="1"/>
            </p:cNvSpPr>
            <p:nvPr/>
          </p:nvSpPr>
          <p:spPr bwMode="auto">
            <a:xfrm>
              <a:off x="39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81" name="Text Box 45"/>
            <p:cNvSpPr txBox="1">
              <a:spLocks noChangeArrowheads="1"/>
            </p:cNvSpPr>
            <p:nvPr/>
          </p:nvSpPr>
          <p:spPr bwMode="auto">
            <a:xfrm>
              <a:off x="318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82" name="Text Box 46"/>
            <p:cNvSpPr txBox="1">
              <a:spLocks noChangeArrowheads="1"/>
            </p:cNvSpPr>
            <p:nvPr/>
          </p:nvSpPr>
          <p:spPr bwMode="auto">
            <a:xfrm>
              <a:off x="366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83" name="Text Box 47"/>
            <p:cNvSpPr txBox="1">
              <a:spLocks noChangeArrowheads="1"/>
            </p:cNvSpPr>
            <p:nvPr/>
          </p:nvSpPr>
          <p:spPr bwMode="auto">
            <a:xfrm>
              <a:off x="4288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84" name="Text Box 48"/>
            <p:cNvSpPr txBox="1">
              <a:spLocks noChangeArrowheads="1"/>
            </p:cNvSpPr>
            <p:nvPr/>
          </p:nvSpPr>
          <p:spPr bwMode="auto">
            <a:xfrm>
              <a:off x="4576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85" name="Text Box 49"/>
            <p:cNvSpPr txBox="1">
              <a:spLocks noChangeArrowheads="1"/>
            </p:cNvSpPr>
            <p:nvPr/>
          </p:nvSpPr>
          <p:spPr bwMode="auto">
            <a:xfrm>
              <a:off x="2976" y="1593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j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86" name="Oval 50"/>
            <p:cNvSpPr>
              <a:spLocks noChangeArrowheads="1"/>
            </p:cNvSpPr>
            <p:nvPr/>
          </p:nvSpPr>
          <p:spPr bwMode="auto">
            <a:xfrm>
              <a:off x="1056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100000">
                  <a:schemeClr val="tx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87" name="Text Box 51"/>
            <p:cNvSpPr txBox="1">
              <a:spLocks noChangeArrowheads="1"/>
            </p:cNvSpPr>
            <p:nvPr/>
          </p:nvSpPr>
          <p:spPr bwMode="auto">
            <a:xfrm>
              <a:off x="1072" y="268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11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89" name="Line 53"/>
            <p:cNvSpPr>
              <a:spLocks noChangeShapeType="1"/>
            </p:cNvSpPr>
            <p:nvPr/>
          </p:nvSpPr>
          <p:spPr bwMode="auto">
            <a:xfrm>
              <a:off x="1200" y="2400"/>
              <a:ext cx="117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90" name="Text Box 54"/>
            <p:cNvSpPr txBox="1">
              <a:spLocks noChangeArrowheads="1"/>
            </p:cNvSpPr>
            <p:nvPr/>
          </p:nvSpPr>
          <p:spPr bwMode="auto">
            <a:xfrm>
              <a:off x="528" y="268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  <p:sp>
          <p:nvSpPr>
            <p:cNvPr id="244791" name="Line 55"/>
            <p:cNvSpPr>
              <a:spLocks noChangeShapeType="1"/>
            </p:cNvSpPr>
            <p:nvPr/>
          </p:nvSpPr>
          <p:spPr bwMode="auto">
            <a:xfrm flipH="1">
              <a:off x="1365" y="2592"/>
              <a:ext cx="219" cy="19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92" name="Text Box 56"/>
            <p:cNvSpPr txBox="1">
              <a:spLocks noChangeArrowheads="1"/>
            </p:cNvSpPr>
            <p:nvPr/>
          </p:nvSpPr>
          <p:spPr bwMode="auto">
            <a:xfrm>
              <a:off x="1585" y="2400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j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93" name="Oval 57"/>
            <p:cNvSpPr>
              <a:spLocks noChangeArrowheads="1"/>
            </p:cNvSpPr>
            <p:nvPr/>
          </p:nvSpPr>
          <p:spPr bwMode="auto">
            <a:xfrm>
              <a:off x="3312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94" name="Text Box 58"/>
            <p:cNvSpPr txBox="1">
              <a:spLocks noChangeArrowheads="1"/>
            </p:cNvSpPr>
            <p:nvPr/>
          </p:nvSpPr>
          <p:spPr bwMode="auto">
            <a:xfrm>
              <a:off x="2944" y="2016"/>
              <a:ext cx="32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3366FF"/>
                  </a:solidFill>
                  <a:latin typeface="Arial Narrow" pitchFamily="34" charset="0"/>
                </a:rPr>
                <a:t>11</a:t>
              </a:r>
              <a:endParaRPr kumimoji="1" lang="en-US" altLang="zh-CN" sz="2400">
                <a:solidFill>
                  <a:srgbClr val="3366FF"/>
                </a:solidFill>
                <a:latin typeface="Times New Roman" pitchFamily="18" charset="0"/>
              </a:endParaRPr>
            </a:p>
          </p:txBody>
        </p:sp>
        <p:sp>
          <p:nvSpPr>
            <p:cNvPr id="244795" name="Text Box 59"/>
            <p:cNvSpPr txBox="1">
              <a:spLocks noChangeArrowheads="1"/>
            </p:cNvSpPr>
            <p:nvPr/>
          </p:nvSpPr>
          <p:spPr bwMode="auto">
            <a:xfrm>
              <a:off x="3328" y="268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96" name="Line 60"/>
            <p:cNvSpPr>
              <a:spLocks noChangeShapeType="1"/>
            </p:cNvSpPr>
            <p:nvPr/>
          </p:nvSpPr>
          <p:spPr bwMode="auto">
            <a:xfrm>
              <a:off x="3483" y="1287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97" name="Text Box 61"/>
            <p:cNvSpPr txBox="1">
              <a:spLocks noChangeArrowheads="1"/>
            </p:cNvSpPr>
            <p:nvPr/>
          </p:nvSpPr>
          <p:spPr bwMode="auto">
            <a:xfrm>
              <a:off x="3353" y="1008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4798" name="Line 62"/>
            <p:cNvSpPr>
              <a:spLocks noChangeShapeType="1"/>
            </p:cNvSpPr>
            <p:nvPr/>
          </p:nvSpPr>
          <p:spPr bwMode="auto">
            <a:xfrm>
              <a:off x="3147" y="1872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4799" name="Line 63"/>
            <p:cNvSpPr>
              <a:spLocks noChangeShapeType="1"/>
            </p:cNvSpPr>
            <p:nvPr/>
          </p:nvSpPr>
          <p:spPr bwMode="auto">
            <a:xfrm flipH="1">
              <a:off x="3312" y="1824"/>
              <a:ext cx="144" cy="240"/>
            </a:xfrm>
            <a:prstGeom prst="line">
              <a:avLst/>
            </a:prstGeom>
            <a:noFill/>
            <a:ln w="31750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</p:grpSp>
      <p:sp>
        <p:nvSpPr>
          <p:cNvPr id="244800" name="Text Box 64"/>
          <p:cNvSpPr txBox="1">
            <a:spLocks noChangeArrowheads="1"/>
          </p:cNvSpPr>
          <p:nvPr/>
        </p:nvSpPr>
        <p:spPr bwMode="auto">
          <a:xfrm>
            <a:off x="2627313" y="1673225"/>
            <a:ext cx="42672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>
                <a:solidFill>
                  <a:srgbClr val="006600"/>
                </a:solidFill>
                <a:latin typeface="Times New Roman" pitchFamily="18" charset="0"/>
                <a:ea typeface="华文新魏" pitchFamily="2" charset="-122"/>
              </a:rPr>
              <a:t>最小堆的向上调整</a:t>
            </a:r>
            <a:endParaRPr kumimoji="1" lang="zh-CN" altLang="en-US" sz="2000">
              <a:solidFill>
                <a:srgbClr val="006600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244802" name="Rectangle 66"/>
          <p:cNvSpPr>
            <a:spLocks noChangeArrowheads="1"/>
          </p:cNvSpPr>
          <p:nvPr/>
        </p:nvSpPr>
        <p:spPr bwMode="auto">
          <a:xfrm>
            <a:off x="627063" y="692150"/>
            <a:ext cx="82296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800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heap[j]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 = </a:t>
            </a:r>
            <a:r>
              <a:rPr lang="en-US" altLang="zh-CN" sz="2800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temp</a:t>
            </a: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;				</a:t>
            </a:r>
            <a:r>
              <a:rPr lang="en-US" altLang="zh-CN" sz="2800" b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回送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99"/>
                </a:solidFill>
                <a:latin typeface="Times New Roman" pitchFamily="18" charset="0"/>
                <a:ea typeface="隶书" pitchFamily="49" charset="-122"/>
              </a:rPr>
              <a:t>};</a:t>
            </a:r>
            <a:endParaRPr lang="en-US" altLang="zh-CN" sz="800" b="1">
              <a:solidFill>
                <a:srgbClr val="000099"/>
              </a:solidFill>
              <a:latin typeface="Times New Roman" pitchFamily="18" charset="0"/>
              <a:ea typeface="隶书" pitchFamily="49" charset="-122"/>
            </a:endParaRPr>
          </a:p>
          <a:p>
            <a:pPr marL="342900" indent="-342900" fontAlgn="base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>
                <a:srgbClr val="0000CC"/>
              </a:buClr>
              <a:buSzPct val="75000"/>
              <a:buFont typeface="Wingdings" pitchFamily="2" charset="2"/>
              <a:buNone/>
            </a:pPr>
            <a:endParaRPr lang="en-US" altLang="zh-CN" sz="800" b="1">
              <a:solidFill>
                <a:srgbClr val="000099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04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6A6169-7DD9-48F8-B981-17C697A7A6CC}" type="slidenum">
              <a:rPr lang="en-US" altLang="zh-CN">
                <a:solidFill>
                  <a:srgbClr val="000099"/>
                </a:solidFill>
              </a:rPr>
              <a:pPr/>
              <a:t>18</a:t>
            </a:fld>
            <a:endParaRPr lang="en-US" altLang="zh-CN">
              <a:solidFill>
                <a:srgbClr val="000099"/>
              </a:solidFill>
            </a:endParaRPr>
          </a:p>
        </p:txBody>
      </p:sp>
      <p:grpSp>
        <p:nvGrpSpPr>
          <p:cNvPr id="245821" name="Group 61"/>
          <p:cNvGrpSpPr>
            <a:grpSpLocks/>
          </p:cNvGrpSpPr>
          <p:nvPr/>
        </p:nvGrpSpPr>
        <p:grpSpPr bwMode="auto">
          <a:xfrm>
            <a:off x="838200" y="762000"/>
            <a:ext cx="6934200" cy="4038600"/>
            <a:chOff x="528" y="480"/>
            <a:chExt cx="4368" cy="2544"/>
          </a:xfrm>
        </p:grpSpPr>
        <p:sp>
          <p:nvSpPr>
            <p:cNvPr id="245762" name="Line 2"/>
            <p:cNvSpPr>
              <a:spLocks noChangeShapeType="1"/>
            </p:cNvSpPr>
            <p:nvPr/>
          </p:nvSpPr>
          <p:spPr bwMode="auto">
            <a:xfrm>
              <a:off x="3360" y="2400"/>
              <a:ext cx="96" cy="336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63" name="Line 3"/>
            <p:cNvSpPr>
              <a:spLocks noChangeShapeType="1"/>
            </p:cNvSpPr>
            <p:nvPr/>
          </p:nvSpPr>
          <p:spPr bwMode="auto">
            <a:xfrm>
              <a:off x="1104" y="2400"/>
              <a:ext cx="96" cy="336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64" name="Line 4"/>
            <p:cNvSpPr>
              <a:spLocks noChangeShapeType="1"/>
            </p:cNvSpPr>
            <p:nvPr/>
          </p:nvSpPr>
          <p:spPr bwMode="auto">
            <a:xfrm>
              <a:off x="2160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65" name="Line 5"/>
            <p:cNvSpPr>
              <a:spLocks noChangeShapeType="1"/>
            </p:cNvSpPr>
            <p:nvPr/>
          </p:nvSpPr>
          <p:spPr bwMode="auto">
            <a:xfrm flipH="1">
              <a:off x="1968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66" name="Line 6"/>
            <p:cNvSpPr>
              <a:spLocks noChangeShapeType="1"/>
            </p:cNvSpPr>
            <p:nvPr/>
          </p:nvSpPr>
          <p:spPr bwMode="auto">
            <a:xfrm>
              <a:off x="182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67" name="Line 7"/>
            <p:cNvSpPr>
              <a:spLocks noChangeShapeType="1"/>
            </p:cNvSpPr>
            <p:nvPr/>
          </p:nvSpPr>
          <p:spPr bwMode="auto">
            <a:xfrm>
              <a:off x="1392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68" name="Line 8"/>
            <p:cNvSpPr>
              <a:spLocks noChangeShapeType="1"/>
            </p:cNvSpPr>
            <p:nvPr/>
          </p:nvSpPr>
          <p:spPr bwMode="auto">
            <a:xfrm flipH="1">
              <a:off x="1440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69" name="Line 9"/>
            <p:cNvSpPr>
              <a:spLocks noChangeShapeType="1"/>
            </p:cNvSpPr>
            <p:nvPr/>
          </p:nvSpPr>
          <p:spPr bwMode="auto">
            <a:xfrm flipH="1">
              <a:off x="720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70" name="Oval 10"/>
            <p:cNvSpPr>
              <a:spLocks noChangeArrowheads="1"/>
            </p:cNvSpPr>
            <p:nvPr/>
          </p:nvSpPr>
          <p:spPr bwMode="auto">
            <a:xfrm>
              <a:off x="1584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71" name="Oval 11"/>
            <p:cNvSpPr>
              <a:spLocks noChangeArrowheads="1"/>
            </p:cNvSpPr>
            <p:nvPr/>
          </p:nvSpPr>
          <p:spPr bwMode="auto">
            <a:xfrm>
              <a:off x="86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72" name="Oval 12"/>
            <p:cNvSpPr>
              <a:spLocks noChangeArrowheads="1"/>
            </p:cNvSpPr>
            <p:nvPr/>
          </p:nvSpPr>
          <p:spPr bwMode="auto">
            <a:xfrm>
              <a:off x="134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73" name="Oval 13"/>
            <p:cNvSpPr>
              <a:spLocks noChangeArrowheads="1"/>
            </p:cNvSpPr>
            <p:nvPr/>
          </p:nvSpPr>
          <p:spPr bwMode="auto">
            <a:xfrm>
              <a:off x="177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74" name="Oval 14"/>
            <p:cNvSpPr>
              <a:spLocks noChangeArrowheads="1"/>
            </p:cNvSpPr>
            <p:nvPr/>
          </p:nvSpPr>
          <p:spPr bwMode="auto">
            <a:xfrm>
              <a:off x="225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75" name="Oval 15"/>
            <p:cNvSpPr>
              <a:spLocks noChangeArrowheads="1"/>
            </p:cNvSpPr>
            <p:nvPr/>
          </p:nvSpPr>
          <p:spPr bwMode="auto">
            <a:xfrm>
              <a:off x="528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76" name="Oval 16"/>
            <p:cNvSpPr>
              <a:spLocks noChangeArrowheads="1"/>
            </p:cNvSpPr>
            <p:nvPr/>
          </p:nvSpPr>
          <p:spPr bwMode="auto">
            <a:xfrm>
              <a:off x="1200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CCFFFF">
                    <a:gamma/>
                    <a:shade val="46275"/>
                    <a:invGamma/>
                  </a:srgbClr>
                </a:gs>
                <a:gs pos="100000">
                  <a:srgbClr val="CC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77" name="Oval 17"/>
            <p:cNvSpPr>
              <a:spLocks noChangeArrowheads="1"/>
            </p:cNvSpPr>
            <p:nvPr/>
          </p:nvSpPr>
          <p:spPr bwMode="auto">
            <a:xfrm>
              <a:off x="1968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78" name="Line 18"/>
            <p:cNvSpPr>
              <a:spLocks noChangeShapeType="1"/>
            </p:cNvSpPr>
            <p:nvPr/>
          </p:nvSpPr>
          <p:spPr bwMode="auto">
            <a:xfrm>
              <a:off x="4464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79" name="Line 19"/>
            <p:cNvSpPr>
              <a:spLocks noChangeShapeType="1"/>
            </p:cNvSpPr>
            <p:nvPr/>
          </p:nvSpPr>
          <p:spPr bwMode="auto">
            <a:xfrm flipH="1">
              <a:off x="4272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80" name="Line 20"/>
            <p:cNvSpPr>
              <a:spLocks noChangeShapeType="1"/>
            </p:cNvSpPr>
            <p:nvPr/>
          </p:nvSpPr>
          <p:spPr bwMode="auto">
            <a:xfrm>
              <a:off x="4128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81" name="Line 21"/>
            <p:cNvSpPr>
              <a:spLocks noChangeShapeType="1"/>
            </p:cNvSpPr>
            <p:nvPr/>
          </p:nvSpPr>
          <p:spPr bwMode="auto">
            <a:xfrm>
              <a:off x="3696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82" name="Line 22"/>
            <p:cNvSpPr>
              <a:spLocks noChangeShapeType="1"/>
            </p:cNvSpPr>
            <p:nvPr/>
          </p:nvSpPr>
          <p:spPr bwMode="auto">
            <a:xfrm flipH="1">
              <a:off x="374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83" name="Line 23"/>
            <p:cNvSpPr>
              <a:spLocks noChangeShapeType="1"/>
            </p:cNvSpPr>
            <p:nvPr/>
          </p:nvSpPr>
          <p:spPr bwMode="auto">
            <a:xfrm flipH="1">
              <a:off x="3024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84" name="Oval 24"/>
            <p:cNvSpPr>
              <a:spLocks noChangeArrowheads="1"/>
            </p:cNvSpPr>
            <p:nvPr/>
          </p:nvSpPr>
          <p:spPr bwMode="auto">
            <a:xfrm>
              <a:off x="3888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85" name="Oval 25"/>
            <p:cNvSpPr>
              <a:spLocks noChangeArrowheads="1"/>
            </p:cNvSpPr>
            <p:nvPr/>
          </p:nvSpPr>
          <p:spPr bwMode="auto">
            <a:xfrm>
              <a:off x="316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86" name="Oval 26"/>
            <p:cNvSpPr>
              <a:spLocks noChangeArrowheads="1"/>
            </p:cNvSpPr>
            <p:nvPr/>
          </p:nvSpPr>
          <p:spPr bwMode="auto">
            <a:xfrm>
              <a:off x="364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87" name="Oval 27"/>
            <p:cNvSpPr>
              <a:spLocks noChangeArrowheads="1"/>
            </p:cNvSpPr>
            <p:nvPr/>
          </p:nvSpPr>
          <p:spPr bwMode="auto">
            <a:xfrm>
              <a:off x="408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88" name="Oval 28"/>
            <p:cNvSpPr>
              <a:spLocks noChangeArrowheads="1"/>
            </p:cNvSpPr>
            <p:nvPr/>
          </p:nvSpPr>
          <p:spPr bwMode="auto">
            <a:xfrm>
              <a:off x="456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89" name="Oval 29"/>
            <p:cNvSpPr>
              <a:spLocks noChangeArrowheads="1"/>
            </p:cNvSpPr>
            <p:nvPr/>
          </p:nvSpPr>
          <p:spPr bwMode="auto">
            <a:xfrm>
              <a:off x="2832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90" name="Oval 30"/>
            <p:cNvSpPr>
              <a:spLocks noChangeArrowheads="1"/>
            </p:cNvSpPr>
            <p:nvPr/>
          </p:nvSpPr>
          <p:spPr bwMode="auto">
            <a:xfrm>
              <a:off x="3504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91" name="Oval 31"/>
            <p:cNvSpPr>
              <a:spLocks noChangeArrowheads="1"/>
            </p:cNvSpPr>
            <p:nvPr/>
          </p:nvSpPr>
          <p:spPr bwMode="auto">
            <a:xfrm>
              <a:off x="4272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792" name="Text Box 32"/>
            <p:cNvSpPr txBox="1">
              <a:spLocks noChangeArrowheads="1"/>
            </p:cNvSpPr>
            <p:nvPr/>
          </p:nvSpPr>
          <p:spPr bwMode="auto">
            <a:xfrm>
              <a:off x="2832" y="268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  <p:sp>
          <p:nvSpPr>
            <p:cNvPr id="245793" name="Text Box 33"/>
            <p:cNvSpPr txBox="1">
              <a:spLocks noChangeArrowheads="1"/>
            </p:cNvSpPr>
            <p:nvPr/>
          </p:nvSpPr>
          <p:spPr bwMode="auto">
            <a:xfrm>
              <a:off x="1216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794" name="Text Box 34"/>
            <p:cNvSpPr txBox="1">
              <a:spLocks noChangeArrowheads="1"/>
            </p:cNvSpPr>
            <p:nvPr/>
          </p:nvSpPr>
          <p:spPr bwMode="auto">
            <a:xfrm>
              <a:off x="3520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11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795" name="Text Box 35"/>
            <p:cNvSpPr txBox="1">
              <a:spLocks noChangeArrowheads="1"/>
            </p:cNvSpPr>
            <p:nvPr/>
          </p:nvSpPr>
          <p:spPr bwMode="auto">
            <a:xfrm>
              <a:off x="1792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796" name="Text Box 36"/>
            <p:cNvSpPr txBox="1">
              <a:spLocks noChangeArrowheads="1"/>
            </p:cNvSpPr>
            <p:nvPr/>
          </p:nvSpPr>
          <p:spPr bwMode="auto">
            <a:xfrm>
              <a:off x="408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797" name="Text Box 37"/>
            <p:cNvSpPr txBox="1">
              <a:spLocks noChangeArrowheads="1"/>
            </p:cNvSpPr>
            <p:nvPr/>
          </p:nvSpPr>
          <p:spPr bwMode="auto">
            <a:xfrm>
              <a:off x="1600" y="1017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798" name="Text Box 38"/>
            <p:cNvSpPr txBox="1">
              <a:spLocks noChangeArrowheads="1"/>
            </p:cNvSpPr>
            <p:nvPr/>
          </p:nvSpPr>
          <p:spPr bwMode="auto">
            <a:xfrm>
              <a:off x="136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799" name="Text Box 39"/>
            <p:cNvSpPr txBox="1">
              <a:spLocks noChangeArrowheads="1"/>
            </p:cNvSpPr>
            <p:nvPr/>
          </p:nvSpPr>
          <p:spPr bwMode="auto">
            <a:xfrm>
              <a:off x="1984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00" name="Text Box 40"/>
            <p:cNvSpPr txBox="1">
              <a:spLocks noChangeArrowheads="1"/>
            </p:cNvSpPr>
            <p:nvPr/>
          </p:nvSpPr>
          <p:spPr bwMode="auto">
            <a:xfrm>
              <a:off x="2272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01" name="Text Box 41"/>
            <p:cNvSpPr txBox="1">
              <a:spLocks noChangeArrowheads="1"/>
            </p:cNvSpPr>
            <p:nvPr/>
          </p:nvSpPr>
          <p:spPr bwMode="auto">
            <a:xfrm>
              <a:off x="39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02" name="Text Box 42"/>
            <p:cNvSpPr txBox="1">
              <a:spLocks noChangeArrowheads="1"/>
            </p:cNvSpPr>
            <p:nvPr/>
          </p:nvSpPr>
          <p:spPr bwMode="auto">
            <a:xfrm>
              <a:off x="3182" y="2120"/>
              <a:ext cx="32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 dirty="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03" name="Text Box 43"/>
            <p:cNvSpPr txBox="1">
              <a:spLocks noChangeArrowheads="1"/>
            </p:cNvSpPr>
            <p:nvPr/>
          </p:nvSpPr>
          <p:spPr bwMode="auto">
            <a:xfrm>
              <a:off x="366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04" name="Text Box 44"/>
            <p:cNvSpPr txBox="1">
              <a:spLocks noChangeArrowheads="1"/>
            </p:cNvSpPr>
            <p:nvPr/>
          </p:nvSpPr>
          <p:spPr bwMode="auto">
            <a:xfrm>
              <a:off x="4288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05" name="Text Box 45"/>
            <p:cNvSpPr txBox="1">
              <a:spLocks noChangeArrowheads="1"/>
            </p:cNvSpPr>
            <p:nvPr/>
          </p:nvSpPr>
          <p:spPr bwMode="auto">
            <a:xfrm>
              <a:off x="4576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06" name="Text Box 46"/>
            <p:cNvSpPr txBox="1">
              <a:spLocks noChangeArrowheads="1"/>
            </p:cNvSpPr>
            <p:nvPr/>
          </p:nvSpPr>
          <p:spPr bwMode="auto">
            <a:xfrm>
              <a:off x="1008" y="1017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j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07" name="Oval 47"/>
            <p:cNvSpPr>
              <a:spLocks noChangeArrowheads="1"/>
            </p:cNvSpPr>
            <p:nvPr/>
          </p:nvSpPr>
          <p:spPr bwMode="auto">
            <a:xfrm>
              <a:off x="1056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808" name="Text Box 48"/>
            <p:cNvSpPr txBox="1">
              <a:spLocks noChangeArrowheads="1"/>
            </p:cNvSpPr>
            <p:nvPr/>
          </p:nvSpPr>
          <p:spPr bwMode="auto">
            <a:xfrm>
              <a:off x="976" y="1440"/>
              <a:ext cx="32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3366FF"/>
                  </a:solidFill>
                  <a:latin typeface="Arial Narrow" pitchFamily="34" charset="0"/>
                </a:rPr>
                <a:t>11</a:t>
              </a:r>
              <a:endParaRPr kumimoji="1" lang="en-US" altLang="zh-CN" sz="2400">
                <a:solidFill>
                  <a:srgbClr val="3366FF"/>
                </a:solidFill>
                <a:latin typeface="Times New Roman" pitchFamily="18" charset="0"/>
              </a:endParaRPr>
            </a:p>
          </p:txBody>
        </p:sp>
        <p:sp>
          <p:nvSpPr>
            <p:cNvPr id="245809" name="Text Box 49"/>
            <p:cNvSpPr txBox="1">
              <a:spLocks noChangeArrowheads="1"/>
            </p:cNvSpPr>
            <p:nvPr/>
          </p:nvSpPr>
          <p:spPr bwMode="auto">
            <a:xfrm>
              <a:off x="528" y="268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  <p:sp>
          <p:nvSpPr>
            <p:cNvPr id="245810" name="Oval 50"/>
            <p:cNvSpPr>
              <a:spLocks noChangeArrowheads="1"/>
            </p:cNvSpPr>
            <p:nvPr/>
          </p:nvSpPr>
          <p:spPr bwMode="auto">
            <a:xfrm>
              <a:off x="3312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811" name="Text Box 51"/>
            <p:cNvSpPr txBox="1">
              <a:spLocks noChangeArrowheads="1"/>
            </p:cNvSpPr>
            <p:nvPr/>
          </p:nvSpPr>
          <p:spPr bwMode="auto">
            <a:xfrm>
              <a:off x="3328" y="268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12" name="Line 52"/>
            <p:cNvSpPr>
              <a:spLocks noChangeShapeType="1"/>
            </p:cNvSpPr>
            <p:nvPr/>
          </p:nvSpPr>
          <p:spPr bwMode="auto">
            <a:xfrm>
              <a:off x="1563" y="768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813" name="Text Box 53"/>
            <p:cNvSpPr txBox="1">
              <a:spLocks noChangeArrowheads="1"/>
            </p:cNvSpPr>
            <p:nvPr/>
          </p:nvSpPr>
          <p:spPr bwMode="auto">
            <a:xfrm>
              <a:off x="1454" y="489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14" name="Line 54"/>
            <p:cNvSpPr>
              <a:spLocks noChangeShapeType="1"/>
            </p:cNvSpPr>
            <p:nvPr/>
          </p:nvSpPr>
          <p:spPr bwMode="auto">
            <a:xfrm>
              <a:off x="1179" y="1296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815" name="Text Box 55"/>
            <p:cNvSpPr txBox="1">
              <a:spLocks noChangeArrowheads="1"/>
            </p:cNvSpPr>
            <p:nvPr/>
          </p:nvSpPr>
          <p:spPr bwMode="auto">
            <a:xfrm>
              <a:off x="1072" y="268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16" name="Text Box 56"/>
            <p:cNvSpPr txBox="1">
              <a:spLocks noChangeArrowheads="1"/>
            </p:cNvSpPr>
            <p:nvPr/>
          </p:nvSpPr>
          <p:spPr bwMode="auto">
            <a:xfrm>
              <a:off x="864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17" name="Text Box 57"/>
            <p:cNvSpPr txBox="1">
              <a:spLocks noChangeArrowheads="1"/>
            </p:cNvSpPr>
            <p:nvPr/>
          </p:nvSpPr>
          <p:spPr bwMode="auto">
            <a:xfrm>
              <a:off x="3312" y="1008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j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18" name="Line 58"/>
            <p:cNvSpPr>
              <a:spLocks noChangeShapeType="1"/>
            </p:cNvSpPr>
            <p:nvPr/>
          </p:nvSpPr>
          <p:spPr bwMode="auto">
            <a:xfrm>
              <a:off x="3867" y="759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45819" name="Text Box 59"/>
            <p:cNvSpPr txBox="1">
              <a:spLocks noChangeArrowheads="1"/>
            </p:cNvSpPr>
            <p:nvPr/>
          </p:nvSpPr>
          <p:spPr bwMode="auto">
            <a:xfrm>
              <a:off x="3758" y="480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45820" name="Line 60"/>
            <p:cNvSpPr>
              <a:spLocks noChangeShapeType="1"/>
            </p:cNvSpPr>
            <p:nvPr/>
          </p:nvSpPr>
          <p:spPr bwMode="auto">
            <a:xfrm>
              <a:off x="3483" y="1287"/>
              <a:ext cx="117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05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D763D-EF76-4ACE-9045-5247437B69CD}" type="slidenum">
              <a:rPr lang="en-US" altLang="zh-CN">
                <a:solidFill>
                  <a:srgbClr val="000099"/>
                </a:solidFill>
              </a:rPr>
              <a:pPr/>
              <a:t>19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46787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6248400"/>
            <a:ext cx="533400" cy="381000"/>
          </a:xfrm>
          <a:prstGeom prst="actionButtonBackPrevious">
            <a:avLst/>
          </a:prstGeom>
          <a:solidFill>
            <a:srgbClr val="C0C0C0"/>
          </a:solidFill>
          <a:ln w="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>
              <a:solidFill>
                <a:srgbClr val="000099"/>
              </a:solidFill>
            </a:endParaRPr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ea typeface="华文新魏" pitchFamily="2" charset="-122"/>
              </a:rPr>
              <a:t>最小堆的删除算法</a:t>
            </a:r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63575" y="1304925"/>
            <a:ext cx="8229600" cy="5076825"/>
          </a:xfrm>
        </p:spPr>
        <p:txBody>
          <a:bodyPr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template &lt;class </a:t>
            </a:r>
            <a:r>
              <a:rPr lang="en-US" altLang="zh-CN" sz="2600" dirty="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, class </a:t>
            </a:r>
            <a:r>
              <a:rPr lang="en-US" altLang="zh-CN" sz="2600" dirty="0">
                <a:latin typeface="Times New Roman" pitchFamily="18" charset="0"/>
                <a:ea typeface="隶书" pitchFamily="49" charset="-122"/>
              </a:rPr>
              <a:t>E</a:t>
            </a: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&gt;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bool </a:t>
            </a:r>
            <a:r>
              <a:rPr lang="en-US" altLang="zh-CN" sz="2600" dirty="0" err="1">
                <a:latin typeface="Times New Roman" pitchFamily="18" charset="0"/>
                <a:ea typeface="隶书" pitchFamily="49" charset="-122"/>
              </a:rPr>
              <a:t>MinHeap</a:t>
            </a: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&lt;</a:t>
            </a:r>
            <a:r>
              <a:rPr lang="en-US" altLang="zh-CN" sz="2600" dirty="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&gt;::</a:t>
            </a:r>
            <a:r>
              <a:rPr lang="en-US" altLang="zh-CN" sz="2600" dirty="0">
                <a:latin typeface="Times New Roman" pitchFamily="18" charset="0"/>
                <a:ea typeface="隶书" pitchFamily="49" charset="-122"/>
              </a:rPr>
              <a:t>Remove (E</a:t>
            </a: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&amp; </a:t>
            </a:r>
            <a:r>
              <a:rPr lang="en-US" altLang="zh-CN" sz="2600" dirty="0">
                <a:latin typeface="Times New Roman" pitchFamily="18" charset="0"/>
                <a:ea typeface="隶书" pitchFamily="49" charset="-122"/>
              </a:rPr>
              <a:t>x)</a:t>
            </a: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	if </a:t>
            </a:r>
            <a:r>
              <a:rPr lang="en-US" altLang="zh-CN" sz="2600" dirty="0">
                <a:latin typeface="Times New Roman" pitchFamily="18" charset="0"/>
                <a:ea typeface="隶书" pitchFamily="49" charset="-122"/>
              </a:rPr>
              <a:t>( !</a:t>
            </a:r>
            <a:r>
              <a:rPr lang="en-US" altLang="zh-CN" sz="2600" dirty="0" err="1">
                <a:latin typeface="Times New Roman" pitchFamily="18" charset="0"/>
                <a:ea typeface="隶书" pitchFamily="49" charset="-122"/>
              </a:rPr>
              <a:t>currentSize</a:t>
            </a:r>
            <a:r>
              <a:rPr lang="en-US" altLang="zh-CN" sz="2600" dirty="0">
                <a:latin typeface="Times New Roman" pitchFamily="18" charset="0"/>
                <a:ea typeface="隶书" pitchFamily="49" charset="-122"/>
              </a:rPr>
              <a:t> )</a:t>
            </a: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 {		</a:t>
            </a:r>
            <a:r>
              <a:rPr lang="en-US" altLang="zh-CN" sz="26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6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堆空</a:t>
            </a:r>
            <a:r>
              <a:rPr lang="en-US" altLang="zh-CN" sz="26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lang="zh-CN" altLang="en-US" sz="26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返回</a:t>
            </a:r>
            <a:r>
              <a:rPr lang="en-US" altLang="zh-CN" sz="26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false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	     </a:t>
            </a:r>
            <a:r>
              <a:rPr lang="en-US" altLang="zh-CN" sz="2600" b="1" dirty="0" err="1">
                <a:latin typeface="Times New Roman" pitchFamily="18" charset="0"/>
                <a:ea typeface="隶书" pitchFamily="49" charset="-122"/>
              </a:rPr>
              <a:t>cout</a:t>
            </a: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 &lt;&lt; </a:t>
            </a:r>
            <a:r>
              <a:rPr lang="en-US" altLang="zh-CN" sz="2600" dirty="0">
                <a:latin typeface="Times New Roman" pitchFamily="18" charset="0"/>
                <a:ea typeface="隶书" pitchFamily="49" charset="-122"/>
              </a:rPr>
              <a:t>"Heap empty"</a:t>
            </a: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 &lt;&lt; </a:t>
            </a:r>
            <a:r>
              <a:rPr lang="en-US" altLang="zh-CN" sz="2600" b="1" dirty="0" err="1">
                <a:latin typeface="Times New Roman" pitchFamily="18" charset="0"/>
                <a:ea typeface="隶书" pitchFamily="49" charset="-122"/>
              </a:rPr>
              <a:t>endl</a:t>
            </a: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;  return </a:t>
            </a:r>
            <a:r>
              <a:rPr lang="en-US" altLang="zh-CN" sz="2600" dirty="0">
                <a:latin typeface="Times New Roman" pitchFamily="18" charset="0"/>
                <a:ea typeface="隶书" pitchFamily="49" charset="-122"/>
              </a:rPr>
              <a:t>false</a:t>
            </a: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   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600" dirty="0">
                <a:latin typeface="Times New Roman" pitchFamily="18" charset="0"/>
                <a:ea typeface="隶书" pitchFamily="49" charset="-122"/>
              </a:rPr>
              <a:t>x = heap[0]</a:t>
            </a: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;  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600" dirty="0">
                <a:latin typeface="Times New Roman" pitchFamily="18" charset="0"/>
                <a:ea typeface="隶书" pitchFamily="49" charset="-122"/>
              </a:rPr>
              <a:t>heap[0] = heap[currentSize</a:t>
            </a:r>
            <a:r>
              <a:rPr lang="en-US" altLang="zh-CN" sz="26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600" dirty="0">
                <a:latin typeface="Times New Roman" pitchFamily="18" charset="0"/>
                <a:ea typeface="隶书" pitchFamily="49" charset="-122"/>
              </a:rPr>
              <a:t>1]</a:t>
            </a: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600" dirty="0" err="1">
                <a:latin typeface="Times New Roman" pitchFamily="18" charset="0"/>
                <a:ea typeface="隶书" pitchFamily="49" charset="-122"/>
              </a:rPr>
              <a:t>currentSize</a:t>
            </a:r>
            <a:r>
              <a:rPr lang="en-US" altLang="zh-CN" sz="2600" dirty="0"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600" dirty="0" err="1">
                <a:latin typeface="Times New Roman" pitchFamily="18" charset="0"/>
                <a:ea typeface="隶书" pitchFamily="49" charset="-122"/>
              </a:rPr>
              <a:t>siftDown</a:t>
            </a:r>
            <a:r>
              <a:rPr lang="en-US" altLang="zh-CN" sz="2600" dirty="0">
                <a:latin typeface="Times New Roman" pitchFamily="18" charset="0"/>
                <a:ea typeface="隶书" pitchFamily="49" charset="-122"/>
              </a:rPr>
              <a:t>(0, currentSize</a:t>
            </a:r>
            <a:r>
              <a:rPr lang="en-US" altLang="zh-CN" sz="2600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600" dirty="0">
                <a:latin typeface="Times New Roman" pitchFamily="18" charset="0"/>
                <a:ea typeface="隶书" pitchFamily="49" charset="-122"/>
              </a:rPr>
              <a:t>1)</a:t>
            </a: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;    	</a:t>
            </a:r>
            <a:r>
              <a:rPr lang="en-US" altLang="zh-CN" sz="26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6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自上向下调整为堆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600" b="1" dirty="0">
                <a:latin typeface="Times New Roman" pitchFamily="18" charset="0"/>
                <a:ea typeface="隶书" pitchFamily="49" charset="-122"/>
              </a:rPr>
              <a:t>	</a:t>
            </a: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return </a:t>
            </a:r>
            <a:r>
              <a:rPr lang="en-US" altLang="zh-CN" sz="2600" dirty="0">
                <a:latin typeface="Times New Roman" pitchFamily="18" charset="0"/>
                <a:ea typeface="隶书" pitchFamily="49" charset="-122"/>
              </a:rPr>
              <a:t>true</a:t>
            </a: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;			</a:t>
            </a:r>
            <a:r>
              <a:rPr lang="en-US" altLang="zh-CN" sz="26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600" b="1" dirty="0">
                <a:solidFill>
                  <a:srgbClr val="009900"/>
                </a:solidFill>
                <a:latin typeface="Times New Roman" pitchFamily="18" charset="0"/>
                <a:ea typeface="隶书" pitchFamily="49" charset="-122"/>
              </a:rPr>
              <a:t>返回最小元素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600" b="1" dirty="0">
                <a:latin typeface="Times New Roman" pitchFamily="18" charset="0"/>
                <a:ea typeface="隶书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94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68919C-ACDA-4D23-8D2F-FA68BB133B4C}" type="slidenum">
              <a:rPr lang="en-US" altLang="zh-CN">
                <a:solidFill>
                  <a:srgbClr val="000099"/>
                </a:solidFill>
              </a:rPr>
              <a:pPr/>
              <a:t>2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576263" y="4292600"/>
            <a:ext cx="3856037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99"/>
                </a:solidFill>
                <a:ea typeface="仿宋_GB2312" pitchFamily="49" charset="-122"/>
              </a:rPr>
              <a:t>完全二叉树顺序表示</a:t>
            </a:r>
            <a:endParaRPr kumimoji="1" lang="zh-CN" altLang="en-US" sz="3600" b="1">
              <a:solidFill>
                <a:srgbClr val="000099"/>
              </a:solidFill>
              <a:ea typeface="黑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</a:rPr>
              <a:t>    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kumimoji="1" lang="en-US" altLang="zh-CN" sz="3200" b="1" i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3200" b="1">
                <a:solidFill>
                  <a:srgbClr val="CC0000"/>
                </a:solidFill>
                <a:latin typeface="宋体" pitchFamily="2" charset="-122"/>
                <a:sym typeface="Symbol" pitchFamily="18" charset="2"/>
              </a:rPr>
              <a:t>≤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K</a:t>
            </a:r>
            <a:r>
              <a:rPr kumimoji="1" lang="en-US" altLang="zh-CN" sz="3200" b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2</a:t>
            </a:r>
            <a:r>
              <a:rPr kumimoji="1" lang="en-US" altLang="zh-CN" sz="3200" b="1" i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i</a:t>
            </a:r>
            <a:r>
              <a:rPr kumimoji="1" lang="en-US" altLang="zh-CN" sz="3200" b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+1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&amp;&amp;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              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K</a:t>
            </a:r>
            <a:r>
              <a:rPr kumimoji="1" lang="en-US" altLang="zh-CN" sz="3200" b="1" i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i</a:t>
            </a:r>
            <a:r>
              <a:rPr kumimoji="1" lang="en-US" altLang="zh-CN" sz="3200" b="1">
                <a:solidFill>
                  <a:srgbClr val="CC0000"/>
                </a:solidFill>
                <a:sym typeface="Symbol" pitchFamily="18" charset="2"/>
              </a:rPr>
              <a:t>≤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K</a:t>
            </a:r>
            <a:r>
              <a:rPr kumimoji="1" lang="en-US" altLang="zh-CN" sz="3200" b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2</a:t>
            </a:r>
            <a:r>
              <a:rPr kumimoji="1" lang="en-US" altLang="zh-CN" sz="3200" b="1" i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i</a:t>
            </a:r>
            <a:r>
              <a:rPr kumimoji="1" lang="en-US" altLang="zh-CN" sz="3200" b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+2</a:t>
            </a:r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4573588" y="4292600"/>
            <a:ext cx="3856037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99"/>
                </a:solidFill>
                <a:ea typeface="仿宋_GB2312" pitchFamily="49" charset="-122"/>
              </a:rPr>
              <a:t>完全二叉树顺序表示</a:t>
            </a:r>
            <a:endParaRPr kumimoji="1" lang="zh-CN" altLang="en-US" sz="3600" b="1">
              <a:solidFill>
                <a:srgbClr val="000099"/>
              </a:solidFill>
              <a:ea typeface="黑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K</a:t>
            </a:r>
            <a:r>
              <a:rPr kumimoji="1" lang="en-US" altLang="zh-CN" sz="3200" b="1" i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3200" b="1">
                <a:solidFill>
                  <a:srgbClr val="CC0000"/>
                </a:solidFill>
                <a:latin typeface="宋体" pitchFamily="2" charset="-122"/>
                <a:sym typeface="Symbol" pitchFamily="18" charset="2"/>
              </a:rPr>
              <a:t>≥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K</a:t>
            </a:r>
            <a:r>
              <a:rPr kumimoji="1" lang="en-US" altLang="zh-CN" sz="3200" b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2</a:t>
            </a:r>
            <a:r>
              <a:rPr kumimoji="1" lang="en-US" altLang="zh-CN" sz="3200" b="1" i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i</a:t>
            </a:r>
            <a:r>
              <a:rPr kumimoji="1" lang="en-US" altLang="zh-CN" sz="3200" b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+1 </a:t>
            </a: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&amp;&amp;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           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K</a:t>
            </a:r>
            <a:r>
              <a:rPr kumimoji="1" lang="en-US" altLang="zh-CN" sz="3200" b="1" i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i</a:t>
            </a:r>
            <a:r>
              <a:rPr kumimoji="1" lang="en-US" altLang="zh-CN" sz="3200" b="1">
                <a:solidFill>
                  <a:srgbClr val="CC0000"/>
                </a:solidFill>
                <a:sym typeface="Symbol" pitchFamily="18" charset="2"/>
              </a:rPr>
              <a:t>≥</a:t>
            </a:r>
            <a:r>
              <a:rPr kumimoji="1" lang="en-US" altLang="zh-CN" sz="3200" b="1" i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K</a:t>
            </a:r>
            <a:r>
              <a:rPr kumimoji="1" lang="en-US" altLang="zh-CN" sz="3200" b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2</a:t>
            </a:r>
            <a:r>
              <a:rPr kumimoji="1" lang="en-US" altLang="zh-CN" sz="3200" b="1" i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i</a:t>
            </a:r>
            <a:r>
              <a:rPr kumimoji="1" lang="en-US" altLang="zh-CN" sz="3200" b="1" baseline="-25000">
                <a:solidFill>
                  <a:srgbClr val="CC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+2</a:t>
            </a:r>
          </a:p>
        </p:txBody>
      </p:sp>
      <p:grpSp>
        <p:nvGrpSpPr>
          <p:cNvPr id="229431" name="Group 55"/>
          <p:cNvGrpSpPr>
            <a:grpSpLocks/>
          </p:cNvGrpSpPr>
          <p:nvPr/>
        </p:nvGrpSpPr>
        <p:grpSpPr bwMode="auto">
          <a:xfrm>
            <a:off x="1066800" y="1449388"/>
            <a:ext cx="6705600" cy="2590800"/>
            <a:chOff x="672" y="768"/>
            <a:chExt cx="4224" cy="1632"/>
          </a:xfrm>
        </p:grpSpPr>
        <p:sp>
          <p:nvSpPr>
            <p:cNvPr id="229378" name="Line 2"/>
            <p:cNvSpPr>
              <a:spLocks noChangeShapeType="1"/>
            </p:cNvSpPr>
            <p:nvPr/>
          </p:nvSpPr>
          <p:spPr bwMode="auto">
            <a:xfrm flipH="1">
              <a:off x="2976" y="1344"/>
              <a:ext cx="480" cy="86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79" name="Line 3"/>
            <p:cNvSpPr>
              <a:spLocks noChangeShapeType="1"/>
            </p:cNvSpPr>
            <p:nvPr/>
          </p:nvSpPr>
          <p:spPr bwMode="auto">
            <a:xfrm flipH="1">
              <a:off x="2064" y="1440"/>
              <a:ext cx="19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80" name="Line 4"/>
            <p:cNvSpPr>
              <a:spLocks noChangeShapeType="1"/>
            </p:cNvSpPr>
            <p:nvPr/>
          </p:nvSpPr>
          <p:spPr bwMode="auto">
            <a:xfrm>
              <a:off x="2352" y="1392"/>
              <a:ext cx="240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81" name="Line 5"/>
            <p:cNvSpPr>
              <a:spLocks noChangeShapeType="1"/>
            </p:cNvSpPr>
            <p:nvPr/>
          </p:nvSpPr>
          <p:spPr bwMode="auto">
            <a:xfrm>
              <a:off x="1344" y="1440"/>
              <a:ext cx="240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82" name="Line 6"/>
            <p:cNvSpPr>
              <a:spLocks noChangeShapeType="1"/>
            </p:cNvSpPr>
            <p:nvPr/>
          </p:nvSpPr>
          <p:spPr bwMode="auto">
            <a:xfrm>
              <a:off x="1104" y="1920"/>
              <a:ext cx="192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83" name="Line 7"/>
            <p:cNvSpPr>
              <a:spLocks noChangeShapeType="1"/>
            </p:cNvSpPr>
            <p:nvPr/>
          </p:nvSpPr>
          <p:spPr bwMode="auto">
            <a:xfrm flipH="1">
              <a:off x="816" y="1344"/>
              <a:ext cx="480" cy="86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84" name="Line 8"/>
            <p:cNvSpPr>
              <a:spLocks noChangeShapeType="1"/>
            </p:cNvSpPr>
            <p:nvPr/>
          </p:nvSpPr>
          <p:spPr bwMode="auto">
            <a:xfrm>
              <a:off x="1872" y="1008"/>
              <a:ext cx="43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85" name="Line 9"/>
            <p:cNvSpPr>
              <a:spLocks noChangeShapeType="1"/>
            </p:cNvSpPr>
            <p:nvPr/>
          </p:nvSpPr>
          <p:spPr bwMode="auto">
            <a:xfrm flipH="1">
              <a:off x="1296" y="960"/>
              <a:ext cx="528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89" name="Oval 13"/>
            <p:cNvSpPr>
              <a:spLocks noChangeArrowheads="1"/>
            </p:cNvSpPr>
            <p:nvPr/>
          </p:nvSpPr>
          <p:spPr bwMode="auto">
            <a:xfrm>
              <a:off x="1680" y="768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90" name="Oval 14"/>
            <p:cNvSpPr>
              <a:spLocks noChangeArrowheads="1"/>
            </p:cNvSpPr>
            <p:nvPr/>
          </p:nvSpPr>
          <p:spPr bwMode="auto">
            <a:xfrm>
              <a:off x="1152" y="1152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91" name="Oval 15"/>
            <p:cNvSpPr>
              <a:spLocks noChangeArrowheads="1"/>
            </p:cNvSpPr>
            <p:nvPr/>
          </p:nvSpPr>
          <p:spPr bwMode="auto">
            <a:xfrm>
              <a:off x="2160" y="1152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92" name="Oval 16"/>
            <p:cNvSpPr>
              <a:spLocks noChangeArrowheads="1"/>
            </p:cNvSpPr>
            <p:nvPr/>
          </p:nvSpPr>
          <p:spPr bwMode="auto">
            <a:xfrm>
              <a:off x="1920" y="158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93" name="Oval 17"/>
            <p:cNvSpPr>
              <a:spLocks noChangeArrowheads="1"/>
            </p:cNvSpPr>
            <p:nvPr/>
          </p:nvSpPr>
          <p:spPr bwMode="auto">
            <a:xfrm>
              <a:off x="2400" y="158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94" name="Oval 18"/>
            <p:cNvSpPr>
              <a:spLocks noChangeArrowheads="1"/>
            </p:cNvSpPr>
            <p:nvPr/>
          </p:nvSpPr>
          <p:spPr bwMode="auto">
            <a:xfrm>
              <a:off x="1392" y="158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95" name="Oval 19"/>
            <p:cNvSpPr>
              <a:spLocks noChangeArrowheads="1"/>
            </p:cNvSpPr>
            <p:nvPr/>
          </p:nvSpPr>
          <p:spPr bwMode="auto">
            <a:xfrm>
              <a:off x="912" y="158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96" name="Oval 20"/>
            <p:cNvSpPr>
              <a:spLocks noChangeArrowheads="1"/>
            </p:cNvSpPr>
            <p:nvPr/>
          </p:nvSpPr>
          <p:spPr bwMode="auto">
            <a:xfrm>
              <a:off x="1104" y="206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97" name="Oval 21"/>
            <p:cNvSpPr>
              <a:spLocks noChangeArrowheads="1"/>
            </p:cNvSpPr>
            <p:nvPr/>
          </p:nvSpPr>
          <p:spPr bwMode="auto">
            <a:xfrm>
              <a:off x="672" y="206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98" name="Line 22"/>
            <p:cNvSpPr>
              <a:spLocks noChangeShapeType="1"/>
            </p:cNvSpPr>
            <p:nvPr/>
          </p:nvSpPr>
          <p:spPr bwMode="auto">
            <a:xfrm flipH="1">
              <a:off x="4224" y="1440"/>
              <a:ext cx="19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399" name="Line 23"/>
            <p:cNvSpPr>
              <a:spLocks noChangeShapeType="1"/>
            </p:cNvSpPr>
            <p:nvPr/>
          </p:nvSpPr>
          <p:spPr bwMode="auto">
            <a:xfrm>
              <a:off x="4512" y="1392"/>
              <a:ext cx="240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00" name="Line 24"/>
            <p:cNvSpPr>
              <a:spLocks noChangeShapeType="1"/>
            </p:cNvSpPr>
            <p:nvPr/>
          </p:nvSpPr>
          <p:spPr bwMode="auto">
            <a:xfrm>
              <a:off x="3504" y="1440"/>
              <a:ext cx="240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01" name="Line 25"/>
            <p:cNvSpPr>
              <a:spLocks noChangeShapeType="1"/>
            </p:cNvSpPr>
            <p:nvPr/>
          </p:nvSpPr>
          <p:spPr bwMode="auto">
            <a:xfrm>
              <a:off x="3264" y="1920"/>
              <a:ext cx="192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02" name="Line 26"/>
            <p:cNvSpPr>
              <a:spLocks noChangeShapeType="1"/>
            </p:cNvSpPr>
            <p:nvPr/>
          </p:nvSpPr>
          <p:spPr bwMode="auto">
            <a:xfrm>
              <a:off x="4032" y="1008"/>
              <a:ext cx="432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03" name="Line 27"/>
            <p:cNvSpPr>
              <a:spLocks noChangeShapeType="1"/>
            </p:cNvSpPr>
            <p:nvPr/>
          </p:nvSpPr>
          <p:spPr bwMode="auto">
            <a:xfrm flipH="1">
              <a:off x="3456" y="960"/>
              <a:ext cx="528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04" name="Oval 28"/>
            <p:cNvSpPr>
              <a:spLocks noChangeArrowheads="1"/>
            </p:cNvSpPr>
            <p:nvPr/>
          </p:nvSpPr>
          <p:spPr bwMode="auto">
            <a:xfrm>
              <a:off x="3840" y="768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05" name="Oval 29"/>
            <p:cNvSpPr>
              <a:spLocks noChangeArrowheads="1"/>
            </p:cNvSpPr>
            <p:nvPr/>
          </p:nvSpPr>
          <p:spPr bwMode="auto">
            <a:xfrm>
              <a:off x="3312" y="1152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06" name="Oval 30"/>
            <p:cNvSpPr>
              <a:spLocks noChangeArrowheads="1"/>
            </p:cNvSpPr>
            <p:nvPr/>
          </p:nvSpPr>
          <p:spPr bwMode="auto">
            <a:xfrm>
              <a:off x="4320" y="1152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07" name="Oval 31"/>
            <p:cNvSpPr>
              <a:spLocks noChangeArrowheads="1"/>
            </p:cNvSpPr>
            <p:nvPr/>
          </p:nvSpPr>
          <p:spPr bwMode="auto">
            <a:xfrm>
              <a:off x="4080" y="158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08" name="Oval 32"/>
            <p:cNvSpPr>
              <a:spLocks noChangeArrowheads="1"/>
            </p:cNvSpPr>
            <p:nvPr/>
          </p:nvSpPr>
          <p:spPr bwMode="auto">
            <a:xfrm>
              <a:off x="4560" y="158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09" name="Oval 33"/>
            <p:cNvSpPr>
              <a:spLocks noChangeArrowheads="1"/>
            </p:cNvSpPr>
            <p:nvPr/>
          </p:nvSpPr>
          <p:spPr bwMode="auto">
            <a:xfrm>
              <a:off x="3552" y="158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10" name="Oval 34"/>
            <p:cNvSpPr>
              <a:spLocks noChangeArrowheads="1"/>
            </p:cNvSpPr>
            <p:nvPr/>
          </p:nvSpPr>
          <p:spPr bwMode="auto">
            <a:xfrm>
              <a:off x="3072" y="158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11" name="Oval 35"/>
            <p:cNvSpPr>
              <a:spLocks noChangeArrowheads="1"/>
            </p:cNvSpPr>
            <p:nvPr/>
          </p:nvSpPr>
          <p:spPr bwMode="auto">
            <a:xfrm>
              <a:off x="3264" y="206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12" name="Oval 36"/>
            <p:cNvSpPr>
              <a:spLocks noChangeArrowheads="1"/>
            </p:cNvSpPr>
            <p:nvPr/>
          </p:nvSpPr>
          <p:spPr bwMode="auto">
            <a:xfrm>
              <a:off x="2832" y="2064"/>
              <a:ext cx="336" cy="336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29413" name="Text Box 37"/>
            <p:cNvSpPr txBox="1">
              <a:spLocks noChangeArrowheads="1"/>
            </p:cNvSpPr>
            <p:nvPr/>
          </p:nvSpPr>
          <p:spPr bwMode="auto">
            <a:xfrm>
              <a:off x="1686" y="777"/>
              <a:ext cx="3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14" name="Text Box 38"/>
            <p:cNvSpPr txBox="1">
              <a:spLocks noChangeArrowheads="1"/>
            </p:cNvSpPr>
            <p:nvPr/>
          </p:nvSpPr>
          <p:spPr bwMode="auto">
            <a:xfrm>
              <a:off x="4080" y="158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15" name="Text Box 39"/>
            <p:cNvSpPr txBox="1">
              <a:spLocks noChangeArrowheads="1"/>
            </p:cNvSpPr>
            <p:nvPr/>
          </p:nvSpPr>
          <p:spPr bwMode="auto">
            <a:xfrm>
              <a:off x="3856" y="76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16" name="Text Box 40"/>
            <p:cNvSpPr txBox="1">
              <a:spLocks noChangeArrowheads="1"/>
            </p:cNvSpPr>
            <p:nvPr/>
          </p:nvSpPr>
          <p:spPr bwMode="auto">
            <a:xfrm>
              <a:off x="2416" y="1584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17" name="Text Box 41"/>
            <p:cNvSpPr txBox="1">
              <a:spLocks noChangeArrowheads="1"/>
            </p:cNvSpPr>
            <p:nvPr/>
          </p:nvSpPr>
          <p:spPr bwMode="auto">
            <a:xfrm>
              <a:off x="3328" y="115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18" name="Text Box 42"/>
            <p:cNvSpPr txBox="1">
              <a:spLocks noChangeArrowheads="1"/>
            </p:cNvSpPr>
            <p:nvPr/>
          </p:nvSpPr>
          <p:spPr bwMode="auto">
            <a:xfrm>
              <a:off x="1926" y="1593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19" name="Text Box 43"/>
            <p:cNvSpPr txBox="1">
              <a:spLocks noChangeArrowheads="1"/>
            </p:cNvSpPr>
            <p:nvPr/>
          </p:nvSpPr>
          <p:spPr bwMode="auto">
            <a:xfrm>
              <a:off x="1398" y="1593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20" name="Text Box 44"/>
            <p:cNvSpPr txBox="1">
              <a:spLocks noChangeArrowheads="1"/>
            </p:cNvSpPr>
            <p:nvPr/>
          </p:nvSpPr>
          <p:spPr bwMode="auto">
            <a:xfrm>
              <a:off x="3088" y="1584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21" name="Text Box 45"/>
            <p:cNvSpPr txBox="1">
              <a:spLocks noChangeArrowheads="1"/>
            </p:cNvSpPr>
            <p:nvPr/>
          </p:nvSpPr>
          <p:spPr bwMode="auto">
            <a:xfrm>
              <a:off x="2166" y="116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22" name="Text Box 46"/>
            <p:cNvSpPr txBox="1">
              <a:spLocks noChangeArrowheads="1"/>
            </p:cNvSpPr>
            <p:nvPr/>
          </p:nvSpPr>
          <p:spPr bwMode="auto">
            <a:xfrm>
              <a:off x="3568" y="1584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23" name="Text Box 47"/>
            <p:cNvSpPr txBox="1">
              <a:spLocks noChangeArrowheads="1"/>
            </p:cNvSpPr>
            <p:nvPr/>
          </p:nvSpPr>
          <p:spPr bwMode="auto">
            <a:xfrm>
              <a:off x="4576" y="1584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31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24" name="Text Box 48"/>
            <p:cNvSpPr txBox="1">
              <a:spLocks noChangeArrowheads="1"/>
            </p:cNvSpPr>
            <p:nvPr/>
          </p:nvSpPr>
          <p:spPr bwMode="auto">
            <a:xfrm>
              <a:off x="1120" y="2064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31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25" name="Text Box 49"/>
            <p:cNvSpPr txBox="1">
              <a:spLocks noChangeArrowheads="1"/>
            </p:cNvSpPr>
            <p:nvPr/>
          </p:nvSpPr>
          <p:spPr bwMode="auto">
            <a:xfrm>
              <a:off x="688" y="2064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26" name="Text Box 50"/>
            <p:cNvSpPr txBox="1">
              <a:spLocks noChangeArrowheads="1"/>
            </p:cNvSpPr>
            <p:nvPr/>
          </p:nvSpPr>
          <p:spPr bwMode="auto">
            <a:xfrm>
              <a:off x="3280" y="2073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27" name="Text Box 51"/>
            <p:cNvSpPr txBox="1">
              <a:spLocks noChangeArrowheads="1"/>
            </p:cNvSpPr>
            <p:nvPr/>
          </p:nvSpPr>
          <p:spPr bwMode="auto">
            <a:xfrm>
              <a:off x="928" y="1584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28" name="Text Box 52"/>
            <p:cNvSpPr txBox="1">
              <a:spLocks noChangeArrowheads="1"/>
            </p:cNvSpPr>
            <p:nvPr/>
          </p:nvSpPr>
          <p:spPr bwMode="auto">
            <a:xfrm>
              <a:off x="4336" y="115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29" name="Text Box 53"/>
            <p:cNvSpPr txBox="1">
              <a:spLocks noChangeArrowheads="1"/>
            </p:cNvSpPr>
            <p:nvPr/>
          </p:nvSpPr>
          <p:spPr bwMode="auto">
            <a:xfrm>
              <a:off x="2848" y="2073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29430" name="Text Box 54"/>
            <p:cNvSpPr txBox="1">
              <a:spLocks noChangeArrowheads="1"/>
            </p:cNvSpPr>
            <p:nvPr/>
          </p:nvSpPr>
          <p:spPr bwMode="auto">
            <a:xfrm>
              <a:off x="1168" y="115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3300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</p:grpSp>
      <p:sp>
        <p:nvSpPr>
          <p:cNvPr id="229432" name="Rectangle 56"/>
          <p:cNvSpPr>
            <a:spLocks noGrp="1" noChangeArrowheads="1"/>
          </p:cNvSpPr>
          <p:nvPr>
            <p:ph type="title"/>
          </p:nvPr>
        </p:nvSpPr>
        <p:spPr>
          <a:xfrm>
            <a:off x="431800" y="530225"/>
            <a:ext cx="8229600" cy="919163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ea typeface="华文新魏" pitchFamily="2" charset="-122"/>
              </a:rPr>
              <a:t>堆的定义</a:t>
            </a:r>
          </a:p>
        </p:txBody>
      </p:sp>
    </p:spTree>
    <p:extLst>
      <p:ext uri="{BB962C8B-B14F-4D97-AF65-F5344CB8AC3E}">
        <p14:creationId xmlns:p14="http://schemas.microsoft.com/office/powerpoint/2010/main" val="411143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B9C5-BEF2-49E3-8311-5E745DF37169}" type="slidenum">
              <a:rPr lang="en-US" altLang="zh-CN">
                <a:solidFill>
                  <a:srgbClr val="000099"/>
                </a:solidFill>
              </a:rPr>
              <a:pPr/>
              <a:t>3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8229600" cy="919162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ea typeface="华文新魏" pitchFamily="2" charset="-122"/>
              </a:rPr>
              <a:t>堆的元素下标计算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1487488"/>
            <a:ext cx="7904163" cy="4857750"/>
          </a:xfrm>
        </p:spPr>
        <p:txBody>
          <a:bodyPr/>
          <a:lstStyle/>
          <a:p>
            <a:pPr marL="533400" indent="-533400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由于堆存储在下标从 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0 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开始计数的一维数组中，因此在堆中给定下标为 </a:t>
            </a:r>
            <a:r>
              <a:rPr lang="en-US" altLang="zh-CN" sz="30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的结点时 </a:t>
            </a:r>
          </a:p>
          <a:p>
            <a:pPr marL="914400" lvl="1" indent="-457200">
              <a:lnSpc>
                <a:spcPct val="105000"/>
              </a:lnSpc>
              <a:buClr>
                <a:schemeClr val="tx2"/>
              </a:buClr>
              <a:buSzTx/>
              <a:buFont typeface="Wingdings" pitchFamily="2" charset="2"/>
              <a:buAutoNum type="alphaLcParenR"/>
            </a:pP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如果</a:t>
            </a:r>
            <a:r>
              <a:rPr lang="zh-CN" altLang="en-US" sz="3000" b="1" i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 i="1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 = 0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，结点 </a:t>
            </a:r>
            <a:r>
              <a:rPr lang="en-US" altLang="zh-CN" sz="3000" b="1" i="1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是根结点，无双亲；否则结点 </a:t>
            </a:r>
            <a:r>
              <a:rPr lang="en-US" altLang="zh-CN" sz="3000" b="1" i="1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的</a:t>
            </a:r>
            <a:r>
              <a:rPr lang="zh-CN" altLang="en-US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父结点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为结点 </a:t>
            </a:r>
            <a:r>
              <a:rPr lang="zh-CN" altLang="en-US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</a:t>
            </a:r>
            <a:r>
              <a:rPr lang="en-US" altLang="zh-CN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(i</a:t>
            </a:r>
            <a:r>
              <a:rPr lang="en-US" altLang="zh-CN" sz="3000" b="1">
                <a:solidFill>
                  <a:schemeClr val="tx2"/>
                </a:solidFill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1)/2)</a:t>
            </a:r>
            <a:r>
              <a:rPr lang="en-US" altLang="zh-CN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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； </a:t>
            </a:r>
          </a:p>
          <a:p>
            <a:pPr marL="914400" lvl="1" indent="-457200">
              <a:lnSpc>
                <a:spcPct val="105000"/>
              </a:lnSpc>
              <a:buClr>
                <a:schemeClr val="tx2"/>
              </a:buClr>
              <a:buSzTx/>
              <a:buFont typeface="Wingdings" pitchFamily="2" charset="2"/>
              <a:buAutoNum type="alphaLcParenR"/>
            </a:pP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如果 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i="1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+1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＞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，则结点 </a:t>
            </a:r>
            <a:r>
              <a:rPr lang="en-US" altLang="zh-CN" sz="3000" b="1" i="1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无左子女；否则结点 </a:t>
            </a:r>
            <a:r>
              <a:rPr lang="en-US" altLang="zh-CN" sz="3000" b="1" i="1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的</a:t>
            </a:r>
            <a:r>
              <a:rPr lang="zh-CN" altLang="en-US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左子女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为结点 </a:t>
            </a:r>
            <a:r>
              <a:rPr lang="en-US" altLang="zh-CN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+1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； </a:t>
            </a:r>
          </a:p>
          <a:p>
            <a:pPr marL="914400" lvl="1" indent="-457200">
              <a:lnSpc>
                <a:spcPct val="105000"/>
              </a:lnSpc>
              <a:buClr>
                <a:schemeClr val="tx2"/>
              </a:buClr>
              <a:buSzTx/>
              <a:buFont typeface="Wingdings" pitchFamily="2" charset="2"/>
              <a:buAutoNum type="alphaLcParenR"/>
            </a:pP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如果 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i="1"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+2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＞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n</a:t>
            </a:r>
            <a:r>
              <a:rPr lang="en-US" altLang="zh-CN" sz="3000" b="1">
                <a:latin typeface="Courier New" pitchFamily="49" charset="0"/>
                <a:ea typeface="仿宋_GB2312" pitchFamily="49" charset="-122"/>
              </a:rPr>
              <a:t>-</a:t>
            </a:r>
            <a:r>
              <a:rPr lang="en-US" altLang="zh-CN" sz="3000" b="1"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，则结点 </a:t>
            </a:r>
            <a:r>
              <a:rPr lang="en-US" altLang="zh-CN" sz="3000" b="1" i="1">
                <a:latin typeface="Times New Roman" pitchFamily="18" charset="0"/>
                <a:ea typeface="仿宋_GB2312" pitchFamily="49" charset="-122"/>
              </a:rPr>
              <a:t>i 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无右子女；否则结点 </a:t>
            </a:r>
            <a:r>
              <a:rPr lang="en-US" altLang="zh-CN" sz="3000" b="1" i="1">
                <a:latin typeface="Times New Roman" pitchFamily="18" charset="0"/>
                <a:ea typeface="仿宋_GB2312" pitchFamily="49" charset="-122"/>
              </a:rPr>
              <a:t>i 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的</a:t>
            </a:r>
            <a:r>
              <a:rPr lang="zh-CN" altLang="en-US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右子女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为结点</a:t>
            </a:r>
            <a:r>
              <a:rPr lang="zh-CN" altLang="en-US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en-US" altLang="zh-CN" sz="3000" b="1" i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30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+2</a:t>
            </a:r>
            <a:r>
              <a:rPr lang="zh-CN" altLang="en-US" sz="3000" b="1">
                <a:latin typeface="Times New Roman" pitchFamily="18" charset="0"/>
                <a:ea typeface="仿宋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2877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A7D198-E650-42EF-8B26-3E3907CF323A}" type="slidenum">
              <a:rPr lang="en-US" altLang="zh-CN">
                <a:solidFill>
                  <a:srgbClr val="000099"/>
                </a:solidFill>
              </a:rPr>
              <a:pPr/>
              <a:t>4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9163"/>
          </a:xfrm>
        </p:spPr>
        <p:txBody>
          <a:bodyPr/>
          <a:lstStyle/>
          <a:p>
            <a:pPr algn="ctr"/>
            <a:r>
              <a:rPr kumimoji="1" lang="zh-CN" altLang="en-US" sz="4000" b="1">
                <a:solidFill>
                  <a:schemeClr val="tx2"/>
                </a:solidFill>
                <a:ea typeface="华文新魏" pitchFamily="2" charset="-122"/>
              </a:rPr>
              <a:t>最小堆的类定义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377950"/>
            <a:ext cx="8229600" cy="50038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template &lt;class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T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 class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class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MinHeap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: public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MinPQ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&lt;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T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&gt; {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最小堆继承了（最小）优先级队列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public: 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 MinHeap (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int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sz = DefaultSize)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;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构造函数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    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MinHeap (E arr[]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 int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n)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;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构造函数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     </a:t>
            </a:r>
            <a:r>
              <a:rPr lang="zh-CN" altLang="en-US" sz="2800" b="1">
                <a:latin typeface="宋体" pitchFamily="2" charset="-122"/>
              </a:rPr>
              <a:t>～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MinHeap()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{ delete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[ ] heap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; }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析构函数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    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bool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Insert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(E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&amp;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d)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;	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插入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    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bool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Remove (E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&amp;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d)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;	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134981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9D3AF-20A8-43EC-97A5-E13403AC8C38}" type="slidenum">
              <a:rPr lang="en-US" altLang="zh-CN">
                <a:solidFill>
                  <a:srgbClr val="000099"/>
                </a:solidFill>
              </a:rPr>
              <a:pPr/>
              <a:t>5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765175"/>
            <a:ext cx="8229600" cy="5437188"/>
          </a:xfrm>
        </p:spPr>
        <p:txBody>
          <a:bodyPr/>
          <a:lstStyle/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    bool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IsEmpty ()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const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判堆空否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      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{ return 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currentSize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==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 0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; }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    bool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IsFull ()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const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判堆满否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 	  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{ return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currentSize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==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 maxHeapSize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; }	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	 void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MakeEmpty ()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{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currentSize = 0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; }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置空堆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private: 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   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E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*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heap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;	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最小堆元素存储数组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    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int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currentSize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;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最小堆当前元素个数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    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int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 maxHeapSize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;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最小堆最大容量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    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void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siftDown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int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start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, int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m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);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调整算法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仿宋_GB2312" pitchFamily="49" charset="-122"/>
              </a:rPr>
              <a:t>     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void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 siftUp (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int </a:t>
            </a:r>
            <a:r>
              <a:rPr lang="en-US" altLang="zh-CN" sz="2800">
                <a:latin typeface="Times New Roman" pitchFamily="18" charset="0"/>
                <a:ea typeface="仿宋_GB2312" pitchFamily="49" charset="-122"/>
              </a:rPr>
              <a:t>start)</a:t>
            </a: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;		         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仿宋_GB2312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调整算法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仿宋_GB2312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611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2DC444-D83D-492A-A56F-2116AC2C0DC4}" type="slidenum">
              <a:rPr lang="en-US" altLang="zh-CN">
                <a:solidFill>
                  <a:srgbClr val="000099"/>
                </a:solidFill>
              </a:rPr>
              <a:pPr/>
              <a:t>6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47725"/>
          </a:xfrm>
        </p:spPr>
        <p:txBody>
          <a:bodyPr/>
          <a:lstStyle/>
          <a:p>
            <a:pPr algn="ctr"/>
            <a:r>
              <a:rPr lang="zh-CN" altLang="en-US" sz="4000" b="1">
                <a:solidFill>
                  <a:schemeClr val="tx2"/>
                </a:solidFill>
                <a:ea typeface="华文新魏" pitchFamily="2" charset="-122"/>
              </a:rPr>
              <a:t>堆的建立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343025"/>
            <a:ext cx="8229600" cy="48942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template &lt;class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, class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E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&gt;</a:t>
            </a:r>
            <a:endParaRPr lang="fr-FR" altLang="zh-CN" sz="2800" b="1">
              <a:latin typeface="Times New Roman" pitchFamily="18" charset="0"/>
              <a:ea typeface="隶书" pitchFamily="49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MinHeap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&lt;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&gt;::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MinHeap (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sz)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maxHeapSize = (DefaultSize &lt; sz)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? 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                                   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sz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: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DefaultSize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heap =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new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 E[maxHeapSize]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  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创建堆空间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     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if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(heap == NULL)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     cerr &lt;&lt;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“</a:t>
            </a:r>
            <a:r>
              <a:rPr lang="zh-CN" altLang="en-US" sz="2800">
                <a:latin typeface="Times New Roman" pitchFamily="18" charset="0"/>
                <a:ea typeface="隶书" pitchFamily="49" charset="-122"/>
              </a:rPr>
              <a:t>堆存储分配失败！”</a:t>
            </a: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&lt;&lt; endl;  exit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(1)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}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currentSize = 0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			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建立当前大小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456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FA89F2-4F1D-44AF-8EB5-31B18B866282}" type="slidenum">
              <a:rPr lang="en-US" altLang="zh-CN">
                <a:solidFill>
                  <a:srgbClr val="000099"/>
                </a:solidFill>
              </a:rPr>
              <a:pPr/>
              <a:t>7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692150"/>
            <a:ext cx="8229600" cy="54737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template &lt;class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, class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E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&gt;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MinHeap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&lt;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T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&gt;::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MinHeap (E arr[]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, int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n)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maxHeapSize = (DefaultSize &lt; n)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?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n 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: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DefaultSize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heap =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new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E[maxHeapSize]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 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	 if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(heap == NULL)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{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   cerr &lt;&lt;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“</a:t>
            </a:r>
            <a:r>
              <a:rPr lang="zh-CN" altLang="en-US" sz="2800">
                <a:latin typeface="Times New Roman" pitchFamily="18" charset="0"/>
                <a:ea typeface="隶书" pitchFamily="49" charset="-122"/>
              </a:rPr>
              <a:t>堆存储分配失败！”</a:t>
            </a: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&lt;&lt; endl;  exit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(1)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}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for (int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i = 0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i &lt; n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i++)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heap[i] = arr[i]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currentSize = n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	      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复制堆数组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, 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建立当前大小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	 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int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currentPos = (currentSize</a:t>
            </a:r>
            <a:r>
              <a:rPr lang="en-US" altLang="zh-CN" sz="2800">
                <a:latin typeface="Courier New" pitchFamily="49" charset="0"/>
                <a:ea typeface="隶书" pitchFamily="49" charset="-122"/>
              </a:rPr>
              <a:t>-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2)/2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	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                        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找最初调整位置</a:t>
            </a:r>
            <a:r>
              <a:rPr lang="en-US" altLang="zh-CN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: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最后分支结点</a:t>
            </a:r>
            <a:endParaRPr lang="zh-CN" altLang="en-US" sz="2800" b="1"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42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DD9E3F-E428-4D55-838D-38175630CF7D}" type="slidenum">
              <a:rPr lang="en-US" altLang="zh-CN">
                <a:solidFill>
                  <a:srgbClr val="000099"/>
                </a:solidFill>
              </a:rPr>
              <a:pPr/>
              <a:t>8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3575" y="692150"/>
            <a:ext cx="8229600" cy="54737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while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(currentPos &gt;= 0)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{	    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逐步向上扩大堆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         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siftDown (currentPos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,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currentSize</a:t>
            </a:r>
            <a:r>
              <a:rPr lang="en-US" altLang="zh-CN" sz="2800">
                <a:latin typeface="Courier New" pitchFamily="49" charset="0"/>
                <a:ea typeface="隶书" pitchFamily="49" charset="-122"/>
              </a:rPr>
              <a:t>-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1)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      	</a:t>
            </a:r>
            <a:r>
              <a:rPr lang="en-US" altLang="zh-CN" sz="2800" b="1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//</a:t>
            </a: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  <a:ea typeface="隶书" pitchFamily="49" charset="-122"/>
              </a:rPr>
              <a:t>局部自上向下下滑调整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zh-CN" altLang="en-US" sz="2800" b="1">
                <a:latin typeface="Times New Roman" pitchFamily="18" charset="0"/>
                <a:ea typeface="隶书" pitchFamily="49" charset="-122"/>
              </a:rPr>
              <a:t>           </a:t>
            </a:r>
            <a:r>
              <a:rPr lang="en-US" altLang="zh-CN" sz="2800">
                <a:latin typeface="Times New Roman" pitchFamily="18" charset="0"/>
                <a:ea typeface="隶书" pitchFamily="49" charset="-122"/>
              </a:rPr>
              <a:t>currentPos</a:t>
            </a:r>
            <a:r>
              <a:rPr lang="en-US" altLang="zh-CN" sz="2800">
                <a:latin typeface="Courier New" pitchFamily="49" charset="0"/>
                <a:ea typeface="隶书" pitchFamily="49" charset="-122"/>
              </a:rPr>
              <a:t>--</a:t>
            </a: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     }					</a:t>
            </a:r>
          </a:p>
          <a:p>
            <a:pPr>
              <a:lnSpc>
                <a:spcPct val="10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zh-CN" sz="2800" b="1">
                <a:latin typeface="Times New Roman" pitchFamily="18" charset="0"/>
                <a:ea typeface="隶书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001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6ABB0-764D-4012-B4F8-EBE18F2E9E6D}" type="slidenum">
              <a:rPr lang="en-US" altLang="zh-CN">
                <a:solidFill>
                  <a:srgbClr val="000099"/>
                </a:solidFill>
              </a:rPr>
              <a:pPr/>
              <a:t>9</a:t>
            </a:fld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1727200" y="5589588"/>
            <a:ext cx="6210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自下向上逐步调整为最小堆</a:t>
            </a:r>
            <a:endParaRPr kumimoji="1" lang="zh-CN" altLang="en-US" sz="210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236595" name="Text Box 51"/>
          <p:cNvSpPr txBox="1">
            <a:spLocks noChangeArrowheads="1"/>
          </p:cNvSpPr>
          <p:nvPr/>
        </p:nvSpPr>
        <p:spPr bwMode="auto">
          <a:xfrm>
            <a:off x="1149350" y="4876800"/>
            <a:ext cx="290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currentPos = i = 3</a:t>
            </a:r>
            <a:endParaRPr kumimoji="1" lang="en-US" altLang="zh-CN" sz="240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236596" name="Text Box 52"/>
          <p:cNvSpPr txBox="1">
            <a:spLocks noChangeArrowheads="1"/>
          </p:cNvSpPr>
          <p:nvPr/>
        </p:nvSpPr>
        <p:spPr bwMode="auto">
          <a:xfrm>
            <a:off x="4959350" y="4876800"/>
            <a:ext cx="290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currentPos = i = 2</a:t>
            </a:r>
            <a:endParaRPr kumimoji="1" lang="en-US" altLang="zh-CN" sz="2400">
              <a:solidFill>
                <a:srgbClr val="000099"/>
              </a:solidFill>
              <a:latin typeface="Times New Roman" pitchFamily="18" charset="0"/>
            </a:endParaRPr>
          </a:p>
        </p:txBody>
      </p:sp>
      <p:grpSp>
        <p:nvGrpSpPr>
          <p:cNvPr id="236604" name="Group 60"/>
          <p:cNvGrpSpPr>
            <a:grpSpLocks/>
          </p:cNvGrpSpPr>
          <p:nvPr/>
        </p:nvGrpSpPr>
        <p:grpSpPr bwMode="auto">
          <a:xfrm>
            <a:off x="798513" y="1620838"/>
            <a:ext cx="7086600" cy="3284537"/>
            <a:chOff x="480" y="1003"/>
            <a:chExt cx="4464" cy="2069"/>
          </a:xfrm>
        </p:grpSpPr>
        <p:sp>
          <p:nvSpPr>
            <p:cNvPr id="236546" name="Line 2"/>
            <p:cNvSpPr>
              <a:spLocks noChangeShapeType="1"/>
            </p:cNvSpPr>
            <p:nvPr/>
          </p:nvSpPr>
          <p:spPr bwMode="auto">
            <a:xfrm>
              <a:off x="2160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47" name="Line 3"/>
            <p:cNvSpPr>
              <a:spLocks noChangeShapeType="1"/>
            </p:cNvSpPr>
            <p:nvPr/>
          </p:nvSpPr>
          <p:spPr bwMode="auto">
            <a:xfrm flipH="1">
              <a:off x="1968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48" name="Line 4"/>
            <p:cNvSpPr>
              <a:spLocks noChangeShapeType="1"/>
            </p:cNvSpPr>
            <p:nvPr/>
          </p:nvSpPr>
          <p:spPr bwMode="auto">
            <a:xfrm>
              <a:off x="182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49" name="Line 5"/>
            <p:cNvSpPr>
              <a:spLocks noChangeShapeType="1"/>
            </p:cNvSpPr>
            <p:nvPr/>
          </p:nvSpPr>
          <p:spPr bwMode="auto">
            <a:xfrm>
              <a:off x="1392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50" name="Line 6"/>
            <p:cNvSpPr>
              <a:spLocks noChangeShapeType="1"/>
            </p:cNvSpPr>
            <p:nvPr/>
          </p:nvSpPr>
          <p:spPr bwMode="auto">
            <a:xfrm flipH="1">
              <a:off x="1440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51" name="Line 7"/>
            <p:cNvSpPr>
              <a:spLocks noChangeShapeType="1"/>
            </p:cNvSpPr>
            <p:nvPr/>
          </p:nvSpPr>
          <p:spPr bwMode="auto">
            <a:xfrm flipH="1">
              <a:off x="720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54" name="Oval 10"/>
            <p:cNvSpPr>
              <a:spLocks noChangeArrowheads="1"/>
            </p:cNvSpPr>
            <p:nvPr/>
          </p:nvSpPr>
          <p:spPr bwMode="auto">
            <a:xfrm>
              <a:off x="1587" y="1003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55" name="Oval 11"/>
            <p:cNvSpPr>
              <a:spLocks noChangeArrowheads="1"/>
            </p:cNvSpPr>
            <p:nvPr/>
          </p:nvSpPr>
          <p:spPr bwMode="auto">
            <a:xfrm>
              <a:off x="86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56" name="Oval 12"/>
            <p:cNvSpPr>
              <a:spLocks noChangeArrowheads="1"/>
            </p:cNvSpPr>
            <p:nvPr/>
          </p:nvSpPr>
          <p:spPr bwMode="auto">
            <a:xfrm>
              <a:off x="1344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57" name="Oval 13"/>
            <p:cNvSpPr>
              <a:spLocks noChangeArrowheads="1"/>
            </p:cNvSpPr>
            <p:nvPr/>
          </p:nvSpPr>
          <p:spPr bwMode="auto">
            <a:xfrm>
              <a:off x="177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58" name="Oval 14"/>
            <p:cNvSpPr>
              <a:spLocks noChangeArrowheads="1"/>
            </p:cNvSpPr>
            <p:nvPr/>
          </p:nvSpPr>
          <p:spPr bwMode="auto">
            <a:xfrm>
              <a:off x="2256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59" name="Oval 15"/>
            <p:cNvSpPr>
              <a:spLocks noChangeArrowheads="1"/>
            </p:cNvSpPr>
            <p:nvPr/>
          </p:nvSpPr>
          <p:spPr bwMode="auto">
            <a:xfrm>
              <a:off x="528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60" name="Oval 16"/>
            <p:cNvSpPr>
              <a:spLocks noChangeArrowheads="1"/>
            </p:cNvSpPr>
            <p:nvPr/>
          </p:nvSpPr>
          <p:spPr bwMode="auto">
            <a:xfrm>
              <a:off x="1200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61" name="Oval 17"/>
            <p:cNvSpPr>
              <a:spLocks noChangeArrowheads="1"/>
            </p:cNvSpPr>
            <p:nvPr/>
          </p:nvSpPr>
          <p:spPr bwMode="auto">
            <a:xfrm>
              <a:off x="1968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62" name="Line 18"/>
            <p:cNvSpPr>
              <a:spLocks noChangeShapeType="1"/>
            </p:cNvSpPr>
            <p:nvPr/>
          </p:nvSpPr>
          <p:spPr bwMode="auto">
            <a:xfrm>
              <a:off x="4464" y="1776"/>
              <a:ext cx="240" cy="432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63" name="Line 19"/>
            <p:cNvSpPr>
              <a:spLocks noChangeShapeType="1"/>
            </p:cNvSpPr>
            <p:nvPr/>
          </p:nvSpPr>
          <p:spPr bwMode="auto">
            <a:xfrm flipH="1">
              <a:off x="4272" y="1824"/>
              <a:ext cx="144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64" name="Line 20"/>
            <p:cNvSpPr>
              <a:spLocks noChangeShapeType="1"/>
            </p:cNvSpPr>
            <p:nvPr/>
          </p:nvSpPr>
          <p:spPr bwMode="auto">
            <a:xfrm>
              <a:off x="4128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65" name="Line 21"/>
            <p:cNvSpPr>
              <a:spLocks noChangeShapeType="1"/>
            </p:cNvSpPr>
            <p:nvPr/>
          </p:nvSpPr>
          <p:spPr bwMode="auto">
            <a:xfrm>
              <a:off x="3696" y="1824"/>
              <a:ext cx="96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66" name="Line 22"/>
            <p:cNvSpPr>
              <a:spLocks noChangeShapeType="1"/>
            </p:cNvSpPr>
            <p:nvPr/>
          </p:nvSpPr>
          <p:spPr bwMode="auto">
            <a:xfrm flipH="1">
              <a:off x="3744" y="1248"/>
              <a:ext cx="240" cy="3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67" name="Line 23"/>
            <p:cNvSpPr>
              <a:spLocks noChangeShapeType="1"/>
            </p:cNvSpPr>
            <p:nvPr/>
          </p:nvSpPr>
          <p:spPr bwMode="auto">
            <a:xfrm flipH="1">
              <a:off x="3024" y="1824"/>
              <a:ext cx="576" cy="960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68" name="Oval 24"/>
            <p:cNvSpPr>
              <a:spLocks noChangeArrowheads="1"/>
            </p:cNvSpPr>
            <p:nvPr/>
          </p:nvSpPr>
          <p:spPr bwMode="auto">
            <a:xfrm>
              <a:off x="3888" y="100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69" name="Oval 25"/>
            <p:cNvSpPr>
              <a:spLocks noChangeArrowheads="1"/>
            </p:cNvSpPr>
            <p:nvPr/>
          </p:nvSpPr>
          <p:spPr bwMode="auto">
            <a:xfrm>
              <a:off x="316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70" name="Oval 26"/>
            <p:cNvSpPr>
              <a:spLocks noChangeArrowheads="1"/>
            </p:cNvSpPr>
            <p:nvPr/>
          </p:nvSpPr>
          <p:spPr bwMode="auto">
            <a:xfrm>
              <a:off x="3648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71" name="Oval 27"/>
            <p:cNvSpPr>
              <a:spLocks noChangeArrowheads="1"/>
            </p:cNvSpPr>
            <p:nvPr/>
          </p:nvSpPr>
          <p:spPr bwMode="auto">
            <a:xfrm>
              <a:off x="408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72" name="Oval 28"/>
            <p:cNvSpPr>
              <a:spLocks noChangeArrowheads="1"/>
            </p:cNvSpPr>
            <p:nvPr/>
          </p:nvSpPr>
          <p:spPr bwMode="auto">
            <a:xfrm>
              <a:off x="4560" y="2112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73" name="Oval 29"/>
            <p:cNvSpPr>
              <a:spLocks noChangeArrowheads="1"/>
            </p:cNvSpPr>
            <p:nvPr/>
          </p:nvSpPr>
          <p:spPr bwMode="auto">
            <a:xfrm>
              <a:off x="2832" y="2688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74" name="Oval 30"/>
            <p:cNvSpPr>
              <a:spLocks noChangeArrowheads="1"/>
            </p:cNvSpPr>
            <p:nvPr/>
          </p:nvSpPr>
          <p:spPr bwMode="auto">
            <a:xfrm>
              <a:off x="3504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75" name="Oval 31"/>
            <p:cNvSpPr>
              <a:spLocks noChangeArrowheads="1"/>
            </p:cNvSpPr>
            <p:nvPr/>
          </p:nvSpPr>
          <p:spPr bwMode="auto">
            <a:xfrm>
              <a:off x="4272" y="1536"/>
              <a:ext cx="336" cy="336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76" name="Text Box 32"/>
            <p:cNvSpPr txBox="1">
              <a:spLocks noChangeArrowheads="1"/>
            </p:cNvSpPr>
            <p:nvPr/>
          </p:nvSpPr>
          <p:spPr bwMode="auto">
            <a:xfrm>
              <a:off x="1600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77" name="Text Box 33"/>
            <p:cNvSpPr txBox="1">
              <a:spLocks noChangeArrowheads="1"/>
            </p:cNvSpPr>
            <p:nvPr/>
          </p:nvSpPr>
          <p:spPr bwMode="auto">
            <a:xfrm>
              <a:off x="3904" y="1008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53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78" name="Text Box 34"/>
            <p:cNvSpPr txBox="1">
              <a:spLocks noChangeArrowheads="1"/>
            </p:cNvSpPr>
            <p:nvPr/>
          </p:nvSpPr>
          <p:spPr bwMode="auto">
            <a:xfrm>
              <a:off x="1216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79" name="Text Box 35"/>
            <p:cNvSpPr txBox="1">
              <a:spLocks noChangeArrowheads="1"/>
            </p:cNvSpPr>
            <p:nvPr/>
          </p:nvSpPr>
          <p:spPr bwMode="auto">
            <a:xfrm>
              <a:off x="3520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17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80" name="Text Box 36"/>
            <p:cNvSpPr txBox="1">
              <a:spLocks noChangeArrowheads="1"/>
            </p:cNvSpPr>
            <p:nvPr/>
          </p:nvSpPr>
          <p:spPr bwMode="auto">
            <a:xfrm>
              <a:off x="1984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81" name="Text Box 37"/>
            <p:cNvSpPr txBox="1">
              <a:spLocks noChangeArrowheads="1"/>
            </p:cNvSpPr>
            <p:nvPr/>
          </p:nvSpPr>
          <p:spPr bwMode="auto">
            <a:xfrm>
              <a:off x="4288" y="1536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78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82" name="Text Box 38"/>
            <p:cNvSpPr txBox="1">
              <a:spLocks noChangeArrowheads="1"/>
            </p:cNvSpPr>
            <p:nvPr/>
          </p:nvSpPr>
          <p:spPr bwMode="auto">
            <a:xfrm>
              <a:off x="544" y="2697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83" name="Text Box 39"/>
            <p:cNvSpPr txBox="1">
              <a:spLocks noChangeArrowheads="1"/>
            </p:cNvSpPr>
            <p:nvPr/>
          </p:nvSpPr>
          <p:spPr bwMode="auto">
            <a:xfrm>
              <a:off x="864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84" name="Text Box 40"/>
            <p:cNvSpPr txBox="1">
              <a:spLocks noChangeArrowheads="1"/>
            </p:cNvSpPr>
            <p:nvPr/>
          </p:nvSpPr>
          <p:spPr bwMode="auto">
            <a:xfrm>
              <a:off x="1360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85" name="Text Box 41"/>
            <p:cNvSpPr txBox="1">
              <a:spLocks noChangeArrowheads="1"/>
            </p:cNvSpPr>
            <p:nvPr/>
          </p:nvSpPr>
          <p:spPr bwMode="auto">
            <a:xfrm>
              <a:off x="1792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86" name="Text Box 42"/>
            <p:cNvSpPr txBox="1">
              <a:spLocks noChangeArrowheads="1"/>
            </p:cNvSpPr>
            <p:nvPr/>
          </p:nvSpPr>
          <p:spPr bwMode="auto">
            <a:xfrm>
              <a:off x="2272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87" name="Line 43"/>
            <p:cNvSpPr>
              <a:spLocks noChangeShapeType="1"/>
            </p:cNvSpPr>
            <p:nvPr/>
          </p:nvSpPr>
          <p:spPr bwMode="auto">
            <a:xfrm>
              <a:off x="816" y="1872"/>
              <a:ext cx="144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88" name="Text Box 44"/>
            <p:cNvSpPr txBox="1">
              <a:spLocks noChangeArrowheads="1"/>
            </p:cNvSpPr>
            <p:nvPr/>
          </p:nvSpPr>
          <p:spPr bwMode="auto">
            <a:xfrm>
              <a:off x="668" y="158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89" name="Rectangle 45"/>
            <p:cNvSpPr>
              <a:spLocks noChangeArrowheads="1"/>
            </p:cNvSpPr>
            <p:nvPr/>
          </p:nvSpPr>
          <p:spPr bwMode="auto">
            <a:xfrm>
              <a:off x="480" y="2016"/>
              <a:ext cx="768" cy="1056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90" name="Text Box 46"/>
            <p:cNvSpPr txBox="1">
              <a:spLocks noChangeArrowheads="1"/>
            </p:cNvSpPr>
            <p:nvPr/>
          </p:nvSpPr>
          <p:spPr bwMode="auto">
            <a:xfrm>
              <a:off x="3184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09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91" name="Text Box 47"/>
            <p:cNvSpPr txBox="1">
              <a:spLocks noChangeArrowheads="1"/>
            </p:cNvSpPr>
            <p:nvPr/>
          </p:nvSpPr>
          <p:spPr bwMode="auto">
            <a:xfrm>
              <a:off x="2848" y="2697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23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92" name="Text Box 48"/>
            <p:cNvSpPr txBox="1">
              <a:spLocks noChangeArrowheads="1"/>
            </p:cNvSpPr>
            <p:nvPr/>
          </p:nvSpPr>
          <p:spPr bwMode="auto">
            <a:xfrm>
              <a:off x="3664" y="2121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45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93" name="Text Box 49"/>
            <p:cNvSpPr txBox="1">
              <a:spLocks noChangeArrowheads="1"/>
            </p:cNvSpPr>
            <p:nvPr/>
          </p:nvSpPr>
          <p:spPr bwMode="auto">
            <a:xfrm>
              <a:off x="4096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65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94" name="Text Box 50"/>
            <p:cNvSpPr txBox="1">
              <a:spLocks noChangeArrowheads="1"/>
            </p:cNvSpPr>
            <p:nvPr/>
          </p:nvSpPr>
          <p:spPr bwMode="auto">
            <a:xfrm>
              <a:off x="4576" y="2112"/>
              <a:ext cx="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FFFFCC"/>
                  </a:solidFill>
                  <a:latin typeface="Arial Narrow" pitchFamily="34" charset="0"/>
                </a:rPr>
                <a:t>87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97" name="Line 53"/>
            <p:cNvSpPr>
              <a:spLocks noChangeShapeType="1"/>
            </p:cNvSpPr>
            <p:nvPr/>
          </p:nvSpPr>
          <p:spPr bwMode="auto">
            <a:xfrm flipH="1">
              <a:off x="4485" y="1296"/>
              <a:ext cx="171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598" name="Text Box 54"/>
            <p:cNvSpPr txBox="1">
              <a:spLocks noChangeArrowheads="1"/>
            </p:cNvSpPr>
            <p:nvPr/>
          </p:nvSpPr>
          <p:spPr bwMode="auto">
            <a:xfrm>
              <a:off x="4604" y="1008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CC0000"/>
                  </a:solidFill>
                  <a:latin typeface="Times New Roman" pitchFamily="18" charset="0"/>
                </a:rPr>
                <a:t>i</a:t>
              </a:r>
              <a:endParaRPr kumimoji="1" lang="en-US" altLang="zh-CN" sz="24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sp>
          <p:nvSpPr>
            <p:cNvPr id="236599" name="Rectangle 55"/>
            <p:cNvSpPr>
              <a:spLocks noChangeArrowheads="1"/>
            </p:cNvSpPr>
            <p:nvPr/>
          </p:nvSpPr>
          <p:spPr bwMode="auto">
            <a:xfrm>
              <a:off x="4032" y="1488"/>
              <a:ext cx="912" cy="1008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600" name="Line 56"/>
            <p:cNvSpPr>
              <a:spLocks noChangeShapeType="1"/>
            </p:cNvSpPr>
            <p:nvPr/>
          </p:nvSpPr>
          <p:spPr bwMode="auto">
            <a:xfrm flipH="1">
              <a:off x="672" y="2352"/>
              <a:ext cx="144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236601" name="Line 57"/>
            <p:cNvSpPr>
              <a:spLocks noChangeShapeType="1"/>
            </p:cNvSpPr>
            <p:nvPr/>
          </p:nvSpPr>
          <p:spPr bwMode="auto">
            <a:xfrm flipH="1">
              <a:off x="4176" y="1824"/>
              <a:ext cx="96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</p:grpSp>
      <p:sp>
        <p:nvSpPr>
          <p:cNvPr id="236602" name="Rectangle 58"/>
          <p:cNvSpPr>
            <a:spLocks noGrp="1" noChangeArrowheads="1"/>
          </p:cNvSpPr>
          <p:nvPr>
            <p:ph type="title"/>
          </p:nvPr>
        </p:nvSpPr>
        <p:spPr>
          <a:xfrm>
            <a:off x="590550" y="476250"/>
            <a:ext cx="8229600" cy="1008063"/>
          </a:xfrm>
        </p:spPr>
        <p:txBody>
          <a:bodyPr/>
          <a:lstStyle/>
          <a:p>
            <a:r>
              <a:rPr kumimoji="1" lang="zh-CN" altLang="en-US" sz="3600" b="1">
                <a:solidFill>
                  <a:srgbClr val="006600"/>
                </a:solidFill>
                <a:ea typeface="华文新魏" pitchFamily="2" charset="-122"/>
              </a:rPr>
              <a:t>将一组用数组存放的任意数据调整成堆</a:t>
            </a:r>
          </a:p>
        </p:txBody>
      </p:sp>
    </p:spTree>
    <p:extLst>
      <p:ext uri="{BB962C8B-B14F-4D97-AF65-F5344CB8AC3E}">
        <p14:creationId xmlns:p14="http://schemas.microsoft.com/office/powerpoint/2010/main" val="127093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">
      <a:dk1>
        <a:srgbClr val="000099"/>
      </a:dk1>
      <a:lt1>
        <a:srgbClr val="FFFFFF"/>
      </a:lt1>
      <a:dk2>
        <a:srgbClr val="CC0000"/>
      </a:dk2>
      <a:lt2>
        <a:srgbClr val="0000CC"/>
      </a:lt2>
      <a:accent1>
        <a:srgbClr val="CCFFCC"/>
      </a:accent1>
      <a:accent2>
        <a:srgbClr val="3366FF"/>
      </a:accent2>
      <a:accent3>
        <a:srgbClr val="FFFFFF"/>
      </a:accent3>
      <a:accent4>
        <a:srgbClr val="000082"/>
      </a:accent4>
      <a:accent5>
        <a:srgbClr val="E2FFE2"/>
      </a:accent5>
      <a:accent6>
        <a:srgbClr val="2D5CE7"/>
      </a:accent6>
      <a:hlink>
        <a:srgbClr val="800000"/>
      </a:hlink>
      <a:folHlink>
        <a:srgbClr val="E1E1E1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0000CC"/>
        </a:hlink>
        <a:folHlink>
          <a:srgbClr val="00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CC0000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B90000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FFCC66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FFE2B8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6">
        <a:dk1>
          <a:srgbClr val="000099"/>
        </a:dk1>
        <a:lt1>
          <a:srgbClr val="FFFFFF"/>
        </a:lt1>
        <a:dk2>
          <a:srgbClr val="CC0000"/>
        </a:dk2>
        <a:lt2>
          <a:srgbClr val="0000CC"/>
        </a:lt2>
        <a:accent1>
          <a:srgbClr val="99FFCC"/>
        </a:accent1>
        <a:accent2>
          <a:srgbClr val="99FFCC"/>
        </a:accent2>
        <a:accent3>
          <a:srgbClr val="FFFFFF"/>
        </a:accent3>
        <a:accent4>
          <a:srgbClr val="000082"/>
        </a:accent4>
        <a:accent5>
          <a:srgbClr val="CAFFE2"/>
        </a:accent5>
        <a:accent6>
          <a:srgbClr val="8AE7B9"/>
        </a:accent6>
        <a:hlink>
          <a:srgbClr val="800000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757</Words>
  <Application>Microsoft Office PowerPoint</Application>
  <PresentationFormat>全屏显示(4:3)</PresentationFormat>
  <Paragraphs>296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Pixel</vt:lpstr>
      <vt:lpstr>堆 ( Heap )</vt:lpstr>
      <vt:lpstr>堆的定义</vt:lpstr>
      <vt:lpstr>堆的元素下标计算</vt:lpstr>
      <vt:lpstr>最小堆的类定义</vt:lpstr>
      <vt:lpstr>PowerPoint 演示文稿</vt:lpstr>
      <vt:lpstr>堆的建立</vt:lpstr>
      <vt:lpstr>PowerPoint 演示文稿</vt:lpstr>
      <vt:lpstr>PowerPoint 演示文稿</vt:lpstr>
      <vt:lpstr>将一组用数组存放的任意数据调整成堆</vt:lpstr>
      <vt:lpstr>PowerPoint 演示文稿</vt:lpstr>
      <vt:lpstr>PowerPoint 演示文稿</vt:lpstr>
      <vt:lpstr>PowerPoint 演示文稿</vt:lpstr>
      <vt:lpstr>最小堆的下滑调整算法</vt:lpstr>
      <vt:lpstr>最小堆的插入</vt:lpstr>
      <vt:lpstr>PowerPoint 演示文稿</vt:lpstr>
      <vt:lpstr>PowerPoint 演示文稿</vt:lpstr>
      <vt:lpstr>PowerPoint 演示文稿</vt:lpstr>
      <vt:lpstr>PowerPoint 演示文稿</vt:lpstr>
      <vt:lpstr>最小堆的删除算法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 ( Heap )</dc:title>
  <dc:creator>Apple</dc:creator>
  <cp:lastModifiedBy>user</cp:lastModifiedBy>
  <cp:revision>3</cp:revision>
  <dcterms:created xsi:type="dcterms:W3CDTF">2016-05-29T07:56:56Z</dcterms:created>
  <dcterms:modified xsi:type="dcterms:W3CDTF">2020-12-15T02:25:56Z</dcterms:modified>
</cp:coreProperties>
</file>