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8"/>
  </p:notesMasterIdLst>
  <p:handoutMasterIdLst>
    <p:handoutMasterId r:id="rId149"/>
  </p:handoutMasterIdLst>
  <p:sldIdLst>
    <p:sldId id="256" r:id="rId2"/>
    <p:sldId id="257" r:id="rId3"/>
    <p:sldId id="258" r:id="rId4"/>
    <p:sldId id="3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427" r:id="rId15"/>
    <p:sldId id="268" r:id="rId16"/>
    <p:sldId id="269" r:id="rId17"/>
    <p:sldId id="270" r:id="rId18"/>
    <p:sldId id="42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429" r:id="rId28"/>
    <p:sldId id="430" r:id="rId29"/>
    <p:sldId id="357" r:id="rId30"/>
    <p:sldId id="279" r:id="rId31"/>
    <p:sldId id="431" r:id="rId32"/>
    <p:sldId id="280" r:id="rId33"/>
    <p:sldId id="281" r:id="rId34"/>
    <p:sldId id="282" r:id="rId35"/>
    <p:sldId id="283" r:id="rId36"/>
    <p:sldId id="284" r:id="rId37"/>
    <p:sldId id="285" r:id="rId38"/>
    <p:sldId id="491" r:id="rId39"/>
    <p:sldId id="289" r:id="rId40"/>
    <p:sldId id="290" r:id="rId41"/>
    <p:sldId id="358" r:id="rId42"/>
    <p:sldId id="291" r:id="rId43"/>
    <p:sldId id="292" r:id="rId44"/>
    <p:sldId id="293" r:id="rId45"/>
    <p:sldId id="490" r:id="rId46"/>
    <p:sldId id="294" r:id="rId47"/>
    <p:sldId id="295" r:id="rId48"/>
    <p:sldId id="296" r:id="rId49"/>
    <p:sldId id="299" r:id="rId50"/>
    <p:sldId id="300" r:id="rId51"/>
    <p:sldId id="303" r:id="rId52"/>
    <p:sldId id="304" r:id="rId53"/>
    <p:sldId id="305" r:id="rId54"/>
    <p:sldId id="306" r:id="rId55"/>
    <p:sldId id="307" r:id="rId56"/>
    <p:sldId id="432" r:id="rId57"/>
    <p:sldId id="308" r:id="rId58"/>
    <p:sldId id="309" r:id="rId59"/>
    <p:sldId id="433" r:id="rId60"/>
    <p:sldId id="311" r:id="rId61"/>
    <p:sldId id="310" r:id="rId62"/>
    <p:sldId id="312" r:id="rId63"/>
    <p:sldId id="492" r:id="rId64"/>
    <p:sldId id="314" r:id="rId65"/>
    <p:sldId id="315" r:id="rId66"/>
    <p:sldId id="316" r:id="rId67"/>
    <p:sldId id="434" r:id="rId68"/>
    <p:sldId id="317" r:id="rId69"/>
    <p:sldId id="494" r:id="rId70"/>
    <p:sldId id="318" r:id="rId71"/>
    <p:sldId id="436" r:id="rId72"/>
    <p:sldId id="320" r:id="rId73"/>
    <p:sldId id="321" r:id="rId74"/>
    <p:sldId id="322" r:id="rId75"/>
    <p:sldId id="437" r:id="rId76"/>
    <p:sldId id="323" r:id="rId77"/>
    <p:sldId id="324" r:id="rId78"/>
    <p:sldId id="327" r:id="rId79"/>
    <p:sldId id="329" r:id="rId80"/>
    <p:sldId id="439" r:id="rId81"/>
    <p:sldId id="331" r:id="rId82"/>
    <p:sldId id="332" r:id="rId83"/>
    <p:sldId id="333" r:id="rId84"/>
    <p:sldId id="334" r:id="rId85"/>
    <p:sldId id="335" r:id="rId86"/>
    <p:sldId id="336" r:id="rId87"/>
    <p:sldId id="338" r:id="rId88"/>
    <p:sldId id="493" r:id="rId89"/>
    <p:sldId id="435" r:id="rId90"/>
    <p:sldId id="487" r:id="rId91"/>
    <p:sldId id="495" r:id="rId92"/>
    <p:sldId id="489" r:id="rId93"/>
    <p:sldId id="488" r:id="rId94"/>
    <p:sldId id="345" r:id="rId95"/>
    <p:sldId id="442" r:id="rId96"/>
    <p:sldId id="443" r:id="rId97"/>
    <p:sldId id="445" r:id="rId98"/>
    <p:sldId id="444" r:id="rId99"/>
    <p:sldId id="446" r:id="rId100"/>
    <p:sldId id="447" r:id="rId101"/>
    <p:sldId id="448" r:id="rId102"/>
    <p:sldId id="450" r:id="rId103"/>
    <p:sldId id="501" r:id="rId104"/>
    <p:sldId id="372" r:id="rId105"/>
    <p:sldId id="373" r:id="rId106"/>
    <p:sldId id="374" r:id="rId107"/>
    <p:sldId id="377" r:id="rId108"/>
    <p:sldId id="380" r:id="rId109"/>
    <p:sldId id="381" r:id="rId110"/>
    <p:sldId id="392" r:id="rId111"/>
    <p:sldId id="382" r:id="rId112"/>
    <p:sldId id="383" r:id="rId113"/>
    <p:sldId id="451" r:id="rId114"/>
    <p:sldId id="452" r:id="rId115"/>
    <p:sldId id="453" r:id="rId116"/>
    <p:sldId id="384" r:id="rId117"/>
    <p:sldId id="497" r:id="rId118"/>
    <p:sldId id="483" r:id="rId119"/>
    <p:sldId id="454" r:id="rId120"/>
    <p:sldId id="386" r:id="rId121"/>
    <p:sldId id="393" r:id="rId122"/>
    <p:sldId id="395" r:id="rId123"/>
    <p:sldId id="498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96" r:id="rId133"/>
    <p:sldId id="404" r:id="rId134"/>
    <p:sldId id="486" r:id="rId135"/>
    <p:sldId id="406" r:id="rId136"/>
    <p:sldId id="499" r:id="rId137"/>
    <p:sldId id="500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8" r:id="rId146"/>
    <p:sldId id="482" r:id="rId1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CC0066"/>
    <a:srgbClr val="FF0000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496" autoAdjust="0"/>
  </p:normalViewPr>
  <p:slideViewPr>
    <p:cSldViewPr>
      <p:cViewPr varScale="1">
        <p:scale>
          <a:sx n="108" d="100"/>
          <a:sy n="108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16424-5501-4010-BFC5-2760AD898E65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78004-1428-4B76-9C92-9F4121D51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117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9994-499E-4D8E-AE75-AA7519F5951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43FC-F8CC-4DAC-B842-D075565FA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5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0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017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</p:grpSp>
      <p:sp>
        <p:nvSpPr>
          <p:cNvPr id="501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6BF6CE-8BD2-4CEC-A937-F7C9BE7CC8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163AA-8595-4BB7-BF8F-952F118810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513945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94600-8D3F-43BE-9157-8013B3C694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27734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82EAC3-5050-4B18-8B83-11212BA62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922094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77683A-6A34-4061-BD4D-DD36BB431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429022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048FAC-D023-4275-A4E3-05597F3FA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3596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C5AF2-90F3-423F-8BC8-1C5326AC3D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82565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50B6E-C4C4-4ACA-9106-3A95BAA50F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09362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C6043-5EBD-4FC1-8D57-22E697D32F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588200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DB8F2-6F9E-4638-8586-ECAAEF7100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616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B0F1-1D82-42E2-B1BC-758FCB11D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5694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E5D20-F550-4270-B055-243C5DB4A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62949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6B373-6837-45BF-A225-B5C37BD01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46010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B28A6-8B7E-4889-84B6-37E70E3C0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79166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91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F29113-C8C4-47C3-B136-76DFE6BFC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spd="slow">
    <p:pull dir="ru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09800"/>
            <a:ext cx="7239000" cy="14446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第三篇  数理逻辑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2895600" y="533400"/>
            <a:ext cx="2971800" cy="1828800"/>
          </a:xfrm>
          <a:prstGeom prst="irregularSeal2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55725" y="91440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371600" y="1524000"/>
            <a:ext cx="7467600" cy="131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是通过若干个原子命题和命题联结词构成的更复杂的命题。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740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只要明天天气好，我就去春游。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429000" y="3657600"/>
            <a:ext cx="1752600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638800" y="3657600"/>
            <a:ext cx="1828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270125" y="3733800"/>
            <a:ext cx="603567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是一个大于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的整数，则</a:t>
            </a:r>
          </a:p>
          <a:p>
            <a:pPr>
              <a:lnSpc>
                <a:spcPct val="17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的大于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的最小因数一定是素数。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505200" y="4495800"/>
            <a:ext cx="3276600" cy="0"/>
          </a:xfrm>
          <a:prstGeom prst="line">
            <a:avLst/>
          </a:prstGeom>
          <a:noFill/>
          <a:ln w="730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743200" y="5257800"/>
            <a:ext cx="51054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705600" y="1466195"/>
            <a:ext cx="2286000" cy="838200"/>
          </a:xfrm>
          <a:prstGeom prst="ellips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  <p:bldP spid="57351" grpId="0" animBg="1"/>
      <p:bldP spid="57352" grpId="0" animBg="1"/>
      <p:bldP spid="57353" grpId="0"/>
      <p:bldP spid="57354" grpId="0" animBg="1"/>
      <p:bldP spid="57355" grpId="0" animBg="1"/>
      <p:bldP spid="5735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975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344425" y="1524000"/>
            <a:ext cx="52087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练习：求下列命题公式的对偶。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279525" y="2057400"/>
            <a:ext cx="77120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1)((P∨Q)∨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R)∧(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P∨R)  2)((P→Q)∧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R)∨0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717939" y="2971800"/>
            <a:ext cx="72830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公式的对偶为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((P∧Q)∧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P∧R)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6096000" y="2590800"/>
            <a:ext cx="1219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900113" y="3810000"/>
            <a:ext cx="6948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2)((P→Q)∧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R)∨0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P∨Q)∧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R)∨0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957513" y="4648200"/>
            <a:ext cx="3519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P∧Q)∨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R)∧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/>
      <p:bldP spid="275464" grpId="0" animBg="1"/>
      <p:bldP spid="275465" grpId="0"/>
      <p:bldP spid="27546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12925" y="1524000"/>
            <a:ext cx="61118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A=((P∨Q)∨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R)∧(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P∨R)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20650" y="3505200"/>
            <a:ext cx="69897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公式的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对偶为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((P∧Q)∧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P∧R)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1812925" y="2133600"/>
            <a:ext cx="61118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¬A=¬((P∨Q)∨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R)∧(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P∨R)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438400" y="2819400"/>
            <a:ext cx="61118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=((¬P∧¬Q)∧R))∨(P∧¬R)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3048000" y="3352800"/>
            <a:ext cx="411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3048000" y="4038600"/>
            <a:ext cx="426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91" name="Text Box 11"/>
              <p:cNvSpPr txBox="1">
                <a:spLocks noChangeArrowheads="1"/>
              </p:cNvSpPr>
              <p:nvPr/>
            </p:nvSpPr>
            <p:spPr bwMode="auto">
              <a:xfrm>
                <a:off x="381000" y="4114800"/>
                <a:ext cx="8442032" cy="1317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定理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endParaRPr lang="en-US" altLang="zh-CN" sz="2800" b="1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           ¬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)⇔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𝑫</m:t>
                        </m:r>
                      </m:sup>
                    </m:sSup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¬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¬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649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14800"/>
                <a:ext cx="8442032" cy="1317541"/>
              </a:xfrm>
              <a:prstGeom prst="rect">
                <a:avLst/>
              </a:prstGeom>
              <a:blipFill rotWithShape="1">
                <a:blip r:embed="rId2"/>
                <a:stretch>
                  <a:fillRect l="-15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0" y="3047238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  <p:bldP spid="276487" grpId="0"/>
      <p:bldP spid="276488" grpId="0"/>
      <p:bldP spid="276489" grpId="0" animBg="1"/>
      <p:bldP spid="276490" grpId="0" animBg="1"/>
      <p:bldP spid="27649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281113" y="990600"/>
            <a:ext cx="170781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对偶定理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4481089" y="307105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35" name="Text Box 7"/>
              <p:cNvSpPr txBox="1">
                <a:spLocks noChangeArrowheads="1"/>
              </p:cNvSpPr>
              <p:nvPr/>
            </p:nvSpPr>
            <p:spPr bwMode="auto">
              <a:xfrm>
                <a:off x="1425892" y="1621301"/>
                <a:ext cx="5813108" cy="1350499"/>
              </a:xfrm>
              <a:prstGeom prst="rect">
                <a:avLst/>
              </a:prstGeom>
              <a:solidFill>
                <a:srgbClr val="CCFFCC"/>
              </a:solidFill>
              <a:ln w="158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pt-BR" sz="28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对偶定理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：设有等式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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B,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则此时有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</m:sup>
                    </m:sSup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⇔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53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5892" y="1621301"/>
                <a:ext cx="5813108" cy="1350499"/>
              </a:xfrm>
              <a:prstGeom prst="rect">
                <a:avLst/>
              </a:prstGeom>
              <a:blipFill rotWithShape="1">
                <a:blip r:embed="rId2"/>
                <a:stretch>
                  <a:fillRect l="-2090" r="-1254"/>
                </a:stretch>
              </a:blipFill>
              <a:ln w="158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066800" y="3276600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如果公式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等价，则其对偶公式也等价。                         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1052513" y="3962400"/>
            <a:ext cx="32799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P∨(P∧Q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 flipV="1">
            <a:off x="1752600" y="4487801"/>
            <a:ext cx="1600200" cy="7999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3810000" y="44958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2286000" y="4926013"/>
            <a:ext cx="2986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P∧(P∨Q)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278542" name="Group 14"/>
          <p:cNvGrpSpPr>
            <a:grpSpLocks/>
          </p:cNvGrpSpPr>
          <p:nvPr/>
        </p:nvGrpSpPr>
        <p:grpSpPr bwMode="auto">
          <a:xfrm>
            <a:off x="4191000" y="4038600"/>
            <a:ext cx="4002088" cy="990600"/>
            <a:chOff x="2880" y="2772"/>
            <a:chExt cx="2521" cy="624"/>
          </a:xfrm>
        </p:grpSpPr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2880" y="2928"/>
              <a:ext cx="1824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 flipV="1">
              <a:off x="3177" y="2976"/>
              <a:ext cx="1527" cy="42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608" y="2772"/>
              <a:ext cx="79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吸收律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/>
      <p:bldP spid="278538" grpId="0"/>
      <p:bldP spid="278539" grpId="0" animBg="1"/>
      <p:bldP spid="278540" grpId="0" animBg="1"/>
      <p:bldP spid="27854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230323" y="1524000"/>
            <a:ext cx="38750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第八组：联结词化归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447800" y="2208631"/>
            <a:ext cx="5586412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Q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P∨Q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 dirty="0">
                <a:latin typeface="Times New Roman" pitchFamily="18" charset="0"/>
              </a:rPr>
              <a:t>Q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(P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Q)∧(Q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P)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  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P∨Q)∧(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Q∨P)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  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(P∧Q)∨(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P∧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Q)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6210300" y="1712119"/>
            <a:ext cx="2552700" cy="2021681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-7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2387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905000" y="2133600"/>
            <a:ext cx="53340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6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§10.6  </a:t>
            </a:r>
            <a:r>
              <a:rPr lang="zh-CN" altLang="en-US" sz="6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</a:t>
            </a: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5105400" y="3962400"/>
            <a:ext cx="2133600" cy="609600"/>
          </a:xfrm>
          <a:prstGeom prst="wedgeRoundRectCallout">
            <a:avLst>
              <a:gd name="adj1" fmla="val -27681"/>
              <a:gd name="adj2" fmla="val -221356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标准形式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738312" y="4648200"/>
            <a:ext cx="6186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命题常元、变元及其否定，称为文字。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6248400" y="1905000"/>
            <a:ext cx="2362200" cy="1905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/>
      <p:bldP spid="183301" grpId="0" animBg="1"/>
      <p:bldP spid="18330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61644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质合取式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472839" y="1682910"/>
            <a:ext cx="6375761" cy="679290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质合取式：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文字或有限个文字的合取。 </a:t>
            </a: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276600" y="2362200"/>
            <a:ext cx="2819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752600" y="2851150"/>
            <a:ext cx="4713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667000" y="2851150"/>
            <a:ext cx="80692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3948113" y="2897187"/>
            <a:ext cx="14272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Q∧R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5969000" y="2851150"/>
            <a:ext cx="17510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P∧R∧Q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4252913" y="4214812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3962400" y="3810000"/>
            <a:ext cx="1995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 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1600200" y="2819400"/>
            <a:ext cx="687388" cy="687387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4876800" y="2895600"/>
            <a:ext cx="5334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3886200" y="2819400"/>
            <a:ext cx="7620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39" name="Oval 19"/>
          <p:cNvSpPr>
            <a:spLocks noChangeArrowheads="1"/>
          </p:cNvSpPr>
          <p:nvPr/>
        </p:nvSpPr>
        <p:spPr bwMode="auto">
          <a:xfrm>
            <a:off x="7162800" y="2820987"/>
            <a:ext cx="5334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8" grpId="0"/>
      <p:bldP spid="184329" grpId="0"/>
      <p:bldP spid="184330" grpId="0"/>
      <p:bldP spid="184331" grpId="0"/>
      <p:bldP spid="184333" grpId="0"/>
      <p:bldP spid="184335" grpId="0" animBg="1"/>
      <p:bldP spid="184336" grpId="0" animBg="1"/>
      <p:bldP spid="184337" grpId="0" animBg="1"/>
      <p:bldP spid="18433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6244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质析取式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524000" y="1676400"/>
            <a:ext cx="6375761" cy="675699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质析取式：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文字或有限个文字的析取。 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347913" y="2895600"/>
            <a:ext cx="4713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3948113" y="2971800"/>
            <a:ext cx="14272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 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957513" y="2895600"/>
            <a:ext cx="7171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5638800" y="2971800"/>
            <a:ext cx="18408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P∨Q∨R 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190500" y="4267200"/>
            <a:ext cx="9144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单个的命题 变元既可称为质合取式也可以称为质析取式。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2209800" y="2895600"/>
            <a:ext cx="6096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3048000" y="2895600"/>
            <a:ext cx="7620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4419600" y="2895600"/>
            <a:ext cx="6858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362" name="Oval 18"/>
          <p:cNvSpPr>
            <a:spLocks noChangeArrowheads="1"/>
          </p:cNvSpPr>
          <p:nvPr/>
        </p:nvSpPr>
        <p:spPr bwMode="auto">
          <a:xfrm>
            <a:off x="5943600" y="2819400"/>
            <a:ext cx="5334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/>
      <p:bldP spid="185354" grpId="0"/>
      <p:bldP spid="185355" grpId="0"/>
      <p:bldP spid="185356" grpId="0"/>
      <p:bldP spid="185358" grpId="0"/>
      <p:bldP spid="185359" grpId="0" animBg="1"/>
      <p:bldP spid="185360" grpId="0" animBg="1"/>
      <p:bldP spid="185361" grpId="0" animBg="1"/>
      <p:bldP spid="18536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262789" y="1760599"/>
            <a:ext cx="7576411" cy="525401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析取范式：由有限个质合取式构成的析取式。 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7576411" cy="525401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合取范式：由有限个质析取式构成的合取式。 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371600" y="9906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347912" y="2620963"/>
            <a:ext cx="4205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P∨(Q∧R)∨(P∧Q∧R) 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2362200" y="3200400"/>
            <a:ext cx="4572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3186112" y="3200400"/>
            <a:ext cx="11430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4800600" y="3200400"/>
            <a:ext cx="13716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652712" y="25908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4405312" y="2590800"/>
            <a:ext cx="4572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076575" y="4343400"/>
            <a:ext cx="31921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P∧R∧(P∨Q∨R) 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3048000" y="49530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3733800" y="50292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4932628" y="4953000"/>
            <a:ext cx="139197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3048000" y="43434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3657600" y="4267200"/>
            <a:ext cx="6096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3" grpId="0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/>
      <p:bldP spid="188430" grpId="0" animBg="1"/>
      <p:bldP spid="188431" grpId="0" animBg="1"/>
      <p:bldP spid="188432" grpId="0" animBg="1"/>
      <p:bldP spid="188433" grpId="0" animBg="1"/>
      <p:bldP spid="18843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1281112" y="914400"/>
            <a:ext cx="60340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求析取范式和合取范式的方法：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1371600" y="1524000"/>
            <a:ext cx="5029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去掉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，→等连接词  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1295400" y="2590800"/>
            <a:ext cx="5638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否定深入：不含双重否定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1295400" y="3478212"/>
            <a:ext cx="76469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德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摩根律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，将否定符号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移到各个命题变元之前 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1323668" y="4267200"/>
            <a:ext cx="6829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利用定律将公式化成相应的范式。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5" grpId="0"/>
      <p:bldP spid="191496" grpId="0"/>
      <p:bldP spid="19149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278302" y="1524000"/>
            <a:ext cx="58082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求公式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的析取范式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295400" y="2133600"/>
            <a:ext cx="3352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600200" y="2743200"/>
            <a:ext cx="52969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 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1447800" y="3429000"/>
            <a:ext cx="45082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P∨Q)) 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1447800" y="4198999"/>
            <a:ext cx="26054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6705600" y="27432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否定深入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6858000" y="34290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分配律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1105407" y="4876800"/>
            <a:ext cx="62859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析取范式优点：形式简单，化归方便。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1219200" y="5486400"/>
            <a:ext cx="4648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缺点：不标准，不唯一。 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>
            <a:off x="3429000" y="3962400"/>
            <a:ext cx="23622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19" grpId="0"/>
      <p:bldP spid="192521" grpId="0"/>
      <p:bldP spid="192522" grpId="0"/>
      <p:bldP spid="192523" grpId="0"/>
      <p:bldP spid="192524" grpId="0"/>
      <p:bldP spid="192527" grpId="1"/>
      <p:bldP spid="192528" grpId="0"/>
      <p:bldP spid="1925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36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10.1.1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584325" y="177482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4478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十是一个整数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3716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北京是一个村庄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371600" y="3200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雪是黑色的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295400" y="3962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煤球是白的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295400" y="4800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今天是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794250" y="1676400"/>
            <a:ext cx="692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784725" y="2406650"/>
            <a:ext cx="70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038600" y="32004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962400" y="393065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022725" y="4791075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1/0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58381" grpId="0"/>
      <p:bldP spid="58382" grpId="0"/>
      <p:bldP spid="58383" grpId="0"/>
      <p:bldP spid="5838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371600" y="1673256"/>
            <a:ext cx="56928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求公式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的合取范式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合取范式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332112" y="2316163"/>
            <a:ext cx="2706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600200" y="2971800"/>
            <a:ext cx="563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60850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P∨P 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 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1472833" y="4495800"/>
            <a:ext cx="21085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1371600" y="5265799"/>
            <a:ext cx="7086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合析取范式有与析取范式一样的优缺点。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/>
      <p:bldP spid="203784" grpId="0"/>
      <p:bldP spid="203785" grpId="0"/>
      <p:bldP spid="20378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24564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219200" y="1524000"/>
            <a:ext cx="6858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rtl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、求公式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(P∧(Q→R))→S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的合取范式。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1143000" y="2133600"/>
            <a:ext cx="35079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(P∧(Q→R))→S 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530350" y="2819400"/>
            <a:ext cx="34230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Q∨R))→S 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1468438" y="3505200"/>
            <a:ext cx="36811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Q∨R))∨S 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447800" y="4114800"/>
            <a:ext cx="36811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R))∨S 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447800" y="4800600"/>
            <a:ext cx="34711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P∨S∨(Q∧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371600" y="5410200"/>
            <a:ext cx="49891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P∨S∨Q)∧(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P∨S∨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2590800" y="2667000"/>
            <a:ext cx="1371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 flipV="1">
            <a:off x="1828800" y="3344801"/>
            <a:ext cx="2971800" cy="7999"/>
          </a:xfrm>
          <a:prstGeom prst="line">
            <a:avLst/>
          </a:prstGeom>
          <a:noFill/>
          <a:ln w="825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/>
      <p:bldP spid="193545" grpId="0"/>
      <p:bldP spid="193546" grpId="0"/>
      <p:bldP spid="193547" grpId="0"/>
      <p:bldP spid="193548" grpId="0"/>
      <p:bldP spid="193549" grpId="0"/>
      <p:bldP spid="193550" grpId="0" animBg="1"/>
      <p:bldP spid="19355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302061" y="1524000"/>
            <a:ext cx="64703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、求公式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(P∧(Q→R))→S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的析取范式。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1292611" y="2133600"/>
            <a:ext cx="35079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(P∧(Q→R))→S 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565865" y="2819400"/>
            <a:ext cx="31585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549835" y="3581400"/>
            <a:ext cx="31745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501516" y="4191000"/>
            <a:ext cx="29180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391025" y="4227574"/>
            <a:ext cx="4646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983769" y="5071299"/>
            <a:ext cx="50629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8153400" y="1981200"/>
            <a:ext cx="609600" cy="1905000"/>
          </a:xfrm>
          <a:prstGeom prst="wedgeEllipseCallout">
            <a:avLst>
              <a:gd name="adj1" fmla="val -601563"/>
              <a:gd name="adj2" fmla="val 75500"/>
            </a:avLst>
          </a:prstGeom>
          <a:solidFill>
            <a:srgbClr val="FFFF00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381000" y="5334000"/>
            <a:ext cx="2286000" cy="1066800"/>
          </a:xfrm>
          <a:prstGeom prst="wedgeRoundRectCallout">
            <a:avLst>
              <a:gd name="adj1" fmla="val 36666"/>
              <a:gd name="adj2" fmla="val -116665"/>
              <a:gd name="adj3" fmla="val 16667"/>
            </a:avLst>
          </a:prstGeom>
          <a:solidFill>
            <a:srgbClr val="339966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73827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/>
      <p:bldP spid="194568" grpId="0"/>
      <p:bldP spid="194569" grpId="0"/>
      <p:bldP spid="194569" grpId="1"/>
      <p:bldP spid="194570" grpId="0"/>
      <p:bldP spid="194571" grpId="0"/>
      <p:bldP spid="194571" grpId="1"/>
      <p:bldP spid="194572" grpId="0" animBg="1"/>
      <p:bldP spid="19457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204913" y="1611313"/>
            <a:ext cx="7558087" cy="132203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对于任何一命题公式，都存在与其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等价的析取范式和合取范式。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3886200" y="2286000"/>
            <a:ext cx="1676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3200400" y="2971800"/>
            <a:ext cx="2819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>
            <a:off x="6629400" y="4419600"/>
            <a:ext cx="2362200" cy="1371600"/>
          </a:xfrm>
          <a:prstGeom prst="wedgeEllipseCallout">
            <a:avLst>
              <a:gd name="adj1" fmla="val -65523"/>
              <a:gd name="adj2" fmla="val -166782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2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矛盾式</a:t>
            </a:r>
          </a:p>
          <a:p>
            <a:pPr algn="ctr">
              <a:lnSpc>
                <a:spcPct val="12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361714" y="3200400"/>
            <a:ext cx="4734286" cy="250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常用来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判定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永假式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合取范式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常用来判定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永真式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  <p:bldP spid="281608" grpId="0" animBg="1"/>
      <p:bldP spid="28160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371600" y="998599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范式的应用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一公式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为永假式 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>
            <a:off x="2360160" y="2316163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1162882" y="3344863"/>
            <a:ext cx="3790118" cy="525401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的析取范式为永假式 </a:t>
            </a:r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>
            <a:off x="28194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5412357" cy="525401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析取范式的每个合取式为矛盾式 </a:t>
            </a:r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析取范式的每个合取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命题变元及其否定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 animBg="1"/>
      <p:bldP spid="282631" grpId="0" animBg="1"/>
      <p:bldP spid="282632" grpId="0" animBg="1"/>
      <p:bldP spid="282633" grpId="0" animBg="1"/>
      <p:bldP spid="282634" grpId="0" animBg="1"/>
      <p:bldP spid="28263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一公式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为永真式 </a:t>
            </a: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2362200" y="22098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990600" y="3284599"/>
            <a:ext cx="3790118" cy="525401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的合取范式为永真式 </a:t>
            </a: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2438400" y="3838575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900113" y="4953000"/>
            <a:ext cx="5412357" cy="525401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合取范式的每个析取式为永真式 </a:t>
            </a:r>
          </a:p>
        </p:txBody>
      </p:sp>
      <p:sp>
        <p:nvSpPr>
          <p:cNvPr id="283658" name="AutoShape 10"/>
          <p:cNvSpPr>
            <a:spLocks noChangeArrowheads="1"/>
          </p:cNvSpPr>
          <p:nvPr/>
        </p:nvSpPr>
        <p:spPr bwMode="auto">
          <a:xfrm>
            <a:off x="6629400" y="3962400"/>
            <a:ext cx="838200" cy="13716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5181600" y="19812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合取范式的每个析取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命题变元及其否定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71600" y="998599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范式的应用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主范式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219200" y="1752600"/>
            <a:ext cx="381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为了使范式唯一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867400" y="17653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主范式</a:t>
            </a:r>
          </a:p>
        </p:txBody>
      </p:sp>
      <p:grpSp>
        <p:nvGrpSpPr>
          <p:cNvPr id="195597" name="Group 13"/>
          <p:cNvGrpSpPr>
            <a:grpSpLocks/>
          </p:cNvGrpSpPr>
          <p:nvPr/>
        </p:nvGrpSpPr>
        <p:grpSpPr bwMode="auto">
          <a:xfrm>
            <a:off x="6629399" y="2286001"/>
            <a:ext cx="2362200" cy="1439863"/>
            <a:chOff x="4176" y="1440"/>
            <a:chExt cx="1488" cy="907"/>
          </a:xfrm>
        </p:grpSpPr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4176" y="1440"/>
              <a:ext cx="552" cy="645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4419" y="2016"/>
              <a:ext cx="124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主析取范式</a:t>
              </a:r>
            </a:p>
          </p:txBody>
        </p:sp>
      </p:grp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4424363" y="2286000"/>
            <a:ext cx="1976438" cy="1524000"/>
            <a:chOff x="2787" y="1440"/>
            <a:chExt cx="1245" cy="960"/>
          </a:xfrm>
        </p:grpSpPr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H="1">
              <a:off x="3384" y="1440"/>
              <a:ext cx="504" cy="672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2787" y="2069"/>
              <a:ext cx="124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主合取范式</a:t>
              </a:r>
            </a:p>
          </p:txBody>
        </p:sp>
      </p:grp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0" y="-2627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0" y="3047238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2838450" y="76200"/>
            <a:ext cx="2324099" cy="1592201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4000499" y="1828800"/>
            <a:ext cx="1785939" cy="449201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4"/>
              <p:cNvSpPr txBox="1">
                <a:spLocks noChangeArrowheads="1"/>
              </p:cNvSpPr>
              <p:nvPr/>
            </p:nvSpPr>
            <p:spPr bwMode="auto">
              <a:xfrm>
                <a:off x="1408024" y="1600200"/>
                <a:ext cx="7087687" cy="1458542"/>
              </a:xfrm>
              <a:prstGeom prst="rect">
                <a:avLst/>
              </a:prstGeom>
              <a:solidFill>
                <a:srgbClr val="CCFFCC"/>
              </a:solidFill>
              <a:ln w="158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最小项：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个命题变元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形如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⋀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⋀</m:t>
                    </m:r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⋀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的命题公式。</a:t>
                </a:r>
              </a:p>
            </p:txBody>
          </p:sp>
        </mc:Choice>
        <mc:Fallback xmlns="">
          <p:sp>
            <p:nvSpPr>
              <p:cNvPr id="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8024" y="1600200"/>
                <a:ext cx="7087687" cy="1458542"/>
              </a:xfrm>
              <a:prstGeom prst="rect">
                <a:avLst/>
              </a:prstGeom>
              <a:blipFill rotWithShape="1">
                <a:blip r:embed="rId2"/>
                <a:stretch>
                  <a:fillRect l="-1715" r="-858" b="-3719"/>
                </a:stretch>
              </a:blipFill>
              <a:ln w="158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0"/>
          <p:cNvSpPr>
            <a:spLocks noChangeShapeType="1"/>
          </p:cNvSpPr>
          <p:nvPr/>
        </p:nvSpPr>
        <p:spPr bwMode="auto">
          <a:xfrm flipH="1">
            <a:off x="4379824" y="2884682"/>
            <a:ext cx="762000" cy="419100"/>
          </a:xfrm>
          <a:prstGeom prst="line">
            <a:avLst/>
          </a:prstGeom>
          <a:noFill/>
          <a:ln w="476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461619" y="3228863"/>
            <a:ext cx="24422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变元或其否定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620000" y="3171712"/>
            <a:ext cx="1447800" cy="665469"/>
          </a:xfrm>
          <a:prstGeom prst="wedgeRoundRectCallout">
            <a:avLst>
              <a:gd name="adj1" fmla="val -16778"/>
              <a:gd name="adj2" fmla="val -181944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最小项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47800" y="3820180"/>
            <a:ext cx="5791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给定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P,Q,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则对应的最小项有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162425" y="5267980"/>
            <a:ext cx="2847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共有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个最小项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00400" y="4505980"/>
            <a:ext cx="46958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, 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PQ, PQ</a:t>
            </a: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 rot="16200000">
            <a:off x="5380832" y="3060562"/>
            <a:ext cx="336550" cy="4141787"/>
          </a:xfrm>
          <a:prstGeom prst="leftBrace">
            <a:avLst>
              <a:gd name="adj1" fmla="val 102555"/>
              <a:gd name="adj2" fmla="val 49981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9692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/>
      <p:bldP spid="10" grpId="0"/>
      <p:bldP spid="11" grpId="0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4375" name="Rectangle 7"/>
              <p:cNvSpPr>
                <a:spLocks noChangeArrowheads="1"/>
              </p:cNvSpPr>
              <p:nvPr/>
            </p:nvSpPr>
            <p:spPr bwMode="auto">
              <a:xfrm>
                <a:off x="1447800" y="1600200"/>
                <a:ext cx="7010400" cy="572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小项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⋀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⋀⋯⋀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，简记为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437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600200"/>
                <a:ext cx="7010400" cy="572978"/>
              </a:xfrm>
              <a:prstGeom prst="rect">
                <a:avLst/>
              </a:prstGeom>
              <a:blipFill rotWithShape="1">
                <a:blip r:embed="rId2"/>
                <a:stretch>
                  <a:fillRect l="-1826" t="-8602" b="-23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4481089" y="29234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1371600" y="3657600"/>
            <a:ext cx="6172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4481089" y="305676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4388" name="Rectangle 20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481089" y="305676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最小项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9400" y="2362200"/>
                <a:ext cx="2756909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62200"/>
                <a:ext cx="2756909" cy="10090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590800" y="4114800"/>
            <a:ext cx="723275" cy="1209020"/>
            <a:chOff x="2590800" y="4114800"/>
            <a:chExt cx="723275" cy="1209020"/>
          </a:xfrm>
        </p:grpSpPr>
        <p:sp>
          <p:nvSpPr>
            <p:cNvPr id="314385" name="Line 17"/>
            <p:cNvSpPr>
              <a:spLocks noChangeShapeType="1"/>
            </p:cNvSpPr>
            <p:nvPr/>
          </p:nvSpPr>
          <p:spPr bwMode="auto">
            <a:xfrm>
              <a:off x="2895600" y="4114800"/>
              <a:ext cx="0" cy="7620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90800" y="4800600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30705" y="4114800"/>
            <a:ext cx="723275" cy="1285220"/>
            <a:chOff x="4630705" y="4114800"/>
            <a:chExt cx="723275" cy="1285220"/>
          </a:xfrm>
        </p:grpSpPr>
        <p:sp>
          <p:nvSpPr>
            <p:cNvPr id="314386" name="Line 18"/>
            <p:cNvSpPr>
              <a:spLocks noChangeShapeType="1"/>
            </p:cNvSpPr>
            <p:nvPr/>
          </p:nvSpPr>
          <p:spPr bwMode="auto">
            <a:xfrm>
              <a:off x="4953000" y="4114800"/>
              <a:ext cx="0" cy="6858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0705" y="4876800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53200" y="4114800"/>
            <a:ext cx="696601" cy="1220688"/>
            <a:chOff x="6553200" y="4114800"/>
            <a:chExt cx="696601" cy="1220688"/>
          </a:xfrm>
        </p:grpSpPr>
        <p:sp>
          <p:nvSpPr>
            <p:cNvPr id="314387" name="Line 19"/>
            <p:cNvSpPr>
              <a:spLocks noChangeShapeType="1"/>
            </p:cNvSpPr>
            <p:nvPr/>
          </p:nvSpPr>
          <p:spPr bwMode="auto">
            <a:xfrm>
              <a:off x="6781800" y="4114800"/>
              <a:ext cx="0" cy="6858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3200" y="4812268"/>
              <a:ext cx="696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36102" y="5267980"/>
                <a:ext cx="995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solidFill>
                                <a:srgbClr val="C00000"/>
                              </a:solidFill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02" y="5267980"/>
                <a:ext cx="99572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669702" y="5257800"/>
                <a:ext cx="995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solidFill>
                                <a:srgbClr val="C00000"/>
                              </a:solidFill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02" y="5257800"/>
                <a:ext cx="99572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50902" y="5267980"/>
                <a:ext cx="995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solidFill>
                                <a:srgbClr val="C00000"/>
                              </a:solidFill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02" y="5267980"/>
                <a:ext cx="99572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8" grpId="0"/>
      <p:bldP spid="3" grpId="0"/>
      <p:bldP spid="8" grpId="0"/>
      <p:bldP spid="33" grpId="0"/>
      <p:bldP spid="3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23361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最小项真值表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两个命题变元的最小项真值表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8467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11767"/>
              </p:ext>
            </p:extLst>
          </p:nvPr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记法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4704" name="Rectangle 32"/>
          <p:cNvSpPr>
            <a:spLocks noChangeArrowheads="1"/>
          </p:cNvSpPr>
          <p:nvPr/>
        </p:nvSpPr>
        <p:spPr bwMode="auto">
          <a:xfrm>
            <a:off x="6019800" y="2971800"/>
            <a:ext cx="1066800" cy="2667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284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10.1.1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219200" y="16240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 1+101=110.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143000" y="2438400"/>
            <a:ext cx="334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我学英语或法语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572000" y="2362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219200" y="3214687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如果考试过了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我就去散步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019800" y="3124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295400" y="39624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9)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向右看齐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038600" y="388620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不是命题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447800" y="4800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请勿吸烟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038600" y="472440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不是命题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191000" y="1600200"/>
            <a:ext cx="77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0/1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utoUpdateAnimBg="0"/>
      <p:bldP spid="59402" grpId="0" autoUpdateAnimBg="0"/>
      <p:bldP spid="59404" grpId="0" autoUpdateAnimBg="0"/>
      <p:bldP spid="59406" grpId="0" autoUpdateAnimBg="0"/>
      <p:bldP spid="5940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57800" y="3505200"/>
            <a:ext cx="1752600" cy="685800"/>
          </a:xfrm>
          <a:prstGeom prst="rect">
            <a:avLst/>
          </a:prstGeom>
          <a:solidFill>
            <a:srgbClr val="CC99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433513" y="1676400"/>
            <a:ext cx="1538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P,Q,R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819400" y="1676400"/>
            <a:ext cx="6172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971800" y="2743200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76200" y="3581400"/>
            <a:ext cx="90678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1981200" y="2209800"/>
            <a:ext cx="0" cy="12192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最小项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nimBg="1"/>
      <p:bldP spid="197638" grpId="0"/>
      <p:bldP spid="197639" grpId="0"/>
      <p:bldP spid="197640" grpId="0"/>
      <p:bldP spid="19764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914400" y="1760599"/>
            <a:ext cx="8217612" cy="586957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</a:t>
            </a: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由有限个最小项组成的析取范式 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914400" y="2605088"/>
            <a:ext cx="18392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62000" y="4724400"/>
            <a:ext cx="50035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2528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3124200" y="3124200"/>
            <a:ext cx="3810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3886200" y="3124200"/>
            <a:ext cx="5334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838200" y="3200400"/>
            <a:ext cx="57666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 ∨((P∨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P)∧Q) 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762000" y="3962400"/>
            <a:ext cx="74529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∨((P∧Q) 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P∧Q) </a:t>
            </a: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1219200" y="4495800"/>
            <a:ext cx="15240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6629400" y="4495800"/>
            <a:ext cx="16002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63" name="AutoShape 15"/>
          <p:cNvSpPr>
            <a:spLocks noChangeArrowheads="1"/>
          </p:cNvSpPr>
          <p:nvPr/>
        </p:nvSpPr>
        <p:spPr bwMode="auto">
          <a:xfrm>
            <a:off x="5765591" y="5080575"/>
            <a:ext cx="2667000" cy="914400"/>
          </a:xfrm>
          <a:prstGeom prst="wedgeRoundRectCallout">
            <a:avLst>
              <a:gd name="adj1" fmla="val -119466"/>
              <a:gd name="adj2" fmla="val 26213"/>
              <a:gd name="adj3" fmla="val 16667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5410200"/>
                <a:ext cx="3324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200"/>
                <a:ext cx="332424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6" grpId="0"/>
      <p:bldP spid="206857" grpId="0" animBg="1"/>
      <p:bldP spid="206858" grpId="0" animBg="1"/>
      <p:bldP spid="206859" grpId="0"/>
      <p:bldP spid="206860" grpId="0"/>
      <p:bldP spid="206861" grpId="0" animBg="1"/>
      <p:bldP spid="206862" grpId="0" animBg="1"/>
      <p:bldP spid="206863" grpId="0" animBg="1"/>
      <p:bldP spid="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1 1"/>
          <p:cNvSpPr/>
          <p:nvPr/>
        </p:nvSpPr>
        <p:spPr bwMode="auto">
          <a:xfrm>
            <a:off x="5410201" y="1905000"/>
            <a:ext cx="1905000" cy="17526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35929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种方法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09800" y="1998812"/>
            <a:ext cx="3886200" cy="2344588"/>
            <a:chOff x="3779912" y="771550"/>
            <a:chExt cx="2862089" cy="1742590"/>
          </a:xfrm>
        </p:grpSpPr>
        <p:grpSp>
          <p:nvGrpSpPr>
            <p:cNvPr id="9" name="组合 8"/>
            <p:cNvGrpSpPr/>
            <p:nvPr/>
          </p:nvGrpSpPr>
          <p:grpSpPr>
            <a:xfrm>
              <a:off x="3780000" y="1722140"/>
              <a:ext cx="792000" cy="792000"/>
              <a:chOff x="4101215" y="3733550"/>
              <a:chExt cx="792000" cy="792000"/>
            </a:xfrm>
          </p:grpSpPr>
          <p:sp>
            <p:nvSpPr>
              <p:cNvPr id="15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01215" y="373355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45143" y="3846820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3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</a:p>
            </p:txBody>
          </p:sp>
        </p:grpSp>
        <p:sp>
          <p:nvSpPr>
            <p:cNvPr id="11" name="MH_Text_1"/>
            <p:cNvSpPr/>
            <p:nvPr>
              <p:custDataLst>
                <p:tags r:id="rId1"/>
              </p:custDataLst>
            </p:nvPr>
          </p:nvSpPr>
          <p:spPr>
            <a:xfrm>
              <a:off x="4612230" y="1923678"/>
              <a:ext cx="15246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lt"/>
                </a:rPr>
                <a:t> 推导法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MH_Text_1"/>
            <p:cNvSpPr/>
            <p:nvPr>
              <p:custDataLst>
                <p:tags r:id="rId2"/>
              </p:custDataLst>
            </p:nvPr>
          </p:nvSpPr>
          <p:spPr>
            <a:xfrm>
              <a:off x="4592684" y="1010968"/>
              <a:ext cx="204931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2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lt"/>
                </a:rPr>
                <a:t> 真值表法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ll dir="r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71600" y="914400"/>
            <a:ext cx="20075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1828800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列出公式真值表，将其中使公式值为真之指派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所对应的最小项析取，即得主析取范式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7" name="爆炸形 2 6"/>
          <p:cNvSpPr/>
          <p:nvPr/>
        </p:nvSpPr>
        <p:spPr bwMode="auto">
          <a:xfrm>
            <a:off x="2438400" y="3429000"/>
            <a:ext cx="1981200" cy="1676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583362"/>
      </p:ext>
    </p:extLst>
  </p:cSld>
  <p:clrMapOvr>
    <a:masterClrMapping/>
  </p:clrMapOvr>
  <p:transition spd="slow">
    <p:pull dir="r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73" name="Rectangle 53"/>
          <p:cNvSpPr>
            <a:spLocks noChangeArrowheads="1"/>
          </p:cNvSpPr>
          <p:nvPr/>
        </p:nvSpPr>
        <p:spPr bwMode="auto">
          <a:xfrm>
            <a:off x="6096000" y="2895600"/>
            <a:ext cx="1981200" cy="1905000"/>
          </a:xfrm>
          <a:prstGeom prst="rect">
            <a:avLst/>
          </a:prstGeom>
          <a:solidFill>
            <a:srgbClr val="00FF00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71" name="Rectangle 51"/>
          <p:cNvSpPr>
            <a:spLocks noChangeArrowheads="1"/>
          </p:cNvSpPr>
          <p:nvPr/>
        </p:nvSpPr>
        <p:spPr bwMode="auto">
          <a:xfrm>
            <a:off x="4419600" y="2971800"/>
            <a:ext cx="762000" cy="17526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281113" y="1524000"/>
            <a:ext cx="50388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的主析取范式。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970" name="Group 50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581126230"/>
                  </p:ext>
                </p:extLst>
              </p:nvPr>
            </p:nvGraphicFramePr>
            <p:xfrm>
              <a:off x="1105694" y="2184400"/>
              <a:ext cx="7543800" cy="2976561"/>
            </p:xfrm>
            <a:graphic>
              <a:graphicData uri="http://schemas.openxmlformats.org/drawingml/2006/table">
                <a:tbl>
                  <a:tblPr/>
                  <a:tblGrid>
                    <a:gridCol w="11740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48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08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54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96521"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P  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3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华文中宋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3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华文中宋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Q)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zh-CN" altLang="en-US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华文行楷" pitchFamily="2" charset="-122"/>
                              <a:cs typeface="Times New Roman" panose="02020603050405020304" pitchFamily="18" charset="0"/>
                            </a:rPr>
                            <a:t>对应的最小项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0   0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P</a:t>
                          </a: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∧Q</a:t>
                          </a: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0   1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P</a:t>
                          </a: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∧Q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1   0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  P</a:t>
                          </a: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∧Q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1   1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9970" name="Group 50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581126230"/>
                  </p:ext>
                </p:extLst>
              </p:nvPr>
            </p:nvGraphicFramePr>
            <p:xfrm>
              <a:off x="1105694" y="2184400"/>
              <a:ext cx="7543800" cy="2976561"/>
            </p:xfrm>
            <a:graphic>
              <a:graphicData uri="http://schemas.openxmlformats.org/drawingml/2006/table">
                <a:tbl>
                  <a:tblPr/>
                  <a:tblGrid>
                    <a:gridCol w="1174004"/>
                    <a:gridCol w="1434893"/>
                    <a:gridCol w="2080832"/>
                    <a:gridCol w="2854071"/>
                  </a:tblGrid>
                  <a:tr h="596521"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P  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2128" t="-12245" r="-353617" b="-429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25146" t="-12245" r="-142982" b="-4295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zh-CN" altLang="en-US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华文行楷" pitchFamily="2" charset="-122"/>
                              <a:cs typeface="Times New Roman" panose="02020603050405020304" pitchFamily="18" charset="0"/>
                            </a:rPr>
                            <a:t>对应的最小项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0   0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P</a:t>
                          </a: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∧Q</a:t>
                          </a: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0   1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P</a:t>
                          </a: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∧Q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1   0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   P</a:t>
                          </a: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  <a:sym typeface="Symbol" pitchFamily="18" charset="2"/>
                            </a:rPr>
                            <a:t>∧Q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9501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1   1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3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9972" name="Text Box 52"/>
          <p:cNvSpPr txBox="1">
            <a:spLocks noChangeArrowheads="1"/>
          </p:cNvSpPr>
          <p:nvPr/>
        </p:nvSpPr>
        <p:spPr bwMode="auto">
          <a:xfrm>
            <a:off x="7772400" y="3810000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687388" y="5181600"/>
            <a:ext cx="838041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(P∧Q)= (P∧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Q) ∨(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Q)∨ (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1600" y="914400"/>
            <a:ext cx="29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9757" y="5663625"/>
                <a:ext cx="34204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57" y="5663625"/>
                <a:ext cx="342042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3" grpId="0" animBg="1"/>
      <p:bldP spid="209971" grpId="0" animBg="1"/>
      <p:bldP spid="209974" grpId="0"/>
      <p:bldP spid="1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96" name="Rectangle 52"/>
          <p:cNvSpPr>
            <a:spLocks noChangeArrowheads="1"/>
          </p:cNvSpPr>
          <p:nvPr/>
        </p:nvSpPr>
        <p:spPr bwMode="auto">
          <a:xfrm>
            <a:off x="6705600" y="2819400"/>
            <a:ext cx="1981200" cy="1905000"/>
          </a:xfrm>
          <a:prstGeom prst="rect">
            <a:avLst/>
          </a:prstGeom>
          <a:solidFill>
            <a:srgbClr val="FF99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991" name="Rectangle 47"/>
          <p:cNvSpPr>
            <a:spLocks noChangeArrowheads="1"/>
          </p:cNvSpPr>
          <p:nvPr/>
        </p:nvSpPr>
        <p:spPr bwMode="auto">
          <a:xfrm>
            <a:off x="4343400" y="2895600"/>
            <a:ext cx="762000" cy="19050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144053" y="1524000"/>
            <a:ext cx="75427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利用真值表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(P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Q)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的主析取范式</a:t>
            </a:r>
          </a:p>
        </p:txBody>
      </p:sp>
      <p:graphicFrame>
        <p:nvGraphicFramePr>
          <p:cNvPr id="210995" name="Group 5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112216732"/>
              </p:ext>
            </p:extLst>
          </p:nvPr>
        </p:nvGraphicFramePr>
        <p:xfrm>
          <a:off x="1143000" y="2057400"/>
          <a:ext cx="7848600" cy="33575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31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∧Q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P(P∧</a:t>
                      </a:r>
                      <a:r>
                        <a:rPr kumimoji="0" lang="en-US" altLang="zh-CN" sz="2800" b="1" i="0" u="none" strike="noStrike" cap="none" normalizeH="0" baseline="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对应最小项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P∧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P∧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P∧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1371600" y="5486400"/>
            <a:ext cx="2376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P(P∧Q)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1600" y="914400"/>
            <a:ext cx="29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85176" y="5486400"/>
                <a:ext cx="34204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176" y="5486400"/>
                <a:ext cx="342042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96" grpId="0" animBg="1"/>
      <p:bldP spid="210991" grpId="0" animBg="1"/>
      <p:bldP spid="210990" grpId="0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289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等值演算方法： 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447800" y="1676400"/>
            <a:ext cx="4431319" cy="67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化归成最简析取范式；    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447800" y="2514600"/>
            <a:ext cx="7086600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若某析取项不是最小项，即缺少某变元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假定少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，则利用公式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P∧(Q∨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补充之。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7" grpId="0"/>
      <p:bldP spid="21197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281113" y="1524000"/>
            <a:ext cx="6796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的主析取范式。 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838200" y="2057400"/>
            <a:ext cx="26920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066800" y="2667000"/>
            <a:ext cx="55854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</a:t>
            </a:r>
            <a:endParaRPr lang="en-US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066800" y="3352800"/>
            <a:ext cx="289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4576423" y="3436999"/>
            <a:ext cx="24339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991020" y="4267200"/>
            <a:ext cx="563838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Q)</a:t>
            </a:r>
            <a:endParaRPr lang="en-US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3124200" y="33528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289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等值演算方法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65524" y="5029200"/>
                <a:ext cx="34204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24" y="5029200"/>
                <a:ext cx="342042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  <p:bldP spid="213000" grpId="0"/>
      <p:bldP spid="213003" grpId="0"/>
      <p:bldP spid="213005" grpId="0"/>
      <p:bldP spid="213006" grpId="0"/>
      <p:bldP spid="213006" grpId="1"/>
      <p:bldP spid="213009" grpId="0" animBg="1"/>
      <p:bldP spid="14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838200" y="2209800"/>
            <a:ext cx="48801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P→((P→Q)∧(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P)) 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90600" y="1524000"/>
            <a:ext cx="73471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P→((P→Q)∧(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的主析取范式。 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990600" y="2819400"/>
            <a:ext cx="50532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P∨Q)∧(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P)) 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990600" y="3589399"/>
            <a:ext cx="39760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 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4876800" y="3589399"/>
            <a:ext cx="19396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6781800" y="3581400"/>
            <a:ext cx="144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1063552" y="4343400"/>
            <a:ext cx="28988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3810000" y="4351399"/>
            <a:ext cx="38862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358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等值演算方法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029200"/>
                <a:ext cx="23233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029200"/>
                <a:ext cx="232332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3" grpId="0"/>
      <p:bldP spid="214024" grpId="0"/>
      <p:bldP spid="214025" grpId="0"/>
      <p:bldP spid="214026" grpId="0"/>
      <p:bldP spid="214027" grpId="0"/>
      <p:bldP spid="214028" grpId="0"/>
      <p:bldP spid="1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2743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128713" y="2003425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00200"/>
            <a:ext cx="7696200" cy="458788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84188" algn="l"/>
                <a:tab pos="19954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主析取范式。 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705600" y="533400"/>
            <a:ext cx="1981200" cy="914400"/>
          </a:xfrm>
          <a:prstGeom prst="wedgeRectCallout">
            <a:avLst>
              <a:gd name="adj1" fmla="val -100001"/>
              <a:gd name="adj2" fmla="val 59546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真值表方法</a:t>
            </a:r>
          </a:p>
        </p:txBody>
      </p:sp>
      <p:graphicFrame>
        <p:nvGraphicFramePr>
          <p:cNvPr id="215115" name="Group 7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0499912"/>
              </p:ext>
            </p:extLst>
          </p:nvPr>
        </p:nvGraphicFramePr>
        <p:xfrm>
          <a:off x="1447800" y="2133600"/>
          <a:ext cx="3578225" cy="4663440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110" name="Rectangle 70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11" name="Rectangle 71"/>
          <p:cNvSpPr>
            <a:spLocks noChangeArrowheads="1"/>
          </p:cNvSpPr>
          <p:nvPr/>
        </p:nvSpPr>
        <p:spPr bwMode="auto">
          <a:xfrm>
            <a:off x="1143000" y="3200400"/>
            <a:ext cx="31242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12" name="Rectangle 72"/>
          <p:cNvSpPr>
            <a:spLocks noChangeArrowheads="1"/>
          </p:cNvSpPr>
          <p:nvPr/>
        </p:nvSpPr>
        <p:spPr bwMode="auto">
          <a:xfrm>
            <a:off x="1447800" y="4191000"/>
            <a:ext cx="25908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524000" y="5791200"/>
            <a:ext cx="24384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14" name="Rectangle 74"/>
          <p:cNvSpPr>
            <a:spLocks noChangeArrowheads="1"/>
          </p:cNvSpPr>
          <p:nvPr/>
        </p:nvSpPr>
        <p:spPr bwMode="auto">
          <a:xfrm>
            <a:off x="1447800" y="6324600"/>
            <a:ext cx="25146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5400" y="2759612"/>
                <a:ext cx="39099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759612"/>
                <a:ext cx="390998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 animBg="1"/>
      <p:bldP spid="215111" grpId="0" animBg="1"/>
      <p:bldP spid="215112" grpId="0" animBg="1"/>
      <p:bldP spid="215113" grpId="0" animBg="1"/>
      <p:bldP spid="215114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10.1.1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10)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您吃饭了吗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732338" y="1538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不是命题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00200" y="2452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您上网了吗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732338" y="2376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不是命题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143000" y="3200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11)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我正在说谎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24400" y="32861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不是命题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05200" y="41910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悖  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4" grpId="0" autoUpdateAnimBg="0"/>
      <p:bldP spid="60426" grpId="0" autoUpdateAnimBg="0"/>
      <p:bldP spid="60427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066800" y="1905000"/>
            <a:ext cx="6553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=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81000" y="4572000"/>
            <a:ext cx="8382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128713" y="1538288"/>
            <a:ext cx="7024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主析取范式。</a:t>
            </a:r>
          </a:p>
        </p:txBody>
      </p:sp>
      <p:sp>
        <p:nvSpPr>
          <p:cNvPr id="216073" name="AutoShape 9"/>
          <p:cNvSpPr>
            <a:spLocks noChangeArrowheads="1"/>
          </p:cNvSpPr>
          <p:nvPr/>
        </p:nvSpPr>
        <p:spPr bwMode="auto">
          <a:xfrm>
            <a:off x="6934200" y="533400"/>
            <a:ext cx="1981200" cy="914400"/>
          </a:xfrm>
          <a:prstGeom prst="wedgeRoundRectCallout">
            <a:avLst>
              <a:gd name="adj1" fmla="val -102403"/>
              <a:gd name="adj2" fmla="val 57468"/>
              <a:gd name="adj3" fmla="val 16667"/>
            </a:avLst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等值演算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433513" y="3200400"/>
            <a:ext cx="763428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         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1981200" y="2667000"/>
            <a:ext cx="41331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2743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000" y="5282625"/>
                <a:ext cx="4142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82625"/>
                <a:ext cx="414280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1" grpId="0"/>
      <p:bldP spid="216074" grpId="0"/>
      <p:bldP spid="216075" grpId="0"/>
      <p:bldP spid="1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71600" y="914400"/>
            <a:ext cx="33599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主析取范式定理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447800" y="1600200"/>
            <a:ext cx="6415088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2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主析取范式的惟一性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371600" y="2743200"/>
            <a:ext cx="6306833" cy="1387176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任意含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个命题变元的非永假命题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公式，其主析取范式是惟一的。</a:t>
            </a: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5867400" y="3429000"/>
            <a:ext cx="1600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 animBg="1"/>
      <p:bldP spid="22016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118505" y="3276600"/>
            <a:ext cx="52728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, 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Q,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P∨Q, P∨Q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1206345" y="1676400"/>
                <a:ext cx="7432204" cy="1458542"/>
              </a:xfrm>
              <a:prstGeom prst="rect">
                <a:avLst/>
              </a:prstGeom>
              <a:solidFill>
                <a:srgbClr val="CCFFCC"/>
              </a:solidFill>
              <a:ln w="158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最大项：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个命题变元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形如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∨⋯∨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的命题公式。</a:t>
                </a:r>
              </a:p>
            </p:txBody>
          </p:sp>
        </mc:Choice>
        <mc:Fallback xmlns="">
          <p:sp>
            <p:nvSpPr>
              <p:cNvPr id="1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345" y="1676400"/>
                <a:ext cx="7432204" cy="1458542"/>
              </a:xfrm>
              <a:prstGeom prst="rect">
                <a:avLst/>
              </a:prstGeom>
              <a:blipFill rotWithShape="1">
                <a:blip r:embed="rId2"/>
                <a:stretch>
                  <a:fillRect l="-1637" r="-1473" b="-3719"/>
                </a:stretch>
              </a:blipFill>
              <a:ln w="158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8165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/>
      <p:bldP spid="1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143000" y="1684399"/>
            <a:ext cx="7262222" cy="525401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由有限个最大项组成的合取范式 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1143000" y="2514600"/>
            <a:ext cx="66675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如由两个命题变元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，构成最大项有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585913" y="3352800"/>
            <a:ext cx="641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219200" y="4191000"/>
            <a:ext cx="4891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=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 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6172200" y="4038600"/>
            <a:ext cx="2819400" cy="990600"/>
          </a:xfrm>
          <a:prstGeom prst="wedgeEllipseCallout">
            <a:avLst>
              <a:gd name="adj1" fmla="val -113853"/>
              <a:gd name="adj2" fmla="val -7854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204913" y="4953000"/>
            <a:ext cx="5500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个命题变元共有？个大项。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/>
      <p:bldP spid="221192" grpId="0"/>
      <p:bldP spid="221193" grpId="0"/>
      <p:bldP spid="221194" grpId="0" animBg="1"/>
      <p:bldP spid="22119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最大项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71600" y="1676400"/>
                <a:ext cx="7010400" cy="572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大项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∨⋯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b/>
                      <m:sup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，简记为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1676400"/>
                <a:ext cx="7010400" cy="572978"/>
              </a:xfrm>
              <a:prstGeom prst="rect">
                <a:avLst/>
              </a:prstGeom>
              <a:blipFill rotWithShape="1">
                <a:blip r:embed="rId2"/>
                <a:stretch>
                  <a:fillRect l="-1826" t="-7447" b="-234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74163" y="2514600"/>
                <a:ext cx="2756909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63" y="2514600"/>
                <a:ext cx="2756909" cy="10090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72" name="Rectangle 40"/>
          <p:cNvSpPr>
            <a:spLocks noChangeArrowheads="1"/>
          </p:cNvSpPr>
          <p:nvPr/>
        </p:nvSpPr>
        <p:spPr bwMode="auto">
          <a:xfrm>
            <a:off x="2133600" y="3124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73" name="Rectangle 41"/>
          <p:cNvSpPr>
            <a:spLocks noChangeArrowheads="1"/>
          </p:cNvSpPr>
          <p:nvPr/>
        </p:nvSpPr>
        <p:spPr bwMode="auto">
          <a:xfrm>
            <a:off x="2133600" y="36576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2133600" y="4267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75" name="Rectangle 43"/>
          <p:cNvSpPr>
            <a:spLocks noChangeArrowheads="1"/>
          </p:cNvSpPr>
          <p:nvPr/>
        </p:nvSpPr>
        <p:spPr bwMode="auto">
          <a:xfrm>
            <a:off x="2133600" y="48768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34488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个变元的最大项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371600" y="1676400"/>
            <a:ext cx="55991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两个命题变元的最大项真值表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327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23103"/>
              </p:ext>
            </p:extLst>
          </p:nvPr>
        </p:nvGraphicFramePr>
        <p:xfrm>
          <a:off x="2055813" y="24384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最大项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记法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P∨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∨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3265" name="Rectangle 33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32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57364"/>
              </p:ext>
            </p:extLst>
          </p:nvPr>
        </p:nvGraphicFramePr>
        <p:xfrm>
          <a:off x="6110288" y="4876800"/>
          <a:ext cx="5794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64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876800"/>
                        <a:ext cx="5794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326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8185"/>
              </p:ext>
            </p:extLst>
          </p:nvPr>
        </p:nvGraphicFramePr>
        <p:xfrm>
          <a:off x="6019800" y="4240213"/>
          <a:ext cx="609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65" name="公式" r:id="rId5" imgW="241200" imgH="215640" progId="Equation.3">
                  <p:embed/>
                </p:oleObj>
              </mc:Choice>
              <mc:Fallback>
                <p:oleObj name="公式" r:id="rId5" imgW="24120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40213"/>
                        <a:ext cx="6096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32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54239"/>
              </p:ext>
            </p:extLst>
          </p:nvPr>
        </p:nvGraphicFramePr>
        <p:xfrm>
          <a:off x="6129338" y="3657600"/>
          <a:ext cx="617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66" name="公式" r:id="rId7" imgW="228600" imgH="215640" progId="Equation.3">
                  <p:embed/>
                </p:oleObj>
              </mc:Choice>
              <mc:Fallback>
                <p:oleObj name="公式" r:id="rId7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3657600"/>
                        <a:ext cx="6175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32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293220"/>
              </p:ext>
            </p:extLst>
          </p:nvPr>
        </p:nvGraphicFramePr>
        <p:xfrm>
          <a:off x="6115050" y="2971800"/>
          <a:ext cx="723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67" name="公式" r:id="rId9" imgW="241200" imgH="228600" progId="Equation.3">
                  <p:embed/>
                </p:oleObj>
              </mc:Choice>
              <mc:Fallback>
                <p:oleObj name="公式" r:id="rId9" imgW="24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2971800"/>
                        <a:ext cx="7239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2" grpId="0" animBg="1"/>
      <p:bldP spid="223273" grpId="0" animBg="1"/>
      <p:bldP spid="223274" grpId="0" animBg="1"/>
      <p:bldP spid="22327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1 1"/>
          <p:cNvSpPr/>
          <p:nvPr/>
        </p:nvSpPr>
        <p:spPr bwMode="auto">
          <a:xfrm>
            <a:off x="4876800" y="2188118"/>
            <a:ext cx="1905000" cy="17526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35929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种方法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09800" y="1998812"/>
            <a:ext cx="3886200" cy="2344588"/>
            <a:chOff x="3779912" y="771550"/>
            <a:chExt cx="2862089" cy="1742590"/>
          </a:xfrm>
        </p:grpSpPr>
        <p:grpSp>
          <p:nvGrpSpPr>
            <p:cNvPr id="9" name="组合 8"/>
            <p:cNvGrpSpPr/>
            <p:nvPr/>
          </p:nvGrpSpPr>
          <p:grpSpPr>
            <a:xfrm>
              <a:off x="3780000" y="1722140"/>
              <a:ext cx="792000" cy="792000"/>
              <a:chOff x="4101215" y="3733550"/>
              <a:chExt cx="792000" cy="792000"/>
            </a:xfrm>
          </p:grpSpPr>
          <p:sp>
            <p:nvSpPr>
              <p:cNvPr id="15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01215" y="373355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45143" y="3846820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3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</a:p>
            </p:txBody>
          </p:sp>
        </p:grpSp>
        <p:sp>
          <p:nvSpPr>
            <p:cNvPr id="11" name="MH_Text_1"/>
            <p:cNvSpPr/>
            <p:nvPr>
              <p:custDataLst>
                <p:tags r:id="rId1"/>
              </p:custDataLst>
            </p:nvPr>
          </p:nvSpPr>
          <p:spPr>
            <a:xfrm>
              <a:off x="4612230" y="1923678"/>
              <a:ext cx="15246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lt"/>
                </a:rPr>
                <a:t> 推导法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MH_Text_1"/>
            <p:cNvSpPr/>
            <p:nvPr>
              <p:custDataLst>
                <p:tags r:id="rId2"/>
              </p:custDataLst>
            </p:nvPr>
          </p:nvSpPr>
          <p:spPr>
            <a:xfrm>
              <a:off x="4592684" y="1010968"/>
              <a:ext cx="204931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2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lt"/>
                </a:rPr>
                <a:t> 真值表法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516624"/>
      </p:ext>
    </p:extLst>
  </p:cSld>
  <p:clrMapOvr>
    <a:masterClrMapping/>
  </p:clrMapOvr>
  <p:transition spd="slow">
    <p:pull dir="r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71600" y="914400"/>
            <a:ext cx="20075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</a:t>
            </a:r>
          </a:p>
        </p:txBody>
      </p:sp>
      <p:sp>
        <p:nvSpPr>
          <p:cNvPr id="7" name="爆炸形 2 6"/>
          <p:cNvSpPr/>
          <p:nvPr/>
        </p:nvSpPr>
        <p:spPr bwMode="auto">
          <a:xfrm>
            <a:off x="2438400" y="3429000"/>
            <a:ext cx="1981200" cy="1676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1828800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列出公式真值表，将其中使公式值为假之指派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所对应的最大项合取，即得主合取范式</a:t>
            </a:r>
            <a:r>
              <a:rPr kumimoji="1"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9706026"/>
      </p:ext>
    </p:extLst>
  </p:cSld>
  <p:clrMapOvr>
    <a:masterClrMapping/>
  </p:clrMapOvr>
  <p:transition spd="slow">
    <p:pull dir="r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84" name="Rectangle 56"/>
          <p:cNvSpPr>
            <a:spLocks noChangeArrowheads="1"/>
          </p:cNvSpPr>
          <p:nvPr/>
        </p:nvSpPr>
        <p:spPr bwMode="auto">
          <a:xfrm>
            <a:off x="6096000" y="3962400"/>
            <a:ext cx="1752600" cy="12192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383" name="Oval 55"/>
          <p:cNvSpPr>
            <a:spLocks noChangeArrowheads="1"/>
          </p:cNvSpPr>
          <p:nvPr/>
        </p:nvSpPr>
        <p:spPr bwMode="auto">
          <a:xfrm>
            <a:off x="4191000" y="3962400"/>
            <a:ext cx="990600" cy="1295400"/>
          </a:xfrm>
          <a:prstGeom prst="ellipse">
            <a:avLst/>
          </a:prstGeom>
          <a:solidFill>
            <a:srgbClr val="FFFF99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016000" y="1524000"/>
            <a:ext cx="7518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利用真值表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P(</a:t>
            </a:r>
            <a:r>
              <a:rPr kumimoji="1" lang="en-US" altLang="zh-CN" sz="2800" b="1" baseline="6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PQ)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的主合取范式。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382" name="Group 54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362402075"/>
                  </p:ext>
                </p:extLst>
              </p:nvPr>
            </p:nvGraphicFramePr>
            <p:xfrm>
              <a:off x="1217612" y="2209800"/>
              <a:ext cx="7011988" cy="2992121"/>
            </p:xfrm>
            <a:graphic>
              <a:graphicData uri="http://schemas.openxmlformats.org/drawingml/2006/table">
                <a:tbl>
                  <a:tblPr/>
                  <a:tblGrid>
                    <a:gridCol w="11842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525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01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73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58813"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  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kumimoji="0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P(</a:t>
                          </a:r>
                          <a:r>
                            <a:rPr kumimoji="0" lang="en-US" altLang="zh-CN" sz="2800" b="1" i="0" u="none" strike="noStrike" cap="none" normalizeH="0" baseline="6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PQ)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对应最大项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5938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0  0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zh-CN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0238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0  1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zh-CN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675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1  0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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P∨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1175"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1  1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</a:t>
                          </a:r>
                          <a:r>
                            <a:rPr kumimoji="0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P∨</a:t>
                          </a:r>
                          <a:r>
                            <a:rPr kumimoji="0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Q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7382" name="Group 54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362402075"/>
                  </p:ext>
                </p:extLst>
              </p:nvPr>
            </p:nvGraphicFramePr>
            <p:xfrm>
              <a:off x="1217612" y="2209800"/>
              <a:ext cx="7011988" cy="2992121"/>
            </p:xfrm>
            <a:graphic>
              <a:graphicData uri="http://schemas.openxmlformats.org/drawingml/2006/table">
                <a:tbl>
                  <a:tblPr/>
                  <a:tblGrid>
                    <a:gridCol w="1184275"/>
                    <a:gridCol w="1452563"/>
                    <a:gridCol w="2101850"/>
                    <a:gridCol w="2273300"/>
                  </a:tblGrid>
                  <a:tr h="658813"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  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933" t="-926" r="-303361" b="-38055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P(</a:t>
                          </a:r>
                          <a:r>
                            <a:rPr kumimoji="0" lang="en-US" altLang="zh-CN" sz="2800" b="1" i="0" u="none" strike="noStrike" cap="none" normalizeH="0" baseline="6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</a:t>
                          </a: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PQ)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对应最大项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0  0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zh-CN" sz="2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0238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0  1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zh-CN" sz="2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  <a:sym typeface="Symbol" pitchFamily="18" charset="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66750">
                    <a:tc>
                      <a:txBody>
                        <a:bodyPr/>
                        <a:lstStyle>
                          <a:lvl1pPr marL="663575" indent="-4762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777875" indent="-4000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524000" indent="-381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885950" indent="-3238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2305050" indent="-3238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7622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32194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6766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4133850" indent="-32385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663575" marR="0" lvl="0" indent="-47625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1  0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</a:t>
                          </a: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P∨</a:t>
                          </a: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1  1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187325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defRPr sz="25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1pPr>
                          <a:lvl2pPr marL="377825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21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2pPr>
                          <a:lvl3pPr marL="11430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3pPr>
                          <a:lvl4pPr marL="15621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4pPr>
                          <a:lvl5pPr marL="19812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5pPr>
                          <a:lvl6pPr marL="24384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6pPr>
                          <a:lvl7pPr marL="2895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7pPr>
                          <a:lvl8pPr marL="33528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8pPr>
                          <a:lvl9pPr marL="38100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0000"/>
                            <a:buFont typeface="Wingdings" pitchFamily="2" charset="2"/>
                            <a:defRPr sz="17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187325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</a:t>
                          </a: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a:t>P∨</a:t>
                          </a:r>
                          <a:r>
                            <a:rPr kumimoji="0" lang="en-US" altLang="zh-CN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Q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066800" y="5265799"/>
            <a:ext cx="58293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P(PQ)=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Q) ∧( P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5257800"/>
                <a:ext cx="2313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5257800"/>
                <a:ext cx="231371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4" grpId="0" animBg="1"/>
      <p:bldP spid="227383" grpId="0" animBg="1"/>
      <p:bldP spid="227372" grpId="0"/>
      <p:bldP spid="1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28154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281113" y="1524000"/>
            <a:ext cx="6643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(P∧Q)∨(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P∧R)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的主合取范式。 </a:t>
            </a:r>
          </a:p>
        </p:txBody>
      </p:sp>
      <p:graphicFrame>
        <p:nvGraphicFramePr>
          <p:cNvPr id="228412" name="Group 6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25331825"/>
              </p:ext>
            </p:extLst>
          </p:nvPr>
        </p:nvGraphicFramePr>
        <p:xfrm>
          <a:off x="914400" y="2118360"/>
          <a:ext cx="4572000" cy="4663440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234113" y="4060825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469" name="Text Box 117"/>
          <p:cNvSpPr txBox="1">
            <a:spLocks noChangeArrowheads="1"/>
          </p:cNvSpPr>
          <p:nvPr/>
        </p:nvSpPr>
        <p:spPr bwMode="auto">
          <a:xfrm>
            <a:off x="5562600" y="1981200"/>
            <a:ext cx="2775417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P∨Q∨R)∧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Q∨R)∧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P∨Q∨R)</a:t>
            </a:r>
            <a:endParaRPr lang="en-US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471" name="Rectangle 119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656" y="4724400"/>
                <a:ext cx="38857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656" y="4724400"/>
                <a:ext cx="388574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69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355725" y="106680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命题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十是一个整数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北京是一个村庄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562600" y="2057400"/>
            <a:ext cx="14994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3) z=x+y</a:t>
            </a:r>
          </a:p>
        </p:txBody>
      </p:sp>
      <p:sp>
        <p:nvSpPr>
          <p:cNvPr id="253960" name="AutoShape 8"/>
          <p:cNvSpPr>
            <a:spLocks noChangeArrowheads="1"/>
          </p:cNvSpPr>
          <p:nvPr/>
        </p:nvSpPr>
        <p:spPr bwMode="auto">
          <a:xfrm>
            <a:off x="1447800" y="47244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CCFF99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命题常元</a:t>
            </a:r>
          </a:p>
        </p:txBody>
      </p:sp>
      <p:sp>
        <p:nvSpPr>
          <p:cNvPr id="253961" name="AutoShape 9"/>
          <p:cNvSpPr>
            <a:spLocks noChangeArrowheads="1"/>
          </p:cNvSpPr>
          <p:nvPr/>
        </p:nvSpPr>
        <p:spPr bwMode="auto">
          <a:xfrm>
            <a:off x="5486400" y="45720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FFFF99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命题变元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>
            <a:off x="8001000" y="2743200"/>
            <a:ext cx="1143000" cy="990600"/>
          </a:xfrm>
          <a:prstGeom prst="cloudCallout">
            <a:avLst>
              <a:gd name="adj1" fmla="val -92083"/>
              <a:gd name="adj2" fmla="val 140222"/>
            </a:avLst>
          </a:prstGeom>
          <a:solidFill>
            <a:srgbClr val="CCFFCC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解释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0" grpId="0" animBg="1"/>
      <p:bldP spid="253961" grpId="0" animBg="1"/>
      <p:bldP spid="25396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401677" y="1600200"/>
            <a:ext cx="6675523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化归成最简合取范式；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若某合取项不是最大项，即缺少某变元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假定少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，则利用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等式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补充之。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1371600" y="998599"/>
            <a:ext cx="2909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等值演算法：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281113" y="1600200"/>
            <a:ext cx="6719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求公式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的主合取范式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186983" y="2286000"/>
            <a:ext cx="277541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1468079" y="2971800"/>
            <a:ext cx="11227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1526190" y="3733800"/>
            <a:ext cx="26648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1426004" y="4495800"/>
            <a:ext cx="38317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2490" y="5105400"/>
                <a:ext cx="2313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490" y="5105400"/>
                <a:ext cx="231371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/>
      <p:bldP spid="230408" grpId="0"/>
      <p:bldP spid="230411" grpId="0"/>
      <p:bldP spid="230412" grpId="0"/>
      <p:bldP spid="1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28154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主合取范式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295401" y="1524000"/>
            <a:ext cx="510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(P→Q)→R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的主合取范式。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838200" y="2209800"/>
            <a:ext cx="26856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(P→Q)→R 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292588" y="2217799"/>
            <a:ext cx="28796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P∨Q)∨R 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1143000" y="2903599"/>
            <a:ext cx="289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Q)∨R 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3581400" y="2903599"/>
            <a:ext cx="34839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(P∨R)∧(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Q∨R) 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1066800" y="3581400"/>
            <a:ext cx="662903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Q)∨R)∧((P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Q∨R) 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1066800" y="4267200"/>
            <a:ext cx="7543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(P∨Q∨R)∧(P∨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Q∧R) 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Q∨R)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0" y="305676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5054025"/>
                <a:ext cx="34284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054025"/>
                <a:ext cx="34284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  <p:bldP spid="234504" grpId="0"/>
      <p:bldP spid="234505" grpId="0"/>
      <p:bldP spid="234506" grpId="0"/>
      <p:bldP spid="234507" grpId="0"/>
      <p:bldP spid="1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371600" y="914400"/>
            <a:ext cx="20973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219200" y="1447800"/>
            <a:ext cx="51125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P→R)∧(Q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的主范式。</a:t>
            </a:r>
          </a:p>
        </p:txBody>
      </p:sp>
      <p:graphicFrame>
        <p:nvGraphicFramePr>
          <p:cNvPr id="235583" name="Group 6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87515367"/>
              </p:ext>
            </p:extLst>
          </p:nvPr>
        </p:nvGraphicFramePr>
        <p:xfrm>
          <a:off x="1295400" y="2057400"/>
          <a:ext cx="4191000" cy="4663440"/>
        </p:xfrm>
        <a:graphic>
          <a:graphicData uri="http://schemas.openxmlformats.org/drawingml/2006/table">
            <a:tbl>
              <a:tblPr/>
              <a:tblGrid>
                <a:gridCol w="86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62600" y="2221468"/>
                <a:ext cx="3023776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P→R)∧(Q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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⇔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>
                  <a:solidFill>
                    <a:srgbClr val="0000FF"/>
                  </a:solidFill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21468"/>
                <a:ext cx="3023776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234" r="-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2286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主范式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204912" y="1676400"/>
            <a:ext cx="73294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主析取范式与主合取范式之间的关系：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0" y="3114657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0" y="3114657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1143001" y="2514600"/>
            <a:ext cx="7467600" cy="164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主析取范式和主合取范式有着“互补”关系，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即由公式的主析取范式可以求出其主合取范式。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143000" y="998599"/>
            <a:ext cx="7543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的主析取范式求其主合取范式的步骤为：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295400" y="1600200"/>
            <a:ext cx="7239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的主析取范式中没有包含的最小项。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求出与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中最小项的下标相同的最大项。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中最大项之合取为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的主合取范式。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914400" y="3817999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3047238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47800" y="3680936"/>
                <a:ext cx="76104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P→R)∧(Q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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P)</a:t>
                </a:r>
                <a:r>
                  <a:rPr lang="en-US" altLang="zh-CN" sz="2800" b="1" dirty="0">
                    <a:solidFill>
                      <a:srgbClr val="0000FF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⇔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80936"/>
                <a:ext cx="761047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68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33800" y="4572000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>
                  <a:solidFill>
                    <a:srgbClr val="0000FF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572000"/>
                <a:ext cx="4572000" cy="7386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/>
      <p:bldP spid="10" grpId="0"/>
      <p:bldP spid="2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作业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6249987" cy="3049587"/>
          </a:xfrm>
        </p:spPr>
        <p:txBody>
          <a:bodyPr/>
          <a:lstStyle/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P184 10.4 (3)</a:t>
            </a:r>
          </a:p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10.5  (2)</a:t>
            </a:r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55725" y="1066800"/>
            <a:ext cx="3292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否定词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87438" y="1600200"/>
            <a:ext cx="7751762" cy="2031325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8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695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2343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990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否定词：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是一个命题，则由否定词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和命题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组成的新命题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的否命题，读作“非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P”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或“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的否定”。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143001" y="3581400"/>
            <a:ext cx="3276600" cy="67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P: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雪是白的。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05001" y="4343400"/>
            <a:ext cx="4571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表示为</a:t>
            </a:r>
            <a:r>
              <a:rPr kumimoji="1"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雪不是白的。</a:t>
            </a:r>
            <a:endParaRPr kumimoji="1"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889125" y="4953000"/>
            <a:ext cx="336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雪是白的是不对的。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  <p:bldP spid="6145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309688" y="1066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否定词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1508125" y="1712913"/>
            <a:ext cx="5426075" cy="531812"/>
            <a:chOff x="950" y="1079"/>
            <a:chExt cx="3418" cy="335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950" y="1079"/>
              <a:ext cx="13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为真</a:t>
              </a: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3014" y="1084"/>
              <a:ext cx="13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为假</a:t>
              </a:r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1920" y="1152"/>
              <a:ext cx="1008" cy="240"/>
            </a:xfrm>
            <a:prstGeom prst="leftRightArrow">
              <a:avLst>
                <a:gd name="adj1" fmla="val 50000"/>
                <a:gd name="adj2" fmla="val 84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633716" y="26670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505" name="Group 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49141101"/>
              </p:ext>
            </p:extLst>
          </p:nvPr>
        </p:nvGraphicFramePr>
        <p:xfrm>
          <a:off x="3124200" y="2590800"/>
          <a:ext cx="2971800" cy="192024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1193693" y="4734580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雪是黑的。</a:t>
            </a:r>
          </a:p>
        </p:txBody>
      </p:sp>
      <p:sp>
        <p:nvSpPr>
          <p:cNvPr id="62507" name="AutoShape 43"/>
          <p:cNvSpPr>
            <a:spLocks noChangeArrowheads="1"/>
          </p:cNvSpPr>
          <p:nvPr/>
        </p:nvSpPr>
        <p:spPr bwMode="auto">
          <a:xfrm>
            <a:off x="2438400" y="5486400"/>
            <a:ext cx="914400" cy="533400"/>
          </a:xfrm>
          <a:prstGeom prst="wedgeRoundRectCallout">
            <a:avLst>
              <a:gd name="adj1" fmla="val 15625"/>
              <a:gd name="adj2" fmla="val -115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3962400" y="4572000"/>
            <a:ext cx="4130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雪不是黑的。</a:t>
            </a:r>
          </a:p>
        </p:txBody>
      </p:sp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800600" y="5548312"/>
            <a:ext cx="1447800" cy="457200"/>
          </a:xfrm>
          <a:prstGeom prst="wedgeRectCallout">
            <a:avLst>
              <a:gd name="adj1" fmla="val 17435"/>
              <a:gd name="adj2" fmla="val -1486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云形标注 2"/>
          <p:cNvSpPr/>
          <p:nvPr/>
        </p:nvSpPr>
        <p:spPr bwMode="auto">
          <a:xfrm>
            <a:off x="6934200" y="1712913"/>
            <a:ext cx="1828800" cy="1030287"/>
          </a:xfrm>
          <a:prstGeom prst="cloudCallout">
            <a:avLst>
              <a:gd name="adj1" fmla="val -103646"/>
              <a:gd name="adj2" fmla="val 31992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Not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62506" grpId="0"/>
      <p:bldP spid="62507" grpId="0" animBg="1"/>
      <p:bldP spid="62508" grpId="0"/>
      <p:bldP spid="62509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199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355725" y="1568450"/>
            <a:ext cx="54260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设有命题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南京在江苏省。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03325" y="2909887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的否命题为：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590800" y="3671887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：南京不在江苏省。 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743200" y="4495800"/>
            <a:ext cx="42242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南京在江苏省是不对的。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74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905000" y="1600200"/>
            <a:ext cx="44217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R: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每一种生物均是动物。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057400" y="3048000"/>
            <a:ext cx="4586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R: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有一些生物不是动物。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2057400" y="2286000"/>
            <a:ext cx="5029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R: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每一种生物都不是动物。</a:t>
            </a:r>
          </a:p>
        </p:txBody>
      </p:sp>
      <p:sp>
        <p:nvSpPr>
          <p:cNvPr id="254984" name="AutoShape 8"/>
          <p:cNvSpPr>
            <a:spLocks noChangeArrowheads="1"/>
          </p:cNvSpPr>
          <p:nvPr/>
        </p:nvSpPr>
        <p:spPr bwMode="auto">
          <a:xfrm>
            <a:off x="6858000" y="1447800"/>
            <a:ext cx="1219200" cy="685800"/>
          </a:xfrm>
          <a:prstGeom prst="wedgeEllipseCallout">
            <a:avLst>
              <a:gd name="adj1" fmla="val -101565"/>
              <a:gd name="adj2" fmla="val 19907"/>
            </a:avLst>
          </a:prstGeom>
          <a:solidFill>
            <a:srgbClr val="CCFFFF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4985" name="AutoShape 9"/>
          <p:cNvSpPr>
            <a:spLocks noChangeArrowheads="1"/>
          </p:cNvSpPr>
          <p:nvPr/>
        </p:nvSpPr>
        <p:spPr bwMode="auto">
          <a:xfrm>
            <a:off x="6858000" y="3276600"/>
            <a:ext cx="1524000" cy="838200"/>
          </a:xfrm>
          <a:prstGeom prst="wedgeRoundRectCallout">
            <a:avLst>
              <a:gd name="adj1" fmla="val -80000"/>
              <a:gd name="adj2" fmla="val -32199"/>
              <a:gd name="adj3" fmla="val 16667"/>
            </a:avLst>
          </a:prstGeom>
          <a:solidFill>
            <a:srgbClr val="CCFF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295400" y="4343400"/>
            <a:ext cx="7315200" cy="52540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对量化命题的否定，对量化词也要加以否定。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/>
      <p:bldP spid="254983" grpId="0"/>
      <p:bldP spid="254984" grpId="0" animBg="1"/>
      <p:bldP spid="254985" grpId="0" animBg="1"/>
      <p:bldP spid="2549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1844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合取词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291597" y="1600200"/>
            <a:ext cx="7606570" cy="2031325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合取词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是两个命题，则由合取词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合取，读作“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Q” 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2895600" y="4343400"/>
            <a:ext cx="5437188" cy="609600"/>
          </a:xfrm>
          <a:prstGeom prst="wedgeRectCallout">
            <a:avLst>
              <a:gd name="adj1" fmla="val -19296"/>
              <a:gd name="adj2" fmla="val -156250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既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..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..”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、“和”、“及”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/>
      <p:bldP spid="645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08125" y="1690687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数理逻辑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41525" y="2438400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用数学方法研究推理过程的科学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3035300" y="1676400"/>
            <a:ext cx="2374900" cy="519113"/>
            <a:chOff x="1872" y="1056"/>
            <a:chExt cx="1496" cy="327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352" y="10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符号逻辑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872" y="1248"/>
              <a:ext cx="528" cy="0"/>
            </a:xfrm>
            <a:prstGeom prst="line">
              <a:avLst/>
            </a:prstGeom>
            <a:noFill/>
            <a:ln w="857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965325" y="3276600"/>
            <a:ext cx="6264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命题逻辑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kumimoji="1"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谓词逻辑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的基础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006600" y="4297363"/>
            <a:ext cx="568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谓词逻辑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kumimoji="1"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命题逻辑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的扩充</a:t>
            </a:r>
            <a:endParaRPr kumimoji="1" lang="zh-CN" altLang="en-US" sz="28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/>
      <p:bldP spid="92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1463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342605" y="1524000"/>
            <a:ext cx="55915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kumimoji="1" lang="en-US" altLang="zh-CN" sz="2800" b="1" dirty="0">
                <a:solidFill>
                  <a:srgbClr val="9966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今天下雨。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今天下雪。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352800" y="2438400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今天下雨并且下雪。”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812925" y="2514600"/>
            <a:ext cx="1920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431925" y="3352800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  P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2=5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：雪是黑的。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209800" y="4114800"/>
            <a:ext cx="519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2=5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并且雪是黑的。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4038600" y="5105400"/>
            <a:ext cx="2514600" cy="1143000"/>
          </a:xfrm>
          <a:prstGeom prst="wedgeRoundRectCallout">
            <a:avLst>
              <a:gd name="adj1" fmla="val -94993"/>
              <a:gd name="adj2" fmla="val -93333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地位平等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43" grpId="0"/>
      <p:bldP spid="65544" grpId="0"/>
      <p:bldP spid="65545" grpId="0"/>
      <p:bldP spid="655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合取词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279525" y="1614488"/>
            <a:ext cx="39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 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2346325" y="2362200"/>
            <a:ext cx="3063875" cy="523874"/>
            <a:chOff x="1382" y="1543"/>
            <a:chExt cx="1930" cy="330"/>
          </a:xfrm>
        </p:grpSpPr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382" y="1543"/>
              <a:ext cx="10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</a:t>
              </a:r>
              <a:r>
                <a:rPr lang="en-US" altLang="zh-CN" sz="28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28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为真 </a:t>
              </a: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2496" y="1543"/>
              <a:ext cx="816" cy="240"/>
            </a:xfrm>
            <a:prstGeom prst="leftRightArrow">
              <a:avLst>
                <a:gd name="adj1" fmla="val 50000"/>
                <a:gd name="adj2" fmla="val 6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410200" y="2286000"/>
            <a:ext cx="2209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都为真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913967" y="3124200"/>
            <a:ext cx="19816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真值表：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601" name="Group 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55680477"/>
              </p:ext>
            </p:extLst>
          </p:nvPr>
        </p:nvGraphicFramePr>
        <p:xfrm>
          <a:off x="3124200" y="312420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602" name="AutoShape 42"/>
          <p:cNvSpPr>
            <a:spLocks noChangeArrowheads="1"/>
          </p:cNvSpPr>
          <p:nvPr/>
        </p:nvSpPr>
        <p:spPr bwMode="auto">
          <a:xfrm>
            <a:off x="7315200" y="5715000"/>
            <a:ext cx="2286000" cy="838200"/>
          </a:xfrm>
          <a:prstGeom prst="wedgeRectCallout">
            <a:avLst>
              <a:gd name="adj1" fmla="val -114375"/>
              <a:gd name="adj2" fmla="val -67426"/>
            </a:avLst>
          </a:prstGeom>
          <a:solidFill>
            <a:srgbClr val="FFFF00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同真则真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6934200" y="533400"/>
            <a:ext cx="1828800" cy="1030287"/>
          </a:xfrm>
          <a:prstGeom prst="cloudCallout">
            <a:avLst>
              <a:gd name="adj1" fmla="val -210937"/>
              <a:gd name="adj2" fmla="val 146629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Not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70" grpId="0"/>
      <p:bldP spid="66602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9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508125" y="1600200"/>
            <a:ext cx="679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今天下雨；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：明天下雨。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041525" y="2286000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565525" y="2327275"/>
            <a:ext cx="405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今天与明天都下雨。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431925" y="3200400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他们打开门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并走出教室。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4038600" y="3276600"/>
            <a:ext cx="457200" cy="457200"/>
          </a:xfrm>
          <a:prstGeom prst="ellips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4419600" y="3733800"/>
            <a:ext cx="1295400" cy="533400"/>
          </a:xfrm>
          <a:prstGeom prst="wedgeRoundRectCallout">
            <a:avLst>
              <a:gd name="adj1" fmla="val -44852"/>
              <a:gd name="adj2" fmla="val -729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17725" y="4419600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张明与张华是兄弟。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2971800" y="4419600"/>
            <a:ext cx="3810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1" grpId="0"/>
      <p:bldP spid="67592" grpId="0"/>
      <p:bldP spid="67593" grpId="0" animBg="1"/>
      <p:bldP spid="67594" grpId="0" animBg="1"/>
      <p:bldP spid="67595" grpId="0"/>
      <p:bldP spid="67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4283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1631950"/>
            <a:ext cx="6029215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：我去看电影。</a:t>
            </a:r>
          </a:p>
          <a:p>
            <a:pPr>
              <a:lnSpc>
                <a:spcPct val="15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：房间 里有十张桌子。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905000" y="3473450"/>
            <a:ext cx="1002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352800" y="3505200"/>
            <a:ext cx="2987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逻辑学允许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295400" y="924580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合取运算的性质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1143000" y="1762123"/>
            <a:ext cx="3505200" cy="533400"/>
            <a:chOff x="576" y="1536"/>
            <a:chExt cx="1824" cy="336"/>
          </a:xfrm>
        </p:grpSpPr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P∧P</a:t>
              </a: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幂等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1066800" y="2447926"/>
            <a:ext cx="4191000" cy="595313"/>
            <a:chOff x="576" y="1968"/>
            <a:chExt cx="2284" cy="375"/>
          </a:xfrm>
        </p:grpSpPr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1162" y="1977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P∧Q</a:t>
              </a:r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Q∧P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576" y="2013"/>
              <a:ext cx="4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交换</a:t>
              </a:r>
            </a:p>
          </p:txBody>
        </p:sp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1066800" y="3209923"/>
            <a:ext cx="6083300" cy="533400"/>
            <a:chOff x="576" y="2448"/>
            <a:chExt cx="3643" cy="336"/>
          </a:xfrm>
        </p:grpSpPr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结合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(P∧Q)∧R</a:t>
              </a:r>
            </a:p>
          </p:txBody>
        </p:sp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P∧(Q∧R)</a:t>
              </a:r>
            </a:p>
          </p:txBody>
        </p:sp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5257800" y="1752600"/>
            <a:ext cx="3472090" cy="547688"/>
            <a:chOff x="3302" y="1530"/>
            <a:chExt cx="1913" cy="345"/>
          </a:xfrm>
        </p:grpSpPr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302" y="1536"/>
              <a:ext cx="5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同一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878" y="153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P∧1</a:t>
              </a:r>
            </a:p>
          </p:txBody>
        </p:sp>
        <p:sp>
          <p:nvSpPr>
            <p:cNvPr id="69652" name="AutoShape 20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4992" y="1545"/>
              <a:ext cx="2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5257800" y="2438401"/>
            <a:ext cx="3424238" cy="604838"/>
            <a:chOff x="3312" y="1962"/>
            <a:chExt cx="1878" cy="381"/>
          </a:xfrm>
        </p:grpSpPr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零一</a:t>
              </a:r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3878" y="1962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P∧0</a:t>
              </a:r>
            </a:p>
          </p:txBody>
        </p:sp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4992" y="1977"/>
              <a:ext cx="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1066800" y="4108448"/>
            <a:ext cx="4202113" cy="534988"/>
            <a:chOff x="576" y="3014"/>
            <a:chExt cx="2458" cy="337"/>
          </a:xfrm>
        </p:grpSpPr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否定</a:t>
              </a:r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1238" y="3014"/>
              <a:ext cx="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P∧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P</a:t>
              </a:r>
            </a:p>
          </p:txBody>
        </p:sp>
        <p:sp>
          <p:nvSpPr>
            <p:cNvPr id="69660" name="AutoShape 28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822" y="301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6172200" y="2371723"/>
            <a:ext cx="26670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451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析取词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201738" y="1600200"/>
            <a:ext cx="7789862" cy="203350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是两个命题，则由析取词∨和命题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的析取式，读作“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Q”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19200" y="3733800"/>
            <a:ext cx="63214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：今天下雨，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：今天刮风，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649538" y="4572000"/>
            <a:ext cx="4814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：今天下雨</a:t>
            </a: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刮风。 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7540625" y="3886200"/>
            <a:ext cx="1371600" cy="838200"/>
          </a:xfrm>
          <a:prstGeom prst="wedgeRectCallout">
            <a:avLst>
              <a:gd name="adj1" fmla="val -126389"/>
              <a:gd name="adj2" fmla="val 24620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可兼或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944938" y="5334000"/>
            <a:ext cx="214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三种情况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/>
      <p:bldP spid="70663" grpId="0"/>
      <p:bldP spid="70664" grpId="0" animBg="1"/>
      <p:bldP spid="706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74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204912" y="1447800"/>
            <a:ext cx="77866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设有命题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：人之死或重于泰山。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：人之死或轻如鸿毛。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  “人之死或重于泰山或   或 轻如鸿毛”？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057400" y="3733800"/>
            <a:ext cx="9864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3657600" y="3429000"/>
            <a:ext cx="21336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6248400" y="3378200"/>
            <a:ext cx="1981200" cy="76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5105400" y="4419600"/>
            <a:ext cx="2133600" cy="762000"/>
          </a:xfrm>
          <a:prstGeom prst="wedgeRectCallout">
            <a:avLst>
              <a:gd name="adj1" fmla="val -444"/>
              <a:gd name="adj2" fmla="val -16625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不可兼或</a:t>
            </a:r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2895600" y="3733800"/>
            <a:ext cx="1219200" cy="838200"/>
            <a:chOff x="1920" y="2592"/>
            <a:chExt cx="768" cy="528"/>
          </a:xfrm>
        </p:grpSpPr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720" cy="528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V="1">
              <a:off x="1920" y="2640"/>
              <a:ext cx="624" cy="48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5562600" y="5791200"/>
            <a:ext cx="1600200" cy="762000"/>
          </a:xfrm>
          <a:prstGeom prst="wedgeRoundRectCallout">
            <a:avLst>
              <a:gd name="adj1" fmla="val -23514"/>
              <a:gd name="adj2" fmla="val -136250"/>
              <a:gd name="adj3" fmla="val 16667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P⊕Q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  <p:bldP spid="71688" grpId="0" animBg="1"/>
      <p:bldP spid="71689" grpId="0" animBg="1"/>
      <p:bldP spid="716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2514600" y="3429000"/>
            <a:ext cx="3810000" cy="1295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431925" y="990600"/>
            <a:ext cx="2530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异或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539415" y="1600200"/>
            <a:ext cx="21181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P⊕Q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真值表</a:t>
            </a:r>
          </a:p>
        </p:txBody>
      </p:sp>
      <p:graphicFrame>
        <p:nvGraphicFramePr>
          <p:cNvPr id="256028" name="Group 2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98733180"/>
              </p:ext>
            </p:extLst>
          </p:nvPr>
        </p:nvGraphicFramePr>
        <p:xfrm>
          <a:off x="2667000" y="2362200"/>
          <a:ext cx="3429000" cy="2895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⊕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云形标注 6"/>
          <p:cNvSpPr/>
          <p:nvPr/>
        </p:nvSpPr>
        <p:spPr bwMode="auto">
          <a:xfrm>
            <a:off x="6934200" y="1600200"/>
            <a:ext cx="1828800" cy="1030287"/>
          </a:xfrm>
          <a:prstGeom prst="cloudCallout">
            <a:avLst>
              <a:gd name="adj1" fmla="val -113021"/>
              <a:gd name="adj2" fmla="val 68048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异或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9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1506102" y="1676400"/>
            <a:ext cx="68758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  P: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今晚我看书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：今晚我去看电影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347913" y="2514600"/>
            <a:ext cx="10409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P⊕Q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3733800" y="2514600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今晚我看书或者去看电影</a:t>
            </a: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6400800" y="3810000"/>
            <a:ext cx="1600200" cy="685800"/>
          </a:xfrm>
          <a:prstGeom prst="wedgeRoundRectCallout">
            <a:avLst>
              <a:gd name="adj1" fmla="val -228272"/>
              <a:gd name="adj2" fmla="val -160648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真？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258055" grpId="0"/>
      <p:bldP spid="25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662113" y="1676400"/>
            <a:ext cx="6034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他作了二十或三十道题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3810000" y="3186112"/>
            <a:ext cx="2590800" cy="1219200"/>
          </a:xfrm>
          <a:prstGeom prst="wedgeRectCallout">
            <a:avLst>
              <a:gd name="adj1" fmla="val 4046"/>
              <a:gd name="adj2" fmla="val -131509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 约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355725" y="990600"/>
            <a:ext cx="4206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1371600" y="4551424"/>
            <a:ext cx="6553200" cy="52540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析取式∨表示的“或”是“可兼或”。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0"/>
            <a:ext cx="7313613" cy="1143000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第十章 命题逻辑</a:t>
            </a:r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95400" y="1000125"/>
            <a:ext cx="27770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真值定义：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876800" y="1905000"/>
            <a:ext cx="4267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至少有一个为真</a:t>
            </a:r>
          </a:p>
        </p:txBody>
      </p: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1295400" y="1828800"/>
            <a:ext cx="3590008" cy="754063"/>
            <a:chOff x="1056" y="1344"/>
            <a:chExt cx="1957" cy="475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1056" y="1392"/>
              <a:ext cx="124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P∨Q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为真</a:t>
              </a:r>
            </a:p>
          </p:txBody>
        </p:sp>
        <p:sp>
          <p:nvSpPr>
            <p:cNvPr id="72712" name="AutoShape 8"/>
            <p:cNvSpPr>
              <a:spLocks noChangeArrowheads="1"/>
            </p:cNvSpPr>
            <p:nvPr/>
          </p:nvSpPr>
          <p:spPr bwMode="auto">
            <a:xfrm>
              <a:off x="2053" y="1344"/>
              <a:ext cx="960" cy="475"/>
            </a:xfrm>
            <a:prstGeom prst="leftRightArrow">
              <a:avLst>
                <a:gd name="adj1" fmla="val 50000"/>
                <a:gd name="adj2" fmla="val 31018"/>
              </a:avLst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124200" y="2903599"/>
            <a:ext cx="5653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同时为假时，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才为假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212355" y="289560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真值表：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273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18152"/>
              </p:ext>
            </p:extLst>
          </p:nvPr>
        </p:nvGraphicFramePr>
        <p:xfrm>
          <a:off x="3352800" y="365760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P∨Q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738" name="AutoShape 34"/>
          <p:cNvSpPr>
            <a:spLocks noChangeArrowheads="1"/>
          </p:cNvSpPr>
          <p:nvPr/>
        </p:nvSpPr>
        <p:spPr bwMode="auto">
          <a:xfrm>
            <a:off x="6477000" y="5334000"/>
            <a:ext cx="1905000" cy="685800"/>
          </a:xfrm>
          <a:prstGeom prst="wedgeRectCallout">
            <a:avLst>
              <a:gd name="adj1" fmla="val -80250"/>
              <a:gd name="adj2" fmla="val -160648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同假则假</a:t>
            </a:r>
          </a:p>
        </p:txBody>
      </p:sp>
      <p:sp>
        <p:nvSpPr>
          <p:cNvPr id="13" name="云形标注 12"/>
          <p:cNvSpPr/>
          <p:nvPr/>
        </p:nvSpPr>
        <p:spPr bwMode="auto">
          <a:xfrm>
            <a:off x="6858000" y="685800"/>
            <a:ext cx="1828800" cy="1030287"/>
          </a:xfrm>
          <a:prstGeom prst="cloudCallout">
            <a:avLst>
              <a:gd name="adj1" fmla="val -173437"/>
              <a:gd name="adj2" fmla="val 89311"/>
            </a:avLst>
          </a:prstGeom>
          <a:blipFill>
            <a:blip r:embed="rId2"/>
            <a:tile tx="0" ty="0" sx="100000" sy="100000" flip="none" algn="tl"/>
          </a:blip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4" grpId="0"/>
      <p:bldP spid="72715" grpId="0"/>
      <p:bldP spid="72738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521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758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14  P: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今晚我看书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：今晚我去看电影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2057400" y="2819400"/>
            <a:ext cx="169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P∨Q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3429000" y="2743200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今晚我看书或者去看电影</a:t>
            </a:r>
          </a:p>
        </p:txBody>
      </p:sp>
      <p:sp>
        <p:nvSpPr>
          <p:cNvPr id="259081" name="AutoShape 9"/>
          <p:cNvSpPr>
            <a:spLocks noChangeArrowheads="1"/>
          </p:cNvSpPr>
          <p:nvPr/>
        </p:nvSpPr>
        <p:spPr bwMode="auto">
          <a:xfrm>
            <a:off x="4191000" y="4191000"/>
            <a:ext cx="2133600" cy="990600"/>
          </a:xfrm>
          <a:prstGeom prst="cloudCallout">
            <a:avLst>
              <a:gd name="adj1" fmla="val -125000"/>
              <a:gd name="adj2" fmla="val -111699"/>
            </a:avLst>
          </a:prstGeom>
          <a:solidFill>
            <a:srgbClr val="FFFF99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  <p:bldP spid="259079" grpId="0"/>
      <p:bldP spid="2590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95400" y="990600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析取运算的性质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1295985" y="1676400"/>
            <a:ext cx="3657015" cy="533400"/>
            <a:chOff x="497" y="1536"/>
            <a:chExt cx="1903" cy="336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P∨P</a:t>
              </a:r>
            </a:p>
          </p:txBody>
        </p:sp>
        <p:sp>
          <p:nvSpPr>
            <p:cNvPr id="73736" name="AutoShape 8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497" y="1536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幂等</a:t>
              </a:r>
            </a:p>
          </p:txBody>
        </p:sp>
      </p:grpSp>
      <p:grpSp>
        <p:nvGrpSpPr>
          <p:cNvPr id="73739" name="Group 11"/>
          <p:cNvGrpSpPr>
            <a:grpSpLocks/>
          </p:cNvGrpSpPr>
          <p:nvPr/>
        </p:nvGrpSpPr>
        <p:grpSpPr bwMode="auto">
          <a:xfrm>
            <a:off x="1219200" y="2362203"/>
            <a:ext cx="4343299" cy="595313"/>
            <a:chOff x="576" y="1968"/>
            <a:chExt cx="2367" cy="375"/>
          </a:xfrm>
        </p:grpSpPr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162" y="197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P∨Q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2291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Q∨P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576" y="2013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交换</a:t>
              </a:r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1371600" y="3200400"/>
            <a:ext cx="6083300" cy="533400"/>
            <a:chOff x="576" y="2448"/>
            <a:chExt cx="3643" cy="336"/>
          </a:xfrm>
        </p:grpSpPr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结合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(P∨Q)∨R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P∨(Q∨R)</a:t>
              </a:r>
            </a:p>
          </p:txBody>
        </p:sp>
      </p:grpSp>
      <p:grpSp>
        <p:nvGrpSpPr>
          <p:cNvPr id="73749" name="Group 21"/>
          <p:cNvGrpSpPr>
            <a:grpSpLocks/>
          </p:cNvGrpSpPr>
          <p:nvPr/>
        </p:nvGrpSpPr>
        <p:grpSpPr bwMode="auto">
          <a:xfrm>
            <a:off x="5410200" y="1666875"/>
            <a:ext cx="3402013" cy="542925"/>
            <a:chOff x="3302" y="1530"/>
            <a:chExt cx="1916" cy="342"/>
          </a:xfrm>
        </p:grpSpPr>
        <p:sp>
          <p:nvSpPr>
            <p:cNvPr id="73750" name="Text Box 22"/>
            <p:cNvSpPr txBox="1">
              <a:spLocks noChangeArrowheads="1"/>
            </p:cNvSpPr>
            <p:nvPr/>
          </p:nvSpPr>
          <p:spPr bwMode="auto">
            <a:xfrm>
              <a:off x="3302" y="1536"/>
              <a:ext cx="5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同一</a:t>
              </a:r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878" y="1530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P∨0</a:t>
              </a:r>
            </a:p>
          </p:txBody>
        </p:sp>
        <p:sp>
          <p:nvSpPr>
            <p:cNvPr id="73752" name="AutoShape 24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53" name="Text Box 25"/>
            <p:cNvSpPr txBox="1">
              <a:spLocks noChangeArrowheads="1"/>
            </p:cNvSpPr>
            <p:nvPr/>
          </p:nvSpPr>
          <p:spPr bwMode="auto">
            <a:xfrm>
              <a:off x="4992" y="154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5557364" y="2352675"/>
            <a:ext cx="3434236" cy="542925"/>
            <a:chOff x="3269" y="1962"/>
            <a:chExt cx="1926" cy="342"/>
          </a:xfrm>
        </p:grpSpPr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3269" y="1968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零一</a:t>
              </a:r>
            </a:p>
          </p:txBody>
        </p:sp>
        <p:sp>
          <p:nvSpPr>
            <p:cNvPr id="73756" name="Text Box 28"/>
            <p:cNvSpPr txBox="1">
              <a:spLocks noChangeArrowheads="1"/>
            </p:cNvSpPr>
            <p:nvPr/>
          </p:nvSpPr>
          <p:spPr bwMode="auto">
            <a:xfrm>
              <a:off x="3878" y="1962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P∨1</a:t>
              </a:r>
            </a:p>
          </p:txBody>
        </p:sp>
        <p:sp>
          <p:nvSpPr>
            <p:cNvPr id="73757" name="AutoShape 29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58" name="Text Box 30"/>
            <p:cNvSpPr txBox="1">
              <a:spLocks noChangeArrowheads="1"/>
            </p:cNvSpPr>
            <p:nvPr/>
          </p:nvSpPr>
          <p:spPr bwMode="auto">
            <a:xfrm>
              <a:off x="4992" y="1977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3759" name="Group 31"/>
          <p:cNvGrpSpPr>
            <a:grpSpLocks/>
          </p:cNvGrpSpPr>
          <p:nvPr/>
        </p:nvGrpSpPr>
        <p:grpSpPr bwMode="auto">
          <a:xfrm>
            <a:off x="1295400" y="4175125"/>
            <a:ext cx="4268788" cy="534988"/>
            <a:chOff x="576" y="3014"/>
            <a:chExt cx="2454" cy="337"/>
          </a:xfrm>
        </p:grpSpPr>
        <p:sp>
          <p:nvSpPr>
            <p:cNvPr id="73760" name="Text Box 32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否定</a:t>
              </a:r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1238" y="3014"/>
              <a:ext cx="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P∨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P</a:t>
              </a:r>
            </a:p>
          </p:txBody>
        </p:sp>
        <p:sp>
          <p:nvSpPr>
            <p:cNvPr id="73762" name="AutoShape 34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2822" y="3018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2362200" y="4038600"/>
            <a:ext cx="3657600" cy="8382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2514600" y="2528888"/>
            <a:ext cx="3581400" cy="1281112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2301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重要性质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371600" y="1752600"/>
            <a:ext cx="144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分配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362200" y="1760599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P∨(Q∧R)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4267200" y="1828800"/>
            <a:ext cx="838200" cy="338138"/>
          </a:xfrm>
          <a:prstGeom prst="leftRightArrow">
            <a:avLst>
              <a:gd name="adj1" fmla="val 50000"/>
              <a:gd name="adj2" fmla="val 4957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19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(P∨Q)∧(P∨R)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295400" y="2903599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吸收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574925" y="2528888"/>
            <a:ext cx="18617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P∧(P∨Q)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618430" y="2590800"/>
            <a:ext cx="4013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590800" y="3305175"/>
            <a:ext cx="18617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P∨(P∧Q)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4495800" y="3373438"/>
            <a:ext cx="838200" cy="360362"/>
          </a:xfrm>
          <a:prstGeom prst="leftRightArrow">
            <a:avLst>
              <a:gd name="adj1" fmla="val 50000"/>
              <a:gd name="adj2" fmla="val 4652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466030" y="3276600"/>
            <a:ext cx="4013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1005097" y="4275199"/>
            <a:ext cx="14333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摩根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500313" y="4052888"/>
            <a:ext cx="16276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(P∨Q)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243513" y="4022725"/>
            <a:ext cx="2224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Q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514600" y="4791075"/>
            <a:ext cx="16276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(P∧Q)</a:t>
            </a: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4114800" y="49530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257800" y="4760913"/>
            <a:ext cx="2590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Q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438400" y="4114800"/>
            <a:ext cx="4876800" cy="12954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6172200" y="2743200"/>
            <a:ext cx="1524000" cy="105251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爆炸形 2 24"/>
          <p:cNvSpPr/>
          <p:nvPr/>
        </p:nvSpPr>
        <p:spPr bwMode="auto">
          <a:xfrm>
            <a:off x="7277100" y="4285425"/>
            <a:ext cx="1524000" cy="105251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4191000" y="43434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4343400" y="27432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6" grpId="0" animBg="1"/>
      <p:bldP spid="74761" grpId="0"/>
      <p:bldP spid="74762" grpId="0"/>
      <p:bldP spid="74764" grpId="0"/>
      <p:bldP spid="74765" grpId="0"/>
      <p:bldP spid="74766" grpId="0" animBg="1"/>
      <p:bldP spid="74767" grpId="0"/>
      <p:bldP spid="74768" grpId="0"/>
      <p:bldP spid="74769" grpId="0"/>
      <p:bldP spid="74771" grpId="0"/>
      <p:bldP spid="74772" grpId="0"/>
      <p:bldP spid="74773" grpId="0" animBg="1"/>
      <p:bldP spid="74774" grpId="0"/>
      <p:bldP spid="74775" grpId="0" animBg="1"/>
      <p:bldP spid="3" grpId="0" animBg="1"/>
      <p:bldP spid="25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1985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蕴含词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433966" y="1600200"/>
            <a:ext cx="6948034" cy="203350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蕴含词：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是两个命题，则由蕴含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词→和命题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的蕴含式，读作“如果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Q”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312997" y="4191000"/>
            <a:ext cx="71452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是可微的，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是连续的，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524001" y="4876800"/>
            <a:ext cx="6858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若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是可微的，则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是连续的。 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785604" y="3519406"/>
            <a:ext cx="838200" cy="22860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19297" y="36576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前件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057819" y="36576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后件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2" grpId="0"/>
      <p:bldP spid="75783" grpId="0"/>
      <p:bldP spid="75784" grpId="0" animBg="1"/>
      <p:bldP spid="75785" grpId="0"/>
      <p:bldP spid="757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3505200" y="4419600"/>
            <a:ext cx="3276600" cy="6858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81200" y="1858963"/>
            <a:ext cx="2286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913313" y="1828800"/>
            <a:ext cx="2630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为真而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447800" y="990600"/>
            <a:ext cx="3200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真值定义：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219200" y="2667000"/>
            <a:ext cx="24756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真值表：</a:t>
            </a:r>
          </a:p>
        </p:txBody>
      </p:sp>
      <p:graphicFrame>
        <p:nvGraphicFramePr>
          <p:cNvPr id="76832" name="Group 3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09990807"/>
              </p:ext>
            </p:extLst>
          </p:nvPr>
        </p:nvGraphicFramePr>
        <p:xfrm>
          <a:off x="3657600" y="27432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33" name="AutoShape 33"/>
          <p:cNvSpPr>
            <a:spLocks noChangeArrowheads="1"/>
          </p:cNvSpPr>
          <p:nvPr/>
        </p:nvSpPr>
        <p:spPr bwMode="auto">
          <a:xfrm>
            <a:off x="152400" y="4762500"/>
            <a:ext cx="3124200" cy="685800"/>
          </a:xfrm>
          <a:prstGeom prst="wedgeRectCallout">
            <a:avLst>
              <a:gd name="adj1" fmla="val 54116"/>
              <a:gd name="adj2" fmla="val -61574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前真后假则假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4475956" y="381000"/>
            <a:ext cx="1487487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左右箭头 3"/>
          <p:cNvSpPr/>
          <p:nvPr/>
        </p:nvSpPr>
        <p:spPr bwMode="auto">
          <a:xfrm>
            <a:off x="3697287" y="1905000"/>
            <a:ext cx="1179513" cy="373001"/>
          </a:xfrm>
          <a:prstGeom prst="left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4" grpId="0" animBg="1"/>
      <p:bldP spid="76805" grpId="0"/>
      <p:bldP spid="76806" grpId="0"/>
      <p:bldP spid="76809" grpId="0"/>
      <p:bldP spid="7683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36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蕴涵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66800" y="1628775"/>
            <a:ext cx="7786688" cy="1322030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☺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是假命题，则不管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是什么命题，命题 “如果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Q”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都被认为是真命题。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285875" y="3124200"/>
            <a:ext cx="584035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2=5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雪是黑的， 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469356" y="4648200"/>
            <a:ext cx="4510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是真命题。 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286000" y="3886200"/>
            <a:ext cx="495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2=5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，则雪是黑的。”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/>
      <p:bldP spid="778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814513" y="1600200"/>
            <a:ext cx="4510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如果天气好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我就去游玩。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662113" y="9906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828800" y="2286000"/>
            <a:ext cx="49699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如果有这本书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我就读完它。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814513" y="3048000"/>
            <a:ext cx="604714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如果雪是黑的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则太阳从西边升起。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914526" y="3739325"/>
            <a:ext cx="585787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如果月亮出来了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则三乘三等于九。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7086600" y="2209800"/>
            <a:ext cx="1676400" cy="601601"/>
          </a:xfrm>
          <a:prstGeom prst="wedgeRectCallout">
            <a:avLst>
              <a:gd name="adj1" fmla="val -94319"/>
              <a:gd name="adj2" fmla="val 291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→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890713" y="4495800"/>
            <a:ext cx="5805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在命题逻辑中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,P→Q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总是有意义的。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5" grpId="0"/>
      <p:bldP spid="78856" grpId="0"/>
      <p:bldP spid="78857" grpId="0"/>
      <p:bldP spid="78858" grpId="0" animBg="1"/>
      <p:bldP spid="788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813" y="2057400"/>
                <a:ext cx="3354387" cy="687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813" y="2057400"/>
                <a:ext cx="3354387" cy="687387"/>
              </a:xfrm>
              <a:blipFill rotWithShape="1">
                <a:blip r:embed="rId2"/>
                <a:stretch>
                  <a:fillRect l="-3818" t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重要性质</a:t>
            </a:r>
          </a:p>
        </p:txBody>
      </p:sp>
      <p:sp>
        <p:nvSpPr>
          <p:cNvPr id="6" name="爆炸形 2 5"/>
          <p:cNvSpPr/>
          <p:nvPr/>
        </p:nvSpPr>
        <p:spPr bwMode="auto">
          <a:xfrm>
            <a:off x="5181600" y="1676400"/>
            <a:ext cx="12954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2360613" y="3122613"/>
                <a:ext cx="3506787" cy="687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2800" b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2800" b="1" i="1" kern="0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kern="0" smtClean="0"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altLang="zh-CN" sz="2800" b="1" i="1" kern="0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kern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2800" b="1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0613" y="3122613"/>
                <a:ext cx="3506787" cy="687387"/>
              </a:xfrm>
              <a:prstGeom prst="rect">
                <a:avLst/>
              </a:prstGeom>
              <a:blipFill rotWithShape="1">
                <a:blip r:embed="rId3"/>
                <a:stretch>
                  <a:fillRect l="-3472" t="-88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020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8229600" cy="203350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等价词：若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是两个命题，则由等价词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组成的复合命题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的等价，读作“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Q”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355725" y="990600"/>
            <a:ext cx="367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等价词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59903" y="3657600"/>
            <a:ext cx="6555297" cy="132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17. P: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两个三角形全等。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两个三角形的三组对应边相等。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295400" y="4953000"/>
            <a:ext cx="7093906" cy="132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“两个三角形全等，当且仅当两个三角形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的三 组对应边相等。”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629400" y="3886200"/>
            <a:ext cx="11451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1" grpId="0"/>
      <p:bldP spid="829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162800" cy="4419600"/>
          </a:xfrm>
          <a:noFill/>
          <a:ln/>
        </p:spPr>
        <p:txBody>
          <a:bodyPr/>
          <a:lstStyle/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10.1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命题与命题联结词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10.2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命题变元与命题公式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10.3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10.4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命题逻辑的基本等式及蕴含式 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10.6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范式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10.5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命题演算的推理规则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3962400" cy="685800"/>
          </a:xfrm>
          <a:noFill/>
          <a:ln/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第十章 命题逻辑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5715000" y="4695825"/>
            <a:ext cx="1752600" cy="1295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爆炸形 2 7"/>
          <p:cNvSpPr/>
          <p:nvPr/>
        </p:nvSpPr>
        <p:spPr bwMode="auto">
          <a:xfrm>
            <a:off x="3276600" y="4124325"/>
            <a:ext cx="1524000" cy="1143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281113" y="990600"/>
            <a:ext cx="31505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的真值定义 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043113" y="1676400"/>
            <a:ext cx="2071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989513" y="1692275"/>
            <a:ext cx="24836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同真值。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242114" y="2514600"/>
            <a:ext cx="24916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真值表：</a:t>
            </a:r>
          </a:p>
        </p:txBody>
      </p:sp>
      <p:graphicFrame>
        <p:nvGraphicFramePr>
          <p:cNvPr id="8397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14241"/>
              </p:ext>
            </p:extLst>
          </p:nvPr>
        </p:nvGraphicFramePr>
        <p:xfrm>
          <a:off x="3733800" y="27432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999" name="AutoShape 31"/>
          <p:cNvSpPr>
            <a:spLocks noChangeArrowheads="1"/>
          </p:cNvSpPr>
          <p:nvPr/>
        </p:nvSpPr>
        <p:spPr bwMode="auto">
          <a:xfrm>
            <a:off x="7086600" y="3962400"/>
            <a:ext cx="1828800" cy="914400"/>
          </a:xfrm>
          <a:prstGeom prst="wedgeRectCallout">
            <a:avLst>
              <a:gd name="adj1" fmla="val -72916"/>
              <a:gd name="adj2" fmla="val -46699"/>
            </a:avLst>
          </a:prstGeom>
          <a:solidFill>
            <a:srgbClr val="FFFF99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同则真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不同则假</a:t>
            </a:r>
          </a:p>
        </p:txBody>
      </p:sp>
      <p:sp>
        <p:nvSpPr>
          <p:cNvPr id="3" name="左右箭头 2"/>
          <p:cNvSpPr/>
          <p:nvPr/>
        </p:nvSpPr>
        <p:spPr bwMode="auto">
          <a:xfrm>
            <a:off x="3773487" y="1828800"/>
            <a:ext cx="1255713" cy="304800"/>
          </a:xfrm>
          <a:prstGeom prst="left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  <p:bldP spid="83977" grpId="0"/>
      <p:bldP spid="83999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433513" y="1600200"/>
            <a:ext cx="3976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骗子讲真理。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438400" y="2438400"/>
            <a:ext cx="3519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Q: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太阳从西边出来。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562600" y="1828800"/>
            <a:ext cx="2071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431925" y="990600"/>
            <a:ext cx="1387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00087" y="3048000"/>
            <a:ext cx="83677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☺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在数理逻辑中，复合命题其真值完全由原子命题的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真值来确定，而与原子命题的含义以及原子命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题之间有无某种逻辑联系无关。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  <p:bldP spid="1566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343400" y="4880455"/>
            <a:ext cx="342152" cy="738814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355725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命题联结词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43000" y="1524000"/>
            <a:ext cx="7696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为两个命题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zh-CN" altLang="en-US" sz="2800" b="1" u="sng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的真值为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，当且仅当</a:t>
            </a:r>
            <a:r>
              <a:rPr lang="zh-CN" altLang="en-US" sz="2800" b="1" u="sng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的真值为假，当且仅当</a:t>
            </a:r>
            <a:r>
              <a:rPr lang="zh-CN" altLang="en-US" sz="2800" b="1" u="sng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的真值为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143000" y="4267200"/>
            <a:ext cx="6643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下面的联结词不具有交换律的是：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708150" y="4984750"/>
            <a:ext cx="9816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A.∨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927350" y="4984750"/>
            <a:ext cx="12017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B.∧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298950" y="4984750"/>
            <a:ext cx="8902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C.→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441950" y="4945062"/>
            <a:ext cx="90631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D.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 animBg="1"/>
      <p:bldP spid="85000" grpId="0"/>
      <p:bldP spid="85001" grpId="0"/>
      <p:bldP spid="85002" grpId="0"/>
      <p:bldP spid="85003" grpId="0"/>
      <p:bldP spid="850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510461" y="3631093"/>
            <a:ext cx="255677" cy="738814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命题联结词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281113" y="1654175"/>
            <a:ext cx="6338887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下面语句是真命题的为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   )</a:t>
            </a: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我正在说谎</a:t>
            </a: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1+2=3,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则雪是黑色的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1+2=5,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则雪是黑色的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(D)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你上网了吗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355725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命题联结词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81113" y="1673225"/>
            <a:ext cx="72532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王华的成绩很好并且打得一手好球。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今天晚上我写字或看书。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赵玲不是一个好学生。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如果明天天气晴朗，则举行运动会。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2&lt;3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3-2&gt;0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057400" y="2360613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5105400" y="2362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057400" y="2971800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4648200" y="29718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981200" y="3581400"/>
            <a:ext cx="609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048000" y="3581400"/>
            <a:ext cx="2057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667000" y="4267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105400" y="4267200"/>
            <a:ext cx="19050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1828800" y="49530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V="1">
            <a:off x="3200400" y="4953000"/>
            <a:ext cx="1752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4" grpId="0" animBg="1"/>
      <p:bldP spid="87055" grpId="0" animBg="1"/>
      <p:bldP spid="870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752600"/>
            <a:ext cx="7696200" cy="611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李明是计算机系的学生，他是男生或女生。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70000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符号化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43000" y="2438400"/>
            <a:ext cx="43434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张三和李四是朋友。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90600" y="3124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如果你走路时看书，那么你一定成为近视眼。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066800" y="3886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他虽然有理论知识但无实践经验。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066800" y="4648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8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选老王或小李中的一个人去北京。</a:t>
            </a:r>
          </a:p>
        </p:txBody>
      </p:sp>
    </p:spTree>
    <p:extLst>
      <p:ext uri="{BB962C8B-B14F-4D97-AF65-F5344CB8AC3E}">
        <p14:creationId xmlns:p14="http://schemas.microsoft.com/office/powerpoint/2010/main" val="22961068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55725" y="99060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联结词优先级：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695732" y="1676167"/>
            <a:ext cx="6229350" cy="868273"/>
            <a:chOff x="480" y="115"/>
            <a:chExt cx="5268" cy="568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480" y="115"/>
              <a:ext cx="5268" cy="568"/>
            </a:xfrm>
            <a:prstGeom prst="rect">
              <a:avLst/>
            </a:prstGeom>
            <a:solidFill>
              <a:srgbClr val="EDFBFA"/>
            </a:solidFill>
            <a:ln w="127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             </a:t>
              </a:r>
              <a:r>
                <a:rPr kumimoji="1" lang="en-US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∧</a:t>
              </a:r>
              <a:r>
                <a:rPr kumimoji="1" lang="zh-CN" altLang="en-US" sz="2800" b="1" baseline="-200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∨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  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  强                                  弱</a:t>
              </a:r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1223" y="514"/>
              <a:ext cx="2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271994" y="3886200"/>
            <a:ext cx="5653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(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450463" y="3124200"/>
            <a:ext cx="6719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如：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(((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(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((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P)∨Q)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355725" y="100078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复合命题符号化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371600" y="1524000"/>
            <a:ext cx="63388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、设有：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：他聪明。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：他用功。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：他的成绩好。符号化下面的语句。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301718" y="3124200"/>
            <a:ext cx="60134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他既聪明又用功，他的成绩也好。 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490913" y="3733800"/>
            <a:ext cx="214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Q∧R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492877" y="4267200"/>
            <a:ext cx="74225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如果他聪明但不用功，则他的成绩不会好。 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399989" y="4876800"/>
            <a:ext cx="277221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→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362200" y="2819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R)∧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(Q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R)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60340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并非聪明的人就成绩好，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也并非用功的人就成绩好。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744537" y="3352800"/>
            <a:ext cx="7861745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：他数学得了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分。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：他数学得了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则命题：他数学得了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分。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76513" y="5029200"/>
            <a:ext cx="4662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Q)∨(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P∧Q)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553200" y="4876800"/>
            <a:ext cx="1447800" cy="609600"/>
          </a:xfrm>
          <a:prstGeom prst="wedgeRoundRectCallout">
            <a:avLst>
              <a:gd name="adj1" fmla="val -84226"/>
              <a:gd name="adj2" fmla="val 6250"/>
              <a:gd name="adj3" fmla="val 16667"/>
            </a:avLst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⊕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5400" y="100078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复合命题符号化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119" grpId="0"/>
      <p:bldP spid="90120" grpId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143000" y="1589088"/>
            <a:ext cx="7499467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的意义如下：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：苹果是甜的；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：苹果是红的；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：我买苹果。</a:t>
            </a:r>
            <a:b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试用日常语言复述下述复合命题：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04913" y="3744913"/>
            <a:ext cx="292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(1)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	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598988" y="3733800"/>
            <a:ext cx="3503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(2)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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1000780"/>
            <a:ext cx="382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复合命题符号化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7315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§10.1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命题与命题联结词</a:t>
            </a:r>
          </a:p>
        </p:txBody>
      </p: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85800" y="2074090"/>
            <a:ext cx="83820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§10.2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命题变元与命题公式</a:t>
            </a:r>
          </a:p>
        </p:txBody>
      </p:sp>
    </p:spTree>
  </p:cSld>
  <p:clrMapOvr>
    <a:masterClrMapping/>
  </p:clrMapOvr>
  <p:transition spd="slow"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命题常元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433513" y="1760538"/>
            <a:ext cx="3062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：雪是白的。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81113" y="2582863"/>
            <a:ext cx="6948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一个特定的命题是一个常值命题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7235825" y="1982788"/>
            <a:ext cx="1295400" cy="914400"/>
          </a:xfrm>
          <a:prstGeom prst="wedgeRectCallout">
            <a:avLst>
              <a:gd name="adj1" fmla="val -130514"/>
              <a:gd name="adj2" fmla="val 22051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0/1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370013" y="3505200"/>
            <a:ext cx="7469187" cy="480131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命题常元：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具有确定真值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值不变的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的命题。</a:t>
            </a:r>
            <a:endParaRPr kumimoji="1" lang="zh-CN" altLang="en-US" sz="2800" b="1">
              <a:solidFill>
                <a:srgbClr val="8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9" name="AutoShape 9"/>
          <p:cNvSpPr>
            <a:spLocks noChangeArrowheads="1"/>
          </p:cNvSpPr>
          <p:nvPr/>
        </p:nvSpPr>
        <p:spPr bwMode="auto">
          <a:xfrm>
            <a:off x="1974056" y="4914900"/>
            <a:ext cx="1981200" cy="685800"/>
          </a:xfrm>
          <a:prstGeom prst="wedgeRectCallout">
            <a:avLst>
              <a:gd name="adj1" fmla="val -33412"/>
              <a:gd name="adj2" fmla="val -188426"/>
            </a:avLst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命题常量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97287" grpId="0" animBg="1"/>
      <p:bldP spid="97288" grpId="0" animBg="1"/>
      <p:bldP spid="9728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219200" y="1692275"/>
            <a:ext cx="7696200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：以“真”、“假”为其变域的变元。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81113" y="2667000"/>
            <a:ext cx="710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它可以表示任意命题，所以它不能确定真值。 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379114" y="3429000"/>
            <a:ext cx="22784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是个命题。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5410200" y="4038600"/>
            <a:ext cx="2362200" cy="457200"/>
          </a:xfrm>
          <a:prstGeom prst="wedgeRectCallout">
            <a:avLst>
              <a:gd name="adj1" fmla="val -141736"/>
              <a:gd name="adj2" fmla="val -121528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</a:t>
            </a:r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6553200" y="762000"/>
            <a:ext cx="1905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P,Q,R…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871913" y="4768850"/>
            <a:ext cx="260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Z=x+y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1357313" y="9144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 animBg="1"/>
      <p:bldP spid="98314" grpId="0" animBg="1"/>
      <p:bldP spid="983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433513" y="1447800"/>
            <a:ext cx="7177087" cy="128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字符串 </a:t>
            </a:r>
          </a:p>
          <a:p>
            <a:pPr>
              <a:lnSpc>
                <a:spcPct val="145000"/>
              </a:lnSpc>
            </a:pP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1981200" y="3733800"/>
            <a:ext cx="1981200" cy="838200"/>
          </a:xfrm>
          <a:prstGeom prst="wedgeRectCallout">
            <a:avLst>
              <a:gd name="adj1" fmla="val 61056"/>
              <a:gd name="adj2" fmla="val -171969"/>
            </a:avLst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确定命题</a:t>
            </a: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2362200" y="5334000"/>
            <a:ext cx="1295400" cy="1295400"/>
          </a:xfrm>
          <a:prstGeom prst="cloudCallout">
            <a:avLst>
              <a:gd name="adj1" fmla="val 9926"/>
              <a:gd name="adj2" fmla="val -110782"/>
            </a:avLst>
          </a:prstGeom>
          <a:solidFill>
            <a:srgbClr val="FFFF99"/>
          </a:solidFill>
          <a:ln w="476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5486400" y="3581400"/>
            <a:ext cx="3429000" cy="914400"/>
          </a:xfrm>
          <a:prstGeom prst="wedgeRoundRectCallout">
            <a:avLst>
              <a:gd name="adj1" fmla="val -47083"/>
              <a:gd name="adj2" fmla="val -150870"/>
              <a:gd name="adj3" fmla="val 16667"/>
            </a:avLst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不表示确定命题</a:t>
            </a: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6324600" y="4724400"/>
            <a:ext cx="2438400" cy="1143000"/>
          </a:xfrm>
          <a:prstGeom prst="wedgeEllipseCallout">
            <a:avLst>
              <a:gd name="adj1" fmla="val -30861"/>
              <a:gd name="adj2" fmla="val -79167"/>
            </a:avLst>
          </a:prstGeom>
          <a:solidFill>
            <a:srgbClr val="CCFFFF"/>
          </a:solidFill>
          <a:ln w="476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</a:p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433513" y="990600"/>
            <a:ext cx="4129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命题公式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83253" y="1447800"/>
            <a:ext cx="7755947" cy="138717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由命题常元、命题变元、命题联结词和圆括号等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按照下述规则组成的字符串，称为命题公式 。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1143001" y="2895600"/>
            <a:ext cx="7696200" cy="2873375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命题常元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是公式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是公式则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P,(P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Q), (P∨Q), (P→Q), 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(P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是公式；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只有有限次使用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(1),(2)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产生的符号串才是公式。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295400" y="998599"/>
            <a:ext cx="1919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命题公式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2133600" y="2895600"/>
            <a:ext cx="4572000" cy="1143000"/>
          </a:xfrm>
          <a:prstGeom prst="ellipse">
            <a:avLst/>
          </a:prstGeom>
          <a:solidFill>
            <a:srgbClr val="CCFFCC"/>
          </a:solidFill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119312" y="1828800"/>
            <a:ext cx="1843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PQ→R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781560" y="1828800"/>
            <a:ext cx="14000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P∧→Q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4281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命题公式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500313" y="3124200"/>
            <a:ext cx="40353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(¬P∨Q∨R)∧ (¬P∧¬Q)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656948" y="4419600"/>
            <a:ext cx="16196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¬P∨Q∨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502752" y="4419600"/>
            <a:ext cx="18312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(¬P∧Q)→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638800" y="4343400"/>
            <a:ext cx="25013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P∨(Q∨R∨…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1" grpId="0" animBg="1"/>
      <p:bldP spid="101387" grpId="1"/>
      <p:bldP spid="101388" grpId="0"/>
      <p:bldP spid="101389" grpId="0"/>
      <p:bldP spid="10139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357313" y="990600"/>
            <a:ext cx="2376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子命题公式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219200" y="1447800"/>
            <a:ext cx="7861745" cy="14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：如果命题公式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的一个子字符串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也是命题公式，则称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的子命题公式。</a:t>
            </a: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6324600" y="2286000"/>
            <a:ext cx="1676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295400" y="3352800"/>
            <a:ext cx="5119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(P∧Q∧R)∨(¬P∧¬Q)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286000" y="32766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3048000" y="4648200"/>
            <a:ext cx="1371600" cy="762000"/>
          </a:xfrm>
          <a:prstGeom prst="wedgeRectCallout">
            <a:avLst>
              <a:gd name="adj1" fmla="val -50000"/>
              <a:gd name="adj2" fmla="val -15875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/>
      <p:bldP spid="260103" grpId="0"/>
      <p:bldP spid="260105" grpId="0" animBg="1"/>
      <p:bldP spid="26010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3505200" y="3200400"/>
            <a:ext cx="1600200" cy="685800"/>
          </a:xfrm>
          <a:prstGeom prst="rect">
            <a:avLst/>
          </a:prstGeom>
          <a:solidFill>
            <a:srgbClr val="00FF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371600" y="1676400"/>
            <a:ext cx="7162800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元命题公式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个不同变元的命题公式。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371600" y="2514600"/>
            <a:ext cx="5867400" cy="447302"/>
          </a:xfrm>
          <a:prstGeom prst="rect">
            <a:avLst/>
          </a:prstGeom>
          <a:solidFill>
            <a:srgbClr val="EDFBFA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指派：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命题变元的一组确定的值。</a:t>
            </a:r>
            <a:endParaRPr kumimoji="1"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281113" y="3265488"/>
            <a:ext cx="53466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二元公式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的指派：</a:t>
            </a:r>
          </a:p>
        </p:txBody>
      </p:sp>
      <p:grpSp>
        <p:nvGrpSpPr>
          <p:cNvPr id="102415" name="Group 15"/>
          <p:cNvGrpSpPr>
            <a:grpSpLocks/>
          </p:cNvGrpSpPr>
          <p:nvPr/>
        </p:nvGrpSpPr>
        <p:grpSpPr bwMode="auto">
          <a:xfrm>
            <a:off x="2590800" y="3657600"/>
            <a:ext cx="1066800" cy="1241425"/>
            <a:chOff x="1488" y="2544"/>
            <a:chExt cx="672" cy="782"/>
          </a:xfrm>
        </p:grpSpPr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H="1">
              <a:off x="1680" y="2544"/>
              <a:ext cx="480" cy="57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1488" y="2995"/>
              <a:ext cx="3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</p:grpSp>
      <p:grpSp>
        <p:nvGrpSpPr>
          <p:cNvPr id="102416" name="Group 16"/>
          <p:cNvGrpSpPr>
            <a:grpSpLocks/>
          </p:cNvGrpSpPr>
          <p:nvPr/>
        </p:nvGrpSpPr>
        <p:grpSpPr bwMode="auto">
          <a:xfrm>
            <a:off x="4303716" y="3657600"/>
            <a:ext cx="679450" cy="1325563"/>
            <a:chOff x="2544" y="2544"/>
            <a:chExt cx="428" cy="835"/>
          </a:xfrm>
        </p:grpSpPr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2544" y="2544"/>
              <a:ext cx="240" cy="62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2631" y="3048"/>
              <a:ext cx="3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6477000" y="4114800"/>
            <a:ext cx="1828800" cy="762000"/>
          </a:xfrm>
          <a:prstGeom prst="wedgeEllipseCallout">
            <a:avLst>
              <a:gd name="adj1" fmla="val -137500"/>
              <a:gd name="adj2" fmla="val -92500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357313" y="998599"/>
            <a:ext cx="1843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指派</a:t>
            </a:r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5181600" y="5257800"/>
            <a:ext cx="2590800" cy="762000"/>
          </a:xfrm>
          <a:prstGeom prst="wedgeRectCallout">
            <a:avLst>
              <a:gd name="adj1" fmla="val -114153"/>
              <a:gd name="adj2" fmla="val -93750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一组真值指派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7" grpId="0" animBg="1"/>
      <p:bldP spid="102406" grpId="0" animBg="1"/>
      <p:bldP spid="102407" grpId="0" animBg="1"/>
      <p:bldP spid="102408" grpId="0"/>
      <p:bldP spid="102418" grpId="0" animBg="1"/>
      <p:bldP spid="1024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1828800" y="3962400"/>
            <a:ext cx="1371600" cy="685800"/>
          </a:xfrm>
          <a:prstGeom prst="rect">
            <a:avLst/>
          </a:prstGeom>
          <a:solidFill>
            <a:srgbClr val="FF00FF"/>
          </a:solidFill>
          <a:ln w="508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676400" y="1684399"/>
            <a:ext cx="6019800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公式的所有的指派构成了公式的值。</a:t>
            </a: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5715000" y="304800"/>
            <a:ext cx="2057400" cy="838200"/>
          </a:xfrm>
          <a:prstGeom prst="wedgeRectCallout">
            <a:avLst>
              <a:gd name="adj1" fmla="val 4861"/>
              <a:gd name="adj2" fmla="val 110986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真值表</a:t>
            </a:r>
          </a:p>
        </p:txBody>
      </p:sp>
      <p:sp>
        <p:nvSpPr>
          <p:cNvPr id="103474" name="Text Box 50"/>
          <p:cNvSpPr txBox="1">
            <a:spLocks noChangeArrowheads="1"/>
          </p:cNvSpPr>
          <p:nvPr/>
        </p:nvSpPr>
        <p:spPr bwMode="auto">
          <a:xfrm>
            <a:off x="1295400" y="990600"/>
            <a:ext cx="2300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真值表</a:t>
            </a:r>
          </a:p>
        </p:txBody>
      </p:sp>
      <p:sp>
        <p:nvSpPr>
          <p:cNvPr id="103476" name="Text Box 52"/>
          <p:cNvSpPr txBox="1">
            <a:spLocks noChangeArrowheads="1"/>
          </p:cNvSpPr>
          <p:nvPr/>
        </p:nvSpPr>
        <p:spPr bwMode="auto">
          <a:xfrm>
            <a:off x="838200" y="2286000"/>
            <a:ext cx="30543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构造真值表步骤：</a:t>
            </a:r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762000" y="2667000"/>
            <a:ext cx="656010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找出给定命题公式中所有的命题变元，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列出所有可能的赋值；</a:t>
            </a:r>
          </a:p>
        </p:txBody>
      </p: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686967" y="4057650"/>
            <a:ext cx="76950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按照从低到高的顺序写出命题公式的各层次；</a:t>
            </a: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762000" y="4673600"/>
            <a:ext cx="727825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对应每个赋值，计算命题公式各层次的值，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直到最后 计算出整个命题公式的值。</a:t>
            </a:r>
          </a:p>
        </p:txBody>
      </p:sp>
      <p:sp>
        <p:nvSpPr>
          <p:cNvPr id="103480" name="Line 56"/>
          <p:cNvSpPr>
            <a:spLocks noChangeShapeType="1"/>
          </p:cNvSpPr>
          <p:nvPr/>
        </p:nvSpPr>
        <p:spPr bwMode="auto">
          <a:xfrm flipV="1">
            <a:off x="5306097" y="3329810"/>
            <a:ext cx="1780503" cy="2299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481" name="Text Box 57"/>
          <p:cNvSpPr txBox="1">
            <a:spLocks noChangeArrowheads="1"/>
          </p:cNvSpPr>
          <p:nvPr/>
        </p:nvSpPr>
        <p:spPr bwMode="auto">
          <a:xfrm>
            <a:off x="7259394" y="2819400"/>
            <a:ext cx="127500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    ¬P</a:t>
            </a:r>
          </a:p>
        </p:txBody>
      </p:sp>
      <p:sp>
        <p:nvSpPr>
          <p:cNvPr id="3" name="爆炸形 1 2"/>
          <p:cNvSpPr/>
          <p:nvPr/>
        </p:nvSpPr>
        <p:spPr bwMode="auto">
          <a:xfrm>
            <a:off x="2978139" y="0"/>
            <a:ext cx="2327958" cy="149225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2" grpId="0" animBg="1"/>
      <p:bldP spid="103430" grpId="0" animBg="1"/>
      <p:bldP spid="103476" grpId="0"/>
      <p:bldP spid="103477" grpId="0"/>
      <p:bldP spid="103478" grpId="0"/>
      <p:bldP spid="103479" grpId="0"/>
      <p:bldP spid="103480" grpId="0" animBg="1"/>
      <p:bldP spid="103481" grpId="0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2133600" y="3048000"/>
            <a:ext cx="1676400" cy="22860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504725" y="1676400"/>
            <a:ext cx="50484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的真值表：</a:t>
            </a:r>
          </a:p>
        </p:txBody>
      </p:sp>
      <p:graphicFrame>
        <p:nvGraphicFramePr>
          <p:cNvPr id="26116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7975"/>
              </p:ext>
            </p:extLst>
          </p:nvPr>
        </p:nvGraphicFramePr>
        <p:xfrm>
          <a:off x="2284413" y="2514600"/>
          <a:ext cx="4878387" cy="2743200"/>
        </p:xfrm>
        <a:graphic>
          <a:graphicData uri="http://schemas.openxmlformats.org/drawingml/2006/table">
            <a:tbl>
              <a:tblPr/>
              <a:tblGrid>
                <a:gridCol w="83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357313" y="990600"/>
            <a:ext cx="1919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</a:p>
        </p:txBody>
      </p:sp>
      <p:sp>
        <p:nvSpPr>
          <p:cNvPr id="261160" name="Line 40"/>
          <p:cNvSpPr>
            <a:spLocks noChangeShapeType="1"/>
          </p:cNvSpPr>
          <p:nvPr/>
        </p:nvSpPr>
        <p:spPr bwMode="auto">
          <a:xfrm>
            <a:off x="3048000" y="2209800"/>
            <a:ext cx="30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3657600" y="2209800"/>
            <a:ext cx="381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6" grpId="0" animBg="1"/>
      <p:bldP spid="261160" grpId="0" animBg="1"/>
      <p:bldP spid="261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354138" y="1676400"/>
            <a:ext cx="5046662" cy="52322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：具有真假意义的陈述句。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741862" y="2190095"/>
            <a:ext cx="1447800" cy="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124200" y="1447800"/>
            <a:ext cx="914400" cy="990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66800" y="2438400"/>
            <a:ext cx="550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下面的语句是命题吗？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127125" y="3124200"/>
            <a:ext cx="380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中国的首都在北京。 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3810000"/>
            <a:ext cx="281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花儿真漂亮！ 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867400" y="3124200"/>
            <a:ext cx="20569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1+1=10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867400" y="3810000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你上网了吗？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990600" y="4662488"/>
            <a:ext cx="4972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地球是唯一有生物的星球。 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5791200" y="4738688"/>
            <a:ext cx="308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请前面向右转。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/>
      <p:bldP spid="53257" grpId="0"/>
      <p:bldP spid="53258" grpId="0"/>
      <p:bldP spid="53259" grpId="0"/>
      <p:bldP spid="53260" grpId="0"/>
      <p:bldP spid="53261" grpId="0"/>
      <p:bldP spid="532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204913" y="1524000"/>
            <a:ext cx="7634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：构造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P∧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Q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的真值表。</a:t>
            </a:r>
          </a:p>
        </p:txBody>
      </p:sp>
      <p:graphicFrame>
        <p:nvGraphicFramePr>
          <p:cNvPr id="105551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24760895"/>
              </p:ext>
            </p:extLst>
          </p:nvPr>
        </p:nvGraphicFramePr>
        <p:xfrm>
          <a:off x="1905000" y="2286000"/>
          <a:ext cx="5791200" cy="3200402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P∧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447800" y="1524000"/>
            <a:ext cx="6186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，其真值表如下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4509" name="Group 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65983772"/>
              </p:ext>
            </p:extLst>
          </p:nvPr>
        </p:nvGraphicFramePr>
        <p:xfrm>
          <a:off x="2132012" y="2057400"/>
          <a:ext cx="5183188" cy="46634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510" name="Text Box 62"/>
          <p:cNvSpPr txBox="1">
            <a:spLocks noChangeArrowheads="1"/>
          </p:cNvSpPr>
          <p:nvPr/>
        </p:nvSpPr>
        <p:spPr bwMode="auto">
          <a:xfrm>
            <a:off x="1347788" y="990600"/>
            <a:ext cx="3367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638800" y="3200400"/>
            <a:ext cx="762000" cy="26670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：构造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→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的真值表。</a:t>
            </a:r>
          </a:p>
        </p:txBody>
      </p:sp>
      <p:graphicFrame>
        <p:nvGraphicFramePr>
          <p:cNvPr id="106539" name="Group 4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49593082"/>
              </p:ext>
            </p:extLst>
          </p:nvPr>
        </p:nvGraphicFramePr>
        <p:xfrm>
          <a:off x="2055813" y="2362200"/>
          <a:ext cx="4573587" cy="3584576"/>
        </p:xfrm>
        <a:graphic>
          <a:graphicData uri="http://schemas.openxmlformats.org/drawingml/2006/table">
            <a:tbl>
              <a:tblPr/>
              <a:tblGrid>
                <a:gridCol w="91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(P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540" name="AutoShape 44"/>
          <p:cNvSpPr>
            <a:spLocks noChangeArrowheads="1"/>
          </p:cNvSpPr>
          <p:nvPr/>
        </p:nvSpPr>
        <p:spPr bwMode="auto">
          <a:xfrm>
            <a:off x="7086600" y="3352800"/>
            <a:ext cx="1828800" cy="762000"/>
          </a:xfrm>
          <a:prstGeom prst="wedgeRoundRectCallout">
            <a:avLst>
              <a:gd name="adj1" fmla="val -87759"/>
              <a:gd name="adj2" fmla="val 11042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永真式</a:t>
            </a:r>
          </a:p>
        </p:txBody>
      </p:sp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1357313" y="914400"/>
            <a:ext cx="4205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106544" name="AutoShape 48"/>
          <p:cNvSpPr>
            <a:spLocks noChangeArrowheads="1"/>
          </p:cNvSpPr>
          <p:nvPr/>
        </p:nvSpPr>
        <p:spPr bwMode="auto">
          <a:xfrm>
            <a:off x="7239000" y="4876800"/>
            <a:ext cx="1447800" cy="533400"/>
          </a:xfrm>
          <a:prstGeom prst="wedgeRectCallout">
            <a:avLst>
              <a:gd name="adj1" fmla="val 12829"/>
              <a:gd name="adj2" fmla="val -203273"/>
            </a:avLst>
          </a:prstGeom>
          <a:solidFill>
            <a:srgbClr val="CCFF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2" grpId="0" animBg="1"/>
      <p:bldP spid="106540" grpId="0" animBg="1"/>
      <p:bldP spid="10654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00200" y="2226490"/>
            <a:ext cx="5410200" cy="109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§10.3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</p:txBody>
      </p:sp>
    </p:spTree>
    <p:extLst>
      <p:ext uri="{BB962C8B-B14F-4D97-AF65-F5344CB8AC3E}">
        <p14:creationId xmlns:p14="http://schemas.microsoft.com/office/powerpoint/2010/main" val="143640721"/>
      </p:ext>
    </p:extLst>
  </p:cSld>
  <p:clrMapOvr>
    <a:masterClrMapping/>
  </p:clrMapOvr>
  <p:transition spd="slow">
    <p:pull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371600" y="1600200"/>
            <a:ext cx="7162800" cy="138717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☺</a:t>
            </a: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一个公式如果对其所有指派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取值为真。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581400" y="914400"/>
            <a:ext cx="2514600" cy="533400"/>
          </a:xfrm>
          <a:prstGeom prst="wedgeRoundRectCallout">
            <a:avLst>
              <a:gd name="adj1" fmla="val -106440"/>
              <a:gd name="adj2" fmla="val 100296"/>
              <a:gd name="adj3" fmla="val 16667"/>
            </a:avLst>
          </a:prstGeom>
          <a:solidFill>
            <a:srgbClr val="FF00FF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永真式</a:t>
            </a:r>
          </a:p>
        </p:txBody>
      </p:sp>
      <p:graphicFrame>
        <p:nvGraphicFramePr>
          <p:cNvPr id="108593" name="Group 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75070109"/>
              </p:ext>
            </p:extLst>
          </p:nvPr>
        </p:nvGraphicFramePr>
        <p:xfrm>
          <a:off x="1219200" y="3124200"/>
          <a:ext cx="5105400" cy="3352801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592" name="AutoShape 48"/>
          <p:cNvSpPr>
            <a:spLocks noChangeArrowheads="1"/>
          </p:cNvSpPr>
          <p:nvPr/>
        </p:nvSpPr>
        <p:spPr bwMode="auto">
          <a:xfrm>
            <a:off x="6400800" y="5105400"/>
            <a:ext cx="2743200" cy="533400"/>
          </a:xfrm>
          <a:prstGeom prst="wedgeRectCallout">
            <a:avLst>
              <a:gd name="adj1" fmla="val -75518"/>
              <a:gd name="adj2" fmla="val -324704"/>
            </a:avLst>
          </a:prstGeom>
          <a:solidFill>
            <a:srgbClr val="CCFF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 (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(P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→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P)</a:t>
            </a:r>
          </a:p>
        </p:txBody>
      </p:sp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1228725" y="935099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9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964516" y="1676400"/>
            <a:ext cx="7722284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矛盾式：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一个公式如果对所有指派取值均为假。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4267200" y="838200"/>
            <a:ext cx="1828800" cy="762000"/>
          </a:xfrm>
          <a:prstGeom prst="wedgeEllipseCallout">
            <a:avLst>
              <a:gd name="adj1" fmla="val -113023"/>
              <a:gd name="adj2" fmla="val 5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永假式</a:t>
            </a:r>
          </a:p>
        </p:txBody>
      </p:sp>
      <p:graphicFrame>
        <p:nvGraphicFramePr>
          <p:cNvPr id="109615" name="Group 4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96414469"/>
              </p:ext>
            </p:extLst>
          </p:nvPr>
        </p:nvGraphicFramePr>
        <p:xfrm>
          <a:off x="990600" y="2438400"/>
          <a:ext cx="5106988" cy="2906400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6248400" y="2286000"/>
            <a:ext cx="2345812" cy="3326168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可满足式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一个公式如果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至少存在一个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指派使其取值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为真。</a:t>
            </a:r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840853" y="5410200"/>
            <a:ext cx="54075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是永真的，则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是可满足的。</a:t>
            </a:r>
          </a:p>
        </p:txBody>
      </p:sp>
      <p:sp>
        <p:nvSpPr>
          <p:cNvPr id="109619" name="AutoShape 51"/>
          <p:cNvSpPr>
            <a:spLocks noChangeArrowheads="1"/>
          </p:cNvSpPr>
          <p:nvPr/>
        </p:nvSpPr>
        <p:spPr bwMode="auto">
          <a:xfrm>
            <a:off x="6934200" y="457200"/>
            <a:ext cx="1447800" cy="685800"/>
          </a:xfrm>
          <a:prstGeom prst="wedgeEllipseCallout">
            <a:avLst>
              <a:gd name="adj1" fmla="val -109542"/>
              <a:gd name="adj2" fmla="val 50463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“0”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1295400" y="990600"/>
            <a:ext cx="16454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矛盾式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616" grpId="0" animBg="1"/>
      <p:bldP spid="109617" grpId="0"/>
      <p:bldP spid="1096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219200" y="1447800"/>
            <a:ext cx="6781800" cy="132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457200" indent="-457200">
              <a:lnSpc>
                <a:spcPct val="150000"/>
              </a:lnSpc>
              <a:buFont typeface="Wingdings 2"/>
              <a:buChar char="j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永真式的否定为永假式；</a:t>
            </a:r>
            <a:endParaRPr kumimoji="1"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永假式的否定为永真式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457200" y="2979799"/>
            <a:ext cx="8686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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两个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永真式的合取、析取、蕴含、等价均为永真式。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1066800" y="3810000"/>
            <a:ext cx="7772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*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若两个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公式的等价是重言式，则这两个公式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对任何指派同真假。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1357313" y="990600"/>
            <a:ext cx="2071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/>
      <p:bldP spid="110601" grpId="0"/>
      <p:bldP spid="1106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447800" y="2336800"/>
            <a:ext cx="6553200" cy="195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§10.4 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命题逻辑的基本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等式及蕴涵式</a:t>
            </a:r>
          </a:p>
        </p:txBody>
      </p:sp>
    </p:spTree>
  </p:cSld>
  <p:clrMapOvr>
    <a:masterClrMapping/>
  </p:clrMapOvr>
  <p:transition spd="slow">
    <p:pull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322051" y="1651000"/>
            <a:ext cx="6784527" cy="1320619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如果对两个公式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，不论作何种指派，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真值均相同或公式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为永真公式。 </a:t>
            </a:r>
          </a:p>
        </p:txBody>
      </p: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3124200" y="2971800"/>
            <a:ext cx="1144588" cy="1112838"/>
            <a:chOff x="1776" y="1440"/>
            <a:chExt cx="721" cy="701"/>
          </a:xfrm>
        </p:grpSpPr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1776" y="1810"/>
              <a:ext cx="72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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 </a:t>
              </a:r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1824" y="1440"/>
              <a:ext cx="336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3189288" y="2895600"/>
            <a:ext cx="3336925" cy="1165225"/>
            <a:chOff x="1824" y="1440"/>
            <a:chExt cx="2102" cy="734"/>
          </a:xfrm>
        </p:grpSpPr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3312" y="1843"/>
              <a:ext cx="61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A=B </a:t>
              </a:r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824" y="1440"/>
              <a:ext cx="1824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204913" y="4191000"/>
            <a:ext cx="5881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 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是重言式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171916" y="4800600"/>
            <a:ext cx="27048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 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181600" y="4800600"/>
            <a:ext cx="3352800" cy="525401"/>
          </a:xfrm>
          <a:prstGeom prst="rect">
            <a:avLst/>
          </a:prstGeom>
          <a:noFill/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真值表法或推导法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1433513" y="914400"/>
            <a:ext cx="1385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2971800" y="3505200"/>
            <a:ext cx="1524000" cy="685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635" name="Oval 19"/>
          <p:cNvSpPr>
            <a:spLocks noChangeArrowheads="1"/>
          </p:cNvSpPr>
          <p:nvPr/>
        </p:nvSpPr>
        <p:spPr bwMode="auto">
          <a:xfrm>
            <a:off x="5486400" y="2438400"/>
            <a:ext cx="1631156" cy="6096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9" grpId="0"/>
      <p:bldP spid="111630" grpId="0"/>
      <p:bldP spid="111632" grpId="0" animBg="1"/>
      <p:bldP spid="111634" grpId="0" animBg="1"/>
      <p:bldP spid="11163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433513" y="914400"/>
            <a:ext cx="2681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67000" y="1692818"/>
            <a:ext cx="3886200" cy="2421982"/>
            <a:chOff x="3779912" y="771550"/>
            <a:chExt cx="2862089" cy="1800112"/>
          </a:xfrm>
        </p:grpSpPr>
        <p:grpSp>
          <p:nvGrpSpPr>
            <p:cNvPr id="6" name="组合 5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20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4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sp>
          <p:nvSpPr>
            <p:cNvPr id="10" name="MH_Text_1"/>
            <p:cNvSpPr/>
            <p:nvPr>
              <p:custDataLst>
                <p:tags r:id="rId1"/>
              </p:custDataLst>
            </p:nvPr>
          </p:nvSpPr>
          <p:spPr>
            <a:xfrm>
              <a:off x="4612230" y="1923678"/>
              <a:ext cx="15246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 推导法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MH_Text_1"/>
            <p:cNvSpPr/>
            <p:nvPr>
              <p:custDataLst>
                <p:tags r:id="rId2"/>
              </p:custDataLst>
            </p:nvPr>
          </p:nvSpPr>
          <p:spPr>
            <a:xfrm>
              <a:off x="4592684" y="1010968"/>
              <a:ext cx="204931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2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 真值表法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642064"/>
      </p:ext>
    </p:extLst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命题真值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24000" y="1600200"/>
            <a:ext cx="5105400" cy="52322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：一个命题所具有的值。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929372" y="285432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453372" y="281940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5234172" y="2057400"/>
            <a:ext cx="5334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767572" y="2057400"/>
            <a:ext cx="9906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424547" y="287655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862947" y="281940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(0)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371600" y="3581400"/>
            <a:ext cx="3357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今天是星期二。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057401" y="4425950"/>
            <a:ext cx="201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1+1=10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638800" y="3657600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我正在说谎。</a:t>
            </a:r>
          </a:p>
        </p:txBody>
      </p:sp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6096000" y="4876800"/>
            <a:ext cx="1905000" cy="609600"/>
          </a:xfrm>
          <a:prstGeom prst="wedgeRectCallout">
            <a:avLst>
              <a:gd name="adj1" fmla="val -14750"/>
              <a:gd name="adj2" fmla="val -1643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悖论</a:t>
            </a:r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228600" y="3962400"/>
            <a:ext cx="990600" cy="1066800"/>
          </a:xfrm>
          <a:prstGeom prst="wedgeRectCallout">
            <a:avLst>
              <a:gd name="adj1" fmla="val 154329"/>
              <a:gd name="adj2" fmla="val -2380"/>
            </a:avLst>
          </a:prstGeom>
          <a:solidFill>
            <a:srgbClr val="33CC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判断不易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 animBg="1"/>
      <p:bldP spid="54281" grpId="0" animBg="1"/>
      <p:bldP spid="54282" grpId="0"/>
      <p:bldP spid="54283" grpId="0"/>
      <p:bldP spid="54284" grpId="0"/>
      <p:bldP spid="54285" grpId="0"/>
      <p:bldP spid="54286" grpId="0"/>
      <p:bldP spid="54287" grpId="0" animBg="1"/>
      <p:bldP spid="542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1371600" y="998599"/>
            <a:ext cx="3733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等价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1126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07175"/>
              </p:ext>
            </p:extLst>
          </p:nvPr>
        </p:nvGraphicFramePr>
        <p:xfrm>
          <a:off x="1979613" y="2438400"/>
          <a:ext cx="4802187" cy="3249232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P∨Q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1281113" y="1589088"/>
            <a:ext cx="42309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3886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2578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4" grpId="0" animBg="1"/>
      <p:bldP spid="11267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6019800" y="3276600"/>
            <a:ext cx="990600" cy="24384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357313" y="990600"/>
            <a:ext cx="3900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</a:t>
            </a:r>
          </a:p>
        </p:txBody>
      </p:sp>
      <p:graphicFrame>
        <p:nvGraphicFramePr>
          <p:cNvPr id="26423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38114"/>
              </p:ext>
            </p:extLst>
          </p:nvPr>
        </p:nvGraphicFramePr>
        <p:xfrm>
          <a:off x="838200" y="2438400"/>
          <a:ext cx="8001000" cy="3249232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↔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1281113" y="1589088"/>
            <a:ext cx="49923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P∨¬Q</a:t>
            </a:r>
          </a:p>
        </p:txBody>
      </p:sp>
      <p:sp>
        <p:nvSpPr>
          <p:cNvPr id="264216" name="Oval 24"/>
          <p:cNvSpPr>
            <a:spLocks noChangeArrowheads="1"/>
          </p:cNvSpPr>
          <p:nvPr/>
        </p:nvSpPr>
        <p:spPr bwMode="auto">
          <a:xfrm>
            <a:off x="2362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9624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35" grpId="0" animBg="1"/>
      <p:bldP spid="264216" grpId="0" animBg="1"/>
      <p:bldP spid="2642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357313" y="1733550"/>
            <a:ext cx="3443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第一组：交换律 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286000" y="2436813"/>
            <a:ext cx="412908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P∨Q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P∧Q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Q∧P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019800" y="1447800"/>
            <a:ext cx="1828800" cy="838200"/>
          </a:xfrm>
          <a:prstGeom prst="wedgeEllipseCallout">
            <a:avLst>
              <a:gd name="adj1" fmla="val -146875"/>
              <a:gd name="adj2" fmla="val 12121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600" b="1">
                <a:latin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6324600" y="3810000"/>
            <a:ext cx="1676400" cy="1066800"/>
          </a:xfrm>
          <a:prstGeom prst="cloudCallout">
            <a:avLst>
              <a:gd name="adj1" fmla="val -92616"/>
              <a:gd name="adj2" fmla="val 107440"/>
            </a:avLst>
          </a:prstGeom>
          <a:solidFill>
            <a:srgbClr val="FF99CC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4000" b="1">
                <a:solidFill>
                  <a:srgbClr val="99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4000" b="1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-1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 animBg="1"/>
      <p:bldP spid="11469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519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第二组：结合律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043113" y="2413000"/>
            <a:ext cx="572928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(P∨Q)∨R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P∨(Q∨R)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(P∧Q)∧R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P∧(Q∧R)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-2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828800" y="3962400"/>
            <a:ext cx="5715000" cy="838200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4432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第三组：分配律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814513" y="2401888"/>
            <a:ext cx="56896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P∧(Q∨R)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(P∧Q)∨(P∧R)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P∨(Q∧R)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(P∨Q)∧(P∨R)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3352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第四组：同一律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419600" y="1524000"/>
            <a:ext cx="22860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P ∧1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P ∧0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        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914400" y="3154363"/>
            <a:ext cx="3276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第五组：互补律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4252913" y="3429000"/>
            <a:ext cx="283368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-4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0" grpId="0"/>
      <p:bldP spid="265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2362200" y="2895600"/>
            <a:ext cx="4572000" cy="1676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81113" y="1524000"/>
            <a:ext cx="3519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第六组：否定深入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828800" y="2209800"/>
            <a:ext cx="259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     </a:t>
            </a:r>
            <a:r>
              <a:rPr lang="en-US" altLang="zh-CN" sz="3200" b="1">
                <a:latin typeface="Times New Roman" pitchFamily="18" charset="0"/>
              </a:rPr>
              <a:t>P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876800" y="2209800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双否定律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693863" y="2819400"/>
            <a:ext cx="52403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(P∨Q)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52400" y="3276600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德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摩根定律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-5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6858000" y="2482025"/>
            <a:ext cx="2205037" cy="1905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nimBg="1"/>
      <p:bldP spid="117766" grpId="0"/>
      <p:bldP spid="117767" grpId="0"/>
      <p:bldP spid="117768" grpId="0"/>
      <p:bldP spid="117769" grpId="0"/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357313" y="1524000"/>
            <a:ext cx="49672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第七组：幂等律、零一律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438400" y="2238158"/>
            <a:ext cx="5410201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P∧P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      P∨P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P∧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0        P∨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219200" y="2314575"/>
            <a:ext cx="1258976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幂等律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219200" y="3000375"/>
            <a:ext cx="1258976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零一律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-6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1" grpId="0"/>
      <p:bldP spid="11879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230323" y="1524000"/>
            <a:ext cx="38750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第八组：联结词化归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447800" y="2208631"/>
            <a:ext cx="5586412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Q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P∨Q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 dirty="0">
                <a:latin typeface="Times New Roman" pitchFamily="18" charset="0"/>
              </a:rPr>
              <a:t>Q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(P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Q)∧(Q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P)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  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P∨Q)∧(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Q∨P)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  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(P∧Q)∨(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P∧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Q)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6210300" y="1712119"/>
            <a:ext cx="2552700" cy="2021681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等价公式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-7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447800" y="1392755"/>
            <a:ext cx="63246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两个重要的规则：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替换规则和代入规则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299370" y="864513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990600" y="2133601"/>
            <a:ext cx="7810503" cy="2033588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替换规则：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的一部分（称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),C=D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替换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，得到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新的公式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=B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990600" y="4318000"/>
            <a:ext cx="423735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如：对公式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4953000" y="4267200"/>
            <a:ext cx="27946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 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1128713" y="5113399"/>
            <a:ext cx="27834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由置换规则即得 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2362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6096000" y="5105400"/>
            <a:ext cx="21566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P∨Q)→R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/>
      <p:bldP spid="123921" grpId="0"/>
      <p:bldP spid="123922" grpId="0"/>
      <p:bldP spid="123923" grpId="0"/>
      <p:bldP spid="123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95400" y="106680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命题表示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162050" y="1606630"/>
            <a:ext cx="7677150" cy="159377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命题表示：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命题一般用除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以外的大写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字母表示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可带下标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7010400" y="3429000"/>
            <a:ext cx="1828800" cy="533400"/>
          </a:xfrm>
          <a:prstGeom prst="wedgeRectCallout">
            <a:avLst>
              <a:gd name="adj1" fmla="val -42967"/>
              <a:gd name="adj2" fmla="val -87877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P,Q,R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127125" y="3436938"/>
            <a:ext cx="3217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雪是白的。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183063" y="3429000"/>
            <a:ext cx="2648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Q1: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煤是白的。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127125" y="459422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838201" y="3886200"/>
            <a:ext cx="5410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考虑：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下列命题之间的关系：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雪是白的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煤是黑的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rgbClr val="BBBF6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6705600" y="4724400"/>
            <a:ext cx="1905000" cy="685800"/>
          </a:xfrm>
          <a:prstGeom prst="wedgeEllipseCallout">
            <a:avLst>
              <a:gd name="adj1" fmla="val -16250"/>
              <a:gd name="adj2" fmla="val -162037"/>
            </a:avLst>
          </a:prstGeom>
          <a:pattFill prst="wdDnDiag">
            <a:fgClr>
              <a:srgbClr val="CCFFFF"/>
            </a:fgClr>
            <a:bgClr>
              <a:schemeClr val="bg1"/>
            </a:bgClr>
          </a:pattFill>
          <a:ln w="2222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标识符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/>
      <p:bldP spid="55304" grpId="0"/>
      <p:bldP spid="55306" grpId="0"/>
      <p:bldP spid="5530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125538" y="1676400"/>
            <a:ext cx="7942262" cy="1390650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：在重言式中，将某一命题变元都用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同一命题公式代入后，得到的公式仍是重言式。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219200" y="3352800"/>
            <a:ext cx="7024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↔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，用公式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(S∨R)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267271" name="AutoShape 7"/>
          <p:cNvSpPr>
            <a:spLocks noChangeArrowheads="1"/>
          </p:cNvSpPr>
          <p:nvPr/>
        </p:nvSpPr>
        <p:spPr bwMode="auto">
          <a:xfrm>
            <a:off x="6629400" y="5486400"/>
            <a:ext cx="1828800" cy="990600"/>
          </a:xfrm>
          <a:prstGeom prst="wedgeEllipseCallout">
            <a:avLst>
              <a:gd name="adj1" fmla="val -170315"/>
              <a:gd name="adj2" fmla="val -140546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1357313" y="1066800"/>
            <a:ext cx="4357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1905000" y="4114800"/>
            <a:ext cx="4662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(S∨R)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↔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(S∨R)∨Q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 animBg="1"/>
      <p:bldP spid="26727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90600" y="1614488"/>
            <a:ext cx="61256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证明下面等式：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28713" y="2498725"/>
            <a:ext cx="260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276600" y="2468563"/>
            <a:ext cx="2362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186113" y="3287713"/>
            <a:ext cx="260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5562600" y="3244850"/>
            <a:ext cx="2438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由交换律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179763" y="4068763"/>
            <a:ext cx="29924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867400" y="4129088"/>
            <a:ext cx="2819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由双否律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171825" y="4953000"/>
            <a:ext cx="20123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357313" y="990600"/>
            <a:ext cx="1538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推导法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1" grpId="0"/>
      <p:bldP spid="125962" grpId="0"/>
      <p:bldP spid="125963" grpId="0"/>
      <p:bldP spid="125964" grpId="0"/>
      <p:bldP spid="12596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204913" y="1608138"/>
            <a:ext cx="6872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证明下面的吸收律：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P∧(P∨Q)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3200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P∧(P∨Q)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581400" y="2265363"/>
            <a:ext cx="30174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(P∨0)∧(P∨Q)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581400" y="3159125"/>
            <a:ext cx="21967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P∨(0∧Q)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581400" y="4068763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P∨0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581400" y="4906963"/>
            <a:ext cx="1371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858000" y="2376488"/>
            <a:ext cx="2028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由同一律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324600" y="3200400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由分配律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5486400" y="4052888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由零一律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562600" y="4876800"/>
            <a:ext cx="2286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由同一律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357313" y="1066800"/>
            <a:ext cx="2300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推导法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  <p:bldP spid="126985" grpId="0"/>
      <p:bldP spid="126986" grpId="0"/>
      <p:bldP spid="126987" grpId="0"/>
      <p:bldP spid="126988" grpId="0"/>
      <p:bldP spid="126989" grpId="0"/>
      <p:bldP spid="12699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357313" y="1608199"/>
            <a:ext cx="5424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P→(Q→R)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P∧Q→R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990600" y="2184400"/>
            <a:ext cx="32483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P→(Q→R)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62400" y="2174875"/>
            <a:ext cx="294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P→(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3886200" y="298291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886200" y="3687763"/>
            <a:ext cx="333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3856038" y="4419600"/>
            <a:ext cx="304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(P∧Q)∨R 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86200" y="5280025"/>
            <a:ext cx="248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P∧Q→R 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357313" y="1066800"/>
            <a:ext cx="2300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07" grpId="0"/>
      <p:bldP spid="128008" grpId="0"/>
      <p:bldP spid="128009" grpId="0"/>
      <p:bldP spid="128010" grpId="0"/>
      <p:bldP spid="1280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43000" y="1520825"/>
            <a:ext cx="7327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化简语句：情况并非如此：如果他不来，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那么我不去。 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733800" y="2286000"/>
            <a:ext cx="2209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976313" y="2940050"/>
            <a:ext cx="54700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翻译 令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P: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他来。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Q: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我去。 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34200" y="2209800"/>
            <a:ext cx="1143000" cy="0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1981200" y="2819400"/>
            <a:ext cx="9906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462712" y="2895600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得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819150" y="3671888"/>
            <a:ext cx="35416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化简 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191000" y="3657600"/>
            <a:ext cx="24387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 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4267200" y="4449763"/>
            <a:ext cx="194185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 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6553200" y="4510088"/>
            <a:ext cx="21454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由德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摩根律 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788127" y="5029200"/>
            <a:ext cx="675567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结论 原语句等价于：他没来而我去了。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357313" y="990600"/>
            <a:ext cx="260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推导题目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1" grpId="0"/>
      <p:bldP spid="129032" grpId="0" animBg="1"/>
      <p:bldP spid="129033" grpId="0" animBg="1"/>
      <p:bldP spid="129034" grpId="0"/>
      <p:bldP spid="129035" grpId="0"/>
      <p:bldP spid="129036" grpId="0"/>
      <p:bldP spid="129038" grpId="0"/>
      <p:bldP spid="129039" grpId="0"/>
      <p:bldP spid="1290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98638" y="1447800"/>
            <a:ext cx="8297762" cy="18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:“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不会休息的人也不会工作，没有丰富知</a:t>
            </a: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识的人也不会工作”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:“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工作的好的人一定会休息</a:t>
            </a: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并且有丰富的知识”具有相同的逻辑含义。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93700" y="3200400"/>
            <a:ext cx="85217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解：设命题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：某人工作得好。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：某人会休息。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：某人有丰富知识。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522184" y="4800600"/>
            <a:ext cx="373561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P)∧(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715000" y="4800600"/>
            <a:ext cx="3124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P→Q∧R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295400" y="990600"/>
            <a:ext cx="260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推导题目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947863" y="1600200"/>
            <a:ext cx="4300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itchFamily="18" charset="0"/>
              </a:rPr>
              <a:t>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 dirty="0">
                <a:latin typeface="Times New Roman" pitchFamily="18" charset="0"/>
              </a:rPr>
              <a:t>P)∧(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itchFamily="18" charset="0"/>
              </a:rPr>
              <a:t>R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 dirty="0">
                <a:latin typeface="Times New Roman" pitchFamily="18" charset="0"/>
              </a:rPr>
              <a:t>P)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550988" y="2438400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 dirty="0"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∨¬P</a:t>
            </a:r>
            <a:r>
              <a:rPr lang="pt-BR" altLang="zh-CN" sz="3200" b="1" dirty="0">
                <a:latin typeface="Times New Roman" pitchFamily="18" charset="0"/>
                <a:cs typeface="Times New Roman" pitchFamily="18" charset="0"/>
              </a:rPr>
              <a:t>)∧(R∨¬P) 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1524000" y="4114800"/>
            <a:ext cx="264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 dirty="0">
                <a:latin typeface="Times New Roman" pitchFamily="18" charset="0"/>
              </a:rPr>
              <a:t>P→(Q∧R)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524000" y="32766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 dirty="0">
                <a:latin typeface="Times New Roman" pitchFamily="18" charset="0"/>
                <a:cs typeface="Times New Roman" pitchFamily="18" charset="0"/>
              </a:rPr>
              <a:t> (Q∧R)∨¬P 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267200" y="32766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altLang="zh-CN" sz="3200" b="1" dirty="0">
                <a:latin typeface="Times New Roman" pitchFamily="18" charset="0"/>
                <a:cs typeface="Times New Roman" pitchFamily="18" charset="0"/>
              </a:rPr>
              <a:t>¬P∨ (Q∧R)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357313" y="990600"/>
            <a:ext cx="2605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推导证明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3" grpId="0"/>
      <p:bldP spid="13108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648200" y="4876800"/>
            <a:ext cx="3352800" cy="762000"/>
          </a:xfrm>
          <a:prstGeom prst="rect">
            <a:avLst/>
          </a:prstGeom>
          <a:solidFill>
            <a:srgbClr val="CCFFFF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143000" y="1050924"/>
            <a:ext cx="3733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等式推理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914400" y="1520825"/>
            <a:ext cx="794991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pt-BR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:((P∨Q)∧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R)))∨(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Q)</a:t>
            </a:r>
          </a:p>
          <a:p>
            <a:pPr>
              <a:lnSpc>
                <a:spcPct val="150000"/>
              </a:lnSpc>
            </a:pP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∨(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200" y="2757488"/>
            <a:ext cx="2065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证明：原式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838200" y="3352800"/>
            <a:ext cx="79018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((P∨Q)∧(P∨(Q∧R)))∨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(P∨Q)∨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(P∨R) 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87400" y="4098925"/>
            <a:ext cx="83763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((P∨Q)∧(P∨Q)∧(P∨R)) 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((P∨Q)∧(P∨R))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762000" y="4906963"/>
            <a:ext cx="691597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((P∨Q)∧(P∨R))∨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pt-BR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((P∨Q)∧(P∨R)) 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762000" y="5661025"/>
            <a:ext cx="7363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6324600" y="2590800"/>
            <a:ext cx="2438400" cy="762000"/>
          </a:xfrm>
          <a:prstGeom prst="wedgeRoundRectCallout">
            <a:avLst>
              <a:gd name="adj1" fmla="val -47069"/>
              <a:gd name="adj2" fmla="val 70000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德摩根</a:t>
            </a: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1143000" y="5486400"/>
            <a:ext cx="2819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 animBg="1"/>
      <p:bldP spid="133126" grpId="0"/>
      <p:bldP spid="133127" grpId="0"/>
      <p:bldP spid="133128" grpId="0"/>
      <p:bldP spid="133129" grpId="0"/>
      <p:bldP spid="133130" grpId="0"/>
      <p:bldP spid="133131" grpId="0" animBg="1"/>
      <p:bldP spid="1331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5813" y="2590800"/>
            <a:ext cx="5945187" cy="1143000"/>
          </a:xfrm>
        </p:spPr>
        <p:txBody>
          <a:bodyPr/>
          <a:lstStyle/>
          <a:p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10.5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基本蕴含式</a:t>
            </a:r>
          </a:p>
        </p:txBody>
      </p:sp>
    </p:spTree>
    <p:extLst>
      <p:ext uri="{BB962C8B-B14F-4D97-AF65-F5344CB8AC3E}">
        <p14:creationId xmlns:p14="http://schemas.microsoft.com/office/powerpoint/2010/main" val="1158738688"/>
      </p:ext>
    </p:extLst>
  </p:cSld>
  <p:clrMapOvr>
    <a:masterClrMapping/>
  </p:clrMapOvr>
  <p:transition spd="slow">
    <p:pull dir="r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81113" y="1744663"/>
            <a:ext cx="7177087" cy="525401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蕴涵重言式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：如果公式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P→Q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是重言式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2438400" y="2362200"/>
            <a:ext cx="2300288" cy="1287463"/>
            <a:chOff x="1536" y="1488"/>
            <a:chExt cx="1449" cy="811"/>
          </a:xfrm>
        </p:grpSpPr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1872" y="1968"/>
              <a:ext cx="111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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 </a:t>
              </a:r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>
              <a:off x="1536" y="1488"/>
              <a:ext cx="672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5257800" y="2895600"/>
            <a:ext cx="2819400" cy="838200"/>
          </a:xfrm>
          <a:prstGeom prst="wedgeRectCallout">
            <a:avLst>
              <a:gd name="adj1" fmla="val -12333"/>
              <a:gd name="adj2" fmla="val -123106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蕴涵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357313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蕴涵关系</a:t>
            </a:r>
          </a:p>
        </p:txBody>
      </p:sp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6248400" y="533400"/>
            <a:ext cx="2209800" cy="762000"/>
            <a:chOff x="3936" y="336"/>
            <a:chExt cx="1392" cy="480"/>
          </a:xfrm>
        </p:grpSpPr>
        <p:sp>
          <p:nvSpPr>
            <p:cNvPr id="263180" name="AutoShape 12"/>
            <p:cNvSpPr>
              <a:spLocks noChangeArrowheads="1"/>
            </p:cNvSpPr>
            <p:nvPr/>
          </p:nvSpPr>
          <p:spPr bwMode="auto">
            <a:xfrm>
              <a:off x="3936" y="336"/>
              <a:ext cx="1392" cy="480"/>
            </a:xfrm>
            <a:prstGeom prst="wedgeRectCallout">
              <a:avLst>
                <a:gd name="adj1" fmla="val 19611"/>
                <a:gd name="adj2" fmla="val 125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P→Q      1</a:t>
              </a:r>
            </a:p>
          </p:txBody>
        </p:sp>
        <p:sp>
          <p:nvSpPr>
            <p:cNvPr id="263181" name="AutoShape 13"/>
            <p:cNvSpPr>
              <a:spLocks noChangeArrowheads="1"/>
            </p:cNvSpPr>
            <p:nvPr/>
          </p:nvSpPr>
          <p:spPr bwMode="auto">
            <a:xfrm>
              <a:off x="4704" y="528"/>
              <a:ext cx="288" cy="96"/>
            </a:xfrm>
            <a:prstGeom prst="leftRightArrow">
              <a:avLst>
                <a:gd name="adj1" fmla="val 50000"/>
                <a:gd name="adj2" fmla="val 6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725" y="1066800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命题的分类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52550" y="1997075"/>
            <a:ext cx="2000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</a:t>
            </a:r>
          </a:p>
        </p:txBody>
      </p: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2286000" y="1828800"/>
            <a:ext cx="2057400" cy="838200"/>
            <a:chOff x="1872" y="1152"/>
            <a:chExt cx="1296" cy="528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flipV="1">
              <a:off x="1872" y="1152"/>
              <a:ext cx="1296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1248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399896" y="1650346"/>
            <a:ext cx="4054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原子命题（简单命题）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191000" y="2438400"/>
            <a:ext cx="2759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315757" y="3200400"/>
            <a:ext cx="6913843" cy="52322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原子命题：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不能再分解为其他命题的命题。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371600" y="41148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如：今天是星期二。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1" grpId="0" animBg="1"/>
      <p:bldP spid="5633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329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蕴涵关系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825625"/>
            <a:ext cx="7696200" cy="1430264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是两个命题公式，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43400" y="2514600"/>
            <a:ext cx="2895600" cy="838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71600" y="4648200"/>
            <a:ext cx="7696200" cy="990600"/>
          </a:xfrm>
          <a:prstGeom prst="wedgeRectCallout">
            <a:avLst>
              <a:gd name="adj1" fmla="val 12321"/>
              <a:gd name="adj2" fmla="val -185737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要证明是等价关系，实际是两次证明蕴涵关系</a:t>
            </a:r>
          </a:p>
        </p:txBody>
      </p:sp>
    </p:spTree>
    <p:extLst>
      <p:ext uri="{BB962C8B-B14F-4D97-AF65-F5344CB8AC3E}">
        <p14:creationId xmlns:p14="http://schemas.microsoft.com/office/powerpoint/2010/main" val="26261459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433513" y="914400"/>
            <a:ext cx="2681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蕴涵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67000" y="1692818"/>
            <a:ext cx="3886200" cy="2344588"/>
            <a:chOff x="3779912" y="771550"/>
            <a:chExt cx="2862089" cy="1742590"/>
          </a:xfrm>
        </p:grpSpPr>
        <p:grpSp>
          <p:nvGrpSpPr>
            <p:cNvPr id="6" name="组合 5"/>
            <p:cNvGrpSpPr/>
            <p:nvPr/>
          </p:nvGrpSpPr>
          <p:grpSpPr>
            <a:xfrm>
              <a:off x="3780000" y="1722140"/>
              <a:ext cx="792000" cy="792000"/>
              <a:chOff x="4101215" y="3733550"/>
              <a:chExt cx="792000" cy="792000"/>
            </a:xfrm>
          </p:grpSpPr>
          <p:sp>
            <p:nvSpPr>
              <p:cNvPr id="12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4101215" y="3733550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MH_Title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245143" y="3846820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solidFill>
                      <a:srgbClr val="0000FF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0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MH_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solidFill>
                      <a:srgbClr val="0000FF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sp>
          <p:nvSpPr>
            <p:cNvPr id="8" name="MH_Text_1"/>
            <p:cNvSpPr/>
            <p:nvPr>
              <p:custDataLst>
                <p:tags r:id="rId4"/>
              </p:custDataLst>
            </p:nvPr>
          </p:nvSpPr>
          <p:spPr>
            <a:xfrm>
              <a:off x="4612230" y="1923678"/>
              <a:ext cx="15246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 推导法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9" name="MH_Text_1"/>
            <p:cNvSpPr/>
            <p:nvPr>
              <p:custDataLst>
                <p:tags r:id="rId5"/>
              </p:custDataLst>
            </p:nvPr>
          </p:nvSpPr>
          <p:spPr>
            <a:xfrm>
              <a:off x="4592684" y="1010968"/>
              <a:ext cx="204931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2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 真值表法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4" name="MH_Other_2"/>
          <p:cNvSpPr/>
          <p:nvPr>
            <p:custDataLst>
              <p:tags r:id="rId1"/>
            </p:custDataLst>
          </p:nvPr>
        </p:nvSpPr>
        <p:spPr>
          <a:xfrm>
            <a:off x="2743200" y="4344594"/>
            <a:ext cx="1075393" cy="10656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03200" dist="177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MH_Title_1"/>
          <p:cNvSpPr/>
          <p:nvPr>
            <p:custDataLst>
              <p:tags r:id="rId2"/>
            </p:custDataLst>
          </p:nvPr>
        </p:nvSpPr>
        <p:spPr>
          <a:xfrm>
            <a:off x="2938628" y="4538362"/>
            <a:ext cx="733223" cy="72655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MH_Text_1"/>
          <p:cNvSpPr/>
          <p:nvPr>
            <p:custDataLst>
              <p:tags r:id="rId3"/>
            </p:custDataLst>
          </p:nvPr>
        </p:nvSpPr>
        <p:spPr>
          <a:xfrm>
            <a:off x="3886200" y="4572000"/>
            <a:ext cx="2070263" cy="728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 分析法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190119"/>
      </p:ext>
    </p:extLst>
  </p:cSld>
  <p:clrMapOvr>
    <a:masterClrMapping/>
  </p:clrMapOvr>
  <p:transition spd="slow">
    <p:pull dir="r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198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524000"/>
            <a:ext cx="67492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证明蕴涵关系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(P→Q)∧(Q→R)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PR</a:t>
            </a:r>
          </a:p>
        </p:txBody>
      </p:sp>
      <p:graphicFrame>
        <p:nvGraphicFramePr>
          <p:cNvPr id="23" name="Group 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32098332"/>
              </p:ext>
            </p:extLst>
          </p:nvPr>
        </p:nvGraphicFramePr>
        <p:xfrm>
          <a:off x="2055812" y="2132644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1705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990600"/>
            <a:ext cx="17338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524000"/>
            <a:ext cx="67492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证明蕴涵关系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(P→Q)∧(Q→R)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PR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52513" y="20574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09800" y="1981200"/>
            <a:ext cx="43014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(P→Q)∧(Q→R) →(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PR)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05000" y="2590800"/>
            <a:ext cx="545243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((¬P∨Q)∧(¬Q∨R))→(¬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938338" y="3124200"/>
            <a:ext cx="56592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((¬P∨Q)∧(¬Q∨R))∨(¬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905000" y="3657600"/>
            <a:ext cx="51654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(P∧¬Q)∨(Q∧¬R)∨(¬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962400" y="4191000"/>
            <a:ext cx="2895600" cy="0"/>
          </a:xfrm>
          <a:prstGeom prst="line">
            <a:avLst/>
          </a:prstGeom>
          <a:noFill/>
          <a:ln w="476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5000" y="4267200"/>
            <a:ext cx="68598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(P∧¬Q)∨((Q∨¬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(¬R∨¬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P∨R))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553200" y="48006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911350" y="4800600"/>
            <a:ext cx="41475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(P∧¬Q)∨(Q∨¬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874838" y="5410200"/>
            <a:ext cx="63527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 ∨Q∨¬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)∧(¬Q∨Q∨¬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484813" y="5945188"/>
            <a:ext cx="1065212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438400" y="59436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000" y="5957888"/>
            <a:ext cx="12766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1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∧1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124200" y="5927725"/>
            <a:ext cx="7363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1</a:t>
            </a:r>
          </a:p>
        </p:txBody>
      </p:sp>
    </p:spTree>
    <p:extLst>
      <p:ext uri="{BB962C8B-B14F-4D97-AF65-F5344CB8AC3E}">
        <p14:creationId xmlns:p14="http://schemas.microsoft.com/office/powerpoint/2010/main" val="208128796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463675" y="1295400"/>
            <a:ext cx="571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 b="1" dirty="0">
                <a:latin typeface="Times New Roman" pitchFamily="18" charset="0"/>
              </a:rPr>
              <a:t>P∧Q</a:t>
            </a:r>
            <a:r>
              <a:rPr lang="pt-BR" altLang="zh-CN" sz="32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 dirty="0">
                <a:latin typeface="Times New Roman" pitchFamily="18" charset="0"/>
              </a:rPr>
              <a:t>P                P∧Q</a:t>
            </a:r>
            <a:r>
              <a:rPr lang="pt-BR" altLang="zh-CN" sz="32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 dirty="0">
                <a:latin typeface="Times New Roman" pitchFamily="18" charset="0"/>
              </a:rPr>
              <a:t>Q                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371600" y="914400"/>
            <a:ext cx="1905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蕴涵式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387475" y="2105025"/>
            <a:ext cx="674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158875" y="2714625"/>
            <a:ext cx="722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    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1158875" y="3400425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   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1082675" y="4086225"/>
            <a:ext cx="689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US" altLang="zh-CN" sz="3200" b="1">
                <a:sym typeface="Symbol" pitchFamily="18" charset="2"/>
              </a:rPr>
              <a:t>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1235075" y="4772025"/>
            <a:ext cx="660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Q∧(P∨Q)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1235075" y="5526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  <p:bldP spid="140298" grpId="0"/>
      <p:bldP spid="140299" grpId="0"/>
      <p:bldP spid="140300" grpId="0"/>
      <p:bldP spid="14030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357313" y="990600"/>
            <a:ext cx="2224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600200" y="1600200"/>
            <a:ext cx="579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蕴涵联结词</a:t>
            </a:r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前真后假才为假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1277552" y="234315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分析法：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2805113" y="3028950"/>
            <a:ext cx="4205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前件为真，后件为真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2805113" y="3886200"/>
            <a:ext cx="4129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后件为假，前件为假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/>
      <p:bldP spid="270343" grpId="0"/>
      <p:bldP spid="27034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357313" y="990600"/>
            <a:ext cx="23617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分析法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371600" y="1600200"/>
            <a:ext cx="46092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¬B∧(A→B)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¬A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976312" y="2362200"/>
            <a:ext cx="4433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：假设前件为真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2213980" y="3105150"/>
            <a:ext cx="28026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¬B∧(A→B)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2301762" y="3810000"/>
            <a:ext cx="13599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728890" y="3817999"/>
            <a:ext cx="17575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A→B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2518849" y="4648200"/>
            <a:ext cx="11387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3886200" y="4656199"/>
            <a:ext cx="11595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5257800" y="4656199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/>
      <p:bldP spid="271367" grpId="0"/>
      <p:bldP spid="271368" grpId="0"/>
      <p:bldP spid="271369" grpId="0"/>
      <p:bldP spid="271370" grpId="0"/>
      <p:bldP spid="271371" grpId="0"/>
      <p:bldP spid="27137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357313" y="990600"/>
            <a:ext cx="1843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分析法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562948" y="1600200"/>
            <a:ext cx="46092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¬B∧(A→B)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¬A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1509712" y="2286000"/>
            <a:ext cx="4433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：假设后件为假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5323192" y="2286000"/>
            <a:ext cx="13824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447800" y="4648200"/>
            <a:ext cx="14417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3043090" y="4656199"/>
            <a:ext cx="17575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A→B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1457088" y="3733800"/>
            <a:ext cx="14385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819400" y="2895600"/>
            <a:ext cx="11595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2983435" y="3741799"/>
            <a:ext cx="13599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4572000" y="3741799"/>
            <a:ext cx="28026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¬B∧(A→B)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4876800" y="4572000"/>
            <a:ext cx="28026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¬B∧(A→B)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为假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/>
      <p:bldP spid="273415" grpId="0"/>
      <p:bldP spid="273416" grpId="0"/>
      <p:bldP spid="273417" grpId="0"/>
      <p:bldP spid="273418" grpId="0"/>
      <p:bldP spid="273419" grpId="0"/>
      <p:bldP spid="273422" grpId="0"/>
      <p:bldP spid="273423" grpId="0"/>
      <p:bldP spid="27342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9896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对偶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762000" y="2109788"/>
            <a:ext cx="2819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P∧Q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Q∧P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1343025" y="1622425"/>
            <a:ext cx="16287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交换律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200400" y="2124075"/>
            <a:ext cx="1739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P∨P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429000" y="160020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幂等律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5029200" y="2124075"/>
            <a:ext cx="42259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(P∨Q)∨R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P∨(Q∨R)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(P∧Q)∧R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P∧(Q∧R)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562600" y="1676400"/>
            <a:ext cx="16244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结合律：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 flipV="1">
            <a:off x="838200" y="2819400"/>
            <a:ext cx="8305800" cy="76200"/>
          </a:xfrm>
          <a:prstGeom prst="line">
            <a:avLst/>
          </a:prstGeom>
          <a:noFill/>
          <a:ln w="857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561763" y="3733800"/>
            <a:ext cx="83536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所有关于析取与合取的逻辑等价式都是成对出现的。 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>
            <a:off x="4267200" y="4953000"/>
            <a:ext cx="1600200" cy="990600"/>
          </a:xfrm>
          <a:prstGeom prst="wedgeRoundRectCallout">
            <a:avLst>
              <a:gd name="adj1" fmla="val 59819"/>
              <a:gd name="adj2" fmla="val -111699"/>
              <a:gd name="adj3" fmla="val 16667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对偶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0" grpId="0"/>
      <p:bldP spid="272391" grpId="0"/>
      <p:bldP spid="272392" grpId="0"/>
      <p:bldP spid="272393" grpId="0"/>
      <p:bldP spid="272394" grpId="0"/>
      <p:bldP spid="272395" grpId="0" animBg="1"/>
      <p:bldP spid="272396" grpId="0"/>
      <p:bldP spid="27239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437" name="Text Box 5"/>
              <p:cNvSpPr txBox="1">
                <a:spLocks noChangeArrowheads="1"/>
              </p:cNvSpPr>
              <p:nvPr/>
            </p:nvSpPr>
            <p:spPr bwMode="auto">
              <a:xfrm>
                <a:off x="838200" y="1524000"/>
                <a:ext cx="8305800" cy="204504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  <a:effectLst/>
              <a:extLst/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对偶：设有公式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，如它仅用联结∨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,∧,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，则在公式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中的联结词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,∧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以及常值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处分别换以∧</a:t>
                </a:r>
                <a:r>
                  <a:rPr lang="pt-BR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,∨,0,1</a:t>
                </a:r>
                <a:r>
                  <a:rPr lang="zh-CN" altLang="pt-BR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后所得的公式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7443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8305800" cy="2045048"/>
              </a:xfrm>
              <a:prstGeom prst="rect">
                <a:avLst/>
              </a:prstGeom>
              <a:blipFill rotWithShape="1">
                <a:blip r:embed="rId2"/>
                <a:stretch>
                  <a:fillRect l="-1542" b="-4179"/>
                </a:stretch>
              </a:blipFill>
              <a:ln w="1587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4481089" y="307105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3352800" y="2743200"/>
            <a:ext cx="11430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5410200" y="2819400"/>
            <a:ext cx="12954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930964" y="3429000"/>
            <a:ext cx="1981200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-76200" y="3810000"/>
            <a:ext cx="97548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写成公式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P∧(Q∨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R)∧S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P∨(1∧R∧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r>
              <a:rPr lang="zh-CN" altLang="pt-BR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的对偶公式。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204911" y="4648200"/>
            <a:ext cx="33670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P∨(Q∧ </a:t>
            </a: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R)∨S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4710113" y="4648200"/>
            <a:ext cx="336632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P∧(0∨R∨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P)</a:t>
            </a: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6248400" y="2209800"/>
            <a:ext cx="1295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3" grpId="0" animBg="1"/>
      <p:bldP spid="274444" grpId="0" animBg="1"/>
      <p:bldP spid="274445" grpId="0" animBg="1"/>
      <p:bldP spid="274446" grpId="0"/>
      <p:bldP spid="274447" grpId="0"/>
      <p:bldP spid="274448" grpId="0"/>
      <p:bldP spid="2744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5767</TotalTime>
  <Words>8058</Words>
  <Application>Microsoft Office PowerPoint</Application>
  <PresentationFormat>全屏显示(4:3)</PresentationFormat>
  <Paragraphs>1405</Paragraphs>
  <Slides>146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146</vt:i4>
      </vt:variant>
    </vt:vector>
  </HeadingPairs>
  <TitlesOfParts>
    <vt:vector size="161" baseType="lpstr">
      <vt:lpstr>华文行楷</vt:lpstr>
      <vt:lpstr>华文楷体</vt:lpstr>
      <vt:lpstr>华文中宋</vt:lpstr>
      <vt:lpstr>宋体</vt:lpstr>
      <vt:lpstr>Arial</vt:lpstr>
      <vt:lpstr>Calibri</vt:lpstr>
      <vt:lpstr>Cambria Math</vt:lpstr>
      <vt:lpstr>Impact</vt:lpstr>
      <vt:lpstr>Symbol</vt:lpstr>
      <vt:lpstr>Times New Roman</vt:lpstr>
      <vt:lpstr>Verdana</vt:lpstr>
      <vt:lpstr>Wingdings</vt:lpstr>
      <vt:lpstr>Wingdings 2</vt:lpstr>
      <vt:lpstr>Eclipse</vt:lpstr>
      <vt:lpstr>公式</vt:lpstr>
      <vt:lpstr>第三篇  数理逻辑</vt:lpstr>
      <vt:lpstr>PowerPoint 演示文稿</vt:lpstr>
      <vt:lpstr>第十章 命题逻辑</vt:lpstr>
      <vt:lpstr>第十章 命题逻辑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10.5 基本蕴含式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703</cp:revision>
  <cp:lastPrinted>1601-01-01T00:00:00Z</cp:lastPrinted>
  <dcterms:created xsi:type="dcterms:W3CDTF">1601-01-01T00:00:00Z</dcterms:created>
  <dcterms:modified xsi:type="dcterms:W3CDTF">2020-11-04T01:04:33Z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