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8" r:id="rId3"/>
    <p:sldId id="299" r:id="rId4"/>
    <p:sldId id="300" r:id="rId5"/>
    <p:sldId id="301" r:id="rId6"/>
    <p:sldId id="302" r:id="rId7"/>
    <p:sldId id="304" r:id="rId8"/>
    <p:sldId id="280" r:id="rId9"/>
    <p:sldId id="281" r:id="rId10"/>
    <p:sldId id="282" r:id="rId11"/>
    <p:sldId id="283" r:id="rId12"/>
    <p:sldId id="284" r:id="rId13"/>
    <p:sldId id="285" r:id="rId14"/>
    <p:sldId id="286" r:id="rId15"/>
    <p:sldId id="287" r:id="rId16"/>
    <p:sldId id="288" r:id="rId17"/>
    <p:sldId id="260" r:id="rId18"/>
    <p:sldId id="289" r:id="rId19"/>
    <p:sldId id="290" r:id="rId20"/>
    <p:sldId id="291" r:id="rId21"/>
    <p:sldId id="292" r:id="rId22"/>
    <p:sldId id="293" r:id="rId23"/>
    <p:sldId id="294" r:id="rId24"/>
    <p:sldId id="295" r:id="rId25"/>
    <p:sldId id="297"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7" autoAdjust="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295F28E-141B-4019-BB7C-5A819E16CC8D}"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E1A969-BD22-4160-8582-3A24EC0D1D4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BDCD78-CB2E-43F1-8DC0-F1AF4ED69508}"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D3A682-DE89-4751-BCBF-A7B67AF2E85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B3893B1-B218-43BB-961A-E54DFA8DA166}"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B79437-AB2D-462B-B05B-473021A6873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srcRect l="10001" r="9999"/>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637F79-3AE0-44AC-8373-C965B44FC04B}"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FCB974-6FCD-4ABA-83C2-D0C047EE69F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BD04DA1-46A9-4C13-8C6A-A461AA13C750}"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9D43C-1D3A-46B7-BC5F-E9DF4949F6E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443F02B-1E0A-46A3-B7A7-28B8517E100B}"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6D821E9-9494-4583-BDA8-C200ACE7003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E55BB13-96C4-4DB1-8BF5-2B025C68EBE6}" type="datetimeFigureOut">
              <a:rPr lang="zh-CN" altLang="en-US"/>
              <a:pPr>
                <a:defRPr/>
              </a:pPr>
              <a:t>2017/12/3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7C40FA6-D48F-4918-82C5-13812042E4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3735D5A-8405-4548-B30A-BAD185F5D102}" type="datetimeFigureOut">
              <a:rPr lang="zh-CN" altLang="en-US"/>
              <a:pPr>
                <a:defRPr/>
              </a:pPr>
              <a:t>2017/12/3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2B006ED-C464-4D14-AC89-20AD540FAF0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0767E9C-9F74-4249-892C-B57D3618764D}" type="datetimeFigureOut">
              <a:rPr lang="zh-CN" altLang="en-US"/>
              <a:pPr>
                <a:defRPr/>
              </a:pPr>
              <a:t>2017/12/3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12DD6CC-C86B-4DB1-97A9-B87339C57EE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6F9959C-AC7D-4D5E-9DDA-404F0B62EE69}"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6E3F8F-7D91-467B-B9FE-C6278790B4E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F498962-CE56-4BE7-842C-0086C21FD264}"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251B47-7279-4EA3-8797-56603F0067D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5C470D2-FA66-4099-B340-B6272F31530A}" type="datetimeFigureOut">
              <a:rPr lang="zh-CN" altLang="en-US"/>
              <a:pPr>
                <a:defRPr/>
              </a:pPr>
              <a:t>2017/12/3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2524AA5-DF2E-4087-9C95-C9E50564185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609" y="2143580"/>
            <a:ext cx="8215369" cy="132343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8000" b="1" dirty="0" smtClean="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练习一</a:t>
            </a:r>
            <a:endParaRPr lang="zh-CN" altLang="en-US" sz="8000" b="1" dirty="0">
              <a:ln w="11430"/>
              <a:solidFill>
                <a:schemeClr val="bg1"/>
              </a:solidFill>
              <a:effectLst>
                <a:outerShdw blurRad="50800" dist="39000" dir="5460000" algn="tl">
                  <a:srgbClr val="000000">
                    <a:alpha val="38000"/>
                  </a:srgbClr>
                </a:outerShdw>
              </a:effectLst>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p:cNvSpPr txBox="1">
            <a:spLocks noChangeArrowheads="1"/>
          </p:cNvSpPr>
          <p:nvPr/>
        </p:nvSpPr>
        <p:spPr bwMode="auto">
          <a:xfrm>
            <a:off x="142875" y="1285875"/>
            <a:ext cx="8786813" cy="5262980"/>
          </a:xfrm>
          <a:prstGeom prst="rect">
            <a:avLst/>
          </a:prstGeom>
          <a:noFill/>
          <a:ln w="9525">
            <a:noFill/>
            <a:miter lim="800000"/>
          </a:ln>
        </p:spPr>
        <p:txBody>
          <a:bodyPr>
            <a:spAutoFit/>
          </a:bodyPr>
          <a:lstStyle/>
          <a:p>
            <a:r>
              <a:rPr lang="en-US" altLang="zh-CN" sz="2800" dirty="0">
                <a:sym typeface="Wingdings" panose="05000000000000000000" pitchFamily="2" charset="2"/>
              </a:rPr>
              <a:t>4</a:t>
            </a:r>
            <a:r>
              <a:rPr lang="zh-CN" altLang="en-US" sz="2800" dirty="0">
                <a:sym typeface="Wingdings" panose="05000000000000000000" pitchFamily="2" charset="2"/>
              </a:rPr>
              <a:t>、我国数学家华罗庚在一次报告中以“一支粉笔多长为好”为例来讲解他所倡导的优选法。对此，他解释道：“每只粉笔都要丢掉一段一定短的粉笔头，但就这一点来说，愈长愈好。但太长了，使用起来很不方便，而且容易折断。每断一次，必然浪费一个粉笔头，反而不合适。因而就出现了粉笔多长合适的问题</a:t>
            </a:r>
            <a:r>
              <a:rPr lang="en-US" altLang="zh-CN" sz="2800" dirty="0">
                <a:sym typeface="Wingdings" panose="05000000000000000000" pitchFamily="2" charset="2"/>
              </a:rPr>
              <a:t>—</a:t>
            </a:r>
            <a:r>
              <a:rPr lang="zh-CN" altLang="en-US" sz="2800" dirty="0">
                <a:sym typeface="Wingdings" panose="05000000000000000000" pitchFamily="2" charset="2"/>
              </a:rPr>
              <a:t>这就是一个优选问题。”所谓优选问题，从辩证法的角度看。就是</a:t>
            </a:r>
            <a:r>
              <a:rPr lang="zh-CN" altLang="en-US" sz="2800" dirty="0" smtClean="0">
                <a:sym typeface="Wingdings" panose="05000000000000000000" pitchFamily="2" charset="2"/>
              </a:rPr>
              <a:t>要（   ）</a:t>
            </a:r>
            <a:endParaRPr lang="zh-CN" altLang="en-US" sz="2800" dirty="0">
              <a:sym typeface="Wingdings" panose="05000000000000000000" pitchFamily="2" charset="2"/>
            </a:endParaRPr>
          </a:p>
          <a:p>
            <a:r>
              <a:rPr lang="en-US" altLang="zh-CN" sz="2800" dirty="0">
                <a:sym typeface="Wingdings" panose="05000000000000000000" pitchFamily="2" charset="2"/>
              </a:rPr>
              <a:t>A</a:t>
            </a:r>
            <a:r>
              <a:rPr lang="zh-CN" altLang="en-US" sz="2800" dirty="0">
                <a:sym typeface="Wingdings" panose="05000000000000000000" pitchFamily="2" charset="2"/>
              </a:rPr>
              <a:t>． 注重量的积累</a:t>
            </a:r>
          </a:p>
          <a:p>
            <a:r>
              <a:rPr lang="en-US" altLang="zh-CN" sz="2800" dirty="0">
                <a:sym typeface="Wingdings" panose="05000000000000000000" pitchFamily="2" charset="2"/>
              </a:rPr>
              <a:t>B</a:t>
            </a:r>
            <a:r>
              <a:rPr lang="zh-CN" altLang="en-US" sz="2800" dirty="0">
                <a:sym typeface="Wingdings" panose="05000000000000000000" pitchFamily="2" charset="2"/>
              </a:rPr>
              <a:t>． 保持事物质的稳定性</a:t>
            </a:r>
          </a:p>
          <a:p>
            <a:r>
              <a:rPr lang="en-US" altLang="zh-CN" sz="2800" dirty="0">
                <a:sym typeface="Wingdings" panose="05000000000000000000" pitchFamily="2" charset="2"/>
              </a:rPr>
              <a:t>C</a:t>
            </a:r>
            <a:r>
              <a:rPr lang="zh-CN" altLang="en-US" sz="2800" dirty="0">
                <a:sym typeface="Wingdings" panose="05000000000000000000" pitchFamily="2" charset="2"/>
              </a:rPr>
              <a:t>． 坚持适度原则</a:t>
            </a:r>
          </a:p>
          <a:p>
            <a:r>
              <a:rPr lang="en-US" altLang="zh-CN" sz="2800" dirty="0">
                <a:sym typeface="Wingdings" panose="05000000000000000000" pitchFamily="2" charset="2"/>
              </a:rPr>
              <a:t>D</a:t>
            </a:r>
            <a:r>
              <a:rPr lang="zh-CN" altLang="en-US" sz="2800" dirty="0">
                <a:sym typeface="Wingdings" panose="05000000000000000000" pitchFamily="2" charset="2"/>
              </a:rPr>
              <a:t>． 全面考虑事物属性的多样</a:t>
            </a:r>
            <a:r>
              <a:rPr lang="zh-CN" altLang="en-US" sz="2800" dirty="0" smtClean="0">
                <a:sym typeface="Wingdings" panose="05000000000000000000" pitchFamily="2" charset="2"/>
              </a:rPr>
              <a:t>性</a:t>
            </a:r>
            <a:endParaRPr lang="zh-CN" altLang="en-US" sz="2800"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522397" y="4155048"/>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5"/>
          <p:cNvSpPr txBox="1">
            <a:spLocks noChangeArrowheads="1"/>
          </p:cNvSpPr>
          <p:nvPr/>
        </p:nvSpPr>
        <p:spPr bwMode="auto">
          <a:xfrm>
            <a:off x="142875" y="1285875"/>
            <a:ext cx="8786813" cy="5672322"/>
          </a:xfrm>
          <a:prstGeom prst="rect">
            <a:avLst/>
          </a:prstGeom>
          <a:noFill/>
          <a:ln w="9525">
            <a:noFill/>
            <a:miter lim="800000"/>
          </a:ln>
        </p:spPr>
        <p:txBody>
          <a:bodyPr>
            <a:spAutoFit/>
          </a:bodyPr>
          <a:lstStyle>
            <a:defPPr>
              <a:defRPr lang="zh-CN"/>
            </a:defPPr>
            <a:lvl1pPr algn="just">
              <a:lnSpc>
                <a:spcPct val="130000"/>
              </a:lnSpc>
              <a:defRPr sz="3200">
                <a:solidFill>
                  <a:srgbClr val="000000"/>
                </a:solidFill>
                <a:latin typeface="Calibri" panose="020F0502020204030204" pitchFamily="34" charset="0"/>
                <a:cs typeface="Times New Roman" panose="02020603050405020304" pitchFamily="18" charset="0"/>
              </a:defRPr>
            </a:lvl1pPr>
          </a:lstStyle>
          <a:p>
            <a:pPr algn="l"/>
            <a:r>
              <a:rPr lang="en-US" altLang="zh-CN" sz="2800" dirty="0">
                <a:sym typeface="Wingdings" panose="05000000000000000000" pitchFamily="2" charset="2"/>
              </a:rPr>
              <a:t>5</a:t>
            </a:r>
            <a:r>
              <a:rPr lang="zh-CN" altLang="en-US" sz="2800" dirty="0">
                <a:sym typeface="Wingdings" panose="05000000000000000000" pitchFamily="2" charset="2"/>
              </a:rPr>
              <a:t>、有这样一道数学题：“</a:t>
            </a:r>
            <a:r>
              <a:rPr lang="en-US" altLang="zh-CN" sz="2800" dirty="0">
                <a:sym typeface="Wingdings" panose="05000000000000000000" pitchFamily="2" charset="2"/>
              </a:rPr>
              <a:t>90%×90%×90%×90%×90%=</a:t>
            </a:r>
            <a:r>
              <a:rPr lang="zh-CN" altLang="en-US" sz="2800" dirty="0">
                <a:sym typeface="Wingdings" panose="05000000000000000000" pitchFamily="2" charset="2"/>
              </a:rPr>
              <a:t>？其答案是约</a:t>
            </a:r>
            <a:r>
              <a:rPr lang="en-US" altLang="zh-CN" sz="2800" dirty="0">
                <a:sym typeface="Wingdings" panose="05000000000000000000" pitchFamily="2" charset="2"/>
              </a:rPr>
              <a:t>59%</a:t>
            </a:r>
            <a:r>
              <a:rPr lang="zh-CN" altLang="en-US" sz="2800" dirty="0">
                <a:sym typeface="Wingdings" panose="05000000000000000000" pitchFamily="2" charset="2"/>
              </a:rPr>
              <a:t>。</a:t>
            </a:r>
            <a:r>
              <a:rPr lang="en-US" altLang="zh-CN" sz="2800" dirty="0">
                <a:sym typeface="Wingdings" panose="05000000000000000000" pitchFamily="2" charset="2"/>
              </a:rPr>
              <a:t>90</a:t>
            </a:r>
            <a:r>
              <a:rPr lang="zh-CN" altLang="en-US" sz="2800" dirty="0">
                <a:sym typeface="Wingdings" panose="05000000000000000000" pitchFamily="2" charset="2"/>
              </a:rPr>
              <a:t>分看似一个非常不错的成绩，然而，在一项环环相扣的连续不断的工作中，如果每个环节都打点折扣，最终得出的成绩就是不及格。这里蕴含的辩证法道理</a:t>
            </a:r>
            <a:r>
              <a:rPr lang="zh-CN" altLang="en-US" sz="2800" dirty="0" smtClean="0">
                <a:sym typeface="Wingdings" panose="05000000000000000000" pitchFamily="2" charset="2"/>
              </a:rPr>
              <a:t>是</a:t>
            </a:r>
            <a:r>
              <a:rPr lang="zh-CN" altLang="zh-CN" sz="2800" dirty="0" smtClean="0">
                <a:sym typeface="Wingdings" panose="05000000000000000000" pitchFamily="2" charset="2"/>
              </a:rPr>
              <a:t>（</a:t>
            </a:r>
            <a:r>
              <a:rPr lang="zh-CN" altLang="en-US" sz="2800" dirty="0" smtClean="0">
                <a:sym typeface="Wingdings" panose="05000000000000000000" pitchFamily="2" charset="2"/>
              </a:rPr>
              <a:t>   ）</a:t>
            </a:r>
            <a:endParaRPr lang="en-US" altLang="zh-CN" sz="2800" dirty="0">
              <a:sym typeface="Wingdings" panose="05000000000000000000" pitchFamily="2" charset="2"/>
            </a:endParaRPr>
          </a:p>
          <a:p>
            <a:pPr algn="l"/>
            <a:r>
              <a:rPr lang="en-US" altLang="zh-CN" sz="2800" dirty="0">
                <a:sym typeface="Wingdings" panose="05000000000000000000" pitchFamily="2" charset="2"/>
              </a:rPr>
              <a:t>A</a:t>
            </a:r>
            <a:r>
              <a:rPr lang="zh-CN" altLang="en-US" sz="2800" dirty="0">
                <a:sym typeface="Wingdings" panose="05000000000000000000" pitchFamily="2" charset="2"/>
              </a:rPr>
              <a:t>肯定中包含否定</a:t>
            </a:r>
          </a:p>
          <a:p>
            <a:pPr algn="l"/>
            <a:r>
              <a:rPr lang="en-US" altLang="zh-CN" sz="2800" dirty="0">
                <a:sym typeface="Wingdings" panose="05000000000000000000" pitchFamily="2" charset="2"/>
              </a:rPr>
              <a:t>B</a:t>
            </a:r>
            <a:r>
              <a:rPr lang="zh-CN" altLang="en-US" sz="2800" dirty="0">
                <a:sym typeface="Wingdings" panose="05000000000000000000" pitchFamily="2" charset="2"/>
              </a:rPr>
              <a:t>量变引起质变</a:t>
            </a:r>
          </a:p>
          <a:p>
            <a:pPr algn="l"/>
            <a:r>
              <a:rPr lang="en-US" altLang="zh-CN" sz="2800" dirty="0">
                <a:sym typeface="Wingdings" panose="05000000000000000000" pitchFamily="2" charset="2"/>
              </a:rPr>
              <a:t>C</a:t>
            </a:r>
            <a:r>
              <a:rPr lang="zh-CN" altLang="en-US" sz="2800" dirty="0">
                <a:sym typeface="Wingdings" panose="05000000000000000000" pitchFamily="2" charset="2"/>
              </a:rPr>
              <a:t>必然性通过偶然性开辟道路</a:t>
            </a:r>
          </a:p>
          <a:p>
            <a:pPr algn="l"/>
            <a:r>
              <a:rPr lang="en-US" altLang="zh-CN" sz="2800" dirty="0">
                <a:sym typeface="Wingdings" panose="05000000000000000000" pitchFamily="2" charset="2"/>
              </a:rPr>
              <a:t>D</a:t>
            </a:r>
            <a:r>
              <a:rPr lang="zh-CN" altLang="en-US" sz="2800" dirty="0">
                <a:sym typeface="Wingdings" panose="05000000000000000000" pitchFamily="2" charset="2"/>
              </a:rPr>
              <a:t>可能和现实是相互转化的</a:t>
            </a:r>
          </a:p>
          <a:p>
            <a:pPr algn="l"/>
            <a:endParaRPr lang="zh-CN" altLang="en-US" sz="2800"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7927370" y="3501643"/>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5"/>
          <p:cNvSpPr txBox="1">
            <a:spLocks noChangeArrowheads="1"/>
          </p:cNvSpPr>
          <p:nvPr/>
        </p:nvSpPr>
        <p:spPr bwMode="auto">
          <a:xfrm>
            <a:off x="357188" y="1268413"/>
            <a:ext cx="8786812" cy="5773888"/>
          </a:xfrm>
          <a:prstGeom prst="rect">
            <a:avLst/>
          </a:prstGeom>
          <a:noFill/>
          <a:ln w="9525">
            <a:noFill/>
            <a:miter lim="800000"/>
          </a:ln>
        </p:spPr>
        <p:txBody>
          <a:bodyPr>
            <a:spAutoFit/>
          </a:bodyPr>
          <a:lstStyle>
            <a:defPPr>
              <a:defRPr lang="zh-CN"/>
            </a:defPPr>
            <a:lvl1pPr>
              <a:lnSpc>
                <a:spcPct val="130000"/>
              </a:lnSpc>
              <a:defRPr sz="2800">
                <a:solidFill>
                  <a:srgbClr val="000000"/>
                </a:solidFill>
                <a:latin typeface="Calibri" panose="020F0502020204030204" pitchFamily="34" charset="0"/>
                <a:cs typeface="Times New Roman" panose="02020603050405020304" pitchFamily="18" charset="0"/>
              </a:defRPr>
            </a:lvl1pPr>
          </a:lstStyle>
          <a:p>
            <a:pPr>
              <a:lnSpc>
                <a:spcPct val="110000"/>
              </a:lnSpc>
            </a:pPr>
            <a:r>
              <a:rPr lang="en-US" altLang="zh-CN" sz="2400" dirty="0">
                <a:sym typeface="Wingdings" panose="05000000000000000000" pitchFamily="2" charset="2"/>
              </a:rPr>
              <a:t>6</a:t>
            </a:r>
            <a:r>
              <a:rPr lang="zh-CN" altLang="en-US" sz="2400" dirty="0">
                <a:sym typeface="Wingdings" panose="05000000000000000000" pitchFamily="2" charset="2"/>
              </a:rPr>
              <a:t>、某地区进入供暖季后常常出现雾霾，而一旦出现大风天气或等到春暖花开后，雾霾就会散去或减少，从该地区较长时间的数据变化看，经过人们努力治霾，污染物排放总量在持续走低；但在某些时段，环境空气质量污染指数会迅速攀升，甚至“爆表”。这种看似“矛盾”的现象凸显了大气污染防治的一大特点：天帮忙很重要，但人努力才是根本。“人努力”与“天帮忙”之间的关系对我们正确处理主观能动性和客观规律之间辩证关系的启示是（ </a:t>
            </a:r>
            <a:r>
              <a:rPr lang="en-US" altLang="zh-CN" sz="2400" dirty="0">
                <a:sym typeface="Wingdings" panose="05000000000000000000" pitchFamily="2" charset="2"/>
              </a:rPr>
              <a:t>   </a:t>
            </a:r>
            <a:r>
              <a:rPr lang="zh-CN" altLang="en-US" sz="2400" dirty="0">
                <a:sym typeface="Wingdings" panose="05000000000000000000" pitchFamily="2" charset="2"/>
              </a:rPr>
              <a:t>）。</a:t>
            </a:r>
          </a:p>
          <a:p>
            <a:pPr>
              <a:lnSpc>
                <a:spcPct val="110000"/>
              </a:lnSpc>
            </a:pPr>
            <a:r>
              <a:rPr lang="zh-CN" altLang="en-US" sz="2400" dirty="0">
                <a:sym typeface="Wingdings" panose="05000000000000000000" pitchFamily="2" charset="2"/>
              </a:rPr>
              <a:t>　　</a:t>
            </a:r>
            <a:r>
              <a:rPr lang="en-US" altLang="zh-CN" sz="2400" dirty="0">
                <a:sym typeface="Wingdings" panose="05000000000000000000" pitchFamily="2" charset="2"/>
              </a:rPr>
              <a:t>A</a:t>
            </a:r>
            <a:r>
              <a:rPr lang="zh-CN" altLang="en-US" sz="2400" dirty="0">
                <a:sym typeface="Wingdings" panose="05000000000000000000" pitchFamily="2" charset="2"/>
              </a:rPr>
              <a:t>．尊重事物的客观规律是正确发挥主观能动性的前提</a:t>
            </a:r>
          </a:p>
          <a:p>
            <a:pPr>
              <a:lnSpc>
                <a:spcPct val="110000"/>
              </a:lnSpc>
            </a:pPr>
            <a:r>
              <a:rPr lang="zh-CN" altLang="en-US" sz="2400" dirty="0">
                <a:sym typeface="Wingdings" panose="05000000000000000000" pitchFamily="2" charset="2"/>
              </a:rPr>
              <a:t>　　</a:t>
            </a:r>
            <a:r>
              <a:rPr lang="en-US" altLang="zh-CN" sz="2400" dirty="0">
                <a:sym typeface="Wingdings" panose="05000000000000000000" pitchFamily="2" charset="2"/>
              </a:rPr>
              <a:t>B</a:t>
            </a:r>
            <a:r>
              <a:rPr lang="zh-CN" altLang="en-US" sz="2400" dirty="0">
                <a:sym typeface="Wingdings" panose="05000000000000000000" pitchFamily="2" charset="2"/>
              </a:rPr>
              <a:t>．人类有意识的思想活动是掌握客观规律的根本前提</a:t>
            </a:r>
          </a:p>
          <a:p>
            <a:pPr>
              <a:lnSpc>
                <a:spcPct val="110000"/>
              </a:lnSpc>
            </a:pPr>
            <a:r>
              <a:rPr lang="zh-CN" altLang="en-US" sz="2400" dirty="0">
                <a:sym typeface="Wingdings" panose="05000000000000000000" pitchFamily="2" charset="2"/>
              </a:rPr>
              <a:t>　　</a:t>
            </a:r>
            <a:r>
              <a:rPr lang="en-US" altLang="zh-CN" sz="2400" dirty="0">
                <a:sym typeface="Wingdings" panose="05000000000000000000" pitchFamily="2" charset="2"/>
              </a:rPr>
              <a:t>C</a:t>
            </a:r>
            <a:r>
              <a:rPr lang="zh-CN" altLang="en-US" sz="2400" dirty="0">
                <a:sym typeface="Wingdings" panose="05000000000000000000" pitchFamily="2" charset="2"/>
              </a:rPr>
              <a:t>．认识活动是客观规律性与主观能动性相统一的基础</a:t>
            </a:r>
          </a:p>
          <a:p>
            <a:pPr>
              <a:lnSpc>
                <a:spcPct val="110000"/>
              </a:lnSpc>
            </a:pPr>
            <a:r>
              <a:rPr lang="zh-CN" altLang="en-US" sz="2400" dirty="0">
                <a:sym typeface="Wingdings" panose="05000000000000000000" pitchFamily="2" charset="2"/>
              </a:rPr>
              <a:t>　　</a:t>
            </a:r>
            <a:r>
              <a:rPr lang="en-US" altLang="zh-CN" sz="2400" dirty="0">
                <a:sym typeface="Wingdings" panose="05000000000000000000" pitchFamily="2" charset="2"/>
              </a:rPr>
              <a:t>D</a:t>
            </a:r>
            <a:r>
              <a:rPr lang="zh-CN" altLang="en-US" sz="2400" dirty="0">
                <a:sym typeface="Wingdings" panose="05000000000000000000" pitchFamily="2" charset="2"/>
              </a:rPr>
              <a:t>．尚未认识的外在自然规律对人的实践活动起着至关重要的作用</a:t>
            </a:r>
          </a:p>
          <a:p>
            <a:pPr>
              <a:lnSpc>
                <a:spcPct val="110000"/>
              </a:lnSpc>
            </a:pPr>
            <a:r>
              <a:rPr lang="zh-CN" altLang="en-US" sz="2400" dirty="0">
                <a:sym typeface="Wingdings" panose="05000000000000000000" pitchFamily="2" charset="2"/>
              </a:rPr>
              <a:t> </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970836" y="4044434"/>
            <a:ext cx="500066" cy="707885"/>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5"/>
          <p:cNvSpPr txBox="1">
            <a:spLocks noChangeArrowheads="1"/>
          </p:cNvSpPr>
          <p:nvPr/>
        </p:nvSpPr>
        <p:spPr bwMode="auto">
          <a:xfrm>
            <a:off x="142875" y="1285875"/>
            <a:ext cx="8786813" cy="4552015"/>
          </a:xfrm>
          <a:prstGeom prst="rect">
            <a:avLst/>
          </a:prstGeom>
          <a:noFill/>
          <a:ln w="9525">
            <a:noFill/>
            <a:miter lim="800000"/>
          </a:ln>
        </p:spPr>
        <p:txBody>
          <a:bodyPr>
            <a:spAutoFit/>
          </a:bodyPr>
          <a:lstStyle>
            <a:defPPr>
              <a:defRPr lang="zh-CN"/>
            </a:defPPr>
            <a:lvl1pPr>
              <a:lnSpc>
                <a:spcPct val="130000"/>
              </a:lnSpc>
              <a:defRPr sz="2800">
                <a:solidFill>
                  <a:srgbClr val="000000"/>
                </a:solidFill>
                <a:latin typeface="Calibri" panose="020F0502020204030204" pitchFamily="34" charset="0"/>
                <a:cs typeface="Times New Roman" panose="02020603050405020304" pitchFamily="18" charset="0"/>
              </a:defRPr>
            </a:lvl1pPr>
          </a:lstStyle>
          <a:p>
            <a:r>
              <a:rPr lang="en-US" altLang="zh-CN" dirty="0">
                <a:sym typeface="Wingdings" panose="05000000000000000000" pitchFamily="2" charset="2"/>
              </a:rPr>
              <a:t>7</a:t>
            </a:r>
            <a:r>
              <a:rPr lang="zh-CN" altLang="en-US" dirty="0">
                <a:sym typeface="Wingdings" panose="05000000000000000000" pitchFamily="2" charset="2"/>
              </a:rPr>
              <a:t>、有人认为，既然人的意识是对客观外部世界的反映，那么人脑里的“鬼”、“神”意识就是对外在世界上鬼、神真实存在的反映。这种观念的错误在于（ </a:t>
            </a:r>
            <a:r>
              <a:rPr lang="zh-CN" altLang="en-US" dirty="0" smtClean="0">
                <a:sym typeface="Wingdings" panose="05000000000000000000" pitchFamily="2" charset="2"/>
              </a:rPr>
              <a:t> ）</a:t>
            </a:r>
            <a:r>
              <a:rPr lang="zh-CN" altLang="en-US" dirty="0">
                <a:sym typeface="Wingdings" panose="05000000000000000000" pitchFamily="2" charset="2"/>
              </a:rPr>
              <a:t>。</a:t>
            </a:r>
          </a:p>
          <a:p>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．夸大意识的能动作用</a:t>
            </a:r>
          </a:p>
          <a:p>
            <a:r>
              <a:rPr lang="zh-CN" altLang="en-US" dirty="0">
                <a:sym typeface="Wingdings" panose="05000000000000000000" pitchFamily="2" charset="2"/>
              </a:rPr>
              <a:t>　　</a:t>
            </a:r>
            <a:r>
              <a:rPr lang="en-US" altLang="zh-CN" dirty="0">
                <a:sym typeface="Wingdings" panose="05000000000000000000" pitchFamily="2" charset="2"/>
              </a:rPr>
              <a:t>B</a:t>
            </a:r>
            <a:r>
              <a:rPr lang="zh-CN" altLang="en-US" dirty="0">
                <a:sym typeface="Wingdings" panose="05000000000000000000" pitchFamily="2" charset="2"/>
              </a:rPr>
              <a:t>．把意识看成是物质的产物</a:t>
            </a:r>
          </a:p>
          <a:p>
            <a:r>
              <a:rPr lang="zh-CN" altLang="en-US" dirty="0">
                <a:sym typeface="Wingdings" panose="05000000000000000000" pitchFamily="2" charset="2"/>
              </a:rPr>
              <a:t>　　</a:t>
            </a:r>
            <a:r>
              <a:rPr lang="en-US" altLang="zh-CN" dirty="0">
                <a:sym typeface="Wingdings" panose="05000000000000000000" pitchFamily="2" charset="2"/>
              </a:rPr>
              <a:t>C</a:t>
            </a:r>
            <a:r>
              <a:rPr lang="zh-CN" altLang="en-US" dirty="0">
                <a:sym typeface="Wingdings" panose="05000000000000000000" pitchFamily="2" charset="2"/>
              </a:rPr>
              <a:t>．认为意识是对存在的直观反映</a:t>
            </a:r>
          </a:p>
          <a:p>
            <a:r>
              <a:rPr lang="zh-CN" altLang="en-US" dirty="0">
                <a:sym typeface="Wingdings" panose="05000000000000000000" pitchFamily="2" charset="2"/>
              </a:rPr>
              <a:t>　　</a:t>
            </a:r>
            <a:r>
              <a:rPr lang="en-US" altLang="zh-CN" dirty="0">
                <a:sym typeface="Wingdings" panose="05000000000000000000" pitchFamily="2" charset="2"/>
              </a:rPr>
              <a:t>D</a:t>
            </a:r>
            <a:r>
              <a:rPr lang="zh-CN" altLang="en-US" dirty="0">
                <a:sym typeface="Wingdings" panose="05000000000000000000" pitchFamily="2" charset="2"/>
              </a:rPr>
              <a:t>．混淆了人类意识自然演化的阶段</a:t>
            </a:r>
          </a:p>
          <a:p>
            <a:r>
              <a:rPr lang="zh-CN" altLang="en-US" dirty="0">
                <a:sym typeface="Wingdings" panose="05000000000000000000" pitchFamily="2" charset="2"/>
              </a:rPr>
              <a:t>　　</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6770846" y="2414920"/>
            <a:ext cx="500066" cy="707885"/>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5"/>
          <p:cNvSpPr txBox="1">
            <a:spLocks noChangeArrowheads="1"/>
          </p:cNvSpPr>
          <p:nvPr/>
        </p:nvSpPr>
        <p:spPr bwMode="auto">
          <a:xfrm>
            <a:off x="142875" y="1285875"/>
            <a:ext cx="8786813" cy="3431709"/>
          </a:xfrm>
          <a:prstGeom prst="rect">
            <a:avLst/>
          </a:prstGeom>
          <a:noFill/>
          <a:ln w="9525">
            <a:noFill/>
            <a:miter lim="800000"/>
          </a:ln>
        </p:spPr>
        <p:txBody>
          <a:bodyPr>
            <a:spAutoFit/>
          </a:bodyPr>
          <a:lstStyle>
            <a:defPPr>
              <a:defRPr lang="zh-CN"/>
            </a:defPPr>
            <a:lvl1pPr>
              <a:lnSpc>
                <a:spcPct val="130000"/>
              </a:lnSpc>
              <a:defRPr sz="2800">
                <a:solidFill>
                  <a:srgbClr val="000000"/>
                </a:solidFill>
                <a:latin typeface="Calibri" panose="020F0502020204030204" pitchFamily="34" charset="0"/>
                <a:cs typeface="Times New Roman" panose="02020603050405020304" pitchFamily="18" charset="0"/>
              </a:defRPr>
            </a:lvl1pPr>
          </a:lstStyle>
          <a:p>
            <a:r>
              <a:rPr lang="en-US" altLang="zh-CN" dirty="0">
                <a:sym typeface="Wingdings" panose="05000000000000000000" pitchFamily="2" charset="2"/>
              </a:rPr>
              <a:t>8</a:t>
            </a:r>
            <a:r>
              <a:rPr lang="zh-CN" altLang="en-US" dirty="0">
                <a:sym typeface="Wingdings" panose="05000000000000000000" pitchFamily="2" charset="2"/>
              </a:rPr>
              <a:t>、中国古代哲学家荀子说：“心不在焉，则白黑在前而目不见，雷鼓在侧而耳不闻。”这段话表明人的意识具有</a:t>
            </a:r>
            <a:r>
              <a:rPr lang="zh-CN" altLang="zh-CN" dirty="0">
                <a:sym typeface="Wingdings" panose="05000000000000000000" pitchFamily="2" charset="2"/>
              </a:rPr>
              <a:t>（</a:t>
            </a:r>
            <a:r>
              <a:rPr lang="zh-CN" altLang="en-US" dirty="0">
                <a:sym typeface="Wingdings" panose="05000000000000000000" pitchFamily="2" charset="2"/>
              </a:rPr>
              <a:t>  ）</a:t>
            </a:r>
            <a:endParaRPr lang="en-US" altLang="zh-CN" dirty="0">
              <a:sym typeface="Wingdings" panose="05000000000000000000" pitchFamily="2" charset="2"/>
            </a:endParaRPr>
          </a:p>
          <a:p>
            <a:endParaRPr lang="zh-CN" altLang="en-US" dirty="0">
              <a:sym typeface="Wingdings" panose="05000000000000000000" pitchFamily="2" charset="2"/>
            </a:endParaRPr>
          </a:p>
          <a:p>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客观性　</a:t>
            </a:r>
            <a:r>
              <a:rPr lang="en-US" altLang="zh-CN" dirty="0">
                <a:sym typeface="Wingdings" panose="05000000000000000000" pitchFamily="2" charset="2"/>
              </a:rPr>
              <a:t>B.</a:t>
            </a:r>
            <a:r>
              <a:rPr lang="zh-CN" altLang="en-US" dirty="0">
                <a:sym typeface="Wingdings" panose="05000000000000000000" pitchFamily="2" charset="2"/>
              </a:rPr>
              <a:t>能动性　</a:t>
            </a:r>
            <a:r>
              <a:rPr lang="en-US" altLang="zh-CN" dirty="0">
                <a:sym typeface="Wingdings" panose="05000000000000000000" pitchFamily="2" charset="2"/>
              </a:rPr>
              <a:t>C.</a:t>
            </a:r>
            <a:r>
              <a:rPr lang="zh-CN" altLang="en-US" dirty="0">
                <a:sym typeface="Wingdings" panose="05000000000000000000" pitchFamily="2" charset="2"/>
              </a:rPr>
              <a:t>对象性　</a:t>
            </a:r>
            <a:r>
              <a:rPr lang="en-US" altLang="zh-CN" dirty="0">
                <a:sym typeface="Wingdings" panose="05000000000000000000" pitchFamily="2" charset="2"/>
              </a:rPr>
              <a:t>D.</a:t>
            </a:r>
            <a:r>
              <a:rPr lang="zh-CN" altLang="en-US" dirty="0">
                <a:sym typeface="Wingdings" panose="05000000000000000000" pitchFamily="2" charset="2"/>
              </a:rPr>
              <a:t>任意性</a:t>
            </a:r>
          </a:p>
          <a:p>
            <a:endParaRPr lang="zh-CN" altLang="en-US"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140887" y="2380883"/>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5"/>
          <p:cNvSpPr txBox="1">
            <a:spLocks noChangeArrowheads="1"/>
          </p:cNvSpPr>
          <p:nvPr/>
        </p:nvSpPr>
        <p:spPr bwMode="auto">
          <a:xfrm>
            <a:off x="142875" y="1285875"/>
            <a:ext cx="8786813" cy="4552015"/>
          </a:xfrm>
          <a:prstGeom prst="rect">
            <a:avLst/>
          </a:prstGeom>
          <a:noFill/>
          <a:ln w="9525">
            <a:noFill/>
            <a:miter lim="800000"/>
          </a:ln>
        </p:spPr>
        <p:txBody>
          <a:bodyPr>
            <a:spAutoFit/>
          </a:bodyPr>
          <a:lstStyle>
            <a:defPPr>
              <a:defRPr lang="zh-CN"/>
            </a:defPPr>
            <a:lvl1pPr>
              <a:lnSpc>
                <a:spcPct val="130000"/>
              </a:lnSpc>
              <a:defRPr sz="2800">
                <a:solidFill>
                  <a:srgbClr val="000000"/>
                </a:solidFill>
                <a:latin typeface="Calibri" panose="020F0502020204030204" pitchFamily="34" charset="0"/>
                <a:cs typeface="Times New Roman" panose="02020603050405020304" pitchFamily="18" charset="0"/>
              </a:defRPr>
            </a:lvl1pPr>
          </a:lstStyle>
          <a:p>
            <a:r>
              <a:rPr lang="en-US" altLang="zh-CN" dirty="0">
                <a:sym typeface="Wingdings" panose="05000000000000000000" pitchFamily="2" charset="2"/>
              </a:rPr>
              <a:t>9</a:t>
            </a:r>
            <a:r>
              <a:rPr lang="zh-CN" altLang="en-US" dirty="0">
                <a:sym typeface="Wingdings" panose="05000000000000000000" pitchFamily="2" charset="2"/>
              </a:rPr>
              <a:t>、鲁迅在评</a:t>
            </a:r>
            <a:r>
              <a:rPr lang="en-US" altLang="zh-CN" dirty="0">
                <a:sym typeface="Wingdings" panose="05000000000000000000" pitchFamily="2" charset="2"/>
              </a:rPr>
              <a:t>《</a:t>
            </a:r>
            <a:r>
              <a:rPr lang="zh-CN" altLang="en-US" dirty="0">
                <a:sym typeface="Wingdings" panose="05000000000000000000" pitchFamily="2" charset="2"/>
              </a:rPr>
              <a:t>三国演义</a:t>
            </a:r>
            <a:r>
              <a:rPr lang="en-US" altLang="zh-CN" dirty="0">
                <a:sym typeface="Wingdings" panose="05000000000000000000" pitchFamily="2" charset="2"/>
              </a:rPr>
              <a:t>》</a:t>
            </a:r>
            <a:r>
              <a:rPr lang="zh-CN" altLang="en-US" dirty="0">
                <a:sym typeface="Wingdings" panose="05000000000000000000" pitchFamily="2" charset="2"/>
              </a:rPr>
              <a:t>时说：“至于写人，亦颇有失，以致欲显刘备之长厚而似伪，状诸葛之多智而近妖”。这一评述所蕴含的哲理</a:t>
            </a:r>
            <a:r>
              <a:rPr lang="zh-CN" altLang="en-US" dirty="0" smtClean="0">
                <a:sym typeface="Wingdings" panose="05000000000000000000" pitchFamily="2" charset="2"/>
              </a:rPr>
              <a:t>是</a:t>
            </a:r>
            <a:r>
              <a:rPr lang="zh-CN" altLang="zh-CN" dirty="0" smtClean="0">
                <a:sym typeface="Wingdings" panose="05000000000000000000" pitchFamily="2" charset="2"/>
              </a:rPr>
              <a:t>（</a:t>
            </a:r>
            <a:r>
              <a:rPr lang="zh-CN" altLang="en-US" dirty="0" smtClean="0">
                <a:sym typeface="Wingdings" panose="05000000000000000000" pitchFamily="2" charset="2"/>
              </a:rPr>
              <a:t>  ） </a:t>
            </a:r>
            <a:endParaRPr lang="zh-CN" altLang="en-US" dirty="0">
              <a:sym typeface="Wingdings" panose="05000000000000000000" pitchFamily="2" charset="2"/>
            </a:endParaRPr>
          </a:p>
          <a:p>
            <a:r>
              <a:rPr lang="en-US" altLang="zh-CN" dirty="0" smtClean="0">
                <a:sym typeface="Wingdings" panose="05000000000000000000" pitchFamily="2" charset="2"/>
              </a:rPr>
              <a:t>A</a:t>
            </a:r>
            <a:r>
              <a:rPr lang="zh-CN" altLang="en-US" dirty="0">
                <a:sym typeface="Wingdings" panose="05000000000000000000" pitchFamily="2" charset="2"/>
              </a:rPr>
              <a:t>．要区分事物的两重性　</a:t>
            </a:r>
            <a:endParaRPr lang="en-US" altLang="zh-CN" dirty="0" smtClean="0">
              <a:sym typeface="Wingdings" panose="05000000000000000000" pitchFamily="2" charset="2"/>
            </a:endParaRPr>
          </a:p>
          <a:p>
            <a:r>
              <a:rPr lang="en-US" altLang="zh-CN" dirty="0" smtClean="0">
                <a:sym typeface="Wingdings" panose="05000000000000000000" pitchFamily="2" charset="2"/>
              </a:rPr>
              <a:t>B</a:t>
            </a:r>
            <a:r>
              <a:rPr lang="zh-CN" altLang="en-US" dirty="0">
                <a:sym typeface="Wingdings" panose="05000000000000000000" pitchFamily="2" charset="2"/>
              </a:rPr>
              <a:t>．要把握事物的度 </a:t>
            </a:r>
          </a:p>
          <a:p>
            <a:r>
              <a:rPr lang="en-US" altLang="zh-CN" dirty="0">
                <a:sym typeface="Wingdings" panose="05000000000000000000" pitchFamily="2" charset="2"/>
              </a:rPr>
              <a:t>C</a:t>
            </a:r>
            <a:r>
              <a:rPr lang="zh-CN" altLang="en-US" dirty="0">
                <a:sym typeface="Wingdings" panose="05000000000000000000" pitchFamily="2" charset="2"/>
              </a:rPr>
              <a:t>．对事物既要肯定，又要否定　</a:t>
            </a:r>
            <a:endParaRPr lang="en-US" altLang="zh-CN" dirty="0" smtClean="0">
              <a:sym typeface="Wingdings" panose="05000000000000000000" pitchFamily="2" charset="2"/>
            </a:endParaRPr>
          </a:p>
          <a:p>
            <a:r>
              <a:rPr lang="en-US" altLang="zh-CN" dirty="0" smtClean="0">
                <a:sym typeface="Wingdings" panose="05000000000000000000" pitchFamily="2" charset="2"/>
              </a:rPr>
              <a:t>D</a:t>
            </a:r>
            <a:r>
              <a:rPr lang="zh-CN" altLang="en-US" dirty="0">
                <a:sym typeface="Wingdings" panose="05000000000000000000" pitchFamily="2" charset="2"/>
              </a:rPr>
              <a:t>．要把事物看作一个整体</a:t>
            </a:r>
          </a:p>
          <a:p>
            <a:endParaRPr lang="zh-CN" altLang="en-US"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5428729" y="2394853"/>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p:cNvSpPr txBox="1">
            <a:spLocks noChangeArrowheads="1"/>
          </p:cNvSpPr>
          <p:nvPr/>
        </p:nvSpPr>
        <p:spPr bwMode="auto">
          <a:xfrm>
            <a:off x="142875" y="1285875"/>
            <a:ext cx="8786813" cy="5191165"/>
          </a:xfrm>
          <a:prstGeom prst="rect">
            <a:avLst/>
          </a:prstGeom>
          <a:noFill/>
          <a:ln w="9525">
            <a:noFill/>
            <a:miter lim="800000"/>
          </a:ln>
        </p:spPr>
        <p:txBody>
          <a:bodyPr>
            <a:spAutoFit/>
          </a:bodyPr>
          <a:lstStyle>
            <a:defPPr>
              <a:defRPr lang="zh-CN"/>
            </a:defPPr>
            <a:lvl1pPr>
              <a:lnSpc>
                <a:spcPct val="130000"/>
              </a:lnSpc>
              <a:defRPr sz="2800">
                <a:solidFill>
                  <a:srgbClr val="000000"/>
                </a:solidFill>
                <a:latin typeface="Calibri" panose="020F0502020204030204" pitchFamily="34" charset="0"/>
                <a:cs typeface="Times New Roman" panose="02020603050405020304" pitchFamily="18" charset="0"/>
              </a:defRPr>
            </a:lvl1pPr>
          </a:lstStyle>
          <a:p>
            <a:pPr>
              <a:lnSpc>
                <a:spcPct val="200000"/>
              </a:lnSpc>
            </a:pPr>
            <a:r>
              <a:rPr lang="en-US" altLang="zh-CN" dirty="0">
                <a:sym typeface="Wingdings" panose="05000000000000000000" pitchFamily="2" charset="2"/>
              </a:rPr>
              <a:t>10</a:t>
            </a:r>
            <a:r>
              <a:rPr lang="zh-CN" altLang="en-US" dirty="0">
                <a:sym typeface="Wingdings" panose="05000000000000000000" pitchFamily="2" charset="2"/>
              </a:rPr>
              <a:t>、世界上惟一不变的是变化。这一论断的含义</a:t>
            </a:r>
            <a:r>
              <a:rPr lang="zh-CN" altLang="en-US" dirty="0" smtClean="0">
                <a:sym typeface="Wingdings" panose="05000000000000000000" pitchFamily="2" charset="2"/>
              </a:rPr>
              <a:t>是（  ）</a:t>
            </a:r>
            <a:endParaRPr lang="zh-CN" altLang="en-US" dirty="0">
              <a:sym typeface="Wingdings" panose="05000000000000000000" pitchFamily="2" charset="2"/>
            </a:endParaRPr>
          </a:p>
          <a:p>
            <a:pPr>
              <a:lnSpc>
                <a:spcPct val="200000"/>
              </a:lnSpc>
            </a:pPr>
            <a:r>
              <a:rPr lang="en-US" altLang="zh-CN" dirty="0">
                <a:sym typeface="Wingdings" panose="05000000000000000000" pitchFamily="2" charset="2"/>
              </a:rPr>
              <a:t>A</a:t>
            </a:r>
            <a:r>
              <a:rPr lang="zh-CN" altLang="en-US" dirty="0">
                <a:sym typeface="Wingdings" panose="05000000000000000000" pitchFamily="2" charset="2"/>
              </a:rPr>
              <a:t>、变是世界的本质 </a:t>
            </a:r>
          </a:p>
          <a:p>
            <a:pPr>
              <a:lnSpc>
                <a:spcPct val="200000"/>
              </a:lnSpc>
            </a:pPr>
            <a:r>
              <a:rPr lang="en-US" altLang="zh-CN" dirty="0">
                <a:sym typeface="Wingdings" panose="05000000000000000000" pitchFamily="2" charset="2"/>
              </a:rPr>
              <a:t>B</a:t>
            </a:r>
            <a:r>
              <a:rPr lang="zh-CN" altLang="en-US" dirty="0">
                <a:sym typeface="Wingdings" panose="05000000000000000000" pitchFamily="2" charset="2"/>
              </a:rPr>
              <a:t>、世界上只有变，没有不变 </a:t>
            </a:r>
          </a:p>
          <a:p>
            <a:pPr>
              <a:lnSpc>
                <a:spcPct val="200000"/>
              </a:lnSpc>
            </a:pPr>
            <a:r>
              <a:rPr lang="en-US" altLang="zh-CN" dirty="0">
                <a:sym typeface="Wingdings" panose="05000000000000000000" pitchFamily="2" charset="2"/>
              </a:rPr>
              <a:t>C</a:t>
            </a:r>
            <a:r>
              <a:rPr lang="zh-CN" altLang="en-US" dirty="0">
                <a:sym typeface="Wingdings" panose="05000000000000000000" pitchFamily="2" charset="2"/>
              </a:rPr>
              <a:t>、变是绝对的，不变是相对的 </a:t>
            </a:r>
          </a:p>
          <a:p>
            <a:pPr>
              <a:lnSpc>
                <a:spcPct val="200000"/>
              </a:lnSpc>
            </a:pPr>
            <a:r>
              <a:rPr lang="en-US" altLang="zh-CN" dirty="0">
                <a:sym typeface="Wingdings" panose="05000000000000000000" pitchFamily="2" charset="2"/>
              </a:rPr>
              <a:t>D</a:t>
            </a:r>
            <a:r>
              <a:rPr lang="zh-CN" altLang="en-US" dirty="0">
                <a:sym typeface="Wingdings" panose="05000000000000000000" pitchFamily="2" charset="2"/>
              </a:rPr>
              <a:t>、变与不变是绝对对立的 </a:t>
            </a:r>
          </a:p>
          <a:p>
            <a:pPr>
              <a:lnSpc>
                <a:spcPct val="200000"/>
              </a:lnSpc>
            </a:pPr>
            <a:endParaRPr lang="zh-CN" altLang="en-US"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8211006" y="156949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p:txBody>
          <a:bodyPr/>
          <a:lstStyle/>
          <a:p>
            <a:pPr marL="0" indent="0">
              <a:buNone/>
            </a:pPr>
            <a:r>
              <a:rPr lang="en-US" altLang="zh-CN" dirty="0" smtClean="0"/>
              <a:t>1</a:t>
            </a:r>
            <a:r>
              <a:rPr lang="zh-CN" altLang="en-US" dirty="0" smtClean="0"/>
              <a:t>、意识和物质的对立只是在非常有限的范围内才有绝对的意义，超出这个范围，其对立便是相对的。这是因为</a:t>
            </a:r>
            <a:r>
              <a:rPr lang="zh-CN" altLang="zh-CN" dirty="0" smtClean="0"/>
              <a:t>（</a:t>
            </a:r>
            <a:r>
              <a:rPr lang="zh-CN" altLang="en-US" dirty="0" smtClean="0"/>
              <a:t>     ）</a:t>
            </a:r>
          </a:p>
          <a:p>
            <a:pPr marL="0" indent="0">
              <a:buNone/>
            </a:pPr>
            <a:r>
              <a:rPr lang="en-US" altLang="zh-CN" dirty="0" smtClean="0"/>
              <a:t>A. </a:t>
            </a:r>
            <a:r>
              <a:rPr lang="zh-CN" altLang="en-US" dirty="0" smtClean="0"/>
              <a:t>意识根源于物质 </a:t>
            </a:r>
            <a:endParaRPr lang="en-US" altLang="zh-CN" dirty="0" smtClean="0"/>
          </a:p>
          <a:p>
            <a:pPr marL="0" indent="0">
              <a:buNone/>
            </a:pPr>
            <a:r>
              <a:rPr lang="en-US" altLang="zh-CN" dirty="0" smtClean="0"/>
              <a:t>B. </a:t>
            </a:r>
            <a:r>
              <a:rPr lang="zh-CN" altLang="en-US" dirty="0" smtClean="0"/>
              <a:t>意识是物质的反映</a:t>
            </a:r>
          </a:p>
          <a:p>
            <a:pPr marL="0" indent="0">
              <a:buNone/>
            </a:pPr>
            <a:r>
              <a:rPr lang="en-US" altLang="zh-CN" dirty="0" smtClean="0"/>
              <a:t>C. </a:t>
            </a:r>
            <a:r>
              <a:rPr lang="zh-CN" altLang="en-US" dirty="0" smtClean="0"/>
              <a:t>意识是物质的固有属性 </a:t>
            </a:r>
            <a:endParaRPr lang="en-US" altLang="zh-CN" dirty="0" smtClean="0"/>
          </a:p>
          <a:p>
            <a:pPr marL="0" indent="0">
              <a:buNone/>
            </a:pPr>
            <a:r>
              <a:rPr lang="en-US" altLang="zh-CN" dirty="0" smtClean="0"/>
              <a:t>D. </a:t>
            </a:r>
            <a:r>
              <a:rPr lang="zh-CN" altLang="en-US" dirty="0" smtClean="0"/>
              <a:t>意识是物质的存在形式</a:t>
            </a:r>
          </a:p>
          <a:p>
            <a:pPr marL="0" indent="0">
              <a:buNone/>
            </a:pPr>
            <a:r>
              <a:rPr lang="en-US" altLang="zh-CN" dirty="0" smtClean="0"/>
              <a:t>E. </a:t>
            </a:r>
            <a:r>
              <a:rPr lang="zh-CN" altLang="en-US" dirty="0" smtClean="0"/>
              <a:t>意识可以转化为物质</a:t>
            </a:r>
          </a:p>
          <a:p>
            <a:pPr marL="0" indent="0">
              <a:buNone/>
            </a:pPr>
            <a:endParaRPr lang="zh-CN" altLang="en-US" sz="2700" dirty="0" smtClean="0">
              <a:latin typeface="宋体" panose="02010600030101010101" pitchFamily="2" charset="-122"/>
            </a:endParaRPr>
          </a:p>
          <a:p>
            <a:pPr marL="0" indent="0" eaLnBrk="1" hangingPunct="1">
              <a:lnSpc>
                <a:spcPct val="80000"/>
              </a:lnSpc>
              <a:buNone/>
            </a:pPr>
            <a:endParaRPr lang="zh-CN" altLang="en-US" sz="27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729971" y="2512199"/>
            <a:ext cx="1071570"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ABE</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4294967295"/>
          </p:nvPr>
        </p:nvSpPr>
        <p:spPr/>
        <p:txBody>
          <a:bodyPr/>
          <a:lstStyle/>
          <a:p>
            <a:pPr marL="0" indent="0">
              <a:buNone/>
            </a:pPr>
            <a:r>
              <a:rPr lang="en-US" altLang="zh-CN" dirty="0" smtClean="0"/>
              <a:t>2</a:t>
            </a:r>
            <a:r>
              <a:rPr lang="zh-CN" altLang="en-US" dirty="0" smtClean="0"/>
              <a:t>、西周末年思想家史伯说：</a:t>
            </a:r>
            <a:r>
              <a:rPr lang="en-US" altLang="zh-CN" dirty="0" smtClean="0"/>
              <a:t>“</a:t>
            </a:r>
            <a:r>
              <a:rPr lang="zh-CN" altLang="en-US" dirty="0" smtClean="0"/>
              <a:t>和实生物，同则不继。以它平它谓之和，故能丰长而物归之</a:t>
            </a:r>
            <a:r>
              <a:rPr lang="en-US" altLang="zh-CN" dirty="0" smtClean="0"/>
              <a:t>”</a:t>
            </a:r>
            <a:r>
              <a:rPr lang="zh-CN" altLang="en-US" dirty="0" smtClean="0"/>
              <a:t>这里包含的辩证法思想有</a:t>
            </a:r>
            <a:r>
              <a:rPr lang="zh-CN" altLang="zh-CN" dirty="0" smtClean="0"/>
              <a:t>（</a:t>
            </a:r>
            <a:r>
              <a:rPr lang="zh-CN" altLang="en-US" dirty="0" smtClean="0"/>
              <a:t>           ）</a:t>
            </a:r>
          </a:p>
          <a:p>
            <a:pPr marL="0" indent="0">
              <a:buNone/>
            </a:pPr>
            <a:r>
              <a:rPr lang="en-US" altLang="zh-CN" dirty="0" smtClean="0"/>
              <a:t>A</a:t>
            </a:r>
            <a:r>
              <a:rPr lang="zh-CN" altLang="en-US" dirty="0" smtClean="0"/>
              <a:t>．矛盾的同一是包含差别的同一</a:t>
            </a:r>
          </a:p>
          <a:p>
            <a:pPr marL="0" indent="0">
              <a:buNone/>
            </a:pPr>
            <a:r>
              <a:rPr lang="en-US" altLang="zh-CN" dirty="0" smtClean="0"/>
              <a:t>B</a:t>
            </a:r>
            <a:r>
              <a:rPr lang="zh-CN" altLang="en-US" dirty="0" smtClean="0"/>
              <a:t>．对立面的统一是事物发展的动力</a:t>
            </a:r>
          </a:p>
          <a:p>
            <a:pPr marL="0" indent="0">
              <a:buNone/>
            </a:pPr>
            <a:r>
              <a:rPr lang="en-US" altLang="zh-CN" dirty="0" smtClean="0"/>
              <a:t>C</a:t>
            </a:r>
            <a:r>
              <a:rPr lang="zh-CN" altLang="en-US" dirty="0" smtClean="0"/>
              <a:t>．不包含内部差别的事物就不能存在和发展</a:t>
            </a:r>
          </a:p>
          <a:p>
            <a:pPr marL="0" indent="0">
              <a:buNone/>
            </a:pPr>
            <a:r>
              <a:rPr lang="en-US" altLang="zh-CN" dirty="0" smtClean="0"/>
              <a:t>D</a:t>
            </a:r>
            <a:r>
              <a:rPr lang="zh-CN" altLang="en-US" dirty="0" smtClean="0"/>
              <a:t>．矛盾的一方只有克服另一方才能达到统一</a:t>
            </a:r>
          </a:p>
          <a:p>
            <a:pPr marL="0" indent="0">
              <a:buNone/>
            </a:pPr>
            <a:r>
              <a:rPr lang="en-US" altLang="zh-CN" dirty="0" smtClean="0"/>
              <a:t>E</a:t>
            </a:r>
            <a:r>
              <a:rPr lang="zh-CN" altLang="en-US" dirty="0" smtClean="0"/>
              <a:t>．事物是由不同方面、不同要素构成的统一体</a:t>
            </a:r>
            <a:endParaRPr lang="zh-CN" altLang="en-US" sz="2700" dirty="0" smtClean="0">
              <a:latin typeface="宋体" panose="02010600030101010101" pitchFamily="2" charset="-122"/>
            </a:endParaRPr>
          </a:p>
          <a:p>
            <a:pPr marL="0" indent="0" eaLnBrk="1" hangingPunct="1">
              <a:lnSpc>
                <a:spcPct val="80000"/>
              </a:lnSpc>
              <a:buNone/>
            </a:pPr>
            <a:endParaRPr lang="zh-CN" altLang="en-US" sz="27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5896198" y="2518931"/>
            <a:ext cx="1368152" cy="707886"/>
          </a:xfrm>
          <a:prstGeom prst="rect">
            <a:avLst/>
          </a:prstGeom>
          <a:noFill/>
        </p:spPr>
        <p:txBody>
          <a:bodyPr wrap="square">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ABCE</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4294967295"/>
          </p:nvPr>
        </p:nvSpPr>
        <p:spPr/>
        <p:txBody>
          <a:bodyPr/>
          <a:lstStyle/>
          <a:p>
            <a:pPr marL="0" indent="0">
              <a:buNone/>
            </a:pPr>
            <a:r>
              <a:rPr lang="en-US" altLang="zh-CN" dirty="0" smtClean="0"/>
              <a:t>3</a:t>
            </a:r>
            <a:r>
              <a:rPr lang="zh-CN" altLang="en-US" dirty="0" smtClean="0"/>
              <a:t>、据媒体报道，美国哥伦比亚大学的社会学家利用互联网技术做了一次实验，证明只要通过“电子邮件的</a:t>
            </a:r>
            <a:r>
              <a:rPr lang="en-US" altLang="zh-CN" dirty="0" smtClean="0"/>
              <a:t>6</a:t>
            </a:r>
            <a:r>
              <a:rPr lang="zh-CN" altLang="en-US" dirty="0" smtClean="0"/>
              <a:t>次信息接力”，一个人就可以同世界上任何一个陌生人联系上。这表明</a:t>
            </a:r>
            <a:r>
              <a:rPr lang="zh-CN" altLang="zh-CN" dirty="0" smtClean="0"/>
              <a:t>（</a:t>
            </a:r>
            <a:r>
              <a:rPr lang="zh-CN" altLang="en-US" dirty="0" smtClean="0"/>
              <a:t>   ）</a:t>
            </a:r>
          </a:p>
          <a:p>
            <a:pPr marL="0" indent="0">
              <a:buNone/>
            </a:pPr>
            <a:r>
              <a:rPr lang="en-US" altLang="zh-CN" dirty="0" smtClean="0"/>
              <a:t>A</a:t>
            </a:r>
            <a:r>
              <a:rPr lang="zh-CN" altLang="en-US" dirty="0" smtClean="0"/>
              <a:t>、世界是相互联系的统一整体</a:t>
            </a:r>
          </a:p>
          <a:p>
            <a:pPr marL="0" indent="0">
              <a:buNone/>
            </a:pPr>
            <a:r>
              <a:rPr lang="en-US" altLang="zh-CN" dirty="0" smtClean="0"/>
              <a:t>B</a:t>
            </a:r>
            <a:r>
              <a:rPr lang="zh-CN" altLang="en-US" dirty="0" smtClean="0"/>
              <a:t>、事物之间的联系都是人为的</a:t>
            </a:r>
          </a:p>
          <a:p>
            <a:pPr marL="0" indent="0">
              <a:buNone/>
            </a:pPr>
            <a:r>
              <a:rPr lang="en-US" altLang="zh-CN" dirty="0" smtClean="0"/>
              <a:t>C</a:t>
            </a:r>
            <a:r>
              <a:rPr lang="zh-CN" altLang="en-US" dirty="0" smtClean="0"/>
              <a:t>、世界的普遍联系是通过“中介”实现的</a:t>
            </a:r>
          </a:p>
          <a:p>
            <a:pPr marL="0" indent="0">
              <a:buNone/>
            </a:pPr>
            <a:r>
              <a:rPr lang="en-US" altLang="zh-CN" dirty="0" smtClean="0"/>
              <a:t>D</a:t>
            </a:r>
            <a:r>
              <a:rPr lang="zh-CN" altLang="en-US" dirty="0" smtClean="0"/>
              <a:t>、信息是世界普遍联系的基础</a:t>
            </a:r>
            <a:endParaRPr lang="zh-CN" altLang="en-US" sz="2700" dirty="0" smtClean="0">
              <a:latin typeface="宋体" panose="02010600030101010101" pitchFamily="2" charset="-122"/>
            </a:endParaRPr>
          </a:p>
          <a:p>
            <a:pPr marL="0" indent="0" eaLnBrk="1" hangingPunct="1">
              <a:lnSpc>
                <a:spcPct val="80000"/>
              </a:lnSpc>
              <a:buNone/>
            </a:pPr>
            <a:endParaRPr lang="zh-CN" altLang="en-US" sz="27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952138" y="3509010"/>
            <a:ext cx="1071570"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1.</a:t>
            </a:r>
            <a:r>
              <a:rPr lang="zh-CN" altLang="en-US" smtClean="0">
                <a:solidFill>
                  <a:srgbClr val="000000"/>
                </a:solidFill>
                <a:latin typeface="宋体" panose="02010600030101010101" pitchFamily="2" charset="-122"/>
              </a:rPr>
              <a:t>斗争性是绝对的,因为它不需要任何条件</a:t>
            </a:r>
            <a:r>
              <a:rPr lang="zh-CN" altLang="en-US" smtClean="0"/>
              <a:t>。</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4294967295"/>
          </p:nvPr>
        </p:nvSpPr>
        <p:spPr/>
        <p:txBody>
          <a:bodyPr/>
          <a:lstStyle/>
          <a:p>
            <a:pPr marL="0" indent="0">
              <a:buNone/>
            </a:pPr>
            <a:r>
              <a:rPr lang="en-US" altLang="zh-CN" dirty="0" smtClean="0"/>
              <a:t>4</a:t>
            </a:r>
            <a:r>
              <a:rPr lang="zh-CN" altLang="en-US" dirty="0" smtClean="0"/>
              <a:t>、</a:t>
            </a:r>
            <a:r>
              <a:rPr lang="en-US" altLang="zh-CN" dirty="0" smtClean="0"/>
              <a:t>2008</a:t>
            </a:r>
            <a:r>
              <a:rPr lang="zh-CN" altLang="en-US" dirty="0" smtClean="0"/>
              <a:t>年美国</a:t>
            </a:r>
            <a:r>
              <a:rPr lang="zh-CN" altLang="en-US" dirty="0" smtClean="0"/>
              <a:t>次贷危机引发的金融危机迅速在全球蔓延，在危机面前，人们应该积极主动应对，化危为机。下列名言中符合意识能动性原理的是</a:t>
            </a:r>
            <a:r>
              <a:rPr lang="zh-CN" altLang="zh-CN" dirty="0" smtClean="0"/>
              <a:t>（</a:t>
            </a:r>
            <a:r>
              <a:rPr lang="zh-CN" altLang="en-US" dirty="0" smtClean="0"/>
              <a:t>         ）</a:t>
            </a:r>
            <a:endParaRPr lang="en-US" altLang="zh-CN" dirty="0" smtClean="0"/>
          </a:p>
          <a:p>
            <a:pPr marL="0" indent="0">
              <a:buNone/>
            </a:pPr>
            <a:r>
              <a:rPr lang="zh-CN" altLang="en-US" dirty="0" smtClean="0"/>
              <a:t>　　</a:t>
            </a:r>
            <a:r>
              <a:rPr lang="en-US" altLang="zh-CN" dirty="0" smtClean="0"/>
              <a:t>A.</a:t>
            </a:r>
            <a:r>
              <a:rPr lang="zh-CN" altLang="en-US" dirty="0" smtClean="0"/>
              <a:t>信心比黄金更重要</a:t>
            </a:r>
          </a:p>
          <a:p>
            <a:pPr marL="0" indent="0">
              <a:buNone/>
            </a:pPr>
            <a:r>
              <a:rPr lang="zh-CN" altLang="en-US" dirty="0" smtClean="0"/>
              <a:t>　　</a:t>
            </a:r>
            <a:r>
              <a:rPr lang="en-US" altLang="zh-CN" dirty="0" smtClean="0"/>
              <a:t>B.</a:t>
            </a:r>
            <a:r>
              <a:rPr lang="zh-CN" altLang="en-US" dirty="0" smtClean="0"/>
              <a:t>我们唯一恐惧的就是恐惧本身</a:t>
            </a:r>
          </a:p>
          <a:p>
            <a:pPr marL="0" indent="0">
              <a:buNone/>
            </a:pPr>
            <a:r>
              <a:rPr lang="zh-CN" altLang="en-US" dirty="0" smtClean="0"/>
              <a:t>　　</a:t>
            </a:r>
            <a:r>
              <a:rPr lang="en-US" altLang="zh-CN" dirty="0" smtClean="0"/>
              <a:t>C.</a:t>
            </a:r>
            <a:r>
              <a:rPr lang="zh-CN" altLang="en-US" dirty="0" smtClean="0"/>
              <a:t>问题与解决问题的方法是同时产生的</a:t>
            </a:r>
          </a:p>
          <a:p>
            <a:pPr marL="0" indent="0">
              <a:buNone/>
            </a:pPr>
            <a:r>
              <a:rPr lang="zh-CN" altLang="en-US" dirty="0" smtClean="0"/>
              <a:t>　　</a:t>
            </a:r>
            <a:r>
              <a:rPr lang="en-US" altLang="zh-CN" dirty="0" smtClean="0"/>
              <a:t>D.</a:t>
            </a:r>
            <a:r>
              <a:rPr lang="zh-CN" altLang="en-US" dirty="0" smtClean="0"/>
              <a:t>事不必难，知难不难</a:t>
            </a:r>
          </a:p>
          <a:p>
            <a:pPr marL="0" indent="0">
              <a:buNone/>
            </a:pPr>
            <a:r>
              <a:rPr lang="zh-CN" altLang="en-US" dirty="0" smtClean="0"/>
              <a:t>　</a:t>
            </a:r>
            <a:endParaRPr lang="zh-CN" altLang="en-US" sz="2700" dirty="0" smtClean="0">
              <a:latin typeface="宋体" panose="02010600030101010101" pitchFamily="2" charset="-122"/>
            </a:endParaRPr>
          </a:p>
          <a:p>
            <a:pPr marL="0" indent="0" eaLnBrk="1" hangingPunct="1">
              <a:lnSpc>
                <a:spcPct val="80000"/>
              </a:lnSpc>
              <a:buNone/>
            </a:pPr>
            <a:endParaRPr lang="zh-CN" altLang="en-US" sz="27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415904" y="2969012"/>
            <a:ext cx="1368152" cy="707886"/>
          </a:xfrm>
          <a:prstGeom prst="rect">
            <a:avLst/>
          </a:prstGeom>
          <a:noFill/>
        </p:spPr>
        <p:txBody>
          <a:bodyPr wrap="square">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ABD</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4294967295"/>
          </p:nvPr>
        </p:nvSpPr>
        <p:spPr/>
        <p:txBody>
          <a:bodyPr/>
          <a:lstStyle/>
          <a:p>
            <a:pPr marL="0" indent="0">
              <a:buNone/>
            </a:pPr>
            <a:r>
              <a:rPr lang="en-US" altLang="zh-CN" sz="2400" dirty="0" smtClean="0"/>
              <a:t>5</a:t>
            </a:r>
            <a:r>
              <a:rPr lang="zh-CN" altLang="en-US" sz="2400" dirty="0" smtClean="0"/>
              <a:t>、海的</a:t>
            </a:r>
            <a:r>
              <a:rPr lang="en-US" altLang="zh-CN" sz="2400" dirty="0" smtClean="0"/>
              <a:t>“</a:t>
            </a:r>
            <a:r>
              <a:rPr lang="zh-CN" altLang="en-US" sz="2400" dirty="0" smtClean="0"/>
              <a:t>贯通东流</a:t>
            </a:r>
            <a:r>
              <a:rPr lang="en-US" altLang="zh-CN" sz="2400" dirty="0" smtClean="0"/>
              <a:t>”</a:t>
            </a:r>
            <a:r>
              <a:rPr lang="zh-CN" altLang="en-US" sz="2400" dirty="0" smtClean="0"/>
              <a:t>水系的形成年代。如果说上游的沉积物从青藏高原、四川盆地顺延而下能到达下游，这就表明长江贯通了，这就是物源示踪。我国科学家采用这一方法，研究长江中下游盆地沉积物的来源，从而判别长江上游的物质何时到达下游，间接指示了长江贯通东流的时限。他们经过</a:t>
            </a:r>
            <a:r>
              <a:rPr lang="en-US" altLang="zh-CN" sz="2400" dirty="0" smtClean="0"/>
              <a:t>10</a:t>
            </a:r>
            <a:r>
              <a:rPr lang="zh-CN" altLang="en-US" sz="2400" dirty="0" smtClean="0"/>
              <a:t>多年的研究，提出长江贯通东流的时间距今约</a:t>
            </a:r>
            <a:r>
              <a:rPr lang="en-US" altLang="zh-CN" sz="2400" dirty="0" smtClean="0"/>
              <a:t>2300</a:t>
            </a:r>
            <a:r>
              <a:rPr lang="zh-CN" altLang="en-US" sz="2400" dirty="0" smtClean="0"/>
              <a:t>多万年。这一研究成果从一个侧面显示出</a:t>
            </a:r>
            <a:r>
              <a:rPr lang="zh-CN" altLang="zh-CN" sz="2400" dirty="0" smtClean="0"/>
              <a:t>（</a:t>
            </a:r>
            <a:r>
              <a:rPr lang="zh-CN" altLang="en-US" sz="2400" dirty="0" smtClean="0"/>
              <a:t>              ）</a:t>
            </a:r>
          </a:p>
          <a:p>
            <a:pPr marL="0" indent="0">
              <a:buNone/>
            </a:pPr>
            <a:r>
              <a:rPr lang="zh-CN" altLang="en-US" sz="2400" dirty="0" smtClean="0"/>
              <a:t>　　</a:t>
            </a:r>
            <a:r>
              <a:rPr lang="en-US" altLang="zh-CN" sz="2400" dirty="0" smtClean="0"/>
              <a:t>A.</a:t>
            </a:r>
            <a:r>
              <a:rPr lang="zh-CN" altLang="en-US" sz="2400" dirty="0" smtClean="0"/>
              <a:t>具体事物的时间</a:t>
            </a:r>
            <a:r>
              <a:rPr lang="zh-CN" altLang="en-US" sz="2400" dirty="0" smtClean="0"/>
              <a:t>和空间是有限的，物质运动是永恒的</a:t>
            </a:r>
          </a:p>
          <a:p>
            <a:pPr marL="0" indent="0">
              <a:buNone/>
            </a:pPr>
            <a:r>
              <a:rPr lang="zh-CN" altLang="en-US" sz="2400" dirty="0" smtClean="0"/>
              <a:t>　　</a:t>
            </a:r>
            <a:r>
              <a:rPr lang="en-US" altLang="zh-CN" sz="2400" dirty="0" smtClean="0"/>
              <a:t>B.</a:t>
            </a:r>
            <a:r>
              <a:rPr lang="zh-CN" altLang="en-US" sz="2400" dirty="0" smtClean="0"/>
              <a:t>时间和空间是通过物质运动的变化表现出来的</a:t>
            </a:r>
          </a:p>
          <a:p>
            <a:pPr marL="0" indent="0">
              <a:buNone/>
            </a:pPr>
            <a:r>
              <a:rPr lang="zh-CN" altLang="en-US" sz="2400" dirty="0" smtClean="0"/>
              <a:t>　　</a:t>
            </a:r>
            <a:r>
              <a:rPr lang="en-US" altLang="zh-CN" sz="2400" dirty="0" smtClean="0"/>
              <a:t>C.</a:t>
            </a:r>
            <a:r>
              <a:rPr lang="zh-CN" altLang="en-US" sz="2400" dirty="0" smtClean="0"/>
              <a:t>时间和空间是标示物质运动的观念形式</a:t>
            </a:r>
          </a:p>
          <a:p>
            <a:pPr marL="0" indent="0">
              <a:buNone/>
            </a:pPr>
            <a:r>
              <a:rPr lang="zh-CN" altLang="en-US" sz="2400" dirty="0" smtClean="0"/>
              <a:t>　　</a:t>
            </a:r>
            <a:r>
              <a:rPr lang="en-US" altLang="zh-CN" sz="2400" dirty="0" smtClean="0"/>
              <a:t>D.</a:t>
            </a:r>
            <a:r>
              <a:rPr lang="zh-CN" altLang="en-US" sz="2400" dirty="0" smtClean="0"/>
              <a:t>时间和空间是物质运动的存在形式</a:t>
            </a:r>
          </a:p>
          <a:p>
            <a:pPr marL="0" indent="0">
              <a:buNone/>
            </a:pPr>
            <a:r>
              <a:rPr lang="zh-CN" altLang="en-US" sz="2400" dirty="0" smtClean="0"/>
              <a:t>　　</a:t>
            </a:r>
            <a:endParaRPr lang="zh-CN" altLang="en-US" sz="2400" dirty="0" smtClean="0">
              <a:latin typeface="宋体" panose="02010600030101010101" pitchFamily="2" charset="-122"/>
            </a:endParaRPr>
          </a:p>
          <a:p>
            <a:pPr marL="0" indent="0" eaLnBrk="1" hangingPunct="1">
              <a:lnSpc>
                <a:spcPct val="80000"/>
              </a:lnSpc>
              <a:buNone/>
            </a:pPr>
            <a:endParaRPr lang="zh-CN" altLang="en-US" sz="24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523462" y="3685029"/>
            <a:ext cx="1584176" cy="707886"/>
          </a:xfrm>
          <a:prstGeom prst="rect">
            <a:avLst/>
          </a:prstGeom>
          <a:noFill/>
        </p:spPr>
        <p:txBody>
          <a:bodyPr wrap="square">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ABD</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4294967295"/>
          </p:nvPr>
        </p:nvSpPr>
        <p:spPr/>
        <p:txBody>
          <a:bodyPr/>
          <a:lstStyle/>
          <a:p>
            <a:pPr marL="0" indent="0">
              <a:buNone/>
            </a:pPr>
            <a:r>
              <a:rPr lang="en-US" altLang="zh-CN" sz="2400" dirty="0" smtClean="0"/>
              <a:t>6</a:t>
            </a:r>
            <a:r>
              <a:rPr lang="zh-CN" altLang="en-US" sz="2400" dirty="0" smtClean="0"/>
              <a:t>、平衡是事物发展的一种状态，小到体操中人在平衡木上的行走，杂技中的骑车走钢丝、独轮车表演，直升机在空中的悬停等，大到人类的生存、地球的运转、天体的运行等等，都是保持平衡的一种状态。世间的万事万物，之所以能不停地运动、发展、前进，一个重要的原因就在于保持了平衡。要使“平衡”成为人们的“大智慧”，就要（          ）</a:t>
            </a:r>
          </a:p>
          <a:p>
            <a:pPr marL="0" indent="0">
              <a:buNone/>
            </a:pPr>
            <a:r>
              <a:rPr lang="zh-CN" altLang="en-US" sz="2400" dirty="0" smtClean="0"/>
              <a:t>　　</a:t>
            </a:r>
            <a:r>
              <a:rPr lang="en-US" altLang="zh-CN" sz="2400" dirty="0" smtClean="0"/>
              <a:t>A.</a:t>
            </a:r>
            <a:r>
              <a:rPr lang="zh-CN" altLang="en-US" sz="2400" dirty="0" smtClean="0"/>
              <a:t>准确掌握辩证否定的方式和方向</a:t>
            </a:r>
          </a:p>
          <a:p>
            <a:pPr marL="0" indent="0">
              <a:buNone/>
            </a:pPr>
            <a:r>
              <a:rPr lang="zh-CN" altLang="en-US" sz="2400" dirty="0" smtClean="0"/>
              <a:t>　　</a:t>
            </a:r>
            <a:r>
              <a:rPr lang="en-US" altLang="zh-CN" sz="2400" dirty="0" smtClean="0"/>
              <a:t>B.</a:t>
            </a:r>
            <a:r>
              <a:rPr lang="zh-CN" altLang="en-US" sz="2400" dirty="0" smtClean="0"/>
              <a:t>精确把握事物的度</a:t>
            </a:r>
          </a:p>
          <a:p>
            <a:pPr marL="0" indent="0">
              <a:buNone/>
            </a:pPr>
            <a:r>
              <a:rPr lang="zh-CN" altLang="en-US" sz="2400" dirty="0" smtClean="0"/>
              <a:t>　　</a:t>
            </a:r>
            <a:r>
              <a:rPr lang="en-US" altLang="zh-CN" sz="2400" dirty="0" smtClean="0"/>
              <a:t>C.</a:t>
            </a:r>
            <a:r>
              <a:rPr lang="zh-CN" altLang="en-US" sz="2400" dirty="0" smtClean="0"/>
              <a:t>全面理解绝对运动和相对静止的辩证关系</a:t>
            </a:r>
          </a:p>
          <a:p>
            <a:pPr marL="0" indent="0">
              <a:buNone/>
            </a:pPr>
            <a:r>
              <a:rPr lang="zh-CN" altLang="en-US" sz="2400" dirty="0" smtClean="0"/>
              <a:t>　　</a:t>
            </a:r>
            <a:r>
              <a:rPr lang="en-US" altLang="zh-CN" sz="2400" dirty="0" smtClean="0"/>
              <a:t>D.</a:t>
            </a:r>
            <a:r>
              <a:rPr lang="zh-CN" altLang="en-US" sz="2400" dirty="0" smtClean="0"/>
              <a:t>善于协调事物内部各种因素的相互关系</a:t>
            </a:r>
          </a:p>
          <a:p>
            <a:pPr marL="0" indent="0">
              <a:buNone/>
            </a:pPr>
            <a:endParaRPr lang="zh-CN" altLang="en-US" sz="2400" dirty="0" smtClean="0">
              <a:latin typeface="宋体" panose="02010600030101010101" pitchFamily="2" charset="-122"/>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6802676" y="3473445"/>
            <a:ext cx="1071570" cy="523220"/>
          </a:xfrm>
          <a:prstGeom prst="rect">
            <a:avLst/>
          </a:prstGeom>
          <a:noFill/>
        </p:spPr>
        <p:txBody>
          <a:bodyPr>
            <a:spAutoFit/>
          </a:bodyPr>
          <a:lstStyle/>
          <a:p>
            <a:pPr algn="ctr" fontAlgn="auto">
              <a:spcBef>
                <a:spcPts val="0"/>
              </a:spcBef>
              <a:spcAft>
                <a:spcPts val="0"/>
              </a:spcAft>
              <a:defRPr/>
            </a:pPr>
            <a:r>
              <a:rPr lang="en-US" altLang="zh-CN"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BCD</a:t>
            </a:r>
            <a:r>
              <a:rPr lang="zh-CN" altLang="en-US" sz="2800" dirty="0">
                <a:latin typeface="+mn-ea"/>
                <a:ea typeface="+mn-ea"/>
              </a:rPr>
              <a:t> </a:t>
            </a:r>
            <a:endParaRPr lang="zh-CN" altLang="en-US"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4294967295"/>
          </p:nvPr>
        </p:nvSpPr>
        <p:spPr/>
        <p:txBody>
          <a:bodyPr/>
          <a:lstStyle/>
          <a:p>
            <a:pPr marL="0" indent="0">
              <a:buNone/>
            </a:pPr>
            <a:r>
              <a:rPr lang="en-US" altLang="zh-CN" dirty="0" smtClean="0"/>
              <a:t>7</a:t>
            </a:r>
            <a:r>
              <a:rPr lang="zh-CN" altLang="en-US" dirty="0" smtClean="0"/>
              <a:t>、唐朝诗人张若虚</a:t>
            </a:r>
            <a:r>
              <a:rPr lang="en-US" altLang="zh-CN" dirty="0" smtClean="0"/>
              <a:t>《</a:t>
            </a:r>
            <a:r>
              <a:rPr lang="zh-CN" altLang="en-US" dirty="0" smtClean="0"/>
              <a:t>春江花月夜</a:t>
            </a:r>
            <a:r>
              <a:rPr lang="en-US" altLang="zh-CN" dirty="0" smtClean="0"/>
              <a:t>》</a:t>
            </a:r>
            <a:r>
              <a:rPr lang="zh-CN" altLang="en-US" dirty="0" smtClean="0"/>
              <a:t>中，“人生代代无穷已，江月年年只相似”两句诗蕴含着时间一维性的哲理，下列诗句中蕴含相同哲理的是</a:t>
            </a:r>
            <a:r>
              <a:rPr lang="zh-CN" altLang="zh-CN" dirty="0" smtClean="0"/>
              <a:t>（</a:t>
            </a:r>
            <a:r>
              <a:rPr lang="zh-CN" altLang="en-US" dirty="0" smtClean="0"/>
              <a:t>          ）</a:t>
            </a:r>
          </a:p>
          <a:p>
            <a:pPr marL="0" indent="0">
              <a:buNone/>
            </a:pPr>
            <a:r>
              <a:rPr lang="en-US" altLang="zh-CN" dirty="0" smtClean="0"/>
              <a:t>A.</a:t>
            </a:r>
            <a:r>
              <a:rPr lang="zh-CN" altLang="en-US" dirty="0" smtClean="0"/>
              <a:t>闲云潭影日悠悠，物换星移几度秋</a:t>
            </a:r>
          </a:p>
          <a:p>
            <a:pPr marL="0" indent="0">
              <a:buNone/>
            </a:pPr>
            <a:r>
              <a:rPr lang="en-US" altLang="zh-CN" dirty="0" smtClean="0"/>
              <a:t>B.</a:t>
            </a:r>
            <a:r>
              <a:rPr lang="zh-CN" altLang="en-US" dirty="0" smtClean="0"/>
              <a:t>花开堪折直须折，莫待无花空折枝</a:t>
            </a:r>
          </a:p>
          <a:p>
            <a:pPr marL="0" indent="0">
              <a:buNone/>
            </a:pPr>
            <a:r>
              <a:rPr lang="en-US" altLang="zh-CN" dirty="0" smtClean="0"/>
              <a:t>C.</a:t>
            </a:r>
            <a:r>
              <a:rPr lang="zh-CN" altLang="en-US" dirty="0" smtClean="0"/>
              <a:t>黑发不知勤学早，白首方悔读书迟</a:t>
            </a:r>
          </a:p>
          <a:p>
            <a:pPr marL="0" indent="0">
              <a:buNone/>
            </a:pPr>
            <a:r>
              <a:rPr lang="en-US" altLang="zh-CN" dirty="0" smtClean="0"/>
              <a:t>D.</a:t>
            </a:r>
            <a:r>
              <a:rPr lang="zh-CN" altLang="en-US" dirty="0" smtClean="0"/>
              <a:t>溪云初起日沉阁，山雨欲来风满楼</a:t>
            </a:r>
          </a:p>
          <a:p>
            <a:pPr marL="0" indent="0">
              <a:buNone/>
            </a:pPr>
            <a:endParaRPr lang="zh-CN" altLang="en-US" sz="2700" dirty="0" smtClean="0">
              <a:latin typeface="宋体" panose="02010600030101010101" pitchFamily="2" charset="-122"/>
            </a:endParaRPr>
          </a:p>
          <a:p>
            <a:pPr marL="0" indent="0" eaLnBrk="1" hangingPunct="1">
              <a:lnSpc>
                <a:spcPct val="80000"/>
              </a:lnSpc>
              <a:buNone/>
            </a:pPr>
            <a:endParaRPr lang="zh-CN" altLang="en-US" sz="27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2836168" y="3075057"/>
            <a:ext cx="1071570"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2"/>
          <p:cNvSpPr>
            <a:spLocks noGrp="1"/>
          </p:cNvSpPr>
          <p:nvPr>
            <p:ph idx="4294967295"/>
          </p:nvPr>
        </p:nvSpPr>
        <p:spPr/>
        <p:txBody>
          <a:bodyPr/>
          <a:lstStyle/>
          <a:p>
            <a:pPr marL="0" indent="0">
              <a:buNone/>
            </a:pPr>
            <a:r>
              <a:rPr lang="en-US" altLang="zh-CN" sz="2800" dirty="0" smtClean="0"/>
              <a:t>8</a:t>
            </a:r>
            <a:r>
              <a:rPr lang="zh-CN" altLang="en-US" sz="2800" dirty="0" smtClean="0"/>
              <a:t>、关于龙的形象，自古以来就有“角似鹿、头似驼、眼似兔、项似蛇、腹似蜃、鳞似鱼、爪似鹰、掌似虎、耳似牛”的说法。这表明 （      ）</a:t>
            </a:r>
          </a:p>
          <a:p>
            <a:pPr marL="0" indent="0">
              <a:buNone/>
            </a:pPr>
            <a:r>
              <a:rPr lang="en-US" altLang="zh-CN" sz="2800" dirty="0" smtClean="0"/>
              <a:t>A.</a:t>
            </a:r>
            <a:r>
              <a:rPr lang="zh-CN" altLang="en-US" sz="2800" dirty="0" smtClean="0"/>
              <a:t>观念的东西是移入人脑并在人脑中改造过的物质的东西   </a:t>
            </a:r>
          </a:p>
          <a:p>
            <a:pPr marL="0" indent="0">
              <a:buNone/>
            </a:pPr>
            <a:r>
              <a:rPr lang="en-US" altLang="zh-CN" sz="2800" dirty="0" smtClean="0"/>
              <a:t>B.</a:t>
            </a:r>
            <a:r>
              <a:rPr lang="zh-CN" altLang="en-US" sz="2800" dirty="0" smtClean="0"/>
              <a:t>一切观念都是现实的模仿 </a:t>
            </a:r>
          </a:p>
          <a:p>
            <a:pPr marL="0" indent="0">
              <a:buNone/>
            </a:pPr>
            <a:r>
              <a:rPr lang="en-US" altLang="zh-CN" sz="2800" dirty="0" smtClean="0"/>
              <a:t>C.</a:t>
            </a:r>
            <a:r>
              <a:rPr lang="zh-CN" altLang="en-US" sz="2800" dirty="0" smtClean="0"/>
              <a:t>虚幻的观念也是对事物本质的反映 </a:t>
            </a:r>
          </a:p>
          <a:p>
            <a:pPr marL="0" indent="0">
              <a:buNone/>
            </a:pPr>
            <a:r>
              <a:rPr lang="en-US" altLang="zh-CN" sz="2800" dirty="0" smtClean="0"/>
              <a:t>D.</a:t>
            </a:r>
            <a:r>
              <a:rPr lang="zh-CN" altLang="en-US" sz="2800" dirty="0" smtClean="0"/>
              <a:t>任何观念都可以从现实世界中找到其物质“原型”</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5695786" y="2322210"/>
            <a:ext cx="1071570"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a:t>
            </a: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内容占位符 2"/>
          <p:cNvSpPr>
            <a:spLocks noGrp="1"/>
          </p:cNvSpPr>
          <p:nvPr>
            <p:ph idx="4294967295"/>
          </p:nvPr>
        </p:nvSpPr>
        <p:spPr/>
        <p:txBody>
          <a:bodyPr/>
          <a:lstStyle/>
          <a:p>
            <a:pPr marL="0" indent="0">
              <a:buNone/>
            </a:pPr>
            <a:r>
              <a:rPr lang="en-US" altLang="zh-CN" dirty="0" smtClean="0"/>
              <a:t>9</a:t>
            </a:r>
            <a:r>
              <a:rPr lang="zh-CN" altLang="en-US" dirty="0" smtClean="0"/>
              <a:t>、</a:t>
            </a:r>
            <a:r>
              <a:rPr lang="zh-CN" altLang="en-US" dirty="0" smtClean="0"/>
              <a:t>从物质与精神的关系来看，“画饼不能充饥”，这是因为</a:t>
            </a:r>
            <a:r>
              <a:rPr lang="zh-CN" altLang="zh-CN" dirty="0" smtClean="0"/>
              <a:t>（</a:t>
            </a:r>
            <a:r>
              <a:rPr lang="zh-CN" altLang="en-US" dirty="0" smtClean="0"/>
              <a:t>         ）</a:t>
            </a:r>
          </a:p>
          <a:p>
            <a:pPr marL="0" indent="0">
              <a:buNone/>
            </a:pPr>
            <a:r>
              <a:rPr lang="en-US" altLang="zh-CN" dirty="0" smtClean="0"/>
              <a:t>A. </a:t>
            </a:r>
            <a:r>
              <a:rPr lang="zh-CN" altLang="en-US" dirty="0" smtClean="0"/>
              <a:t>精神与物质不具有同一性    </a:t>
            </a:r>
          </a:p>
          <a:p>
            <a:pPr marL="0" indent="0">
              <a:buNone/>
            </a:pPr>
            <a:r>
              <a:rPr lang="en-US" altLang="zh-CN" dirty="0" smtClean="0"/>
              <a:t>B. </a:t>
            </a:r>
            <a:r>
              <a:rPr lang="zh-CN" altLang="en-US" dirty="0" smtClean="0"/>
              <a:t>精神对物质具有相对独立性</a:t>
            </a:r>
          </a:p>
          <a:p>
            <a:pPr marL="0" indent="0">
              <a:buNone/>
            </a:pPr>
            <a:r>
              <a:rPr lang="en-US" altLang="zh-CN" dirty="0" smtClean="0"/>
              <a:t>C. </a:t>
            </a:r>
            <a:r>
              <a:rPr lang="zh-CN" altLang="en-US" dirty="0" smtClean="0"/>
              <a:t>精神不能转化为物质        </a:t>
            </a:r>
          </a:p>
          <a:p>
            <a:pPr marL="0" indent="0">
              <a:buNone/>
            </a:pPr>
            <a:r>
              <a:rPr lang="en-US" altLang="zh-CN" dirty="0" smtClean="0"/>
              <a:t>D. </a:t>
            </a:r>
            <a:r>
              <a:rPr lang="zh-CN" altLang="en-US" dirty="0" smtClean="0"/>
              <a:t>事物在人脑中的反映不等同于事物自身</a:t>
            </a:r>
          </a:p>
          <a:p>
            <a:pPr marL="0" indent="0">
              <a:buNone/>
            </a:pPr>
            <a:r>
              <a:rPr lang="en-US" altLang="zh-CN" dirty="0" smtClean="0"/>
              <a:t>E. </a:t>
            </a:r>
            <a:r>
              <a:rPr lang="zh-CN" altLang="en-US" dirty="0" smtClean="0"/>
              <a:t>观念的东西不能代替物质的东西</a:t>
            </a:r>
          </a:p>
          <a:p>
            <a:pPr marL="0" indent="0">
              <a:buNone/>
            </a:pPr>
            <a:endParaRPr lang="zh-CN" altLang="en-US"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035807" y="2041545"/>
            <a:ext cx="1071570"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DE</a:t>
            </a:r>
            <a:r>
              <a:rPr lang="zh-CN" altLang="en-US" sz="4000" dirty="0" smtClean="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4294967295"/>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2.</a:t>
            </a:r>
            <a:r>
              <a:rPr lang="zh-CN" altLang="en-US" smtClean="0">
                <a:solidFill>
                  <a:srgbClr val="000000"/>
                </a:solidFill>
                <a:latin typeface="宋体" panose="02010600030101010101" pitchFamily="2" charset="-122"/>
              </a:rPr>
              <a:t>假定一切物质都具有在本质上跟感觉相近的特性、反映的特性，这是合乎逻辑的。</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759633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4294967295"/>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3.</a:t>
            </a:r>
            <a:r>
              <a:rPr lang="zh-CN" altLang="en-US" smtClean="0">
                <a:solidFill>
                  <a:srgbClr val="000000"/>
                </a:solidFill>
                <a:latin typeface="宋体" panose="02010600030101010101" pitchFamily="2" charset="-122"/>
              </a:rPr>
              <a:t>唯物主义都承认社会存在决定社会意识。</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4294967295"/>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4.</a:t>
            </a:r>
            <a:r>
              <a:rPr lang="zh-CN" altLang="en-US" smtClean="0">
                <a:solidFill>
                  <a:srgbClr val="000000"/>
                </a:solidFill>
                <a:latin typeface="宋体" panose="02010600030101010101" pitchFamily="2" charset="-122"/>
              </a:rPr>
              <a:t>唯物主义是可知论，唯心主义是不可知论。</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4294967295"/>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5.</a:t>
            </a:r>
            <a:r>
              <a:rPr lang="zh-CN" altLang="en-US" smtClean="0">
                <a:solidFill>
                  <a:srgbClr val="000000"/>
                </a:solidFill>
                <a:latin typeface="宋体" panose="02010600030101010101" pitchFamily="2" charset="-122"/>
              </a:rPr>
              <a:t>唯心主义否定思维和存在的同一性。</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5"/>
          <p:cNvSpPr txBox="1">
            <a:spLocks noChangeArrowheads="1"/>
          </p:cNvSpPr>
          <p:nvPr/>
        </p:nvSpPr>
        <p:spPr bwMode="auto">
          <a:xfrm>
            <a:off x="142875" y="1285875"/>
            <a:ext cx="8786813" cy="5016757"/>
          </a:xfrm>
          <a:prstGeom prst="rect">
            <a:avLst/>
          </a:prstGeom>
          <a:noFill/>
          <a:ln w="9525">
            <a:noFill/>
            <a:miter lim="800000"/>
          </a:ln>
        </p:spPr>
        <p:txBody>
          <a:bodyPr>
            <a:spAutoFit/>
          </a:bodyPr>
          <a:lstStyle/>
          <a:p>
            <a:r>
              <a:rPr lang="en-US" altLang="zh-CN" sz="3200" dirty="0">
                <a:sym typeface="Wingdings" panose="05000000000000000000" pitchFamily="2" charset="2"/>
              </a:rPr>
              <a:t>1</a:t>
            </a:r>
            <a:r>
              <a:rPr lang="zh-CN" altLang="en-US" sz="3200" dirty="0">
                <a:sym typeface="Wingdings" panose="05000000000000000000" pitchFamily="2" charset="2"/>
              </a:rPr>
              <a:t>、“风定花犹落，鸟鸣山更幽”形象地表达了动和静的辩证关系是</a:t>
            </a:r>
            <a:r>
              <a:rPr lang="zh-CN" altLang="en-US" sz="3200" dirty="0" smtClean="0">
                <a:sym typeface="Wingdings" panose="05000000000000000000" pitchFamily="2" charset="2"/>
              </a:rPr>
              <a:t>（</a:t>
            </a:r>
            <a:r>
              <a:rPr lang="zh-CN" altLang="zh-CN" sz="3200" dirty="0">
                <a:sym typeface="Wingdings" panose="05000000000000000000" pitchFamily="2" charset="2"/>
              </a:rPr>
              <a:t> </a:t>
            </a:r>
            <a:r>
              <a:rPr lang="zh-CN" altLang="en-US" sz="3200" dirty="0" smtClean="0">
                <a:sym typeface="Wingdings" panose="05000000000000000000" pitchFamily="2" charset="2"/>
              </a:rPr>
              <a:t> ）</a:t>
            </a:r>
            <a:endParaRPr lang="en-US" altLang="zh-CN" sz="3200" dirty="0" smtClean="0">
              <a:sym typeface="Wingdings" panose="05000000000000000000" pitchFamily="2" charset="2"/>
            </a:endParaRPr>
          </a:p>
          <a:p>
            <a:endParaRPr lang="en-US" altLang="zh-CN" sz="3200" dirty="0">
              <a:sym typeface="Wingdings" panose="05000000000000000000" pitchFamily="2" charset="2"/>
            </a:endParaRPr>
          </a:p>
          <a:p>
            <a:r>
              <a:rPr lang="en-US" altLang="zh-CN" sz="3200" dirty="0" smtClean="0">
                <a:sym typeface="Wingdings" panose="05000000000000000000" pitchFamily="2" charset="2"/>
              </a:rPr>
              <a:t>A</a:t>
            </a:r>
            <a:r>
              <a:rPr lang="zh-CN" altLang="en-US" sz="3200" dirty="0" smtClean="0">
                <a:sym typeface="Wingdings" panose="05000000000000000000" pitchFamily="2" charset="2"/>
              </a:rPr>
              <a:t>．</a:t>
            </a:r>
            <a:r>
              <a:rPr lang="zh-CN" altLang="en-US" sz="3200" dirty="0">
                <a:sym typeface="Wingdings" panose="05000000000000000000" pitchFamily="2" charset="2"/>
              </a:rPr>
              <a:t>静不是动，动不是静</a:t>
            </a:r>
          </a:p>
          <a:p>
            <a:r>
              <a:rPr lang="zh-CN" altLang="en-US" sz="3200" dirty="0">
                <a:sym typeface="Wingdings" panose="05000000000000000000" pitchFamily="2" charset="2"/>
              </a:rPr>
              <a:t> </a:t>
            </a:r>
          </a:p>
          <a:p>
            <a:r>
              <a:rPr lang="en-US" altLang="zh-CN" sz="3200" dirty="0">
                <a:sym typeface="Wingdings" panose="05000000000000000000" pitchFamily="2" charset="2"/>
              </a:rPr>
              <a:t>B</a:t>
            </a:r>
            <a:r>
              <a:rPr lang="zh-CN" altLang="en-US" sz="3200" dirty="0">
                <a:sym typeface="Wingdings" panose="05000000000000000000" pitchFamily="2" charset="2"/>
              </a:rPr>
              <a:t>．静中有动</a:t>
            </a:r>
            <a:r>
              <a:rPr lang="en-US" altLang="zh-CN" sz="3200" dirty="0">
                <a:sym typeface="Wingdings" panose="05000000000000000000" pitchFamily="2" charset="2"/>
              </a:rPr>
              <a:t>,</a:t>
            </a:r>
            <a:r>
              <a:rPr lang="zh-CN" altLang="en-US" sz="3200" dirty="0">
                <a:sym typeface="Wingdings" panose="05000000000000000000" pitchFamily="2" charset="2"/>
              </a:rPr>
              <a:t>动中有静 </a:t>
            </a:r>
          </a:p>
          <a:p>
            <a:endParaRPr lang="zh-CN" altLang="en-US" sz="3200" dirty="0">
              <a:sym typeface="Wingdings" panose="05000000000000000000" pitchFamily="2" charset="2"/>
            </a:endParaRPr>
          </a:p>
          <a:p>
            <a:r>
              <a:rPr lang="en-US" altLang="zh-CN" sz="3200" dirty="0">
                <a:sym typeface="Wingdings" panose="05000000000000000000" pitchFamily="2" charset="2"/>
              </a:rPr>
              <a:t>C</a:t>
            </a:r>
            <a:r>
              <a:rPr lang="zh-CN" altLang="en-US" sz="3200" dirty="0">
                <a:sym typeface="Wingdings" panose="05000000000000000000" pitchFamily="2" charset="2"/>
              </a:rPr>
              <a:t>．动是必然的</a:t>
            </a:r>
            <a:r>
              <a:rPr lang="en-US" altLang="zh-CN" sz="3200" dirty="0">
                <a:sym typeface="Wingdings" panose="05000000000000000000" pitchFamily="2" charset="2"/>
              </a:rPr>
              <a:t>,</a:t>
            </a:r>
            <a:r>
              <a:rPr lang="zh-CN" altLang="en-US" sz="3200" dirty="0">
                <a:sym typeface="Wingdings" panose="05000000000000000000" pitchFamily="2" charset="2"/>
              </a:rPr>
              <a:t>静是偶然的 </a:t>
            </a:r>
          </a:p>
          <a:p>
            <a:endParaRPr lang="zh-CN" altLang="en-US" sz="3200" dirty="0">
              <a:sym typeface="Wingdings" panose="05000000000000000000" pitchFamily="2" charset="2"/>
            </a:endParaRPr>
          </a:p>
          <a:p>
            <a:r>
              <a:rPr lang="en-US" altLang="zh-CN" sz="3200" dirty="0">
                <a:sym typeface="Wingdings" panose="05000000000000000000" pitchFamily="2" charset="2"/>
              </a:rPr>
              <a:t>D</a:t>
            </a:r>
            <a:r>
              <a:rPr lang="zh-CN" altLang="en-US" sz="3200" dirty="0">
                <a:sym typeface="Wingdings" panose="05000000000000000000" pitchFamily="2" charset="2"/>
              </a:rPr>
              <a:t>．动是静的原因</a:t>
            </a:r>
            <a:r>
              <a:rPr lang="en-US" altLang="zh-CN" sz="3200" dirty="0">
                <a:sym typeface="Wingdings" panose="05000000000000000000" pitchFamily="2" charset="2"/>
              </a:rPr>
              <a:t>,</a:t>
            </a:r>
            <a:r>
              <a:rPr lang="zh-CN" altLang="en-US" sz="3200" dirty="0">
                <a:sym typeface="Wingdings" panose="05000000000000000000" pitchFamily="2" charset="2"/>
              </a:rPr>
              <a:t>静是动的结果</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4152523" y="1720111"/>
            <a:ext cx="500066" cy="707885"/>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5"/>
          <p:cNvSpPr txBox="1">
            <a:spLocks noChangeArrowheads="1"/>
          </p:cNvSpPr>
          <p:nvPr/>
        </p:nvSpPr>
        <p:spPr bwMode="auto">
          <a:xfrm>
            <a:off x="142875" y="1285875"/>
            <a:ext cx="8786813" cy="4031873"/>
          </a:xfrm>
          <a:prstGeom prst="rect">
            <a:avLst/>
          </a:prstGeom>
          <a:noFill/>
          <a:ln w="9525">
            <a:noFill/>
            <a:miter lim="800000"/>
          </a:ln>
        </p:spPr>
        <p:txBody>
          <a:bodyPr>
            <a:spAutoFit/>
          </a:bodyPr>
          <a:lstStyle/>
          <a:p>
            <a:pPr algn="just"/>
            <a:r>
              <a:rPr lang="en-US"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2</a:t>
            </a:r>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、最近，由多国科学家组成的团队利用一台粒子加速器，让两束原子在一个圆环轨道上做高速运动，发现这些原子自身的时间确实比外界时间慢了。这项实验进一步证明了作为物质运动存在形式的时间具有</a:t>
            </a:r>
            <a:r>
              <a:rPr lang="zh-CN" altLang="en-US" sz="3200" dirty="0" smtClean="0">
                <a:solidFill>
                  <a:srgbClr val="000000"/>
                </a:solidFill>
                <a:latin typeface="Calibri" panose="020F0502020204030204" pitchFamily="34" charset="0"/>
                <a:cs typeface="Times New Roman" panose="02020603050405020304" pitchFamily="18" charset="0"/>
                <a:sym typeface="Wingdings" panose="05000000000000000000" pitchFamily="2" charset="2"/>
              </a:rPr>
              <a:t>（</a:t>
            </a:r>
            <a:r>
              <a:rPr lang="zh-CN"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 </a:t>
            </a:r>
            <a:r>
              <a:rPr lang="zh-CN" altLang="en-US" sz="3200" dirty="0" smtClean="0">
                <a:solidFill>
                  <a:srgbClr val="000000"/>
                </a:solidFill>
                <a:latin typeface="Calibri" panose="020F0502020204030204" pitchFamily="34" charset="0"/>
                <a:cs typeface="Times New Roman" panose="02020603050405020304" pitchFamily="18" charset="0"/>
                <a:sym typeface="Wingdings" panose="05000000000000000000" pitchFamily="2" charset="2"/>
              </a:rPr>
              <a:t> ）</a:t>
            </a:r>
            <a:endPar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endParaRPr>
          </a:p>
          <a:p>
            <a:pPr algn="just"/>
            <a:endPar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endParaRPr>
          </a:p>
          <a:p>
            <a:pPr algn="just"/>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　</a:t>
            </a:r>
            <a:r>
              <a:rPr lang="en-US"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A.</a:t>
            </a:r>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客观性  </a:t>
            </a:r>
            <a:r>
              <a:rPr lang="en-US"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B. </a:t>
            </a:r>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有限性  </a:t>
            </a:r>
            <a:r>
              <a:rPr lang="en-US"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C. </a:t>
            </a:r>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相对性 </a:t>
            </a:r>
            <a:r>
              <a:rPr lang="en-US" altLang="zh-CN"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D. </a:t>
            </a:r>
            <a:r>
              <a:rPr lang="zh-CN" altLang="en-US" sz="3200" dirty="0">
                <a:solidFill>
                  <a:srgbClr val="000000"/>
                </a:solidFill>
                <a:latin typeface="Calibri" panose="020F0502020204030204" pitchFamily="34" charset="0"/>
                <a:cs typeface="Times New Roman" panose="02020603050405020304" pitchFamily="18" charset="0"/>
                <a:sym typeface="Wingdings" panose="05000000000000000000" pitchFamily="2" charset="2"/>
              </a:rPr>
              <a:t>一维性</a:t>
            </a:r>
          </a:p>
          <a:p>
            <a:pPr algn="just"/>
            <a:endParaRPr lang="zh-CN" altLang="en-US" sz="3200" dirty="0">
              <a:sym typeface="Wingdings" panose="05000000000000000000" pitchFamily="2" charset="2"/>
            </a:endParaRP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3274457" y="3219961"/>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5"/>
          <p:cNvSpPr txBox="1">
            <a:spLocks noChangeArrowheads="1"/>
          </p:cNvSpPr>
          <p:nvPr/>
        </p:nvSpPr>
        <p:spPr bwMode="auto">
          <a:xfrm>
            <a:off x="142875" y="1285875"/>
            <a:ext cx="8786813" cy="5189112"/>
          </a:xfrm>
          <a:prstGeom prst="rect">
            <a:avLst/>
          </a:prstGeom>
          <a:noFill/>
          <a:ln w="9525">
            <a:noFill/>
            <a:miter lim="800000"/>
          </a:ln>
        </p:spPr>
        <p:txBody>
          <a:bodyPr>
            <a:spAutoFit/>
          </a:bodyPr>
          <a:lstStyle>
            <a:defPPr>
              <a:defRPr lang="zh-CN"/>
            </a:defPPr>
            <a:lvl1pPr algn="just">
              <a:defRPr sz="3200">
                <a:solidFill>
                  <a:srgbClr val="000000"/>
                </a:solidFill>
                <a:latin typeface="Calibri" panose="020F0502020204030204" pitchFamily="34" charset="0"/>
                <a:cs typeface="Times New Roman" panose="02020603050405020304" pitchFamily="18" charset="0"/>
              </a:defRPr>
            </a:lvl1pPr>
          </a:lstStyle>
          <a:p>
            <a:pPr>
              <a:lnSpc>
                <a:spcPct val="130000"/>
              </a:lnSpc>
            </a:pPr>
            <a:r>
              <a:rPr lang="en-US" altLang="zh-CN" dirty="0">
                <a:sym typeface="Wingdings" panose="05000000000000000000" pitchFamily="2" charset="2"/>
              </a:rPr>
              <a:t>3</a:t>
            </a:r>
            <a:r>
              <a:rPr lang="zh-CN" altLang="en-US" dirty="0">
                <a:sym typeface="Wingdings" panose="05000000000000000000" pitchFamily="2" charset="2"/>
              </a:rPr>
              <a:t>、物质和意识的对立只有在非常有限的范围内才有绝对的意义，超过这个范围便是相对的了，这个范围是指</a:t>
            </a:r>
            <a:r>
              <a:rPr lang="en-US" altLang="zh-CN" dirty="0" smtClean="0">
                <a:sym typeface="Wingdings" panose="05000000000000000000" pitchFamily="2" charset="2"/>
              </a:rPr>
              <a:t>(</a:t>
            </a:r>
            <a:r>
              <a:rPr lang="zh-CN" altLang="en-US" dirty="0" smtClean="0">
                <a:sym typeface="Wingdings" panose="05000000000000000000" pitchFamily="2" charset="2"/>
              </a:rPr>
              <a:t> </a:t>
            </a:r>
            <a:r>
              <a:rPr lang="en-US" altLang="zh-CN" dirty="0" smtClean="0">
                <a:sym typeface="Wingdings" panose="05000000000000000000" pitchFamily="2" charset="2"/>
              </a:rPr>
              <a:t>   )</a:t>
            </a:r>
            <a:endParaRPr lang="en-US" altLang="zh-CN" dirty="0">
              <a:sym typeface="Wingdings" panose="05000000000000000000" pitchFamily="2" charset="2"/>
            </a:endParaRPr>
          </a:p>
          <a:p>
            <a:pPr>
              <a:lnSpc>
                <a:spcPct val="130000"/>
              </a:lnSpc>
            </a:pPr>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物质和意识何者为第一性</a:t>
            </a:r>
          </a:p>
          <a:p>
            <a:pPr>
              <a:lnSpc>
                <a:spcPct val="130000"/>
              </a:lnSpc>
            </a:pPr>
            <a:r>
              <a:rPr lang="zh-CN" altLang="en-US" dirty="0">
                <a:sym typeface="Wingdings" panose="05000000000000000000" pitchFamily="2" charset="2"/>
              </a:rPr>
              <a:t>　　</a:t>
            </a:r>
            <a:r>
              <a:rPr lang="en-US" altLang="zh-CN" dirty="0">
                <a:sym typeface="Wingdings" panose="05000000000000000000" pitchFamily="2" charset="2"/>
              </a:rPr>
              <a:t>B.</a:t>
            </a:r>
            <a:r>
              <a:rPr lang="zh-CN" altLang="en-US" dirty="0">
                <a:sym typeface="Wingdings" panose="05000000000000000000" pitchFamily="2" charset="2"/>
              </a:rPr>
              <a:t>物质和意识是否具有统一性</a:t>
            </a:r>
          </a:p>
          <a:p>
            <a:pPr>
              <a:lnSpc>
                <a:spcPct val="130000"/>
              </a:lnSpc>
            </a:pPr>
            <a:r>
              <a:rPr lang="zh-CN" altLang="en-US" dirty="0">
                <a:sym typeface="Wingdings" panose="05000000000000000000" pitchFamily="2" charset="2"/>
              </a:rPr>
              <a:t>　　</a:t>
            </a:r>
            <a:r>
              <a:rPr lang="en-US" altLang="zh-CN" dirty="0">
                <a:sym typeface="Wingdings" panose="05000000000000000000" pitchFamily="2" charset="2"/>
              </a:rPr>
              <a:t>C.</a:t>
            </a:r>
            <a:r>
              <a:rPr lang="zh-CN" altLang="en-US" dirty="0">
                <a:sym typeface="Wingdings" panose="05000000000000000000" pitchFamily="2" charset="2"/>
              </a:rPr>
              <a:t>物质和意识何者更为重要</a:t>
            </a:r>
          </a:p>
          <a:p>
            <a:pPr>
              <a:lnSpc>
                <a:spcPct val="130000"/>
              </a:lnSpc>
            </a:pPr>
            <a:r>
              <a:rPr lang="zh-CN" altLang="en-US" dirty="0">
                <a:sym typeface="Wingdings" panose="05000000000000000000" pitchFamily="2" charset="2"/>
              </a:rPr>
              <a:t>　　</a:t>
            </a:r>
            <a:r>
              <a:rPr lang="en-US" altLang="zh-CN" dirty="0">
                <a:sym typeface="Wingdings" panose="05000000000000000000" pitchFamily="2" charset="2"/>
              </a:rPr>
              <a:t>D.</a:t>
            </a:r>
            <a:r>
              <a:rPr lang="zh-CN" altLang="en-US" dirty="0">
                <a:sym typeface="Wingdings" panose="05000000000000000000" pitchFamily="2" charset="2"/>
              </a:rPr>
              <a:t>物质和意识何者与社会生活的关系更密切</a:t>
            </a:r>
          </a:p>
          <a:p>
            <a:pPr>
              <a:lnSpc>
                <a:spcPct val="130000"/>
              </a:lnSpc>
            </a:pPr>
            <a:r>
              <a:rPr lang="zh-CN" altLang="en-US" dirty="0">
                <a:sym typeface="Wingdings" panose="05000000000000000000" pitchFamily="2" charset="2"/>
              </a:rPr>
              <a:t>　</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4" name="矩形 3"/>
          <p:cNvSpPr/>
          <p:nvPr/>
        </p:nvSpPr>
        <p:spPr>
          <a:xfrm>
            <a:off x="2732430" y="2643644"/>
            <a:ext cx="500066" cy="707885"/>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a:t>
            </a:r>
            <a:r>
              <a:rPr lang="zh-CN" altLang="en-US"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1664</Words>
  <Application>Microsoft Office PowerPoint</Application>
  <PresentationFormat>全屏显示(4:3)</PresentationFormat>
  <Paragraphs>162</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czx</cp:lastModifiedBy>
  <cp:revision>78</cp:revision>
  <dcterms:created xsi:type="dcterms:W3CDTF">2017-02-22T10:43:00Z</dcterms:created>
  <dcterms:modified xsi:type="dcterms:W3CDTF">2017-12-03T09:57:32Z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