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81" r:id="rId3"/>
    <p:sldId id="282" r:id="rId4"/>
    <p:sldId id="283" r:id="rId5"/>
    <p:sldId id="284" r:id="rId6"/>
    <p:sldId id="285" r:id="rId7"/>
    <p:sldId id="256" r:id="rId8"/>
    <p:sldId id="365" r:id="rId9"/>
    <p:sldId id="366" r:id="rId10"/>
    <p:sldId id="367" r:id="rId11"/>
    <p:sldId id="368" r:id="rId12"/>
    <p:sldId id="369" r:id="rId13"/>
    <p:sldId id="370" r:id="rId14"/>
    <p:sldId id="371" r:id="rId15"/>
    <p:sldId id="372" r:id="rId16"/>
    <p:sldId id="373" r:id="rId17"/>
    <p:sldId id="260" r:id="rId18"/>
    <p:sldId id="374" r:id="rId19"/>
    <p:sldId id="375" r:id="rId20"/>
    <p:sldId id="376" r:id="rId21"/>
    <p:sldId id="377"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7" autoAdjust="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F64D7E-8E64-4325-AF15-D26036D9762F}" type="datetimeFigureOut">
              <a:rPr lang="zh-CN" altLang="en-US"/>
              <a:pPr>
                <a:defRPr/>
              </a:pPr>
              <a:t>2017/11/24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CEA6CDE-83C4-4658-A761-B09DEB35E598}"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4B9727-E606-4E47-A388-B0C3B921E35B}" type="datetimeFigureOut">
              <a:rPr lang="zh-CN" altLang="en-US"/>
              <a:pPr>
                <a:defRPr/>
              </a:pPr>
              <a:t>2017/11/24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FC019EE-0663-45A4-A043-00410F73CB5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3049FA8-69EB-4AF0-907F-2925F54B8A02}" type="datetimeFigureOut">
              <a:rPr lang="zh-CN" altLang="en-US"/>
              <a:pPr>
                <a:defRPr/>
              </a:pPr>
              <a:t>2017/11/24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630CDD-CB7F-43B1-AE1B-30DB823E70D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srcRect l="10001" r="9999"/>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0F06A4-AF8A-4DCA-9B09-75FC2FC65170}" type="datetimeFigureOut">
              <a:rPr lang="zh-CN" altLang="en-US"/>
              <a:pPr>
                <a:defRPr/>
              </a:pPr>
              <a:t>2017/11/24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7DE0D9E-A71F-41EB-B11D-F828834DD85A}"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71451D2-677B-4BD7-AA47-595A40D9DB09}" type="datetimeFigureOut">
              <a:rPr lang="zh-CN" altLang="en-US"/>
              <a:pPr>
                <a:defRPr/>
              </a:pPr>
              <a:t>2017/11/24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644A9D-7C32-447A-B28C-E21666EB92A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9034224-642C-41AF-B171-77E9793B521C}" type="datetimeFigureOut">
              <a:rPr lang="zh-CN" altLang="en-US"/>
              <a:pPr>
                <a:defRPr/>
              </a:pPr>
              <a:t>2017/11/24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E1E9E42-94F0-4E39-8B31-79D6598D8AEA}"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3DB7A9A9-1BC9-424E-9173-54EFD66B5CB2}" type="datetimeFigureOut">
              <a:rPr lang="zh-CN" altLang="en-US"/>
              <a:pPr>
                <a:defRPr/>
              </a:pPr>
              <a:t>2017/11/24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A489B52-3607-45D5-8627-1D6A4CE8363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2624469-6106-4B6D-BA24-8BFD82EC3A4E}" type="datetimeFigureOut">
              <a:rPr lang="zh-CN" altLang="en-US"/>
              <a:pPr>
                <a:defRPr/>
              </a:pPr>
              <a:t>2017/11/24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9F4C63E-2859-4A83-8B7A-72E59F64870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F45892A-1A7A-48E8-804A-EB832ACDF6D1}" type="datetimeFigureOut">
              <a:rPr lang="zh-CN" altLang="en-US"/>
              <a:pPr>
                <a:defRPr/>
              </a:pPr>
              <a:t>2017/11/24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33D0096-C35B-435B-943F-F77FD27A388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07CCDA3-2F2F-4BD3-9258-65608E73EDA1}" type="datetimeFigureOut">
              <a:rPr lang="zh-CN" altLang="en-US"/>
              <a:pPr>
                <a:defRPr/>
              </a:pPr>
              <a:t>2017/11/24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E813BD3-1F74-4DF5-858A-0B9075CC863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D810153-DDE0-4EEF-809B-2413C2CF289E}" type="datetimeFigureOut">
              <a:rPr lang="zh-CN" altLang="en-US"/>
              <a:pPr>
                <a:defRPr/>
              </a:pPr>
              <a:t>2017/11/24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377DE43-230E-4019-BA4A-133D8CA3953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D6EA094D-F918-4041-8F98-0F08BF957255}" type="datetimeFigureOut">
              <a:rPr lang="zh-CN" altLang="en-US"/>
              <a:pPr>
                <a:defRPr/>
              </a:pPr>
              <a:t>2017/11/24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468EB59-1454-42ED-B08B-17C76DB60C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2162630"/>
            <a:ext cx="8215369" cy="1323439"/>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r>
              <a:rPr lang="zh-CN" altLang="en-US" sz="8000" b="1" dirty="0">
                <a:ln w="11430"/>
                <a:solidFill>
                  <a:schemeClr val="bg1"/>
                </a:solidFill>
                <a:effectLst>
                  <a:outerShdw blurRad="50800" dist="39000" dir="5460000" algn="tl">
                    <a:srgbClr val="000000">
                      <a:alpha val="38000"/>
                    </a:srgbClr>
                  </a:outerShdw>
                </a:effectLst>
                <a:latin typeface="华文行楷" panose="02010800040101010101" pitchFamily="2" charset="-122"/>
                <a:ea typeface="华文行楷" panose="02010800040101010101" pitchFamily="2" charset="-122"/>
              </a:rPr>
              <a:t>练习二</a:t>
            </a:r>
            <a:endParaRPr lang="zh-CN" altLang="en-US" sz="8000" b="1" dirty="0">
              <a:ln w="11430"/>
              <a:solidFill>
                <a:schemeClr val="bg1"/>
              </a:solidFill>
              <a:effectLst>
                <a:outerShdw blurRad="50800" dist="39000" dir="5460000" algn="tl">
                  <a:srgbClr val="000000">
                    <a:alpha val="38000"/>
                  </a:srgbClr>
                </a:outerShdw>
              </a:effectLst>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4580741"/>
          </a:xfrm>
          <a:prstGeom prst="rect">
            <a:avLst/>
          </a:prstGeom>
          <a:noFill/>
        </p:spPr>
        <p:txBody>
          <a:bodyPr wrap="square">
            <a:spAutoFit/>
          </a:bodyPr>
          <a:lstStyle>
            <a:defPPr>
              <a:defRPr lang="zh-CN"/>
            </a:defPPr>
            <a:lvl1pPr marL="514350" indent="-514350">
              <a:lnSpc>
                <a:spcPct val="120000"/>
              </a:lnSpc>
              <a:defRPr sz="2800"/>
            </a:lvl1pPr>
          </a:lstStyle>
          <a:p>
            <a:pPr>
              <a:lnSpc>
                <a:spcPct val="150000"/>
              </a:lnSpc>
            </a:pPr>
            <a:r>
              <a:rPr lang="en-US" altLang="zh-CN" dirty="0"/>
              <a:t>4</a:t>
            </a:r>
            <a:r>
              <a:rPr lang="zh-CN" altLang="en-US" dirty="0"/>
              <a:t>、</a:t>
            </a:r>
            <a:r>
              <a:rPr lang="en-US" altLang="zh-CN" dirty="0"/>
              <a:t>1978</a:t>
            </a:r>
            <a:r>
              <a:rPr lang="zh-CN" altLang="en-US" dirty="0"/>
              <a:t>年关于真理标准大讨论是一场新的思想解放运动。实践之所以成为检验真理的唯一标准是</a:t>
            </a:r>
            <a:r>
              <a:rPr lang="zh-CN" altLang="en-US" dirty="0" smtClean="0"/>
              <a:t>由</a:t>
            </a:r>
            <a:r>
              <a:rPr lang="zh-CN" altLang="zh-CN" dirty="0" smtClean="0"/>
              <a:t>（</a:t>
            </a:r>
            <a:r>
              <a:rPr lang="zh-CN" altLang="en-US" dirty="0" smtClean="0"/>
              <a:t>  ）</a:t>
            </a:r>
            <a:endParaRPr lang="en-US" altLang="zh-CN" dirty="0"/>
          </a:p>
          <a:p>
            <a:pPr>
              <a:lnSpc>
                <a:spcPct val="150000"/>
              </a:lnSpc>
            </a:pPr>
            <a:r>
              <a:rPr lang="zh-CN" altLang="en-US" dirty="0"/>
              <a:t>　　</a:t>
            </a:r>
            <a:r>
              <a:rPr lang="en-US" altLang="zh-CN" dirty="0"/>
              <a:t>A. </a:t>
            </a:r>
            <a:r>
              <a:rPr lang="zh-CN" altLang="en-US" dirty="0"/>
              <a:t>真理的主观性和实践的客观性所要求的</a:t>
            </a:r>
          </a:p>
          <a:p>
            <a:pPr>
              <a:lnSpc>
                <a:spcPct val="150000"/>
              </a:lnSpc>
            </a:pPr>
            <a:r>
              <a:rPr lang="zh-CN" altLang="en-US" dirty="0"/>
              <a:t>　　</a:t>
            </a:r>
            <a:r>
              <a:rPr lang="en-US" altLang="zh-CN" dirty="0"/>
              <a:t>B. </a:t>
            </a:r>
            <a:r>
              <a:rPr lang="zh-CN" altLang="en-US" dirty="0"/>
              <a:t>真理的相对性和实践的决定性所预设的</a:t>
            </a:r>
          </a:p>
          <a:p>
            <a:pPr>
              <a:lnSpc>
                <a:spcPct val="150000"/>
              </a:lnSpc>
            </a:pPr>
            <a:r>
              <a:rPr lang="zh-CN" altLang="en-US" dirty="0"/>
              <a:t>　　</a:t>
            </a:r>
            <a:r>
              <a:rPr lang="en-US" altLang="zh-CN" dirty="0"/>
              <a:t>C. </a:t>
            </a:r>
            <a:r>
              <a:rPr lang="zh-CN" altLang="en-US" dirty="0"/>
              <a:t>真理的属性和实践的功能所规定的</a:t>
            </a:r>
          </a:p>
          <a:p>
            <a:pPr>
              <a:lnSpc>
                <a:spcPct val="150000"/>
              </a:lnSpc>
            </a:pPr>
            <a:r>
              <a:rPr lang="zh-CN" altLang="en-US" dirty="0"/>
              <a:t>　　</a:t>
            </a:r>
            <a:r>
              <a:rPr lang="en-US" altLang="zh-CN" dirty="0"/>
              <a:t>D. </a:t>
            </a:r>
            <a:r>
              <a:rPr lang="zh-CN" altLang="en-US" dirty="0"/>
              <a:t>真理的本性和实践的特点所决定的</a:t>
            </a:r>
          </a:p>
          <a:p>
            <a:pPr>
              <a:lnSpc>
                <a:spcPct val="150000"/>
              </a:lnSpc>
            </a:pPr>
            <a:r>
              <a:rPr lang="zh-CN" altLang="en-US" dirty="0"/>
              <a:t>　　</a:t>
            </a:r>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8027620" y="2014875"/>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227071"/>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5</a:t>
            </a:r>
            <a:r>
              <a:rPr lang="zh-CN" altLang="en-US" dirty="0"/>
              <a:t>、温家宝总理在给一位国务院参事回信中，引用了两句诗：“知屋漏者在宇下，知政失者在草野”。这一古训蕴含的哲理</a:t>
            </a:r>
            <a:r>
              <a:rPr lang="zh-CN" altLang="en-US" dirty="0" smtClean="0"/>
              <a:t>是（   ）</a:t>
            </a:r>
            <a:endParaRPr lang="zh-CN" altLang="en-US" dirty="0"/>
          </a:p>
          <a:p>
            <a:r>
              <a:rPr lang="en-US" altLang="zh-CN" dirty="0"/>
              <a:t>A</a:t>
            </a:r>
            <a:r>
              <a:rPr lang="zh-CN" altLang="en-US" dirty="0"/>
              <a:t>、 人的经验是判断是非得失的根本尺度 </a:t>
            </a:r>
          </a:p>
          <a:p>
            <a:r>
              <a:rPr lang="en-US" altLang="zh-CN" dirty="0"/>
              <a:t>B</a:t>
            </a:r>
            <a:r>
              <a:rPr lang="zh-CN" altLang="en-US" dirty="0"/>
              <a:t>、 直接经验比间接经验更重要</a:t>
            </a:r>
          </a:p>
          <a:p>
            <a:r>
              <a:rPr lang="en-US" altLang="zh-CN" dirty="0"/>
              <a:t>C</a:t>
            </a:r>
            <a:r>
              <a:rPr lang="zh-CN" altLang="en-US" dirty="0"/>
              <a:t>、 感性认识高于理性认识 </a:t>
            </a:r>
          </a:p>
          <a:p>
            <a:r>
              <a:rPr lang="en-US" altLang="zh-CN" dirty="0"/>
              <a:t>D</a:t>
            </a:r>
            <a:r>
              <a:rPr lang="zh-CN" altLang="en-US" dirty="0"/>
              <a:t>、人民群众的直接经验即实践是认识的重要基础</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4283968" y="263691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227071"/>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6</a:t>
            </a:r>
            <a:r>
              <a:rPr lang="zh-CN" altLang="en-US" dirty="0"/>
              <a:t>、“只有音乐才能激起人的音乐感；对于没有音乐感的耳朵来说，最美的音乐也毫无意义。”</a:t>
            </a:r>
          </a:p>
          <a:p>
            <a:r>
              <a:rPr lang="zh-CN" altLang="en-US" dirty="0"/>
              <a:t>这</a:t>
            </a:r>
            <a:r>
              <a:rPr lang="zh-CN" altLang="en-US" dirty="0" smtClean="0"/>
              <a:t>表明（   ）</a:t>
            </a:r>
            <a:endParaRPr lang="zh-CN" altLang="en-US" dirty="0"/>
          </a:p>
          <a:p>
            <a:r>
              <a:rPr lang="en-US" altLang="zh-CN" dirty="0"/>
              <a:t>A</a:t>
            </a:r>
            <a:r>
              <a:rPr lang="zh-CN" altLang="en-US" dirty="0"/>
              <a:t>、 人的认识是主体与客体相互作用的过程和结果</a:t>
            </a:r>
          </a:p>
          <a:p>
            <a:r>
              <a:rPr lang="en-US" altLang="zh-CN" dirty="0"/>
              <a:t>B</a:t>
            </a:r>
            <a:r>
              <a:rPr lang="zh-CN" altLang="en-US" dirty="0"/>
              <a:t>、 人的感觉能力决定认识的产生和发展</a:t>
            </a:r>
          </a:p>
          <a:p>
            <a:r>
              <a:rPr lang="en-US" altLang="zh-CN" dirty="0"/>
              <a:t>C</a:t>
            </a:r>
            <a:r>
              <a:rPr lang="zh-CN" altLang="en-US" dirty="0"/>
              <a:t>、 人的认识能力是因人的生理结构决定的</a:t>
            </a:r>
          </a:p>
          <a:p>
            <a:r>
              <a:rPr lang="en-US" altLang="zh-CN" dirty="0"/>
              <a:t>D</a:t>
            </a:r>
            <a:r>
              <a:rPr lang="zh-CN" altLang="en-US" dirty="0"/>
              <a:t>、 事物因人的感觉而存在</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546900" y="264961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A</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873402"/>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7</a:t>
            </a:r>
            <a:r>
              <a:rPr lang="zh-CN" altLang="en-US" dirty="0"/>
              <a:t>、“当一位杰出的老科学家说什么是可能的时候，他差不多总是对的；但当他说什么是不可能的时候，他差不多总是错的。”这一名言的哲学意蕴</a:t>
            </a:r>
            <a:r>
              <a:rPr lang="zh-CN" altLang="en-US" dirty="0" smtClean="0"/>
              <a:t>是（ ） </a:t>
            </a:r>
            <a:endParaRPr lang="zh-CN" altLang="en-US" dirty="0"/>
          </a:p>
          <a:p>
            <a:r>
              <a:rPr lang="zh-CN" altLang="en-US" dirty="0"/>
              <a:t>　　</a:t>
            </a:r>
            <a:r>
              <a:rPr lang="en-US" altLang="zh-CN" dirty="0"/>
              <a:t>A</a:t>
            </a:r>
            <a:r>
              <a:rPr lang="zh-CN" altLang="en-US" dirty="0"/>
              <a:t>、在科学研究中，经验是不可靠的</a:t>
            </a:r>
          </a:p>
          <a:p>
            <a:r>
              <a:rPr lang="zh-CN" altLang="en-US" dirty="0"/>
              <a:t>　　</a:t>
            </a:r>
            <a:r>
              <a:rPr lang="en-US" altLang="zh-CN" dirty="0"/>
              <a:t>B</a:t>
            </a:r>
            <a:r>
              <a:rPr lang="zh-CN" altLang="en-US" dirty="0"/>
              <a:t>、事物的可能性是因人而异的</a:t>
            </a:r>
          </a:p>
          <a:p>
            <a:r>
              <a:rPr lang="zh-CN" altLang="en-US" dirty="0"/>
              <a:t>　　</a:t>
            </a:r>
            <a:r>
              <a:rPr lang="en-US" altLang="zh-CN" dirty="0"/>
              <a:t>C</a:t>
            </a:r>
            <a:r>
              <a:rPr lang="zh-CN" altLang="en-US" dirty="0"/>
              <a:t>、世界上一切事物只有可能性，没有不可能性</a:t>
            </a:r>
          </a:p>
          <a:p>
            <a:r>
              <a:rPr lang="zh-CN" altLang="en-US" dirty="0"/>
              <a:t>　　</a:t>
            </a:r>
            <a:r>
              <a:rPr lang="en-US" altLang="zh-CN" dirty="0"/>
              <a:t>D</a:t>
            </a:r>
            <a:r>
              <a:rPr lang="zh-CN" altLang="en-US" dirty="0"/>
              <a:t>、每代人所获得的真理性认识，既有绝对性，又有相对性</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8028384" y="263691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D</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3934410"/>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8</a:t>
            </a:r>
            <a:r>
              <a:rPr lang="zh-CN" altLang="en-US" dirty="0"/>
              <a:t>、在人与世界的相互作用中，人与世界同时得到了改变，并获得日益丰富的内容。造成这一变化的基础</a:t>
            </a:r>
            <a:r>
              <a:rPr lang="zh-CN" altLang="en-US" dirty="0" smtClean="0"/>
              <a:t>是（  ）</a:t>
            </a:r>
            <a:endParaRPr lang="zh-CN" altLang="en-US" dirty="0"/>
          </a:p>
          <a:p>
            <a:r>
              <a:rPr lang="en-US" altLang="zh-CN" dirty="0"/>
              <a:t>A</a:t>
            </a:r>
            <a:r>
              <a:rPr lang="zh-CN" altLang="en-US" dirty="0"/>
              <a:t>．自然界自身的运动    </a:t>
            </a:r>
            <a:r>
              <a:rPr lang="en-US" altLang="zh-CN" dirty="0"/>
              <a:t>B</a:t>
            </a:r>
            <a:r>
              <a:rPr lang="zh-CN" altLang="en-US" dirty="0"/>
              <a:t>．人的意识的能动作用</a:t>
            </a:r>
          </a:p>
          <a:p>
            <a:r>
              <a:rPr lang="en-US" altLang="zh-CN" dirty="0"/>
              <a:t>C</a:t>
            </a:r>
            <a:r>
              <a:rPr lang="zh-CN" altLang="en-US" dirty="0"/>
              <a:t>．人的实践活动       </a:t>
            </a:r>
            <a:r>
              <a:rPr lang="zh-CN" altLang="en-US" dirty="0" smtClean="0"/>
              <a:t> </a:t>
            </a:r>
            <a:r>
              <a:rPr lang="en-US" altLang="zh-CN" dirty="0" smtClean="0"/>
              <a:t>D</a:t>
            </a:r>
            <a:r>
              <a:rPr lang="zh-CN" altLang="en-US" dirty="0"/>
              <a:t>．工具的制造与使用</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286173" y="264961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C</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227071"/>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9</a:t>
            </a:r>
            <a:r>
              <a:rPr lang="zh-CN" altLang="en-US" dirty="0"/>
              <a:t>、随着科学技术的发展，人类已经制造出诸如醋酸纤维、聚苯乙烯、合成橡胶等自然界原本不存在的化合物，其数量已达数百万种。这一情况说</a:t>
            </a:r>
            <a:r>
              <a:rPr lang="zh-CN" altLang="en-US" dirty="0" smtClean="0"/>
              <a:t>明（ ）</a:t>
            </a:r>
            <a:endParaRPr lang="zh-CN" altLang="en-US" dirty="0"/>
          </a:p>
          <a:p>
            <a:pPr>
              <a:buAutoNum type="alphaUcPeriod"/>
            </a:pPr>
            <a:r>
              <a:rPr lang="zh-CN" altLang="en-US" dirty="0" smtClean="0"/>
              <a:t>物质世界是人类创造的 </a:t>
            </a:r>
            <a:endParaRPr lang="en-US" altLang="zh-CN" dirty="0" smtClean="0"/>
          </a:p>
          <a:p>
            <a:pPr marL="0" indent="0"/>
            <a:r>
              <a:rPr lang="en-US" altLang="zh-CN" dirty="0" smtClean="0"/>
              <a:t>B</a:t>
            </a:r>
            <a:r>
              <a:rPr lang="en-US" altLang="zh-CN" dirty="0"/>
              <a:t>. </a:t>
            </a:r>
            <a:r>
              <a:rPr lang="zh-CN" altLang="en-US" dirty="0"/>
              <a:t>人类通过实践将“自在之物”转化为“为我之物”</a:t>
            </a:r>
          </a:p>
          <a:p>
            <a:r>
              <a:rPr lang="en-US" altLang="zh-CN" dirty="0"/>
              <a:t>C. </a:t>
            </a:r>
            <a:r>
              <a:rPr lang="zh-CN" altLang="en-US" dirty="0"/>
              <a:t>物质世界依赖于人的意识而存在 </a:t>
            </a:r>
            <a:endParaRPr lang="en-US" altLang="zh-CN" dirty="0" smtClean="0"/>
          </a:p>
          <a:p>
            <a:r>
              <a:rPr lang="en-US" altLang="zh-CN" dirty="0" smtClean="0"/>
              <a:t>D</a:t>
            </a:r>
            <a:r>
              <a:rPr lang="en-US" altLang="zh-CN" dirty="0"/>
              <a:t>. </a:t>
            </a:r>
            <a:r>
              <a:rPr lang="zh-CN" altLang="en-US" dirty="0"/>
              <a:t>人造物质可以脱离天然物质而存在</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7668344" y="263691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262245"/>
          </a:xfrm>
          <a:prstGeom prst="rect">
            <a:avLst/>
          </a:prstGeom>
          <a:noFill/>
        </p:spPr>
        <p:txBody>
          <a:bodyPr wrap="square">
            <a:spAutoFit/>
          </a:bodyPr>
          <a:lstStyle>
            <a:defPPr>
              <a:defRPr lang="zh-CN"/>
            </a:defPPr>
            <a:lvl1pPr marL="514350" indent="-514350">
              <a:lnSpc>
                <a:spcPct val="150000"/>
              </a:lnSpc>
              <a:defRPr sz="2800"/>
            </a:lvl1pPr>
          </a:lstStyle>
          <a:p>
            <a:r>
              <a:rPr lang="en-US" altLang="zh-CN" dirty="0"/>
              <a:t>10</a:t>
            </a:r>
            <a:r>
              <a:rPr lang="zh-CN" altLang="en-US" dirty="0"/>
              <a:t>、马克思说：“搬运夫和哲学家之间的原始差别要比家犬和猎犬之间的差别小得多。他们之间的鸿沟是分工掘成的。”这表明人的</a:t>
            </a:r>
            <a:r>
              <a:rPr lang="zh-CN" altLang="en-US" dirty="0" smtClean="0"/>
              <a:t>才能（     ）</a:t>
            </a:r>
            <a:endParaRPr lang="zh-CN" altLang="en-US" dirty="0"/>
          </a:p>
          <a:p>
            <a:pPr>
              <a:buAutoNum type="alphaUcPeriod"/>
            </a:pPr>
            <a:r>
              <a:rPr lang="zh-CN" altLang="en-US" dirty="0" smtClean="0"/>
              <a:t>与</a:t>
            </a:r>
            <a:r>
              <a:rPr lang="zh-CN" altLang="en-US" dirty="0"/>
              <a:t>人的先天生理素质没有关联 </a:t>
            </a:r>
            <a:endParaRPr lang="en-US" altLang="zh-CN" dirty="0" smtClean="0"/>
          </a:p>
          <a:p>
            <a:pPr marL="0" indent="0"/>
            <a:r>
              <a:rPr lang="en-US" altLang="zh-CN" dirty="0" smtClean="0"/>
              <a:t>B</a:t>
            </a:r>
            <a:r>
              <a:rPr lang="en-US" altLang="zh-CN" dirty="0"/>
              <a:t>. </a:t>
            </a:r>
            <a:r>
              <a:rPr lang="zh-CN" altLang="en-US" dirty="0"/>
              <a:t>主要来源于后天的实践</a:t>
            </a:r>
          </a:p>
          <a:p>
            <a:r>
              <a:rPr lang="en-US" altLang="zh-CN" dirty="0"/>
              <a:t>C. </a:t>
            </a:r>
            <a:r>
              <a:rPr lang="zh-CN" altLang="en-US" dirty="0"/>
              <a:t>取决于人的主观努力的程度 </a:t>
            </a:r>
            <a:endParaRPr lang="en-US" altLang="zh-CN" dirty="0" smtClean="0"/>
          </a:p>
          <a:p>
            <a:r>
              <a:rPr lang="en-US" altLang="zh-CN" dirty="0" smtClean="0"/>
              <a:t>D</a:t>
            </a:r>
            <a:r>
              <a:rPr lang="en-US" altLang="zh-CN" dirty="0"/>
              <a:t>. </a:t>
            </a:r>
            <a:r>
              <a:rPr lang="zh-CN" altLang="en-US" dirty="0"/>
              <a:t>是由人的社会政治地位决定的</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6084932" y="2572142"/>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marL="609600" indent="-609600" algn="just">
              <a:lnSpc>
                <a:spcPct val="150000"/>
              </a:lnSpc>
              <a:buFont typeface="Arial" panose="020B0604020202020204" pitchFamily="34" charset="0"/>
              <a:buNone/>
            </a:pPr>
            <a:r>
              <a:rPr lang="en-US" altLang="zh-CN" dirty="0" smtClean="0">
                <a:solidFill>
                  <a:srgbClr val="000000"/>
                </a:solidFill>
                <a:cs typeface="Times New Roman" panose="02020603050405020304" pitchFamily="18" charset="0"/>
              </a:rPr>
              <a:t>1</a:t>
            </a:r>
            <a:r>
              <a:rPr lang="zh-CN" altLang="en-US" dirty="0" smtClean="0">
                <a:solidFill>
                  <a:srgbClr val="000000"/>
                </a:solidFill>
                <a:cs typeface="Times New Roman" panose="02020603050405020304" pitchFamily="18" charset="0"/>
              </a:rPr>
              <a:t>、对于同一棵大树，在木匠的眼中是木材，画家看到的是色彩和色调，植物学家看到的是它的形态特征，这是由于（</a:t>
            </a:r>
            <a:r>
              <a:rPr lang="en-US" altLang="zh-CN" dirty="0" smtClean="0">
                <a:solidFill>
                  <a:srgbClr val="000000"/>
                </a:solidFill>
                <a:cs typeface="Times New Roman" panose="02020603050405020304" pitchFamily="18" charset="0"/>
              </a:rPr>
              <a:t>  </a:t>
            </a:r>
            <a:r>
              <a:rPr lang="zh-CN" altLang="en-US" dirty="0" smtClean="0">
                <a:solidFill>
                  <a:srgbClr val="000000"/>
                </a:solidFill>
                <a:cs typeface="Times New Roman" panose="02020603050405020304" pitchFamily="18" charset="0"/>
              </a:rPr>
              <a:t>           </a:t>
            </a:r>
            <a:r>
              <a:rPr lang="en-US" altLang="zh-CN" dirty="0" smtClean="0">
                <a:solidFill>
                  <a:srgbClr val="000000"/>
                </a:solidFill>
                <a:cs typeface="Times New Roman" panose="02020603050405020304" pitchFamily="18" charset="0"/>
              </a:rPr>
              <a:t> </a:t>
            </a:r>
            <a:r>
              <a:rPr lang="zh-CN" altLang="en-US" dirty="0" smtClean="0">
                <a:solidFill>
                  <a:srgbClr val="000000"/>
                </a:solidFill>
                <a:cs typeface="Times New Roman" panose="02020603050405020304" pitchFamily="18" charset="0"/>
              </a:rPr>
              <a:t>）</a:t>
            </a:r>
          </a:p>
          <a:p>
            <a:pPr marL="609600" indent="-609600" algn="just">
              <a:lnSpc>
                <a:spcPct val="150000"/>
              </a:lnSpc>
              <a:buFont typeface="Arial" panose="020B0604020202020204" pitchFamily="34" charset="0"/>
              <a:buAutoNum type="alphaUcPeriod"/>
            </a:pPr>
            <a:r>
              <a:rPr lang="zh-CN" altLang="en-US" dirty="0" smtClean="0">
                <a:solidFill>
                  <a:srgbClr val="000000"/>
                </a:solidFill>
                <a:cs typeface="Times New Roman" panose="02020603050405020304" pitchFamily="18" charset="0"/>
              </a:rPr>
              <a:t>人的感觉受理性指导　　</a:t>
            </a:r>
            <a:endParaRPr lang="en-US" altLang="zh-CN" dirty="0" smtClean="0">
              <a:solidFill>
                <a:srgbClr val="000000"/>
              </a:solidFill>
              <a:cs typeface="Times New Roman" panose="02020603050405020304" pitchFamily="18" charset="0"/>
            </a:endParaRPr>
          </a:p>
          <a:p>
            <a:pPr marL="0" indent="0" algn="just">
              <a:lnSpc>
                <a:spcPct val="150000"/>
              </a:lnSpc>
              <a:buNone/>
            </a:pPr>
            <a:r>
              <a:rPr lang="en-US" altLang="zh-CN" dirty="0" smtClean="0">
                <a:solidFill>
                  <a:srgbClr val="000000"/>
                </a:solidFill>
                <a:cs typeface="Times New Roman" panose="02020603050405020304" pitchFamily="18" charset="0"/>
              </a:rPr>
              <a:t>B. </a:t>
            </a:r>
            <a:r>
              <a:rPr lang="zh-CN" altLang="en-US" dirty="0" smtClean="0">
                <a:solidFill>
                  <a:srgbClr val="000000"/>
                </a:solidFill>
                <a:cs typeface="Times New Roman" panose="02020603050405020304" pitchFamily="18" charset="0"/>
              </a:rPr>
              <a:t>人的认识具有能动性</a:t>
            </a:r>
            <a:endParaRPr lang="en-US" altLang="zh-CN" dirty="0" smtClean="0">
              <a:solidFill>
                <a:srgbClr val="000000"/>
              </a:solidFill>
              <a:cs typeface="Times New Roman" panose="02020603050405020304" pitchFamily="18" charset="0"/>
            </a:endParaRPr>
          </a:p>
          <a:p>
            <a:pPr marL="0" indent="0" algn="just">
              <a:lnSpc>
                <a:spcPct val="150000"/>
              </a:lnSpc>
              <a:buNone/>
            </a:pPr>
            <a:r>
              <a:rPr lang="en-US" altLang="zh-CN" dirty="0" smtClean="0">
                <a:solidFill>
                  <a:srgbClr val="000000"/>
                </a:solidFill>
                <a:cs typeface="Times New Roman" panose="02020603050405020304" pitchFamily="18" charset="0"/>
              </a:rPr>
              <a:t>C. </a:t>
            </a:r>
            <a:r>
              <a:rPr lang="zh-CN" altLang="en-US" dirty="0" smtClean="0">
                <a:solidFill>
                  <a:srgbClr val="000000"/>
                </a:solidFill>
                <a:cs typeface="Times New Roman" panose="02020603050405020304" pitchFamily="18" charset="0"/>
              </a:rPr>
              <a:t>理性认识是感性认识的基础　　</a:t>
            </a:r>
            <a:endParaRPr lang="en-US" altLang="zh-CN" dirty="0" smtClean="0">
              <a:solidFill>
                <a:srgbClr val="000000"/>
              </a:solidFill>
              <a:cs typeface="Times New Roman" panose="02020603050405020304" pitchFamily="18" charset="0"/>
            </a:endParaRPr>
          </a:p>
          <a:p>
            <a:pPr marL="0" indent="0" algn="just">
              <a:lnSpc>
                <a:spcPct val="150000"/>
              </a:lnSpc>
              <a:buNone/>
            </a:pPr>
            <a:r>
              <a:rPr lang="en-US" altLang="zh-CN" dirty="0" smtClean="0">
                <a:solidFill>
                  <a:srgbClr val="000000"/>
                </a:solidFill>
                <a:cs typeface="Times New Roman" panose="02020603050405020304" pitchFamily="18" charset="0"/>
              </a:rPr>
              <a:t>D. </a:t>
            </a:r>
            <a:r>
              <a:rPr lang="zh-CN" altLang="en-US" dirty="0" smtClean="0">
                <a:solidFill>
                  <a:srgbClr val="000000"/>
                </a:solidFill>
                <a:cs typeface="Times New Roman" panose="02020603050405020304" pitchFamily="18" charset="0"/>
              </a:rPr>
              <a:t>已有的认识影响感觉活动</a:t>
            </a:r>
            <a:r>
              <a:rPr lang="en-US" altLang="zh-CN" dirty="0" smtClean="0">
                <a:solidFill>
                  <a:srgbClr val="000000"/>
                </a:solidFill>
                <a:cs typeface="Times New Roman" panose="02020603050405020304" pitchFamily="18" charset="0"/>
              </a:rPr>
              <a:t>E. </a:t>
            </a:r>
            <a:r>
              <a:rPr lang="zh-CN" altLang="en-US" dirty="0" smtClean="0">
                <a:solidFill>
                  <a:srgbClr val="000000"/>
                </a:solidFill>
                <a:cs typeface="Times New Roman" panose="02020603050405020304" pitchFamily="18" charset="0"/>
              </a:rPr>
              <a:t>意识建构认识对象</a:t>
            </a: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682633" y="2767340"/>
            <a:ext cx="1584176" cy="1323439"/>
          </a:xfrm>
          <a:prstGeom prst="rect">
            <a:avLst/>
          </a:prstGeom>
          <a:noFill/>
        </p:spPr>
        <p:txBody>
          <a:bodyPr wrap="square">
            <a:spAutoFit/>
          </a:bodyPr>
          <a:lstStyle/>
          <a:p>
            <a:pPr algn="ctr" fontAlgn="auto">
              <a:spcBef>
                <a:spcPts val="0"/>
              </a:spcBef>
              <a:spcAft>
                <a:spcPts val="0"/>
              </a:spcAft>
              <a:defRPr/>
            </a:pPr>
            <a:r>
              <a:rPr lang="en-US" altLang="zh-CN" sz="40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ABD</a:t>
            </a:r>
            <a:endPar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4000" dirty="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normAutofit fontScale="85000" lnSpcReduction="20000"/>
          </a:bodyPr>
          <a:lstStyle/>
          <a:p>
            <a:pPr marL="609600" indent="-609600" algn="just">
              <a:lnSpc>
                <a:spcPct val="150000"/>
              </a:lnSpc>
              <a:buFont typeface="Arial" panose="020B0604020202020204" pitchFamily="34" charset="0"/>
              <a:buNone/>
            </a:pPr>
            <a:r>
              <a:rPr lang="en-US" altLang="zh-CN" dirty="0" smtClean="0">
                <a:solidFill>
                  <a:srgbClr val="000000"/>
                </a:solidFill>
                <a:cs typeface="Times New Roman" panose="02020603050405020304" pitchFamily="18" charset="0"/>
              </a:rPr>
              <a:t>2</a:t>
            </a:r>
            <a:r>
              <a:rPr lang="zh-CN" altLang="en-US" dirty="0" smtClean="0">
                <a:solidFill>
                  <a:srgbClr val="000000"/>
                </a:solidFill>
                <a:cs typeface="Times New Roman" panose="02020603050405020304" pitchFamily="18" charset="0"/>
              </a:rPr>
              <a:t>、马克思主义认识论与唯心主义认识论的区别在于是否承认（         ）</a:t>
            </a:r>
          </a:p>
          <a:p>
            <a:pPr marL="609600" indent="-609600" algn="just">
              <a:lnSpc>
                <a:spcPct val="150000"/>
              </a:lnSpc>
              <a:buFont typeface="Arial" panose="020B0604020202020204" pitchFamily="34" charset="0"/>
              <a:buAutoNum type="alphaUcPeriod"/>
            </a:pPr>
            <a:r>
              <a:rPr lang="zh-CN" altLang="en-US" dirty="0" smtClean="0">
                <a:solidFill>
                  <a:srgbClr val="000000"/>
                </a:solidFill>
                <a:cs typeface="Times New Roman" panose="02020603050405020304" pitchFamily="18" charset="0"/>
              </a:rPr>
              <a:t>世界的可知性　　</a:t>
            </a:r>
            <a:endParaRPr lang="en-US" altLang="zh-CN" dirty="0" smtClean="0">
              <a:solidFill>
                <a:srgbClr val="000000"/>
              </a:solidFill>
              <a:cs typeface="Times New Roman" panose="02020603050405020304" pitchFamily="18" charset="0"/>
            </a:endParaRPr>
          </a:p>
          <a:p>
            <a:pPr marL="0" indent="0" algn="just">
              <a:lnSpc>
                <a:spcPct val="150000"/>
              </a:lnSpc>
              <a:buNone/>
            </a:pPr>
            <a:r>
              <a:rPr lang="en-US" altLang="zh-CN" dirty="0" smtClean="0">
                <a:solidFill>
                  <a:srgbClr val="000000"/>
                </a:solidFill>
                <a:cs typeface="Times New Roman" panose="02020603050405020304" pitchFamily="18" charset="0"/>
              </a:rPr>
              <a:t>B. </a:t>
            </a:r>
            <a:r>
              <a:rPr lang="zh-CN" altLang="en-US" dirty="0" smtClean="0">
                <a:solidFill>
                  <a:srgbClr val="000000"/>
                </a:solidFill>
                <a:cs typeface="Times New Roman" panose="02020603050405020304" pitchFamily="18" charset="0"/>
              </a:rPr>
              <a:t>客观事物是认识的对象</a:t>
            </a:r>
          </a:p>
          <a:p>
            <a:pPr marL="609600" indent="-609600" algn="just">
              <a:lnSpc>
                <a:spcPct val="150000"/>
              </a:lnSpc>
              <a:buFont typeface="Arial" panose="020B0604020202020204" pitchFamily="34" charset="0"/>
              <a:buNone/>
            </a:pPr>
            <a:r>
              <a:rPr lang="en-US" altLang="zh-CN" dirty="0" smtClean="0">
                <a:solidFill>
                  <a:srgbClr val="000000"/>
                </a:solidFill>
                <a:cs typeface="Times New Roman" panose="02020603050405020304" pitchFamily="18" charset="0"/>
              </a:rPr>
              <a:t>C. </a:t>
            </a:r>
            <a:r>
              <a:rPr lang="zh-CN" altLang="en-US" dirty="0" smtClean="0">
                <a:solidFill>
                  <a:srgbClr val="000000"/>
                </a:solidFill>
                <a:cs typeface="Times New Roman" panose="02020603050405020304" pitchFamily="18" charset="0"/>
              </a:rPr>
              <a:t>认识起源于经验　　</a:t>
            </a:r>
            <a:endParaRPr lang="en-US" altLang="zh-CN" dirty="0">
              <a:solidFill>
                <a:srgbClr val="000000"/>
              </a:solidFill>
              <a:cs typeface="Times New Roman" panose="02020603050405020304" pitchFamily="18" charset="0"/>
            </a:endParaRPr>
          </a:p>
          <a:p>
            <a:pPr marL="609600" indent="-609600" algn="just">
              <a:lnSpc>
                <a:spcPct val="150000"/>
              </a:lnSpc>
              <a:buFont typeface="Arial" panose="020B0604020202020204" pitchFamily="34" charset="0"/>
              <a:buNone/>
            </a:pPr>
            <a:r>
              <a:rPr lang="en-US" altLang="zh-CN" dirty="0" smtClean="0">
                <a:solidFill>
                  <a:srgbClr val="000000"/>
                </a:solidFill>
                <a:cs typeface="Times New Roman" panose="02020603050405020304" pitchFamily="18" charset="0"/>
              </a:rPr>
              <a:t>D. </a:t>
            </a:r>
            <a:r>
              <a:rPr lang="zh-CN" altLang="en-US" dirty="0" smtClean="0">
                <a:solidFill>
                  <a:srgbClr val="000000"/>
                </a:solidFill>
                <a:cs typeface="Times New Roman" panose="02020603050405020304" pitchFamily="18" charset="0"/>
              </a:rPr>
              <a:t>社会实践是认识的基础</a:t>
            </a:r>
            <a:endParaRPr lang="en-US" altLang="zh-CN" dirty="0" smtClean="0">
              <a:solidFill>
                <a:srgbClr val="000000"/>
              </a:solidFill>
              <a:cs typeface="Times New Roman" panose="02020603050405020304" pitchFamily="18" charset="0"/>
            </a:endParaRPr>
          </a:p>
          <a:p>
            <a:pPr marL="609600" indent="-609600" algn="just">
              <a:lnSpc>
                <a:spcPct val="150000"/>
              </a:lnSpc>
              <a:buFont typeface="Arial" panose="020B0604020202020204" pitchFamily="34" charset="0"/>
              <a:buNone/>
            </a:pPr>
            <a:r>
              <a:rPr lang="en-US" altLang="zh-CN" dirty="0" smtClean="0">
                <a:solidFill>
                  <a:srgbClr val="000000"/>
                </a:solidFill>
                <a:cs typeface="Times New Roman" panose="02020603050405020304" pitchFamily="18" charset="0"/>
              </a:rPr>
              <a:t>E. </a:t>
            </a:r>
            <a:r>
              <a:rPr lang="zh-CN" altLang="en-US" dirty="0" smtClean="0">
                <a:solidFill>
                  <a:srgbClr val="000000"/>
                </a:solidFill>
                <a:cs typeface="Times New Roman" panose="02020603050405020304" pitchFamily="18" charset="0"/>
              </a:rPr>
              <a:t>认识发展的辩证过程</a:t>
            </a:r>
          </a:p>
          <a:p>
            <a:pPr marL="609600" indent="-609600" algn="just">
              <a:lnSpc>
                <a:spcPct val="150000"/>
              </a:lnSpc>
              <a:buFont typeface="Arial" panose="020B0604020202020204" pitchFamily="34" charset="0"/>
              <a:buNone/>
            </a:pPr>
            <a:endParaRPr lang="zh-CN" altLang="en-US" dirty="0" smtClean="0">
              <a:solidFill>
                <a:srgbClr val="000000"/>
              </a:solidFill>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2654454" y="2210961"/>
            <a:ext cx="1071570" cy="1198880"/>
          </a:xfrm>
          <a:prstGeom prst="rect">
            <a:avLst/>
          </a:prstGeom>
          <a:noFill/>
        </p:spPr>
        <p:txBody>
          <a:bodyPr>
            <a:spAutoFit/>
          </a:bodyPr>
          <a:lstStyle/>
          <a:p>
            <a:pPr algn="ctr" fontAlgn="auto">
              <a:spcBef>
                <a:spcPts val="0"/>
              </a:spcBef>
              <a:spcAft>
                <a:spcPts val="0"/>
              </a:spcAft>
              <a:defRPr/>
            </a:pPr>
            <a:r>
              <a:rPr lang="en-US" altLang="zh-CN" sz="36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BD</a:t>
            </a:r>
            <a:endParaRPr lang="en-US" altLang="zh-CN" sz="36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3600" dirty="0">
                <a:latin typeface="+mn-ea"/>
                <a:ea typeface="+mn-ea"/>
              </a:rPr>
              <a:t> </a:t>
            </a:r>
            <a:endParaRPr lang="zh-CN" altLang="en-US" sz="36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noFill/>
          <a:ln w="9525">
            <a:noFill/>
            <a:miter lim="800000"/>
          </a:ln>
        </p:spPr>
        <p:txBody>
          <a:bodyPr vert="horz" wrap="square" lIns="91440" tIns="45720" rIns="91440" bIns="45720" numCol="1" anchor="t" anchorCtr="0" compatLnSpc="1">
            <a:normAutofit fontScale="70000" lnSpcReduction="20000"/>
          </a:bodyPr>
          <a:lstStyle/>
          <a:p>
            <a:pPr marL="609600" indent="-609600" algn="just">
              <a:lnSpc>
                <a:spcPct val="150000"/>
              </a:lnSpc>
              <a:buNone/>
            </a:pPr>
            <a:r>
              <a:rPr lang="en-US" altLang="zh-CN" dirty="0">
                <a:solidFill>
                  <a:srgbClr val="000000"/>
                </a:solidFill>
                <a:cs typeface="Times New Roman" panose="02020603050405020304" pitchFamily="18" charset="0"/>
              </a:rPr>
              <a:t>3</a:t>
            </a:r>
            <a:r>
              <a:rPr lang="zh-CN" altLang="en-US" dirty="0">
                <a:solidFill>
                  <a:srgbClr val="000000"/>
                </a:solidFill>
                <a:cs typeface="Times New Roman" panose="02020603050405020304" pitchFamily="18" charset="0"/>
              </a:rPr>
              <a:t>、 </a:t>
            </a:r>
            <a:r>
              <a:rPr lang="en-US" altLang="zh-CN" dirty="0">
                <a:solidFill>
                  <a:srgbClr val="000000"/>
                </a:solidFill>
                <a:cs typeface="Times New Roman" panose="02020603050405020304" pitchFamily="18" charset="0"/>
              </a:rPr>
              <a:t>19</a:t>
            </a:r>
            <a:r>
              <a:rPr lang="zh-CN" altLang="en-US" dirty="0">
                <a:solidFill>
                  <a:srgbClr val="000000"/>
                </a:solidFill>
                <a:cs typeface="Times New Roman" panose="02020603050405020304" pitchFamily="18" charset="0"/>
              </a:rPr>
              <a:t>世纪英国作家惠兹里特说：“一个除了书本以外一无所知的纯粹学者，必然对书本也是无知的。”与这句话在内涵上相一致的名言还</a:t>
            </a:r>
            <a:r>
              <a:rPr lang="zh-CN" altLang="en-US" dirty="0" smtClean="0">
                <a:solidFill>
                  <a:srgbClr val="000000"/>
                </a:solidFill>
                <a:cs typeface="Times New Roman" panose="02020603050405020304" pitchFamily="18" charset="0"/>
              </a:rPr>
              <a:t>有（              ）</a:t>
            </a:r>
            <a:endParaRPr lang="zh-CN" altLang="en-US" dirty="0">
              <a:solidFill>
                <a:srgbClr val="000000"/>
              </a:solidFill>
              <a:cs typeface="Times New Roman" panose="02020603050405020304" pitchFamily="18" charset="0"/>
            </a:endParaRPr>
          </a:p>
          <a:p>
            <a:pPr marL="609600" indent="-609600" algn="just">
              <a:lnSpc>
                <a:spcPct val="150000"/>
              </a:lnSpc>
              <a:buAutoNum type="alphaUcPeriod"/>
            </a:pPr>
            <a:r>
              <a:rPr lang="zh-CN" altLang="en-US" dirty="0" smtClean="0">
                <a:solidFill>
                  <a:srgbClr val="000000"/>
                </a:solidFill>
                <a:cs typeface="Times New Roman" panose="02020603050405020304" pitchFamily="18" charset="0"/>
              </a:rPr>
              <a:t>纸上</a:t>
            </a:r>
            <a:r>
              <a:rPr lang="zh-CN" altLang="en-US" dirty="0">
                <a:solidFill>
                  <a:srgbClr val="000000"/>
                </a:solidFill>
                <a:cs typeface="Times New Roman" panose="02020603050405020304" pitchFamily="18" charset="0"/>
              </a:rPr>
              <a:t>得来终觉浅，绝知此事要躬行</a:t>
            </a:r>
          </a:p>
          <a:p>
            <a:pPr marL="0" indent="0" algn="just">
              <a:lnSpc>
                <a:spcPct val="150000"/>
              </a:lnSpc>
              <a:buNone/>
            </a:pPr>
            <a:r>
              <a:rPr lang="en-US" altLang="zh-CN" dirty="0" smtClean="0">
                <a:solidFill>
                  <a:srgbClr val="000000"/>
                </a:solidFill>
                <a:cs typeface="Times New Roman" panose="02020603050405020304" pitchFamily="18" charset="0"/>
              </a:rPr>
              <a:t>B</a:t>
            </a:r>
            <a:r>
              <a:rPr lang="en-US" altLang="zh-CN" dirty="0">
                <a:solidFill>
                  <a:srgbClr val="000000"/>
                </a:solidFill>
                <a:cs typeface="Times New Roman" panose="02020603050405020304" pitchFamily="18" charset="0"/>
              </a:rPr>
              <a:t>. </a:t>
            </a:r>
            <a:r>
              <a:rPr lang="zh-CN" altLang="en-US" dirty="0">
                <a:solidFill>
                  <a:srgbClr val="000000"/>
                </a:solidFill>
                <a:cs typeface="Times New Roman" panose="02020603050405020304" pitchFamily="18" charset="0"/>
              </a:rPr>
              <a:t>尽信书，则不如无书</a:t>
            </a:r>
          </a:p>
          <a:p>
            <a:pPr marL="609600" indent="-609600" algn="just">
              <a:lnSpc>
                <a:spcPct val="150000"/>
              </a:lnSpc>
              <a:buNone/>
            </a:pPr>
            <a:r>
              <a:rPr lang="en-US" altLang="zh-CN" dirty="0" smtClean="0">
                <a:solidFill>
                  <a:srgbClr val="000000"/>
                </a:solidFill>
                <a:cs typeface="Times New Roman" panose="02020603050405020304" pitchFamily="18" charset="0"/>
              </a:rPr>
              <a:t>C</a:t>
            </a:r>
            <a:r>
              <a:rPr lang="en-US" altLang="zh-CN" dirty="0">
                <a:solidFill>
                  <a:srgbClr val="000000"/>
                </a:solidFill>
                <a:cs typeface="Times New Roman" panose="02020603050405020304" pitchFamily="18" charset="0"/>
              </a:rPr>
              <a:t>. </a:t>
            </a:r>
            <a:r>
              <a:rPr lang="zh-CN" altLang="en-US" dirty="0">
                <a:solidFill>
                  <a:srgbClr val="000000"/>
                </a:solidFill>
                <a:cs typeface="Times New Roman" panose="02020603050405020304" pitchFamily="18" charset="0"/>
              </a:rPr>
              <a:t>感觉到了的东西我们不能立刻理解它，只有理解了的东西才能更深刻地感觉它</a:t>
            </a:r>
          </a:p>
          <a:p>
            <a:pPr marL="609600" indent="-609600" algn="just">
              <a:lnSpc>
                <a:spcPct val="150000"/>
              </a:lnSpc>
              <a:buNone/>
            </a:pPr>
            <a:r>
              <a:rPr lang="en-US" altLang="zh-CN" dirty="0" smtClean="0">
                <a:solidFill>
                  <a:srgbClr val="000000"/>
                </a:solidFill>
                <a:cs typeface="Times New Roman" panose="02020603050405020304" pitchFamily="18" charset="0"/>
              </a:rPr>
              <a:t>D</a:t>
            </a:r>
            <a:r>
              <a:rPr lang="en-US" altLang="zh-CN" dirty="0">
                <a:solidFill>
                  <a:srgbClr val="000000"/>
                </a:solidFill>
                <a:cs typeface="Times New Roman" panose="02020603050405020304" pitchFamily="18" charset="0"/>
              </a:rPr>
              <a:t>. </a:t>
            </a:r>
            <a:r>
              <a:rPr lang="zh-CN" altLang="en-US" dirty="0">
                <a:solidFill>
                  <a:srgbClr val="000000"/>
                </a:solidFill>
                <a:cs typeface="Times New Roman" panose="02020603050405020304" pitchFamily="18" charset="0"/>
              </a:rPr>
              <a:t>饱经风霜的老人与缺乏阅历的少年对同一句格言的理解是不同的</a:t>
            </a:r>
          </a:p>
          <a:p>
            <a:pPr marL="609600" indent="-609600" algn="just">
              <a:lnSpc>
                <a:spcPct val="150000"/>
              </a:lnSpc>
              <a:buNone/>
            </a:pPr>
            <a:endParaRPr lang="zh-CN" altLang="en-US" dirty="0">
              <a:solidFill>
                <a:srgbClr val="000000"/>
              </a:solidFill>
              <a:cs typeface="Times New Roman" panose="02020603050405020304" pitchFamily="18" charset="0"/>
            </a:endParaRPr>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300363" y="2472829"/>
            <a:ext cx="1071570" cy="954107"/>
          </a:xfrm>
          <a:prstGeom prst="rect">
            <a:avLst/>
          </a:prstGeom>
          <a:noFill/>
        </p:spPr>
        <p:txBody>
          <a:bodyPr>
            <a:spAutoFit/>
          </a:bodyPr>
          <a:lstStyle/>
          <a:p>
            <a:pPr algn="ctr" fontAlgn="auto">
              <a:spcBef>
                <a:spcPts val="0"/>
              </a:spcBef>
              <a:spcAft>
                <a:spcPts val="0"/>
              </a:spcAft>
              <a:defRPr/>
            </a:pPr>
            <a:r>
              <a:rPr lang="en-US" altLang="zh-CN" sz="28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ABD</a:t>
            </a:r>
            <a:endParaRPr lang="en-US" altLang="zh-CN"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2800" dirty="0">
                <a:latin typeface="+mn-ea"/>
                <a:ea typeface="+mn-ea"/>
              </a:rPr>
              <a:t> </a:t>
            </a:r>
            <a:endParaRPr lang="zh-CN" altLang="en-US"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1.</a:t>
            </a:r>
            <a:r>
              <a:rPr lang="zh-CN" altLang="en-US" smtClean="0">
                <a:solidFill>
                  <a:srgbClr val="000000"/>
                </a:solidFill>
                <a:latin typeface="宋体" panose="02010600030101010101" pitchFamily="2" charset="-122"/>
              </a:rPr>
              <a:t> “彼亦一是非，此亦一是非”就是“仁者见仁，智者见智”，二者都是对客观真理的否定</a:t>
            </a:r>
            <a:r>
              <a:rPr lang="zh-CN" altLang="en-US" smtClean="0"/>
              <a:t>。</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547664" y="3140968"/>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p:txBody>
          <a:bodyPr>
            <a:normAutofit fontScale="70000" lnSpcReduction="20000"/>
          </a:bodyPr>
          <a:lstStyle/>
          <a:p>
            <a:pPr marL="0" indent="0">
              <a:lnSpc>
                <a:spcPct val="150000"/>
              </a:lnSpc>
              <a:buNone/>
            </a:pPr>
            <a:r>
              <a:rPr lang="en-US" altLang="zh-CN" dirty="0" smtClean="0"/>
              <a:t>4</a:t>
            </a:r>
            <a:r>
              <a:rPr lang="zh-CN" altLang="en-US" dirty="0" smtClean="0"/>
              <a:t>、显微摄影是一门使用照相拍摄显微镜下一般用肉眼无法看清的标本的技术。肉眼</a:t>
            </a:r>
            <a:r>
              <a:rPr lang="zh-CN" altLang="en-US" dirty="0" smtClean="0"/>
              <a:t>中千篇一律的</a:t>
            </a:r>
            <a:r>
              <a:rPr lang="zh-CN" altLang="en-US" dirty="0" smtClean="0"/>
              <a:t>细沙，在显微镜下，却是“一沙一世界”，有的晶莹剔透像宝石，有的金黄酥脆像饼干，即使是司空见惯的柴米油盐，在显微镜下也会展现神奇而充满魅力的另一面。显微镜下的“一沙一世界”表明</a:t>
            </a:r>
            <a:r>
              <a:rPr lang="zh-CN" altLang="en-US" dirty="0" smtClean="0">
                <a:sym typeface="Wingdings" panose="05000000000000000000"/>
              </a:rPr>
              <a:t>（                ）</a:t>
            </a:r>
            <a:endParaRPr lang="zh-CN" altLang="en-US" dirty="0" smtClean="0"/>
          </a:p>
          <a:p>
            <a:pPr marL="0" indent="0">
              <a:lnSpc>
                <a:spcPct val="150000"/>
              </a:lnSpc>
              <a:buNone/>
            </a:pPr>
            <a:r>
              <a:rPr lang="en-US" altLang="zh-CN" dirty="0" smtClean="0"/>
              <a:t>A.</a:t>
            </a:r>
            <a:r>
              <a:rPr lang="zh-CN" altLang="en-US" dirty="0" smtClean="0"/>
              <a:t>任何事物都具有无限多样的属性</a:t>
            </a:r>
          </a:p>
          <a:p>
            <a:pPr marL="0" indent="0">
              <a:lnSpc>
                <a:spcPct val="150000"/>
              </a:lnSpc>
              <a:buNone/>
            </a:pPr>
            <a:r>
              <a:rPr lang="en-US" altLang="zh-CN" dirty="0" smtClean="0"/>
              <a:t>B.</a:t>
            </a:r>
            <a:r>
              <a:rPr lang="zh-CN" altLang="en-US" dirty="0" smtClean="0"/>
              <a:t>事物的本质随着人们的认识变化而改变</a:t>
            </a:r>
          </a:p>
          <a:p>
            <a:pPr marL="0" indent="0">
              <a:lnSpc>
                <a:spcPct val="150000"/>
              </a:lnSpc>
              <a:buNone/>
            </a:pPr>
            <a:r>
              <a:rPr lang="en-US" altLang="zh-CN" dirty="0" smtClean="0"/>
              <a:t>C.</a:t>
            </a:r>
            <a:r>
              <a:rPr lang="zh-CN" altLang="en-US" dirty="0" smtClean="0"/>
              <a:t>人们能够透过对个别事物的认识而达到对世界整体的把握</a:t>
            </a:r>
          </a:p>
          <a:p>
            <a:pPr marL="0" indent="0">
              <a:lnSpc>
                <a:spcPct val="150000"/>
              </a:lnSpc>
              <a:buNone/>
            </a:pPr>
            <a:r>
              <a:rPr lang="en-US" altLang="zh-CN" dirty="0" smtClean="0"/>
              <a:t>D.</a:t>
            </a:r>
            <a:r>
              <a:rPr lang="zh-CN" altLang="en-US" dirty="0" smtClean="0"/>
              <a:t>人们可以通过制造和使用工具日益深化对客观世界的认识</a:t>
            </a:r>
          </a:p>
          <a:p>
            <a:pPr marL="0" indent="0">
              <a:lnSpc>
                <a:spcPct val="150000"/>
              </a:lnSpc>
              <a:buNone/>
            </a:pPr>
            <a:endParaRPr lang="zh-CN" altLang="en-US"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4990713" y="3363724"/>
            <a:ext cx="1440160" cy="1198880"/>
          </a:xfrm>
          <a:prstGeom prst="rect">
            <a:avLst/>
          </a:prstGeom>
          <a:noFill/>
        </p:spPr>
        <p:txBody>
          <a:bodyPr wrap="square">
            <a:spAutoFit/>
          </a:bodyPr>
          <a:lstStyle/>
          <a:p>
            <a:pPr algn="ctr" fontAlgn="auto">
              <a:spcBef>
                <a:spcPts val="0"/>
              </a:spcBef>
              <a:spcAft>
                <a:spcPts val="0"/>
              </a:spcAft>
              <a:defRPr/>
            </a:pPr>
            <a:r>
              <a:rPr lang="en-US" altLang="zh-CN" sz="3200" b="1" dirty="0" smtClean="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   ACD</a:t>
            </a:r>
            <a:endParaRPr lang="en-US" altLang="zh-CN" sz="32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a:p>
            <a:pPr algn="ctr" fontAlgn="auto">
              <a:spcBef>
                <a:spcPts val="0"/>
              </a:spcBef>
              <a:spcAft>
                <a:spcPts val="0"/>
              </a:spcAft>
              <a:defRPr/>
            </a:pPr>
            <a:r>
              <a:rPr lang="zh-CN" altLang="en-US" sz="4000" dirty="0">
                <a:latin typeface="+mn-ea"/>
                <a:ea typeface="+mn-ea"/>
              </a:rPr>
              <a:t> </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1196752"/>
            <a:ext cx="8229600" cy="4525963"/>
          </a:xfrm>
        </p:spPr>
        <p:txBody>
          <a:bodyPr>
            <a:noAutofit/>
          </a:bodyPr>
          <a:lstStyle/>
          <a:p>
            <a:pPr marL="0" indent="0">
              <a:lnSpc>
                <a:spcPct val="140000"/>
              </a:lnSpc>
              <a:buNone/>
            </a:pPr>
            <a:r>
              <a:rPr lang="en-US" altLang="zh-CN" sz="2000" dirty="0" smtClean="0"/>
              <a:t>5</a:t>
            </a:r>
            <a:r>
              <a:rPr lang="zh-CN" altLang="en-US" sz="2000" dirty="0" smtClean="0"/>
              <a:t>、生物学史，可以说是显微镜的发展史。</a:t>
            </a:r>
            <a:r>
              <a:rPr lang="en-US" altLang="zh-CN" sz="2000" dirty="0" smtClean="0"/>
              <a:t>17</a:t>
            </a:r>
            <a:r>
              <a:rPr lang="zh-CN" altLang="en-US" sz="2000" dirty="0" smtClean="0"/>
              <a:t>世纪中叶，英国科学家使用诞生不久的显微镜观察软木塞，发现了植物细胞，开启了近现代生物学的大门。此后，显微镜的放大能力和成像质量不断提升，人类对细胞的认知也随之深刻和全面。</a:t>
            </a:r>
            <a:r>
              <a:rPr lang="en-US" altLang="zh-CN" sz="2000" dirty="0" smtClean="0"/>
              <a:t>20</a:t>
            </a:r>
            <a:r>
              <a:rPr lang="zh-CN" altLang="en-US" sz="2000" dirty="0" smtClean="0"/>
              <a:t>世纪中叶，科学家们利用</a:t>
            </a:r>
            <a:r>
              <a:rPr lang="en-US" altLang="zh-CN" sz="2000" dirty="0" smtClean="0"/>
              <a:t>X</a:t>
            </a:r>
            <a:r>
              <a:rPr lang="zh-CN" altLang="en-US" sz="2000" dirty="0" smtClean="0"/>
              <a:t>射线晶体学发现了</a:t>
            </a:r>
            <a:r>
              <a:rPr lang="en-US" altLang="zh-CN" sz="2000" dirty="0" smtClean="0"/>
              <a:t>DNA</a:t>
            </a:r>
            <a:r>
              <a:rPr lang="zh-CN" altLang="en-US" sz="2000" dirty="0" smtClean="0"/>
              <a:t>（脱氧核糖核酸）双螺旋结构，人类的观察极限从亚细胞结构推向了分子结构。我国科学家的重要科研成果“剪接体的高分辨率三维结构”</a:t>
            </a:r>
            <a:r>
              <a:rPr lang="zh-CN" altLang="en-US" sz="2000" dirty="0" smtClean="0"/>
              <a:t>的背后</a:t>
            </a:r>
            <a:r>
              <a:rPr lang="zh-CN" altLang="en-US" sz="2000" dirty="0" smtClean="0"/>
              <a:t>，也站着一个默默无闻的英雄</a:t>
            </a:r>
            <a:r>
              <a:rPr lang="en-US" altLang="zh-CN" sz="2000" dirty="0" smtClean="0"/>
              <a:t>——</a:t>
            </a:r>
            <a:r>
              <a:rPr lang="zh-CN" altLang="en-US" sz="2000" dirty="0" smtClean="0"/>
              <a:t>冷冻电子显微镜。显微镜在生物科学发现中的作用表明（         ）。</a:t>
            </a:r>
          </a:p>
          <a:p>
            <a:pPr marL="0" indent="0">
              <a:lnSpc>
                <a:spcPct val="140000"/>
              </a:lnSpc>
              <a:buNone/>
            </a:pPr>
            <a:r>
              <a:rPr lang="zh-CN" altLang="en-US" sz="2000" dirty="0" smtClean="0"/>
              <a:t>　　</a:t>
            </a:r>
            <a:r>
              <a:rPr lang="en-US" altLang="zh-CN" sz="2000" dirty="0" smtClean="0"/>
              <a:t>A</a:t>
            </a:r>
            <a:r>
              <a:rPr lang="zh-CN" altLang="en-US" sz="2000" dirty="0" smtClean="0"/>
              <a:t>．实践主体、客体和中介三者的有机统一构成实践的基本结构</a:t>
            </a:r>
          </a:p>
          <a:p>
            <a:pPr marL="0" indent="0">
              <a:lnSpc>
                <a:spcPct val="140000"/>
              </a:lnSpc>
              <a:buNone/>
            </a:pPr>
            <a:r>
              <a:rPr lang="zh-CN" altLang="en-US" sz="2000" dirty="0" smtClean="0"/>
              <a:t>　　</a:t>
            </a:r>
            <a:r>
              <a:rPr lang="en-US" altLang="zh-CN" sz="2000" dirty="0" smtClean="0"/>
              <a:t>B</a:t>
            </a:r>
            <a:r>
              <a:rPr lang="zh-CN" altLang="en-US" sz="2000" dirty="0" smtClean="0"/>
              <a:t>．实践的主体和客体正是依靠中介系统才能够相互作用</a:t>
            </a:r>
          </a:p>
          <a:p>
            <a:pPr marL="0" indent="0">
              <a:lnSpc>
                <a:spcPct val="140000"/>
              </a:lnSpc>
              <a:buNone/>
            </a:pPr>
            <a:r>
              <a:rPr lang="zh-CN" altLang="en-US" sz="2000" dirty="0" smtClean="0"/>
              <a:t>　　</a:t>
            </a:r>
            <a:r>
              <a:rPr lang="en-US" altLang="zh-CN" sz="2000" dirty="0" smtClean="0"/>
              <a:t>C</a:t>
            </a:r>
            <a:r>
              <a:rPr lang="zh-CN" altLang="en-US" sz="2000" dirty="0" smtClean="0"/>
              <a:t>．人类认识水平的提高与实践条件的进步有着直接的关系</a:t>
            </a:r>
          </a:p>
          <a:p>
            <a:pPr marL="0" indent="0">
              <a:lnSpc>
                <a:spcPct val="140000"/>
              </a:lnSpc>
              <a:buNone/>
            </a:pPr>
            <a:r>
              <a:rPr lang="zh-CN" altLang="en-US" sz="2000" dirty="0" smtClean="0"/>
              <a:t>　　</a:t>
            </a:r>
            <a:r>
              <a:rPr lang="en-US" altLang="zh-CN" sz="2000" dirty="0" smtClean="0"/>
              <a:t>D</a:t>
            </a:r>
            <a:r>
              <a:rPr lang="zh-CN" altLang="en-US" sz="2000" dirty="0" smtClean="0"/>
              <a:t>．探索未知世界的科学实验是人类最基本的实践活动</a:t>
            </a:r>
          </a:p>
          <a:p>
            <a:pPr marL="0" indent="0">
              <a:lnSpc>
                <a:spcPct val="140000"/>
              </a:lnSpc>
              <a:buNone/>
            </a:pPr>
            <a:endParaRPr lang="zh-CN" altLang="en-US" sz="2000" dirty="0" smtClean="0"/>
          </a:p>
        </p:txBody>
      </p:sp>
      <p:sp>
        <p:nvSpPr>
          <p:cNvPr id="4" name="矩形 3"/>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多选</a:t>
            </a:r>
            <a:endParaRPr lang="zh-CN" altLang="en-US" sz="4000" dirty="0">
              <a:solidFill>
                <a:schemeClr val="tx2">
                  <a:lumMod val="60000"/>
                  <a:lumOff val="40000"/>
                </a:schemeClr>
              </a:solidFill>
              <a:latin typeface="+mn-lt"/>
              <a:ea typeface="+mn-ea"/>
            </a:endParaRPr>
          </a:p>
        </p:txBody>
      </p:sp>
      <p:sp>
        <p:nvSpPr>
          <p:cNvPr id="5" name="矩形 4"/>
          <p:cNvSpPr/>
          <p:nvPr/>
        </p:nvSpPr>
        <p:spPr>
          <a:xfrm>
            <a:off x="3304039" y="4174986"/>
            <a:ext cx="1071570" cy="954107"/>
          </a:xfrm>
          <a:prstGeom prst="rect">
            <a:avLst/>
          </a:prstGeom>
          <a:noFill/>
        </p:spPr>
        <p:txBody>
          <a:bodyPr>
            <a:spAutoFit/>
          </a:bodyPr>
          <a:lstStyle/>
          <a:p>
            <a:pPr algn="ctr" fontAlgn="auto">
              <a:spcBef>
                <a:spcPts val="0"/>
              </a:spcBef>
              <a:spcAft>
                <a:spcPts val="0"/>
              </a:spcAft>
              <a:defRPr/>
            </a:pPr>
            <a:r>
              <a:rPr lang="en-US" altLang="zh-CN"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rPr>
              <a:t>ABC</a:t>
            </a:r>
          </a:p>
          <a:p>
            <a:pPr algn="ctr" fontAlgn="auto">
              <a:spcBef>
                <a:spcPts val="0"/>
              </a:spcBef>
              <a:spcAft>
                <a:spcPts val="0"/>
              </a:spcAft>
              <a:defRPr/>
            </a:pPr>
            <a:r>
              <a:rPr lang="zh-CN" altLang="en-US" sz="2800" dirty="0">
                <a:latin typeface="+mn-ea"/>
                <a:ea typeface="+mn-ea"/>
              </a:rPr>
              <a:t> </a:t>
            </a:r>
            <a:endParaRPr lang="zh-CN" altLang="en-US" sz="28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2.</a:t>
            </a:r>
            <a:r>
              <a:rPr lang="zh-CN" altLang="en-US" smtClean="0">
                <a:solidFill>
                  <a:srgbClr val="000000"/>
                </a:solidFill>
                <a:latin typeface="宋体" panose="02010600030101010101" pitchFamily="2" charset="-122"/>
              </a:rPr>
              <a:t>实践是把握事物本质的精神活动。</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7308304" y="184482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zh-CN" altLang="zh-CN" smtClean="0"/>
              <a:t>3</a:t>
            </a:r>
            <a:r>
              <a:rPr lang="en-US" altLang="zh-CN" smtClean="0"/>
              <a:t>.</a:t>
            </a:r>
            <a:r>
              <a:rPr lang="zh-CN" altLang="en-US" smtClean="0">
                <a:solidFill>
                  <a:srgbClr val="000000"/>
                </a:solidFill>
                <a:latin typeface="宋体" panose="02010600030101010101" pitchFamily="2" charset="-122"/>
              </a:rPr>
              <a:t>思想根本不能实现什么东西，为了实现思想，就要有使用实践力量的人。</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660232" y="2420888"/>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zh-CN" altLang="zh-CN" smtClean="0"/>
              <a:t>4</a:t>
            </a:r>
            <a:r>
              <a:rPr lang="en-US" altLang="zh-CN" smtClean="0"/>
              <a:t>.</a:t>
            </a:r>
            <a:r>
              <a:rPr lang="zh-CN" altLang="en-US" smtClean="0">
                <a:solidFill>
                  <a:srgbClr val="000000"/>
                </a:solidFill>
                <a:latin typeface="宋体" panose="02010600030101010101" pitchFamily="2" charset="-122"/>
              </a:rPr>
              <a:t>真理是人们对于客观事物及其规律的正确认识。真理具有客观性，凡真理都是客观真理。</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638810" y="3241675"/>
            <a:ext cx="1732915" cy="860425"/>
          </a:xfrm>
          <a:prstGeom prst="rect">
            <a:avLst/>
          </a:prstGeom>
          <a:noFill/>
        </p:spPr>
        <p:txBody>
          <a:bodyPr wrap="square">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 </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142875" y="1600200"/>
            <a:ext cx="8929688" cy="2328863"/>
          </a:xfrm>
        </p:spPr>
        <p:txBody>
          <a:bodyPr/>
          <a:lstStyle/>
          <a:p>
            <a:pPr>
              <a:lnSpc>
                <a:spcPct val="150000"/>
              </a:lnSpc>
              <a:buFont typeface="Arial" panose="020B0604020202020204" pitchFamily="34" charset="0"/>
              <a:buNone/>
            </a:pPr>
            <a:r>
              <a:rPr lang="zh-CN" altLang="en-US" smtClean="0"/>
              <a:t>    </a:t>
            </a:r>
            <a:r>
              <a:rPr lang="en-US" altLang="zh-CN" smtClean="0"/>
              <a:t>5.</a:t>
            </a:r>
            <a:r>
              <a:rPr lang="zh-CN" altLang="en-US" smtClean="0">
                <a:solidFill>
                  <a:srgbClr val="000000"/>
                </a:solidFill>
                <a:latin typeface="宋体" panose="02010600030101010101" pitchFamily="2" charset="-122"/>
              </a:rPr>
              <a:t>真理与谬误的界限是相对的，真理包含谬误。</a:t>
            </a:r>
            <a:endParaRPr lang="en-US" altLang="zh-CN" smtClean="0"/>
          </a:p>
        </p:txBody>
      </p:sp>
      <p:sp>
        <p:nvSpPr>
          <p:cNvPr id="6" name="矩形 5"/>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判断</a:t>
            </a:r>
            <a:endParaRPr lang="zh-CN" altLang="en-US" sz="4000" dirty="0">
              <a:solidFill>
                <a:schemeClr val="tx2">
                  <a:lumMod val="60000"/>
                  <a:lumOff val="40000"/>
                </a:schemeClr>
              </a:solidFill>
              <a:latin typeface="+mn-lt"/>
              <a:ea typeface="+mn-ea"/>
            </a:endParaRPr>
          </a:p>
        </p:txBody>
      </p:sp>
      <p:sp>
        <p:nvSpPr>
          <p:cNvPr id="4" name="矩形 3"/>
          <p:cNvSpPr/>
          <p:nvPr/>
        </p:nvSpPr>
        <p:spPr>
          <a:xfrm>
            <a:off x="1714480" y="4286256"/>
            <a:ext cx="5559214" cy="923330"/>
          </a:xfrm>
          <a:prstGeom prst="rect">
            <a:avLst/>
          </a:prstGeom>
          <a:noFill/>
        </p:spPr>
        <p:txBody>
          <a:bodyPr wrap="none">
            <a:spAutoFit/>
          </a:bodyPr>
          <a:lstStyle/>
          <a:p>
            <a:pPr algn="ctr" fontAlgn="auto">
              <a:spcBef>
                <a:spcPts val="0"/>
              </a:spcBef>
              <a:spcAft>
                <a:spcPts val="0"/>
              </a:spcAft>
              <a:defRPr/>
            </a:pPr>
            <a:r>
              <a:rPr lang="en-US" altLang="zh-CN"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rPr>
              <a:t>Right   or   Wrong</a:t>
            </a:r>
            <a:endParaRPr lang="zh-CN" altLang="en-US" sz="5400" b="1" dirty="0">
              <a:ln w="12700">
                <a:solidFill>
                  <a:schemeClr val="tx1">
                    <a:lumMod val="95000"/>
                    <a:lumOff val="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ea typeface="+mn-ea"/>
              <a:cs typeface="Times New Roman" panose="02020603050405020304" pitchFamily="18" charset="0"/>
            </a:endParaRPr>
          </a:p>
        </p:txBody>
      </p:sp>
      <p:sp>
        <p:nvSpPr>
          <p:cNvPr id="7" name="TextBox 6"/>
          <p:cNvSpPr txBox="1"/>
          <p:nvPr/>
        </p:nvSpPr>
        <p:spPr>
          <a:xfrm>
            <a:off x="1475656" y="2564904"/>
            <a:ext cx="1285884" cy="861774"/>
          </a:xfrm>
          <a:prstGeom prst="rect">
            <a:avLst/>
          </a:prstGeom>
          <a:noFill/>
        </p:spPr>
        <p:txBody>
          <a:bodyPr>
            <a:spAutoFit/>
          </a:bodyPr>
          <a:lstStyle/>
          <a:p>
            <a:pPr fontAlgn="auto">
              <a:spcBef>
                <a:spcPts val="0"/>
              </a:spcBef>
              <a:spcAft>
                <a:spcPts val="0"/>
              </a:spcAft>
              <a:defRPr/>
            </a:pP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r>
              <a:rPr lang="zh-CN" altLang="en-US"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en-US" altLang="zh-CN" sz="3200" b="1" dirty="0">
                <a:ln w="18000">
                  <a:solidFill>
                    <a:schemeClr val="accent2">
                      <a:satMod val="140000"/>
                    </a:schemeClr>
                  </a:solidFill>
                  <a:prstDash val="solid"/>
                  <a:miter lim="800000"/>
                </a:ln>
                <a:solidFill>
                  <a:srgbClr val="CC99FF"/>
                </a:solidFill>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 </a:t>
            </a:r>
            <a:r>
              <a:rPr lang="zh-CN" altLang="en-US" sz="3200" b="1" dirty="0">
                <a:ln w="18000">
                  <a:solidFill>
                    <a:schemeClr val="tx1"/>
                  </a:solidFill>
                  <a:prstDash val="solid"/>
                  <a:miter lim="800000"/>
                </a:ln>
                <a:effectLst>
                  <a:outerShdw blurRad="25500" dist="23000" dir="7020000" algn="tl">
                    <a:srgbClr val="000000">
                      <a:alpha val="50000"/>
                    </a:srgbClr>
                  </a:outerShdw>
                </a:effectLst>
                <a:latin typeface="Times New Roman" panose="02020603050405020304" pitchFamily="18" charset="0"/>
                <a:ea typeface="+mn-ea"/>
                <a:cs typeface="Times New Roman" panose="02020603050405020304" pitchFamily="18" charset="0"/>
              </a:rPr>
              <a:t>）</a:t>
            </a:r>
          </a:p>
          <a:p>
            <a:pPr fontAlgn="auto">
              <a:spcBef>
                <a:spcPts val="0"/>
              </a:spcBef>
              <a:spcAft>
                <a:spcPts val="0"/>
              </a:spcAft>
              <a:defRPr/>
            </a:pPr>
            <a:endParaRPr lang="zh-CN" altLang="en-US"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268760"/>
            <a:ext cx="9001125" cy="5394297"/>
          </a:xfrm>
          <a:prstGeom prst="rect">
            <a:avLst/>
          </a:prstGeom>
          <a:noFill/>
        </p:spPr>
        <p:txBody>
          <a:bodyPr wrap="square">
            <a:spAutoFit/>
          </a:bodyPr>
          <a:lstStyle/>
          <a:p>
            <a:pPr marL="514350" indent="-514350">
              <a:lnSpc>
                <a:spcPct val="120000"/>
              </a:lnSpc>
            </a:pPr>
            <a:r>
              <a:rPr lang="en-US" altLang="zh-CN" sz="3200" dirty="0"/>
              <a:t>1</a:t>
            </a:r>
            <a:r>
              <a:rPr lang="zh-CN" altLang="en-US" sz="3200" dirty="0"/>
              <a:t>、中国工程院院士袁隆平曾结合自己科研经历，语重心长的对年轻人说：“书本知识非常重要，但是书本电脑里种不出水稻来”这</a:t>
            </a:r>
            <a:r>
              <a:rPr lang="zh-CN" altLang="en-US" sz="3200" dirty="0" smtClean="0"/>
              <a:t>表明</a:t>
            </a:r>
            <a:r>
              <a:rPr lang="zh-CN" altLang="en-US" sz="3200" dirty="0" smtClean="0">
                <a:sym typeface="Wingdings" panose="05000000000000000000"/>
              </a:rPr>
              <a:t>（    ）</a:t>
            </a:r>
            <a:endParaRPr lang="zh-CN" altLang="en-US" sz="3200" dirty="0"/>
          </a:p>
          <a:p>
            <a:pPr marL="514350" indent="-514350">
              <a:lnSpc>
                <a:spcPct val="120000"/>
              </a:lnSpc>
            </a:pPr>
            <a:r>
              <a:rPr lang="zh-CN" altLang="en-US" sz="3200" dirty="0"/>
              <a:t>　　</a:t>
            </a:r>
            <a:r>
              <a:rPr lang="en-US" altLang="zh-CN" sz="3200" dirty="0"/>
              <a:t>A </a:t>
            </a:r>
            <a:r>
              <a:rPr lang="zh-CN" altLang="en-US" sz="3200" dirty="0"/>
              <a:t>实践水平提高有赖于认识水平的提高</a:t>
            </a:r>
          </a:p>
          <a:p>
            <a:pPr marL="514350" indent="-514350">
              <a:lnSpc>
                <a:spcPct val="120000"/>
              </a:lnSpc>
            </a:pPr>
            <a:r>
              <a:rPr lang="zh-CN" altLang="en-US" sz="3200" dirty="0"/>
              <a:t>　　</a:t>
            </a:r>
            <a:r>
              <a:rPr lang="en-US" altLang="zh-CN" sz="3200" dirty="0"/>
              <a:t>B </a:t>
            </a:r>
            <a:r>
              <a:rPr lang="zh-CN" altLang="en-US" sz="3200" dirty="0"/>
              <a:t>实践是人类认识的基础和来源</a:t>
            </a:r>
          </a:p>
          <a:p>
            <a:pPr marL="514350" indent="-514350">
              <a:lnSpc>
                <a:spcPct val="120000"/>
              </a:lnSpc>
            </a:pPr>
            <a:r>
              <a:rPr lang="zh-CN" altLang="en-US" sz="3200" dirty="0"/>
              <a:t>　　</a:t>
            </a:r>
            <a:r>
              <a:rPr lang="en-US" altLang="zh-CN" sz="3200" dirty="0"/>
              <a:t>C</a:t>
            </a:r>
            <a:r>
              <a:rPr lang="zh-CN" altLang="en-US" sz="3200" dirty="0"/>
              <a:t>理论对实践的指导没有正误之分</a:t>
            </a:r>
          </a:p>
          <a:p>
            <a:pPr marL="514350" indent="-514350">
              <a:lnSpc>
                <a:spcPct val="120000"/>
              </a:lnSpc>
            </a:pPr>
            <a:r>
              <a:rPr lang="zh-CN" altLang="en-US" sz="3200" dirty="0"/>
              <a:t>　　</a:t>
            </a:r>
            <a:r>
              <a:rPr lang="en-US" altLang="zh-CN" sz="3200" dirty="0"/>
              <a:t>D </a:t>
            </a:r>
            <a:r>
              <a:rPr lang="zh-CN" altLang="en-US" sz="3200" dirty="0"/>
              <a:t>实践到认识的第一次飞跃比第二次飞跃更重要</a:t>
            </a:r>
          </a:p>
          <a:p>
            <a:pPr marL="514350" indent="-514350">
              <a:lnSpc>
                <a:spcPct val="120000"/>
              </a:lnSpc>
            </a:pPr>
            <a:endParaRPr lang="en-US" altLang="zh-CN" sz="32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7949644" y="2407553"/>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248616"/>
          </a:xfrm>
          <a:prstGeom prst="rect">
            <a:avLst/>
          </a:prstGeom>
          <a:noFill/>
        </p:spPr>
        <p:txBody>
          <a:bodyPr wrap="square">
            <a:spAutoFit/>
          </a:bodyPr>
          <a:lstStyle>
            <a:defPPr>
              <a:defRPr lang="zh-CN"/>
            </a:defPPr>
            <a:lvl1pPr marL="514350" indent="-514350">
              <a:lnSpc>
                <a:spcPct val="120000"/>
              </a:lnSpc>
              <a:defRPr sz="3200"/>
            </a:lvl1pPr>
          </a:lstStyle>
          <a:p>
            <a:r>
              <a:rPr lang="en-US" altLang="zh-CN" sz="2800" dirty="0"/>
              <a:t>2</a:t>
            </a:r>
            <a:r>
              <a:rPr lang="zh-CN" altLang="en-US" sz="2800" dirty="0"/>
              <a:t>、爱迪生在发明电灯之前做了两千多次实验，有个年轻的记者曾经问他为什么遭遇这么多次失败，爱迪生回答</a:t>
            </a:r>
            <a:r>
              <a:rPr lang="zh-CN" altLang="en-US" sz="2800" dirty="0" smtClean="0"/>
              <a:t>：</a:t>
            </a:r>
            <a:r>
              <a:rPr lang="en-US" altLang="zh-CN" sz="2800" dirty="0" smtClean="0"/>
              <a:t>“</a:t>
            </a:r>
            <a:r>
              <a:rPr lang="zh-CN" altLang="en-US" sz="2800" dirty="0" smtClean="0"/>
              <a:t>我一次都没有失败</a:t>
            </a:r>
            <a:r>
              <a:rPr lang="zh-CN" altLang="en-US" sz="2800" dirty="0"/>
              <a:t>，我发明了电灯。这只是一段经历了两千步的历程</a:t>
            </a:r>
            <a:r>
              <a:rPr lang="zh-CN" altLang="en-US" sz="2800" dirty="0" smtClean="0"/>
              <a:t>。</a:t>
            </a:r>
            <a:r>
              <a:rPr lang="en-US" altLang="zh-CN" sz="2800" dirty="0" smtClean="0"/>
              <a:t>”</a:t>
            </a:r>
            <a:r>
              <a:rPr lang="zh-CN" altLang="en-US" sz="2800" dirty="0" smtClean="0"/>
              <a:t>爱迪生之所以说</a:t>
            </a:r>
            <a:r>
              <a:rPr lang="en-US" altLang="zh-CN" sz="2800" dirty="0" smtClean="0"/>
              <a:t>“</a:t>
            </a:r>
            <a:r>
              <a:rPr lang="zh-CN" altLang="en-US" sz="2800" dirty="0" smtClean="0"/>
              <a:t>我一次都没有失败</a:t>
            </a:r>
            <a:r>
              <a:rPr lang="en-US" altLang="zh-CN" sz="2800" dirty="0" smtClean="0"/>
              <a:t>”</a:t>
            </a:r>
            <a:r>
              <a:rPr lang="zh-CN" altLang="en-US" sz="2800" dirty="0" smtClean="0"/>
              <a:t>，是因为他把每一次实验都看做（   ）</a:t>
            </a:r>
            <a:endParaRPr lang="zh-CN" altLang="en-US" sz="2800" dirty="0"/>
          </a:p>
          <a:p>
            <a:r>
              <a:rPr lang="zh-CN" altLang="en-US" sz="2800" dirty="0"/>
              <a:t>　　</a:t>
            </a:r>
            <a:r>
              <a:rPr lang="en-US" altLang="zh-CN" sz="2800" dirty="0"/>
              <a:t>A</a:t>
            </a:r>
            <a:r>
              <a:rPr lang="zh-CN" altLang="en-US" sz="2800" dirty="0"/>
              <a:t>认识中所获得的相对真理</a:t>
            </a:r>
          </a:p>
          <a:p>
            <a:r>
              <a:rPr lang="zh-CN" altLang="en-US" sz="2800" dirty="0"/>
              <a:t>　　</a:t>
            </a:r>
            <a:r>
              <a:rPr lang="en-US" altLang="zh-CN" sz="2800" dirty="0"/>
              <a:t>B</a:t>
            </a:r>
            <a:r>
              <a:rPr lang="zh-CN" altLang="en-US" sz="2800" dirty="0"/>
              <a:t>整个实践过程中的一部分</a:t>
            </a:r>
          </a:p>
          <a:p>
            <a:r>
              <a:rPr lang="zh-CN" altLang="en-US" sz="2800" dirty="0"/>
              <a:t>　　</a:t>
            </a:r>
            <a:r>
              <a:rPr lang="en-US" altLang="zh-CN" sz="2800" dirty="0"/>
              <a:t>C</a:t>
            </a:r>
            <a:r>
              <a:rPr lang="zh-CN" altLang="en-US" sz="2800" dirty="0"/>
              <a:t>对事物规律的正确反映</a:t>
            </a:r>
          </a:p>
          <a:p>
            <a:r>
              <a:rPr lang="zh-CN" altLang="en-US" sz="2800" dirty="0"/>
              <a:t>　　</a:t>
            </a:r>
            <a:r>
              <a:rPr lang="en-US" altLang="zh-CN" sz="2800" dirty="0"/>
              <a:t>D</a:t>
            </a:r>
            <a:r>
              <a:rPr lang="zh-CN" altLang="en-US" sz="2800" dirty="0"/>
              <a:t>实践中可以忽略不计的偶然挫折</a:t>
            </a:r>
          </a:p>
          <a:p>
            <a:r>
              <a:rPr lang="zh-CN" altLang="en-US" sz="2800" dirty="0"/>
              <a:t>　　</a:t>
            </a:r>
            <a:endParaRPr lang="en-US" altLang="zh-CN" sz="2800"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8184971" y="3311654"/>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B</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75" y="1285875"/>
            <a:ext cx="8786813" cy="5765681"/>
          </a:xfrm>
          <a:prstGeom prst="rect">
            <a:avLst/>
          </a:prstGeom>
          <a:noFill/>
        </p:spPr>
        <p:txBody>
          <a:bodyPr wrap="square">
            <a:spAutoFit/>
          </a:bodyPr>
          <a:lstStyle>
            <a:defPPr>
              <a:defRPr lang="zh-CN"/>
            </a:defPPr>
            <a:lvl1pPr marL="514350" indent="-514350">
              <a:lnSpc>
                <a:spcPct val="120000"/>
              </a:lnSpc>
              <a:defRPr sz="2800"/>
            </a:lvl1pPr>
          </a:lstStyle>
          <a:p>
            <a:r>
              <a:rPr lang="en-US" altLang="zh-CN" dirty="0"/>
              <a:t>3</a:t>
            </a:r>
            <a:r>
              <a:rPr lang="zh-CN" altLang="en-US" dirty="0"/>
              <a:t>、恩格斯说：“鹰比人看得远得多，但是人的眼睛识别东西远胜于鹰。狗比人具有敏锐得多的嗅觉，但是它连被人当做各种物的特定标志的不同气味的百分之一也辨别不出来。”人的感官的识别能力高于动物，除了人脑及感官发育得更加完善之外，</a:t>
            </a:r>
            <a:r>
              <a:rPr lang="zh-CN" altLang="en-US" dirty="0" smtClean="0"/>
              <a:t>还因为（   ） </a:t>
            </a:r>
            <a:endParaRPr lang="zh-CN" altLang="en-US" dirty="0"/>
          </a:p>
          <a:p>
            <a:r>
              <a:rPr lang="en-US" altLang="zh-CN" dirty="0"/>
              <a:t>A</a:t>
            </a:r>
            <a:r>
              <a:rPr lang="zh-CN" altLang="en-US" dirty="0"/>
              <a:t>人不仅有感觉还有思维</a:t>
            </a:r>
          </a:p>
          <a:p>
            <a:r>
              <a:rPr lang="en-US" altLang="zh-CN" dirty="0"/>
              <a:t>B</a:t>
            </a:r>
            <a:r>
              <a:rPr lang="zh-CN" altLang="en-US" dirty="0"/>
              <a:t>人不仅有理性还有非理性</a:t>
            </a:r>
          </a:p>
          <a:p>
            <a:r>
              <a:rPr lang="en-US" altLang="zh-CN" dirty="0"/>
              <a:t>C</a:t>
            </a:r>
            <a:r>
              <a:rPr lang="zh-CN" altLang="en-US" dirty="0"/>
              <a:t>人不仅有知觉还有想象</a:t>
            </a:r>
          </a:p>
          <a:p>
            <a:r>
              <a:rPr lang="en-US" altLang="zh-CN" dirty="0"/>
              <a:t>D</a:t>
            </a:r>
            <a:r>
              <a:rPr lang="zh-CN" altLang="en-US" dirty="0"/>
              <a:t>人不仅有生理机能还有心理活动</a:t>
            </a:r>
          </a:p>
          <a:p>
            <a:endParaRPr lang="en-US" altLang="zh-CN" dirty="0"/>
          </a:p>
        </p:txBody>
      </p:sp>
      <p:sp>
        <p:nvSpPr>
          <p:cNvPr id="7" name="矩形 6"/>
          <p:cNvSpPr/>
          <p:nvPr/>
        </p:nvSpPr>
        <p:spPr>
          <a:xfrm>
            <a:off x="428625" y="500063"/>
            <a:ext cx="1357313" cy="708025"/>
          </a:xfrm>
          <a:prstGeom prst="rect">
            <a:avLst/>
          </a:prstGeom>
          <a:solidFill>
            <a:schemeClr val="tx2">
              <a:lumMod val="60000"/>
              <a:lumOff val="40000"/>
            </a:schemeClr>
          </a:solidFill>
        </p:spPr>
        <p:txBody>
          <a:bodyPr>
            <a:spAutoFit/>
          </a:bodyPr>
          <a:lstStyle/>
          <a:p>
            <a:pPr fontAlgn="auto">
              <a:spcBef>
                <a:spcPts val="0"/>
              </a:spcBef>
              <a:spcAft>
                <a:spcPts val="0"/>
              </a:spcAft>
              <a:defRPr/>
            </a:pPr>
            <a:r>
              <a:rPr lang="zh-CN" altLang="en-US" sz="4000" b="1" dirty="0">
                <a:ln w="11430"/>
                <a:solidFill>
                  <a:schemeClr val="bg1"/>
                </a:solidFill>
                <a:effectLst>
                  <a:outerShdw blurRad="50800" dist="39000" dir="5460000" algn="tl">
                    <a:srgbClr val="000000">
                      <a:alpha val="38000"/>
                    </a:srgbClr>
                  </a:outerShdw>
                </a:effectLst>
                <a:latin typeface="+mn-lt"/>
                <a:ea typeface="+mn-ea"/>
              </a:rPr>
              <a:t>单选</a:t>
            </a:r>
            <a:endParaRPr lang="zh-CN" altLang="en-US" sz="4000" dirty="0">
              <a:solidFill>
                <a:schemeClr val="tx2">
                  <a:lumMod val="60000"/>
                  <a:lumOff val="40000"/>
                </a:schemeClr>
              </a:solidFill>
              <a:latin typeface="+mn-lt"/>
              <a:ea typeface="+mn-ea"/>
            </a:endParaRPr>
          </a:p>
        </p:txBody>
      </p:sp>
      <p:sp>
        <p:nvSpPr>
          <p:cNvPr id="8" name="矩形 7"/>
          <p:cNvSpPr/>
          <p:nvPr/>
        </p:nvSpPr>
        <p:spPr>
          <a:xfrm>
            <a:off x="1285791" y="3815328"/>
            <a:ext cx="500066" cy="707885"/>
          </a:xfrm>
          <a:prstGeom prst="rect">
            <a:avLst/>
          </a:prstGeom>
          <a:noFill/>
        </p:spPr>
        <p:txBody>
          <a:bodyPr>
            <a:spAutoFit/>
          </a:bodyPr>
          <a:lstStyle/>
          <a:p>
            <a:pPr algn="ctr" fontAlgn="auto">
              <a:spcBef>
                <a:spcPts val="0"/>
              </a:spcBef>
              <a:spcAft>
                <a:spcPts val="0"/>
              </a:spcAft>
              <a:defRPr/>
            </a:pPr>
            <a:r>
              <a:rPr lang="en-US" altLang="zh-CN"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sym typeface="Wingdings" panose="05000000000000000000" pitchFamily="2" charset="2"/>
              </a:rPr>
              <a:t>A</a:t>
            </a:r>
            <a:endParaRPr lang="zh-CN" altLang="en-US" sz="4000" b="1" dirty="0">
              <a:ln w="12700">
                <a:solidFill>
                  <a:srgbClr val="FF0000"/>
                </a:solidFill>
                <a:prstDash val="solid"/>
              </a:ln>
              <a:solidFill>
                <a:srgbClr val="FF0000"/>
              </a:solidFill>
              <a:effectLst>
                <a:outerShdw blurRad="41275" dist="20320" dir="1800000" algn="tl" rotWithShape="0">
                  <a:srgbClr val="000000">
                    <a:alpha val="40000"/>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1305</Words>
  <Application>Microsoft Office PowerPoint</Application>
  <PresentationFormat>全屏显示(4:3)</PresentationFormat>
  <Paragraphs>133</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zhangcan</dc:creator>
  <cp:lastModifiedBy>czx</cp:lastModifiedBy>
  <cp:revision>117</cp:revision>
  <dcterms:created xsi:type="dcterms:W3CDTF">2017-02-22T10:43:00Z</dcterms:created>
  <dcterms:modified xsi:type="dcterms:W3CDTF">2017-11-24T08:52:42Z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