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81" r:id="rId3"/>
    <p:sldId id="282" r:id="rId4"/>
    <p:sldId id="283" r:id="rId5"/>
    <p:sldId id="284" r:id="rId6"/>
    <p:sldId id="286" r:id="rId7"/>
    <p:sldId id="256" r:id="rId8"/>
    <p:sldId id="268" r:id="rId9"/>
    <p:sldId id="289" r:id="rId10"/>
    <p:sldId id="290" r:id="rId11"/>
    <p:sldId id="291" r:id="rId12"/>
    <p:sldId id="292" r:id="rId13"/>
    <p:sldId id="293" r:id="rId14"/>
    <p:sldId id="295" r:id="rId15"/>
    <p:sldId id="297" r:id="rId16"/>
    <p:sldId id="300"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17" autoAdjust="0"/>
    <p:restoredTop sz="94660"/>
  </p:normalViewPr>
  <p:slideViewPr>
    <p:cSldViewPr>
      <p:cViewPr varScale="1">
        <p:scale>
          <a:sx n="63" d="100"/>
          <a:sy n="63" d="100"/>
        </p:scale>
        <p:origin x="1372"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0001" r="9999"/>
          <a:stretch>
            <a:fillRect/>
          </a:stretch>
        </p:blipFill>
        <p:spPr>
          <a:xfrm>
            <a:off x="-1" y="1"/>
            <a:ext cx="9144001"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8596" y="2162630"/>
            <a:ext cx="8215369" cy="132343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8000" b="1" dirty="0">
                <a:ln w="11430"/>
                <a:solidFill>
                  <a:schemeClr val="bg1"/>
                </a:solidFill>
                <a:effectLst>
                  <a:outerShdw blurRad="50800" dist="39000" dir="5460000" algn="tl">
                    <a:srgbClr val="000000">
                      <a:alpha val="38000"/>
                    </a:srgbClr>
                  </a:outerShdw>
                </a:effectLst>
                <a:latin typeface="华文行楷" panose="02010800040101010101" pitchFamily="2" charset="-122"/>
                <a:ea typeface="华文行楷" panose="02010800040101010101" pitchFamily="2" charset="-122"/>
              </a:rPr>
              <a:t>练习六</a:t>
            </a:r>
            <a:endParaRPr lang="zh-CN" altLang="en-US" sz="8000" b="1" cap="none" spc="0" dirty="0">
              <a:ln w="11430"/>
              <a:solidFill>
                <a:schemeClr val="bg1"/>
              </a:solidFill>
              <a:effectLst>
                <a:outerShdw blurRad="50800" dist="39000" dir="5460000" algn="tl">
                  <a:srgbClr val="000000">
                    <a:alpha val="38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628800"/>
            <a:ext cx="8892480" cy="4525963"/>
          </a:xfrm>
        </p:spPr>
        <p:txBody>
          <a:bodyPr>
            <a:normAutofit/>
          </a:bodyPr>
          <a:lstStyle/>
          <a:p>
            <a:pPr marL="0" indent="0" algn="just" fontAlgn="ctr">
              <a:spcBef>
                <a:spcPts val="0"/>
              </a:spcBef>
              <a:buNone/>
              <a:defRPr/>
            </a:pPr>
            <a:r>
              <a:rPr lang="en-US" altLang="zh-CN" dirty="0">
                <a:latin typeface="+mn-ea"/>
              </a:rPr>
              <a:t>4.</a:t>
            </a:r>
            <a:r>
              <a:rPr lang="zh-CN" altLang="en-US" dirty="0">
                <a:solidFill>
                  <a:srgbClr val="000000"/>
                </a:solidFill>
                <a:latin typeface="宋体" panose="02010600030101010101" pitchFamily="2" charset="-122"/>
                <a:cs typeface="宋体" panose="02010600030101010101" pitchFamily="2" charset="-122"/>
              </a:rPr>
              <a:t>建设社会主义的根本目的是</a:t>
            </a:r>
            <a:r>
              <a:rPr lang="zh-CN" altLang="en-US" dirty="0">
                <a:latin typeface="宋体" panose="02010600030101010101" pitchFamily="2" charset="-122"/>
              </a:rPr>
              <a:t>（  ）</a:t>
            </a:r>
            <a:endParaRPr lang="en-US" altLang="zh-CN" dirty="0">
              <a:latin typeface="宋体" panose="02010600030101010101" pitchFamily="2" charset="-122"/>
            </a:endParaRPr>
          </a:p>
          <a:p>
            <a:pPr marL="0" indent="0" algn="just" fontAlgn="ctr">
              <a:spcBef>
                <a:spcPts val="0"/>
              </a:spcBef>
              <a:buNone/>
              <a:defRPr/>
            </a:pPr>
            <a:endParaRPr lang="en-US" altLang="zh-CN" dirty="0">
              <a:latin typeface="宋体" panose="02010600030101010101" pitchFamily="2" charset="-122"/>
            </a:endParaRPr>
          </a:p>
          <a:p>
            <a:pPr marL="0" indent="0" algn="just" fontAlgn="ctr">
              <a:spcBef>
                <a:spcPts val="0"/>
              </a:spcBef>
              <a:buNone/>
              <a:defRPr/>
            </a:pPr>
            <a:r>
              <a:rPr lang="en-US" altLang="zh-CN" dirty="0">
                <a:latin typeface="宋体" panose="02010600030101010101" pitchFamily="2" charset="-122"/>
              </a:rPr>
              <a:t>A.</a:t>
            </a:r>
            <a:r>
              <a:rPr lang="zh-CN" altLang="en-US" dirty="0">
                <a:latin typeface="宋体" panose="02010600030101010101" pitchFamily="2" charset="-122"/>
              </a:rPr>
              <a:t>消灭剥削、消除两极分化，最终达到共同富裕</a:t>
            </a:r>
            <a:endParaRPr lang="en-US" altLang="zh-CN" dirty="0">
              <a:latin typeface="宋体" panose="02010600030101010101" pitchFamily="2" charset="-122"/>
            </a:endParaRPr>
          </a:p>
          <a:p>
            <a:pPr marL="0" indent="0" algn="just" fontAlgn="ctr">
              <a:spcBef>
                <a:spcPts val="0"/>
              </a:spcBef>
              <a:buNone/>
              <a:defRPr/>
            </a:pPr>
            <a:r>
              <a:rPr lang="en-US" altLang="zh-CN" dirty="0">
                <a:latin typeface="宋体" panose="02010600030101010101" pitchFamily="2" charset="-122"/>
              </a:rPr>
              <a:t>B.</a:t>
            </a:r>
            <a:r>
              <a:rPr lang="zh-CN" altLang="en-US" dirty="0">
                <a:latin typeface="宋体" panose="02010600030101010101" pitchFamily="2" charset="-122"/>
              </a:rPr>
              <a:t>实行无产阶级专政</a:t>
            </a:r>
            <a:endParaRPr lang="en-US" altLang="zh-CN" dirty="0">
              <a:latin typeface="宋体" panose="02010600030101010101" pitchFamily="2" charset="-122"/>
            </a:endParaRPr>
          </a:p>
          <a:p>
            <a:pPr marL="0" indent="0" algn="just" fontAlgn="ctr">
              <a:spcBef>
                <a:spcPts val="0"/>
              </a:spcBef>
              <a:buNone/>
              <a:defRPr/>
            </a:pPr>
            <a:r>
              <a:rPr lang="en-US" altLang="zh-CN" dirty="0">
                <a:latin typeface="宋体" panose="02010600030101010101" pitchFamily="2" charset="-122"/>
              </a:rPr>
              <a:t>C.</a:t>
            </a:r>
            <a:r>
              <a:rPr lang="zh-CN" altLang="en-US" dirty="0">
                <a:latin typeface="宋体" panose="02010600030101010101" pitchFamily="2" charset="-122"/>
              </a:rPr>
              <a:t>巩固共产党的领导</a:t>
            </a:r>
            <a:endParaRPr lang="en-US" altLang="zh-CN" dirty="0">
              <a:latin typeface="宋体" panose="02010600030101010101" pitchFamily="2" charset="-122"/>
            </a:endParaRPr>
          </a:p>
          <a:p>
            <a:pPr marL="0" indent="0" algn="just" fontAlgn="ctr">
              <a:spcBef>
                <a:spcPts val="0"/>
              </a:spcBef>
              <a:buNone/>
              <a:defRPr/>
            </a:pPr>
            <a:r>
              <a:rPr lang="en-US" altLang="zh-CN" dirty="0">
                <a:latin typeface="宋体" panose="02010600030101010101" pitchFamily="2" charset="-122"/>
              </a:rPr>
              <a:t>D.</a:t>
            </a:r>
            <a:r>
              <a:rPr lang="zh-CN" altLang="en-US" dirty="0">
                <a:latin typeface="宋体" panose="02010600030101010101" pitchFamily="2" charset="-122"/>
              </a:rPr>
              <a:t>镇压资产阶级的反抗</a:t>
            </a:r>
            <a:endParaRPr lang="en-US" altLang="zh-CN" dirty="0">
              <a:latin typeface="宋体" panose="02010600030101010101" pitchFamily="2" charset="-122"/>
            </a:endParaRPr>
          </a:p>
        </p:txBody>
      </p:sp>
      <p:sp>
        <p:nvSpPr>
          <p:cNvPr id="4" name="矩形 3"/>
          <p:cNvSpPr/>
          <p:nvPr/>
        </p:nvSpPr>
        <p:spPr>
          <a:xfrm>
            <a:off x="5868144" y="1556792"/>
            <a:ext cx="500066" cy="707886"/>
          </a:xfrm>
          <a:prstGeom prst="rect">
            <a:avLst/>
          </a:prstGeom>
          <a:noFill/>
        </p:spPr>
        <p:txBody>
          <a:bodyPr wrap="square" lIns="91440" tIns="45720" rIns="91440" bIns="45720">
            <a:spAutoFit/>
          </a:bodyPr>
          <a:lstStyle/>
          <a:p>
            <a:pPr algn="ct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sym typeface="Wingdings" panose="05000000000000000000" pitchFamily="2" charset="2"/>
              </a:rPr>
              <a:t>A</a:t>
            </a:r>
            <a:endParaRPr lang="zh-CN" altLang="en-US" sz="4000" b="1" cap="none" spc="0" dirty="0">
              <a:ln w="12700">
                <a:solidFill>
                  <a:srgbClr val="FF0000"/>
                </a:solidFill>
                <a:prstDash val="solid"/>
              </a:ln>
              <a:solidFill>
                <a:srgbClr val="FF0000"/>
              </a:solidFill>
              <a:effectLst>
                <a:outerShdw blurRad="41275" dist="20320" dir="1800000" algn="tl" rotWithShape="0">
                  <a:srgbClr val="000000">
                    <a:alpha val="40000"/>
                  </a:srgbClr>
                </a:outerShdw>
              </a:effectLst>
            </a:endParaRPr>
          </a:p>
        </p:txBody>
      </p:sp>
      <p:sp>
        <p:nvSpPr>
          <p:cNvPr id="5" name="矩形 4"/>
          <p:cNvSpPr/>
          <p:nvPr/>
        </p:nvSpPr>
        <p:spPr>
          <a:xfrm>
            <a:off x="428596" y="500042"/>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单选</a:t>
            </a:r>
            <a:endParaRPr lang="zh-CN" altLang="en-US" sz="4000" dirty="0">
              <a:solidFill>
                <a:schemeClr val="tx2">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628800"/>
            <a:ext cx="8229600" cy="4525963"/>
          </a:xfrm>
        </p:spPr>
        <p:txBody>
          <a:bodyPr>
            <a:normAutofit/>
          </a:bodyPr>
          <a:lstStyle/>
          <a:p>
            <a:pPr marL="0" indent="0" algn="just" fontAlgn="ctr">
              <a:spcBef>
                <a:spcPts val="0"/>
              </a:spcBef>
              <a:buNone/>
              <a:defRPr/>
            </a:pPr>
            <a:r>
              <a:rPr lang="en-US" altLang="zh-CN" dirty="0">
                <a:latin typeface="+mn-ea"/>
              </a:rPr>
              <a:t>5.</a:t>
            </a:r>
            <a:r>
              <a:rPr lang="zh-CN" altLang="en-US" dirty="0">
                <a:latin typeface="宋体" panose="02010600030101010101" pitchFamily="2" charset="-122"/>
              </a:rPr>
              <a:t>无产阶级政党的组织原则是（  ）</a:t>
            </a:r>
            <a:endParaRPr lang="en-US" altLang="zh-CN" dirty="0">
              <a:latin typeface="宋体" panose="02010600030101010101" pitchFamily="2" charset="-122"/>
            </a:endParaRPr>
          </a:p>
          <a:p>
            <a:pPr marL="0" indent="0" algn="just" fontAlgn="ctr">
              <a:spcBef>
                <a:spcPts val="0"/>
              </a:spcBef>
              <a:buNone/>
              <a:defRPr/>
            </a:pPr>
            <a:endParaRPr lang="en-US" altLang="zh-CN" dirty="0">
              <a:latin typeface="宋体" panose="02010600030101010101" pitchFamily="2" charset="-122"/>
            </a:endParaRPr>
          </a:p>
          <a:p>
            <a:pPr marL="0" indent="0" algn="just" fontAlgn="ctr">
              <a:spcBef>
                <a:spcPts val="0"/>
              </a:spcBef>
              <a:buNone/>
              <a:defRPr/>
            </a:pPr>
            <a:r>
              <a:rPr lang="en-US" altLang="zh-CN" dirty="0">
                <a:latin typeface="宋体" panose="02010600030101010101" pitchFamily="2" charset="-122"/>
              </a:rPr>
              <a:t>A.</a:t>
            </a:r>
            <a:r>
              <a:rPr lang="zh-CN" altLang="en-US" dirty="0">
                <a:latin typeface="宋体" panose="02010600030101010101" pitchFamily="2" charset="-122"/>
              </a:rPr>
              <a:t>民主集中制</a:t>
            </a:r>
            <a:endParaRPr lang="en-US" altLang="zh-CN" dirty="0">
              <a:latin typeface="宋体" panose="02010600030101010101" pitchFamily="2" charset="-122"/>
            </a:endParaRPr>
          </a:p>
          <a:p>
            <a:pPr marL="0" indent="0" algn="just" fontAlgn="ctr">
              <a:spcBef>
                <a:spcPts val="0"/>
              </a:spcBef>
              <a:buNone/>
              <a:defRPr/>
            </a:pPr>
            <a:r>
              <a:rPr lang="en-US" altLang="zh-CN" dirty="0">
                <a:latin typeface="宋体" panose="02010600030101010101" pitchFamily="2" charset="-122"/>
              </a:rPr>
              <a:t>B.</a:t>
            </a:r>
            <a:r>
              <a:rPr lang="zh-CN" altLang="en-US" dirty="0">
                <a:latin typeface="宋体" panose="02010600030101010101" pitchFamily="2" charset="-122"/>
              </a:rPr>
              <a:t>理论联系实际</a:t>
            </a:r>
            <a:endParaRPr lang="en-US" altLang="zh-CN" dirty="0">
              <a:latin typeface="宋体" panose="02010600030101010101" pitchFamily="2" charset="-122"/>
            </a:endParaRPr>
          </a:p>
          <a:p>
            <a:pPr marL="0" indent="0" algn="just" fontAlgn="ctr">
              <a:spcBef>
                <a:spcPts val="0"/>
              </a:spcBef>
              <a:buNone/>
              <a:defRPr/>
            </a:pPr>
            <a:r>
              <a:rPr lang="en-US" altLang="zh-CN" dirty="0">
                <a:latin typeface="宋体" panose="02010600030101010101" pitchFamily="2" charset="-122"/>
              </a:rPr>
              <a:t>C.</a:t>
            </a:r>
            <a:r>
              <a:rPr lang="zh-CN" altLang="en-US" dirty="0">
                <a:latin typeface="宋体" panose="02010600030101010101" pitchFamily="2" charset="-122"/>
              </a:rPr>
              <a:t>实事求是</a:t>
            </a:r>
            <a:endParaRPr lang="en-US" altLang="zh-CN" dirty="0">
              <a:latin typeface="宋体" panose="02010600030101010101" pitchFamily="2" charset="-122"/>
            </a:endParaRPr>
          </a:p>
          <a:p>
            <a:pPr marL="0" indent="0" algn="just" fontAlgn="ctr">
              <a:spcBef>
                <a:spcPts val="0"/>
              </a:spcBef>
              <a:buNone/>
              <a:defRPr/>
            </a:pPr>
            <a:r>
              <a:rPr lang="en-US" altLang="zh-CN" dirty="0">
                <a:latin typeface="宋体" panose="02010600030101010101" pitchFamily="2" charset="-122"/>
              </a:rPr>
              <a:t>D.</a:t>
            </a:r>
            <a:r>
              <a:rPr lang="zh-CN" altLang="en-US" dirty="0">
                <a:latin typeface="宋体" panose="02010600030101010101" pitchFamily="2" charset="-122"/>
              </a:rPr>
              <a:t>集体领导</a:t>
            </a:r>
          </a:p>
        </p:txBody>
      </p:sp>
      <p:sp>
        <p:nvSpPr>
          <p:cNvPr id="4" name="矩形 3"/>
          <p:cNvSpPr/>
          <p:nvPr/>
        </p:nvSpPr>
        <p:spPr>
          <a:xfrm>
            <a:off x="6084168" y="1484784"/>
            <a:ext cx="500066" cy="707886"/>
          </a:xfrm>
          <a:prstGeom prst="rect">
            <a:avLst/>
          </a:prstGeom>
          <a:noFill/>
        </p:spPr>
        <p:txBody>
          <a:bodyPr wrap="square" lIns="91440" tIns="45720" rIns="91440" bIns="45720">
            <a:spAutoFit/>
          </a:bodyPr>
          <a:lstStyle/>
          <a:p>
            <a:pPr algn="ct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sym typeface="Wingdings" panose="05000000000000000000" pitchFamily="2" charset="2"/>
              </a:rPr>
              <a:t>A</a:t>
            </a:r>
            <a:endParaRPr lang="zh-CN" altLang="en-US" sz="4000" b="1" cap="none" spc="0" dirty="0">
              <a:ln w="12700">
                <a:solidFill>
                  <a:srgbClr val="FF0000"/>
                </a:solidFill>
                <a:prstDash val="solid"/>
              </a:ln>
              <a:solidFill>
                <a:srgbClr val="FF0000"/>
              </a:solidFill>
              <a:effectLst>
                <a:outerShdw blurRad="41275" dist="20320" dir="1800000" algn="tl" rotWithShape="0">
                  <a:srgbClr val="000000">
                    <a:alpha val="40000"/>
                  </a:srgbClr>
                </a:outerShdw>
              </a:effectLst>
            </a:endParaRPr>
          </a:p>
        </p:txBody>
      </p:sp>
      <p:sp>
        <p:nvSpPr>
          <p:cNvPr id="5" name="矩形 4"/>
          <p:cNvSpPr/>
          <p:nvPr/>
        </p:nvSpPr>
        <p:spPr>
          <a:xfrm>
            <a:off x="428596" y="500042"/>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单选</a:t>
            </a:r>
            <a:endParaRPr lang="zh-CN" altLang="en-US" sz="4000" dirty="0">
              <a:solidFill>
                <a:schemeClr val="tx2">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628801"/>
            <a:ext cx="8229600" cy="792088"/>
          </a:xfrm>
        </p:spPr>
        <p:txBody>
          <a:bodyPr>
            <a:normAutofit/>
          </a:bodyPr>
          <a:lstStyle/>
          <a:p>
            <a:pPr marL="0" indent="0" algn="just" fontAlgn="ctr">
              <a:spcBef>
                <a:spcPts val="0"/>
              </a:spcBef>
              <a:buNone/>
              <a:defRPr/>
            </a:pPr>
            <a:r>
              <a:rPr lang="en-US" altLang="zh-CN" dirty="0">
                <a:latin typeface="+mn-ea"/>
              </a:rPr>
              <a:t>6.</a:t>
            </a:r>
            <a:r>
              <a:rPr lang="zh-CN" altLang="en-US" dirty="0">
                <a:latin typeface="宋体" panose="02010600030101010101" pitchFamily="2" charset="-122"/>
              </a:rPr>
              <a:t>无产阶级夺取国家政权的最终目的是（ </a:t>
            </a:r>
            <a:r>
              <a:rPr lang="zh-CN" altLang="zh-CN" dirty="0">
                <a:latin typeface="宋体" panose="02010600030101010101" pitchFamily="2" charset="-122"/>
              </a:rPr>
              <a:t> </a:t>
            </a:r>
            <a:r>
              <a:rPr lang="zh-CN" altLang="en-US" dirty="0">
                <a:latin typeface="宋体" panose="02010600030101010101" pitchFamily="2" charset="-122"/>
              </a:rPr>
              <a:t>）</a:t>
            </a:r>
            <a:endParaRPr lang="en-US" altLang="zh-CN" dirty="0">
              <a:latin typeface="宋体" panose="02010600030101010101" pitchFamily="2" charset="-122"/>
            </a:endParaRPr>
          </a:p>
        </p:txBody>
      </p:sp>
      <p:sp>
        <p:nvSpPr>
          <p:cNvPr id="4" name="矩形 3"/>
          <p:cNvSpPr/>
          <p:nvPr/>
        </p:nvSpPr>
        <p:spPr>
          <a:xfrm>
            <a:off x="7740352" y="1484784"/>
            <a:ext cx="500066" cy="707886"/>
          </a:xfrm>
          <a:prstGeom prst="rect">
            <a:avLst/>
          </a:prstGeom>
          <a:noFill/>
        </p:spPr>
        <p:txBody>
          <a:bodyPr wrap="square" lIns="91440" tIns="45720" rIns="91440" bIns="45720">
            <a:spAutoFit/>
          </a:bodyPr>
          <a:lstStyle/>
          <a:p>
            <a:pPr algn="ct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sym typeface="Wingdings" panose="05000000000000000000" pitchFamily="2" charset="2"/>
              </a:rPr>
              <a:t>C</a:t>
            </a:r>
            <a:endParaRPr lang="zh-CN" altLang="en-US" sz="4000" b="1" cap="none" spc="0" dirty="0">
              <a:ln w="12700">
                <a:solidFill>
                  <a:srgbClr val="FF0000"/>
                </a:solidFill>
                <a:prstDash val="solid"/>
              </a:ln>
              <a:solidFill>
                <a:srgbClr val="FF0000"/>
              </a:solidFill>
              <a:effectLst>
                <a:outerShdw blurRad="41275" dist="20320" dir="1800000" algn="tl" rotWithShape="0">
                  <a:srgbClr val="000000">
                    <a:alpha val="40000"/>
                  </a:srgbClr>
                </a:outerShdw>
              </a:effectLst>
            </a:endParaRPr>
          </a:p>
        </p:txBody>
      </p:sp>
      <p:sp>
        <p:nvSpPr>
          <p:cNvPr id="5" name="矩形 4"/>
          <p:cNvSpPr/>
          <p:nvPr/>
        </p:nvSpPr>
        <p:spPr>
          <a:xfrm>
            <a:off x="428596" y="500042"/>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单选</a:t>
            </a:r>
            <a:endParaRPr lang="zh-CN" altLang="en-US" sz="4000" dirty="0">
              <a:solidFill>
                <a:schemeClr val="tx2">
                  <a:lumMod val="60000"/>
                  <a:lumOff val="40000"/>
                </a:schemeClr>
              </a:solidFill>
            </a:endParaRPr>
          </a:p>
        </p:txBody>
      </p:sp>
      <p:sp>
        <p:nvSpPr>
          <p:cNvPr id="2" name="矩形 1"/>
          <p:cNvSpPr/>
          <p:nvPr/>
        </p:nvSpPr>
        <p:spPr>
          <a:xfrm>
            <a:off x="827584" y="2636912"/>
            <a:ext cx="7272808" cy="2062103"/>
          </a:xfrm>
          <a:prstGeom prst="rect">
            <a:avLst/>
          </a:prstGeom>
        </p:spPr>
        <p:txBody>
          <a:bodyPr wrap="square">
            <a:spAutoFit/>
          </a:bodyPr>
          <a:lstStyle/>
          <a:p>
            <a:r>
              <a:rPr lang="en-US" altLang="zh-CN" sz="3200" dirty="0"/>
              <a:t>A.</a:t>
            </a:r>
            <a:r>
              <a:rPr lang="zh-CN" altLang="en-US" sz="3200" dirty="0"/>
              <a:t>改变无产阶级受剥削、受压迫的地位</a:t>
            </a:r>
            <a:endParaRPr lang="en-US" altLang="zh-CN" sz="3200" dirty="0"/>
          </a:p>
          <a:p>
            <a:r>
              <a:rPr lang="en-US" altLang="zh-CN" sz="3200" dirty="0"/>
              <a:t>B.</a:t>
            </a:r>
            <a:r>
              <a:rPr lang="zh-CN" altLang="en-US" sz="3200" dirty="0"/>
              <a:t>实现共产主义</a:t>
            </a:r>
            <a:endParaRPr lang="en-US" altLang="zh-CN" sz="3200" dirty="0"/>
          </a:p>
          <a:p>
            <a:r>
              <a:rPr lang="en-US" altLang="zh-CN" sz="3200" dirty="0"/>
              <a:t>C.</a:t>
            </a:r>
            <a:r>
              <a:rPr lang="zh-CN" altLang="en-US" sz="3200" dirty="0"/>
              <a:t>解放和促进社会生产力的发展</a:t>
            </a:r>
            <a:endParaRPr lang="en-US" altLang="zh-CN" sz="3200" dirty="0"/>
          </a:p>
          <a:p>
            <a:r>
              <a:rPr lang="en-US" altLang="zh-CN" sz="3200" dirty="0"/>
              <a:t>D.</a:t>
            </a:r>
            <a:r>
              <a:rPr lang="zh-CN" altLang="en-US" sz="3200" dirty="0"/>
              <a:t>彻底打碎资产阶级国家的机器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628800"/>
            <a:ext cx="8229600" cy="4525963"/>
          </a:xfrm>
        </p:spPr>
        <p:txBody>
          <a:bodyPr>
            <a:normAutofit/>
          </a:bodyPr>
          <a:lstStyle/>
          <a:p>
            <a:pPr marL="0" indent="0" algn="just" fontAlgn="ctr">
              <a:lnSpc>
                <a:spcPct val="150000"/>
              </a:lnSpc>
              <a:spcBef>
                <a:spcPts val="0"/>
              </a:spcBef>
              <a:buNone/>
              <a:defRPr/>
            </a:pPr>
            <a:r>
              <a:rPr lang="en-US" altLang="zh-CN" sz="2400" dirty="0">
                <a:latin typeface="+mn-ea"/>
              </a:rPr>
              <a:t>7.</a:t>
            </a:r>
            <a:r>
              <a:rPr lang="zh-CN" altLang="en-US" sz="2400" dirty="0">
                <a:latin typeface="宋体" panose="02010600030101010101" pitchFamily="2" charset="-122"/>
              </a:rPr>
              <a:t>列宁提出社会主义可能在一国或数国首先取得胜利观点的依据是（  ）</a:t>
            </a:r>
            <a:endParaRPr lang="en-US" altLang="zh-CN" sz="2400" dirty="0">
              <a:latin typeface="宋体" panose="02010600030101010101" pitchFamily="2" charset="-122"/>
            </a:endParaRPr>
          </a:p>
          <a:p>
            <a:pPr marL="0" indent="0" algn="just" fontAlgn="ctr">
              <a:lnSpc>
                <a:spcPct val="150000"/>
              </a:lnSpc>
              <a:spcBef>
                <a:spcPts val="0"/>
              </a:spcBef>
              <a:buNone/>
              <a:defRPr/>
            </a:pPr>
            <a:r>
              <a:rPr lang="en-US" altLang="zh-CN" sz="2400" dirty="0">
                <a:latin typeface="宋体" panose="02010600030101010101" pitchFamily="2" charset="-122"/>
              </a:rPr>
              <a:t>A.</a:t>
            </a:r>
            <a:r>
              <a:rPr lang="zh-CN" altLang="en-US" sz="2400" dirty="0">
                <a:latin typeface="宋体" panose="02010600030101010101" pitchFamily="2" charset="-122"/>
              </a:rPr>
              <a:t>无产阶级是最先进、最革命的阶级的原理</a:t>
            </a:r>
            <a:endParaRPr lang="en-US" altLang="zh-CN" sz="2400" dirty="0">
              <a:latin typeface="宋体" panose="02010600030101010101" pitchFamily="2" charset="-122"/>
            </a:endParaRPr>
          </a:p>
          <a:p>
            <a:pPr marL="0" indent="0" algn="just" fontAlgn="ctr">
              <a:lnSpc>
                <a:spcPct val="150000"/>
              </a:lnSpc>
              <a:spcBef>
                <a:spcPts val="0"/>
              </a:spcBef>
              <a:buNone/>
              <a:defRPr/>
            </a:pPr>
            <a:r>
              <a:rPr lang="en-US" altLang="zh-CN" sz="2400" dirty="0">
                <a:latin typeface="宋体" panose="02010600030101010101" pitchFamily="2" charset="-122"/>
              </a:rPr>
              <a:t>B.</a:t>
            </a:r>
            <a:r>
              <a:rPr lang="zh-CN" altLang="en-US" sz="2400" dirty="0">
                <a:latin typeface="宋体" panose="02010600030101010101" pitchFamily="2" charset="-122"/>
              </a:rPr>
              <a:t>帝国主义时代资本主义政治经济发展不平衡的规律</a:t>
            </a:r>
            <a:endParaRPr lang="en-US" altLang="zh-CN" sz="2400" dirty="0">
              <a:latin typeface="宋体" panose="02010600030101010101" pitchFamily="2" charset="-122"/>
            </a:endParaRPr>
          </a:p>
          <a:p>
            <a:pPr marL="0" indent="0" algn="just" fontAlgn="ctr">
              <a:lnSpc>
                <a:spcPct val="150000"/>
              </a:lnSpc>
              <a:spcBef>
                <a:spcPts val="0"/>
              </a:spcBef>
              <a:buNone/>
              <a:defRPr/>
            </a:pPr>
            <a:r>
              <a:rPr lang="en-US" altLang="zh-CN" sz="2400" dirty="0">
                <a:latin typeface="宋体" panose="02010600030101010101" pitchFamily="2" charset="-122"/>
              </a:rPr>
              <a:t>C.</a:t>
            </a:r>
            <a:r>
              <a:rPr lang="zh-CN" altLang="en-US" sz="2400" dirty="0">
                <a:latin typeface="宋体" panose="02010600030101010101" pitchFamily="2" charset="-122"/>
              </a:rPr>
              <a:t>资本主义国家无产阶级与资产阶级斗争的规律</a:t>
            </a:r>
            <a:endParaRPr lang="en-US" altLang="zh-CN" sz="2400" dirty="0">
              <a:latin typeface="宋体" panose="02010600030101010101" pitchFamily="2" charset="-122"/>
            </a:endParaRPr>
          </a:p>
          <a:p>
            <a:pPr marL="0" indent="0" algn="just" fontAlgn="ctr">
              <a:lnSpc>
                <a:spcPct val="150000"/>
              </a:lnSpc>
              <a:spcBef>
                <a:spcPts val="0"/>
              </a:spcBef>
              <a:buNone/>
              <a:defRPr/>
            </a:pPr>
            <a:r>
              <a:rPr lang="en-US" altLang="zh-CN" sz="2400" dirty="0">
                <a:latin typeface="宋体" panose="02010600030101010101" pitchFamily="2" charset="-122"/>
              </a:rPr>
              <a:t>D.</a:t>
            </a:r>
            <a:r>
              <a:rPr lang="zh-CN" altLang="en-US" sz="2400" dirty="0">
                <a:latin typeface="宋体" panose="02010600030101010101" pitchFamily="2" charset="-122"/>
              </a:rPr>
              <a:t>资本主义必然灭亡、社会主义必然胜利的规律</a:t>
            </a:r>
          </a:p>
        </p:txBody>
      </p:sp>
      <p:sp>
        <p:nvSpPr>
          <p:cNvPr id="4" name="矩形 3"/>
          <p:cNvSpPr/>
          <p:nvPr/>
        </p:nvSpPr>
        <p:spPr>
          <a:xfrm>
            <a:off x="1619672" y="2204864"/>
            <a:ext cx="500066" cy="707886"/>
          </a:xfrm>
          <a:prstGeom prst="rect">
            <a:avLst/>
          </a:prstGeom>
          <a:noFill/>
        </p:spPr>
        <p:txBody>
          <a:bodyPr wrap="square" lIns="91440" tIns="45720" rIns="91440" bIns="45720">
            <a:spAutoFit/>
          </a:bodyPr>
          <a:lstStyle/>
          <a:p>
            <a:pPr algn="ct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sym typeface="Wingdings" panose="05000000000000000000" pitchFamily="2" charset="2"/>
              </a:rPr>
              <a:t>B </a:t>
            </a:r>
            <a:r>
              <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sym typeface="Wingdings" panose="05000000000000000000" pitchFamily="2" charset="2"/>
              </a:rPr>
              <a:t> </a:t>
            </a:r>
            <a:endParaRPr lang="zh-CN" altLang="en-US" sz="4000" b="1" cap="none" spc="0" dirty="0">
              <a:ln w="12700">
                <a:solidFill>
                  <a:srgbClr val="FF0000"/>
                </a:solidFill>
                <a:prstDash val="solid"/>
              </a:ln>
              <a:solidFill>
                <a:srgbClr val="FF0000"/>
              </a:solidFill>
              <a:effectLst>
                <a:outerShdw blurRad="41275" dist="20320" dir="1800000" algn="tl" rotWithShape="0">
                  <a:srgbClr val="000000">
                    <a:alpha val="40000"/>
                  </a:srgbClr>
                </a:outerShdw>
              </a:effectLst>
            </a:endParaRPr>
          </a:p>
        </p:txBody>
      </p:sp>
      <p:sp>
        <p:nvSpPr>
          <p:cNvPr id="5" name="矩形 4"/>
          <p:cNvSpPr/>
          <p:nvPr/>
        </p:nvSpPr>
        <p:spPr>
          <a:xfrm>
            <a:off x="428596" y="500042"/>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单选</a:t>
            </a:r>
            <a:endParaRPr lang="zh-CN" altLang="en-US" sz="4000" dirty="0">
              <a:solidFill>
                <a:schemeClr val="tx2">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628800"/>
            <a:ext cx="8229600" cy="4525963"/>
          </a:xfrm>
        </p:spPr>
        <p:txBody>
          <a:bodyPr>
            <a:normAutofit/>
          </a:bodyPr>
          <a:lstStyle/>
          <a:p>
            <a:pPr marL="0" indent="0" algn="just" fontAlgn="ctr">
              <a:spcBef>
                <a:spcPts val="0"/>
              </a:spcBef>
              <a:buNone/>
              <a:defRPr/>
            </a:pPr>
            <a:r>
              <a:rPr lang="en-US" altLang="zh-CN" dirty="0">
                <a:latin typeface="+mn-ea"/>
              </a:rPr>
              <a:t>8.</a:t>
            </a:r>
            <a:r>
              <a:rPr lang="zh-CN" altLang="en-US" dirty="0">
                <a:latin typeface="宋体" panose="02010600030101010101" pitchFamily="2" charset="-122"/>
              </a:rPr>
              <a:t>资本主义必然被社会主义所代替的主要依据是(   </a:t>
            </a:r>
            <a:r>
              <a:rPr lang="en-US" altLang="zh-CN" dirty="0">
                <a:latin typeface="宋体" panose="02010600030101010101" pitchFamily="2" charset="-122"/>
              </a:rPr>
              <a:t>)</a:t>
            </a:r>
          </a:p>
          <a:p>
            <a:pPr marL="0" indent="0" algn="just" fontAlgn="ctr">
              <a:spcBef>
                <a:spcPts val="0"/>
              </a:spcBef>
              <a:buNone/>
              <a:defRPr/>
            </a:pPr>
            <a:r>
              <a:rPr lang="en-US" altLang="zh-CN" dirty="0">
                <a:latin typeface="宋体" panose="02010600030101010101" pitchFamily="2" charset="-122"/>
              </a:rPr>
              <a:t>A.</a:t>
            </a:r>
            <a:r>
              <a:rPr lang="zh-CN" altLang="en-US" dirty="0">
                <a:latin typeface="宋体" panose="02010600030101010101" pitchFamily="2" charset="-122"/>
              </a:rPr>
              <a:t>现代无产阶级日益壮大和觉醒</a:t>
            </a:r>
            <a:endParaRPr lang="en-US" altLang="zh-CN" dirty="0">
              <a:latin typeface="宋体" panose="02010600030101010101" pitchFamily="2" charset="-122"/>
            </a:endParaRPr>
          </a:p>
          <a:p>
            <a:pPr marL="0" indent="0" algn="just" fontAlgn="ctr">
              <a:spcBef>
                <a:spcPts val="0"/>
              </a:spcBef>
              <a:buNone/>
              <a:defRPr/>
            </a:pPr>
            <a:r>
              <a:rPr lang="en-US" altLang="zh-CN" dirty="0">
                <a:latin typeface="宋体" panose="02010600030101010101" pitchFamily="2" charset="-122"/>
              </a:rPr>
              <a:t>B.</a:t>
            </a:r>
            <a:r>
              <a:rPr lang="zh-CN" altLang="en-US" dirty="0">
                <a:latin typeface="宋体" panose="02010600030101010101" pitchFamily="2" charset="-122"/>
              </a:rPr>
              <a:t>个别企业有组织的生产与整个社会生产无政府状态之间的矛盾</a:t>
            </a:r>
            <a:endParaRPr lang="en-US" altLang="zh-CN" dirty="0">
              <a:latin typeface="宋体" panose="02010600030101010101" pitchFamily="2" charset="-122"/>
            </a:endParaRPr>
          </a:p>
          <a:p>
            <a:pPr marL="0" indent="0" algn="just" fontAlgn="ctr">
              <a:spcBef>
                <a:spcPts val="0"/>
              </a:spcBef>
              <a:buNone/>
              <a:defRPr/>
            </a:pPr>
            <a:r>
              <a:rPr lang="en-US" altLang="zh-CN" dirty="0">
                <a:latin typeface="宋体" panose="02010600030101010101" pitchFamily="2" charset="-122"/>
              </a:rPr>
              <a:t>C.</a:t>
            </a:r>
            <a:r>
              <a:rPr lang="zh-CN" altLang="en-US" dirty="0">
                <a:latin typeface="宋体" panose="02010600030101010101" pitchFamily="2" charset="-122"/>
              </a:rPr>
              <a:t>无产阶级与资产阶级斗争的尖锐化</a:t>
            </a:r>
            <a:endParaRPr lang="en-US" altLang="zh-CN" dirty="0">
              <a:latin typeface="宋体" panose="02010600030101010101" pitchFamily="2" charset="-122"/>
            </a:endParaRPr>
          </a:p>
          <a:p>
            <a:pPr marL="0" indent="0" algn="just" fontAlgn="ctr">
              <a:spcBef>
                <a:spcPts val="0"/>
              </a:spcBef>
              <a:buNone/>
              <a:defRPr/>
            </a:pPr>
            <a:r>
              <a:rPr lang="en-US" altLang="zh-CN" dirty="0">
                <a:latin typeface="宋体" panose="02010600030101010101" pitchFamily="2" charset="-122"/>
              </a:rPr>
              <a:t>D.</a:t>
            </a:r>
            <a:r>
              <a:rPr lang="zh-CN" altLang="en-US" dirty="0">
                <a:latin typeface="宋体" panose="02010600030101010101" pitchFamily="2" charset="-122"/>
              </a:rPr>
              <a:t>生产的社会化与资本主义私人占有制之间的矛盾</a:t>
            </a:r>
          </a:p>
        </p:txBody>
      </p:sp>
      <p:sp>
        <p:nvSpPr>
          <p:cNvPr id="4" name="矩形 3"/>
          <p:cNvSpPr/>
          <p:nvPr/>
        </p:nvSpPr>
        <p:spPr>
          <a:xfrm>
            <a:off x="1535885" y="2060848"/>
            <a:ext cx="500066" cy="707886"/>
          </a:xfrm>
          <a:prstGeom prst="rect">
            <a:avLst/>
          </a:prstGeom>
          <a:noFill/>
        </p:spPr>
        <p:txBody>
          <a:bodyPr wrap="square" lIns="91440" tIns="45720" rIns="91440" bIns="45720">
            <a:spAutoFit/>
          </a:bodyPr>
          <a:lstStyle/>
          <a:p>
            <a:pPr algn="ct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sym typeface="Wingdings" panose="05000000000000000000" pitchFamily="2" charset="2"/>
              </a:rPr>
              <a:t>D</a:t>
            </a:r>
            <a:endParaRPr lang="zh-CN" altLang="en-US" sz="4000" b="1" cap="none" spc="0" dirty="0">
              <a:ln w="12700">
                <a:solidFill>
                  <a:srgbClr val="FF0000"/>
                </a:solidFill>
                <a:prstDash val="solid"/>
              </a:ln>
              <a:solidFill>
                <a:srgbClr val="FF0000"/>
              </a:solidFill>
              <a:effectLst>
                <a:outerShdw blurRad="41275" dist="20320" dir="1800000" algn="tl" rotWithShape="0">
                  <a:srgbClr val="000000">
                    <a:alpha val="40000"/>
                  </a:srgbClr>
                </a:outerShdw>
              </a:effectLst>
            </a:endParaRPr>
          </a:p>
        </p:txBody>
      </p:sp>
      <p:sp>
        <p:nvSpPr>
          <p:cNvPr id="5" name="矩形 4"/>
          <p:cNvSpPr/>
          <p:nvPr/>
        </p:nvSpPr>
        <p:spPr>
          <a:xfrm>
            <a:off x="428596" y="500042"/>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单选</a:t>
            </a:r>
            <a:endParaRPr lang="zh-CN" altLang="en-US" sz="4000" dirty="0">
              <a:solidFill>
                <a:schemeClr val="tx2">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628800"/>
            <a:ext cx="8229600" cy="4525963"/>
          </a:xfrm>
        </p:spPr>
        <p:txBody>
          <a:bodyPr>
            <a:normAutofit/>
          </a:bodyPr>
          <a:lstStyle/>
          <a:p>
            <a:pPr marL="0" indent="0" algn="just" fontAlgn="ctr">
              <a:lnSpc>
                <a:spcPct val="150000"/>
              </a:lnSpc>
              <a:spcBef>
                <a:spcPts val="0"/>
              </a:spcBef>
              <a:buNone/>
              <a:defRPr/>
            </a:pPr>
            <a:r>
              <a:rPr lang="en-US" altLang="zh-CN" dirty="0">
                <a:latin typeface="+mn-ea"/>
              </a:rPr>
              <a:t>9.</a:t>
            </a:r>
            <a:r>
              <a:rPr lang="zh-CN" altLang="en-US" dirty="0">
                <a:latin typeface="宋体" panose="02010600030101010101" pitchFamily="2" charset="-122"/>
              </a:rPr>
              <a:t>社会主义各个阶段的划分最终应以</a:t>
            </a:r>
            <a:r>
              <a:rPr lang="en-US" altLang="zh-CN" dirty="0">
                <a:latin typeface="宋体" panose="02010600030101010101" pitchFamily="2" charset="-122"/>
              </a:rPr>
              <a:t>(  )</a:t>
            </a:r>
          </a:p>
          <a:p>
            <a:pPr marL="0" indent="0" algn="just" fontAlgn="ctr">
              <a:lnSpc>
                <a:spcPct val="150000"/>
              </a:lnSpc>
              <a:spcBef>
                <a:spcPts val="0"/>
              </a:spcBef>
              <a:buNone/>
              <a:defRPr/>
            </a:pPr>
            <a:r>
              <a:rPr lang="en-US" altLang="zh-CN" dirty="0">
                <a:latin typeface="宋体" panose="02010600030101010101" pitchFamily="2" charset="-122"/>
              </a:rPr>
              <a:t>A.</a:t>
            </a:r>
            <a:r>
              <a:rPr lang="zh-CN" altLang="en-US" dirty="0">
                <a:latin typeface="宋体" panose="02010600030101010101" pitchFamily="2" charset="-122"/>
              </a:rPr>
              <a:t>生产力的发展为标准</a:t>
            </a:r>
            <a:endParaRPr lang="en-US" altLang="zh-CN" dirty="0">
              <a:latin typeface="宋体" panose="02010600030101010101" pitchFamily="2" charset="-122"/>
            </a:endParaRPr>
          </a:p>
          <a:p>
            <a:pPr marL="0" indent="0" algn="just" fontAlgn="ctr">
              <a:lnSpc>
                <a:spcPct val="150000"/>
              </a:lnSpc>
              <a:spcBef>
                <a:spcPts val="0"/>
              </a:spcBef>
              <a:buNone/>
              <a:defRPr/>
            </a:pPr>
            <a:r>
              <a:rPr lang="en-US" altLang="zh-CN" dirty="0">
                <a:latin typeface="宋体" panose="02010600030101010101" pitchFamily="2" charset="-122"/>
              </a:rPr>
              <a:t>B.</a:t>
            </a:r>
            <a:r>
              <a:rPr lang="zh-CN" altLang="en-US" dirty="0">
                <a:latin typeface="宋体" panose="02010600030101010101" pitchFamily="2" charset="-122"/>
              </a:rPr>
              <a:t>生产关系为标准</a:t>
            </a:r>
            <a:endParaRPr lang="en-US" altLang="zh-CN" dirty="0">
              <a:latin typeface="宋体" panose="02010600030101010101" pitchFamily="2" charset="-122"/>
            </a:endParaRPr>
          </a:p>
          <a:p>
            <a:pPr marL="0" indent="0" algn="just" fontAlgn="ctr">
              <a:lnSpc>
                <a:spcPct val="150000"/>
              </a:lnSpc>
              <a:spcBef>
                <a:spcPts val="0"/>
              </a:spcBef>
              <a:buNone/>
              <a:defRPr/>
            </a:pPr>
            <a:r>
              <a:rPr lang="en-US" altLang="zh-CN" dirty="0">
                <a:latin typeface="宋体" panose="02010600030101010101" pitchFamily="2" charset="-122"/>
              </a:rPr>
              <a:t>C.</a:t>
            </a:r>
            <a:r>
              <a:rPr lang="zh-CN" altLang="en-US" dirty="0">
                <a:latin typeface="宋体" panose="02010600030101010101" pitchFamily="2" charset="-122"/>
              </a:rPr>
              <a:t>生产资料的公有制程度</a:t>
            </a:r>
            <a:endParaRPr lang="en-US" altLang="zh-CN" dirty="0">
              <a:latin typeface="宋体" panose="02010600030101010101" pitchFamily="2" charset="-122"/>
            </a:endParaRPr>
          </a:p>
          <a:p>
            <a:pPr marL="0" indent="0" algn="just" fontAlgn="ctr">
              <a:lnSpc>
                <a:spcPct val="150000"/>
              </a:lnSpc>
              <a:spcBef>
                <a:spcPts val="0"/>
              </a:spcBef>
              <a:buNone/>
              <a:defRPr/>
            </a:pPr>
            <a:r>
              <a:rPr lang="en-US" altLang="zh-CN" dirty="0">
                <a:latin typeface="宋体" panose="02010600030101010101" pitchFamily="2" charset="-122"/>
              </a:rPr>
              <a:t>D.</a:t>
            </a:r>
            <a:r>
              <a:rPr lang="zh-CN" altLang="en-US" dirty="0">
                <a:latin typeface="宋体" panose="02010600030101010101" pitchFamily="2" charset="-122"/>
              </a:rPr>
              <a:t>以阶级斗争为标准</a:t>
            </a:r>
          </a:p>
        </p:txBody>
      </p:sp>
      <p:sp>
        <p:nvSpPr>
          <p:cNvPr id="4" name="矩形 3"/>
          <p:cNvSpPr/>
          <p:nvPr/>
        </p:nvSpPr>
        <p:spPr>
          <a:xfrm flipH="1">
            <a:off x="6660232" y="1700808"/>
            <a:ext cx="1372142" cy="707886"/>
          </a:xfrm>
          <a:prstGeom prst="rect">
            <a:avLst/>
          </a:prstGeom>
          <a:noFill/>
        </p:spPr>
        <p:txBody>
          <a:bodyPr wrap="square" lIns="91440" tIns="45720" rIns="91440" bIns="45720">
            <a:spAutoFit/>
          </a:bodyPr>
          <a:lstStyle/>
          <a:p>
            <a:pPr algn="ct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sym typeface="Wingdings" panose="05000000000000000000" pitchFamily="2" charset="2"/>
              </a:rPr>
              <a:t>A</a:t>
            </a:r>
            <a:endParaRPr lang="zh-CN" altLang="en-US" sz="4000" b="1" cap="none" spc="0" dirty="0">
              <a:ln w="12700">
                <a:solidFill>
                  <a:srgbClr val="FF0000"/>
                </a:solidFill>
                <a:prstDash val="solid"/>
              </a:ln>
              <a:solidFill>
                <a:srgbClr val="FF0000"/>
              </a:solidFill>
              <a:effectLst>
                <a:outerShdw blurRad="41275" dist="20320" dir="1800000" algn="tl" rotWithShape="0">
                  <a:srgbClr val="000000">
                    <a:alpha val="40000"/>
                  </a:srgbClr>
                </a:outerShdw>
              </a:effectLst>
            </a:endParaRPr>
          </a:p>
        </p:txBody>
      </p:sp>
      <p:sp>
        <p:nvSpPr>
          <p:cNvPr id="5" name="矩形 4"/>
          <p:cNvSpPr/>
          <p:nvPr/>
        </p:nvSpPr>
        <p:spPr>
          <a:xfrm>
            <a:off x="428596" y="500042"/>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单选</a:t>
            </a:r>
            <a:endParaRPr lang="zh-CN" altLang="en-US" sz="4000" dirty="0">
              <a:solidFill>
                <a:schemeClr val="tx2">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628800"/>
            <a:ext cx="8229600" cy="4525963"/>
          </a:xfrm>
        </p:spPr>
        <p:txBody>
          <a:bodyPr>
            <a:normAutofit/>
          </a:bodyPr>
          <a:lstStyle/>
          <a:p>
            <a:pPr marL="0" indent="0" algn="just" fontAlgn="ctr">
              <a:lnSpc>
                <a:spcPct val="150000"/>
              </a:lnSpc>
              <a:spcBef>
                <a:spcPts val="0"/>
              </a:spcBef>
              <a:buNone/>
              <a:defRPr/>
            </a:pPr>
            <a:r>
              <a:rPr lang="zh-CN" altLang="zh-CN" dirty="0">
                <a:latin typeface="+mn-ea"/>
              </a:rPr>
              <a:t>1</a:t>
            </a:r>
            <a:r>
              <a:rPr lang="en-US" altLang="zh-CN" dirty="0">
                <a:latin typeface="+mn-ea"/>
              </a:rPr>
              <a:t>0.</a:t>
            </a:r>
            <a:r>
              <a:rPr lang="zh-CN" altLang="en-US" dirty="0">
                <a:latin typeface="宋体" panose="02010600030101010101" pitchFamily="2" charset="-122"/>
              </a:rPr>
              <a:t>社会主义实现由空想到科学发展的标志是（  ）</a:t>
            </a:r>
            <a:endParaRPr lang="en-US" altLang="zh-CN" dirty="0">
              <a:latin typeface="宋体" panose="02010600030101010101" pitchFamily="2" charset="-122"/>
            </a:endParaRPr>
          </a:p>
          <a:p>
            <a:pPr marL="0" indent="0" algn="just" fontAlgn="ctr">
              <a:lnSpc>
                <a:spcPct val="150000"/>
              </a:lnSpc>
              <a:spcBef>
                <a:spcPts val="0"/>
              </a:spcBef>
              <a:buNone/>
              <a:defRPr/>
            </a:pPr>
            <a:r>
              <a:rPr lang="en-US" altLang="zh-CN" dirty="0">
                <a:latin typeface="宋体" panose="02010600030101010101" pitchFamily="2" charset="-122"/>
              </a:rPr>
              <a:t>A.《</a:t>
            </a:r>
            <a:r>
              <a:rPr lang="zh-CN" altLang="en-US" dirty="0">
                <a:latin typeface="宋体" panose="02010600030101010101" pitchFamily="2" charset="-122"/>
              </a:rPr>
              <a:t>共产党宣言</a:t>
            </a:r>
            <a:r>
              <a:rPr lang="en-US" altLang="zh-CN" dirty="0">
                <a:latin typeface="宋体" panose="02010600030101010101" pitchFamily="2" charset="-122"/>
              </a:rPr>
              <a:t>》</a:t>
            </a:r>
            <a:r>
              <a:rPr lang="zh-CN" altLang="en-US" dirty="0">
                <a:latin typeface="宋体" panose="02010600030101010101" pitchFamily="2" charset="-122"/>
              </a:rPr>
              <a:t>的发表</a:t>
            </a:r>
            <a:endParaRPr lang="en-US" altLang="zh-CN" dirty="0">
              <a:latin typeface="宋体" panose="02010600030101010101" pitchFamily="2" charset="-122"/>
            </a:endParaRPr>
          </a:p>
          <a:p>
            <a:pPr marL="0" indent="0" algn="just" fontAlgn="ctr">
              <a:lnSpc>
                <a:spcPct val="150000"/>
              </a:lnSpc>
              <a:spcBef>
                <a:spcPts val="0"/>
              </a:spcBef>
              <a:buNone/>
              <a:defRPr/>
            </a:pPr>
            <a:r>
              <a:rPr lang="en-US" altLang="zh-CN" dirty="0">
                <a:latin typeface="宋体" panose="02010600030101010101" pitchFamily="2" charset="-122"/>
              </a:rPr>
              <a:t>B.“</a:t>
            </a:r>
            <a:r>
              <a:rPr lang="zh-CN" altLang="en-US" dirty="0">
                <a:latin typeface="宋体" panose="02010600030101010101" pitchFamily="2" charset="-122"/>
              </a:rPr>
              <a:t>共产主义者同盟”的建立</a:t>
            </a:r>
            <a:endParaRPr lang="en-US" altLang="zh-CN" dirty="0">
              <a:latin typeface="宋体" panose="02010600030101010101" pitchFamily="2" charset="-122"/>
            </a:endParaRPr>
          </a:p>
          <a:p>
            <a:pPr marL="0" indent="0" algn="just" fontAlgn="ctr">
              <a:lnSpc>
                <a:spcPct val="150000"/>
              </a:lnSpc>
              <a:spcBef>
                <a:spcPts val="0"/>
              </a:spcBef>
              <a:buNone/>
              <a:defRPr/>
            </a:pPr>
            <a:r>
              <a:rPr lang="en-US" altLang="zh-CN" dirty="0">
                <a:latin typeface="宋体" panose="02010600030101010101" pitchFamily="2" charset="-122"/>
              </a:rPr>
              <a:t>C.</a:t>
            </a:r>
            <a:r>
              <a:rPr lang="zh-CN" altLang="en-US" dirty="0">
                <a:latin typeface="宋体" panose="02010600030101010101" pitchFamily="2" charset="-122"/>
              </a:rPr>
              <a:t>空想社会主义理想的破灭</a:t>
            </a:r>
            <a:endParaRPr lang="en-US" altLang="zh-CN" dirty="0">
              <a:latin typeface="宋体" panose="02010600030101010101" pitchFamily="2" charset="-122"/>
            </a:endParaRPr>
          </a:p>
          <a:p>
            <a:pPr marL="0" indent="0" algn="just" fontAlgn="ctr">
              <a:lnSpc>
                <a:spcPct val="150000"/>
              </a:lnSpc>
              <a:spcBef>
                <a:spcPts val="0"/>
              </a:spcBef>
              <a:buNone/>
              <a:defRPr/>
            </a:pPr>
            <a:r>
              <a:rPr lang="en-US" altLang="zh-CN" dirty="0">
                <a:latin typeface="宋体" panose="02010600030101010101" pitchFamily="2" charset="-122"/>
              </a:rPr>
              <a:t>D.</a:t>
            </a:r>
            <a:r>
              <a:rPr lang="zh-CN" altLang="en-US" dirty="0">
                <a:latin typeface="宋体" panose="02010600030101010101" pitchFamily="2" charset="-122"/>
              </a:rPr>
              <a:t>无产阶级革命的胜利</a:t>
            </a:r>
          </a:p>
        </p:txBody>
      </p:sp>
      <p:sp>
        <p:nvSpPr>
          <p:cNvPr id="4" name="矩形 3"/>
          <p:cNvSpPr/>
          <p:nvPr/>
        </p:nvSpPr>
        <p:spPr>
          <a:xfrm>
            <a:off x="857224" y="2492896"/>
            <a:ext cx="500066" cy="707886"/>
          </a:xfrm>
          <a:prstGeom prst="rect">
            <a:avLst/>
          </a:prstGeom>
          <a:noFill/>
        </p:spPr>
        <p:txBody>
          <a:bodyPr wrap="square" lIns="91440" tIns="45720" rIns="91440" bIns="45720">
            <a:spAutoFit/>
          </a:bodyPr>
          <a:lstStyle/>
          <a:p>
            <a:pPr algn="ct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sym typeface="Wingdings" panose="05000000000000000000" pitchFamily="2" charset="2"/>
              </a:rPr>
              <a:t>A</a:t>
            </a:r>
            <a:endParaRPr lang="zh-CN" altLang="en-US" sz="4000" b="1" cap="none" spc="0" dirty="0">
              <a:ln w="12700">
                <a:solidFill>
                  <a:srgbClr val="FF0000"/>
                </a:solidFill>
                <a:prstDash val="solid"/>
              </a:ln>
              <a:solidFill>
                <a:srgbClr val="FF0000"/>
              </a:solidFill>
              <a:effectLst>
                <a:outerShdw blurRad="41275" dist="20320" dir="1800000" algn="tl" rotWithShape="0">
                  <a:srgbClr val="000000">
                    <a:alpha val="40000"/>
                  </a:srgbClr>
                </a:outerShdw>
              </a:effectLst>
            </a:endParaRPr>
          </a:p>
        </p:txBody>
      </p:sp>
      <p:sp>
        <p:nvSpPr>
          <p:cNvPr id="5" name="矩形 4"/>
          <p:cNvSpPr/>
          <p:nvPr/>
        </p:nvSpPr>
        <p:spPr>
          <a:xfrm>
            <a:off x="428596" y="500042"/>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单选</a:t>
            </a:r>
            <a:endParaRPr lang="zh-CN" altLang="en-US" sz="4000" dirty="0">
              <a:solidFill>
                <a:schemeClr val="tx2">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1600201"/>
            <a:ext cx="8929750" cy="2328866"/>
          </a:xfrm>
        </p:spPr>
        <p:txBody>
          <a:bodyPr>
            <a:normAutofit/>
          </a:bodyPr>
          <a:lstStyle/>
          <a:p>
            <a:pPr marL="0" indent="0" algn="just" fontAlgn="ctr">
              <a:buNone/>
            </a:pPr>
            <a:r>
              <a:rPr lang="zh-CN" altLang="en-US" dirty="0"/>
              <a:t> </a:t>
            </a:r>
            <a:r>
              <a:rPr lang="en-US" altLang="zh-CN" dirty="0"/>
              <a:t>1.</a:t>
            </a:r>
            <a:r>
              <a:rPr lang="zh-CN" altLang="en-US" dirty="0">
                <a:solidFill>
                  <a:srgbClr val="000000"/>
                </a:solidFill>
                <a:latin typeface="宋体" panose="02010600030101010101" pitchFamily="2" charset="-122"/>
              </a:rPr>
              <a:t>空想社会主义的思想是科学社会主义的直接思想来源，因为三大空想社会主义者的社会历史观基本上是唯物主义的。</a:t>
            </a:r>
          </a:p>
        </p:txBody>
      </p:sp>
      <p:sp>
        <p:nvSpPr>
          <p:cNvPr id="6" name="矩形 5"/>
          <p:cNvSpPr/>
          <p:nvPr/>
        </p:nvSpPr>
        <p:spPr>
          <a:xfrm>
            <a:off x="428596" y="500042"/>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判断</a:t>
            </a:r>
            <a:endParaRPr lang="zh-CN" altLang="en-US" sz="4000" dirty="0">
              <a:solidFill>
                <a:schemeClr val="tx2">
                  <a:lumMod val="60000"/>
                  <a:lumOff val="40000"/>
                </a:schemeClr>
              </a:solidFill>
            </a:endParaRPr>
          </a:p>
        </p:txBody>
      </p:sp>
      <p:sp>
        <p:nvSpPr>
          <p:cNvPr id="4" name="矩形 3"/>
          <p:cNvSpPr/>
          <p:nvPr/>
        </p:nvSpPr>
        <p:spPr>
          <a:xfrm>
            <a:off x="1714480" y="4286256"/>
            <a:ext cx="5559214" cy="923330"/>
          </a:xfrm>
          <a:prstGeom prst="rect">
            <a:avLst/>
          </a:prstGeom>
          <a:noFill/>
        </p:spPr>
        <p:txBody>
          <a:bodyPr wrap="none" lIns="91440" tIns="45720" rIns="91440" bIns="45720">
            <a:spAutoFit/>
          </a:bodyPr>
          <a:lstStyle/>
          <a:p>
            <a:pPr algn="ctr"/>
            <a:r>
              <a:rPr lang="en-US" altLang="zh-CN"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Right   or   Wrong</a:t>
            </a:r>
            <a:endParaRPr lang="zh-CN" altLang="en-US" sz="5400" b="1" cap="none" spc="0"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4355976" y="2564904"/>
            <a:ext cx="1285884" cy="861774"/>
          </a:xfrm>
          <a:prstGeom prst="rect">
            <a:avLst/>
          </a:prstGeom>
          <a:noFill/>
        </p:spPr>
        <p:txBody>
          <a:bodyPr wrap="square" rtlCol="0">
            <a:spAutoFit/>
          </a:bodyPr>
          <a:lstStyle/>
          <a:p>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a:t>
            </a:r>
            <a:r>
              <a:rPr lang="en-US" altLang="zh-CN"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 × </a:t>
            </a: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1600201"/>
            <a:ext cx="8929750" cy="2328866"/>
          </a:xfrm>
        </p:spPr>
        <p:txBody>
          <a:bodyPr>
            <a:normAutofit/>
          </a:bodyPr>
          <a:lstStyle/>
          <a:p>
            <a:pPr marL="0" indent="0" algn="just" fontAlgn="ctr">
              <a:buNone/>
            </a:pPr>
            <a:r>
              <a:rPr lang="en-US" altLang="zh-CN" dirty="0">
                <a:solidFill>
                  <a:srgbClr val="000000"/>
                </a:solidFill>
                <a:latin typeface="宋体" panose="02010600030101010101" pitchFamily="2" charset="-122"/>
              </a:rPr>
              <a:t>2.</a:t>
            </a:r>
            <a:r>
              <a:rPr lang="zh-CN" altLang="en-US" dirty="0">
                <a:solidFill>
                  <a:srgbClr val="000000"/>
                </a:solidFill>
                <a:latin typeface="宋体" panose="02010600030101010101" pitchFamily="2" charset="-122"/>
              </a:rPr>
              <a:t>科学社会主义的两大基石是辩证唯物主义和历史唯物主义。</a:t>
            </a:r>
          </a:p>
        </p:txBody>
      </p:sp>
      <p:sp>
        <p:nvSpPr>
          <p:cNvPr id="6" name="矩形 5"/>
          <p:cNvSpPr/>
          <p:nvPr/>
        </p:nvSpPr>
        <p:spPr>
          <a:xfrm>
            <a:off x="428596" y="500042"/>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判断</a:t>
            </a:r>
            <a:endParaRPr lang="zh-CN" altLang="en-US" sz="4000" dirty="0">
              <a:solidFill>
                <a:schemeClr val="tx2">
                  <a:lumMod val="60000"/>
                  <a:lumOff val="40000"/>
                </a:schemeClr>
              </a:solidFill>
            </a:endParaRPr>
          </a:p>
        </p:txBody>
      </p:sp>
      <p:sp>
        <p:nvSpPr>
          <p:cNvPr id="4" name="矩形 3"/>
          <p:cNvSpPr/>
          <p:nvPr/>
        </p:nvSpPr>
        <p:spPr>
          <a:xfrm>
            <a:off x="1714480" y="4286256"/>
            <a:ext cx="5559214" cy="923330"/>
          </a:xfrm>
          <a:prstGeom prst="rect">
            <a:avLst/>
          </a:prstGeom>
          <a:noFill/>
        </p:spPr>
        <p:txBody>
          <a:bodyPr wrap="none" lIns="91440" tIns="45720" rIns="91440" bIns="45720">
            <a:spAutoFit/>
          </a:bodyPr>
          <a:lstStyle/>
          <a:p>
            <a:pPr algn="ctr"/>
            <a:r>
              <a:rPr lang="en-US" altLang="zh-CN"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Right   or   Wrong</a:t>
            </a:r>
            <a:endParaRPr lang="zh-CN" altLang="en-US" sz="5400" b="1" cap="none" spc="0"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3059832" y="2132856"/>
            <a:ext cx="1285884" cy="861774"/>
          </a:xfrm>
          <a:prstGeom prst="rect">
            <a:avLst/>
          </a:prstGeom>
          <a:noFill/>
        </p:spPr>
        <p:txBody>
          <a:bodyPr wrap="square" rtlCol="0">
            <a:spAutoFit/>
          </a:bodyPr>
          <a:lstStyle/>
          <a:p>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a:t>
            </a:r>
            <a:r>
              <a:rPr lang="zh-CN" altLang="en-US"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 </a:t>
            </a:r>
            <a:r>
              <a:rPr lang="en-US" altLang="zh-CN"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 </a:t>
            </a: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1600201"/>
            <a:ext cx="8929750" cy="2328866"/>
          </a:xfrm>
        </p:spPr>
        <p:txBody>
          <a:bodyPr>
            <a:normAutofit/>
          </a:bodyPr>
          <a:lstStyle/>
          <a:p>
            <a:pPr marL="0" indent="0" algn="just" fontAlgn="ctr">
              <a:lnSpc>
                <a:spcPct val="150000"/>
              </a:lnSpc>
              <a:buNone/>
            </a:pPr>
            <a:r>
              <a:rPr lang="zh-CN" altLang="zh-CN" dirty="0"/>
              <a:t>3</a:t>
            </a:r>
            <a:r>
              <a:rPr lang="en-US" altLang="zh-CN" dirty="0"/>
              <a:t>.</a:t>
            </a:r>
            <a:r>
              <a:rPr lang="zh-CN" altLang="en-US" dirty="0">
                <a:solidFill>
                  <a:srgbClr val="000000"/>
                </a:solidFill>
                <a:latin typeface="宋体" panose="02010600030101010101" pitchFamily="2" charset="-122"/>
              </a:rPr>
              <a:t>以圣西门、傅立叶、欧文为代表的空想社会主义，是科学社会主义直接思想来源。</a:t>
            </a:r>
          </a:p>
        </p:txBody>
      </p:sp>
      <p:sp>
        <p:nvSpPr>
          <p:cNvPr id="6" name="矩形 5"/>
          <p:cNvSpPr/>
          <p:nvPr/>
        </p:nvSpPr>
        <p:spPr>
          <a:xfrm>
            <a:off x="428596" y="500042"/>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判断</a:t>
            </a:r>
            <a:endParaRPr lang="zh-CN" altLang="en-US" sz="4000" dirty="0">
              <a:solidFill>
                <a:schemeClr val="tx2">
                  <a:lumMod val="60000"/>
                  <a:lumOff val="40000"/>
                </a:schemeClr>
              </a:solidFill>
            </a:endParaRPr>
          </a:p>
        </p:txBody>
      </p:sp>
      <p:sp>
        <p:nvSpPr>
          <p:cNvPr id="4" name="矩形 3"/>
          <p:cNvSpPr/>
          <p:nvPr/>
        </p:nvSpPr>
        <p:spPr>
          <a:xfrm>
            <a:off x="1714480" y="4286256"/>
            <a:ext cx="5559214" cy="923330"/>
          </a:xfrm>
          <a:prstGeom prst="rect">
            <a:avLst/>
          </a:prstGeom>
          <a:noFill/>
        </p:spPr>
        <p:txBody>
          <a:bodyPr wrap="none" lIns="91440" tIns="45720" rIns="91440" bIns="45720">
            <a:spAutoFit/>
          </a:bodyPr>
          <a:lstStyle/>
          <a:p>
            <a:pPr algn="ctr"/>
            <a:r>
              <a:rPr lang="en-US" altLang="zh-CN"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Right   or   Wrong</a:t>
            </a:r>
            <a:endParaRPr lang="zh-CN" altLang="en-US" sz="5400" b="1" cap="none" spc="0"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6732240" y="2564904"/>
            <a:ext cx="1285884" cy="861774"/>
          </a:xfrm>
          <a:prstGeom prst="rect">
            <a:avLst/>
          </a:prstGeom>
          <a:noFill/>
        </p:spPr>
        <p:txBody>
          <a:bodyPr wrap="square" rtlCol="0">
            <a:spAutoFit/>
          </a:bodyPr>
          <a:lstStyle/>
          <a:p>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a:t>
            </a:r>
            <a:r>
              <a:rPr lang="zh-CN" altLang="en-US"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 </a:t>
            </a:r>
            <a:r>
              <a:rPr lang="en-US" altLang="zh-CN"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 </a:t>
            </a: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1600201"/>
            <a:ext cx="8929750" cy="2328866"/>
          </a:xfrm>
        </p:spPr>
        <p:txBody>
          <a:bodyPr>
            <a:normAutofit/>
          </a:bodyPr>
          <a:lstStyle/>
          <a:p>
            <a:pPr>
              <a:lnSpc>
                <a:spcPct val="150000"/>
              </a:lnSpc>
              <a:buNone/>
            </a:pPr>
            <a:r>
              <a:rPr lang="zh-CN" altLang="en-US" dirty="0"/>
              <a:t>  </a:t>
            </a:r>
            <a:r>
              <a:rPr lang="zh-CN" altLang="zh-CN" dirty="0"/>
              <a:t>4</a:t>
            </a:r>
            <a:r>
              <a:rPr lang="en-US" altLang="zh-CN" dirty="0"/>
              <a:t>.</a:t>
            </a:r>
            <a:r>
              <a:rPr lang="zh-CN" altLang="en-US" dirty="0">
                <a:solidFill>
                  <a:srgbClr val="000000"/>
                </a:solidFill>
                <a:latin typeface="宋体" panose="02010600030101010101" pitchFamily="2" charset="-122"/>
              </a:rPr>
              <a:t>马克思恩格斯从来都坚持认为，无产阶级的历史地位和阶级性决定了它只能通过暴力革命来推翻资本主义统治。</a:t>
            </a:r>
            <a:endParaRPr lang="en-US" altLang="zh-CN" dirty="0"/>
          </a:p>
        </p:txBody>
      </p:sp>
      <p:sp>
        <p:nvSpPr>
          <p:cNvPr id="6" name="矩形 5"/>
          <p:cNvSpPr/>
          <p:nvPr/>
        </p:nvSpPr>
        <p:spPr>
          <a:xfrm>
            <a:off x="428596" y="500042"/>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判断</a:t>
            </a:r>
            <a:endParaRPr lang="zh-CN" altLang="en-US" sz="4000" dirty="0">
              <a:solidFill>
                <a:schemeClr val="tx2">
                  <a:lumMod val="60000"/>
                  <a:lumOff val="40000"/>
                </a:schemeClr>
              </a:solidFill>
            </a:endParaRPr>
          </a:p>
        </p:txBody>
      </p:sp>
      <p:sp>
        <p:nvSpPr>
          <p:cNvPr id="4" name="矩形 3"/>
          <p:cNvSpPr/>
          <p:nvPr/>
        </p:nvSpPr>
        <p:spPr>
          <a:xfrm>
            <a:off x="1714480" y="4286256"/>
            <a:ext cx="5559214" cy="923330"/>
          </a:xfrm>
          <a:prstGeom prst="rect">
            <a:avLst/>
          </a:prstGeom>
          <a:noFill/>
        </p:spPr>
        <p:txBody>
          <a:bodyPr wrap="none" lIns="91440" tIns="45720" rIns="91440" bIns="45720">
            <a:spAutoFit/>
          </a:bodyPr>
          <a:lstStyle/>
          <a:p>
            <a:pPr algn="ctr"/>
            <a:r>
              <a:rPr lang="en-US" altLang="zh-CN"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Right   or   Wrong</a:t>
            </a:r>
            <a:endParaRPr lang="zh-CN" altLang="en-US" sz="5400" b="1" cap="none" spc="0"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8" name="TextBox 7"/>
          <p:cNvSpPr txBox="1"/>
          <p:nvPr/>
        </p:nvSpPr>
        <p:spPr>
          <a:xfrm>
            <a:off x="4644008" y="3212976"/>
            <a:ext cx="1285884" cy="861774"/>
          </a:xfrm>
          <a:prstGeom prst="rect">
            <a:avLst/>
          </a:prstGeom>
          <a:noFill/>
        </p:spPr>
        <p:txBody>
          <a:bodyPr wrap="square" rtlCol="0">
            <a:spAutoFit/>
          </a:bodyPr>
          <a:lstStyle/>
          <a:p>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a:t>
            </a:r>
            <a:r>
              <a:rPr lang="zh-CN" altLang="en-US"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 </a:t>
            </a:r>
            <a:r>
              <a:rPr lang="en-US" altLang="zh-CN"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 </a:t>
            </a: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1600201"/>
            <a:ext cx="8929750" cy="2328866"/>
          </a:xfrm>
        </p:spPr>
        <p:txBody>
          <a:bodyPr>
            <a:normAutofit/>
          </a:bodyPr>
          <a:lstStyle/>
          <a:p>
            <a:pPr marL="0" indent="0" algn="just" fontAlgn="ctr">
              <a:lnSpc>
                <a:spcPct val="150000"/>
              </a:lnSpc>
              <a:buNone/>
            </a:pPr>
            <a:r>
              <a:rPr lang="en-US" altLang="zh-CN" dirty="0"/>
              <a:t>5.</a:t>
            </a:r>
            <a:r>
              <a:rPr lang="zh-CN" altLang="en-US" dirty="0">
                <a:latin typeface="宋体" panose="02010600030101010101" pitchFamily="2" charset="-122"/>
              </a:rPr>
              <a:t>马列主义关于无产阶级政党学说的核心内容是党的领导地位和作用问题。</a:t>
            </a:r>
          </a:p>
        </p:txBody>
      </p:sp>
      <p:sp>
        <p:nvSpPr>
          <p:cNvPr id="6" name="矩形 5"/>
          <p:cNvSpPr/>
          <p:nvPr/>
        </p:nvSpPr>
        <p:spPr>
          <a:xfrm>
            <a:off x="428596" y="500042"/>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判断</a:t>
            </a:r>
            <a:endParaRPr lang="zh-CN" altLang="en-US" sz="4000" dirty="0">
              <a:solidFill>
                <a:schemeClr val="tx2">
                  <a:lumMod val="60000"/>
                  <a:lumOff val="40000"/>
                </a:schemeClr>
              </a:solidFill>
            </a:endParaRPr>
          </a:p>
        </p:txBody>
      </p:sp>
      <p:sp>
        <p:nvSpPr>
          <p:cNvPr id="4" name="矩形 3"/>
          <p:cNvSpPr/>
          <p:nvPr/>
        </p:nvSpPr>
        <p:spPr>
          <a:xfrm>
            <a:off x="1714480" y="4286256"/>
            <a:ext cx="5559214" cy="923330"/>
          </a:xfrm>
          <a:prstGeom prst="rect">
            <a:avLst/>
          </a:prstGeom>
          <a:noFill/>
        </p:spPr>
        <p:txBody>
          <a:bodyPr wrap="none" lIns="91440" tIns="45720" rIns="91440" bIns="45720">
            <a:spAutoFit/>
          </a:bodyPr>
          <a:lstStyle/>
          <a:p>
            <a:pPr algn="ctr"/>
            <a:r>
              <a:rPr lang="en-US" altLang="zh-CN"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Right   or   Wrong</a:t>
            </a:r>
            <a:endParaRPr lang="zh-CN" altLang="en-US" sz="5400" b="1" cap="none" spc="0"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8" name="TextBox 7"/>
          <p:cNvSpPr txBox="1"/>
          <p:nvPr/>
        </p:nvSpPr>
        <p:spPr>
          <a:xfrm>
            <a:off x="5292080" y="2564904"/>
            <a:ext cx="1285884" cy="861774"/>
          </a:xfrm>
          <a:prstGeom prst="rect">
            <a:avLst/>
          </a:prstGeom>
          <a:noFill/>
        </p:spPr>
        <p:txBody>
          <a:bodyPr wrap="square" rtlCol="0">
            <a:spAutoFit/>
          </a:bodyPr>
          <a:lstStyle/>
          <a:p>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a:t>
            </a:r>
            <a:r>
              <a:rPr lang="zh-CN" altLang="en-US"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 </a:t>
            </a:r>
            <a:r>
              <a:rPr lang="en-US" altLang="zh-CN"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a:t>
            </a:r>
            <a:r>
              <a:rPr lang="zh-CN" altLang="en-US"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   </a:t>
            </a: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844" y="1285860"/>
            <a:ext cx="8786874" cy="3785652"/>
          </a:xfrm>
          <a:prstGeom prst="rect">
            <a:avLst/>
          </a:prstGeom>
          <a:noFill/>
        </p:spPr>
        <p:txBody>
          <a:bodyPr wrap="square" rtlCol="0">
            <a:spAutoFit/>
          </a:bodyPr>
          <a:lstStyle/>
          <a:p>
            <a:pPr algn="just" fontAlgn="ctr">
              <a:lnSpc>
                <a:spcPct val="150000"/>
              </a:lnSpc>
              <a:defRPr/>
            </a:pPr>
            <a:r>
              <a:rPr lang="en-US" altLang="zh-CN" sz="3200" dirty="0"/>
              <a:t>1.</a:t>
            </a:r>
            <a:r>
              <a:rPr lang="zh-CN" altLang="en-US" sz="3200" dirty="0">
                <a:solidFill>
                  <a:srgbClr val="000000"/>
                </a:solidFill>
                <a:latin typeface="宋体" panose="02010600030101010101" pitchFamily="2" charset="-122"/>
              </a:rPr>
              <a:t>科学社会主义的直接理论来源是（</a:t>
            </a:r>
            <a:r>
              <a:rPr lang="zh-CN" altLang="zh-CN" sz="3200" dirty="0">
                <a:solidFill>
                  <a:srgbClr val="000000"/>
                </a:solidFill>
                <a:latin typeface="宋体" panose="02010600030101010101" pitchFamily="2" charset="-122"/>
              </a:rPr>
              <a:t> </a:t>
            </a:r>
            <a:r>
              <a:rPr lang="zh-CN" altLang="en-US" sz="3200" dirty="0">
                <a:solidFill>
                  <a:srgbClr val="000000"/>
                </a:solidFill>
                <a:latin typeface="宋体" panose="02010600030101010101" pitchFamily="2" charset="-122"/>
              </a:rPr>
              <a:t> ）</a:t>
            </a:r>
            <a:endParaRPr lang="en-US" altLang="zh-CN" sz="3200" dirty="0">
              <a:solidFill>
                <a:srgbClr val="000000"/>
              </a:solidFill>
              <a:latin typeface="宋体" panose="02010600030101010101" pitchFamily="2" charset="-122"/>
            </a:endParaRPr>
          </a:p>
          <a:p>
            <a:pPr algn="just" fontAlgn="ctr">
              <a:lnSpc>
                <a:spcPct val="150000"/>
              </a:lnSpc>
              <a:defRPr/>
            </a:pPr>
            <a:r>
              <a:rPr lang="en-US" altLang="zh-CN" sz="3200" dirty="0">
                <a:solidFill>
                  <a:srgbClr val="000000"/>
                </a:solidFill>
                <a:latin typeface="宋体" panose="02010600030101010101" pitchFamily="2" charset="-122"/>
              </a:rPr>
              <a:t>A 16</a:t>
            </a:r>
            <a:r>
              <a:rPr lang="zh-CN" altLang="en-US" sz="3200" dirty="0">
                <a:solidFill>
                  <a:srgbClr val="000000"/>
                </a:solidFill>
                <a:latin typeface="宋体" panose="02010600030101010101" pitchFamily="2" charset="-122"/>
              </a:rPr>
              <a:t>世纪欧洲空想社会主义思潮</a:t>
            </a:r>
            <a:endParaRPr lang="en-US" altLang="zh-CN" sz="3200" dirty="0">
              <a:solidFill>
                <a:srgbClr val="000000"/>
              </a:solidFill>
              <a:latin typeface="宋体" panose="02010600030101010101" pitchFamily="2" charset="-122"/>
            </a:endParaRPr>
          </a:p>
          <a:p>
            <a:pPr algn="just" fontAlgn="ctr">
              <a:lnSpc>
                <a:spcPct val="150000"/>
              </a:lnSpc>
              <a:defRPr/>
            </a:pPr>
            <a:r>
              <a:rPr lang="en-US" altLang="zh-CN" sz="3200" dirty="0">
                <a:solidFill>
                  <a:srgbClr val="000000"/>
                </a:solidFill>
                <a:latin typeface="宋体" panose="02010600030101010101" pitchFamily="2" charset="-122"/>
              </a:rPr>
              <a:t>B 19</a:t>
            </a:r>
            <a:r>
              <a:rPr lang="zh-CN" altLang="en-US" sz="3200" dirty="0">
                <a:solidFill>
                  <a:srgbClr val="000000"/>
                </a:solidFill>
                <a:latin typeface="宋体" panose="02010600030101010101" pitchFamily="2" charset="-122"/>
              </a:rPr>
              <a:t>世纪初欧洲空想社会主义理论</a:t>
            </a:r>
            <a:r>
              <a:rPr lang="en-US" altLang="zh-CN" sz="3200" dirty="0">
                <a:solidFill>
                  <a:srgbClr val="000000"/>
                </a:solidFill>
                <a:latin typeface="宋体" panose="02010600030101010101" pitchFamily="2" charset="-122"/>
              </a:rPr>
              <a:t>|</a:t>
            </a:r>
          </a:p>
          <a:p>
            <a:pPr algn="just" fontAlgn="ctr">
              <a:lnSpc>
                <a:spcPct val="150000"/>
              </a:lnSpc>
              <a:defRPr/>
            </a:pPr>
            <a:r>
              <a:rPr lang="en-US" altLang="zh-CN" sz="3200" dirty="0">
                <a:solidFill>
                  <a:srgbClr val="000000"/>
                </a:solidFill>
                <a:latin typeface="宋体" panose="02010600030101010101" pitchFamily="2" charset="-122"/>
              </a:rPr>
              <a:t>C 18</a:t>
            </a:r>
            <a:r>
              <a:rPr lang="zh-CN" altLang="en-US" sz="3200" dirty="0">
                <a:solidFill>
                  <a:srgbClr val="000000"/>
                </a:solidFill>
                <a:latin typeface="宋体" panose="02010600030101010101" pitchFamily="2" charset="-122"/>
              </a:rPr>
              <a:t>世纪法国唯物主义和无神论</a:t>
            </a:r>
            <a:r>
              <a:rPr lang="en-US" altLang="zh-CN" sz="3200" dirty="0">
                <a:solidFill>
                  <a:srgbClr val="000000"/>
                </a:solidFill>
                <a:latin typeface="宋体" panose="02010600030101010101" pitchFamily="2" charset="-122"/>
              </a:rPr>
              <a:t>|</a:t>
            </a:r>
          </a:p>
          <a:p>
            <a:pPr algn="just" fontAlgn="ctr">
              <a:lnSpc>
                <a:spcPct val="150000"/>
              </a:lnSpc>
              <a:defRPr/>
            </a:pPr>
            <a:r>
              <a:rPr lang="en-US" altLang="zh-CN" sz="3200" dirty="0">
                <a:solidFill>
                  <a:srgbClr val="000000"/>
                </a:solidFill>
                <a:latin typeface="宋体" panose="02010600030101010101" pitchFamily="2" charset="-122"/>
              </a:rPr>
              <a:t>D 18</a:t>
            </a:r>
            <a:r>
              <a:rPr lang="zh-CN" altLang="en-US" sz="3200" dirty="0">
                <a:solidFill>
                  <a:srgbClr val="000000"/>
                </a:solidFill>
                <a:latin typeface="宋体" panose="02010600030101010101" pitchFamily="2" charset="-122"/>
              </a:rPr>
              <a:t>－</a:t>
            </a:r>
            <a:r>
              <a:rPr lang="en-US" altLang="zh-CN" sz="3200" dirty="0">
                <a:solidFill>
                  <a:srgbClr val="000000"/>
                </a:solidFill>
                <a:latin typeface="宋体" panose="02010600030101010101" pitchFamily="2" charset="-122"/>
              </a:rPr>
              <a:t>19</a:t>
            </a:r>
            <a:r>
              <a:rPr lang="zh-CN" altLang="en-US" sz="3200" dirty="0">
                <a:solidFill>
                  <a:srgbClr val="000000"/>
                </a:solidFill>
                <a:latin typeface="宋体" panose="02010600030101010101" pitchFamily="2" charset="-122"/>
              </a:rPr>
              <a:t>世纪德国古典哲学</a:t>
            </a:r>
          </a:p>
        </p:txBody>
      </p:sp>
      <p:sp>
        <p:nvSpPr>
          <p:cNvPr id="7" name="矩形 6"/>
          <p:cNvSpPr/>
          <p:nvPr/>
        </p:nvSpPr>
        <p:spPr>
          <a:xfrm>
            <a:off x="428596" y="500042"/>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单选</a:t>
            </a:r>
            <a:endParaRPr lang="zh-CN" altLang="en-US" sz="4000" dirty="0">
              <a:solidFill>
                <a:schemeClr val="tx2">
                  <a:lumMod val="60000"/>
                  <a:lumOff val="40000"/>
                </a:schemeClr>
              </a:solidFill>
            </a:endParaRPr>
          </a:p>
        </p:txBody>
      </p:sp>
      <p:sp>
        <p:nvSpPr>
          <p:cNvPr id="8" name="矩形 7"/>
          <p:cNvSpPr/>
          <p:nvPr/>
        </p:nvSpPr>
        <p:spPr>
          <a:xfrm>
            <a:off x="6588224" y="1412776"/>
            <a:ext cx="500066" cy="707886"/>
          </a:xfrm>
          <a:prstGeom prst="rect">
            <a:avLst/>
          </a:prstGeom>
          <a:noFill/>
        </p:spPr>
        <p:txBody>
          <a:bodyPr wrap="square" lIns="91440" tIns="45720" rIns="91440" bIns="45720">
            <a:spAutoFit/>
          </a:bodyPr>
          <a:lstStyle/>
          <a:p>
            <a:pPr algn="ctr"/>
            <a:r>
              <a:rPr lang="en-US" altLang="zh-CN" sz="4000" b="1" cap="none" spc="0" dirty="0">
                <a:ln w="12700">
                  <a:solidFill>
                    <a:srgbClr val="FF0000"/>
                  </a:solidFill>
                  <a:prstDash val="solid"/>
                </a:ln>
                <a:solidFill>
                  <a:srgbClr val="FF0000"/>
                </a:solidFill>
                <a:effectLst>
                  <a:outerShdw blurRad="41275" dist="20320" dir="1800000" algn="tl" rotWithShape="0">
                    <a:srgbClr val="000000">
                      <a:alpha val="40000"/>
                    </a:srgbClr>
                  </a:outerShdw>
                </a:effectLst>
              </a:rPr>
              <a:t>B</a:t>
            </a:r>
            <a:endParaRPr lang="zh-CN" altLang="en-US" sz="4000" b="1" cap="none" spc="0" dirty="0">
              <a:ln w="12700">
                <a:solidFill>
                  <a:srgbClr val="FF0000"/>
                </a:solidFill>
                <a:prstDash val="solid"/>
              </a:ln>
              <a:solidFill>
                <a:srgbClr val="FF0000"/>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628800"/>
            <a:ext cx="8229600" cy="4525963"/>
          </a:xfrm>
        </p:spPr>
        <p:txBody>
          <a:bodyPr>
            <a:normAutofit/>
          </a:bodyPr>
          <a:lstStyle/>
          <a:p>
            <a:pPr marL="0" indent="0" algn="just" fontAlgn="ctr">
              <a:lnSpc>
                <a:spcPct val="150000"/>
              </a:lnSpc>
              <a:spcBef>
                <a:spcPts val="0"/>
              </a:spcBef>
              <a:buNone/>
              <a:defRPr/>
            </a:pPr>
            <a:r>
              <a:rPr lang="en-US" altLang="zh-CN" dirty="0">
                <a:latin typeface="+mn-ea"/>
              </a:rPr>
              <a:t>2.</a:t>
            </a:r>
            <a:r>
              <a:rPr lang="zh-CN" altLang="en-US" dirty="0">
                <a:solidFill>
                  <a:srgbClr val="000000"/>
                </a:solidFill>
                <a:latin typeface="宋体" panose="02010600030101010101" pitchFamily="2" charset="-122"/>
              </a:rPr>
              <a:t>科学社会主义创立的理论基础是(   </a:t>
            </a:r>
            <a:r>
              <a:rPr lang="en-US" altLang="zh-CN" dirty="0">
                <a:solidFill>
                  <a:srgbClr val="000000"/>
                </a:solidFill>
                <a:latin typeface="宋体" panose="02010600030101010101" pitchFamily="2" charset="-122"/>
              </a:rPr>
              <a:t>)</a:t>
            </a:r>
          </a:p>
          <a:p>
            <a:pPr marL="0" indent="0" algn="just" fontAlgn="ctr">
              <a:lnSpc>
                <a:spcPct val="150000"/>
              </a:lnSpc>
              <a:spcBef>
                <a:spcPts val="0"/>
              </a:spcBef>
              <a:buNone/>
              <a:defRPr/>
            </a:pPr>
            <a:endParaRPr lang="en-US" altLang="zh-CN" dirty="0">
              <a:solidFill>
                <a:srgbClr val="000000"/>
              </a:solidFill>
              <a:latin typeface="宋体" panose="02010600030101010101" pitchFamily="2" charset="-122"/>
            </a:endParaRPr>
          </a:p>
          <a:p>
            <a:pPr marL="0" indent="0" algn="just" fontAlgn="ctr">
              <a:lnSpc>
                <a:spcPct val="150000"/>
              </a:lnSpc>
              <a:spcBef>
                <a:spcPts val="0"/>
              </a:spcBef>
              <a:buNone/>
              <a:defRPr/>
            </a:pPr>
            <a:r>
              <a:rPr lang="en-US" altLang="zh-CN" dirty="0">
                <a:solidFill>
                  <a:srgbClr val="000000"/>
                </a:solidFill>
                <a:latin typeface="宋体" panose="02010600030101010101" pitchFamily="2" charset="-122"/>
              </a:rPr>
              <a:t>A.</a:t>
            </a:r>
            <a:r>
              <a:rPr lang="zh-CN" altLang="en-US" dirty="0">
                <a:solidFill>
                  <a:srgbClr val="000000"/>
                </a:solidFill>
                <a:latin typeface="宋体" panose="02010600030101010101" pitchFamily="2" charset="-122"/>
              </a:rPr>
              <a:t>英国古典政治经济学</a:t>
            </a:r>
            <a:endParaRPr lang="en-US" altLang="zh-CN" dirty="0">
              <a:solidFill>
                <a:srgbClr val="000000"/>
              </a:solidFill>
              <a:latin typeface="宋体" panose="02010600030101010101" pitchFamily="2" charset="-122"/>
            </a:endParaRPr>
          </a:p>
          <a:p>
            <a:pPr marL="0" indent="0" algn="just" fontAlgn="ctr">
              <a:lnSpc>
                <a:spcPct val="150000"/>
              </a:lnSpc>
              <a:spcBef>
                <a:spcPts val="0"/>
              </a:spcBef>
              <a:buNone/>
              <a:defRPr/>
            </a:pPr>
            <a:r>
              <a:rPr lang="en-US" altLang="zh-CN" dirty="0">
                <a:solidFill>
                  <a:srgbClr val="000000"/>
                </a:solidFill>
                <a:latin typeface="宋体" panose="02010600030101010101" pitchFamily="2" charset="-122"/>
              </a:rPr>
              <a:t>B.</a:t>
            </a:r>
            <a:r>
              <a:rPr lang="zh-CN" altLang="en-US" dirty="0">
                <a:solidFill>
                  <a:srgbClr val="000000"/>
                </a:solidFill>
                <a:latin typeface="宋体" panose="02010600030101010101" pitchFamily="2" charset="-122"/>
              </a:rPr>
              <a:t>德国古典哲学</a:t>
            </a:r>
            <a:endParaRPr lang="en-US" altLang="zh-CN" dirty="0">
              <a:solidFill>
                <a:srgbClr val="000000"/>
              </a:solidFill>
              <a:latin typeface="宋体" panose="02010600030101010101" pitchFamily="2" charset="-122"/>
            </a:endParaRPr>
          </a:p>
          <a:p>
            <a:pPr marL="0" indent="0" algn="just" fontAlgn="ctr">
              <a:lnSpc>
                <a:spcPct val="150000"/>
              </a:lnSpc>
              <a:spcBef>
                <a:spcPts val="0"/>
              </a:spcBef>
              <a:buNone/>
              <a:defRPr/>
            </a:pPr>
            <a:r>
              <a:rPr lang="en-US" altLang="zh-CN" dirty="0">
                <a:solidFill>
                  <a:srgbClr val="000000"/>
                </a:solidFill>
                <a:latin typeface="宋体" panose="02010600030101010101" pitchFamily="2" charset="-122"/>
              </a:rPr>
              <a:t>C.</a:t>
            </a:r>
            <a:r>
              <a:rPr lang="zh-CN" altLang="en-US" dirty="0">
                <a:solidFill>
                  <a:srgbClr val="000000"/>
                </a:solidFill>
                <a:latin typeface="宋体" panose="02010600030101010101" pitchFamily="2" charset="-122"/>
              </a:rPr>
              <a:t>唯物史观和剩余价值学说</a:t>
            </a:r>
            <a:endParaRPr lang="en-US" altLang="zh-CN" dirty="0">
              <a:solidFill>
                <a:srgbClr val="000000"/>
              </a:solidFill>
              <a:latin typeface="宋体" panose="02010600030101010101" pitchFamily="2" charset="-122"/>
            </a:endParaRPr>
          </a:p>
          <a:p>
            <a:pPr marL="0" indent="0" algn="just" fontAlgn="ctr">
              <a:lnSpc>
                <a:spcPct val="150000"/>
              </a:lnSpc>
              <a:spcBef>
                <a:spcPts val="0"/>
              </a:spcBef>
              <a:buNone/>
              <a:defRPr/>
            </a:pPr>
            <a:r>
              <a:rPr lang="en-US" altLang="zh-CN" dirty="0">
                <a:solidFill>
                  <a:srgbClr val="000000"/>
                </a:solidFill>
                <a:latin typeface="宋体" panose="02010600030101010101" pitchFamily="2" charset="-122"/>
              </a:rPr>
              <a:t>D.</a:t>
            </a:r>
            <a:r>
              <a:rPr lang="zh-CN" altLang="en-US" dirty="0">
                <a:solidFill>
                  <a:srgbClr val="000000"/>
                </a:solidFill>
                <a:latin typeface="宋体" panose="02010600030101010101" pitchFamily="2" charset="-122"/>
              </a:rPr>
              <a:t>空想社会主义学说</a:t>
            </a:r>
          </a:p>
        </p:txBody>
      </p:sp>
      <p:sp>
        <p:nvSpPr>
          <p:cNvPr id="4" name="矩形 3"/>
          <p:cNvSpPr/>
          <p:nvPr/>
        </p:nvSpPr>
        <p:spPr>
          <a:xfrm>
            <a:off x="6804248" y="1700808"/>
            <a:ext cx="500066" cy="707886"/>
          </a:xfrm>
          <a:prstGeom prst="rect">
            <a:avLst/>
          </a:prstGeom>
          <a:noFill/>
        </p:spPr>
        <p:txBody>
          <a:bodyPr wrap="square" lIns="91440" tIns="45720" rIns="91440" bIns="45720">
            <a:spAutoFit/>
          </a:bodyPr>
          <a:lstStyle/>
          <a:p>
            <a:pPr algn="ct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sym typeface="Wingdings" panose="05000000000000000000" pitchFamily="2" charset="2"/>
              </a:rPr>
              <a:t>C</a:t>
            </a:r>
            <a:endParaRPr lang="zh-CN" altLang="en-US" sz="4000" b="1" cap="none" spc="0" dirty="0">
              <a:ln w="12700">
                <a:solidFill>
                  <a:srgbClr val="FF0000"/>
                </a:solidFill>
                <a:prstDash val="solid"/>
              </a:ln>
              <a:solidFill>
                <a:srgbClr val="FF0000"/>
              </a:solidFill>
              <a:effectLst>
                <a:outerShdw blurRad="41275" dist="20320" dir="1800000" algn="tl" rotWithShape="0">
                  <a:srgbClr val="000000">
                    <a:alpha val="40000"/>
                  </a:srgbClr>
                </a:outerShdw>
              </a:effectLst>
            </a:endParaRPr>
          </a:p>
        </p:txBody>
      </p:sp>
      <p:sp>
        <p:nvSpPr>
          <p:cNvPr id="5" name="矩形 4"/>
          <p:cNvSpPr/>
          <p:nvPr/>
        </p:nvSpPr>
        <p:spPr>
          <a:xfrm>
            <a:off x="428596" y="500042"/>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单选</a:t>
            </a:r>
            <a:endParaRPr lang="zh-CN" altLang="en-US" sz="4000" dirty="0">
              <a:solidFill>
                <a:schemeClr val="tx2">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628800"/>
            <a:ext cx="8229600" cy="4525963"/>
          </a:xfrm>
        </p:spPr>
        <p:txBody>
          <a:bodyPr>
            <a:normAutofit/>
          </a:bodyPr>
          <a:lstStyle/>
          <a:p>
            <a:pPr marL="0" indent="0" algn="just" fontAlgn="ctr">
              <a:spcBef>
                <a:spcPts val="0"/>
              </a:spcBef>
              <a:buNone/>
              <a:defRPr/>
            </a:pPr>
            <a:r>
              <a:rPr lang="en-US" altLang="zh-CN" dirty="0">
                <a:latin typeface="+mn-ea"/>
              </a:rPr>
              <a:t>3.</a:t>
            </a:r>
            <a:r>
              <a:rPr lang="zh-CN" altLang="en-US" dirty="0">
                <a:latin typeface="宋体" panose="02010600030101010101" pitchFamily="2" charset="-122"/>
              </a:rPr>
              <a:t>社会主义政治制度的基本特征是坚持（  ）</a:t>
            </a:r>
            <a:endParaRPr lang="en-US" altLang="zh-CN" dirty="0">
              <a:latin typeface="宋体" panose="02010600030101010101" pitchFamily="2" charset="-122"/>
            </a:endParaRPr>
          </a:p>
          <a:p>
            <a:pPr marL="0" indent="0" algn="just" fontAlgn="ctr">
              <a:spcBef>
                <a:spcPts val="0"/>
              </a:spcBef>
              <a:buNone/>
              <a:defRPr/>
            </a:pPr>
            <a:endParaRPr lang="en-US" altLang="zh-CN" dirty="0">
              <a:latin typeface="宋体" panose="02010600030101010101" pitchFamily="2" charset="-122"/>
            </a:endParaRPr>
          </a:p>
          <a:p>
            <a:pPr marL="0" indent="0" algn="just" fontAlgn="ctr">
              <a:spcBef>
                <a:spcPts val="0"/>
              </a:spcBef>
              <a:buNone/>
              <a:defRPr/>
            </a:pPr>
            <a:endParaRPr lang="en-US" altLang="zh-CN" dirty="0">
              <a:latin typeface="宋体" panose="02010600030101010101" pitchFamily="2" charset="-122"/>
            </a:endParaRPr>
          </a:p>
          <a:p>
            <a:pPr marL="0" indent="0" algn="just" fontAlgn="ctr">
              <a:spcBef>
                <a:spcPts val="0"/>
              </a:spcBef>
              <a:buNone/>
              <a:defRPr/>
            </a:pPr>
            <a:r>
              <a:rPr lang="en-US" altLang="zh-CN" dirty="0">
                <a:latin typeface="宋体" panose="02010600030101010101" pitchFamily="2" charset="-122"/>
              </a:rPr>
              <a:t>A.</a:t>
            </a:r>
            <a:r>
              <a:rPr lang="zh-CN" altLang="en-US" dirty="0">
                <a:latin typeface="宋体" panose="02010600030101010101" pitchFamily="2" charset="-122"/>
              </a:rPr>
              <a:t>马克思主义的指导</a:t>
            </a:r>
            <a:endParaRPr lang="en-US" altLang="zh-CN" dirty="0">
              <a:latin typeface="宋体" panose="02010600030101010101" pitchFamily="2" charset="-122"/>
            </a:endParaRPr>
          </a:p>
          <a:p>
            <a:pPr marL="0" indent="0" algn="just" fontAlgn="ctr">
              <a:spcBef>
                <a:spcPts val="0"/>
              </a:spcBef>
              <a:buNone/>
              <a:defRPr/>
            </a:pPr>
            <a:r>
              <a:rPr lang="en-US" altLang="zh-CN" dirty="0">
                <a:latin typeface="宋体" panose="02010600030101010101" pitchFamily="2" charset="-122"/>
              </a:rPr>
              <a:t>B.</a:t>
            </a:r>
            <a:r>
              <a:rPr lang="zh-CN" altLang="en-US" dirty="0">
                <a:latin typeface="宋体" panose="02010600030101010101" pitchFamily="2" charset="-122"/>
              </a:rPr>
              <a:t>共产党的领导</a:t>
            </a:r>
            <a:endParaRPr lang="en-US" altLang="zh-CN" dirty="0">
              <a:latin typeface="宋体" panose="02010600030101010101" pitchFamily="2" charset="-122"/>
            </a:endParaRPr>
          </a:p>
          <a:p>
            <a:pPr marL="0" indent="0" algn="just" fontAlgn="ctr">
              <a:spcBef>
                <a:spcPts val="0"/>
              </a:spcBef>
              <a:buNone/>
              <a:defRPr/>
            </a:pPr>
            <a:r>
              <a:rPr lang="en-US" altLang="zh-CN" dirty="0">
                <a:latin typeface="宋体" panose="02010600030101010101" pitchFamily="2" charset="-122"/>
              </a:rPr>
              <a:t>C.</a:t>
            </a:r>
            <a:r>
              <a:rPr lang="zh-CN" altLang="en-US" dirty="0">
                <a:latin typeface="宋体" panose="02010600030101010101" pitchFamily="2" charset="-122"/>
              </a:rPr>
              <a:t>无产阶级专政</a:t>
            </a:r>
            <a:endParaRPr lang="en-US" altLang="zh-CN" dirty="0">
              <a:latin typeface="宋体" panose="02010600030101010101" pitchFamily="2" charset="-122"/>
            </a:endParaRPr>
          </a:p>
          <a:p>
            <a:pPr marL="0" indent="0" algn="just" fontAlgn="ctr">
              <a:spcBef>
                <a:spcPts val="0"/>
              </a:spcBef>
              <a:buNone/>
              <a:defRPr/>
            </a:pPr>
            <a:r>
              <a:rPr lang="en-US" altLang="zh-CN" dirty="0">
                <a:latin typeface="宋体" panose="02010600030101010101" pitchFamily="2" charset="-122"/>
              </a:rPr>
              <a:t>D.</a:t>
            </a:r>
            <a:r>
              <a:rPr lang="zh-CN" altLang="en-US" dirty="0">
                <a:latin typeface="宋体" panose="02010600030101010101" pitchFamily="2" charset="-122"/>
              </a:rPr>
              <a:t>社会主义方向</a:t>
            </a:r>
          </a:p>
        </p:txBody>
      </p:sp>
      <p:sp>
        <p:nvSpPr>
          <p:cNvPr id="4" name="矩形 3"/>
          <p:cNvSpPr/>
          <p:nvPr/>
        </p:nvSpPr>
        <p:spPr>
          <a:xfrm>
            <a:off x="8104070" y="1556792"/>
            <a:ext cx="500066" cy="707886"/>
          </a:xfrm>
          <a:prstGeom prst="rect">
            <a:avLst/>
          </a:prstGeom>
          <a:noFill/>
        </p:spPr>
        <p:txBody>
          <a:bodyPr wrap="square" lIns="91440" tIns="45720" rIns="91440" bIns="45720">
            <a:spAutoFit/>
          </a:bodyPr>
          <a:lstStyle/>
          <a:p>
            <a:pPr algn="ct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sym typeface="Wingdings" panose="05000000000000000000" pitchFamily="2" charset="2"/>
              </a:rPr>
              <a:t>C</a:t>
            </a:r>
            <a:endParaRPr lang="zh-CN" altLang="en-US" sz="4000" b="1" cap="none" spc="0" dirty="0">
              <a:ln w="12700">
                <a:solidFill>
                  <a:srgbClr val="FF0000"/>
                </a:solidFill>
                <a:prstDash val="solid"/>
              </a:ln>
              <a:solidFill>
                <a:srgbClr val="FF0000"/>
              </a:solidFill>
              <a:effectLst>
                <a:outerShdw blurRad="41275" dist="20320" dir="1800000" algn="tl" rotWithShape="0">
                  <a:srgbClr val="000000">
                    <a:alpha val="40000"/>
                  </a:srgbClr>
                </a:outerShdw>
              </a:effectLst>
            </a:endParaRPr>
          </a:p>
        </p:txBody>
      </p:sp>
      <p:sp>
        <p:nvSpPr>
          <p:cNvPr id="5" name="矩形 4"/>
          <p:cNvSpPr/>
          <p:nvPr/>
        </p:nvSpPr>
        <p:spPr>
          <a:xfrm>
            <a:off x="428596" y="500042"/>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单选</a:t>
            </a:r>
            <a:endParaRPr lang="zh-CN" altLang="en-US" sz="4000" dirty="0">
              <a:solidFill>
                <a:schemeClr val="tx2">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574</Words>
  <Application>Microsoft Office PowerPoint</Application>
  <PresentationFormat>全屏显示(4:3)</PresentationFormat>
  <Paragraphs>96</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华文行楷</vt:lpstr>
      <vt:lpstr>宋体</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zhangcan</dc:creator>
  <cp:lastModifiedBy>cong lin</cp:lastModifiedBy>
  <cp:revision>123</cp:revision>
  <dcterms:created xsi:type="dcterms:W3CDTF">2017-02-22T10:43:00Z</dcterms:created>
  <dcterms:modified xsi:type="dcterms:W3CDTF">2020-12-08T01:05:16Z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