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1" r:id="rId3"/>
    <p:sldId id="285" r:id="rId4"/>
    <p:sldId id="286" r:id="rId5"/>
    <p:sldId id="287" r:id="rId6"/>
    <p:sldId id="350" r:id="rId7"/>
    <p:sldId id="256" r:id="rId8"/>
    <p:sldId id="363" r:id="rId9"/>
    <p:sldId id="364" r:id="rId10"/>
    <p:sldId id="365" r:id="rId11"/>
    <p:sldId id="366" r:id="rId12"/>
    <p:sldId id="367" r:id="rId13"/>
    <p:sldId id="368" r:id="rId14"/>
    <p:sldId id="380" r:id="rId15"/>
    <p:sldId id="369" r:id="rId16"/>
    <p:sldId id="370" r:id="rId17"/>
    <p:sldId id="310" r:id="rId18"/>
    <p:sldId id="371" r:id="rId19"/>
    <p:sldId id="372" r:id="rId20"/>
    <p:sldId id="373" r:id="rId21"/>
    <p:sldId id="374" r:id="rId22"/>
    <p:sldId id="375" r:id="rId23"/>
    <p:sldId id="376" r:id="rId24"/>
    <p:sldId id="377" r:id="rId25"/>
    <p:sldId id="378" r:id="rId26"/>
    <p:sldId id="379"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7" autoAdjust="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7878A6-E1F9-4459-BAFA-56988ABBFF0C}"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20AF4B-90A8-4858-B533-074B0DE6882B}"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E60E724-ED8E-44A0-A2BB-8E4C6D2AAE6B}"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FEF45A9-3ABD-4C10-AC9E-460BF0B0D32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29A9317-2408-4954-93C0-A33B6BBDB4E0}"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A7BBB9-7812-4F9A-9EAF-72145DBD873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srcRect l="10001" r="9999"/>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28A61A1-F0B2-45C3-88B2-A0D3E441BAED}"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4C2463D-A32B-48CA-8A0E-2434A352274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4FDC245-3AFD-4511-980F-23D4108A72F5}" type="datetimeFigureOut">
              <a:rPr lang="zh-CN" altLang="en-US"/>
              <a:pPr>
                <a:defRPr/>
              </a:pPr>
              <a:t>2017/12/3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096872-A93A-4218-9C59-545EA86390E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13C8538-9AF4-4044-BB06-67DCBCFEF259}"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76FBA3-7EA2-4C88-939E-C9DB358F8EF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57382CA-0BA1-454B-AC8B-4E0BF7A8566F}" type="datetimeFigureOut">
              <a:rPr lang="zh-CN" altLang="en-US"/>
              <a:pPr>
                <a:defRPr/>
              </a:pPr>
              <a:t>2017/12/3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978C240-7810-4C19-BDFB-EF693E77871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BB62C2C-8668-4809-A665-1E8308BA46E4}" type="datetimeFigureOut">
              <a:rPr lang="zh-CN" altLang="en-US"/>
              <a:pPr>
                <a:defRPr/>
              </a:pPr>
              <a:t>2017/12/3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AC58420-4D23-487D-BA41-53FFD8E720F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B9384CE-308E-4E5B-A1B0-6544BA707F15}" type="datetimeFigureOut">
              <a:rPr lang="zh-CN" altLang="en-US"/>
              <a:pPr>
                <a:defRPr/>
              </a:pPr>
              <a:t>2017/12/3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A8BCBFF-DC6C-4FBB-ADBE-B7FB1CE72C4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F5AC07-F03D-4ED5-9438-917884BD431B}"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46F141-817C-4B36-AE0F-11EF775B943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92C2906-7882-4002-9CE5-15AD736E4438}" type="datetimeFigureOut">
              <a:rPr lang="zh-CN" altLang="en-US"/>
              <a:pPr>
                <a:defRPr/>
              </a:pPr>
              <a:t>2017/12/3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8FD0C76-0BC1-4893-9B42-1C17B1AD8CF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7DF8421-8F5C-4A91-B008-1CBF36E85792}" type="datetimeFigureOut">
              <a:rPr lang="zh-CN" altLang="en-US"/>
              <a:pPr>
                <a:defRPr/>
              </a:pPr>
              <a:t>2017/12/3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25A22D5D-1B5E-4E37-93FA-B2E97FF39EF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2162630"/>
            <a:ext cx="8215369" cy="132343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8000" b="1" dirty="0" smtClean="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练习四</a:t>
            </a:r>
            <a:endParaRPr lang="zh-CN" altLang="en-US" sz="8000" b="1" dirty="0">
              <a:ln w="11430"/>
              <a:solidFill>
                <a:schemeClr val="bg1"/>
              </a:solidFill>
              <a:effectLst>
                <a:outerShdw blurRad="50800" dist="39000" dir="5460000" algn="tl">
                  <a:srgbClr val="000000">
                    <a:alpha val="38000"/>
                  </a:srgbClr>
                </a:outerShdw>
              </a:effectLst>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5"/>
          <p:cNvSpPr txBox="1">
            <a:spLocks noChangeArrowheads="1"/>
          </p:cNvSpPr>
          <p:nvPr/>
        </p:nvSpPr>
        <p:spPr bwMode="auto">
          <a:xfrm>
            <a:off x="142875" y="1285875"/>
            <a:ext cx="8786813" cy="4286302"/>
          </a:xfrm>
          <a:prstGeom prst="rect">
            <a:avLst/>
          </a:prstGeom>
          <a:noFill/>
          <a:ln w="9525">
            <a:noFill/>
            <a:miter lim="800000"/>
          </a:ln>
        </p:spPr>
        <p:txBody>
          <a:bodyPr>
            <a:spAutoFit/>
          </a:bodyPr>
          <a:lstStyle>
            <a:defPPr>
              <a:defRPr lang="zh-CN"/>
            </a:defPPr>
            <a:lvl1pPr>
              <a:lnSpc>
                <a:spcPct val="130000"/>
              </a:lnSpc>
              <a:defRPr sz="2800" b="0"/>
            </a:lvl1pPr>
          </a:lstStyle>
          <a:p>
            <a:pPr>
              <a:lnSpc>
                <a:spcPct val="140000"/>
              </a:lnSpc>
            </a:pPr>
            <a:r>
              <a:rPr lang="en-US" altLang="zh-CN" dirty="0"/>
              <a:t>4</a:t>
            </a:r>
            <a:r>
              <a:rPr lang="zh-CN" altLang="en-US" dirty="0"/>
              <a:t>、劳动力成为商品是货币转化为资本的前提条件，这是因为</a:t>
            </a:r>
            <a:r>
              <a:rPr lang="en-US" altLang="zh-CN" dirty="0"/>
              <a:t>(   )</a:t>
            </a:r>
            <a:br>
              <a:rPr lang="en-US" altLang="zh-CN" dirty="0"/>
            </a:br>
            <a:r>
              <a:rPr lang="en-US" altLang="zh-CN" dirty="0" smtClean="0"/>
              <a:t>A</a:t>
            </a:r>
            <a:r>
              <a:rPr lang="zh-CN" altLang="en-US" dirty="0"/>
              <a:t>.</a:t>
            </a:r>
            <a:r>
              <a:rPr lang="zh-CN" altLang="en-US" dirty="0" smtClean="0"/>
              <a:t>资本家购买</a:t>
            </a:r>
            <a:r>
              <a:rPr lang="zh-CN" altLang="en-US" dirty="0"/>
              <a:t>的是劳动</a:t>
            </a:r>
            <a:r>
              <a:rPr lang="zh-CN" altLang="en-US" dirty="0" smtClean="0"/>
              <a:t>力的价值</a:t>
            </a:r>
            <a:br>
              <a:rPr lang="zh-CN" altLang="en-US" dirty="0" smtClean="0"/>
            </a:br>
            <a:r>
              <a:rPr lang="en-US" altLang="zh-CN" dirty="0" smtClean="0"/>
              <a:t>B</a:t>
            </a:r>
            <a:r>
              <a:rPr lang="zh-CN" altLang="en-US" dirty="0"/>
              <a:t>.</a:t>
            </a:r>
            <a:r>
              <a:rPr lang="zh-CN" altLang="en-US" dirty="0" smtClean="0"/>
              <a:t>劳动力</a:t>
            </a:r>
            <a:r>
              <a:rPr lang="zh-CN" altLang="en-US" dirty="0"/>
              <a:t>商品具有价值和使用价值</a:t>
            </a:r>
            <a:br>
              <a:rPr lang="zh-CN" altLang="en-US" dirty="0"/>
            </a:br>
            <a:r>
              <a:rPr lang="en-US" altLang="zh-CN" dirty="0" smtClean="0"/>
              <a:t>C</a:t>
            </a:r>
            <a:r>
              <a:rPr lang="zh-CN" altLang="en-US" dirty="0"/>
              <a:t>.</a:t>
            </a:r>
            <a:r>
              <a:rPr lang="zh-CN" altLang="en-US" dirty="0" smtClean="0"/>
              <a:t>货币</a:t>
            </a:r>
            <a:r>
              <a:rPr lang="zh-CN" altLang="en-US" dirty="0"/>
              <a:t>所有者购买的劳动力能够带来剩余价值</a:t>
            </a:r>
            <a:br>
              <a:rPr lang="zh-CN" altLang="en-US" dirty="0"/>
            </a:br>
            <a:r>
              <a:rPr lang="en-US" altLang="zh-CN" dirty="0" smtClean="0"/>
              <a:t>D</a:t>
            </a:r>
            <a:r>
              <a:rPr lang="zh-CN" altLang="en-US" dirty="0"/>
              <a:t>.</a:t>
            </a:r>
            <a:r>
              <a:rPr lang="zh-CN" altLang="en-US" dirty="0" smtClean="0"/>
              <a:t>劳动力</a:t>
            </a:r>
            <a:r>
              <a:rPr lang="zh-CN" altLang="en-US" dirty="0"/>
              <a:t>自身的价值能够在消费过程中转移到新的商品</a:t>
            </a:r>
            <a:r>
              <a:rPr lang="zh-CN" altLang="en-US" dirty="0" smtClean="0"/>
              <a:t>中去</a:t>
            </a:r>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331640" y="1916832"/>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5"/>
          <p:cNvSpPr txBox="1">
            <a:spLocks noChangeArrowheads="1"/>
          </p:cNvSpPr>
          <p:nvPr/>
        </p:nvSpPr>
        <p:spPr bwMode="auto">
          <a:xfrm>
            <a:off x="142875" y="1285875"/>
            <a:ext cx="8786813" cy="4286302"/>
          </a:xfrm>
          <a:prstGeom prst="rect">
            <a:avLst/>
          </a:prstGeom>
          <a:noFill/>
          <a:ln w="9525">
            <a:noFill/>
            <a:miter lim="800000"/>
          </a:ln>
        </p:spPr>
        <p:txBody>
          <a:bodyPr>
            <a:spAutoFit/>
          </a:bodyPr>
          <a:lstStyle>
            <a:defPPr>
              <a:defRPr lang="zh-CN"/>
            </a:defPPr>
            <a:lvl1pPr>
              <a:lnSpc>
                <a:spcPct val="140000"/>
              </a:lnSpc>
              <a:defRPr sz="2800" b="0"/>
            </a:lvl1pPr>
          </a:lstStyle>
          <a:p>
            <a:r>
              <a:rPr lang="en-US" altLang="zh-CN" dirty="0"/>
              <a:t>5</a:t>
            </a:r>
            <a:r>
              <a:rPr lang="zh-CN" altLang="en-US" dirty="0" smtClean="0"/>
              <a:t>、某资本家投资</a:t>
            </a:r>
            <a:r>
              <a:rPr lang="en-US" altLang="zh-CN" dirty="0"/>
              <a:t>100</a:t>
            </a:r>
            <a:r>
              <a:rPr lang="zh-CN" altLang="en-US" dirty="0"/>
              <a:t>万元，每次投资所获得的利润为</a:t>
            </a:r>
            <a:r>
              <a:rPr lang="en-US" altLang="zh-CN" dirty="0"/>
              <a:t>25</a:t>
            </a:r>
            <a:r>
              <a:rPr lang="zh-CN" altLang="en-US" dirty="0"/>
              <a:t>万元，假定其资本有机构成为</a:t>
            </a:r>
            <a:r>
              <a:rPr lang="en-US" altLang="zh-CN" dirty="0"/>
              <a:t>4:1</a:t>
            </a:r>
            <a:r>
              <a:rPr lang="zh-CN" altLang="en-US" dirty="0"/>
              <a:t>，那么该资本家每次投资所实现的剩余价值率为</a:t>
            </a:r>
            <a:r>
              <a:rPr lang="en-US" altLang="zh-CN" dirty="0"/>
              <a:t>( </a:t>
            </a:r>
            <a:r>
              <a:rPr lang="zh-CN" altLang="en-US" dirty="0" smtClean="0"/>
              <a:t>      </a:t>
            </a:r>
            <a:r>
              <a:rPr lang="en-US" altLang="zh-CN" dirty="0" smtClean="0"/>
              <a:t>)</a:t>
            </a:r>
            <a:endParaRPr lang="en-US" altLang="zh-CN" dirty="0"/>
          </a:p>
          <a:p>
            <a:r>
              <a:rPr lang="en-US" altLang="zh-CN" dirty="0"/>
              <a:t>A. 100%</a:t>
            </a:r>
          </a:p>
          <a:p>
            <a:r>
              <a:rPr lang="en-US" altLang="zh-CN" dirty="0"/>
              <a:t>B. 75%</a:t>
            </a:r>
          </a:p>
          <a:p>
            <a:r>
              <a:rPr lang="en-US" altLang="zh-CN" dirty="0"/>
              <a:t>C. 50%</a:t>
            </a:r>
          </a:p>
          <a:p>
            <a:r>
              <a:rPr lang="en-US" altLang="zh-CN" dirty="0"/>
              <a:t>D.125</a:t>
            </a:r>
            <a:r>
              <a:rPr lang="en-US" altLang="zh-CN" dirty="0" smtClean="0"/>
              <a:t>%</a:t>
            </a:r>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5076056" y="2564904"/>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5"/>
          <p:cNvSpPr txBox="1">
            <a:spLocks noChangeArrowheads="1"/>
          </p:cNvSpPr>
          <p:nvPr/>
        </p:nvSpPr>
        <p:spPr bwMode="auto">
          <a:xfrm>
            <a:off x="142875" y="1285875"/>
            <a:ext cx="8786813" cy="5061899"/>
          </a:xfrm>
          <a:prstGeom prst="rect">
            <a:avLst/>
          </a:prstGeom>
          <a:noFill/>
          <a:ln w="9525">
            <a:noFill/>
            <a:miter lim="800000"/>
          </a:ln>
        </p:spPr>
        <p:txBody>
          <a:bodyPr>
            <a:spAutoFit/>
          </a:bodyPr>
          <a:lstStyle>
            <a:defPPr>
              <a:defRPr lang="zh-CN"/>
            </a:defPPr>
            <a:lvl1pPr>
              <a:lnSpc>
                <a:spcPct val="140000"/>
              </a:lnSpc>
              <a:defRPr sz="2800" b="0"/>
            </a:lvl1pPr>
          </a:lstStyle>
          <a:p>
            <a:pPr>
              <a:lnSpc>
                <a:spcPct val="120000"/>
              </a:lnSpc>
            </a:pPr>
            <a:r>
              <a:rPr lang="en-US" altLang="zh-CN" dirty="0"/>
              <a:t>6</a:t>
            </a:r>
            <a:r>
              <a:rPr lang="zh-CN" altLang="en-US" dirty="0"/>
              <a:t>、社会生产是连续不断进行的，这种连续不断重复的生产就是在生产。每次经济危机发生期间，总有许多企业或因为产品积压、或因订单缺乏等致使无法继续进行在生产而被迫倒闭。那些因产品积压而倒闭的企业主要是由于无法实现其生产过</a:t>
            </a:r>
            <a:r>
              <a:rPr lang="zh-CN" altLang="en-US" dirty="0" smtClean="0"/>
              <a:t>程中的（   ）</a:t>
            </a:r>
            <a:r>
              <a:rPr lang="zh-CN" altLang="en-US" dirty="0"/>
              <a:t>　　</a:t>
            </a:r>
            <a:endParaRPr lang="en-US" altLang="zh-CN" dirty="0" smtClean="0"/>
          </a:p>
          <a:p>
            <a:r>
              <a:rPr lang="en-US" altLang="zh-CN" dirty="0" smtClean="0"/>
              <a:t>A</a:t>
            </a:r>
            <a:r>
              <a:rPr lang="en-US" altLang="zh-CN" dirty="0"/>
              <a:t>.</a:t>
            </a:r>
            <a:r>
              <a:rPr lang="zh-CN" altLang="en-US" dirty="0"/>
              <a:t>劳动补偿     </a:t>
            </a:r>
            <a:endParaRPr lang="en-US" altLang="zh-CN" dirty="0" smtClean="0"/>
          </a:p>
          <a:p>
            <a:r>
              <a:rPr lang="en-US" altLang="zh-CN" dirty="0" smtClean="0"/>
              <a:t>B</a:t>
            </a:r>
            <a:r>
              <a:rPr lang="en-US" altLang="zh-CN" dirty="0"/>
              <a:t>.</a:t>
            </a:r>
            <a:r>
              <a:rPr lang="zh-CN" altLang="en-US" dirty="0"/>
              <a:t>价值补偿    </a:t>
            </a:r>
            <a:endParaRPr lang="en-US" altLang="zh-CN" dirty="0" smtClean="0"/>
          </a:p>
          <a:p>
            <a:r>
              <a:rPr lang="en-US" altLang="zh-CN" dirty="0" smtClean="0"/>
              <a:t>C</a:t>
            </a:r>
            <a:r>
              <a:rPr lang="en-US" altLang="zh-CN" dirty="0"/>
              <a:t>.</a:t>
            </a:r>
            <a:r>
              <a:rPr lang="zh-CN" altLang="en-US" dirty="0"/>
              <a:t>实物补偿   </a:t>
            </a:r>
            <a:r>
              <a:rPr lang="zh-CN" altLang="en-US" dirty="0" smtClean="0"/>
              <a:t> </a:t>
            </a:r>
            <a:endParaRPr lang="en-US" altLang="zh-CN" dirty="0" smtClean="0"/>
          </a:p>
          <a:p>
            <a:r>
              <a:rPr lang="en-US" altLang="zh-CN" dirty="0" smtClean="0"/>
              <a:t>D</a:t>
            </a:r>
            <a:r>
              <a:rPr lang="en-US" altLang="zh-CN" dirty="0"/>
              <a:t>.</a:t>
            </a:r>
            <a:r>
              <a:rPr lang="zh-CN" altLang="en-US" dirty="0" smtClean="0"/>
              <a:t>增值补偿</a:t>
            </a:r>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5501372" y="3330957"/>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5"/>
          <p:cNvSpPr txBox="1">
            <a:spLocks noChangeArrowheads="1"/>
          </p:cNvSpPr>
          <p:nvPr/>
        </p:nvSpPr>
        <p:spPr bwMode="auto">
          <a:xfrm>
            <a:off x="142875" y="1285875"/>
            <a:ext cx="8786813" cy="4889544"/>
          </a:xfrm>
          <a:prstGeom prst="rect">
            <a:avLst/>
          </a:prstGeom>
          <a:noFill/>
          <a:ln w="9525">
            <a:noFill/>
            <a:miter lim="800000"/>
          </a:ln>
        </p:spPr>
        <p:txBody>
          <a:bodyPr>
            <a:spAutoFit/>
          </a:bodyPr>
          <a:lstStyle>
            <a:defPPr>
              <a:defRPr lang="zh-CN"/>
            </a:defPPr>
            <a:lvl1pPr>
              <a:lnSpc>
                <a:spcPct val="140000"/>
              </a:lnSpc>
              <a:defRPr sz="2800" b="0"/>
            </a:lvl1pPr>
          </a:lstStyle>
          <a:p>
            <a:r>
              <a:rPr lang="en-US" altLang="zh-CN" dirty="0"/>
              <a:t>7</a:t>
            </a:r>
            <a:r>
              <a:rPr lang="zh-CN" altLang="en-US" dirty="0"/>
              <a:t>、某企业投资汽车生产，生产一辆汽车所耗费的生产资料价值为</a:t>
            </a:r>
            <a:r>
              <a:rPr lang="en-US" altLang="zh-CN" dirty="0"/>
              <a:t>15</a:t>
            </a:r>
            <a:r>
              <a:rPr lang="zh-CN" altLang="en-US" dirty="0"/>
              <a:t>万元，支付给工人的工资为</a:t>
            </a:r>
            <a:r>
              <a:rPr lang="en-US" altLang="zh-CN" dirty="0"/>
              <a:t>5</a:t>
            </a:r>
            <a:r>
              <a:rPr lang="zh-CN" altLang="en-US" dirty="0"/>
              <a:t>万元，假定市场的平均利润率为</a:t>
            </a:r>
            <a:r>
              <a:rPr lang="en-US" altLang="zh-CN" dirty="0"/>
              <a:t>10%</a:t>
            </a:r>
            <a:r>
              <a:rPr lang="zh-CN" altLang="en-US" dirty="0"/>
              <a:t>，那么，在自由竞争条件下，该汽车的生产价格是</a:t>
            </a:r>
            <a:r>
              <a:rPr lang="zh-CN" altLang="en-US" dirty="0" smtClean="0"/>
              <a:t>（    </a:t>
            </a:r>
            <a:r>
              <a:rPr lang="zh-CN" altLang="en-US" dirty="0"/>
              <a:t>）。</a:t>
            </a:r>
          </a:p>
          <a:p>
            <a:r>
              <a:rPr lang="zh-CN" altLang="en-US" dirty="0"/>
              <a:t>　　</a:t>
            </a:r>
            <a:r>
              <a:rPr lang="en-US" altLang="zh-CN" dirty="0"/>
              <a:t>A</a:t>
            </a:r>
            <a:r>
              <a:rPr lang="zh-CN" altLang="en-US" dirty="0"/>
              <a:t>．</a:t>
            </a:r>
            <a:r>
              <a:rPr lang="en-US" altLang="zh-CN" dirty="0"/>
              <a:t>20</a:t>
            </a:r>
            <a:r>
              <a:rPr lang="zh-CN" altLang="en-US" dirty="0"/>
              <a:t>万元</a:t>
            </a:r>
          </a:p>
          <a:p>
            <a:r>
              <a:rPr lang="zh-CN" altLang="en-US" dirty="0"/>
              <a:t>　　</a:t>
            </a:r>
            <a:r>
              <a:rPr lang="en-US" altLang="zh-CN" dirty="0"/>
              <a:t>B</a:t>
            </a:r>
            <a:r>
              <a:rPr lang="zh-CN" altLang="en-US" dirty="0"/>
              <a:t>．</a:t>
            </a:r>
            <a:r>
              <a:rPr lang="en-US" altLang="zh-CN" dirty="0"/>
              <a:t>20.5</a:t>
            </a:r>
            <a:r>
              <a:rPr lang="zh-CN" altLang="en-US" dirty="0"/>
              <a:t>万元</a:t>
            </a:r>
          </a:p>
          <a:p>
            <a:r>
              <a:rPr lang="zh-CN" altLang="en-US" dirty="0"/>
              <a:t>　　</a:t>
            </a:r>
            <a:r>
              <a:rPr lang="en-US" altLang="zh-CN" dirty="0"/>
              <a:t>C</a:t>
            </a:r>
            <a:r>
              <a:rPr lang="zh-CN" altLang="en-US" dirty="0"/>
              <a:t>．</a:t>
            </a:r>
            <a:r>
              <a:rPr lang="en-US" altLang="zh-CN" dirty="0"/>
              <a:t>21.5</a:t>
            </a:r>
            <a:r>
              <a:rPr lang="zh-CN" altLang="en-US" dirty="0"/>
              <a:t>万元</a:t>
            </a:r>
          </a:p>
          <a:p>
            <a:r>
              <a:rPr lang="zh-CN" altLang="en-US" dirty="0"/>
              <a:t>　　</a:t>
            </a:r>
            <a:r>
              <a:rPr lang="en-US" altLang="zh-CN" dirty="0"/>
              <a:t>D</a:t>
            </a:r>
            <a:r>
              <a:rPr lang="zh-CN" altLang="en-US" dirty="0"/>
              <a:t>．</a:t>
            </a:r>
            <a:r>
              <a:rPr lang="en-US" altLang="zh-CN" dirty="0" smtClean="0"/>
              <a:t>22</a:t>
            </a:r>
            <a:r>
              <a:rPr lang="zh-CN" altLang="en-US" dirty="0" smtClean="0"/>
              <a:t>万元</a:t>
            </a:r>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3693805" y="3075181"/>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5"/>
          <p:cNvSpPr txBox="1">
            <a:spLocks noChangeArrowheads="1"/>
          </p:cNvSpPr>
          <p:nvPr/>
        </p:nvSpPr>
        <p:spPr bwMode="auto">
          <a:xfrm>
            <a:off x="142875" y="1285875"/>
            <a:ext cx="8786813" cy="4552015"/>
          </a:xfrm>
          <a:prstGeom prst="rect">
            <a:avLst/>
          </a:prstGeom>
          <a:noFill/>
          <a:ln w="9525">
            <a:noFill/>
            <a:miter lim="800000"/>
          </a:ln>
        </p:spPr>
        <p:txBody>
          <a:bodyPr>
            <a:spAutoFit/>
          </a:bodyPr>
          <a:lstStyle/>
          <a:p>
            <a:pPr marL="342900" indent="-342900">
              <a:lnSpc>
                <a:spcPct val="130000"/>
              </a:lnSpc>
            </a:pPr>
            <a:r>
              <a:rPr lang="en-US" altLang="zh-CN" sz="2800" dirty="0"/>
              <a:t>8</a:t>
            </a:r>
            <a:r>
              <a:rPr lang="zh-CN" altLang="en-US" sz="2800" dirty="0"/>
              <a:t>、在同一劳动时间内，由于劳动生产率的提高，生产出的商品数量和单位商品价值量都发生了变化，这种变化是 </a:t>
            </a:r>
            <a:r>
              <a:rPr lang="zh-CN" altLang="zh-CN" sz="2800" dirty="0" smtClean="0"/>
              <a:t>（</a:t>
            </a:r>
            <a:r>
              <a:rPr lang="zh-CN" altLang="en-US" sz="2800" dirty="0" smtClean="0"/>
              <a:t>    ）</a:t>
            </a:r>
            <a:r>
              <a:rPr lang="zh-CN" altLang="en-US" sz="2800" dirty="0"/>
              <a:t>　　</a:t>
            </a:r>
            <a:endParaRPr lang="en-US" altLang="zh-CN" sz="2800" dirty="0" smtClean="0"/>
          </a:p>
          <a:p>
            <a:pPr marL="342900" indent="-342900">
              <a:lnSpc>
                <a:spcPct val="130000"/>
              </a:lnSpc>
            </a:pPr>
            <a:r>
              <a:rPr lang="en-US" altLang="zh-CN" sz="2800" dirty="0" smtClean="0"/>
              <a:t>A</a:t>
            </a:r>
            <a:r>
              <a:rPr lang="zh-CN" altLang="en-US" sz="2800" dirty="0"/>
              <a:t>．商品数量增加，单位商品的价值量不变 </a:t>
            </a:r>
            <a:endParaRPr lang="en-US" altLang="zh-CN" sz="2800" dirty="0"/>
          </a:p>
          <a:p>
            <a:pPr marL="342900" indent="-342900">
              <a:lnSpc>
                <a:spcPct val="130000"/>
              </a:lnSpc>
            </a:pPr>
            <a:r>
              <a:rPr lang="en-US" altLang="zh-CN" sz="2800" dirty="0" smtClean="0"/>
              <a:t>B</a:t>
            </a:r>
            <a:r>
              <a:rPr lang="zh-CN" altLang="en-US" sz="2800" dirty="0"/>
              <a:t>．商品数量减少，单位商品的价值量增大 </a:t>
            </a:r>
            <a:endParaRPr lang="en-US" altLang="zh-CN" sz="2800" dirty="0"/>
          </a:p>
          <a:p>
            <a:pPr marL="342900" indent="-342900">
              <a:lnSpc>
                <a:spcPct val="130000"/>
              </a:lnSpc>
            </a:pPr>
            <a:r>
              <a:rPr lang="en-US" altLang="zh-CN" sz="2800" dirty="0" smtClean="0"/>
              <a:t>C</a:t>
            </a:r>
            <a:r>
              <a:rPr lang="zh-CN" altLang="en-US" sz="2800" dirty="0"/>
              <a:t>．商品数量增加，单位商品的价值量减少 </a:t>
            </a:r>
            <a:endParaRPr lang="en-US" altLang="zh-CN" sz="2800" dirty="0"/>
          </a:p>
          <a:p>
            <a:pPr marL="342900" indent="-342900">
              <a:lnSpc>
                <a:spcPct val="130000"/>
              </a:lnSpc>
            </a:pPr>
            <a:r>
              <a:rPr lang="en-US" altLang="zh-CN" sz="2800" dirty="0" smtClean="0"/>
              <a:t>D</a:t>
            </a:r>
            <a:r>
              <a:rPr lang="zh-CN" altLang="en-US" sz="2800" dirty="0"/>
              <a:t>．商品数量减少，单位商品的价值量不变 </a:t>
            </a:r>
          </a:p>
          <a:p>
            <a:pPr marL="342900" indent="-342900">
              <a:lnSpc>
                <a:spcPct val="130000"/>
              </a:lnSpc>
            </a:pPr>
            <a:endParaRPr lang="zh-CN" altLang="en-US"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2083594" y="238151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5"/>
          <p:cNvSpPr txBox="1">
            <a:spLocks noChangeArrowheads="1"/>
          </p:cNvSpPr>
          <p:nvPr/>
        </p:nvSpPr>
        <p:spPr bwMode="auto">
          <a:xfrm>
            <a:off x="142875" y="1285875"/>
            <a:ext cx="8786813" cy="4286302"/>
          </a:xfrm>
          <a:prstGeom prst="rect">
            <a:avLst/>
          </a:prstGeom>
          <a:noFill/>
          <a:ln w="9525">
            <a:noFill/>
            <a:miter lim="800000"/>
          </a:ln>
        </p:spPr>
        <p:txBody>
          <a:bodyPr>
            <a:spAutoFit/>
          </a:bodyPr>
          <a:lstStyle>
            <a:defPPr>
              <a:defRPr lang="zh-CN"/>
            </a:defPPr>
            <a:lvl1pPr>
              <a:lnSpc>
                <a:spcPct val="140000"/>
              </a:lnSpc>
              <a:defRPr sz="2800" b="0"/>
            </a:lvl1pPr>
          </a:lstStyle>
          <a:p>
            <a:r>
              <a:rPr lang="en-US" altLang="zh-CN" dirty="0"/>
              <a:t>9</a:t>
            </a:r>
            <a:r>
              <a:rPr lang="zh-CN" altLang="zh-CN" dirty="0"/>
              <a:t>、商品内在的使用价值和价值的矛盾，其完备的外在表现形式</a:t>
            </a:r>
            <a:r>
              <a:rPr lang="zh-CN" altLang="zh-CN" dirty="0" smtClean="0"/>
              <a:t>是</a:t>
            </a:r>
            <a:r>
              <a:rPr lang="zh-CN" altLang="en-US" dirty="0" smtClean="0"/>
              <a:t>（   ）</a:t>
            </a:r>
            <a:endParaRPr lang="zh-CN" altLang="zh-CN" dirty="0"/>
          </a:p>
          <a:p>
            <a:r>
              <a:rPr lang="en-US" altLang="zh-CN" dirty="0"/>
              <a:t>A</a:t>
            </a:r>
            <a:r>
              <a:rPr lang="zh-CN" altLang="zh-CN" dirty="0"/>
              <a:t>．商品</a:t>
            </a:r>
            <a:r>
              <a:rPr lang="zh-CN" altLang="zh-CN" dirty="0" smtClean="0"/>
              <a:t>与商品的对</a:t>
            </a:r>
            <a:r>
              <a:rPr lang="zh-CN" altLang="zh-CN" dirty="0"/>
              <a:t>立</a:t>
            </a:r>
            <a:r>
              <a:rPr lang="en-US" altLang="zh-CN" dirty="0"/>
              <a:t>   </a:t>
            </a:r>
            <a:r>
              <a:rPr lang="en-US" altLang="zh-CN" dirty="0" smtClean="0"/>
              <a:t> </a:t>
            </a:r>
          </a:p>
          <a:p>
            <a:r>
              <a:rPr lang="en-US" altLang="zh-CN" dirty="0" smtClean="0"/>
              <a:t>B</a:t>
            </a:r>
            <a:r>
              <a:rPr lang="zh-CN" altLang="zh-CN" dirty="0"/>
              <a:t>．具体劳动与抽象劳动的对立</a:t>
            </a:r>
          </a:p>
          <a:p>
            <a:r>
              <a:rPr lang="en-US" altLang="zh-CN" dirty="0"/>
              <a:t>C</a:t>
            </a:r>
            <a:r>
              <a:rPr lang="zh-CN" altLang="zh-CN" dirty="0"/>
              <a:t>．私人劳动与社会劳动的对立</a:t>
            </a:r>
            <a:r>
              <a:rPr lang="en-US" altLang="zh-CN" dirty="0"/>
              <a:t>     </a:t>
            </a:r>
            <a:endParaRPr lang="en-US" altLang="zh-CN" dirty="0" smtClean="0"/>
          </a:p>
          <a:p>
            <a:r>
              <a:rPr lang="en-US" altLang="zh-CN" dirty="0" smtClean="0"/>
              <a:t>D</a:t>
            </a:r>
            <a:r>
              <a:rPr lang="zh-CN" altLang="zh-CN" dirty="0"/>
              <a:t>．商品与货币的对</a:t>
            </a:r>
            <a:r>
              <a:rPr lang="zh-CN" altLang="zh-CN" dirty="0" smtClean="0"/>
              <a:t>立</a:t>
            </a:r>
            <a:endParaRPr lang="zh-CN" altLang="zh-CN" dirty="0"/>
          </a:p>
          <a:p>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2287047" y="1922800"/>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5"/>
          <p:cNvSpPr txBox="1">
            <a:spLocks noChangeArrowheads="1"/>
          </p:cNvSpPr>
          <p:nvPr/>
        </p:nvSpPr>
        <p:spPr bwMode="auto">
          <a:xfrm>
            <a:off x="142875" y="1285875"/>
            <a:ext cx="8786813" cy="2871555"/>
          </a:xfrm>
          <a:prstGeom prst="rect">
            <a:avLst/>
          </a:prstGeom>
          <a:noFill/>
          <a:ln w="9525">
            <a:noFill/>
            <a:miter lim="800000"/>
          </a:ln>
        </p:spPr>
        <p:txBody>
          <a:bodyPr>
            <a:spAutoFit/>
          </a:bodyPr>
          <a:lstStyle>
            <a:defPPr>
              <a:defRPr lang="zh-CN"/>
            </a:defPPr>
            <a:lvl1pPr marL="342900" indent="-342900">
              <a:lnSpc>
                <a:spcPct val="130000"/>
              </a:lnSpc>
              <a:defRPr sz="2800"/>
            </a:lvl1pPr>
          </a:lstStyle>
          <a:p>
            <a:r>
              <a:rPr lang="en-US" altLang="zh-CN" dirty="0"/>
              <a:t>10</a:t>
            </a:r>
            <a:r>
              <a:rPr lang="zh-CN" altLang="en-US" dirty="0"/>
              <a:t>、个别劳动的社会性质，</a:t>
            </a:r>
            <a:r>
              <a:rPr lang="zh-CN" altLang="en-US" dirty="0" smtClean="0"/>
              <a:t>通过（</a:t>
            </a:r>
            <a:r>
              <a:rPr lang="zh-CN" altLang="zh-CN" dirty="0"/>
              <a:t> </a:t>
            </a:r>
            <a:r>
              <a:rPr lang="zh-CN" altLang="en-US" dirty="0" smtClean="0"/>
              <a:t>   ）</a:t>
            </a:r>
            <a:endParaRPr lang="en-US" altLang="zh-CN" dirty="0"/>
          </a:p>
          <a:p>
            <a:r>
              <a:rPr lang="en-US" altLang="zh-CN" dirty="0" smtClean="0"/>
              <a:t>A</a:t>
            </a:r>
            <a:r>
              <a:rPr lang="en-US" altLang="zh-CN" dirty="0"/>
              <a:t>. </a:t>
            </a:r>
            <a:r>
              <a:rPr lang="zh-CN" altLang="en-US" dirty="0"/>
              <a:t>商品的有用性来体现 </a:t>
            </a:r>
            <a:endParaRPr lang="en-US" altLang="zh-CN" dirty="0" smtClean="0"/>
          </a:p>
          <a:p>
            <a:r>
              <a:rPr lang="en-US" altLang="zh-CN" dirty="0" smtClean="0"/>
              <a:t>B</a:t>
            </a:r>
            <a:r>
              <a:rPr lang="en-US" altLang="zh-CN" dirty="0"/>
              <a:t>. </a:t>
            </a:r>
            <a:r>
              <a:rPr lang="zh-CN" altLang="en-US" dirty="0"/>
              <a:t>商品的广告传</a:t>
            </a:r>
            <a:r>
              <a:rPr lang="zh-CN" altLang="en-US" dirty="0" smtClean="0"/>
              <a:t>播来体现</a:t>
            </a:r>
            <a:endParaRPr lang="en-US" altLang="zh-CN" dirty="0" smtClean="0"/>
          </a:p>
          <a:p>
            <a:r>
              <a:rPr lang="en-US" altLang="zh-CN" dirty="0" smtClean="0"/>
              <a:t>C</a:t>
            </a:r>
            <a:r>
              <a:rPr lang="en-US" altLang="zh-CN" dirty="0"/>
              <a:t>. </a:t>
            </a:r>
            <a:r>
              <a:rPr lang="zh-CN" altLang="en-US" dirty="0"/>
              <a:t>商品的交换来体现 </a:t>
            </a:r>
            <a:endParaRPr lang="en-US" altLang="zh-CN" dirty="0" smtClean="0"/>
          </a:p>
          <a:p>
            <a:r>
              <a:rPr lang="en-US" altLang="zh-CN" dirty="0" smtClean="0"/>
              <a:t>D</a:t>
            </a:r>
            <a:r>
              <a:rPr lang="en-US" altLang="zh-CN" dirty="0"/>
              <a:t>. </a:t>
            </a:r>
            <a:r>
              <a:rPr lang="zh-CN" altLang="en-US" dirty="0"/>
              <a:t>商品质量的鉴</a:t>
            </a:r>
            <a:r>
              <a:rPr lang="zh-CN" altLang="en-US" dirty="0" smtClean="0"/>
              <a:t>定来体现</a:t>
            </a:r>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5480670" y="128615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557338"/>
            <a:ext cx="8507412" cy="4525962"/>
          </a:xfrm>
        </p:spPr>
        <p:txBody>
          <a:bodyPr>
            <a:normAutofit fontScale="92500" lnSpcReduction="10000"/>
          </a:bodyPr>
          <a:lstStyle/>
          <a:p>
            <a:pPr marL="0" indent="0" algn="just" fontAlgn="ctr">
              <a:lnSpc>
                <a:spcPct val="12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1</a:t>
            </a:r>
            <a:r>
              <a:rPr lang="zh-CN" altLang="en-US" sz="3000" dirty="0" smtClean="0">
                <a:solidFill>
                  <a:srgbClr val="000000"/>
                </a:solidFill>
                <a:cs typeface="Times New Roman" panose="02020603050405020304" pitchFamily="18" charset="0"/>
              </a:rPr>
              <a:t>、人们往往将汉语中的“价”、“值”二字与金银财宝等联系起来，而这两字的偏旁却都是“人”，示意价值在“人”、马克思劳动价值论透过商品交换的物与物的关系，揭示了商品价值的科学内涵，其主要观点有（           ）</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、劳动是社会财富的唯一源泉</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B</a:t>
            </a:r>
            <a:r>
              <a:rPr lang="zh-CN" altLang="en-US" sz="3000" dirty="0" smtClean="0">
                <a:solidFill>
                  <a:srgbClr val="000000"/>
                </a:solidFill>
                <a:cs typeface="Times New Roman" panose="02020603050405020304" pitchFamily="18" charset="0"/>
              </a:rPr>
              <a:t>、具体劳动是商品价值的实体</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C</a:t>
            </a:r>
            <a:r>
              <a:rPr lang="zh-CN" altLang="en-US" sz="3000" dirty="0" smtClean="0">
                <a:solidFill>
                  <a:srgbClr val="000000"/>
                </a:solidFill>
                <a:cs typeface="Times New Roman" panose="02020603050405020304" pitchFamily="18" charset="0"/>
              </a:rPr>
              <a:t>、价值是凝结在商品中的一般人类劳动</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D</a:t>
            </a:r>
            <a:r>
              <a:rPr lang="zh-CN" altLang="en-US" sz="3000" dirty="0" smtClean="0">
                <a:solidFill>
                  <a:srgbClr val="000000"/>
                </a:solidFill>
                <a:cs typeface="Times New Roman" panose="02020603050405020304" pitchFamily="18" charset="0"/>
              </a:rPr>
              <a:t>、价值在本质上体现了生产者之间的社会关系</a:t>
            </a:r>
          </a:p>
          <a:p>
            <a:pPr marL="0" indent="0" algn="just" fontAlgn="ctr">
              <a:lnSpc>
                <a:spcPct val="130000"/>
              </a:lnSpc>
              <a:spcBef>
                <a:spcPct val="0"/>
              </a:spcBef>
              <a:buFont typeface="Arial" panose="020B0604020202020204" pitchFamily="34" charset="0"/>
              <a:buNone/>
            </a:pPr>
            <a:endParaRPr lang="zh-CN" altLang="en-US" sz="3000" dirty="0" smtClean="0">
              <a:solidFill>
                <a:srgbClr val="000000"/>
              </a:solidFill>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1488356" y="3308732"/>
            <a:ext cx="122413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1268760"/>
            <a:ext cx="8507412" cy="4525962"/>
          </a:xfrm>
        </p:spPr>
        <p:txBody>
          <a:bodyPr>
            <a:noAutofit/>
          </a:bodyPr>
          <a:lstStyle/>
          <a:p>
            <a:pPr marL="0" indent="0" algn="l" fontAlgn="ctr">
              <a:spcBef>
                <a:spcPct val="0"/>
              </a:spcBef>
              <a:buFont typeface="Arial" panose="020B0604020202020204" pitchFamily="34" charset="0"/>
              <a:buNone/>
            </a:pPr>
            <a:r>
              <a:rPr lang="en-US" altLang="zh-CN" sz="2400" dirty="0" smtClean="0"/>
              <a:t>2</a:t>
            </a:r>
            <a:r>
              <a:rPr lang="zh-CN" altLang="en-US" sz="2400" dirty="0" smtClean="0"/>
              <a:t>、</a:t>
            </a:r>
            <a:r>
              <a:rPr lang="en-US" altLang="zh-CN" sz="2400" dirty="0" smtClean="0"/>
              <a:t>1918</a:t>
            </a:r>
            <a:r>
              <a:rPr lang="zh-CN" altLang="en-US" sz="2400" dirty="0" smtClean="0"/>
              <a:t>年，马寅初在一次演讲时，有一位老农问他：</a:t>
            </a:r>
            <a:r>
              <a:rPr lang="en-US" altLang="zh-CN" sz="2400" dirty="0" smtClean="0"/>
              <a:t>“</a:t>
            </a:r>
            <a:r>
              <a:rPr lang="zh-CN" altLang="en-US" sz="2400" dirty="0" smtClean="0"/>
              <a:t>马教授，请问什么是经济学</a:t>
            </a:r>
            <a:r>
              <a:rPr lang="en-US" altLang="zh-CN" sz="2400" dirty="0" smtClean="0"/>
              <a:t>”“</a:t>
            </a:r>
            <a:r>
              <a:rPr lang="zh-CN" altLang="en-US" sz="2400" dirty="0" smtClean="0"/>
              <a:t>马寅初笑着说：</a:t>
            </a:r>
            <a:r>
              <a:rPr lang="en-US" altLang="zh-CN" sz="2400" dirty="0" smtClean="0"/>
              <a:t>”</a:t>
            </a:r>
            <a:r>
              <a:rPr lang="zh-CN" altLang="en-US" sz="2400" dirty="0" smtClean="0"/>
              <a:t>我给这位朋友讲个故事吧：有个赶考的书生到旅店投宿，拿出十两银子，挑了该旅店标价十两银子的最好房间，店主立刻用它到隔壁的米店付了欠单，米店老板转身去屠夫处还了肉钱，屠夫马上去付清了赊帐的饲料款，饲料商赶紧到旅店还了房钱。就这样，十两银子又到了店主的手里。这时书生来说，房间不合适，要回银子就走了。你看，店主一文钱也没赚到，大家却把债务都还清了，所以，钱的流通越快越好，这就是经济学。</a:t>
            </a:r>
            <a:r>
              <a:rPr lang="en-US" altLang="zh-CN" sz="2400" dirty="0" smtClean="0"/>
              <a:t>“</a:t>
            </a:r>
            <a:r>
              <a:rPr lang="zh-CN" altLang="en-US" sz="2400" dirty="0" smtClean="0"/>
              <a:t>在这个故事中，货币所发挥的职能有</a:t>
            </a:r>
            <a:r>
              <a:rPr lang="en-US" altLang="zh-CN" sz="2400" dirty="0" smtClean="0"/>
              <a:t>（</a:t>
            </a:r>
            <a:r>
              <a:rPr lang="zh-CN" altLang="en-US" sz="2400" dirty="0" smtClean="0"/>
              <a:t>                    ）</a:t>
            </a:r>
            <a:br>
              <a:rPr lang="zh-CN" altLang="en-US" sz="2400" dirty="0" smtClean="0"/>
            </a:br>
            <a:r>
              <a:rPr lang="zh-CN" altLang="en-US" sz="2400" dirty="0" smtClean="0"/>
              <a:t>　　</a:t>
            </a:r>
            <a:r>
              <a:rPr lang="en-US" altLang="zh-CN" sz="2400" dirty="0" smtClean="0"/>
              <a:t>A.</a:t>
            </a:r>
            <a:r>
              <a:rPr lang="zh-CN" altLang="en-US" sz="2400" dirty="0" smtClean="0"/>
              <a:t>支付手段</a:t>
            </a:r>
            <a:br>
              <a:rPr lang="zh-CN" altLang="en-US" sz="2400" dirty="0" smtClean="0"/>
            </a:br>
            <a:r>
              <a:rPr lang="zh-CN" altLang="en-US" sz="2400" dirty="0" smtClean="0"/>
              <a:t>　　</a:t>
            </a:r>
            <a:r>
              <a:rPr lang="en-US" altLang="zh-CN" sz="2400" dirty="0" smtClean="0"/>
              <a:t>B.</a:t>
            </a:r>
            <a:r>
              <a:rPr lang="zh-CN" altLang="en-US" sz="2400" dirty="0" smtClean="0"/>
              <a:t>流通手段</a:t>
            </a:r>
            <a:br>
              <a:rPr lang="zh-CN" altLang="en-US" sz="2400" dirty="0" smtClean="0"/>
            </a:br>
            <a:r>
              <a:rPr lang="zh-CN" altLang="en-US" sz="2400" dirty="0" smtClean="0"/>
              <a:t>　　</a:t>
            </a:r>
            <a:r>
              <a:rPr lang="en-US" altLang="zh-CN" sz="2400" dirty="0" smtClean="0"/>
              <a:t>C.</a:t>
            </a:r>
            <a:r>
              <a:rPr lang="zh-CN" altLang="en-US" sz="2400" dirty="0" smtClean="0"/>
              <a:t>价值尺度</a:t>
            </a:r>
            <a:br>
              <a:rPr lang="zh-CN" altLang="en-US" sz="2400" dirty="0" smtClean="0"/>
            </a:br>
            <a:r>
              <a:rPr lang="zh-CN" altLang="en-US" sz="2400" dirty="0" smtClean="0"/>
              <a:t>　　</a:t>
            </a:r>
            <a:r>
              <a:rPr lang="en-US" altLang="zh-CN" sz="2400" dirty="0" smtClean="0"/>
              <a:t>D.</a:t>
            </a:r>
            <a:r>
              <a:rPr lang="zh-CN" altLang="en-US" sz="2400" dirty="0" smtClean="0"/>
              <a:t>贮藏手段</a:t>
            </a:r>
            <a:br>
              <a:rPr lang="zh-CN" altLang="en-US" sz="2400" dirty="0" smtClean="0"/>
            </a:br>
            <a:r>
              <a:rPr lang="zh-CN" altLang="en-US" sz="2400" dirty="0" smtClean="0"/>
              <a:t>　　</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2386489" y="4588495"/>
            <a:ext cx="1224136" cy="523220"/>
          </a:xfrm>
          <a:prstGeom prst="rect">
            <a:avLst/>
          </a:prstGeom>
          <a:noFill/>
        </p:spPr>
        <p:txBody>
          <a:bodyPr>
            <a:spAutoFit/>
          </a:bodyPr>
          <a:lstStyle/>
          <a:p>
            <a:pPr algn="ctr" fontAlgn="auto">
              <a:spcBef>
                <a:spcPts val="0"/>
              </a:spcBef>
              <a:spcAft>
                <a:spcPts val="0"/>
              </a:spcAft>
              <a:defRPr/>
            </a:pPr>
            <a:r>
              <a:rPr lang="en-US" altLang="zh-CN" sz="28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a:t>
            </a:r>
            <a:endParaRPr lang="zh-CN" altLang="en-US"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a:bodyPr>
          <a:lstStyle/>
          <a:p>
            <a:pPr marL="0" indent="0">
              <a:lnSpc>
                <a:spcPct val="120000"/>
              </a:lnSpc>
              <a:buNone/>
            </a:pPr>
            <a:r>
              <a:rPr lang="en-US" altLang="zh-CN" dirty="0" smtClean="0"/>
              <a:t>3</a:t>
            </a:r>
            <a:r>
              <a:rPr lang="zh-CN" altLang="en-US" dirty="0" smtClean="0"/>
              <a:t>、价值规律作用的实现有赖于</a:t>
            </a:r>
            <a:r>
              <a:rPr lang="zh-CN" altLang="zh-CN" dirty="0" smtClean="0"/>
              <a:t>（</a:t>
            </a:r>
            <a:r>
              <a:rPr lang="zh-CN" altLang="en-US" dirty="0" smtClean="0"/>
              <a:t>             ）</a:t>
            </a:r>
            <a:br>
              <a:rPr lang="zh-CN" altLang="en-US" dirty="0" smtClean="0"/>
            </a:br>
            <a:r>
              <a:rPr lang="en-US" altLang="zh-CN" dirty="0" smtClean="0"/>
              <a:t>A. </a:t>
            </a:r>
            <a:r>
              <a:rPr lang="zh-CN" altLang="en-US" dirty="0" smtClean="0"/>
              <a:t>市场竞争</a:t>
            </a:r>
            <a:br>
              <a:rPr lang="zh-CN" altLang="en-US" dirty="0" smtClean="0"/>
            </a:br>
            <a:r>
              <a:rPr lang="en-US" altLang="zh-CN" dirty="0" smtClean="0"/>
              <a:t>B. </a:t>
            </a:r>
            <a:r>
              <a:rPr lang="zh-CN" altLang="en-US" dirty="0" smtClean="0"/>
              <a:t>劳动生产率的提高</a:t>
            </a:r>
            <a:br>
              <a:rPr lang="zh-CN" altLang="en-US" dirty="0" smtClean="0"/>
            </a:br>
            <a:r>
              <a:rPr lang="en-US" altLang="zh-CN" dirty="0" smtClean="0"/>
              <a:t>C. </a:t>
            </a:r>
            <a:r>
              <a:rPr lang="zh-CN" altLang="en-US" dirty="0" smtClean="0"/>
              <a:t>价格波动   </a:t>
            </a:r>
            <a:endParaRPr lang="en-US" altLang="zh-CN" dirty="0" smtClean="0"/>
          </a:p>
          <a:p>
            <a:pPr marL="0" indent="0">
              <a:lnSpc>
                <a:spcPct val="120000"/>
              </a:lnSpc>
              <a:buNone/>
            </a:pPr>
            <a:r>
              <a:rPr lang="en-US" altLang="zh-CN" dirty="0" smtClean="0"/>
              <a:t>D. </a:t>
            </a:r>
            <a:r>
              <a:rPr lang="zh-CN" altLang="en-US" dirty="0" smtClean="0"/>
              <a:t>资源的有效配置</a:t>
            </a:r>
            <a:br>
              <a:rPr lang="zh-CN" altLang="en-US" dirty="0" smtClean="0"/>
            </a:br>
            <a:r>
              <a:rPr lang="en-US" altLang="zh-CN" dirty="0" smtClean="0"/>
              <a:t>E. </a:t>
            </a:r>
            <a:r>
              <a:rPr lang="zh-CN" altLang="en-US" dirty="0" smtClean="0"/>
              <a:t>供求关系的变化</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6136873" y="1708175"/>
            <a:ext cx="1224136" cy="584776"/>
          </a:xfrm>
          <a:prstGeom prst="rect">
            <a:avLst/>
          </a:prstGeom>
          <a:noFill/>
        </p:spPr>
        <p:txBody>
          <a:bodyPr>
            <a:spAutoFit/>
          </a:bodyPr>
          <a:lstStyle/>
          <a:p>
            <a:pPr algn="ctr" fontAlgn="auto">
              <a:spcBef>
                <a:spcPts val="0"/>
              </a:spcBef>
              <a:spcAft>
                <a:spcPts val="0"/>
              </a:spcAft>
              <a:defRPr/>
            </a:pPr>
            <a:r>
              <a:rPr lang="en-US" altLang="zh-CN" sz="32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ACE</a:t>
            </a:r>
            <a:endParaRPr lang="zh-CN" altLang="en-US"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内容占位符 2"/>
          <p:cNvSpPr>
            <a:spLocks noGrp="1"/>
          </p:cNvSpPr>
          <p:nvPr>
            <p:ph idx="1"/>
          </p:nvPr>
        </p:nvSpPr>
        <p:spPr>
          <a:xfrm>
            <a:off x="142875" y="1600200"/>
            <a:ext cx="8929688" cy="2328863"/>
          </a:xfrm>
        </p:spPr>
        <p:txBody>
          <a:bodyPr/>
          <a:lstStyle/>
          <a:p>
            <a:pPr marL="0" indent="0" algn="just" fontAlgn="ctr">
              <a:buFont typeface="Arial" panose="020B0604020202020204" pitchFamily="34" charset="0"/>
              <a:buNone/>
            </a:pPr>
            <a:r>
              <a:rPr lang="zh-CN" altLang="en-US" smtClean="0"/>
              <a:t> </a:t>
            </a:r>
            <a:r>
              <a:rPr lang="en-US" altLang="zh-CN" smtClean="0"/>
              <a:t>1.</a:t>
            </a:r>
            <a:r>
              <a:rPr lang="zh-CN" altLang="en-US" smtClean="0">
                <a:solidFill>
                  <a:srgbClr val="000000"/>
                </a:solidFill>
                <a:latin typeface="宋体" panose="02010600030101010101" pitchFamily="2" charset="-122"/>
              </a:rPr>
              <a:t>剩余价值来源于雇佣工人的剩余劳动。</a:t>
            </a:r>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7236296" y="1556792"/>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785100" cy="4525962"/>
          </a:xfrm>
        </p:spPr>
        <p:txBody>
          <a:bodyPr>
            <a:normAutofit fontScale="92500"/>
          </a:bodyPr>
          <a:lstStyle/>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4</a:t>
            </a:r>
            <a:r>
              <a:rPr lang="zh-CN" altLang="en-US" sz="3000" dirty="0" smtClean="0">
                <a:solidFill>
                  <a:srgbClr val="000000"/>
                </a:solidFill>
                <a:cs typeface="Times New Roman" panose="02020603050405020304" pitchFamily="18" charset="0"/>
              </a:rPr>
              <a:t>、在商品经济运行中，价值、价格、供求三者之间的关系是（              ）</a:t>
            </a:r>
          </a:p>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．价格受供求关系影响，围绕价值上下波动 </a:t>
            </a:r>
          </a:p>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B</a:t>
            </a:r>
            <a:r>
              <a:rPr lang="zh-CN" altLang="en-US" sz="3000" dirty="0" smtClean="0">
                <a:solidFill>
                  <a:srgbClr val="000000"/>
                </a:solidFill>
                <a:cs typeface="Times New Roman" panose="02020603050405020304" pitchFamily="18" charset="0"/>
              </a:rPr>
              <a:t>．价格受价值影响，随供求关系变化而变动 </a:t>
            </a:r>
          </a:p>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C</a:t>
            </a:r>
            <a:r>
              <a:rPr lang="zh-CN" altLang="en-US" sz="3000" dirty="0" smtClean="0">
                <a:solidFill>
                  <a:srgbClr val="000000"/>
                </a:solidFill>
                <a:cs typeface="Times New Roman" panose="02020603050405020304" pitchFamily="18" charset="0"/>
              </a:rPr>
              <a:t>．价格由价值决定，反映价值并反映供求关系 </a:t>
            </a:r>
          </a:p>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D</a:t>
            </a:r>
            <a:r>
              <a:rPr lang="zh-CN" altLang="en-US" sz="3000" dirty="0" smtClean="0">
                <a:solidFill>
                  <a:srgbClr val="000000"/>
                </a:solidFill>
                <a:cs typeface="Times New Roman" panose="02020603050405020304" pitchFamily="18" charset="0"/>
              </a:rPr>
              <a:t>．价格由价值决定，反映价值但不反映供求关系 </a:t>
            </a:r>
          </a:p>
          <a:p>
            <a:pPr marL="0" indent="0" algn="just" fontAlgn="ctr">
              <a:lnSpc>
                <a:spcPct val="14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E</a:t>
            </a:r>
            <a:r>
              <a:rPr lang="zh-CN" altLang="en-US" sz="3000" dirty="0" smtClean="0">
                <a:solidFill>
                  <a:srgbClr val="000000"/>
                </a:solidFill>
                <a:cs typeface="Times New Roman" panose="02020603050405020304" pitchFamily="18" charset="0"/>
              </a:rPr>
              <a:t>．价格由价值决定，受供求关系影响又制约供求关系 </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1653074" y="2202324"/>
            <a:ext cx="1224136" cy="584776"/>
          </a:xfrm>
          <a:prstGeom prst="rect">
            <a:avLst/>
          </a:prstGeom>
          <a:noFill/>
        </p:spPr>
        <p:txBody>
          <a:bodyPr>
            <a:spAutoFit/>
          </a:bodyPr>
          <a:lstStyle/>
          <a:p>
            <a:pPr algn="ctr" fontAlgn="auto">
              <a:spcBef>
                <a:spcPts val="0"/>
              </a:spcBef>
              <a:spcAft>
                <a:spcPts val="0"/>
              </a:spcAft>
              <a:defRPr/>
            </a:pPr>
            <a:r>
              <a:rPr lang="en-US" altLang="zh-CN" sz="32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ACE</a:t>
            </a:r>
            <a:endParaRPr lang="zh-CN" altLang="en-US"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fontScale="85000" lnSpcReduction="10000"/>
          </a:bodyPr>
          <a:lstStyle/>
          <a:p>
            <a:pPr marL="609600" indent="-609600" fontAlgn="ctr">
              <a:lnSpc>
                <a:spcPct val="140000"/>
              </a:lnSpc>
              <a:spcBef>
                <a:spcPct val="0"/>
              </a:spcBef>
              <a:buFont typeface="Arial" panose="020B0604020202020204" pitchFamily="34" charset="0"/>
              <a:buNone/>
            </a:pPr>
            <a:r>
              <a:rPr lang="en-US" altLang="zh-CN" dirty="0" smtClean="0"/>
              <a:t>5</a:t>
            </a:r>
            <a:r>
              <a:rPr lang="zh-CN" altLang="en-US" dirty="0" smtClean="0"/>
              <a:t>、马克思的劳动价值论（</a:t>
            </a:r>
            <a:r>
              <a:rPr lang="en-US" altLang="zh-CN" dirty="0" smtClean="0"/>
              <a:t>     </a:t>
            </a:r>
            <a:r>
              <a:rPr lang="zh-CN" altLang="en-US" dirty="0" smtClean="0"/>
              <a:t>    ）</a:t>
            </a:r>
            <a:br>
              <a:rPr lang="zh-CN" altLang="en-US" dirty="0" smtClean="0"/>
            </a:br>
            <a:r>
              <a:rPr lang="en-US" altLang="zh-CN" dirty="0" smtClean="0"/>
              <a:t>A. </a:t>
            </a:r>
            <a:r>
              <a:rPr lang="zh-CN" altLang="en-US" dirty="0" smtClean="0"/>
              <a:t>是对古典政治经济学劳动价值论的批判、继承和发展</a:t>
            </a:r>
            <a:br>
              <a:rPr lang="zh-CN" altLang="en-US" dirty="0" smtClean="0"/>
            </a:br>
            <a:r>
              <a:rPr lang="en-US" altLang="zh-CN" dirty="0" smtClean="0"/>
              <a:t>B. </a:t>
            </a:r>
            <a:r>
              <a:rPr lang="zh-CN" altLang="en-US" dirty="0" smtClean="0"/>
              <a:t>是剩余价值理论的基础</a:t>
            </a:r>
            <a:br>
              <a:rPr lang="zh-CN" altLang="en-US" dirty="0" smtClean="0"/>
            </a:br>
            <a:r>
              <a:rPr lang="en-US" altLang="zh-CN" dirty="0" smtClean="0"/>
              <a:t>C. </a:t>
            </a:r>
            <a:r>
              <a:rPr lang="zh-CN" altLang="en-US" dirty="0" smtClean="0"/>
              <a:t>是研究价值分配的理论</a:t>
            </a:r>
            <a:br>
              <a:rPr lang="zh-CN" altLang="en-US" dirty="0" smtClean="0"/>
            </a:br>
            <a:r>
              <a:rPr lang="en-US" altLang="zh-CN" dirty="0" smtClean="0"/>
              <a:t>D. </a:t>
            </a:r>
            <a:r>
              <a:rPr lang="zh-CN" altLang="en-US" dirty="0" smtClean="0"/>
              <a:t>为揭示资本主义生产方式的本质奠定了理论基础</a:t>
            </a:r>
            <a:br>
              <a:rPr lang="zh-CN" altLang="en-US" dirty="0" smtClean="0"/>
            </a:br>
            <a:r>
              <a:rPr lang="en-US" altLang="zh-CN" dirty="0" smtClean="0"/>
              <a:t>E. </a:t>
            </a:r>
            <a:r>
              <a:rPr lang="zh-CN" altLang="en-US" dirty="0" smtClean="0"/>
              <a:t>是随时代和实践的发展而不断发展的科学理论</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960118" y="1557427"/>
            <a:ext cx="1224136" cy="584776"/>
          </a:xfrm>
          <a:prstGeom prst="rect">
            <a:avLst/>
          </a:prstGeom>
          <a:noFill/>
        </p:spPr>
        <p:txBody>
          <a:bodyPr>
            <a:spAutoFit/>
          </a:bodyPr>
          <a:lstStyle/>
          <a:p>
            <a:pPr algn="ctr" fontAlgn="auto">
              <a:spcBef>
                <a:spcPts val="0"/>
              </a:spcBef>
              <a:spcAft>
                <a:spcPts val="0"/>
              </a:spcAft>
              <a:defRPr/>
            </a:pPr>
            <a:r>
              <a:rPr lang="en-US" altLang="zh-CN" sz="32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ABDE</a:t>
            </a:r>
            <a:endParaRPr lang="zh-CN" altLang="en-US"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fontScale="92500" lnSpcReduction="20000"/>
          </a:bodyPr>
          <a:lstStyle/>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6</a:t>
            </a:r>
            <a:r>
              <a:rPr lang="zh-CN" altLang="en-US" sz="3000" dirty="0" smtClean="0">
                <a:solidFill>
                  <a:srgbClr val="000000"/>
                </a:solidFill>
                <a:cs typeface="Times New Roman" panose="02020603050405020304" pitchFamily="18" charset="0"/>
              </a:rPr>
              <a:t>、马克思指出，所谓资本原始积累“只不过是生产者和生产资料分离的历史过程。这个过程所以表现为‘原始的’，因为它形成资本以及与之相适应的生产方式的前史，”资本原始积累的主要途径有（            ）。</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．用资本手段获取市场暴利</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B</a:t>
            </a:r>
            <a:r>
              <a:rPr lang="zh-CN" altLang="en-US" sz="3000" dirty="0" smtClean="0">
                <a:solidFill>
                  <a:srgbClr val="000000"/>
                </a:solidFill>
                <a:cs typeface="Times New Roman" panose="02020603050405020304" pitchFamily="18" charset="0"/>
              </a:rPr>
              <a:t>．用剥削手段榨取剩余价值</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C</a:t>
            </a:r>
            <a:r>
              <a:rPr lang="zh-CN" altLang="en-US" sz="3000" dirty="0" smtClean="0">
                <a:solidFill>
                  <a:srgbClr val="000000"/>
                </a:solidFill>
                <a:cs typeface="Times New Roman" panose="02020603050405020304" pitchFamily="18" charset="0"/>
              </a:rPr>
              <a:t>．用野蛮手段进行殖民掠夺</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D</a:t>
            </a:r>
            <a:r>
              <a:rPr lang="zh-CN" altLang="en-US" sz="3000" dirty="0" smtClean="0">
                <a:solidFill>
                  <a:srgbClr val="000000"/>
                </a:solidFill>
                <a:cs typeface="Times New Roman" panose="02020603050405020304" pitchFamily="18" charset="0"/>
              </a:rPr>
              <a:t>．用暴力手段剥夺农民土地</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95536" y="3356992"/>
            <a:ext cx="122413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fontScale="92500" lnSpcReduction="20000"/>
          </a:bodyPr>
          <a:lstStyle/>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7</a:t>
            </a:r>
            <a:r>
              <a:rPr lang="zh-CN" altLang="en-US" sz="3000" dirty="0" smtClean="0">
                <a:solidFill>
                  <a:srgbClr val="000000"/>
                </a:solidFill>
                <a:cs typeface="Times New Roman" panose="02020603050405020304" pitchFamily="18" charset="0"/>
              </a:rPr>
              <a:t>、当今世界正处在新科技革命和产业革命的交汇点以机器人技术为代表的科技产业发展十分迅速。机器人在生产过程中的广泛使用，使资本有机</a:t>
            </a:r>
            <a:r>
              <a:rPr lang="zh-CN" altLang="en-US" sz="3000" dirty="0" smtClean="0">
                <a:solidFill>
                  <a:srgbClr val="000000"/>
                </a:solidFill>
                <a:cs typeface="Times New Roman" panose="02020603050405020304" pitchFamily="18" charset="0"/>
              </a:rPr>
              <a:t>构成</a:t>
            </a:r>
            <a:r>
              <a:rPr lang="zh-CN" altLang="en-US" sz="3000" dirty="0" smtClean="0">
                <a:solidFill>
                  <a:srgbClr val="000000"/>
                </a:solidFill>
                <a:cs typeface="Times New Roman" panose="02020603050405020304" pitchFamily="18" charset="0"/>
              </a:rPr>
              <a:t>不</a:t>
            </a:r>
            <a:r>
              <a:rPr lang="zh-CN" altLang="en-US" sz="3000" dirty="0" smtClean="0">
                <a:solidFill>
                  <a:srgbClr val="000000"/>
                </a:solidFill>
                <a:cs typeface="Times New Roman" panose="02020603050405020304" pitchFamily="18" charset="0"/>
              </a:rPr>
              <a:t>断</a:t>
            </a:r>
            <a:r>
              <a:rPr lang="zh-CN" altLang="en-US" sz="3000" dirty="0" smtClean="0">
                <a:solidFill>
                  <a:srgbClr val="000000"/>
                </a:solidFill>
                <a:cs typeface="Times New Roman" panose="02020603050405020304" pitchFamily="18" charset="0"/>
              </a:rPr>
              <a:t>提高。然而就一般意义而言，资本有机构成的提高实际上是（           ）。</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．一个社会增长财富和消除贫困的根本途径</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B</a:t>
            </a:r>
            <a:r>
              <a:rPr lang="zh-CN" altLang="en-US" sz="3000" dirty="0" smtClean="0">
                <a:solidFill>
                  <a:srgbClr val="000000"/>
                </a:solidFill>
                <a:cs typeface="Times New Roman" panose="02020603050405020304" pitchFamily="18" charset="0"/>
              </a:rPr>
              <a:t>．不以人的意志为转移的一般趋势</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C</a:t>
            </a:r>
            <a:r>
              <a:rPr lang="zh-CN" altLang="en-US" sz="3000" dirty="0" smtClean="0">
                <a:solidFill>
                  <a:srgbClr val="000000"/>
                </a:solidFill>
                <a:cs typeface="Times New Roman" panose="02020603050405020304" pitchFamily="18" charset="0"/>
              </a:rPr>
              <a:t>．社会产生相对过剩人口的一个重要原因</a:t>
            </a:r>
          </a:p>
          <a:p>
            <a:pPr marL="0" indent="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D</a:t>
            </a:r>
            <a:r>
              <a:rPr lang="zh-CN" altLang="en-US" sz="3000" dirty="0" smtClean="0">
                <a:solidFill>
                  <a:srgbClr val="000000"/>
                </a:solidFill>
                <a:cs typeface="Times New Roman" panose="02020603050405020304" pitchFamily="18" charset="0"/>
              </a:rPr>
              <a:t>．由资本的本性决定的</a:t>
            </a:r>
          </a:p>
          <a:p>
            <a:pPr marL="0" indent="0" algn="just" fontAlgn="ctr">
              <a:lnSpc>
                <a:spcPct val="130000"/>
              </a:lnSpc>
              <a:spcBef>
                <a:spcPct val="0"/>
              </a:spcBef>
              <a:buFont typeface="Arial" panose="020B0604020202020204" pitchFamily="34" charset="0"/>
              <a:buNone/>
            </a:pPr>
            <a:endParaRPr lang="zh-CN" altLang="en-US" sz="3000" dirty="0" smtClean="0">
              <a:solidFill>
                <a:srgbClr val="000000"/>
              </a:solidFill>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1193592" y="3334767"/>
            <a:ext cx="1224136"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BCD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fontScale="92500" lnSpcReduction="10000"/>
          </a:bodyPr>
          <a:lstStyle/>
          <a:p>
            <a:pPr marL="609600" indent="-609600"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8</a:t>
            </a:r>
            <a:r>
              <a:rPr lang="zh-CN" altLang="en-US" sz="3000" dirty="0" smtClean="0">
                <a:solidFill>
                  <a:srgbClr val="000000"/>
                </a:solidFill>
                <a:cs typeface="Times New Roman" panose="02020603050405020304" pitchFamily="18" charset="0"/>
              </a:rPr>
              <a:t>、随着利润转化为平均利润（            ）</a:t>
            </a:r>
            <a:endParaRPr lang="en-US" altLang="zh-CN" sz="3000" dirty="0" smtClean="0">
              <a:solidFill>
                <a:srgbClr val="000000"/>
              </a:solidFill>
              <a:cs typeface="Times New Roman" panose="02020603050405020304" pitchFamily="18" charset="0"/>
            </a:endParaRPr>
          </a:p>
          <a:p>
            <a:pPr marL="609600" indent="-609600"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A. </a:t>
            </a:r>
            <a:r>
              <a:rPr lang="zh-CN" altLang="en-US" sz="3000" dirty="0" smtClean="0">
                <a:solidFill>
                  <a:srgbClr val="000000"/>
                </a:solidFill>
                <a:cs typeface="Times New Roman" panose="02020603050405020304" pitchFamily="18" charset="0"/>
              </a:rPr>
              <a:t>价值便转化为生产价格 </a:t>
            </a:r>
            <a:br>
              <a:rPr lang="zh-CN" altLang="en-US" sz="3000" dirty="0" smtClean="0">
                <a:solidFill>
                  <a:srgbClr val="000000"/>
                </a:solidFill>
                <a:cs typeface="Times New Roman" panose="02020603050405020304" pitchFamily="18" charset="0"/>
              </a:rPr>
            </a:br>
            <a:r>
              <a:rPr lang="en-US" altLang="zh-CN" sz="3000" dirty="0" smtClean="0">
                <a:solidFill>
                  <a:srgbClr val="000000"/>
                </a:solidFill>
                <a:cs typeface="Times New Roman" panose="02020603050405020304" pitchFamily="18" charset="0"/>
              </a:rPr>
              <a:t>B. </a:t>
            </a:r>
            <a:r>
              <a:rPr lang="zh-CN" altLang="en-US" sz="3000" dirty="0" smtClean="0">
                <a:solidFill>
                  <a:srgbClr val="000000"/>
                </a:solidFill>
                <a:cs typeface="Times New Roman" panose="02020603050405020304" pitchFamily="18" charset="0"/>
              </a:rPr>
              <a:t>全社会的平均利润总额与剩余价值总额不相等</a:t>
            </a:r>
            <a:br>
              <a:rPr lang="zh-CN" altLang="en-US" sz="3000" dirty="0" smtClean="0">
                <a:solidFill>
                  <a:srgbClr val="000000"/>
                </a:solidFill>
                <a:cs typeface="Times New Roman" panose="02020603050405020304" pitchFamily="18" charset="0"/>
              </a:rPr>
            </a:br>
            <a:r>
              <a:rPr lang="en-US" altLang="zh-CN" sz="3000" dirty="0" smtClean="0">
                <a:solidFill>
                  <a:srgbClr val="000000"/>
                </a:solidFill>
                <a:cs typeface="Times New Roman" panose="02020603050405020304" pitchFamily="18" charset="0"/>
              </a:rPr>
              <a:t>C. </a:t>
            </a:r>
            <a:r>
              <a:rPr lang="zh-CN" altLang="en-US" sz="3000" dirty="0" smtClean="0">
                <a:solidFill>
                  <a:srgbClr val="000000"/>
                </a:solidFill>
                <a:cs typeface="Times New Roman" panose="02020603050405020304" pitchFamily="18" charset="0"/>
              </a:rPr>
              <a:t>有些部门获得的利润高于本部门生产的剩余价值</a:t>
            </a:r>
            <a:br>
              <a:rPr lang="zh-CN" altLang="en-US" sz="3000" dirty="0" smtClean="0">
                <a:solidFill>
                  <a:srgbClr val="000000"/>
                </a:solidFill>
                <a:cs typeface="Times New Roman" panose="02020603050405020304" pitchFamily="18" charset="0"/>
              </a:rPr>
            </a:br>
            <a:r>
              <a:rPr lang="en-US" altLang="zh-CN" sz="3000" dirty="0" smtClean="0">
                <a:solidFill>
                  <a:srgbClr val="000000"/>
                </a:solidFill>
                <a:cs typeface="Times New Roman" panose="02020603050405020304" pitchFamily="18" charset="0"/>
              </a:rPr>
              <a:t>D. </a:t>
            </a:r>
            <a:r>
              <a:rPr lang="zh-CN" altLang="en-US" sz="3000" dirty="0" smtClean="0">
                <a:solidFill>
                  <a:srgbClr val="000000"/>
                </a:solidFill>
                <a:cs typeface="Times New Roman" panose="02020603050405020304" pitchFamily="18" charset="0"/>
              </a:rPr>
              <a:t>有些部门获得的利润低于本部门生产的剩余价值</a:t>
            </a:r>
            <a:br>
              <a:rPr lang="zh-CN" altLang="en-US" sz="3000" dirty="0" smtClean="0">
                <a:solidFill>
                  <a:srgbClr val="000000"/>
                </a:solidFill>
                <a:cs typeface="Times New Roman" panose="02020603050405020304" pitchFamily="18" charset="0"/>
              </a:rPr>
            </a:br>
            <a:r>
              <a:rPr lang="en-US" altLang="zh-CN" sz="3000" dirty="0" smtClean="0">
                <a:solidFill>
                  <a:srgbClr val="000000"/>
                </a:solidFill>
                <a:cs typeface="Times New Roman" panose="02020603050405020304" pitchFamily="18" charset="0"/>
              </a:rPr>
              <a:t>E. </a:t>
            </a:r>
            <a:r>
              <a:rPr lang="zh-CN" altLang="en-US" sz="3000" dirty="0" smtClean="0">
                <a:solidFill>
                  <a:srgbClr val="000000"/>
                </a:solidFill>
                <a:cs typeface="Times New Roman" panose="02020603050405020304" pitchFamily="18" charset="0"/>
              </a:rPr>
              <a:t>生产价格的变动不再以价值的变动为基础</a:t>
            </a:r>
          </a:p>
          <a:p>
            <a:pPr marL="609600" indent="-609600" fontAlgn="ctr">
              <a:lnSpc>
                <a:spcPct val="130000"/>
              </a:lnSpc>
              <a:spcBef>
                <a:spcPct val="0"/>
              </a:spcBef>
              <a:buFont typeface="Arial" panose="020B0604020202020204" pitchFamily="34" charset="0"/>
              <a:buNone/>
            </a:pPr>
            <a:endParaRPr lang="zh-CN" altLang="en-US" sz="3000" dirty="0" smtClean="0">
              <a:solidFill>
                <a:srgbClr val="000000"/>
              </a:solidFill>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866000" y="1557809"/>
            <a:ext cx="1224136" cy="646331"/>
          </a:xfrm>
          <a:prstGeom prst="rect">
            <a:avLst/>
          </a:prstGeom>
          <a:noFill/>
        </p:spPr>
        <p:txBody>
          <a:bodyPr>
            <a:spAutoFit/>
          </a:bodyPr>
          <a:lstStyle/>
          <a:p>
            <a:pPr algn="ctr" fontAlgn="auto">
              <a:spcBef>
                <a:spcPts val="0"/>
              </a:spcBef>
              <a:spcAft>
                <a:spcPts val="0"/>
              </a:spcAft>
              <a:defRPr/>
            </a:pPr>
            <a:r>
              <a:rPr lang="en-US" altLang="zh-CN" sz="36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ACD</a:t>
            </a:r>
            <a:endParaRPr lang="zh-CN" altLang="en-US" sz="36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fontScale="85000" lnSpcReduction="20000"/>
          </a:bodyPr>
          <a:lstStyle/>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9</a:t>
            </a:r>
            <a:r>
              <a:rPr lang="zh-CN" altLang="en-US" sz="3000" dirty="0" smtClean="0">
                <a:solidFill>
                  <a:srgbClr val="000000"/>
                </a:solidFill>
                <a:cs typeface="Times New Roman" panose="02020603050405020304" pitchFamily="18" charset="0"/>
              </a:rPr>
              <a:t>、</a:t>
            </a:r>
            <a:r>
              <a:rPr lang="en-US" altLang="zh-CN" sz="3000" dirty="0" smtClean="0">
                <a:solidFill>
                  <a:srgbClr val="000000"/>
                </a:solidFill>
                <a:cs typeface="Times New Roman" panose="02020603050405020304" pitchFamily="18" charset="0"/>
              </a:rPr>
              <a:t>2008</a:t>
            </a:r>
            <a:r>
              <a:rPr lang="zh-CN" altLang="en-US" sz="3000" dirty="0" smtClean="0">
                <a:solidFill>
                  <a:srgbClr val="000000"/>
                </a:solidFill>
                <a:cs typeface="Times New Roman" panose="02020603050405020304" pitchFamily="18" charset="0"/>
              </a:rPr>
              <a:t>年由美国次贷危机引发了全球性的经济危机，很多西方人感叹这一次经济危机从根本上仍未超出一百多年前马克思在</a:t>
            </a:r>
            <a:r>
              <a:rPr lang="en-US" altLang="zh-CN" sz="3000" dirty="0" smtClean="0">
                <a:solidFill>
                  <a:srgbClr val="000000"/>
                </a:solidFill>
                <a:cs typeface="Times New Roman" panose="02020603050405020304" pitchFamily="18" charset="0"/>
              </a:rPr>
              <a:t>《</a:t>
            </a:r>
            <a:r>
              <a:rPr lang="zh-CN" altLang="en-US" sz="3000" dirty="0" smtClean="0">
                <a:solidFill>
                  <a:srgbClr val="000000"/>
                </a:solidFill>
                <a:cs typeface="Times New Roman" panose="02020603050405020304" pitchFamily="18" charset="0"/>
              </a:rPr>
              <a:t>资本论</a:t>
            </a:r>
            <a:r>
              <a:rPr lang="en-US" altLang="zh-CN" sz="3000" dirty="0" smtClean="0">
                <a:solidFill>
                  <a:srgbClr val="000000"/>
                </a:solidFill>
                <a:cs typeface="Times New Roman" panose="02020603050405020304" pitchFamily="18" charset="0"/>
              </a:rPr>
              <a:t>》</a:t>
            </a:r>
            <a:r>
              <a:rPr lang="zh-CN" altLang="en-US" sz="3000" dirty="0" smtClean="0">
                <a:solidFill>
                  <a:srgbClr val="000000"/>
                </a:solidFill>
                <a:cs typeface="Times New Roman" panose="02020603050405020304" pitchFamily="18" charset="0"/>
              </a:rPr>
              <a:t>中对资本主义经济危机的理论判断和精辟分析。马克思对资本主义经济危机科学分析的深刻性主要表现为（         ）</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 指明经济危机的实质是生产过剩</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B</a:t>
            </a:r>
            <a:r>
              <a:rPr lang="zh-CN" altLang="en-US" sz="3000" dirty="0" smtClean="0">
                <a:solidFill>
                  <a:srgbClr val="000000"/>
                </a:solidFill>
                <a:cs typeface="Times New Roman" panose="02020603050405020304" pitchFamily="18" charset="0"/>
              </a:rPr>
              <a:t>． 揭示造成相对过剩的制度原因是生产资料的资本主义私有制</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C</a:t>
            </a:r>
            <a:r>
              <a:rPr lang="zh-CN" altLang="en-US" sz="3000" dirty="0" smtClean="0">
                <a:solidFill>
                  <a:srgbClr val="000000"/>
                </a:solidFill>
                <a:cs typeface="Times New Roman" panose="02020603050405020304" pitchFamily="18" charset="0"/>
              </a:rPr>
              <a:t>． 指出经济危机的深层根源是人性的贪婪</a:t>
            </a:r>
          </a:p>
          <a:p>
            <a:pPr marL="0" indent="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D</a:t>
            </a:r>
            <a:r>
              <a:rPr lang="zh-CN" altLang="en-US" sz="3000" dirty="0" smtClean="0">
                <a:solidFill>
                  <a:srgbClr val="000000"/>
                </a:solidFill>
                <a:cs typeface="Times New Roman" panose="02020603050405020304" pitchFamily="18" charset="0"/>
              </a:rPr>
              <a:t>． 强调政府对经济的干预是摆脱经济危机的根本出路</a:t>
            </a:r>
            <a:endParaRPr lang="zh-CN" altLang="en-US" sz="3000" dirty="0" smtClean="0">
              <a:solidFill>
                <a:srgbClr val="333333"/>
              </a:solidFill>
              <a:latin typeface="??" charset="0"/>
              <a:cs typeface="Times New Roman" panose="02020603050405020304" pitchFamily="18" charset="0"/>
            </a:endParaRPr>
          </a:p>
          <a:p>
            <a:pPr marL="0" indent="0" algn="just" fontAlgn="ctr">
              <a:lnSpc>
                <a:spcPct val="130000"/>
              </a:lnSpc>
              <a:spcBef>
                <a:spcPct val="0"/>
              </a:spcBef>
              <a:buFont typeface="Arial" panose="020B0604020202020204" pitchFamily="34" charset="0"/>
              <a:buNone/>
            </a:pPr>
            <a:endParaRPr lang="zh-CN" altLang="en-US" sz="2600" dirty="0" smtClean="0">
              <a:solidFill>
                <a:srgbClr val="333333"/>
              </a:solidFill>
              <a:latin typeface="??" charset="0"/>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2325653" y="3226311"/>
            <a:ext cx="1224136" cy="646331"/>
          </a:xfrm>
          <a:prstGeom prst="rect">
            <a:avLst/>
          </a:prstGeom>
          <a:noFill/>
        </p:spPr>
        <p:txBody>
          <a:bodyPr>
            <a:spAutoFit/>
          </a:bodyPr>
          <a:lstStyle/>
          <a:p>
            <a:pPr algn="ctr" fontAlgn="auto">
              <a:spcBef>
                <a:spcPts val="0"/>
              </a:spcBef>
              <a:spcAft>
                <a:spcPts val="0"/>
              </a:spcAft>
              <a:defRPr/>
            </a:pPr>
            <a:r>
              <a:rPr lang="en-US" altLang="zh-CN" sz="36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a:t>
            </a:r>
            <a:endParaRPr lang="zh-CN" altLang="en-US" sz="36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388" y="1557338"/>
            <a:ext cx="8507412" cy="4525962"/>
          </a:xfrm>
        </p:spPr>
        <p:txBody>
          <a:bodyPr>
            <a:normAutofit lnSpcReduction="10000"/>
          </a:bodyPr>
          <a:lstStyle/>
          <a:p>
            <a:pPr marL="609600" indent="-609600" algn="just" fontAlgn="ctr">
              <a:lnSpc>
                <a:spcPct val="130000"/>
              </a:lnSpc>
              <a:spcBef>
                <a:spcPct val="0"/>
              </a:spcBef>
              <a:buFont typeface="Arial" panose="020B0604020202020204" pitchFamily="34" charset="0"/>
              <a:buNone/>
            </a:pPr>
            <a:r>
              <a:rPr lang="en-US" altLang="zh-CN" sz="3000" dirty="0" smtClean="0">
                <a:solidFill>
                  <a:srgbClr val="000000"/>
                </a:solidFill>
                <a:cs typeface="Times New Roman" panose="02020603050405020304" pitchFamily="18" charset="0"/>
              </a:rPr>
              <a:t>10</a:t>
            </a:r>
            <a:r>
              <a:rPr lang="zh-CN" altLang="en-US" sz="3000" dirty="0" smtClean="0">
                <a:solidFill>
                  <a:srgbClr val="000000"/>
                </a:solidFill>
                <a:cs typeface="Times New Roman" panose="02020603050405020304" pitchFamily="18" charset="0"/>
              </a:rPr>
              <a:t>、产业资本循环经历不同阶段采取的相应职能形式是（          ）</a:t>
            </a:r>
            <a:endParaRPr lang="en-US" altLang="zh-CN" sz="3000" dirty="0" smtClean="0">
              <a:solidFill>
                <a:srgbClr val="000000"/>
              </a:solidFill>
              <a:cs typeface="Times New Roman" panose="02020603050405020304" pitchFamily="18" charset="0"/>
            </a:endParaRPr>
          </a:p>
          <a:p>
            <a:pPr marL="0" indent="0" fontAlgn="ctr">
              <a:lnSpc>
                <a:spcPct val="130000"/>
              </a:lnSpc>
              <a:spcBef>
                <a:spcPct val="0"/>
              </a:spcBef>
              <a:buNone/>
            </a:pPr>
            <a:r>
              <a:rPr lang="zh-CN" altLang="en-US" sz="3000" dirty="0" smtClean="0">
                <a:solidFill>
                  <a:srgbClr val="000000"/>
                </a:solidFill>
                <a:cs typeface="Times New Roman" panose="02020603050405020304" pitchFamily="18" charset="0"/>
              </a:rPr>
              <a:t> </a:t>
            </a:r>
            <a:r>
              <a:rPr lang="en-US" altLang="zh-CN" sz="3000" dirty="0" smtClean="0">
                <a:solidFill>
                  <a:srgbClr val="000000"/>
                </a:solidFill>
                <a:cs typeface="Times New Roman" panose="02020603050405020304" pitchFamily="18" charset="0"/>
              </a:rPr>
              <a:t>A.</a:t>
            </a:r>
            <a:r>
              <a:rPr lang="zh-CN" altLang="en-US" sz="3000" dirty="0" smtClean="0">
                <a:solidFill>
                  <a:srgbClr val="000000"/>
                </a:solidFill>
                <a:cs typeface="Times New Roman" panose="02020603050405020304" pitchFamily="18" charset="0"/>
              </a:rPr>
              <a:t>货币资本</a:t>
            </a:r>
            <a:endParaRPr lang="en-US" altLang="zh-CN" sz="3000" dirty="0">
              <a:solidFill>
                <a:srgbClr val="000000"/>
              </a:solidFill>
              <a:cs typeface="Times New Roman" panose="02020603050405020304" pitchFamily="18" charset="0"/>
            </a:endParaRPr>
          </a:p>
          <a:p>
            <a:pPr marL="0" indent="0" fontAlgn="ctr">
              <a:lnSpc>
                <a:spcPct val="130000"/>
              </a:lnSpc>
              <a:spcBef>
                <a:spcPct val="0"/>
              </a:spcBef>
              <a:buNone/>
            </a:pPr>
            <a:r>
              <a:rPr lang="en-US" altLang="zh-CN" sz="3000" dirty="0" smtClean="0">
                <a:solidFill>
                  <a:srgbClr val="000000"/>
                </a:solidFill>
                <a:cs typeface="Times New Roman" panose="02020603050405020304" pitchFamily="18" charset="0"/>
              </a:rPr>
              <a:t>B. </a:t>
            </a:r>
            <a:r>
              <a:rPr lang="zh-CN" altLang="en-US" sz="3000" dirty="0" smtClean="0">
                <a:solidFill>
                  <a:srgbClr val="000000"/>
                </a:solidFill>
                <a:cs typeface="Times New Roman" panose="02020603050405020304" pitchFamily="18" charset="0"/>
              </a:rPr>
              <a:t>固定资本</a:t>
            </a:r>
            <a:endParaRPr lang="en-US" altLang="zh-CN" sz="3000" dirty="0" smtClean="0">
              <a:solidFill>
                <a:srgbClr val="000000"/>
              </a:solidFill>
              <a:cs typeface="Times New Roman" panose="02020603050405020304" pitchFamily="18" charset="0"/>
            </a:endParaRPr>
          </a:p>
          <a:p>
            <a:pPr marL="0" indent="0" fontAlgn="ctr">
              <a:lnSpc>
                <a:spcPct val="130000"/>
              </a:lnSpc>
              <a:spcBef>
                <a:spcPct val="0"/>
              </a:spcBef>
              <a:buNone/>
            </a:pPr>
            <a:r>
              <a:rPr lang="en-US" altLang="zh-CN" sz="3000" dirty="0" smtClean="0">
                <a:solidFill>
                  <a:srgbClr val="000000"/>
                </a:solidFill>
                <a:cs typeface="Times New Roman" panose="02020603050405020304" pitchFamily="18" charset="0"/>
              </a:rPr>
              <a:t>C. </a:t>
            </a:r>
            <a:r>
              <a:rPr lang="zh-CN" altLang="en-US" sz="3000" dirty="0" smtClean="0">
                <a:solidFill>
                  <a:srgbClr val="000000"/>
                </a:solidFill>
                <a:cs typeface="Times New Roman" panose="02020603050405020304" pitchFamily="18" charset="0"/>
              </a:rPr>
              <a:t>流动资本</a:t>
            </a:r>
            <a:endParaRPr lang="en-US" altLang="zh-CN" sz="3000" dirty="0" smtClean="0">
              <a:solidFill>
                <a:srgbClr val="000000"/>
              </a:solidFill>
              <a:cs typeface="Times New Roman" panose="02020603050405020304" pitchFamily="18" charset="0"/>
            </a:endParaRPr>
          </a:p>
          <a:p>
            <a:pPr marL="0" indent="0" fontAlgn="ctr">
              <a:lnSpc>
                <a:spcPct val="130000"/>
              </a:lnSpc>
              <a:spcBef>
                <a:spcPct val="0"/>
              </a:spcBef>
              <a:buNone/>
            </a:pPr>
            <a:r>
              <a:rPr lang="en-US" altLang="zh-CN" sz="3000" dirty="0" smtClean="0">
                <a:solidFill>
                  <a:srgbClr val="000000"/>
                </a:solidFill>
                <a:cs typeface="Times New Roman" panose="02020603050405020304" pitchFamily="18" charset="0"/>
              </a:rPr>
              <a:t>D. </a:t>
            </a:r>
            <a:r>
              <a:rPr lang="zh-CN" altLang="en-US" sz="3000" dirty="0" smtClean="0">
                <a:solidFill>
                  <a:srgbClr val="000000"/>
                </a:solidFill>
                <a:cs typeface="Times New Roman" panose="02020603050405020304" pitchFamily="18" charset="0"/>
              </a:rPr>
              <a:t>生产资本</a:t>
            </a:r>
            <a:endParaRPr lang="en-US" altLang="zh-CN" sz="3000" dirty="0">
              <a:solidFill>
                <a:srgbClr val="000000"/>
              </a:solidFill>
              <a:cs typeface="Times New Roman" panose="02020603050405020304" pitchFamily="18" charset="0"/>
            </a:endParaRPr>
          </a:p>
          <a:p>
            <a:pPr marL="0" indent="0" fontAlgn="ctr">
              <a:lnSpc>
                <a:spcPct val="130000"/>
              </a:lnSpc>
              <a:spcBef>
                <a:spcPct val="0"/>
              </a:spcBef>
              <a:buNone/>
            </a:pPr>
            <a:r>
              <a:rPr lang="en-US" altLang="zh-CN" sz="3000" dirty="0" smtClean="0">
                <a:solidFill>
                  <a:srgbClr val="000000"/>
                </a:solidFill>
                <a:cs typeface="Times New Roman" panose="02020603050405020304" pitchFamily="18" charset="0"/>
              </a:rPr>
              <a:t>E. </a:t>
            </a:r>
            <a:r>
              <a:rPr lang="zh-CN" altLang="en-US" sz="3000" dirty="0" smtClean="0">
                <a:solidFill>
                  <a:srgbClr val="000000"/>
                </a:solidFill>
                <a:cs typeface="Times New Roman" panose="02020603050405020304" pitchFamily="18" charset="0"/>
              </a:rPr>
              <a:t>商品资本</a:t>
            </a:r>
            <a:endParaRPr lang="zh-CN" altLang="en-US" sz="3000" dirty="0" smtClean="0">
              <a:solidFill>
                <a:srgbClr val="333333"/>
              </a:solidFill>
              <a:latin typeface="??" charset="0"/>
              <a:cs typeface="Times New Roman" panose="02020603050405020304" pitchFamily="18" charset="0"/>
            </a:endParaRPr>
          </a:p>
          <a:p>
            <a:pPr marL="609600" indent="-609600" algn="just" fontAlgn="ctr">
              <a:lnSpc>
                <a:spcPct val="130000"/>
              </a:lnSpc>
              <a:spcBef>
                <a:spcPct val="0"/>
              </a:spcBef>
              <a:buFont typeface="Arial" panose="020B0604020202020204" pitchFamily="34" charset="0"/>
              <a:buNone/>
            </a:pPr>
            <a:r>
              <a:rPr lang="zh-CN" altLang="en-US" sz="3000" dirty="0" smtClean="0">
                <a:solidFill>
                  <a:srgbClr val="000000"/>
                </a:solidFill>
                <a:cs typeface="Times New Roman" panose="02020603050405020304" pitchFamily="18" charset="0"/>
              </a:rPr>
              <a:t> </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2195736" y="2132856"/>
            <a:ext cx="1224136" cy="646331"/>
          </a:xfrm>
          <a:prstGeom prst="rect">
            <a:avLst/>
          </a:prstGeom>
          <a:noFill/>
        </p:spPr>
        <p:txBody>
          <a:bodyPr>
            <a:spAutoFit/>
          </a:bodyPr>
          <a:lstStyle/>
          <a:p>
            <a:pPr algn="ctr" fontAlgn="auto">
              <a:spcBef>
                <a:spcPts val="0"/>
              </a:spcBef>
              <a:spcAft>
                <a:spcPts val="0"/>
              </a:spcAft>
              <a:defRPr/>
            </a:pPr>
            <a:r>
              <a:rPr lang="en-US" altLang="zh-CN" sz="36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ADE</a:t>
            </a:r>
            <a:endParaRPr lang="zh-CN" altLang="en-US" sz="36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214313" y="1700213"/>
            <a:ext cx="8929687" cy="2328862"/>
          </a:xfrm>
        </p:spPr>
        <p:txBody>
          <a:bodyPr/>
          <a:lstStyle/>
          <a:p>
            <a:pPr marL="0" indent="0" algn="just" fontAlgn="ctr">
              <a:lnSpc>
                <a:spcPct val="150000"/>
              </a:lnSpc>
              <a:buFont typeface="Arial" panose="020B0604020202020204" pitchFamily="34" charset="0"/>
              <a:buNone/>
            </a:pPr>
            <a:r>
              <a:rPr lang="zh-CN" altLang="en-US" dirty="0" smtClean="0"/>
              <a:t> </a:t>
            </a:r>
            <a:r>
              <a:rPr lang="en-US" altLang="zh-CN" dirty="0"/>
              <a:t>2</a:t>
            </a:r>
            <a:r>
              <a:rPr lang="en-US" altLang="zh-CN" dirty="0" smtClean="0"/>
              <a:t>.</a:t>
            </a:r>
            <a:r>
              <a:rPr lang="zh-CN" altLang="en-US" dirty="0" smtClean="0">
                <a:solidFill>
                  <a:srgbClr val="000000"/>
                </a:solidFill>
                <a:latin typeface="宋体" panose="02010600030101010101" pitchFamily="2" charset="-122"/>
              </a:rPr>
              <a:t>劳动并不是它所生产的使用价值即物质财富的唯一源泉。</a:t>
            </a:r>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2699792"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1600200"/>
            <a:ext cx="8929688" cy="2328863"/>
          </a:xfrm>
        </p:spPr>
        <p:txBody>
          <a:bodyPr rtlCol="0">
            <a:normAutofit fontScale="92500"/>
          </a:bodyPr>
          <a:lstStyle/>
          <a:p>
            <a:pPr marL="0" indent="0" algn="just" fontAlgn="ctr">
              <a:lnSpc>
                <a:spcPct val="150000"/>
              </a:lnSpc>
              <a:spcAft>
                <a:spcPts val="0"/>
              </a:spcAft>
              <a:buFont typeface="Arial" panose="020B0604020202020204" pitchFamily="34" charset="0"/>
              <a:buNone/>
              <a:defRPr/>
            </a:pPr>
            <a:r>
              <a:rPr lang="en-US" altLang="zh-CN" dirty="0"/>
              <a:t>3</a:t>
            </a:r>
            <a:r>
              <a:rPr lang="en-US" altLang="zh-CN" dirty="0" smtClean="0"/>
              <a:t>.</a:t>
            </a:r>
            <a:r>
              <a:rPr lang="zh-CN" altLang="en-US" dirty="0">
                <a:latin typeface="宋体" panose="02010600030101010101" pitchFamily="2" charset="-122"/>
              </a:rPr>
              <a:t>商品的生产必具备生产资料和劳动者两大要素，商品的生产就是两者的有机结合，所以包含在商品中的价值必然有两个来源：自然物质和人类劳动</a:t>
            </a:r>
            <a:r>
              <a:rPr lang="zh-CN" altLang="en-US" dirty="0" smtClean="0">
                <a:latin typeface="宋体" panose="02010600030101010101" pitchFamily="2" charset="-122"/>
              </a:rPr>
              <a:t>。</a:t>
            </a:r>
            <a:endParaRPr lang="zh-CN" altLang="en-US" dirty="0">
              <a:latin typeface="宋体" panose="02010600030101010101" pitchFamily="2" charset="-122"/>
            </a:endParaRPr>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7858116" y="3140968"/>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a:xfrm>
            <a:off x="142875" y="1600200"/>
            <a:ext cx="8929688" cy="2328863"/>
          </a:xfrm>
        </p:spPr>
        <p:txBody>
          <a:bodyPr/>
          <a:lstStyle/>
          <a:p>
            <a:pPr marL="0" indent="0" fontAlgn="ctr">
              <a:lnSpc>
                <a:spcPct val="150000"/>
              </a:lnSpc>
              <a:buFont typeface="Arial" panose="020B0604020202020204" pitchFamily="34" charset="0"/>
              <a:buNone/>
            </a:pPr>
            <a:r>
              <a:rPr lang="zh-CN" altLang="zh-CN" dirty="0"/>
              <a:t>4</a:t>
            </a:r>
            <a:r>
              <a:rPr lang="en-US" altLang="zh-CN" dirty="0" smtClean="0"/>
              <a:t>.</a:t>
            </a:r>
            <a:r>
              <a:rPr lang="zh-CN" altLang="en-US" dirty="0" smtClean="0"/>
              <a:t>在私有制条件下生产商品的劳动不能既是私人劳动，又是社会劳动。</a:t>
            </a:r>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4499992" y="2420888"/>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a:xfrm>
            <a:off x="142875" y="1600200"/>
            <a:ext cx="8929688" cy="2328863"/>
          </a:xfrm>
        </p:spPr>
        <p:txBody>
          <a:bodyPr/>
          <a:lstStyle/>
          <a:p>
            <a:pPr marL="0" indent="0" algn="just" fontAlgn="ctr">
              <a:lnSpc>
                <a:spcPct val="150000"/>
              </a:lnSpc>
              <a:buFont typeface="Arial" panose="020B0604020202020204" pitchFamily="34" charset="0"/>
              <a:buNone/>
            </a:pPr>
            <a:r>
              <a:rPr lang="en-US" altLang="zh-CN" dirty="0">
                <a:latin typeface="宋体" panose="02010600030101010101" pitchFamily="2" charset="-122"/>
              </a:rPr>
              <a:t>5</a:t>
            </a:r>
            <a:r>
              <a:rPr lang="en-US" altLang="zh-CN" dirty="0" smtClean="0">
                <a:latin typeface="宋体" panose="02010600030101010101" pitchFamily="2" charset="-122"/>
              </a:rPr>
              <a:t>.</a:t>
            </a:r>
            <a:r>
              <a:rPr lang="zh-CN" altLang="en-US" dirty="0" smtClean="0">
                <a:latin typeface="宋体" panose="02010600030101010101" pitchFamily="2" charset="-122"/>
              </a:rPr>
              <a:t>各种商品的价值所以能相互比较，是因为货币执行价值尺度的职能。</a:t>
            </a:r>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4355976" y="2420888"/>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5"/>
          <p:cNvSpPr txBox="1">
            <a:spLocks noChangeArrowheads="1"/>
          </p:cNvSpPr>
          <p:nvPr/>
        </p:nvSpPr>
        <p:spPr bwMode="auto">
          <a:xfrm>
            <a:off x="142875" y="1285875"/>
            <a:ext cx="8786813" cy="4552015"/>
          </a:xfrm>
          <a:prstGeom prst="rect">
            <a:avLst/>
          </a:prstGeom>
          <a:noFill/>
          <a:ln w="9525">
            <a:noFill/>
            <a:miter lim="800000"/>
          </a:ln>
        </p:spPr>
        <p:txBody>
          <a:bodyPr>
            <a:spAutoFit/>
          </a:bodyPr>
          <a:lstStyle/>
          <a:p>
            <a:pPr>
              <a:lnSpc>
                <a:spcPct val="130000"/>
              </a:lnSpc>
            </a:pPr>
            <a:r>
              <a:rPr lang="en-US" altLang="zh-CN" sz="2800" b="1" dirty="0"/>
              <a:t>1</a:t>
            </a:r>
            <a:r>
              <a:rPr lang="zh-CN" altLang="en-US" sz="2800" b="1" dirty="0"/>
              <a:t>、</a:t>
            </a:r>
            <a:r>
              <a:rPr lang="en-US" altLang="zh-CN" sz="2800" dirty="0"/>
              <a:t>《</a:t>
            </a:r>
            <a:r>
              <a:rPr lang="zh-CN" altLang="en-US" sz="2800" dirty="0"/>
              <a:t>资本论</a:t>
            </a:r>
            <a:r>
              <a:rPr lang="en-US" altLang="zh-CN" sz="2800" dirty="0"/>
              <a:t>》</a:t>
            </a:r>
            <a:r>
              <a:rPr lang="zh-CN" altLang="en-US" sz="2800" dirty="0"/>
              <a:t>中有这样的表述：“对上衣来说，无论是裁缝自己穿还是他的顾客穿</a:t>
            </a:r>
            <a:r>
              <a:rPr lang="en-US" altLang="zh-CN" sz="2800" dirty="0"/>
              <a:t>,</a:t>
            </a:r>
            <a:r>
              <a:rPr lang="zh-CN" altLang="en-US" sz="2800" dirty="0"/>
              <a:t>都是一样的。”这主要是因为无论谁穿</a:t>
            </a:r>
            <a:r>
              <a:rPr lang="en-US" altLang="zh-CN" sz="2800" dirty="0" smtClean="0"/>
              <a:t>(</a:t>
            </a:r>
            <a:r>
              <a:rPr lang="zh-CN" altLang="en-US" sz="2800" dirty="0" smtClean="0"/>
              <a:t>     </a:t>
            </a:r>
            <a:r>
              <a:rPr lang="en-US" altLang="zh-CN" sz="2800" dirty="0" smtClean="0"/>
              <a:t> </a:t>
            </a:r>
            <a:r>
              <a:rPr lang="en-US" altLang="zh-CN" sz="2800" dirty="0"/>
              <a:t>)</a:t>
            </a:r>
          </a:p>
          <a:p>
            <a:pPr>
              <a:lnSpc>
                <a:spcPct val="130000"/>
              </a:lnSpc>
            </a:pPr>
            <a:r>
              <a:rPr lang="en-US" altLang="zh-CN" sz="2800" dirty="0"/>
              <a:t>A. </a:t>
            </a:r>
            <a:r>
              <a:rPr lang="zh-CN" altLang="en-US" sz="2800" dirty="0"/>
              <a:t>上衣都是抽象劳动的结果</a:t>
            </a:r>
          </a:p>
          <a:p>
            <a:pPr>
              <a:lnSpc>
                <a:spcPct val="130000"/>
              </a:lnSpc>
            </a:pPr>
            <a:r>
              <a:rPr lang="en-US" altLang="zh-CN" sz="2800" dirty="0"/>
              <a:t>B. </a:t>
            </a:r>
            <a:r>
              <a:rPr lang="zh-CN" altLang="en-US" sz="2800" dirty="0"/>
              <a:t>上衣都起着价值的作用</a:t>
            </a:r>
          </a:p>
          <a:p>
            <a:pPr>
              <a:lnSpc>
                <a:spcPct val="130000"/>
              </a:lnSpc>
            </a:pPr>
            <a:r>
              <a:rPr lang="en-US" altLang="zh-CN" sz="2800" dirty="0"/>
              <a:t>C. </a:t>
            </a:r>
            <a:r>
              <a:rPr lang="zh-CN" altLang="en-US" sz="2800" dirty="0"/>
              <a:t>上衣都起着使用价值的作用</a:t>
            </a:r>
          </a:p>
          <a:p>
            <a:pPr>
              <a:lnSpc>
                <a:spcPct val="130000"/>
              </a:lnSpc>
            </a:pPr>
            <a:r>
              <a:rPr lang="en-US" altLang="zh-CN" sz="2800" dirty="0"/>
              <a:t>D. </a:t>
            </a:r>
            <a:r>
              <a:rPr lang="zh-CN" altLang="en-US" sz="2800" dirty="0"/>
              <a:t>上衣都是社会劳动的结果</a:t>
            </a:r>
          </a:p>
          <a:p>
            <a:pPr>
              <a:lnSpc>
                <a:spcPct val="130000"/>
              </a:lnSpc>
            </a:pPr>
            <a:endParaRPr lang="zh-CN" altLang="en-US"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2915816" y="2420888"/>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5"/>
          <p:cNvSpPr txBox="1">
            <a:spLocks noChangeArrowheads="1"/>
          </p:cNvSpPr>
          <p:nvPr/>
        </p:nvSpPr>
        <p:spPr bwMode="auto">
          <a:xfrm>
            <a:off x="142875" y="1285875"/>
            <a:ext cx="8786813" cy="3991862"/>
          </a:xfrm>
          <a:prstGeom prst="rect">
            <a:avLst/>
          </a:prstGeom>
          <a:noFill/>
          <a:ln w="9525">
            <a:noFill/>
            <a:miter lim="800000"/>
          </a:ln>
        </p:spPr>
        <p:txBody>
          <a:bodyPr>
            <a:spAutoFit/>
          </a:bodyPr>
          <a:lstStyle>
            <a:defPPr>
              <a:defRPr lang="zh-CN"/>
            </a:defPPr>
            <a:lvl1pPr>
              <a:lnSpc>
                <a:spcPct val="130000"/>
              </a:lnSpc>
              <a:defRPr sz="2800" b="1"/>
            </a:lvl1pPr>
          </a:lstStyle>
          <a:p>
            <a:r>
              <a:rPr lang="en-US" altLang="zh-CN" b="0" dirty="0"/>
              <a:t>2</a:t>
            </a:r>
            <a:r>
              <a:rPr lang="zh-CN" altLang="en-US" b="0" dirty="0"/>
              <a:t>、马克思把商品转换成货币称为“商品的惊险的跳跃”，“这个跳跃如果不成功，摔坏的不是商品，但一定是商品的占有者。”这是因为</a:t>
            </a:r>
            <a:r>
              <a:rPr lang="zh-CN" altLang="en-US" b="0" dirty="0" smtClean="0"/>
              <a:t>只有商品变为货币</a:t>
            </a:r>
            <a:r>
              <a:rPr lang="zh-CN" altLang="zh-CN" b="0" dirty="0" smtClean="0"/>
              <a:t>（</a:t>
            </a:r>
            <a:r>
              <a:rPr lang="zh-CN" altLang="en-US" b="0" dirty="0" smtClean="0"/>
              <a:t> ）</a:t>
            </a:r>
            <a:endParaRPr lang="zh-CN" altLang="en-US" b="0" dirty="0"/>
          </a:p>
          <a:p>
            <a:r>
              <a:rPr lang="en-US" altLang="zh-CN" b="0" dirty="0"/>
              <a:t>A</a:t>
            </a:r>
            <a:r>
              <a:rPr lang="zh-CN" altLang="en-US" b="0" dirty="0"/>
              <a:t>． 货币才能转化为资本</a:t>
            </a:r>
          </a:p>
          <a:p>
            <a:r>
              <a:rPr lang="en-US" altLang="zh-CN" b="0" dirty="0"/>
              <a:t>B</a:t>
            </a:r>
            <a:r>
              <a:rPr lang="zh-CN" altLang="en-US" b="0" dirty="0"/>
              <a:t>． 价值才能转化为使用价值</a:t>
            </a:r>
          </a:p>
          <a:p>
            <a:r>
              <a:rPr lang="en-US" altLang="zh-CN" b="0" dirty="0"/>
              <a:t>C</a:t>
            </a:r>
            <a:r>
              <a:rPr lang="zh-CN" altLang="en-US" b="0" dirty="0"/>
              <a:t>． 抽象劳动才能转化为具体劳动</a:t>
            </a:r>
          </a:p>
          <a:p>
            <a:r>
              <a:rPr lang="en-US" altLang="zh-CN" b="0" dirty="0"/>
              <a:t>D</a:t>
            </a:r>
            <a:r>
              <a:rPr lang="zh-CN" altLang="en-US" b="0" dirty="0"/>
              <a:t>． 私人劳动才能转化为</a:t>
            </a:r>
            <a:r>
              <a:rPr lang="zh-CN" altLang="en-US" b="0" dirty="0" smtClean="0"/>
              <a:t>社会劳动</a:t>
            </a:r>
            <a:endParaRPr lang="zh-CN" altLang="en-US" b="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8244408" y="2420888"/>
            <a:ext cx="500066" cy="707886"/>
          </a:xfrm>
          <a:prstGeom prst="rect">
            <a:avLst/>
          </a:prstGeom>
          <a:noFill/>
        </p:spPr>
        <p:txBody>
          <a:bodyPr>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5"/>
          <p:cNvSpPr txBox="1">
            <a:spLocks noChangeArrowheads="1"/>
          </p:cNvSpPr>
          <p:nvPr/>
        </p:nvSpPr>
        <p:spPr bwMode="auto">
          <a:xfrm>
            <a:off x="142875" y="1285875"/>
            <a:ext cx="8786813" cy="3991862"/>
          </a:xfrm>
          <a:prstGeom prst="rect">
            <a:avLst/>
          </a:prstGeom>
          <a:noFill/>
          <a:ln w="9525">
            <a:noFill/>
            <a:miter lim="800000"/>
          </a:ln>
        </p:spPr>
        <p:txBody>
          <a:bodyPr>
            <a:spAutoFit/>
          </a:bodyPr>
          <a:lstStyle>
            <a:defPPr>
              <a:defRPr lang="zh-CN"/>
            </a:defPPr>
            <a:lvl1pPr>
              <a:lnSpc>
                <a:spcPct val="130000"/>
              </a:lnSpc>
              <a:defRPr sz="2800" b="0"/>
            </a:lvl1pPr>
          </a:lstStyle>
          <a:p>
            <a:r>
              <a:rPr lang="en-US" altLang="zh-CN" dirty="0"/>
              <a:t>3</a:t>
            </a:r>
            <a:r>
              <a:rPr lang="zh-CN" altLang="en-US" dirty="0"/>
              <a:t>、在资本主义社会里，资本家雇佣工人进行劳动并支付相应的工资。资本主义工资的本质是</a:t>
            </a:r>
            <a:r>
              <a:rPr lang="en-US" altLang="zh-CN" dirty="0" smtClean="0"/>
              <a:t>(</a:t>
            </a:r>
            <a:r>
              <a:rPr lang="zh-CN" altLang="en-US" dirty="0" smtClean="0"/>
              <a:t>      </a:t>
            </a:r>
            <a:r>
              <a:rPr lang="en-US" altLang="zh-CN" dirty="0" smtClean="0"/>
              <a:t>)</a:t>
            </a:r>
            <a:endParaRPr lang="en-US" altLang="zh-CN" dirty="0"/>
          </a:p>
          <a:p>
            <a:r>
              <a:rPr lang="en-US" altLang="zh-CN" dirty="0" smtClean="0"/>
              <a:t>A</a:t>
            </a:r>
            <a:r>
              <a:rPr lang="zh-CN" altLang="en-US" dirty="0"/>
              <a:t>.</a:t>
            </a:r>
            <a:r>
              <a:rPr lang="zh-CN" altLang="en-US" dirty="0" smtClean="0"/>
              <a:t>工人所获</a:t>
            </a:r>
            <a:r>
              <a:rPr lang="zh-CN" altLang="en-US" dirty="0"/>
              <a:t>得的资本家的预付资本</a:t>
            </a:r>
          </a:p>
          <a:p>
            <a:r>
              <a:rPr lang="en-US" altLang="zh-CN" dirty="0" smtClean="0"/>
              <a:t>B</a:t>
            </a:r>
            <a:r>
              <a:rPr lang="zh-CN" altLang="en-US" dirty="0"/>
              <a:t>.</a:t>
            </a:r>
            <a:r>
              <a:rPr lang="zh-CN" altLang="en-US" dirty="0" smtClean="0"/>
              <a:t>工人劳动</a:t>
            </a:r>
            <a:r>
              <a:rPr lang="zh-CN" altLang="en-US" dirty="0"/>
              <a:t>力的价值或价格</a:t>
            </a:r>
          </a:p>
          <a:p>
            <a:r>
              <a:rPr lang="en-US" altLang="zh-CN" dirty="0" smtClean="0"/>
              <a:t>C</a:t>
            </a:r>
            <a:r>
              <a:rPr lang="zh-CN" altLang="en-US" dirty="0"/>
              <a:t>.</a:t>
            </a:r>
            <a:r>
              <a:rPr lang="zh-CN" altLang="en-US" dirty="0" smtClean="0"/>
              <a:t>工人所创</a:t>
            </a:r>
            <a:r>
              <a:rPr lang="zh-CN" altLang="en-US" dirty="0"/>
              <a:t>造的剩余价值的一部分</a:t>
            </a:r>
          </a:p>
          <a:p>
            <a:r>
              <a:rPr lang="en-US" altLang="zh-CN" dirty="0" smtClean="0"/>
              <a:t>D</a:t>
            </a:r>
            <a:r>
              <a:rPr lang="zh-CN" altLang="en-US" dirty="0"/>
              <a:t>.</a:t>
            </a:r>
            <a:r>
              <a:rPr lang="zh-CN" altLang="en-US" dirty="0" smtClean="0"/>
              <a:t>工人全部劳动</a:t>
            </a:r>
            <a:r>
              <a:rPr lang="zh-CN" altLang="en-US" dirty="0"/>
              <a:t>的报酬</a:t>
            </a:r>
          </a:p>
          <a:p>
            <a:endParaRPr lang="zh-CN" altLang="en-US"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6444208" y="1844824"/>
            <a:ext cx="500066" cy="707886"/>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1384</Words>
  <Application>Microsoft Office PowerPoint</Application>
  <PresentationFormat>全屏显示(4:3)</PresentationFormat>
  <Paragraphs>146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czx</cp:lastModifiedBy>
  <cp:revision>123</cp:revision>
  <dcterms:created xsi:type="dcterms:W3CDTF">2017-02-22T10:43:00Z</dcterms:created>
  <dcterms:modified xsi:type="dcterms:W3CDTF">2017-12-03T10:19:51Z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