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8" r:id="rId5"/>
    <p:sldId id="266" r:id="rId6"/>
    <p:sldId id="267" r:id="rId7"/>
    <p:sldId id="269" r:id="rId8"/>
    <p:sldId id="260" r:id="rId9"/>
    <p:sldId id="261" r:id="rId10"/>
    <p:sldId id="262" r:id="rId11"/>
    <p:sldId id="265" r:id="rId12"/>
    <p:sldId id="276" r:id="rId13"/>
    <p:sldId id="27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7" autoAdjust="0"/>
    <p:restoredTop sz="94660"/>
  </p:normalViewPr>
  <p:slideViewPr>
    <p:cSldViewPr>
      <p:cViewPr varScale="1">
        <p:scale>
          <a:sx n="63" d="100"/>
          <a:sy n="63" d="100"/>
        </p:scale>
        <p:origin x="137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r="9999"/>
          <a:stretch/>
        </p:blipFill>
        <p:spPr>
          <a:xfrm>
            <a:off x="-1" y="1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1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8596" y="2162630"/>
            <a:ext cx="821536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8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练习一：</a:t>
            </a:r>
            <a:r>
              <a:rPr lang="zh-CN" altLang="en-US" sz="8000" b="1" cap="none" spc="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绪论</a:t>
            </a:r>
          </a:p>
        </p:txBody>
      </p:sp>
    </p:spTree>
    <p:extLst>
      <p:ext uri="{BB962C8B-B14F-4D97-AF65-F5344CB8AC3E}">
        <p14:creationId xmlns:p14="http://schemas.microsoft.com/office/powerpoint/2010/main" val="11313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4.</a:t>
            </a:r>
            <a:r>
              <a:rPr lang="zh-CN" altLang="en-US" dirty="0">
                <a:latin typeface="+mn-ea"/>
              </a:rPr>
              <a:t>马克思恩格斯最伟大的理论发现是（     ）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A.</a:t>
            </a:r>
            <a:r>
              <a:rPr lang="zh-CN" altLang="en-US" dirty="0">
                <a:latin typeface="+mn-ea"/>
              </a:rPr>
              <a:t>辩证法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B.</a:t>
            </a:r>
            <a:r>
              <a:rPr lang="zh-CN" altLang="en-US" dirty="0">
                <a:latin typeface="+mn-ea"/>
              </a:rPr>
              <a:t>劳动价值论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C.</a:t>
            </a:r>
            <a:r>
              <a:rPr lang="zh-CN" altLang="en-US" dirty="0">
                <a:latin typeface="+mn-ea"/>
              </a:rPr>
              <a:t>唯物史观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D.</a:t>
            </a:r>
            <a:r>
              <a:rPr lang="zh-CN" altLang="en-US" dirty="0">
                <a:latin typeface="+mn-ea"/>
              </a:rPr>
              <a:t>剩余价值学说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8596" y="500042"/>
            <a:ext cx="1357322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多选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29520" y="1714488"/>
            <a:ext cx="10715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 D</a:t>
            </a:r>
            <a:r>
              <a:rPr lang="zh-CN" altLang="en-US" sz="4000" dirty="0">
                <a:latin typeface="+mn-ea"/>
              </a:rPr>
              <a:t> </a:t>
            </a:r>
            <a:endParaRPr lang="zh-CN" altLang="en-US" sz="40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00298" y="2571744"/>
            <a:ext cx="2857520" cy="523220"/>
            <a:chOff x="3929058" y="5072074"/>
            <a:chExt cx="2857520" cy="523220"/>
          </a:xfrm>
        </p:grpSpPr>
        <p:sp>
          <p:nvSpPr>
            <p:cNvPr id="8" name="右箭头 7"/>
            <p:cNvSpPr/>
            <p:nvPr/>
          </p:nvSpPr>
          <p:spPr>
            <a:xfrm>
              <a:off x="3929058" y="5214950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72066" y="5072074"/>
              <a:ext cx="1714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FF"/>
                  </a:solidFill>
                </a:rPr>
                <a:t>黑格尔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286116" y="3429000"/>
            <a:ext cx="3571900" cy="1285883"/>
            <a:chOff x="3929058" y="5072074"/>
            <a:chExt cx="2857520" cy="1384995"/>
          </a:xfrm>
        </p:grpSpPr>
        <p:sp>
          <p:nvSpPr>
            <p:cNvPr id="11" name="右箭头 10"/>
            <p:cNvSpPr/>
            <p:nvPr/>
          </p:nvSpPr>
          <p:spPr>
            <a:xfrm>
              <a:off x="3929058" y="5214950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2066" y="5072074"/>
              <a:ext cx="171451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FF"/>
                  </a:solidFill>
                </a:rPr>
                <a:t>英国古典政治经济学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600201"/>
            <a:ext cx="8929750" cy="232886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1.</a:t>
            </a:r>
            <a:r>
              <a:rPr lang="zh-CN" altLang="en-US" dirty="0"/>
              <a:t>阶级性与科学性是不相容的，凡是代表某个阶级利益和愿望的社会理论，就不可能是科学的。因为马克思主义具有阶级性，所以是不科学的。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28596" y="500042"/>
            <a:ext cx="1357322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判断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4480" y="4286256"/>
            <a:ext cx="5559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Right   or   Wrong</a:t>
            </a:r>
            <a:endParaRPr lang="zh-CN" altLang="en-US" sz="5400" b="1" cap="none" spc="0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8082" y="3143248"/>
            <a:ext cx="12858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C99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C99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zh-CN" altLang="en-US" sz="32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600201"/>
            <a:ext cx="8929750" cy="23288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2.</a:t>
            </a:r>
            <a:r>
              <a:rPr lang="zh-CN" altLang="en-US" dirty="0"/>
              <a:t>马克思主义基本原理是马克思主义理论体系的全部内容。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28596" y="500042"/>
            <a:ext cx="1357322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判断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71604" y="3143248"/>
            <a:ext cx="5559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Right   or   Wrong</a:t>
            </a:r>
            <a:endParaRPr lang="zh-CN" altLang="en-US" sz="5400" b="1" cap="none" spc="0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28662" y="2500306"/>
            <a:ext cx="7215238" cy="2740057"/>
            <a:chOff x="928662" y="2500306"/>
            <a:chExt cx="7215238" cy="2740057"/>
          </a:xfrm>
        </p:grpSpPr>
        <p:grpSp>
          <p:nvGrpSpPr>
            <p:cNvPr id="9" name="组合 8"/>
            <p:cNvGrpSpPr/>
            <p:nvPr/>
          </p:nvGrpSpPr>
          <p:grpSpPr>
            <a:xfrm>
              <a:off x="1428728" y="2500306"/>
              <a:ext cx="6715172" cy="2740057"/>
              <a:chOff x="1428728" y="2500306"/>
              <a:chExt cx="6715172" cy="274005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786050" y="2500306"/>
                <a:ext cx="128588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ln w="18000">
                      <a:solidFill>
                        <a:schemeClr val="tx1"/>
                      </a:solidFill>
                      <a:prstDash val="solid"/>
                      <a:miter lim="800000"/>
                    </a:ln>
                    <a:effectLst>
                      <a:outerShdw blurRad="25500" dist="23000" dir="7020000" algn="tl">
                        <a:srgbClr val="000000">
                          <a:alpha val="50000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zh-CN" altLang="en-US" sz="3200" b="1" dirty="0">
                    <a:ln w="18000">
                      <a:solidFill>
                        <a:schemeClr val="accent2">
                          <a:satMod val="140000"/>
                        </a:schemeClr>
                      </a:solidFill>
                      <a:prstDash val="solid"/>
                      <a:miter lim="800000"/>
                    </a:ln>
                    <a:solidFill>
                      <a:srgbClr val="CC99FF"/>
                    </a:solidFill>
                    <a:effectLst>
                      <a:outerShdw blurRad="25500" dist="23000" dir="7020000" algn="tl">
                        <a:srgbClr val="000000">
                          <a:alpha val="50000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3200" b="1" dirty="0">
                    <a:ln w="18000">
                      <a:solidFill>
                        <a:schemeClr val="accent2">
                          <a:satMod val="140000"/>
                        </a:schemeClr>
                      </a:solidFill>
                      <a:prstDash val="solid"/>
                      <a:miter lim="800000"/>
                    </a:ln>
                    <a:solidFill>
                      <a:srgbClr val="CC99FF"/>
                    </a:solidFill>
                    <a:effectLst>
                      <a:outerShdw blurRad="25500" dist="23000" dir="7020000" algn="tl">
                        <a:srgbClr val="000000">
                          <a:alpha val="50000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× </a:t>
                </a:r>
                <a:r>
                  <a:rPr lang="zh-CN" altLang="en-US" sz="3200" b="1" dirty="0">
                    <a:ln w="18000">
                      <a:solidFill>
                        <a:schemeClr val="tx1"/>
                      </a:solidFill>
                      <a:prstDash val="solid"/>
                      <a:miter lim="800000"/>
                    </a:ln>
                    <a:effectLst>
                      <a:outerShdw blurRad="25500" dist="23000" dir="7020000" algn="tl">
                        <a:srgbClr val="000000">
                          <a:alpha val="50000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）</a:t>
                </a:r>
              </a:p>
              <a:p>
                <a:endParaRPr lang="zh-CN" alt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428728" y="4286256"/>
                <a:ext cx="671517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FF"/>
                    </a:solidFill>
                  </a:rPr>
                  <a:t>是核心内容，是对马克思主义立场、观点和方法的集中概括。</a:t>
                </a:r>
              </a:p>
            </p:txBody>
          </p:sp>
        </p:grpSp>
        <p:sp>
          <p:nvSpPr>
            <p:cNvPr id="10" name="椭圆 9"/>
            <p:cNvSpPr/>
            <p:nvPr/>
          </p:nvSpPr>
          <p:spPr>
            <a:xfrm>
              <a:off x="928662" y="2500306"/>
              <a:ext cx="928694" cy="57150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600201"/>
            <a:ext cx="8929750" cy="23288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3.</a:t>
            </a:r>
            <a:r>
              <a:rPr lang="zh-CN" altLang="en-US" dirty="0"/>
              <a:t>辩证唯物主义与历史唯物主义是科学的世界观和方法论。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28596" y="500042"/>
            <a:ext cx="1357322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判断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8926" y="2428868"/>
            <a:ext cx="18573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C99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C99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√ </a:t>
            </a:r>
            <a:r>
              <a:rPr lang="zh-CN" altLang="en-US" sz="32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844" y="1285860"/>
            <a:ext cx="87868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1.</a:t>
            </a:r>
            <a:r>
              <a:rPr lang="zh-CN" altLang="en-US" sz="3200" dirty="0"/>
              <a:t> 产生于</a:t>
            </a:r>
            <a:r>
              <a:rPr lang="en-US" altLang="zh-CN" sz="3200" dirty="0"/>
              <a:t>19</a:t>
            </a:r>
            <a:r>
              <a:rPr lang="zh-CN" altLang="en-US" sz="3200" dirty="0"/>
              <a:t>世纪</a:t>
            </a:r>
            <a:r>
              <a:rPr lang="en-US" altLang="zh-CN" sz="3200" dirty="0"/>
              <a:t>40</a:t>
            </a:r>
            <a:r>
              <a:rPr lang="zh-CN" altLang="en-US" sz="3200" dirty="0"/>
              <a:t>年代的马克思主义是</a:t>
            </a:r>
            <a:r>
              <a:rPr lang="zh-CN" altLang="en-US" sz="3200" dirty="0">
                <a:sym typeface="Wingdings" pitchFamily="2" charset="2"/>
              </a:rPr>
              <a:t>（     </a:t>
            </a:r>
            <a:r>
              <a:rPr lang="en-US" altLang="zh-CN" sz="3200" dirty="0">
                <a:sym typeface="Wingdings" pitchFamily="2" charset="2"/>
              </a:rPr>
              <a:t> </a:t>
            </a:r>
            <a:r>
              <a:rPr lang="zh-CN" altLang="en-US" sz="3200" dirty="0">
                <a:sym typeface="Wingdings" pitchFamily="2" charset="2"/>
              </a:rPr>
              <a:t>）</a:t>
            </a:r>
            <a:endParaRPr lang="en-US" altLang="zh-CN" sz="32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ym typeface="Wingdings" pitchFamily="2" charset="2"/>
              </a:rPr>
              <a:t>A.</a:t>
            </a:r>
            <a:r>
              <a:rPr lang="zh-CN" altLang="en-US" sz="3200" dirty="0">
                <a:sym typeface="Wingdings" pitchFamily="2" charset="2"/>
              </a:rPr>
              <a:t>关于无产阶级和人类解放的科学</a:t>
            </a:r>
            <a:endParaRPr lang="en-US" altLang="zh-CN" sz="32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ym typeface="Wingdings" pitchFamily="2" charset="2"/>
              </a:rPr>
              <a:t>B.</a:t>
            </a:r>
            <a:r>
              <a:rPr lang="zh-CN" altLang="en-US" sz="3200" dirty="0">
                <a:sym typeface="Wingdings" pitchFamily="2" charset="2"/>
              </a:rPr>
              <a:t>人类全部优秀文化成果和总汇</a:t>
            </a:r>
            <a:endParaRPr lang="en-US" altLang="zh-CN" sz="32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ym typeface="Wingdings" pitchFamily="2" charset="2"/>
              </a:rPr>
              <a:t>C.</a:t>
            </a:r>
            <a:r>
              <a:rPr lang="zh-CN" altLang="en-US" sz="3200" dirty="0">
                <a:sym typeface="Wingdings" pitchFamily="2" charset="2"/>
              </a:rPr>
              <a:t>自然知识和社会知识的总和</a:t>
            </a:r>
            <a:endParaRPr lang="en-US" altLang="zh-CN" sz="32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ym typeface="Wingdings" pitchFamily="2" charset="2"/>
              </a:rPr>
              <a:t>D.</a:t>
            </a:r>
            <a:r>
              <a:rPr lang="zh-CN" altLang="en-US" sz="3200" dirty="0">
                <a:sym typeface="Wingdings" pitchFamily="2" charset="2"/>
              </a:rPr>
              <a:t>关于未来社会具体设想的学说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428596" y="500042"/>
            <a:ext cx="1357322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单选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72396" y="1357298"/>
            <a:ext cx="5000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 pitchFamily="2" charset="2"/>
              </a:rPr>
              <a:t>A</a:t>
            </a:r>
            <a:endParaRPr lang="zh-CN" altLang="en-US" sz="40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4282" y="4286256"/>
            <a:ext cx="8358246" cy="2417034"/>
            <a:chOff x="214282" y="4286256"/>
            <a:chExt cx="8358246" cy="2417034"/>
          </a:xfrm>
        </p:grpSpPr>
        <p:sp>
          <p:nvSpPr>
            <p:cNvPr id="9" name="TextBox 8"/>
            <p:cNvSpPr txBox="1"/>
            <p:nvPr/>
          </p:nvSpPr>
          <p:spPr>
            <a:xfrm>
              <a:off x="214282" y="5072074"/>
              <a:ext cx="835824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</a:rPr>
                <a:t>马克思恩格斯站在无产阶级立场上，研究人类社会特别是对资本主义社会的批判中，第一次揭示了人类社会的一般规律和资本主义社会发展的特殊规律，从而揭示未来社会的发展方向、原则和基本特征，而不作详尽的细节描述。如，物质财富极大丰富，消费资料按需分配；每个人自由而全面的发展；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3071802" y="4286256"/>
              <a:ext cx="1571636" cy="7143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107154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1285860"/>
            <a:ext cx="828680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2.</a:t>
            </a:r>
            <a:r>
              <a:rPr lang="zh-CN" altLang="en-US" sz="3200" dirty="0"/>
              <a:t> 马克思主义公开问世的标志是</a:t>
            </a:r>
            <a:r>
              <a:rPr lang="zh-CN" altLang="en-US" sz="3200" dirty="0">
                <a:sym typeface="Wingdings" pitchFamily="2" charset="2"/>
              </a:rPr>
              <a:t>：（          ）</a:t>
            </a:r>
            <a:endParaRPr lang="en-US" altLang="zh-CN" sz="3200" dirty="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zh-CN" sz="3200" dirty="0">
                <a:sym typeface="Wingdings" pitchFamily="2" charset="2"/>
              </a:rPr>
              <a:t>A.《</a:t>
            </a:r>
            <a:r>
              <a:rPr lang="zh-CN" altLang="en-US" sz="3200" dirty="0">
                <a:sym typeface="Wingdings" pitchFamily="2" charset="2"/>
              </a:rPr>
              <a:t>关于费尔巴哈的提纲</a:t>
            </a:r>
            <a:r>
              <a:rPr lang="en-US" altLang="zh-CN" sz="3200" dirty="0">
                <a:sym typeface="Wingdings" pitchFamily="2" charset="2"/>
              </a:rPr>
              <a:t>》</a:t>
            </a:r>
          </a:p>
          <a:p>
            <a:pPr>
              <a:lnSpc>
                <a:spcPct val="200000"/>
              </a:lnSpc>
            </a:pPr>
            <a:r>
              <a:rPr lang="en-US" altLang="zh-CN" sz="3200" dirty="0">
                <a:sym typeface="Wingdings" pitchFamily="2" charset="2"/>
              </a:rPr>
              <a:t>B.《</a:t>
            </a:r>
            <a:r>
              <a:rPr lang="zh-CN" altLang="en-US" sz="3200" dirty="0">
                <a:sym typeface="Wingdings" pitchFamily="2" charset="2"/>
              </a:rPr>
              <a:t>德意志意识形态</a:t>
            </a:r>
            <a:r>
              <a:rPr lang="en-US" altLang="zh-CN" sz="3200" dirty="0">
                <a:sym typeface="Wingdings" pitchFamily="2" charset="2"/>
              </a:rPr>
              <a:t>》</a:t>
            </a:r>
          </a:p>
          <a:p>
            <a:pPr>
              <a:lnSpc>
                <a:spcPct val="200000"/>
              </a:lnSpc>
            </a:pPr>
            <a:r>
              <a:rPr lang="en-US" altLang="zh-CN" sz="3200" dirty="0">
                <a:sym typeface="Wingdings" pitchFamily="2" charset="2"/>
              </a:rPr>
              <a:t>C.《</a:t>
            </a:r>
            <a:r>
              <a:rPr lang="zh-CN" altLang="en-US" sz="3200" dirty="0">
                <a:sym typeface="Wingdings" pitchFamily="2" charset="2"/>
              </a:rPr>
              <a:t>共产党宣言</a:t>
            </a:r>
            <a:r>
              <a:rPr lang="en-US" altLang="zh-CN" sz="3200" dirty="0">
                <a:sym typeface="Wingdings" pitchFamily="2" charset="2"/>
              </a:rPr>
              <a:t>》      </a:t>
            </a:r>
          </a:p>
          <a:p>
            <a:pPr>
              <a:lnSpc>
                <a:spcPct val="200000"/>
              </a:lnSpc>
            </a:pPr>
            <a:r>
              <a:rPr lang="en-US" altLang="zh-CN" sz="3200" dirty="0">
                <a:sym typeface="Wingdings" pitchFamily="2" charset="2"/>
              </a:rPr>
              <a:t>D.《</a:t>
            </a:r>
            <a:r>
              <a:rPr lang="zh-CN" altLang="en-US" sz="3200" dirty="0">
                <a:sym typeface="Wingdings" pitchFamily="2" charset="2"/>
              </a:rPr>
              <a:t>资本论</a:t>
            </a:r>
            <a:r>
              <a:rPr lang="en-US" altLang="zh-CN" sz="3200" dirty="0">
                <a:sym typeface="Wingdings" pitchFamily="2" charset="2"/>
              </a:rPr>
              <a:t>》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428596" y="357166"/>
            <a:ext cx="1357322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单选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00892" y="1357298"/>
            <a:ext cx="5000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zh-CN" altLang="en-US" sz="40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000596" y="2000240"/>
            <a:ext cx="4143404" cy="1015663"/>
            <a:chOff x="5143504" y="2000240"/>
            <a:chExt cx="4143404" cy="1015663"/>
          </a:xfrm>
        </p:grpSpPr>
        <p:sp>
          <p:nvSpPr>
            <p:cNvPr id="9" name="右箭头 8"/>
            <p:cNvSpPr/>
            <p:nvPr/>
          </p:nvSpPr>
          <p:spPr>
            <a:xfrm>
              <a:off x="5143504" y="2571744"/>
              <a:ext cx="642942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29322" y="2000240"/>
              <a:ext cx="33575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</a:rPr>
                <a:t>写于</a:t>
              </a:r>
              <a:r>
                <a:rPr lang="en-US" altLang="zh-CN" sz="2000" dirty="0">
                  <a:solidFill>
                    <a:srgbClr val="0000FF"/>
                  </a:solidFill>
                </a:rPr>
                <a:t>1845</a:t>
              </a:r>
              <a:r>
                <a:rPr lang="zh-CN" altLang="en-US" sz="2000" dirty="0">
                  <a:solidFill>
                    <a:srgbClr val="0000FF"/>
                  </a:solidFill>
                </a:rPr>
                <a:t>年春，恩格斯称之为“包含着新世界观的天才萌芽的第一个文件”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214810" y="3286124"/>
            <a:ext cx="4714876" cy="1015663"/>
            <a:chOff x="4429124" y="3214686"/>
            <a:chExt cx="4429156" cy="1015663"/>
          </a:xfrm>
        </p:grpSpPr>
        <p:sp>
          <p:nvSpPr>
            <p:cNvPr id="10" name="右箭头 9"/>
            <p:cNvSpPr/>
            <p:nvPr/>
          </p:nvSpPr>
          <p:spPr>
            <a:xfrm>
              <a:off x="4429124" y="3429000"/>
              <a:ext cx="642942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43504" y="3214686"/>
              <a:ext cx="37147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</a:rPr>
                <a:t>马克思、恩格斯作于</a:t>
              </a:r>
              <a:r>
                <a:rPr lang="en-US" altLang="zh-CN" sz="2000" dirty="0">
                  <a:solidFill>
                    <a:srgbClr val="0000FF"/>
                  </a:solidFill>
                </a:rPr>
                <a:t>1845-1846</a:t>
              </a:r>
              <a:r>
                <a:rPr lang="zh-CN" altLang="en-US" sz="2000" dirty="0">
                  <a:solidFill>
                    <a:srgbClr val="0000FF"/>
                  </a:solidFill>
                </a:rPr>
                <a:t>年，第一次系统阐述了历史唯物主义</a:t>
              </a:r>
              <a:r>
                <a:rPr lang="zh-CN" altLang="en-US" dirty="0">
                  <a:solidFill>
                    <a:srgbClr val="0000FF"/>
                  </a:solidFill>
                </a:rPr>
                <a:t>。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500430" y="4286256"/>
            <a:ext cx="4929222" cy="1015663"/>
            <a:chOff x="3643306" y="4214818"/>
            <a:chExt cx="4929222" cy="1015663"/>
          </a:xfrm>
        </p:grpSpPr>
        <p:sp>
          <p:nvSpPr>
            <p:cNvPr id="11" name="右箭头 10"/>
            <p:cNvSpPr/>
            <p:nvPr/>
          </p:nvSpPr>
          <p:spPr>
            <a:xfrm>
              <a:off x="3643306" y="4429132"/>
              <a:ext cx="642942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0562" y="4214818"/>
              <a:ext cx="40719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</a:rPr>
                <a:t>《</a:t>
              </a:r>
              <a:r>
                <a:rPr lang="zh-CN" altLang="en-US" sz="2000" dirty="0">
                  <a:solidFill>
                    <a:srgbClr val="0000FF"/>
                  </a:solidFill>
                </a:rPr>
                <a:t>共产党宣言</a:t>
              </a:r>
              <a:r>
                <a:rPr lang="en-US" altLang="zh-CN" sz="2000" dirty="0">
                  <a:solidFill>
                    <a:srgbClr val="0000FF"/>
                  </a:solidFill>
                </a:rPr>
                <a:t>》</a:t>
              </a:r>
              <a:r>
                <a:rPr lang="zh-CN" altLang="en-US" sz="2000" dirty="0">
                  <a:solidFill>
                    <a:srgbClr val="0000FF"/>
                  </a:solidFill>
                </a:rPr>
                <a:t>第一次对科学社会主义的基本原理作了全面系统的阐述。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786050" y="5429264"/>
            <a:ext cx="5500694" cy="707886"/>
            <a:chOff x="3000364" y="5357826"/>
            <a:chExt cx="5500694" cy="707886"/>
          </a:xfrm>
        </p:grpSpPr>
        <p:sp>
          <p:nvSpPr>
            <p:cNvPr id="12" name="右箭头 11"/>
            <p:cNvSpPr/>
            <p:nvPr/>
          </p:nvSpPr>
          <p:spPr>
            <a:xfrm>
              <a:off x="3000364" y="5429264"/>
              <a:ext cx="714380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929058" y="5357826"/>
              <a:ext cx="4572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</a:rPr>
                <a:t>通过深刻分析资本主义生产方式，揭示经济运动规律和社会历史趋势。</a:t>
              </a:r>
              <a:endParaRPr lang="en-US" altLang="zh-CN" sz="2000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下面不属于马克思主义创立的经济背景的是（  ）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A.</a:t>
            </a:r>
            <a:r>
              <a:rPr lang="zh-CN" altLang="en-US" dirty="0">
                <a:latin typeface="+mn-ea"/>
              </a:rPr>
              <a:t>工业革命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B.</a:t>
            </a:r>
            <a:r>
              <a:rPr lang="zh-CN" altLang="en-US" dirty="0">
                <a:latin typeface="+mn-ea"/>
              </a:rPr>
              <a:t>经济危机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C.</a:t>
            </a:r>
            <a:r>
              <a:rPr lang="zh-CN" altLang="en-US" dirty="0">
                <a:latin typeface="+mn-ea"/>
              </a:rPr>
              <a:t>机器大工业时代促进了生产力的发展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D.</a:t>
            </a:r>
            <a:r>
              <a:rPr lang="zh-CN" altLang="en-US" dirty="0">
                <a:latin typeface="+mn-ea"/>
              </a:rPr>
              <a:t>无产阶级的壮大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44408" y="1772816"/>
            <a:ext cx="5000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 pitchFamily="2" charset="2"/>
              </a:rPr>
              <a:t>D</a:t>
            </a:r>
            <a:endParaRPr lang="zh-CN" altLang="en-US" sz="40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596" y="500042"/>
            <a:ext cx="1357322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单选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00166" y="1571612"/>
            <a:ext cx="5715040" cy="4309434"/>
            <a:chOff x="1500166" y="1571612"/>
            <a:chExt cx="5715040" cy="4309434"/>
          </a:xfrm>
        </p:grpSpPr>
        <p:sp>
          <p:nvSpPr>
            <p:cNvPr id="6" name="椭圆 5"/>
            <p:cNvSpPr/>
            <p:nvPr/>
          </p:nvSpPr>
          <p:spPr>
            <a:xfrm>
              <a:off x="1500166" y="1643050"/>
              <a:ext cx="1214446" cy="7143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572132" y="1571612"/>
              <a:ext cx="1643074" cy="7143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3857620" y="5357826"/>
              <a:ext cx="3214710" cy="523220"/>
              <a:chOff x="3857620" y="5357826"/>
              <a:chExt cx="3214710" cy="523220"/>
            </a:xfrm>
          </p:grpSpPr>
          <p:sp>
            <p:nvSpPr>
              <p:cNvPr id="8" name="右箭头 7"/>
              <p:cNvSpPr/>
              <p:nvPr/>
            </p:nvSpPr>
            <p:spPr>
              <a:xfrm>
                <a:off x="3857620" y="5429264"/>
                <a:ext cx="714380" cy="21431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929190" y="5357826"/>
                <a:ext cx="21431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FF"/>
                    </a:solidFill>
                  </a:rPr>
                  <a:t>阶级基础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4.</a:t>
            </a:r>
            <a:r>
              <a:rPr lang="zh-CN" altLang="en-US" dirty="0">
                <a:latin typeface="+mn-ea"/>
              </a:rPr>
              <a:t>马克思主义生命力的根源在于（   ）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A.</a:t>
            </a:r>
            <a:r>
              <a:rPr lang="zh-CN" altLang="en-US" dirty="0">
                <a:latin typeface="+mn-ea"/>
              </a:rPr>
              <a:t>以实践为基础的科学性与革命性的统一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B.</a:t>
            </a:r>
            <a:r>
              <a:rPr lang="zh-CN" altLang="en-US" dirty="0">
                <a:latin typeface="+mn-ea"/>
              </a:rPr>
              <a:t>与时俱进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C.</a:t>
            </a:r>
            <a:r>
              <a:rPr lang="zh-CN" altLang="en-US" dirty="0">
                <a:latin typeface="+mn-ea"/>
              </a:rPr>
              <a:t>科学性与阶级性的统一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D.</a:t>
            </a:r>
            <a:r>
              <a:rPr lang="zh-CN" altLang="en-US" dirty="0">
                <a:latin typeface="+mn-ea"/>
              </a:rPr>
              <a:t>科学性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43702" y="1714488"/>
            <a:ext cx="5000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zh-CN" altLang="en-US" sz="40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596" y="500042"/>
            <a:ext cx="1357322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单选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43636" y="3214686"/>
            <a:ext cx="2214578" cy="2242251"/>
            <a:chOff x="6143636" y="3214686"/>
            <a:chExt cx="2214578" cy="2242251"/>
          </a:xfrm>
        </p:grpSpPr>
        <p:sp>
          <p:nvSpPr>
            <p:cNvPr id="6" name="下箭头 5"/>
            <p:cNvSpPr/>
            <p:nvPr/>
          </p:nvSpPr>
          <p:spPr>
            <a:xfrm>
              <a:off x="7000892" y="3214686"/>
              <a:ext cx="357190" cy="64294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43636" y="4071942"/>
              <a:ext cx="221457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00FF"/>
                  </a:solidFill>
                </a:rPr>
                <a:t>也是马克思主义最鲜明的特征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5.</a:t>
            </a:r>
            <a:r>
              <a:rPr lang="zh-CN" altLang="en-US" dirty="0">
                <a:latin typeface="+mn-ea"/>
              </a:rPr>
              <a:t>学习马克思主义根本方法是（   ）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A.</a:t>
            </a:r>
            <a:r>
              <a:rPr lang="zh-CN" altLang="en-US" dirty="0">
                <a:latin typeface="+mn-ea"/>
              </a:rPr>
              <a:t> 精读和泛读相结合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B.</a:t>
            </a:r>
            <a:r>
              <a:rPr lang="zh-CN" altLang="en-US" dirty="0">
                <a:latin typeface="+mn-ea"/>
              </a:rPr>
              <a:t> 早期著作和晚期著作结合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C.</a:t>
            </a:r>
            <a:r>
              <a:rPr lang="zh-CN" altLang="en-US" dirty="0">
                <a:latin typeface="+mn-ea"/>
              </a:rPr>
              <a:t> 马克思著作和毛泽东著作相结合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D.</a:t>
            </a:r>
            <a:r>
              <a:rPr lang="zh-CN" altLang="en-US" dirty="0">
                <a:latin typeface="+mn-ea"/>
              </a:rPr>
              <a:t> 理论联系实际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8596" y="500042"/>
            <a:ext cx="1357322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单选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6512" y="1714488"/>
            <a:ext cx="5000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</a:t>
            </a:r>
            <a:endParaRPr lang="zh-CN" altLang="en-US" sz="40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3714744" y="1714488"/>
            <a:ext cx="1714512" cy="64294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马克思主义的创始人是（     ）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A.</a:t>
            </a:r>
            <a:r>
              <a:rPr lang="zh-CN" altLang="en-US" dirty="0">
                <a:latin typeface="+mn-ea"/>
              </a:rPr>
              <a:t>黑格尔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B.</a:t>
            </a:r>
            <a:r>
              <a:rPr lang="zh-CN" altLang="en-US" dirty="0">
                <a:latin typeface="+mn-ea"/>
              </a:rPr>
              <a:t>马克思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C.</a:t>
            </a:r>
            <a:r>
              <a:rPr lang="zh-CN" altLang="en-US" dirty="0">
                <a:latin typeface="+mn-ea"/>
              </a:rPr>
              <a:t>费尔巴哈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D.</a:t>
            </a:r>
            <a:r>
              <a:rPr lang="zh-CN" altLang="en-US" dirty="0">
                <a:latin typeface="+mn-ea"/>
              </a:rPr>
              <a:t>恩格斯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8596" y="500042"/>
            <a:ext cx="1357322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多选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57818" y="1643050"/>
            <a:ext cx="10715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 D</a:t>
            </a:r>
            <a:r>
              <a:rPr lang="zh-CN" altLang="en-US" sz="4000" dirty="0">
                <a:latin typeface="+mn-ea"/>
              </a:rPr>
              <a:t> </a:t>
            </a:r>
            <a:endParaRPr lang="zh-CN" altLang="en-US" sz="40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428860" y="2643182"/>
            <a:ext cx="5572164" cy="2094856"/>
            <a:chOff x="2428860" y="2643182"/>
            <a:chExt cx="5572164" cy="2094856"/>
          </a:xfrm>
        </p:grpSpPr>
        <p:sp>
          <p:nvSpPr>
            <p:cNvPr id="6" name="右箭头 5"/>
            <p:cNvSpPr/>
            <p:nvPr/>
          </p:nvSpPr>
          <p:spPr>
            <a:xfrm>
              <a:off x="2428860" y="2786058"/>
              <a:ext cx="714380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3306" y="2643182"/>
              <a:ext cx="43577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FF"/>
                  </a:solidFill>
                </a:rPr>
                <a:t>德国古典哲学的集大成者</a:t>
              </a:r>
            </a:p>
          </p:txBody>
        </p:sp>
        <p:sp>
          <p:nvSpPr>
            <p:cNvPr id="8" name="右箭头 7"/>
            <p:cNvSpPr/>
            <p:nvPr/>
          </p:nvSpPr>
          <p:spPr>
            <a:xfrm>
              <a:off x="2786050" y="4429132"/>
              <a:ext cx="714380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86182" y="4214818"/>
              <a:ext cx="3429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FF"/>
                  </a:solidFill>
                </a:rPr>
                <a:t>人本唯物主义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作为一个完整的科学体系，马克思主义理论体系的三个主要组成部分是（       ）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A.</a:t>
            </a:r>
            <a:r>
              <a:rPr lang="zh-CN" altLang="en-US" dirty="0">
                <a:latin typeface="+mn-ea"/>
              </a:rPr>
              <a:t>马克思主义政治学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B.</a:t>
            </a:r>
            <a:r>
              <a:rPr lang="zh-CN" altLang="en-US" dirty="0">
                <a:latin typeface="+mn-ea"/>
              </a:rPr>
              <a:t>马克思主义政治经济学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C.</a:t>
            </a:r>
            <a:r>
              <a:rPr lang="zh-CN" altLang="en-US" dirty="0">
                <a:latin typeface="+mn-ea"/>
              </a:rPr>
              <a:t>科学社会主义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D.</a:t>
            </a:r>
            <a:r>
              <a:rPr lang="zh-CN" altLang="en-US" dirty="0">
                <a:latin typeface="+mn-ea"/>
              </a:rPr>
              <a:t>马克思主义哲学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E.</a:t>
            </a:r>
            <a:r>
              <a:rPr lang="zh-CN" altLang="en-US" dirty="0">
                <a:latin typeface="+mn-ea"/>
              </a:rPr>
              <a:t>马克思主义社会学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8596" y="500042"/>
            <a:ext cx="1357322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多选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7686" y="2071678"/>
            <a:ext cx="10715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BCD</a:t>
            </a:r>
            <a:r>
              <a:rPr lang="zh-CN" altLang="en-US" sz="4000" dirty="0">
                <a:latin typeface="+mn-ea"/>
              </a:rPr>
              <a:t> </a:t>
            </a:r>
            <a:endParaRPr lang="zh-CN" altLang="en-US" sz="40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马克思主义产生的直接理论渊源是（    ）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A.</a:t>
            </a:r>
            <a:r>
              <a:rPr lang="zh-CN" altLang="en-US" dirty="0">
                <a:latin typeface="+mn-ea"/>
              </a:rPr>
              <a:t>  德国古典哲学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B.</a:t>
            </a:r>
            <a:r>
              <a:rPr lang="zh-CN" altLang="en-US" dirty="0">
                <a:latin typeface="+mn-ea"/>
              </a:rPr>
              <a:t>  英国古典政治经济学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C.</a:t>
            </a:r>
            <a:r>
              <a:rPr lang="zh-CN" altLang="en-US" dirty="0">
                <a:latin typeface="+mn-ea"/>
              </a:rPr>
              <a:t>  法国英国的空想社会主义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D.</a:t>
            </a:r>
            <a:r>
              <a:rPr lang="zh-CN" altLang="en-US" dirty="0">
                <a:latin typeface="+mn-ea"/>
              </a:rPr>
              <a:t>  法国启蒙思想</a:t>
            </a:r>
            <a:endParaRPr lang="en-US" altLang="zh-CN" dirty="0">
              <a:latin typeface="+mn-ea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8596" y="500042"/>
            <a:ext cx="1357322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多选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86644" y="1714488"/>
            <a:ext cx="10715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ABC</a:t>
            </a:r>
            <a:r>
              <a:rPr lang="zh-CN" altLang="en-US" sz="4000" dirty="0">
                <a:latin typeface="+mn-ea"/>
              </a:rPr>
              <a:t> </a:t>
            </a:r>
            <a:endParaRPr lang="zh-CN" altLang="en-US" sz="40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929058" y="1714488"/>
            <a:ext cx="2857520" cy="4003917"/>
            <a:chOff x="3929058" y="1714488"/>
            <a:chExt cx="2857520" cy="4003917"/>
          </a:xfrm>
        </p:grpSpPr>
        <p:sp>
          <p:nvSpPr>
            <p:cNvPr id="6" name="椭圆 5"/>
            <p:cNvSpPr/>
            <p:nvPr/>
          </p:nvSpPr>
          <p:spPr>
            <a:xfrm>
              <a:off x="4143372" y="1714488"/>
              <a:ext cx="1714512" cy="7143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929058" y="5072074"/>
              <a:ext cx="2857520" cy="646331"/>
              <a:chOff x="3929058" y="5072074"/>
              <a:chExt cx="2857520" cy="646331"/>
            </a:xfrm>
          </p:grpSpPr>
          <p:sp>
            <p:nvSpPr>
              <p:cNvPr id="7" name="右箭头 6"/>
              <p:cNvSpPr/>
              <p:nvPr/>
            </p:nvSpPr>
            <p:spPr>
              <a:xfrm>
                <a:off x="3929058" y="5214950"/>
                <a:ext cx="785818" cy="21431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072066" y="5072074"/>
                <a:ext cx="17145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rgbClr val="0000FF"/>
                    </a:solidFill>
                  </a:rPr>
                  <a:t>间接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593</Words>
  <Application>Microsoft Office PowerPoint</Application>
  <PresentationFormat>全屏显示(4:3)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华文行楷</vt:lpstr>
      <vt:lpstr>宋体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zhangcan</dc:creator>
  <cp:lastModifiedBy>cong lin</cp:lastModifiedBy>
  <cp:revision>67</cp:revision>
  <dcterms:created xsi:type="dcterms:W3CDTF">2017-02-22T10:43:34Z</dcterms:created>
  <dcterms:modified xsi:type="dcterms:W3CDTF">2020-12-08T01:10:10Z</dcterms:modified>
</cp:coreProperties>
</file>