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42" r:id="rId4"/>
    <p:sldId id="259" r:id="rId5"/>
    <p:sldId id="260" r:id="rId6"/>
    <p:sldId id="261" r:id="rId7"/>
    <p:sldId id="352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353" r:id="rId19"/>
    <p:sldId id="272" r:id="rId20"/>
    <p:sldId id="355" r:id="rId21"/>
    <p:sldId id="356" r:id="rId22"/>
    <p:sldId id="273" r:id="rId23"/>
    <p:sldId id="274" r:id="rId24"/>
    <p:sldId id="354" r:id="rId25"/>
    <p:sldId id="275" r:id="rId26"/>
    <p:sldId id="33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22" r:id="rId44"/>
    <p:sldId id="301" r:id="rId45"/>
    <p:sldId id="302" r:id="rId46"/>
    <p:sldId id="323" r:id="rId47"/>
    <p:sldId id="303" r:id="rId48"/>
    <p:sldId id="304" r:id="rId49"/>
    <p:sldId id="320" r:id="rId50"/>
    <p:sldId id="305" r:id="rId51"/>
    <p:sldId id="306" r:id="rId52"/>
    <p:sldId id="357" r:id="rId53"/>
    <p:sldId id="307" r:id="rId54"/>
    <p:sldId id="321" r:id="rId55"/>
    <p:sldId id="343" r:id="rId56"/>
    <p:sldId id="344" r:id="rId57"/>
    <p:sldId id="345" r:id="rId58"/>
    <p:sldId id="349" r:id="rId59"/>
    <p:sldId id="351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0099"/>
    <a:srgbClr val="FFFF00"/>
    <a:srgbClr val="FF0000"/>
    <a:srgbClr val="000000"/>
    <a:srgbClr val="0000FF"/>
    <a:srgbClr val="E7E7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660" autoAdjust="0"/>
  </p:normalViewPr>
  <p:slideViewPr>
    <p:cSldViewPr>
      <p:cViewPr varScale="1">
        <p:scale>
          <a:sx n="79" d="100"/>
          <a:sy n="79" d="100"/>
        </p:scale>
        <p:origin x="-1704" y="-84"/>
      </p:cViewPr>
      <p:guideLst>
        <p:guide orient="horz" pos="2150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A4E58F-B6B6-4C5F-B9FC-155BF9B35A2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41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75BA04-F891-4052-A40F-281E5A0511FD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大部分情况物理模型由系统自动完成。而设计者只设计索引、聚集等特殊结构 </a:t>
            </a:r>
          </a:p>
        </p:txBody>
      </p:sp>
    </p:spTree>
    <p:extLst>
      <p:ext uri="{BB962C8B-B14F-4D97-AF65-F5344CB8AC3E}">
        <p14:creationId xmlns:p14="http://schemas.microsoft.com/office/powerpoint/2010/main" val="288538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380084-DB69-43D8-BCF2-5F6F99EA7EC4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数据结构是所研究的对象类型的集合。包括一：与数据类型、内容、性质有关的对象如网状模型中的数据项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记录，关系模型中的域、属性、关系等；二：域数据之间联系有关的对象，如网状模型中的系型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522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A90CC0-1910-4902-9610-ED79C7A94882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581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smtClean="0"/>
              <a:t> 基于对象：使用对象和消息；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smtClean="0"/>
              <a:t>      基于类：    使用对象</a:t>
            </a:r>
            <a:r>
              <a:rPr lang="en-US" altLang="zh-CN" b="1" smtClean="0"/>
              <a:t>+</a:t>
            </a:r>
            <a:r>
              <a:rPr lang="zh-CN" altLang="en-US" b="1" smtClean="0"/>
              <a:t>类</a:t>
            </a:r>
            <a:r>
              <a:rPr lang="en-US" altLang="zh-CN" b="1" smtClean="0"/>
              <a:t>+</a:t>
            </a:r>
            <a:r>
              <a:rPr lang="zh-CN" altLang="en-US" b="1" smtClean="0"/>
              <a:t>消息；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smtClean="0"/>
              <a:t>      基于面向对象：对象</a:t>
            </a:r>
            <a:r>
              <a:rPr lang="en-US" altLang="zh-CN" b="1" smtClean="0"/>
              <a:t>+</a:t>
            </a:r>
            <a:r>
              <a:rPr lang="zh-CN" altLang="en-US" b="1" smtClean="0"/>
              <a:t>类</a:t>
            </a:r>
            <a:r>
              <a:rPr lang="en-US" altLang="zh-CN" b="1" smtClean="0"/>
              <a:t>+</a:t>
            </a:r>
            <a:r>
              <a:rPr lang="zh-CN" altLang="en-US" b="1" smtClean="0"/>
              <a:t>继承</a:t>
            </a:r>
            <a:r>
              <a:rPr lang="en-US" altLang="zh-CN" b="1" smtClean="0"/>
              <a:t>+</a:t>
            </a:r>
            <a:r>
              <a:rPr lang="zh-CN" altLang="en-US" b="1" smtClean="0"/>
              <a:t>通信。   </a:t>
            </a:r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EB17D1-B621-41F3-8C93-8F224AAF7778}" type="slidenum">
              <a:rPr lang="en-US" altLang="zh-CN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08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B57A-EC01-4A1D-852D-68A1F82678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0D483-9A1D-49F1-9B19-5B80F8F55F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5617-9E6E-43C2-8CA9-987212788A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77A7D-81B0-405B-AB0B-386232C68C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230D-140F-40E2-A903-80962D5D3D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C9A4-E613-40E3-AC2C-F4C7D12453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16B7-9ECF-4CCA-9933-D09E2507BE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7A505-FBE6-4917-8AD2-80BC573AB2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3935-374F-4597-BB5F-54CCD8106E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5B09-EDC6-4CC0-A34F-1EFD5EB631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44489-03E9-4911-B1D2-D6761D866C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170DC2B-745F-4BED-B11E-E10DC8C772E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E6AE6-6A64-452A-AB6E-6C81DB28BCB7}" type="slidenum">
              <a:rPr lang="en-US" altLang="zh-CN" sz="1400"/>
              <a:t>1</a:t>
            </a:fld>
            <a:endParaRPr lang="en-US" altLang="zh-CN" sz="1400"/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609600" y="771525"/>
            <a:ext cx="7924800" cy="11430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19050">
                  <a:solidFill>
                    <a:srgbClr val="993366"/>
                  </a:solidFill>
                  <a:round/>
                </a:ln>
                <a:solidFill>
                  <a:srgbClr val="99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en-US" sz="3600" kern="10">
                <a:ln w="19050">
                  <a:solidFill>
                    <a:srgbClr val="993366"/>
                  </a:solidFill>
                  <a:round/>
                </a:ln>
                <a:solidFill>
                  <a:srgbClr val="99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数据库系统的数据模型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120650" y="5084763"/>
            <a:ext cx="89154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数据模型：现实世界数据特征的抽象。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914400" y="2438400"/>
            <a:ext cx="776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1.3.1  </a:t>
            </a:r>
            <a:r>
              <a:rPr lang="zh-CN" altLang="en-US" sz="36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数据模型（</a:t>
            </a:r>
            <a:r>
              <a:rPr lang="en-US" altLang="zh-CN" sz="36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Data Model</a:t>
            </a:r>
            <a:r>
              <a:rPr lang="zh-CN" altLang="en-US" sz="36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）概述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304800" y="3657600"/>
            <a:ext cx="8312150" cy="701675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模型：现实世界特征的模拟和抽象。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36160-0200-44F9-84B5-40080330D455}" type="slidenum">
              <a:rPr lang="en-US" altLang="zh-CN" sz="1400"/>
              <a:t>10</a:t>
            </a:fld>
            <a:endParaRPr lang="en-US" altLang="zh-CN" sz="140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73548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属性（</a:t>
            </a:r>
            <a:r>
              <a:rPr lang="en-US" altLang="zh-CN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Attribute</a:t>
            </a:r>
            <a:r>
              <a:rPr lang="zh-CN" altLang="en-US" sz="4800">
                <a:solidFill>
                  <a:schemeClr val="tx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）的说明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382000" cy="3149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66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）一个实体可以有若干个属性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）不能再细分的属性称为原子属性</a:t>
            </a:r>
            <a:endParaRPr kumimoji="0" lang="zh-CN" altLang="en-US" sz="4000" b="1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）属性有型与值的区别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）值域（属性值的变化范围）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）关键字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EFEBE-66B5-41AC-BA54-42FBF2222152}" type="slidenum">
              <a:rPr lang="en-US" altLang="zh-CN" sz="1400"/>
              <a:t>11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9088"/>
            <a:ext cx="3276600" cy="823912"/>
          </a:xfrm>
        </p:spPr>
        <p:txBody>
          <a:bodyPr/>
          <a:lstStyle/>
          <a:p>
            <a:pPr algn="l" eaLnBrk="1" hangingPunct="1"/>
            <a:r>
              <a:rPr lang="en-US" altLang="zh-CN" sz="4800" smtClean="0">
                <a:ea typeface="方正舒体" panose="02010601030101010101" pitchFamily="2" charset="-122"/>
              </a:rPr>
              <a:t>2</a:t>
            </a:r>
            <a:r>
              <a:rPr lang="zh-CN" altLang="en-US" sz="4800" smtClean="0">
                <a:ea typeface="方正舒体" panose="02010601030101010101" pitchFamily="2" charset="-122"/>
              </a:rPr>
              <a:t>、联系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6858000" cy="3429000"/>
          </a:xfrm>
          <a:solidFill>
            <a:srgbClr val="CCFFFF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1:1</a:t>
            </a:r>
            <a:r>
              <a:rPr lang="zh-CN" altLang="en-US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 （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one-to-one )</a:t>
            </a:r>
          </a:p>
          <a:p>
            <a:pPr eaLnBrk="1" hangingPunct="1">
              <a:buFontTx/>
              <a:buNone/>
            </a:pP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如果对于实体集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中的每一个实体，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中至多有一个实体与之有联系，反之亦然，则称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： 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164388" y="381000"/>
            <a:ext cx="1622425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学校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7315200" y="5575300"/>
            <a:ext cx="1577975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校长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7277100" y="2127250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8010525" y="1431925"/>
            <a:ext cx="0" cy="695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8010525" y="4670425"/>
            <a:ext cx="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067675" y="1431925"/>
            <a:ext cx="43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020050" y="4670425"/>
            <a:ext cx="43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28600" y="1600200"/>
            <a:ext cx="685800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>
                <a:solidFill>
                  <a:srgbClr val="99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）二元联系：只有两个实体集参与的联系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49201-5BA4-4D75-A8C8-345E291B4028}" type="slidenum">
              <a:rPr lang="en-US" altLang="zh-CN" sz="1400"/>
              <a:t>12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705600" cy="4876800"/>
          </a:xfrm>
          <a:solidFill>
            <a:srgbClr val="CCFFFF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 </a:t>
            </a:r>
            <a:r>
              <a:rPr lang="zh-CN" altLang="en-US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(one-to-many)</a:t>
            </a:r>
          </a:p>
          <a:p>
            <a:pPr eaLnBrk="1" hangingPunct="1">
              <a:buFontTx/>
              <a:buNone/>
            </a:pP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设有两个实体集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，若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中每个实体与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中任意个实体（包括零个）相联系，而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中每个实体至多和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中一个实体有联系，则称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273925" y="422275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班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969250" y="1473200"/>
            <a:ext cx="43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950200" y="4724400"/>
            <a:ext cx="5794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8381B-97A4-43FB-AAB0-081EA102F273}" type="slidenum">
              <a:rPr lang="en-US" altLang="zh-CN" sz="1400"/>
              <a:t>13</a:t>
            </a:fld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553200" cy="4191000"/>
          </a:xfrm>
          <a:solidFill>
            <a:srgbClr val="CCFFFF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24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(many-to-many)</a:t>
            </a:r>
          </a:p>
          <a:p>
            <a:pPr eaLnBrk="1" hangingPunct="1">
              <a:buFontTx/>
              <a:buNone/>
            </a:pP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若两个实体集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中的每一个实体都和另一个实体集中任意个实体（包括零个）有联系，则称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联系。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239000" y="381000"/>
            <a:ext cx="1471613" cy="10509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学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生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273925" y="5575300"/>
            <a:ext cx="1471613" cy="1133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课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程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7235825" y="2416175"/>
            <a:ext cx="1471613" cy="2543175"/>
          </a:xfrm>
          <a:prstGeom prst="diamond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联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系</a:t>
            </a:r>
          </a:p>
          <a:p>
            <a:pPr algn="ctr" eaLnBrk="1" hangingPunct="1">
              <a:buClr>
                <a:srgbClr val="CCECF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名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7969250" y="1473200"/>
            <a:ext cx="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7969250" y="4959350"/>
            <a:ext cx="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969250" y="1473200"/>
            <a:ext cx="565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020050" y="4724400"/>
            <a:ext cx="43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F412E-2348-4B44-8BDC-FD97E5D70949}" type="slidenum">
              <a:rPr lang="en-US" altLang="zh-CN" sz="1400"/>
              <a:t>14</a:t>
            </a:fld>
            <a:endParaRPr lang="en-US" altLang="zh-CN" sz="1400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209800" y="228600"/>
            <a:ext cx="5029200" cy="4876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143250" y="1028700"/>
            <a:ext cx="3260725" cy="3162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038600" y="1905000"/>
            <a:ext cx="1495425" cy="145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191000" y="23622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1:1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267200" y="1219200"/>
            <a:ext cx="109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1:n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191000" y="304800"/>
            <a:ext cx="1217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/>
              <a:t>m:n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752600" y="5562600"/>
            <a:ext cx="6253163" cy="692150"/>
          </a:xfrm>
          <a:solidFill>
            <a:schemeClr val="accent1"/>
          </a:solidFill>
          <a:ln cap="flat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4000" b="1" smtClean="0">
                <a:ea typeface="华文行楷" panose="02010800040101010101" pitchFamily="2" charset="-122"/>
              </a:rPr>
              <a:t>各种实体联系的包含关系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11C81-56E1-4F03-A16E-AFA8D6255E81}" type="slidenum">
              <a:rPr lang="en-US" altLang="zh-CN" sz="1400"/>
              <a:t>15</a:t>
            </a:fld>
            <a:endParaRPr lang="en-US" altLang="zh-CN" sz="14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208912" cy="126188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 多元联系：参与联系的实体集的个数≥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时，称为多元联系</a:t>
            </a:r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608" y="1777452"/>
            <a:ext cx="8215839" cy="107721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自反联系：它描述了同一实体集内两部分实体之间的联系。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5771306" y="3185886"/>
            <a:ext cx="2185070" cy="2598715"/>
            <a:chOff x="3936" y="1152"/>
            <a:chExt cx="1440" cy="1910"/>
          </a:xfrm>
        </p:grpSpPr>
        <p:sp>
          <p:nvSpPr>
            <p:cNvPr id="19" name="Text Box 1030"/>
            <p:cNvSpPr txBox="1">
              <a:spLocks noChangeArrowheads="1"/>
            </p:cNvSpPr>
            <p:nvPr/>
          </p:nvSpPr>
          <p:spPr bwMode="auto">
            <a:xfrm>
              <a:off x="4128" y="1152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职工</a:t>
              </a:r>
            </a:p>
          </p:txBody>
        </p:sp>
        <p:sp>
          <p:nvSpPr>
            <p:cNvPr id="20" name="AutoShape 1031"/>
            <p:cNvSpPr>
              <a:spLocks noChangeArrowheads="1"/>
            </p:cNvSpPr>
            <p:nvPr/>
          </p:nvSpPr>
          <p:spPr bwMode="auto">
            <a:xfrm>
              <a:off x="4080" y="1920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/>
                <a:t>领导</a:t>
              </a:r>
              <a:endParaRPr lang="zh-CN" altLang="en-US" b="0"/>
            </a:p>
          </p:txBody>
        </p:sp>
        <p:sp>
          <p:nvSpPr>
            <p:cNvPr id="21" name="Line 1032"/>
            <p:cNvSpPr>
              <a:spLocks noChangeShapeType="1"/>
            </p:cNvSpPr>
            <p:nvPr/>
          </p:nvSpPr>
          <p:spPr bwMode="auto">
            <a:xfrm flipV="1">
              <a:off x="4368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033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34"/>
            <p:cNvSpPr txBox="1">
              <a:spLocks noChangeArrowheads="1"/>
            </p:cNvSpPr>
            <p:nvPr/>
          </p:nvSpPr>
          <p:spPr bwMode="auto">
            <a:xfrm>
              <a:off x="4080" y="15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en-US" altLang="zh-CN" b="0"/>
            </a:p>
          </p:txBody>
        </p:sp>
        <p:sp>
          <p:nvSpPr>
            <p:cNvPr id="24" name="Text Box 1035"/>
            <p:cNvSpPr txBox="1">
              <a:spLocks noChangeArrowheads="1"/>
            </p:cNvSpPr>
            <p:nvPr/>
          </p:nvSpPr>
          <p:spPr bwMode="auto">
            <a:xfrm>
              <a:off x="4752" y="15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n</a:t>
              </a:r>
              <a:endParaRPr lang="en-US" altLang="zh-CN" b="0"/>
            </a:p>
          </p:txBody>
        </p:sp>
        <p:sp>
          <p:nvSpPr>
            <p:cNvPr id="25" name="Text Box 1036"/>
            <p:cNvSpPr txBox="1">
              <a:spLocks noChangeArrowheads="1"/>
            </p:cNvSpPr>
            <p:nvPr/>
          </p:nvSpPr>
          <p:spPr bwMode="auto">
            <a:xfrm>
              <a:off x="3936" y="2544"/>
              <a:ext cx="14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同一实体型内部的</a:t>
              </a:r>
              <a:r>
                <a:rPr lang="en-US" altLang="zh-CN" dirty="0"/>
                <a:t>1:n</a:t>
              </a:r>
              <a:r>
                <a:rPr lang="zh-CN" altLang="en-US" dirty="0"/>
                <a:t>联系</a:t>
              </a:r>
              <a:endParaRPr lang="zh-CN" altLang="en-US" sz="2800" b="0" dirty="0"/>
            </a:p>
          </p:txBody>
        </p:sp>
      </p:grpSp>
      <p:grpSp>
        <p:nvGrpSpPr>
          <p:cNvPr id="7" name="Group 1037"/>
          <p:cNvGrpSpPr/>
          <p:nvPr/>
        </p:nvGrpSpPr>
        <p:grpSpPr bwMode="auto">
          <a:xfrm>
            <a:off x="1175070" y="3037582"/>
            <a:ext cx="3948301" cy="3661331"/>
            <a:chOff x="240" y="1200"/>
            <a:chExt cx="2602" cy="2691"/>
          </a:xfrm>
        </p:grpSpPr>
        <p:sp>
          <p:nvSpPr>
            <p:cNvPr id="8" name="Text Box 1038"/>
            <p:cNvSpPr txBox="1">
              <a:spLocks noChangeArrowheads="1"/>
            </p:cNvSpPr>
            <p:nvPr/>
          </p:nvSpPr>
          <p:spPr bwMode="auto">
            <a:xfrm>
              <a:off x="960" y="1200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课程</a:t>
              </a:r>
            </a:p>
          </p:txBody>
        </p:sp>
        <p:sp>
          <p:nvSpPr>
            <p:cNvPr id="9" name="AutoShape 1039"/>
            <p:cNvSpPr>
              <a:spLocks noChangeArrowheads="1"/>
            </p:cNvSpPr>
            <p:nvPr/>
          </p:nvSpPr>
          <p:spPr bwMode="auto">
            <a:xfrm>
              <a:off x="912" y="1968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/>
                <a:t>讲授</a:t>
              </a:r>
              <a:endParaRPr lang="zh-CN" altLang="en-US" b="0"/>
            </a:p>
          </p:txBody>
        </p:sp>
        <p:sp>
          <p:nvSpPr>
            <p:cNvPr id="10" name="Text Box 1040"/>
            <p:cNvSpPr txBox="1">
              <a:spLocks noChangeArrowheads="1"/>
            </p:cNvSpPr>
            <p:nvPr/>
          </p:nvSpPr>
          <p:spPr bwMode="auto">
            <a:xfrm>
              <a:off x="240" y="3072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教师</a:t>
              </a:r>
            </a:p>
          </p:txBody>
        </p:sp>
        <p:sp>
          <p:nvSpPr>
            <p:cNvPr id="11" name="Line 1041"/>
            <p:cNvSpPr>
              <a:spLocks noChangeShapeType="1"/>
            </p:cNvSpPr>
            <p:nvPr/>
          </p:nvSpPr>
          <p:spPr bwMode="auto">
            <a:xfrm flipV="1">
              <a:off x="1392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42"/>
            <p:cNvSpPr>
              <a:spLocks noChangeShapeType="1"/>
            </p:cNvSpPr>
            <p:nvPr/>
          </p:nvSpPr>
          <p:spPr bwMode="auto">
            <a:xfrm flipH="1">
              <a:off x="720" y="2208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043"/>
            <p:cNvSpPr txBox="1">
              <a:spLocks noChangeArrowheads="1"/>
            </p:cNvSpPr>
            <p:nvPr/>
          </p:nvSpPr>
          <p:spPr bwMode="auto">
            <a:xfrm>
              <a:off x="1008" y="1676"/>
              <a:ext cx="24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p</a:t>
              </a:r>
              <a:endParaRPr lang="en-US" altLang="zh-CN" b="0" dirty="0"/>
            </a:p>
          </p:txBody>
        </p:sp>
        <p:sp>
          <p:nvSpPr>
            <p:cNvPr id="14" name="Text Box 1044"/>
            <p:cNvSpPr txBox="1">
              <a:spLocks noChangeArrowheads="1"/>
            </p:cNvSpPr>
            <p:nvPr/>
          </p:nvSpPr>
          <p:spPr bwMode="auto">
            <a:xfrm>
              <a:off x="528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</a:t>
              </a:r>
              <a:endParaRPr lang="en-US" altLang="zh-CN" b="0"/>
            </a:p>
          </p:txBody>
        </p:sp>
        <p:sp>
          <p:nvSpPr>
            <p:cNvPr id="15" name="Text Box 1045"/>
            <p:cNvSpPr txBox="1">
              <a:spLocks noChangeArrowheads="1"/>
            </p:cNvSpPr>
            <p:nvPr/>
          </p:nvSpPr>
          <p:spPr bwMode="auto">
            <a:xfrm>
              <a:off x="240" y="3552"/>
              <a:ext cx="260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多个实体型间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m:n</a:t>
              </a:r>
              <a:r>
                <a:rPr lang="zh-CN" altLang="en-US" dirty="0"/>
                <a:t>联系</a:t>
              </a:r>
            </a:p>
          </p:txBody>
        </p:sp>
        <p:sp>
          <p:nvSpPr>
            <p:cNvPr id="16" name="Text Box 1046"/>
            <p:cNvSpPr txBox="1">
              <a:spLocks noChangeArrowheads="1"/>
            </p:cNvSpPr>
            <p:nvPr/>
          </p:nvSpPr>
          <p:spPr bwMode="auto">
            <a:xfrm>
              <a:off x="1776" y="3072"/>
              <a:ext cx="816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/>
                <a:t>学生</a:t>
              </a:r>
              <a:endParaRPr lang="zh-CN" altLang="en-US" dirty="0"/>
            </a:p>
          </p:txBody>
        </p:sp>
        <p:sp>
          <p:nvSpPr>
            <p:cNvPr id="17" name="Line 1047"/>
            <p:cNvSpPr>
              <a:spLocks noChangeShapeType="1"/>
            </p:cNvSpPr>
            <p:nvPr/>
          </p:nvSpPr>
          <p:spPr bwMode="auto">
            <a:xfrm>
              <a:off x="1872" y="220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048"/>
            <p:cNvSpPr txBox="1">
              <a:spLocks noChangeArrowheads="1"/>
            </p:cNvSpPr>
            <p:nvPr/>
          </p:nvSpPr>
          <p:spPr bwMode="auto">
            <a:xfrm>
              <a:off x="2064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n</a:t>
              </a:r>
              <a:endParaRPr lang="en-US" altLang="zh-CN" b="0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6D785-2852-42C2-A175-87CD795595B8}" type="slidenum">
              <a:rPr lang="en-US" altLang="zh-CN" sz="1400"/>
              <a:t>16</a:t>
            </a:fld>
            <a:endParaRPr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820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实体：用矩形表示。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accent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属性：用椭圆形表示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accent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联系：用菱形表示</a:t>
            </a:r>
            <a:r>
              <a:rPr lang="zh-CN" altLang="en-US" b="1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/>
              <a:t>          </a:t>
            </a:r>
          </a:p>
        </p:txBody>
      </p:sp>
      <p:grpSp>
        <p:nvGrpSpPr>
          <p:cNvPr id="23556" name="Group 3"/>
          <p:cNvGrpSpPr/>
          <p:nvPr/>
        </p:nvGrpSpPr>
        <p:grpSpPr bwMode="auto">
          <a:xfrm>
            <a:off x="4876800" y="4038600"/>
            <a:ext cx="3594100" cy="1881188"/>
            <a:chOff x="3044" y="1557"/>
            <a:chExt cx="2264" cy="1185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3120" y="1557"/>
              <a:ext cx="1115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实体名</a:t>
              </a:r>
            </a:p>
          </p:txBody>
        </p:sp>
        <p:sp>
          <p:nvSpPr>
            <p:cNvPr id="23560" name="Oval 5"/>
            <p:cNvSpPr>
              <a:spLocks noChangeArrowheads="1"/>
            </p:cNvSpPr>
            <p:nvPr/>
          </p:nvSpPr>
          <p:spPr bwMode="auto">
            <a:xfrm>
              <a:off x="4368" y="1920"/>
              <a:ext cx="940" cy="4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属性名</a:t>
              </a:r>
            </a:p>
          </p:txBody>
        </p:sp>
        <p:sp>
          <p:nvSpPr>
            <p:cNvPr id="23561" name="AutoShape 6"/>
            <p:cNvSpPr>
              <a:spLocks noChangeArrowheads="1"/>
            </p:cNvSpPr>
            <p:nvPr/>
          </p:nvSpPr>
          <p:spPr bwMode="auto">
            <a:xfrm>
              <a:off x="3044" y="2160"/>
              <a:ext cx="1228" cy="58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 </a:t>
              </a:r>
              <a:r>
                <a:rPr lang="zh-CN" altLang="en-US" b="1"/>
                <a:t>联系名</a:t>
              </a:r>
            </a:p>
          </p:txBody>
        </p:sp>
      </p:grp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685800" y="762000"/>
            <a:ext cx="4419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914400" y="2209800"/>
            <a:ext cx="48006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/>
              <a:t>1</a:t>
            </a:r>
            <a:r>
              <a:rPr lang="zh-CN" altLang="en-US" sz="4000"/>
              <a:t>、</a:t>
            </a:r>
            <a:r>
              <a:rPr lang="en-US" altLang="zh-CN" sz="4000"/>
              <a:t>E-R </a:t>
            </a:r>
            <a:r>
              <a:rPr lang="zh-CN" altLang="en-US" sz="4000"/>
              <a:t>图表示方法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676B2-C9C9-4C0F-B98F-0191E14ACFC1}" type="slidenum">
              <a:rPr lang="en-US" altLang="zh-CN" sz="1400"/>
              <a:t>17</a:t>
            </a:fld>
            <a:endParaRPr lang="en-US" altLang="zh-CN" sz="14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5257800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、</a:t>
            </a:r>
            <a:r>
              <a:rPr lang="en-US" altLang="zh-CN" sz="4000">
                <a:latin typeface="方正舒体" panose="02010601030101010101" pitchFamily="2" charset="-122"/>
                <a:ea typeface="方正舒体" panose="02010601030101010101" pitchFamily="2" charset="-122"/>
              </a:rPr>
              <a:t>E-R </a:t>
            </a:r>
            <a:r>
              <a:rPr lang="zh-CN" altLang="en-US" sz="4000">
                <a:latin typeface="方正舒体" panose="02010601030101010101" pitchFamily="2" charset="-122"/>
                <a:ea typeface="方正舒体" panose="02010601030101010101" pitchFamily="2" charset="-122"/>
              </a:rPr>
              <a:t>图的构成规则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077200" cy="27813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6600"/>
            </a:solidFill>
            <a:miter lim="800000"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）画出实体集及其属性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）画出实体集之间的联系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）画出实体集之间联系的属性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4957B-5406-454A-A2FF-D965CC1CA8A4}" type="slidenum">
              <a:rPr lang="en-US" altLang="zh-CN" sz="1400"/>
              <a:t>18</a:t>
            </a:fld>
            <a:endParaRPr lang="en-US" altLang="zh-CN" sz="1400"/>
          </a:p>
        </p:txBody>
      </p:sp>
      <p:grpSp>
        <p:nvGrpSpPr>
          <p:cNvPr id="4" name="组合 3"/>
          <p:cNvGrpSpPr/>
          <p:nvPr/>
        </p:nvGrpSpPr>
        <p:grpSpPr>
          <a:xfrm>
            <a:off x="381000" y="294640"/>
            <a:ext cx="8515350" cy="1847850"/>
            <a:chOff x="600" y="480"/>
            <a:chExt cx="13410" cy="2910"/>
          </a:xfrm>
        </p:grpSpPr>
        <p:sp>
          <p:nvSpPr>
            <p:cNvPr id="26627" name="Text Box 5"/>
            <p:cNvSpPr txBox="1">
              <a:spLocks noChangeArrowheads="1"/>
            </p:cNvSpPr>
            <p:nvPr/>
          </p:nvSpPr>
          <p:spPr bwMode="auto">
            <a:xfrm>
              <a:off x="6240" y="2578"/>
              <a:ext cx="1800" cy="81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学生</a:t>
              </a:r>
            </a:p>
          </p:txBody>
        </p:sp>
        <p:sp>
          <p:nvSpPr>
            <p:cNvPr id="26629" name="Oval 7"/>
            <p:cNvSpPr>
              <a:spLocks noChangeArrowheads="1"/>
            </p:cNvSpPr>
            <p:nvPr/>
          </p:nvSpPr>
          <p:spPr bwMode="auto">
            <a:xfrm>
              <a:off x="600" y="480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30" name="Text Box 8"/>
            <p:cNvSpPr txBox="1">
              <a:spLocks noChangeArrowheads="1"/>
            </p:cNvSpPr>
            <p:nvPr/>
          </p:nvSpPr>
          <p:spPr bwMode="auto">
            <a:xfrm>
              <a:off x="840" y="72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学号</a:t>
              </a:r>
            </a:p>
          </p:txBody>
        </p:sp>
        <p:sp>
          <p:nvSpPr>
            <p:cNvPr id="26631" name="Oval 9"/>
            <p:cNvSpPr>
              <a:spLocks noChangeArrowheads="1"/>
            </p:cNvSpPr>
            <p:nvPr/>
          </p:nvSpPr>
          <p:spPr bwMode="auto">
            <a:xfrm>
              <a:off x="2520" y="480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32" name="Text Box 10"/>
            <p:cNvSpPr txBox="1">
              <a:spLocks noChangeArrowheads="1"/>
            </p:cNvSpPr>
            <p:nvPr/>
          </p:nvSpPr>
          <p:spPr bwMode="auto">
            <a:xfrm>
              <a:off x="2760" y="72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姓名</a:t>
              </a:r>
            </a:p>
          </p:txBody>
        </p:sp>
        <p:sp>
          <p:nvSpPr>
            <p:cNvPr id="26633" name="Oval 11"/>
            <p:cNvSpPr>
              <a:spLocks noChangeArrowheads="1"/>
            </p:cNvSpPr>
            <p:nvPr/>
          </p:nvSpPr>
          <p:spPr bwMode="auto">
            <a:xfrm>
              <a:off x="6120" y="480"/>
              <a:ext cx="2663" cy="112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6360" y="720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出生年月</a:t>
              </a:r>
            </a:p>
          </p:txBody>
        </p:sp>
        <p:sp>
          <p:nvSpPr>
            <p:cNvPr id="26635" name="Oval 13"/>
            <p:cNvSpPr>
              <a:spLocks noChangeArrowheads="1"/>
            </p:cNvSpPr>
            <p:nvPr/>
          </p:nvSpPr>
          <p:spPr bwMode="auto">
            <a:xfrm>
              <a:off x="9240" y="480"/>
              <a:ext cx="2663" cy="112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36" name="Text Box 14"/>
            <p:cNvSpPr txBox="1">
              <a:spLocks noChangeArrowheads="1"/>
            </p:cNvSpPr>
            <p:nvPr/>
          </p:nvSpPr>
          <p:spPr bwMode="auto">
            <a:xfrm>
              <a:off x="9480" y="720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入学时间</a:t>
              </a:r>
            </a:p>
          </p:txBody>
        </p:sp>
        <p:sp>
          <p:nvSpPr>
            <p:cNvPr id="26637" name="Oval 15"/>
            <p:cNvSpPr>
              <a:spLocks noChangeArrowheads="1"/>
            </p:cNvSpPr>
            <p:nvPr/>
          </p:nvSpPr>
          <p:spPr bwMode="auto">
            <a:xfrm>
              <a:off x="12600" y="600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12840" y="84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班级</a:t>
              </a:r>
            </a:p>
          </p:txBody>
        </p:sp>
        <p:sp>
          <p:nvSpPr>
            <p:cNvPr id="26639" name="Oval 17"/>
            <p:cNvSpPr>
              <a:spLocks noChangeArrowheads="1"/>
            </p:cNvSpPr>
            <p:nvPr/>
          </p:nvSpPr>
          <p:spPr bwMode="auto">
            <a:xfrm>
              <a:off x="4320" y="480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40" name="Text Box 18"/>
            <p:cNvSpPr txBox="1">
              <a:spLocks noChangeArrowheads="1"/>
            </p:cNvSpPr>
            <p:nvPr/>
          </p:nvSpPr>
          <p:spPr bwMode="auto">
            <a:xfrm>
              <a:off x="4560" y="72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性别</a:t>
              </a:r>
            </a:p>
          </p:txBody>
        </p:sp>
        <p:sp>
          <p:nvSpPr>
            <p:cNvPr id="26655" name="Line 33"/>
            <p:cNvSpPr>
              <a:spLocks noChangeShapeType="1"/>
            </p:cNvSpPr>
            <p:nvPr/>
          </p:nvSpPr>
          <p:spPr bwMode="auto">
            <a:xfrm>
              <a:off x="1680" y="1560"/>
              <a:ext cx="4560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>
              <a:off x="3840" y="1440"/>
              <a:ext cx="2640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7" name="Line 35"/>
            <p:cNvSpPr>
              <a:spLocks noChangeShapeType="1"/>
            </p:cNvSpPr>
            <p:nvPr/>
          </p:nvSpPr>
          <p:spPr bwMode="auto">
            <a:xfrm>
              <a:off x="5640" y="1440"/>
              <a:ext cx="1320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8" name="Line 36"/>
            <p:cNvSpPr>
              <a:spLocks noChangeShapeType="1"/>
            </p:cNvSpPr>
            <p:nvPr/>
          </p:nvSpPr>
          <p:spPr bwMode="auto">
            <a:xfrm>
              <a:off x="7200" y="156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Line 37"/>
            <p:cNvSpPr>
              <a:spLocks noChangeShapeType="1"/>
            </p:cNvSpPr>
            <p:nvPr/>
          </p:nvSpPr>
          <p:spPr bwMode="auto">
            <a:xfrm flipH="1">
              <a:off x="7440" y="1560"/>
              <a:ext cx="252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0" name="Line 38"/>
            <p:cNvSpPr>
              <a:spLocks noChangeShapeType="1"/>
            </p:cNvSpPr>
            <p:nvPr/>
          </p:nvSpPr>
          <p:spPr bwMode="auto">
            <a:xfrm flipH="1">
              <a:off x="8160" y="1800"/>
              <a:ext cx="504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57400" y="2895600"/>
            <a:ext cx="1752600" cy="680720"/>
            <a:chOff x="3240" y="4560"/>
            <a:chExt cx="2760" cy="1072"/>
          </a:xfrm>
        </p:grpSpPr>
        <p:sp>
          <p:nvSpPr>
            <p:cNvPr id="26653" name="Oval 31"/>
            <p:cNvSpPr>
              <a:spLocks noChangeArrowheads="1"/>
            </p:cNvSpPr>
            <p:nvPr/>
          </p:nvSpPr>
          <p:spPr bwMode="auto">
            <a:xfrm>
              <a:off x="3240" y="4560"/>
              <a:ext cx="1410" cy="107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54" name="Text Box 32"/>
            <p:cNvSpPr txBox="1">
              <a:spLocks noChangeArrowheads="1"/>
            </p:cNvSpPr>
            <p:nvPr/>
          </p:nvSpPr>
          <p:spPr bwMode="auto">
            <a:xfrm>
              <a:off x="3480" y="480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成绩</a:t>
              </a:r>
            </a:p>
          </p:txBody>
        </p:sp>
        <p:sp>
          <p:nvSpPr>
            <p:cNvPr id="26661" name="Line 39"/>
            <p:cNvSpPr>
              <a:spLocks noChangeShapeType="1"/>
            </p:cNvSpPr>
            <p:nvPr/>
          </p:nvSpPr>
          <p:spPr bwMode="auto">
            <a:xfrm flipH="1">
              <a:off x="4680" y="5160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4574" y="4419600"/>
            <a:ext cx="6058535" cy="2015490"/>
            <a:chOff x="1464" y="6960"/>
            <a:chExt cx="9541" cy="3174"/>
          </a:xfrm>
        </p:grpSpPr>
        <p:sp>
          <p:nvSpPr>
            <p:cNvPr id="26628" name="Text Box 6"/>
            <p:cNvSpPr txBox="1">
              <a:spLocks noChangeArrowheads="1"/>
            </p:cNvSpPr>
            <p:nvPr/>
          </p:nvSpPr>
          <p:spPr bwMode="auto">
            <a:xfrm>
              <a:off x="6360" y="6960"/>
              <a:ext cx="1800" cy="7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/>
                <a:t>课程</a:t>
              </a:r>
            </a:p>
          </p:txBody>
        </p:sp>
        <p:sp>
          <p:nvSpPr>
            <p:cNvPr id="26641" name="Oval 19"/>
            <p:cNvSpPr>
              <a:spLocks noChangeArrowheads="1"/>
            </p:cNvSpPr>
            <p:nvPr/>
          </p:nvSpPr>
          <p:spPr bwMode="auto">
            <a:xfrm>
              <a:off x="1464" y="9020"/>
              <a:ext cx="180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42" name="Text Box 20"/>
            <p:cNvSpPr txBox="1">
              <a:spLocks noChangeArrowheads="1"/>
            </p:cNvSpPr>
            <p:nvPr/>
          </p:nvSpPr>
          <p:spPr bwMode="auto">
            <a:xfrm>
              <a:off x="1584" y="9260"/>
              <a:ext cx="18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/>
                <a:t>课程号</a:t>
              </a:r>
            </a:p>
          </p:txBody>
        </p:sp>
        <p:sp>
          <p:nvSpPr>
            <p:cNvPr id="26643" name="Oval 21"/>
            <p:cNvSpPr>
              <a:spLocks noChangeArrowheads="1"/>
            </p:cNvSpPr>
            <p:nvPr/>
          </p:nvSpPr>
          <p:spPr bwMode="auto">
            <a:xfrm>
              <a:off x="4315" y="9014"/>
              <a:ext cx="2663" cy="112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44" name="Text Box 22"/>
            <p:cNvSpPr txBox="1">
              <a:spLocks noChangeArrowheads="1"/>
            </p:cNvSpPr>
            <p:nvPr/>
          </p:nvSpPr>
          <p:spPr bwMode="auto">
            <a:xfrm>
              <a:off x="4675" y="9254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课程名</a:t>
              </a:r>
            </a:p>
          </p:txBody>
        </p:sp>
        <p:sp>
          <p:nvSpPr>
            <p:cNvPr id="26647" name="Oval 25"/>
            <p:cNvSpPr>
              <a:spLocks noChangeArrowheads="1"/>
            </p:cNvSpPr>
            <p:nvPr/>
          </p:nvSpPr>
          <p:spPr bwMode="auto">
            <a:xfrm>
              <a:off x="7708" y="9038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7899" y="9297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/>
                <a:t>学时</a:t>
              </a:r>
            </a:p>
          </p:txBody>
        </p:sp>
        <p:sp>
          <p:nvSpPr>
            <p:cNvPr id="26649" name="Oval 27"/>
            <p:cNvSpPr>
              <a:spLocks noChangeArrowheads="1"/>
            </p:cNvSpPr>
            <p:nvPr/>
          </p:nvSpPr>
          <p:spPr bwMode="auto">
            <a:xfrm>
              <a:off x="9595" y="8991"/>
              <a:ext cx="1410" cy="10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50" name="Text Box 28"/>
            <p:cNvSpPr txBox="1">
              <a:spLocks noChangeArrowheads="1"/>
            </p:cNvSpPr>
            <p:nvPr/>
          </p:nvSpPr>
          <p:spPr bwMode="auto">
            <a:xfrm>
              <a:off x="9835" y="9231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学分</a:t>
              </a:r>
            </a:p>
          </p:txBody>
        </p:sp>
        <p:sp>
          <p:nvSpPr>
            <p:cNvPr id="26662" name="Line 40"/>
            <p:cNvSpPr>
              <a:spLocks noChangeShapeType="1"/>
            </p:cNvSpPr>
            <p:nvPr/>
          </p:nvSpPr>
          <p:spPr bwMode="auto">
            <a:xfrm flipH="1">
              <a:off x="2484" y="7784"/>
              <a:ext cx="3915" cy="1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3" name="Line 41"/>
            <p:cNvSpPr>
              <a:spLocks noChangeShapeType="1"/>
            </p:cNvSpPr>
            <p:nvPr/>
          </p:nvSpPr>
          <p:spPr bwMode="auto">
            <a:xfrm flipH="1">
              <a:off x="5064" y="7800"/>
              <a:ext cx="2016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5" name="Line 43"/>
            <p:cNvSpPr>
              <a:spLocks noChangeShapeType="1"/>
            </p:cNvSpPr>
            <p:nvPr/>
          </p:nvSpPr>
          <p:spPr bwMode="auto">
            <a:xfrm>
              <a:off x="7491" y="7800"/>
              <a:ext cx="457" cy="1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6" name="Line 44"/>
            <p:cNvSpPr>
              <a:spLocks noChangeShapeType="1"/>
            </p:cNvSpPr>
            <p:nvPr/>
          </p:nvSpPr>
          <p:spPr bwMode="auto">
            <a:xfrm>
              <a:off x="8160" y="7793"/>
              <a:ext cx="2140" cy="1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10000" y="2171700"/>
            <a:ext cx="1447800" cy="2247900"/>
            <a:chOff x="6000" y="3420"/>
            <a:chExt cx="2280" cy="3540"/>
          </a:xfrm>
        </p:grpSpPr>
        <p:sp>
          <p:nvSpPr>
            <p:cNvPr id="26651" name="AutoShape 29"/>
            <p:cNvSpPr>
              <a:spLocks noChangeArrowheads="1"/>
            </p:cNvSpPr>
            <p:nvPr/>
          </p:nvSpPr>
          <p:spPr bwMode="auto">
            <a:xfrm>
              <a:off x="6000" y="4200"/>
              <a:ext cx="2280" cy="192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6652" name="Text Box 30"/>
            <p:cNvSpPr txBox="1">
              <a:spLocks noChangeArrowheads="1"/>
            </p:cNvSpPr>
            <p:nvPr/>
          </p:nvSpPr>
          <p:spPr bwMode="auto">
            <a:xfrm>
              <a:off x="6480" y="4800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学习</a:t>
              </a:r>
            </a:p>
          </p:txBody>
        </p:sp>
        <p:sp>
          <p:nvSpPr>
            <p:cNvPr id="26667" name="Line 45"/>
            <p:cNvSpPr>
              <a:spLocks noChangeShapeType="1"/>
            </p:cNvSpPr>
            <p:nvPr/>
          </p:nvSpPr>
          <p:spPr bwMode="auto">
            <a:xfrm flipV="1">
              <a:off x="7140" y="3420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Line 46"/>
            <p:cNvSpPr>
              <a:spLocks noChangeShapeType="1"/>
            </p:cNvSpPr>
            <p:nvPr/>
          </p:nvSpPr>
          <p:spPr bwMode="auto">
            <a:xfrm>
              <a:off x="7140" y="6120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00600" y="2252345"/>
            <a:ext cx="648335" cy="1956435"/>
            <a:chOff x="9052" y="3540"/>
            <a:chExt cx="1021" cy="3081"/>
          </a:xfrm>
        </p:grpSpPr>
        <p:sp>
          <p:nvSpPr>
            <p:cNvPr id="26669" name="Text Box 49"/>
            <p:cNvSpPr txBox="1">
              <a:spLocks noChangeArrowheads="1"/>
            </p:cNvSpPr>
            <p:nvPr/>
          </p:nvSpPr>
          <p:spPr bwMode="auto">
            <a:xfrm>
              <a:off x="9052" y="3540"/>
              <a:ext cx="90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m</a:t>
              </a:r>
            </a:p>
          </p:txBody>
        </p:sp>
        <p:sp>
          <p:nvSpPr>
            <p:cNvPr id="26670" name="Text Box 50"/>
            <p:cNvSpPr txBox="1">
              <a:spLocks noChangeArrowheads="1"/>
            </p:cNvSpPr>
            <p:nvPr/>
          </p:nvSpPr>
          <p:spPr bwMode="auto">
            <a:xfrm>
              <a:off x="9165" y="5901"/>
              <a:ext cx="90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n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9C97E-CEB5-41D1-89EC-68674833A7C7}" type="slidenum">
              <a:rPr lang="en-US" altLang="zh-CN" sz="1400"/>
              <a:t>19</a:t>
            </a:fld>
            <a:endParaRPr lang="en-US" altLang="zh-CN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962400" y="1636713"/>
            <a:ext cx="1143000" cy="51593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学生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038600" y="4419600"/>
            <a:ext cx="1143000" cy="496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课程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3810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334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1600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752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38862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40386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出生年月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867400" y="3048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6019800" y="4572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入学时间</a:t>
            </a:r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8001000" y="381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153400" y="533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班级</a:t>
            </a:r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2743200" y="3048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2895600" y="4572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1028700" y="5715000"/>
            <a:ext cx="114300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1104900" y="5867400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25619" name="Oval 18"/>
          <p:cNvSpPr>
            <a:spLocks noChangeArrowheads="1"/>
          </p:cNvSpPr>
          <p:nvPr/>
        </p:nvSpPr>
        <p:spPr bwMode="auto">
          <a:xfrm>
            <a:off x="2843212" y="5715000"/>
            <a:ext cx="1690688" cy="71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3071812" y="58674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25623" name="Oval 22"/>
          <p:cNvSpPr>
            <a:spLocks noChangeArrowheads="1"/>
          </p:cNvSpPr>
          <p:nvPr/>
        </p:nvSpPr>
        <p:spPr bwMode="auto">
          <a:xfrm>
            <a:off x="5276850" y="5715000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5429250" y="58674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25625" name="Oval 24"/>
          <p:cNvSpPr>
            <a:spLocks noChangeArrowheads="1"/>
          </p:cNvSpPr>
          <p:nvPr/>
        </p:nvSpPr>
        <p:spPr bwMode="auto">
          <a:xfrm>
            <a:off x="6867525" y="5745162"/>
            <a:ext cx="895350" cy="6810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7019925" y="5897562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学分</a:t>
            </a:r>
          </a:p>
        </p:txBody>
      </p:sp>
      <p:sp>
        <p:nvSpPr>
          <p:cNvPr id="25627" name="AutoShape 26"/>
          <p:cNvSpPr>
            <a:spLocks noChangeArrowheads="1"/>
          </p:cNvSpPr>
          <p:nvPr/>
        </p:nvSpPr>
        <p:spPr bwMode="auto">
          <a:xfrm>
            <a:off x="3810000" y="2667000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41148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学习</a:t>
            </a:r>
          </a:p>
        </p:txBody>
      </p:sp>
      <p:sp>
        <p:nvSpPr>
          <p:cNvPr id="25629" name="Oval 28"/>
          <p:cNvSpPr>
            <a:spLocks noChangeArrowheads="1"/>
          </p:cNvSpPr>
          <p:nvPr/>
        </p:nvSpPr>
        <p:spPr bwMode="auto">
          <a:xfrm>
            <a:off x="2057400" y="2895600"/>
            <a:ext cx="895350" cy="6810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209800" y="3048000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</a:t>
            </a:r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>
            <a:off x="1066800" y="990600"/>
            <a:ext cx="2895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>
            <a:off x="2438400" y="914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>
            <a:off x="3581400" y="914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4" name="Line 33"/>
          <p:cNvSpPr>
            <a:spLocks noChangeShapeType="1"/>
          </p:cNvSpPr>
          <p:nvPr/>
        </p:nvSpPr>
        <p:spPr bwMode="auto">
          <a:xfrm>
            <a:off x="45720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 flipH="1">
            <a:off x="4724400" y="990600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6" name="Line 35"/>
          <p:cNvSpPr>
            <a:spLocks noChangeShapeType="1"/>
          </p:cNvSpPr>
          <p:nvPr/>
        </p:nvSpPr>
        <p:spPr bwMode="auto">
          <a:xfrm flipH="1">
            <a:off x="5181600" y="1143000"/>
            <a:ext cx="3200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7" name="Line 36"/>
          <p:cNvSpPr>
            <a:spLocks noChangeShapeType="1"/>
          </p:cNvSpPr>
          <p:nvPr/>
        </p:nvSpPr>
        <p:spPr bwMode="auto">
          <a:xfrm flipH="1">
            <a:off x="2971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8" name="Line 37"/>
          <p:cNvSpPr>
            <a:spLocks noChangeShapeType="1"/>
          </p:cNvSpPr>
          <p:nvPr/>
        </p:nvSpPr>
        <p:spPr bwMode="auto">
          <a:xfrm flipH="1">
            <a:off x="1600200" y="4953000"/>
            <a:ext cx="2590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9" name="Line 38"/>
          <p:cNvSpPr>
            <a:spLocks noChangeShapeType="1"/>
          </p:cNvSpPr>
          <p:nvPr/>
        </p:nvSpPr>
        <p:spPr bwMode="auto">
          <a:xfrm flipH="1">
            <a:off x="3719512" y="4953000"/>
            <a:ext cx="776288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1" name="Line 40"/>
          <p:cNvSpPr>
            <a:spLocks noChangeShapeType="1"/>
          </p:cNvSpPr>
          <p:nvPr/>
        </p:nvSpPr>
        <p:spPr bwMode="auto">
          <a:xfrm>
            <a:off x="4800600" y="4953000"/>
            <a:ext cx="9239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2" name="Line 41"/>
          <p:cNvSpPr>
            <a:spLocks noChangeShapeType="1"/>
          </p:cNvSpPr>
          <p:nvPr/>
        </p:nvSpPr>
        <p:spPr bwMode="auto">
          <a:xfrm>
            <a:off x="5181600" y="4876800"/>
            <a:ext cx="2054696" cy="868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3" name="Line 42"/>
          <p:cNvSpPr>
            <a:spLocks noChangeShapeType="1"/>
          </p:cNvSpPr>
          <p:nvPr/>
        </p:nvSpPr>
        <p:spPr bwMode="auto">
          <a:xfrm flipV="1">
            <a:off x="4533900" y="21717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4" name="Line 43"/>
          <p:cNvSpPr>
            <a:spLocks noChangeShapeType="1"/>
          </p:cNvSpPr>
          <p:nvPr/>
        </p:nvSpPr>
        <p:spPr bwMode="auto">
          <a:xfrm>
            <a:off x="45339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5" name="Line 49"/>
          <p:cNvSpPr>
            <a:spLocks noChangeShapeType="1"/>
          </p:cNvSpPr>
          <p:nvPr/>
        </p:nvSpPr>
        <p:spPr bwMode="auto">
          <a:xfrm>
            <a:off x="4541838" y="37814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6" name="Line 50"/>
          <p:cNvSpPr>
            <a:spLocks noChangeShapeType="1"/>
          </p:cNvSpPr>
          <p:nvPr/>
        </p:nvSpPr>
        <p:spPr bwMode="auto">
          <a:xfrm flipV="1">
            <a:off x="4538663" y="23018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703A1-25CB-4E2A-8998-A6EC6C3F7DCB}" type="slidenum">
              <a:rPr lang="en-US" altLang="zh-CN" sz="1400"/>
              <a:t>2</a:t>
            </a:fld>
            <a:endParaRPr lang="en-US" altLang="zh-CN" sz="1400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747963" y="2733675"/>
            <a:ext cx="4462462" cy="61436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bg1"/>
                </a:solidFill>
              </a:rPr>
              <a:t>信息世界：  概念模型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600200" y="4800600"/>
            <a:ext cx="6477000" cy="67151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/>
              <a:t>数据世界：  </a:t>
            </a:r>
            <a:r>
              <a:rPr kumimoji="0" lang="en-US" altLang="zh-CN" b="1"/>
              <a:t>DBMS</a:t>
            </a:r>
            <a:r>
              <a:rPr kumimoji="0" lang="zh-CN" altLang="en-US" b="1"/>
              <a:t>支持的数据模型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800600" y="1219200"/>
            <a:ext cx="0" cy="1404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4800600" y="3429000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71600" y="6019800"/>
            <a:ext cx="653573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</a:t>
            </a:r>
            <a:r>
              <a:rPr kumimoji="0" lang="zh-CN" altLang="en-US" b="1" i="1"/>
              <a:t>现实世界中客观对象的抽象过程</a:t>
            </a: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3200400" y="228600"/>
            <a:ext cx="2989263" cy="954088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2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886200" y="503238"/>
            <a:ext cx="179863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1"/>
              <a:t>现实世界</a:t>
            </a: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4932363" y="1412875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分析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抽象</a:t>
            </a:r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4859338" y="3644900"/>
            <a:ext cx="863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转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换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某工厂物资管理</a:t>
            </a:r>
          </a:p>
        </p:txBody>
      </p:sp>
      <p:sp>
        <p:nvSpPr>
          <p:cNvPr id="2765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仓库</a:t>
            </a:r>
            <a:r>
              <a:rPr lang="zh-CN" altLang="en-US" dirty="0" smtClean="0"/>
              <a:t>  属性： 仓库号，面积，电话号码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零件</a:t>
            </a:r>
            <a:r>
              <a:rPr lang="zh-CN" altLang="en-US" dirty="0" smtClean="0"/>
              <a:t>  属性： 零件号、名称、规格、单价、描述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供应商</a:t>
            </a:r>
            <a:r>
              <a:rPr lang="zh-CN" altLang="en-US" dirty="0" smtClean="0"/>
              <a:t>  属性： 供应商号、姓名、地址、电话号码、账号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项目</a:t>
            </a:r>
            <a:r>
              <a:rPr lang="zh-CN" altLang="en-US" dirty="0" smtClean="0"/>
              <a:t>  属性： 项目号、预算、开工日期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职工</a:t>
            </a:r>
            <a:r>
              <a:rPr lang="zh-CN" altLang="en-US" dirty="0" smtClean="0"/>
              <a:t> 属性： 职工号、姓名、年龄、职称</a:t>
            </a:r>
          </a:p>
        </p:txBody>
      </p:sp>
      <p:sp>
        <p:nvSpPr>
          <p:cNvPr id="2765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88B89-F3D0-462A-AE92-9C11A6E1C1C5}" type="slidenum">
              <a:rPr lang="en-US" altLang="zh-CN" sz="1400"/>
              <a:t>20</a:t>
            </a:fld>
            <a:endParaRPr lang="en-US" altLang="zh-CN" sz="1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7A7D-81B0-405B-AB0B-386232C68CFE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90872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 dirty="0">
                <a:solidFill>
                  <a:srgbClr val="0000FF"/>
                </a:solidFill>
                <a:ea typeface="华文新魏" panose="02010800040101010101" pitchFamily="2" charset="-122"/>
              </a:rPr>
              <a:t>项目背景介绍：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3200" b="0" dirty="0" smtClean="0">
                <a:latin typeface="+mn-lt"/>
                <a:ea typeface="+mn-ea"/>
              </a:rPr>
              <a:t>1</a:t>
            </a:r>
            <a:r>
              <a:rPr lang="en-US" altLang="zh-CN" sz="3200" b="0" dirty="0">
                <a:latin typeface="+mn-lt"/>
                <a:ea typeface="+mn-ea"/>
              </a:rPr>
              <a:t>)</a:t>
            </a:r>
            <a:r>
              <a:rPr lang="zh-CN" altLang="en-US" sz="3200" b="0" dirty="0" smtClean="0">
                <a:latin typeface="+mn-lt"/>
                <a:ea typeface="+mn-ea"/>
              </a:rPr>
              <a:t>一</a:t>
            </a:r>
            <a:r>
              <a:rPr lang="zh-CN" altLang="en-US" sz="3200" b="0" dirty="0">
                <a:latin typeface="+mn-lt"/>
                <a:ea typeface="+mn-ea"/>
              </a:rPr>
              <a:t>个仓库存放多种零件，一种零件存放在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zh-CN" altLang="en-US" sz="3200" b="0" dirty="0">
                <a:latin typeface="+mn-lt"/>
                <a:ea typeface="+mn-ea"/>
              </a:rPr>
              <a:t>     多个仓库中；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3200" b="0" dirty="0">
                <a:latin typeface="+mn-lt"/>
                <a:ea typeface="+mn-ea"/>
              </a:rPr>
              <a:t>2) </a:t>
            </a:r>
            <a:r>
              <a:rPr lang="zh-CN" altLang="en-US" sz="3200" b="0" dirty="0">
                <a:latin typeface="+mn-lt"/>
                <a:ea typeface="+mn-ea"/>
              </a:rPr>
              <a:t>一个仓库有多个保管员，一个职工只能在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zh-CN" altLang="en-US" sz="3200" b="0" dirty="0">
                <a:latin typeface="+mn-lt"/>
                <a:ea typeface="+mn-ea"/>
              </a:rPr>
              <a:t>     一个仓库工作；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3200" b="0" dirty="0">
                <a:latin typeface="+mn-lt"/>
                <a:ea typeface="+mn-ea"/>
              </a:rPr>
              <a:t>3) </a:t>
            </a:r>
            <a:r>
              <a:rPr lang="zh-CN" altLang="en-US" sz="3200" b="0" dirty="0">
                <a:latin typeface="+mn-lt"/>
                <a:ea typeface="+mn-ea"/>
              </a:rPr>
              <a:t>职工之间有领导与被领导的关系，即仓库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zh-CN" altLang="en-US" sz="3200" b="0" dirty="0">
                <a:latin typeface="+mn-lt"/>
                <a:ea typeface="+mn-ea"/>
              </a:rPr>
              <a:t>     主任领导若干仓库保管员；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3200" b="0" dirty="0">
                <a:latin typeface="+mn-lt"/>
                <a:ea typeface="+mn-ea"/>
              </a:rPr>
              <a:t>4) </a:t>
            </a:r>
            <a:r>
              <a:rPr lang="zh-CN" altLang="en-US" sz="3200" b="0" dirty="0">
                <a:latin typeface="+mn-lt"/>
                <a:ea typeface="+mn-ea"/>
              </a:rPr>
              <a:t>供应商、项目、零件三者之间具有多对</a:t>
            </a:r>
            <a:r>
              <a:rPr lang="zh-CN" altLang="en-US" sz="3200" b="0" dirty="0" smtClean="0">
                <a:latin typeface="+mn-lt"/>
                <a:ea typeface="+mn-ea"/>
              </a:rPr>
              <a:t>多</a:t>
            </a:r>
            <a:endParaRPr lang="en-US" altLang="zh-CN" sz="3200" b="0" dirty="0" smtClean="0">
              <a:latin typeface="+mn-lt"/>
              <a:ea typeface="+mn-ea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zh-CN" altLang="en-US" sz="3200" b="0" dirty="0" smtClean="0">
                <a:latin typeface="+mn-lt"/>
                <a:ea typeface="+mn-ea"/>
              </a:rPr>
              <a:t>联系</a:t>
            </a:r>
            <a:r>
              <a:rPr lang="zh-CN" altLang="en-US" sz="3200" b="0" dirty="0">
                <a:latin typeface="+mn-lt"/>
                <a:ea typeface="+mn-ea"/>
              </a:rPr>
              <a:t>；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D0627-C0FB-4E71-AB8C-157EFBBC6CAE}" type="slidenum">
              <a:rPr lang="en-US" altLang="zh-CN" sz="1400"/>
              <a:t>22</a:t>
            </a:fld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1371600" y="1694180"/>
            <a:ext cx="6109970" cy="1963420"/>
            <a:chOff x="2160" y="2668"/>
            <a:chExt cx="9622" cy="3092"/>
          </a:xfrm>
        </p:grpSpPr>
        <p:sp>
          <p:nvSpPr>
            <p:cNvPr id="28675" name="Text Box 2"/>
            <p:cNvSpPr txBox="1">
              <a:spLocks noChangeArrowheads="1"/>
            </p:cNvSpPr>
            <p:nvPr/>
          </p:nvSpPr>
          <p:spPr bwMode="auto">
            <a:xfrm>
              <a:off x="5760" y="4948"/>
              <a:ext cx="2520" cy="8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仓库</a:t>
              </a:r>
            </a:p>
          </p:txBody>
        </p:sp>
        <p:sp>
          <p:nvSpPr>
            <p:cNvPr id="28676" name="Oval 3"/>
            <p:cNvSpPr>
              <a:spLocks noChangeArrowheads="1"/>
            </p:cNvSpPr>
            <p:nvPr/>
          </p:nvSpPr>
          <p:spPr bwMode="auto">
            <a:xfrm>
              <a:off x="2160" y="2668"/>
              <a:ext cx="2640" cy="10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2640" y="2908"/>
              <a:ext cx="18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仓库号</a:t>
              </a:r>
            </a:p>
          </p:txBody>
        </p:sp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9120" y="2735"/>
              <a:ext cx="2663" cy="1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9360" y="290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电话号</a:t>
              </a:r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5640" y="2668"/>
              <a:ext cx="2520" cy="10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6360" y="2908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面积</a:t>
              </a:r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4200" y="3748"/>
              <a:ext cx="19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6960" y="37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H="1">
              <a:off x="7920" y="3868"/>
              <a:ext cx="2400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400" y="4337050"/>
            <a:ext cx="8319770" cy="1987550"/>
            <a:chOff x="840" y="6830"/>
            <a:chExt cx="13102" cy="3130"/>
          </a:xfrm>
        </p:grpSpPr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5880" y="9148"/>
              <a:ext cx="2520" cy="8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职工</a:t>
              </a:r>
            </a:p>
          </p:txBody>
        </p: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840" y="6868"/>
              <a:ext cx="2640" cy="10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1320" y="7108"/>
              <a:ext cx="18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职工号</a:t>
              </a:r>
            </a:p>
          </p:txBody>
        </p:sp>
        <p:sp>
          <p:nvSpPr>
            <p:cNvPr id="28688" name="Oval 15"/>
            <p:cNvSpPr>
              <a:spLocks noChangeArrowheads="1"/>
            </p:cNvSpPr>
            <p:nvPr/>
          </p:nvSpPr>
          <p:spPr bwMode="auto">
            <a:xfrm>
              <a:off x="7800" y="6868"/>
              <a:ext cx="2663" cy="1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8040" y="710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006666"/>
                  </a:solidFill>
                </a:rPr>
                <a:t>年龄</a:t>
              </a:r>
            </a:p>
          </p:txBody>
        </p:sp>
        <p:sp>
          <p:nvSpPr>
            <p:cNvPr id="28690" name="Oval 17"/>
            <p:cNvSpPr>
              <a:spLocks noChangeArrowheads="1"/>
            </p:cNvSpPr>
            <p:nvPr/>
          </p:nvSpPr>
          <p:spPr bwMode="auto">
            <a:xfrm>
              <a:off x="4320" y="6868"/>
              <a:ext cx="2520" cy="10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5040" y="7108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姓名</a:t>
              </a:r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2640" y="7948"/>
              <a:ext cx="336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6000" y="7948"/>
              <a:ext cx="96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H="1">
              <a:off x="7320" y="7948"/>
              <a:ext cx="13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5" name="Oval 22"/>
            <p:cNvSpPr>
              <a:spLocks noChangeArrowheads="1"/>
            </p:cNvSpPr>
            <p:nvPr/>
          </p:nvSpPr>
          <p:spPr bwMode="auto">
            <a:xfrm>
              <a:off x="11280" y="6830"/>
              <a:ext cx="2663" cy="1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11520" y="722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职称</a:t>
              </a:r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H="1">
              <a:off x="8400" y="7948"/>
              <a:ext cx="408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457200" y="304800"/>
            <a:ext cx="51816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某工厂物质管理</a:t>
            </a:r>
            <a:r>
              <a:rPr lang="en-US" altLang="zh-CN" sz="3600">
                <a:latin typeface="宋体" panose="02010600030101010101" pitchFamily="2" charset="-122"/>
              </a:rPr>
              <a:t>E</a:t>
            </a:r>
            <a:r>
              <a:rPr lang="en-US" altLang="zh-CN" sz="3600"/>
              <a:t>—</a:t>
            </a:r>
            <a:r>
              <a:rPr lang="en-US" altLang="zh-CN" sz="3600">
                <a:latin typeface="宋体" panose="02010600030101010101" pitchFamily="2" charset="-122"/>
              </a:rPr>
              <a:t>R</a:t>
            </a:r>
            <a:r>
              <a:rPr lang="zh-CN" altLang="en-US" sz="3600"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854AA-E22B-4E24-81F0-F18926B46697}" type="slidenum">
              <a:rPr lang="en-US" altLang="zh-CN" sz="1400"/>
              <a:t>23</a:t>
            </a:fld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228600" y="228600"/>
            <a:ext cx="8839200" cy="1582420"/>
            <a:chOff x="360" y="360"/>
            <a:chExt cx="13920" cy="2492"/>
          </a:xfrm>
        </p:grpSpPr>
        <p:sp>
          <p:nvSpPr>
            <p:cNvPr id="29699" name="Text Box 2"/>
            <p:cNvSpPr txBox="1">
              <a:spLocks noChangeArrowheads="1"/>
            </p:cNvSpPr>
            <p:nvPr/>
          </p:nvSpPr>
          <p:spPr bwMode="auto">
            <a:xfrm>
              <a:off x="6240" y="2040"/>
              <a:ext cx="2520" cy="81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零件</a:t>
              </a:r>
            </a:p>
          </p:txBody>
        </p:sp>
        <p:sp>
          <p:nvSpPr>
            <p:cNvPr id="29700" name="Oval 3"/>
            <p:cNvSpPr>
              <a:spLocks noChangeArrowheads="1"/>
            </p:cNvSpPr>
            <p:nvPr/>
          </p:nvSpPr>
          <p:spPr bwMode="auto">
            <a:xfrm>
              <a:off x="360" y="360"/>
              <a:ext cx="2640" cy="79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840" y="480"/>
              <a:ext cx="18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零件号</a:t>
              </a:r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6000" y="360"/>
              <a:ext cx="2663" cy="82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6360" y="480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规格</a:t>
              </a:r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3240" y="360"/>
              <a:ext cx="2520" cy="79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3960" y="48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名称</a:t>
              </a:r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4200" y="1133"/>
              <a:ext cx="276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7440" y="1200"/>
              <a:ext cx="3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 flipH="1">
              <a:off x="7800" y="1155"/>
              <a:ext cx="216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9" name="Oval 12"/>
            <p:cNvSpPr>
              <a:spLocks noChangeArrowheads="1"/>
            </p:cNvSpPr>
            <p:nvPr/>
          </p:nvSpPr>
          <p:spPr bwMode="auto">
            <a:xfrm>
              <a:off x="11618" y="360"/>
              <a:ext cx="2662" cy="82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11880" y="480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描述</a:t>
              </a:r>
            </a:p>
          </p:txBody>
        </p:sp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8880" y="360"/>
              <a:ext cx="2520" cy="79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9600" y="480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单价</a:t>
              </a:r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2160" y="1133"/>
              <a:ext cx="408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 flipH="1">
              <a:off x="8760" y="1200"/>
              <a:ext cx="3600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19200" y="2532380"/>
            <a:ext cx="6871970" cy="1582420"/>
            <a:chOff x="1920" y="3988"/>
            <a:chExt cx="10822" cy="2492"/>
          </a:xfrm>
        </p:grpSpPr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6240" y="5668"/>
              <a:ext cx="2520" cy="8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项目</a:t>
              </a:r>
            </a:p>
          </p:txBody>
        </p:sp>
        <p:sp>
          <p:nvSpPr>
            <p:cNvPr id="29716" name="Oval 19"/>
            <p:cNvSpPr>
              <a:spLocks noChangeArrowheads="1"/>
            </p:cNvSpPr>
            <p:nvPr/>
          </p:nvSpPr>
          <p:spPr bwMode="auto">
            <a:xfrm>
              <a:off x="1920" y="3988"/>
              <a:ext cx="2640" cy="7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2400" y="4108"/>
              <a:ext cx="18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项目号</a:t>
              </a:r>
            </a:p>
          </p:txBody>
        </p:sp>
        <p:sp>
          <p:nvSpPr>
            <p:cNvPr id="29718" name="Oval 21"/>
            <p:cNvSpPr>
              <a:spLocks noChangeArrowheads="1"/>
            </p:cNvSpPr>
            <p:nvPr/>
          </p:nvSpPr>
          <p:spPr bwMode="auto">
            <a:xfrm>
              <a:off x="6000" y="3988"/>
              <a:ext cx="2663" cy="8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19" name="Text Box 22"/>
            <p:cNvSpPr txBox="1">
              <a:spLocks noChangeArrowheads="1"/>
            </p:cNvSpPr>
            <p:nvPr/>
          </p:nvSpPr>
          <p:spPr bwMode="auto">
            <a:xfrm>
              <a:off x="6360" y="410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预算</a:t>
              </a:r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>
              <a:off x="7440" y="4828"/>
              <a:ext cx="3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1" name="Oval 24"/>
            <p:cNvSpPr>
              <a:spLocks noChangeArrowheads="1"/>
            </p:cNvSpPr>
            <p:nvPr/>
          </p:nvSpPr>
          <p:spPr bwMode="auto">
            <a:xfrm>
              <a:off x="10080" y="3988"/>
              <a:ext cx="2663" cy="8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22" name="Text Box 25"/>
            <p:cNvSpPr txBox="1">
              <a:spLocks noChangeArrowheads="1"/>
            </p:cNvSpPr>
            <p:nvPr/>
          </p:nvSpPr>
          <p:spPr bwMode="auto">
            <a:xfrm>
              <a:off x="10463" y="4133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开工日期</a:t>
              </a:r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3600" y="4760"/>
              <a:ext cx="264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4" name="Line 27"/>
            <p:cNvSpPr>
              <a:spLocks noChangeShapeType="1"/>
            </p:cNvSpPr>
            <p:nvPr/>
          </p:nvSpPr>
          <p:spPr bwMode="auto">
            <a:xfrm flipH="1">
              <a:off x="8760" y="4708"/>
              <a:ext cx="1800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2400" y="4970780"/>
            <a:ext cx="8839200" cy="1582420"/>
            <a:chOff x="240" y="7828"/>
            <a:chExt cx="13920" cy="2492"/>
          </a:xfrm>
        </p:grpSpPr>
        <p:sp>
          <p:nvSpPr>
            <p:cNvPr id="29725" name="Text Box 28"/>
            <p:cNvSpPr txBox="1">
              <a:spLocks noChangeArrowheads="1"/>
            </p:cNvSpPr>
            <p:nvPr/>
          </p:nvSpPr>
          <p:spPr bwMode="auto">
            <a:xfrm>
              <a:off x="6120" y="9508"/>
              <a:ext cx="2520" cy="8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供应商</a:t>
              </a:r>
            </a:p>
          </p:txBody>
        </p:sp>
        <p:sp>
          <p:nvSpPr>
            <p:cNvPr id="29726" name="Oval 29"/>
            <p:cNvSpPr>
              <a:spLocks noChangeArrowheads="1"/>
            </p:cNvSpPr>
            <p:nvPr/>
          </p:nvSpPr>
          <p:spPr bwMode="auto">
            <a:xfrm>
              <a:off x="240" y="7828"/>
              <a:ext cx="2640" cy="7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600" y="794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供应商号</a:t>
              </a:r>
            </a:p>
          </p:txBody>
        </p:sp>
        <p:sp>
          <p:nvSpPr>
            <p:cNvPr id="29728" name="Oval 31"/>
            <p:cNvSpPr>
              <a:spLocks noChangeArrowheads="1"/>
            </p:cNvSpPr>
            <p:nvPr/>
          </p:nvSpPr>
          <p:spPr bwMode="auto">
            <a:xfrm>
              <a:off x="5880" y="7828"/>
              <a:ext cx="2663" cy="8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29" name="Text Box 32"/>
            <p:cNvSpPr txBox="1">
              <a:spLocks noChangeArrowheads="1"/>
            </p:cNvSpPr>
            <p:nvPr/>
          </p:nvSpPr>
          <p:spPr bwMode="auto">
            <a:xfrm>
              <a:off x="6120" y="794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地址</a:t>
              </a:r>
            </a:p>
          </p:txBody>
        </p:sp>
        <p:sp>
          <p:nvSpPr>
            <p:cNvPr id="29730" name="Oval 33"/>
            <p:cNvSpPr>
              <a:spLocks noChangeArrowheads="1"/>
            </p:cNvSpPr>
            <p:nvPr/>
          </p:nvSpPr>
          <p:spPr bwMode="auto">
            <a:xfrm>
              <a:off x="3120" y="7828"/>
              <a:ext cx="2520" cy="7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31" name="Text Box 34"/>
            <p:cNvSpPr txBox="1">
              <a:spLocks noChangeArrowheads="1"/>
            </p:cNvSpPr>
            <p:nvPr/>
          </p:nvSpPr>
          <p:spPr bwMode="auto">
            <a:xfrm>
              <a:off x="3840" y="7948"/>
              <a:ext cx="108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姓名</a:t>
              </a:r>
            </a:p>
          </p:txBody>
        </p:sp>
        <p:sp>
          <p:nvSpPr>
            <p:cNvPr id="29732" name="Line 35"/>
            <p:cNvSpPr>
              <a:spLocks noChangeShapeType="1"/>
            </p:cNvSpPr>
            <p:nvPr/>
          </p:nvSpPr>
          <p:spPr bwMode="auto">
            <a:xfrm>
              <a:off x="4080" y="8640"/>
              <a:ext cx="288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36"/>
            <p:cNvSpPr>
              <a:spLocks noChangeShapeType="1"/>
            </p:cNvSpPr>
            <p:nvPr/>
          </p:nvSpPr>
          <p:spPr bwMode="auto">
            <a:xfrm>
              <a:off x="7320" y="8668"/>
              <a:ext cx="3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37"/>
            <p:cNvSpPr>
              <a:spLocks noChangeShapeType="1"/>
            </p:cNvSpPr>
            <p:nvPr/>
          </p:nvSpPr>
          <p:spPr bwMode="auto">
            <a:xfrm flipH="1">
              <a:off x="7680" y="8640"/>
              <a:ext cx="228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Oval 38"/>
            <p:cNvSpPr>
              <a:spLocks noChangeArrowheads="1"/>
            </p:cNvSpPr>
            <p:nvPr/>
          </p:nvSpPr>
          <p:spPr bwMode="auto">
            <a:xfrm>
              <a:off x="11498" y="7828"/>
              <a:ext cx="2662" cy="8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36" name="Text Box 39"/>
            <p:cNvSpPr txBox="1">
              <a:spLocks noChangeArrowheads="1"/>
            </p:cNvSpPr>
            <p:nvPr/>
          </p:nvSpPr>
          <p:spPr bwMode="auto">
            <a:xfrm>
              <a:off x="11760" y="7948"/>
              <a:ext cx="20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帐号</a:t>
              </a:r>
            </a:p>
          </p:txBody>
        </p:sp>
        <p:sp>
          <p:nvSpPr>
            <p:cNvPr id="29737" name="Oval 40"/>
            <p:cNvSpPr>
              <a:spLocks noChangeArrowheads="1"/>
            </p:cNvSpPr>
            <p:nvPr/>
          </p:nvSpPr>
          <p:spPr bwMode="auto">
            <a:xfrm>
              <a:off x="8760" y="7828"/>
              <a:ext cx="2520" cy="7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38" name="Text Box 41"/>
            <p:cNvSpPr txBox="1">
              <a:spLocks noChangeArrowheads="1"/>
            </p:cNvSpPr>
            <p:nvPr/>
          </p:nvSpPr>
          <p:spPr bwMode="auto">
            <a:xfrm>
              <a:off x="9360" y="7973"/>
              <a:ext cx="156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电话号</a:t>
              </a:r>
            </a:p>
          </p:txBody>
        </p:sp>
        <p:sp>
          <p:nvSpPr>
            <p:cNvPr id="29739" name="Line 42"/>
            <p:cNvSpPr>
              <a:spLocks noChangeShapeType="1"/>
            </p:cNvSpPr>
            <p:nvPr/>
          </p:nvSpPr>
          <p:spPr bwMode="auto">
            <a:xfrm>
              <a:off x="2040" y="8623"/>
              <a:ext cx="408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43"/>
            <p:cNvSpPr>
              <a:spLocks noChangeShapeType="1"/>
            </p:cNvSpPr>
            <p:nvPr/>
          </p:nvSpPr>
          <p:spPr bwMode="auto">
            <a:xfrm flipH="1">
              <a:off x="8640" y="8668"/>
              <a:ext cx="3600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41" name="Line 44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>
            <a:off x="0" y="4572000"/>
            <a:ext cx="914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CBA0F-85DB-4B26-9F9F-EE79B0EEF451}" type="slidenum">
              <a:rPr lang="en-US" altLang="zh-CN" sz="1400"/>
              <a:t>24</a:t>
            </a:fld>
            <a:endParaRPr lang="en-US" altLang="zh-CN" sz="14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4800" y="2895600"/>
            <a:ext cx="1905000" cy="1586230"/>
            <a:chOff x="480" y="4560"/>
            <a:chExt cx="3000" cy="2498"/>
          </a:xfrm>
        </p:grpSpPr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480" y="5760"/>
              <a:ext cx="2718" cy="12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744" name="Text Box 32"/>
            <p:cNvSpPr txBox="1">
              <a:spLocks noChangeArrowheads="1"/>
            </p:cNvSpPr>
            <p:nvPr/>
          </p:nvSpPr>
          <p:spPr bwMode="auto">
            <a:xfrm>
              <a:off x="720" y="6120"/>
              <a:ext cx="2203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供应量</a:t>
              </a:r>
            </a:p>
          </p:txBody>
        </p:sp>
        <p:sp>
          <p:nvSpPr>
            <p:cNvPr id="30750" name="Line 38"/>
            <p:cNvSpPr>
              <a:spLocks noChangeShapeType="1"/>
            </p:cNvSpPr>
            <p:nvPr/>
          </p:nvSpPr>
          <p:spPr bwMode="auto">
            <a:xfrm flipV="1">
              <a:off x="2640" y="4560"/>
              <a:ext cx="8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43075" y="1082675"/>
            <a:ext cx="2524125" cy="4327525"/>
            <a:chOff x="2745" y="1705"/>
            <a:chExt cx="3975" cy="6815"/>
          </a:xfrm>
        </p:grpSpPr>
        <p:sp>
          <p:nvSpPr>
            <p:cNvPr id="30728" name="AutoShape 7"/>
            <p:cNvSpPr>
              <a:spLocks noChangeArrowheads="1"/>
            </p:cNvSpPr>
            <p:nvPr/>
          </p:nvSpPr>
          <p:spPr bwMode="auto">
            <a:xfrm>
              <a:off x="2745" y="3488"/>
              <a:ext cx="2738" cy="1445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>
              <a:off x="4080" y="1705"/>
              <a:ext cx="0" cy="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Line 29"/>
            <p:cNvSpPr>
              <a:spLocks noChangeShapeType="1"/>
            </p:cNvSpPr>
            <p:nvPr/>
          </p:nvSpPr>
          <p:spPr bwMode="auto">
            <a:xfrm flipH="1">
              <a:off x="4200" y="4920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30"/>
            <p:cNvSpPr>
              <a:spLocks noChangeShapeType="1"/>
            </p:cNvSpPr>
            <p:nvPr/>
          </p:nvSpPr>
          <p:spPr bwMode="auto">
            <a:xfrm>
              <a:off x="5520" y="4200"/>
              <a:ext cx="120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Text Box 34"/>
            <p:cNvSpPr txBox="1">
              <a:spLocks noChangeArrowheads="1"/>
            </p:cNvSpPr>
            <p:nvPr/>
          </p:nvSpPr>
          <p:spPr bwMode="auto">
            <a:xfrm>
              <a:off x="3315" y="3865"/>
              <a:ext cx="160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供应</a:t>
              </a:r>
            </a:p>
          </p:txBody>
        </p:sp>
        <p:sp>
          <p:nvSpPr>
            <p:cNvPr id="30751" name="Line 39"/>
            <p:cNvSpPr>
              <a:spLocks noChangeShapeType="1"/>
            </p:cNvSpPr>
            <p:nvPr/>
          </p:nvSpPr>
          <p:spPr bwMode="auto">
            <a:xfrm>
              <a:off x="4073" y="1955"/>
              <a:ext cx="0" cy="1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Line 40"/>
            <p:cNvSpPr>
              <a:spLocks noChangeShapeType="1"/>
            </p:cNvSpPr>
            <p:nvPr/>
          </p:nvSpPr>
          <p:spPr bwMode="auto">
            <a:xfrm flipH="1">
              <a:off x="4205" y="5060"/>
              <a:ext cx="0" cy="3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41"/>
            <p:cNvSpPr>
              <a:spLocks noChangeShapeType="1"/>
            </p:cNvSpPr>
            <p:nvPr/>
          </p:nvSpPr>
          <p:spPr bwMode="auto">
            <a:xfrm>
              <a:off x="5565" y="4243"/>
              <a:ext cx="102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81400" y="1066800"/>
            <a:ext cx="1738630" cy="3580765"/>
            <a:chOff x="5640" y="1680"/>
            <a:chExt cx="2738" cy="5639"/>
          </a:xfrm>
        </p:grpSpPr>
        <p:sp>
          <p:nvSpPr>
            <p:cNvPr id="30729" name="AutoShape 8"/>
            <p:cNvSpPr>
              <a:spLocks noChangeArrowheads="1"/>
            </p:cNvSpPr>
            <p:nvPr/>
          </p:nvSpPr>
          <p:spPr bwMode="auto">
            <a:xfrm>
              <a:off x="5640" y="2995"/>
              <a:ext cx="2738" cy="1445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>
              <a:off x="6960" y="4425"/>
              <a:ext cx="0" cy="2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6960" y="1680"/>
              <a:ext cx="3" cy="1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240" y="3360"/>
              <a:ext cx="160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储备</a:t>
              </a:r>
            </a:p>
          </p:txBody>
        </p:sp>
        <p:sp>
          <p:nvSpPr>
            <p:cNvPr id="30754" name="Line 42"/>
            <p:cNvSpPr>
              <a:spLocks noChangeShapeType="1"/>
            </p:cNvSpPr>
            <p:nvPr/>
          </p:nvSpPr>
          <p:spPr bwMode="auto">
            <a:xfrm>
              <a:off x="6973" y="4493"/>
              <a:ext cx="0" cy="2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43"/>
            <p:cNvSpPr>
              <a:spLocks noChangeShapeType="1"/>
            </p:cNvSpPr>
            <p:nvPr/>
          </p:nvSpPr>
          <p:spPr bwMode="auto">
            <a:xfrm>
              <a:off x="6973" y="1885"/>
              <a:ext cx="2" cy="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57800" y="2362200"/>
            <a:ext cx="1789430" cy="1217930"/>
            <a:chOff x="8280" y="3720"/>
            <a:chExt cx="2818" cy="1918"/>
          </a:xfrm>
        </p:grpSpPr>
        <p:grpSp>
          <p:nvGrpSpPr>
            <p:cNvPr id="4" name="组合 3"/>
            <p:cNvGrpSpPr/>
            <p:nvPr/>
          </p:nvGrpSpPr>
          <p:grpSpPr>
            <a:xfrm>
              <a:off x="8280" y="3720"/>
              <a:ext cx="2818" cy="1919"/>
              <a:chOff x="8280" y="3720"/>
              <a:chExt cx="2818" cy="1919"/>
            </a:xfrm>
          </p:grpSpPr>
          <p:sp>
            <p:nvSpPr>
              <p:cNvPr id="30737" name="Oval 16"/>
              <p:cNvSpPr>
                <a:spLocks noChangeArrowheads="1"/>
              </p:cNvSpPr>
              <p:nvPr/>
            </p:nvSpPr>
            <p:spPr bwMode="auto">
              <a:xfrm>
                <a:off x="8380" y="4343"/>
                <a:ext cx="2718" cy="129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0743" name="Line 31"/>
              <p:cNvSpPr>
                <a:spLocks noChangeShapeType="1"/>
              </p:cNvSpPr>
              <p:nvPr/>
            </p:nvSpPr>
            <p:spPr bwMode="auto">
              <a:xfrm>
                <a:off x="8280" y="3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45" name="Text Box 33"/>
            <p:cNvSpPr txBox="1">
              <a:spLocks noChangeArrowheads="1"/>
            </p:cNvSpPr>
            <p:nvPr/>
          </p:nvSpPr>
          <p:spPr bwMode="auto">
            <a:xfrm>
              <a:off x="8867" y="4723"/>
              <a:ext cx="194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库存量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38445" y="1017905"/>
            <a:ext cx="3367405" cy="2743200"/>
            <a:chOff x="8407" y="1603"/>
            <a:chExt cx="5303" cy="4320"/>
          </a:xfrm>
        </p:grpSpPr>
        <p:sp>
          <p:nvSpPr>
            <p:cNvPr id="30731" name="AutoShape 10"/>
            <p:cNvSpPr>
              <a:spLocks noChangeArrowheads="1"/>
            </p:cNvSpPr>
            <p:nvPr/>
          </p:nvSpPr>
          <p:spPr bwMode="auto">
            <a:xfrm>
              <a:off x="10972" y="2226"/>
              <a:ext cx="2738" cy="1445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739" name="Line 27"/>
            <p:cNvSpPr>
              <a:spLocks noChangeShapeType="1"/>
            </p:cNvSpPr>
            <p:nvPr/>
          </p:nvSpPr>
          <p:spPr bwMode="auto">
            <a:xfrm flipH="1" flipV="1">
              <a:off x="8407" y="1603"/>
              <a:ext cx="2543" cy="1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28"/>
            <p:cNvSpPr>
              <a:spLocks noChangeShapeType="1"/>
            </p:cNvSpPr>
            <p:nvPr/>
          </p:nvSpPr>
          <p:spPr bwMode="auto">
            <a:xfrm>
              <a:off x="12367" y="3643"/>
              <a:ext cx="0" cy="2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11482" y="2608"/>
              <a:ext cx="160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工作</a:t>
              </a:r>
            </a:p>
          </p:txBody>
        </p:sp>
        <p:sp>
          <p:nvSpPr>
            <p:cNvPr id="30756" name="Line 44"/>
            <p:cNvSpPr>
              <a:spLocks noChangeShapeType="1"/>
            </p:cNvSpPr>
            <p:nvPr/>
          </p:nvSpPr>
          <p:spPr bwMode="auto">
            <a:xfrm>
              <a:off x="12380" y="3966"/>
              <a:ext cx="0" cy="1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0400" y="4191000"/>
            <a:ext cx="1738630" cy="2212340"/>
            <a:chOff x="11040" y="6600"/>
            <a:chExt cx="2738" cy="3484"/>
          </a:xfrm>
        </p:grpSpPr>
        <p:sp>
          <p:nvSpPr>
            <p:cNvPr id="30730" name="AutoShape 9"/>
            <p:cNvSpPr>
              <a:spLocks noChangeArrowheads="1"/>
            </p:cNvSpPr>
            <p:nvPr/>
          </p:nvSpPr>
          <p:spPr bwMode="auto">
            <a:xfrm>
              <a:off x="11040" y="8640"/>
              <a:ext cx="2738" cy="1445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2000" y="6600"/>
              <a:ext cx="0" cy="2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>
              <a:off x="12785" y="6698"/>
              <a:ext cx="0" cy="2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11640" y="9120"/>
              <a:ext cx="160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领导</a:t>
              </a:r>
            </a:p>
          </p:txBody>
        </p:sp>
        <p:sp>
          <p:nvSpPr>
            <p:cNvPr id="30757" name="Line 45"/>
            <p:cNvSpPr>
              <a:spLocks noChangeShapeType="1"/>
            </p:cNvSpPr>
            <p:nvPr/>
          </p:nvSpPr>
          <p:spPr bwMode="auto">
            <a:xfrm>
              <a:off x="12783" y="6828"/>
              <a:ext cx="0" cy="2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02B2B-4A21-41A6-8CB0-0E65E657FF96}" type="slidenum">
              <a:rPr lang="en-US" altLang="zh-CN" sz="1400"/>
              <a:t>25</a:t>
            </a:fld>
            <a:endParaRPr lang="en-US" altLang="zh-CN" sz="140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14513" y="549275"/>
            <a:ext cx="1436687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供应商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038600" y="4648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零件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905000" y="5410200"/>
            <a:ext cx="1436688" cy="496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项目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081838" y="3729038"/>
            <a:ext cx="1436687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职工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895725" y="592138"/>
            <a:ext cx="1436688" cy="496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仓库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1743075" y="2214563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3581400" y="1901825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7010400" y="5486400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6962775" y="1385888"/>
            <a:ext cx="1738313" cy="917575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2590800" y="1066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4419600" y="2809875"/>
            <a:ext cx="0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4419600" y="1066800"/>
            <a:ext cx="158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7620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8077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Oval 16"/>
          <p:cNvSpPr>
            <a:spLocks noChangeArrowheads="1"/>
          </p:cNvSpPr>
          <p:nvPr/>
        </p:nvSpPr>
        <p:spPr bwMode="auto">
          <a:xfrm>
            <a:off x="5321300" y="2757488"/>
            <a:ext cx="1725613" cy="8239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2" name="Oval 17"/>
          <p:cNvSpPr>
            <a:spLocks noChangeArrowheads="1"/>
          </p:cNvSpPr>
          <p:nvPr/>
        </p:nvSpPr>
        <p:spPr bwMode="auto">
          <a:xfrm>
            <a:off x="304800" y="3657600"/>
            <a:ext cx="1725613" cy="8239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590800" y="9906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257800" y="6858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7924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7162800" y="44196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495800" y="41148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400550" y="1036638"/>
            <a:ext cx="628650" cy="487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581400" y="41910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647950" y="48768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772400" y="3200400"/>
            <a:ext cx="6286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 flipH="1" flipV="1">
            <a:off x="5334000" y="9906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78486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H="1">
            <a:off x="2667000" y="3124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3505200" y="2667000"/>
            <a:ext cx="762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Text Box 32"/>
          <p:cNvSpPr txBox="1">
            <a:spLocks noChangeArrowheads="1"/>
          </p:cNvSpPr>
          <p:nvPr/>
        </p:nvSpPr>
        <p:spPr bwMode="auto">
          <a:xfrm>
            <a:off x="457200" y="38862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供应量</a:t>
            </a:r>
          </a:p>
        </p:txBody>
      </p:sp>
      <p:sp>
        <p:nvSpPr>
          <p:cNvPr id="31778" name="Text Box 33"/>
          <p:cNvSpPr txBox="1">
            <a:spLocks noChangeArrowheads="1"/>
          </p:cNvSpPr>
          <p:nvPr/>
        </p:nvSpPr>
        <p:spPr bwMode="auto">
          <a:xfrm>
            <a:off x="5626100" y="297180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库存量</a:t>
            </a:r>
          </a:p>
        </p:txBody>
      </p:sp>
      <p:sp>
        <p:nvSpPr>
          <p:cNvPr id="31779" name="Text Box 34"/>
          <p:cNvSpPr txBox="1">
            <a:spLocks noChangeArrowheads="1"/>
          </p:cNvSpPr>
          <p:nvPr/>
        </p:nvSpPr>
        <p:spPr bwMode="auto">
          <a:xfrm>
            <a:off x="2105025" y="24542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供应</a:t>
            </a:r>
          </a:p>
        </p:txBody>
      </p:sp>
      <p:sp>
        <p:nvSpPr>
          <p:cNvPr id="31780" name="Text Box 35"/>
          <p:cNvSpPr txBox="1">
            <a:spLocks noChangeArrowheads="1"/>
          </p:cNvSpPr>
          <p:nvPr/>
        </p:nvSpPr>
        <p:spPr bwMode="auto">
          <a:xfrm>
            <a:off x="3962400" y="21336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储备</a:t>
            </a:r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7286625" y="1628775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工作</a:t>
            </a:r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7391400" y="5791200"/>
            <a:ext cx="1019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领导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 flipV="1">
            <a:off x="1676400" y="2895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2FDA1-C6A3-4F4A-9A25-E49DAB31EE4E}" type="slidenum">
              <a:rPr lang="en-US" altLang="zh-CN" sz="1400"/>
              <a:t>26</a:t>
            </a:fld>
            <a:endParaRPr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--</a:t>
            </a:r>
            <a:r>
              <a:rPr lang="zh-CN" altLang="en-US" smtClean="0"/>
              <a:t>习题 </a:t>
            </a:r>
            <a:r>
              <a:rPr lang="en-US" altLang="zh-CN" smtClean="0"/>
              <a:t>1.5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4721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 smtClean="0"/>
              <a:t>对于工程硕士的管理需要掌握的信息有：学生现在的工作单位、职务、简历情况，其中简历情况包括开始时间、终止时间、单位、担任职务、证明人；学生目前在校情况，包括学生的学号、所在学院、所学专业、入学时间、导师；学生在校所学的课程号、课程名、学时、授课教师及成绩；学院包括学院代号、学院名称、院长；导师包括导师职工编号、姓名、出生日期、职称、研究方向。</a:t>
            </a:r>
            <a:r>
              <a:rPr lang="zh-CN" altLang="en-US" sz="2800" smtClean="0"/>
              <a:t> </a:t>
            </a:r>
            <a:endParaRPr lang="zh-CN" altLang="en-US" sz="2800" b="1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b="1" smtClean="0"/>
              <a:t>要求：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smtClean="0"/>
              <a:t>确定实体及实体型属性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smtClean="0"/>
              <a:t>找出实体间的联系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smtClean="0"/>
              <a:t>画出</a:t>
            </a:r>
            <a:r>
              <a:rPr lang="en-US" altLang="zh-CN" sz="2800" b="1" smtClean="0"/>
              <a:t>E—R</a:t>
            </a:r>
            <a:r>
              <a:rPr lang="zh-CN" altLang="en-US" sz="2800" b="1" smtClean="0"/>
              <a:t>图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9A331-3268-43C6-8F92-75EDFAC76587}" type="slidenum">
              <a:rPr lang="en-US" altLang="zh-CN" sz="1400"/>
              <a:t>27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zh-CN" sz="5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1.3.3</a:t>
            </a:r>
            <a:r>
              <a:rPr lang="en-US" altLang="zh-CN" sz="5400" smtClean="0">
                <a:ea typeface="华文行楷" panose="02010800040101010101" pitchFamily="2" charset="-122"/>
              </a:rPr>
              <a:t>  </a:t>
            </a:r>
            <a:r>
              <a:rPr lang="zh-CN" altLang="en-US" sz="5400" smtClean="0">
                <a:ea typeface="华文行楷" panose="02010800040101010101" pitchFamily="2" charset="-122"/>
              </a:rPr>
              <a:t>最常用的数据模型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5943600" cy="3429000"/>
          </a:xfrm>
          <a:solidFill>
            <a:srgbClr val="FFFFCC"/>
          </a:solidFill>
          <a:ln w="28575">
            <a:solidFill>
              <a:schemeClr val="hlink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层次模型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网状模型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关系模型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800" smtClean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480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315E8-6AC8-4BC5-ACFB-DA9DCF6744FD}" type="slidenum">
              <a:rPr lang="en-US" altLang="zh-CN" sz="1400"/>
              <a:t>28</a:t>
            </a:fld>
            <a:endParaRPr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038600"/>
          </a:xfrm>
          <a:solidFill>
            <a:srgbClr val="FFFFCC"/>
          </a:solidFill>
          <a:ln w="38100">
            <a:solidFill>
              <a:schemeClr val="hlink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smtClean="0">
                <a:latin typeface="隶书" panose="02010509060101010101" pitchFamily="49" charset="-122"/>
                <a:ea typeface="隶书" panose="02010509060101010101" pitchFamily="49" charset="-122"/>
              </a:rPr>
              <a:t>满足如下条件：</a:t>
            </a:r>
          </a:p>
          <a:p>
            <a:pPr eaLnBrk="1" hangingPunct="1">
              <a:buFontTx/>
              <a:buNone/>
            </a:pPr>
            <a:r>
              <a:rPr lang="zh-CN" altLang="en-US" sz="440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400" smtClean="0">
                <a:latin typeface="隶书" panose="02010509060101010101" pitchFamily="49" charset="-122"/>
                <a:ea typeface="隶书" panose="02010509060101010101" pitchFamily="49" charset="-122"/>
              </a:rPr>
              <a:t>）有且只有一个结点没有双亲结点，称为根结点</a:t>
            </a:r>
          </a:p>
          <a:p>
            <a:pPr eaLnBrk="1" hangingPunct="1">
              <a:buFontTx/>
              <a:buNone/>
            </a:pPr>
            <a:r>
              <a:rPr lang="zh-CN" altLang="en-US" sz="440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00" smtClean="0">
                <a:latin typeface="隶书" panose="02010509060101010101" pitchFamily="49" charset="-122"/>
                <a:ea typeface="隶书" panose="02010509060101010101" pitchFamily="49" charset="-122"/>
              </a:rPr>
              <a:t>）根以外的其它结点有且只有一个双亲结点。</a:t>
            </a:r>
          </a:p>
        </p:txBody>
      </p:sp>
      <p:sp>
        <p:nvSpPr>
          <p:cNvPr id="46084" name="WordArt 3"/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一、层次模型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CB414-E370-431F-9802-8730635CFD3B}" type="slidenum">
              <a:rPr lang="en-US" altLang="zh-CN" sz="1400"/>
              <a:t>29</a:t>
            </a:fld>
            <a:endParaRPr lang="en-US" altLang="zh-CN" sz="1400"/>
          </a:p>
        </p:txBody>
      </p:sp>
      <p:grpSp>
        <p:nvGrpSpPr>
          <p:cNvPr id="47107" name="Group 2"/>
          <p:cNvGrpSpPr/>
          <p:nvPr/>
        </p:nvGrpSpPr>
        <p:grpSpPr bwMode="auto">
          <a:xfrm>
            <a:off x="223838" y="638175"/>
            <a:ext cx="8286750" cy="5457825"/>
            <a:chOff x="141" y="402"/>
            <a:chExt cx="5220" cy="3438"/>
          </a:xfrm>
        </p:grpSpPr>
        <p:sp>
          <p:nvSpPr>
            <p:cNvPr id="36867" name="Text Box 3"/>
            <p:cNvSpPr txBox="1">
              <a:spLocks noChangeArrowheads="1"/>
            </p:cNvSpPr>
            <p:nvPr/>
          </p:nvSpPr>
          <p:spPr bwMode="auto">
            <a:xfrm>
              <a:off x="3072" y="402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R1</a:t>
              </a:r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4382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R3</a:t>
              </a: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579" y="1676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R2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141" y="2961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R4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576" y="2960"/>
              <a:ext cx="979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R5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3086" y="2960"/>
              <a:ext cx="980" cy="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R6</a:t>
              </a:r>
            </a:p>
          </p:txBody>
        </p:sp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>
              <a:off x="672" y="2544"/>
              <a:ext cx="2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2124" y="1275"/>
              <a:ext cx="27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1"/>
            <p:cNvSpPr>
              <a:spLocks noChangeShapeType="1"/>
            </p:cNvSpPr>
            <p:nvPr/>
          </p:nvSpPr>
          <p:spPr bwMode="auto">
            <a:xfrm>
              <a:off x="3583" y="84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069" y="213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>
              <a:off x="672" y="2544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069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>
              <a:off x="3611" y="2568"/>
              <a:ext cx="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4875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2117" y="127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2688" y="1680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兄弟结点</a:t>
              </a: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3072" y="3456"/>
              <a:ext cx="979" cy="3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叶结点</a:t>
              </a: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4180" y="477"/>
              <a:ext cx="980" cy="3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CCECFF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4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根结点</a:t>
              </a:r>
            </a:p>
          </p:txBody>
        </p:sp>
      </p:grpSp>
      <p:sp>
        <p:nvSpPr>
          <p:cNvPr id="47108" name="Text Box 21"/>
          <p:cNvSpPr txBox="1">
            <a:spLocks noChangeArrowheads="1"/>
          </p:cNvSpPr>
          <p:nvPr/>
        </p:nvSpPr>
        <p:spPr bwMode="auto">
          <a:xfrm>
            <a:off x="381000" y="381000"/>
            <a:ext cx="3352800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83994-0369-4599-8CDF-3CE0683110AD}" type="slidenum">
              <a:rPr lang="en-US" altLang="zh-CN" sz="1400"/>
              <a:t>3</a:t>
            </a:fld>
            <a:endParaRPr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数据模型的分类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991475" cy="5256584"/>
          </a:xfrm>
          <a:ln w="28575">
            <a:solidFill>
              <a:schemeClr val="accent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按抽象层次划分为：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ea typeface="楷体_GB2312" panose="02010609030101010101" pitchFamily="49" charset="-122"/>
              </a:rPr>
              <a:t>概念模型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ea typeface="华文仿宋" panose="02010600040101010101" pitchFamily="2" charset="-122"/>
              </a:rPr>
              <a:t>按用户的观点对数据建模。主要用于数据库设计。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ea typeface="楷体_GB2312" panose="02010609030101010101" pitchFamily="49" charset="-122"/>
              </a:rPr>
              <a:t>逻辑模型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ea typeface="华文仿宋" panose="02010600040101010101" pitchFamily="2" charset="-122"/>
              </a:rPr>
              <a:t>按计算机系统的观点对数据建模，是具体的</a:t>
            </a:r>
            <a:r>
              <a:rPr lang="en-US" altLang="zh-CN" b="1" dirty="0" smtClean="0">
                <a:ea typeface="华文仿宋" panose="02010600040101010101" pitchFamily="2" charset="-122"/>
              </a:rPr>
              <a:t>DBMS</a:t>
            </a:r>
            <a:r>
              <a:rPr lang="zh-CN" altLang="en-US" b="1" dirty="0" smtClean="0">
                <a:ea typeface="华文仿宋" panose="02010600040101010101" pitchFamily="2" charset="-122"/>
              </a:rPr>
              <a:t>所支持的数据模型</a:t>
            </a:r>
            <a:endParaRPr lang="zh-CN" altLang="en-US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ea typeface="楷体_GB2312" panose="02010609030101010101" pitchFamily="49" charset="-122"/>
              </a:rPr>
              <a:t>物理模型 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ea typeface="华文仿宋" panose="02010600040101010101" pitchFamily="2" charset="-122"/>
              </a:rPr>
              <a:t>对数据最底层的抽象，描述数据在系统内部的表示方式和存取方法，在磁盘的存储方式和存取方法，是面向计算机物理表示的模型。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8CB6C-B3E1-4315-858C-D843CA97414B}" type="slidenum">
              <a:rPr lang="en-US" altLang="zh-CN" sz="1400"/>
              <a:t>30</a:t>
            </a:fld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0" y="76200"/>
            <a:ext cx="9058275" cy="2209800"/>
            <a:chOff x="0" y="120"/>
            <a:chExt cx="14265" cy="3480"/>
          </a:xfrm>
        </p:grpSpPr>
        <p:sp>
          <p:nvSpPr>
            <p:cNvPr id="48131" name="Text Box 2"/>
            <p:cNvSpPr txBox="1">
              <a:spLocks noChangeArrowheads="1"/>
            </p:cNvSpPr>
            <p:nvPr/>
          </p:nvSpPr>
          <p:spPr bwMode="auto">
            <a:xfrm>
              <a:off x="0" y="1800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教研室</a:t>
              </a:r>
            </a:p>
          </p:txBody>
        </p:sp>
        <p:grpSp>
          <p:nvGrpSpPr>
            <p:cNvPr id="48134" name="Group 85"/>
            <p:cNvGrpSpPr/>
            <p:nvPr/>
          </p:nvGrpSpPr>
          <p:grpSpPr bwMode="auto">
            <a:xfrm>
              <a:off x="225" y="120"/>
              <a:ext cx="14040" cy="3480"/>
              <a:chOff x="144" y="48"/>
              <a:chExt cx="5616" cy="1392"/>
            </a:xfrm>
          </p:grpSpPr>
          <p:sp>
            <p:nvSpPr>
              <p:cNvPr id="48191" name="Text Box 62"/>
              <p:cNvSpPr txBox="1">
                <a:spLocks noChangeArrowheads="1"/>
              </p:cNvSpPr>
              <p:nvPr/>
            </p:nvSpPr>
            <p:spPr bwMode="auto">
              <a:xfrm>
                <a:off x="1872" y="48"/>
                <a:ext cx="22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/>
                  <a:t>   </a:t>
                </a:r>
                <a:r>
                  <a:rPr kumimoji="0" lang="zh-CN" altLang="en-US" sz="2400"/>
                  <a:t>系号    系名    系主任名</a:t>
                </a:r>
              </a:p>
            </p:txBody>
          </p:sp>
          <p:sp>
            <p:nvSpPr>
              <p:cNvPr id="48192" name="Text Box 63"/>
              <p:cNvSpPr txBox="1">
                <a:spLocks noChangeArrowheads="1"/>
              </p:cNvSpPr>
              <p:nvPr/>
            </p:nvSpPr>
            <p:spPr bwMode="auto">
              <a:xfrm>
                <a:off x="697" y="714"/>
                <a:ext cx="487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室号</a:t>
                </a:r>
              </a:p>
            </p:txBody>
          </p:sp>
          <p:sp>
            <p:nvSpPr>
              <p:cNvPr id="48193" name="Text Box 64"/>
              <p:cNvSpPr txBox="1">
                <a:spLocks noChangeArrowheads="1"/>
              </p:cNvSpPr>
              <p:nvPr/>
            </p:nvSpPr>
            <p:spPr bwMode="auto">
              <a:xfrm>
                <a:off x="1184" y="714"/>
                <a:ext cx="487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室名</a:t>
                </a:r>
              </a:p>
            </p:txBody>
          </p:sp>
          <p:sp>
            <p:nvSpPr>
              <p:cNvPr id="48194" name="Text Box 65"/>
              <p:cNvSpPr txBox="1">
                <a:spLocks noChangeArrowheads="1"/>
              </p:cNvSpPr>
              <p:nvPr/>
            </p:nvSpPr>
            <p:spPr bwMode="auto">
              <a:xfrm>
                <a:off x="1673" y="714"/>
                <a:ext cx="919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室主任名</a:t>
                </a:r>
              </a:p>
            </p:txBody>
          </p:sp>
          <p:sp>
            <p:nvSpPr>
              <p:cNvPr id="48195" name="Text Box 66"/>
              <p:cNvSpPr txBox="1">
                <a:spLocks noChangeArrowheads="1"/>
              </p:cNvSpPr>
              <p:nvPr/>
            </p:nvSpPr>
            <p:spPr bwMode="auto">
              <a:xfrm>
                <a:off x="2976" y="726"/>
                <a:ext cx="716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课程号</a:t>
                </a:r>
              </a:p>
            </p:txBody>
          </p:sp>
          <p:sp>
            <p:nvSpPr>
              <p:cNvPr id="48196" name="Text Box 67"/>
              <p:cNvSpPr txBox="1">
                <a:spLocks noChangeArrowheads="1"/>
              </p:cNvSpPr>
              <p:nvPr/>
            </p:nvSpPr>
            <p:spPr bwMode="auto">
              <a:xfrm>
                <a:off x="3705" y="732"/>
                <a:ext cx="651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课程名</a:t>
                </a:r>
              </a:p>
            </p:txBody>
          </p:sp>
          <p:sp>
            <p:nvSpPr>
              <p:cNvPr id="48197" name="Text Box 68"/>
              <p:cNvSpPr txBox="1">
                <a:spLocks noChangeArrowheads="1"/>
              </p:cNvSpPr>
              <p:nvPr/>
            </p:nvSpPr>
            <p:spPr bwMode="auto">
              <a:xfrm>
                <a:off x="4378" y="726"/>
                <a:ext cx="878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任课教员</a:t>
                </a:r>
              </a:p>
            </p:txBody>
          </p:sp>
          <p:sp>
            <p:nvSpPr>
              <p:cNvPr id="48198" name="Text Box 69"/>
              <p:cNvSpPr txBox="1">
                <a:spLocks noChangeArrowheads="1"/>
              </p:cNvSpPr>
              <p:nvPr/>
            </p:nvSpPr>
            <p:spPr bwMode="auto">
              <a:xfrm>
                <a:off x="672" y="1200"/>
                <a:ext cx="487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姓名</a:t>
                </a:r>
              </a:p>
            </p:txBody>
          </p:sp>
          <p:sp>
            <p:nvSpPr>
              <p:cNvPr id="48199" name="Text Box 70"/>
              <p:cNvSpPr txBox="1">
                <a:spLocks noChangeArrowheads="1"/>
              </p:cNvSpPr>
              <p:nvPr/>
            </p:nvSpPr>
            <p:spPr bwMode="auto">
              <a:xfrm>
                <a:off x="1159" y="1200"/>
                <a:ext cx="487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年龄</a:t>
                </a:r>
              </a:p>
            </p:txBody>
          </p:sp>
          <p:sp>
            <p:nvSpPr>
              <p:cNvPr id="48200" name="Text Box 71"/>
              <p:cNvSpPr txBox="1">
                <a:spLocks noChangeArrowheads="1"/>
              </p:cNvSpPr>
              <p:nvPr/>
            </p:nvSpPr>
            <p:spPr bwMode="auto">
              <a:xfrm>
                <a:off x="1646" y="1200"/>
                <a:ext cx="487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职称</a:t>
                </a:r>
              </a:p>
            </p:txBody>
          </p:sp>
          <p:sp>
            <p:nvSpPr>
              <p:cNvPr id="48201" name="Text Box 72"/>
              <p:cNvSpPr txBox="1">
                <a:spLocks noChangeArrowheads="1"/>
              </p:cNvSpPr>
              <p:nvPr/>
            </p:nvSpPr>
            <p:spPr bwMode="auto">
              <a:xfrm>
                <a:off x="2133" y="1200"/>
                <a:ext cx="487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专长</a:t>
                </a:r>
              </a:p>
            </p:txBody>
          </p:sp>
          <p:sp>
            <p:nvSpPr>
              <p:cNvPr id="48202" name="Text Box 73"/>
              <p:cNvSpPr txBox="1">
                <a:spLocks noChangeArrowheads="1"/>
              </p:cNvSpPr>
              <p:nvPr/>
            </p:nvSpPr>
            <p:spPr bwMode="auto">
              <a:xfrm>
                <a:off x="5334" y="720"/>
                <a:ext cx="42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课程</a:t>
                </a:r>
              </a:p>
            </p:txBody>
          </p:sp>
          <p:sp>
            <p:nvSpPr>
              <p:cNvPr id="48203" name="Text Box 74"/>
              <p:cNvSpPr txBox="1">
                <a:spLocks noChangeArrowheads="1"/>
              </p:cNvSpPr>
              <p:nvPr/>
            </p:nvSpPr>
            <p:spPr bwMode="auto">
              <a:xfrm>
                <a:off x="144" y="11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教员</a:t>
                </a:r>
              </a:p>
            </p:txBody>
          </p:sp>
          <p:sp>
            <p:nvSpPr>
              <p:cNvPr id="48204" name="Text Box 75"/>
              <p:cNvSpPr txBox="1">
                <a:spLocks noChangeArrowheads="1"/>
              </p:cNvSpPr>
              <p:nvPr/>
            </p:nvSpPr>
            <p:spPr bwMode="auto">
              <a:xfrm>
                <a:off x="1392" y="4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/>
                  <a:t>系</a:t>
                </a:r>
              </a:p>
            </p:txBody>
          </p:sp>
          <p:sp>
            <p:nvSpPr>
              <p:cNvPr id="48205" name="Line 76"/>
              <p:cNvSpPr>
                <a:spLocks noChangeShapeType="1"/>
              </p:cNvSpPr>
              <p:nvPr/>
            </p:nvSpPr>
            <p:spPr bwMode="auto">
              <a:xfrm>
                <a:off x="4296" y="517"/>
                <a:ext cx="0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206" name="Line 77"/>
              <p:cNvSpPr>
                <a:spLocks noChangeShapeType="1"/>
              </p:cNvSpPr>
              <p:nvPr/>
            </p:nvSpPr>
            <p:spPr bwMode="auto">
              <a:xfrm>
                <a:off x="1448" y="520"/>
                <a:ext cx="28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207" name="Line 78"/>
              <p:cNvSpPr>
                <a:spLocks noChangeShapeType="1"/>
              </p:cNvSpPr>
              <p:nvPr/>
            </p:nvSpPr>
            <p:spPr bwMode="auto">
              <a:xfrm>
                <a:off x="1448" y="51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208" name="Line 79"/>
              <p:cNvSpPr>
                <a:spLocks noChangeShapeType="1"/>
              </p:cNvSpPr>
              <p:nvPr/>
            </p:nvSpPr>
            <p:spPr bwMode="auto">
              <a:xfrm>
                <a:off x="2985" y="38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209" name="Line 80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210" name="Text Box 81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672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(a)    </a:t>
                </a:r>
                <a:r>
                  <a:rPr kumimoji="0" lang="zh-CN" altLang="en-US" sz="2400"/>
                  <a:t>型</a:t>
                </a:r>
              </a:p>
            </p:txBody>
          </p:sp>
          <p:sp>
            <p:nvSpPr>
              <p:cNvPr id="48211" name="Line 82"/>
              <p:cNvSpPr>
                <a:spLocks noChangeShapeType="1"/>
              </p:cNvSpPr>
              <p:nvPr/>
            </p:nvSpPr>
            <p:spPr bwMode="auto">
              <a:xfrm>
                <a:off x="2544" y="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12" name="Line 83"/>
              <p:cNvSpPr>
                <a:spLocks noChangeShapeType="1"/>
              </p:cNvSpPr>
              <p:nvPr/>
            </p:nvSpPr>
            <p:spPr bwMode="auto">
              <a:xfrm>
                <a:off x="3120" y="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200" y="2514600"/>
            <a:ext cx="9144000" cy="4267200"/>
            <a:chOff x="120" y="3960"/>
            <a:chExt cx="14400" cy="6720"/>
          </a:xfrm>
        </p:grpSpPr>
        <p:sp>
          <p:nvSpPr>
            <p:cNvPr id="48132" name="Text Box 3"/>
            <p:cNvSpPr txBox="1">
              <a:spLocks noChangeArrowheads="1"/>
            </p:cNvSpPr>
            <p:nvPr/>
          </p:nvSpPr>
          <p:spPr bwMode="auto">
            <a:xfrm>
              <a:off x="3240" y="9860"/>
              <a:ext cx="8025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b="1">
                  <a:solidFill>
                    <a:schemeClr val="tx2"/>
                  </a:solidFill>
                  <a:ea typeface="方正舒体" panose="02010601030101010101" pitchFamily="2" charset="-122"/>
                </a:rPr>
                <a:t>授课层次模型及其实例</a:t>
              </a:r>
            </a:p>
          </p:txBody>
        </p:sp>
        <p:sp>
          <p:nvSpPr>
            <p:cNvPr id="48133" name="Line 59"/>
            <p:cNvSpPr>
              <a:spLocks noChangeShapeType="1"/>
            </p:cNvSpPr>
            <p:nvPr/>
          </p:nvSpPr>
          <p:spPr bwMode="auto">
            <a:xfrm>
              <a:off x="120" y="3960"/>
              <a:ext cx="1440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8135" name="Group 86"/>
            <p:cNvGrpSpPr/>
            <p:nvPr/>
          </p:nvGrpSpPr>
          <p:grpSpPr bwMode="auto">
            <a:xfrm>
              <a:off x="600" y="4320"/>
              <a:ext cx="12558" cy="5420"/>
              <a:chOff x="240" y="1728"/>
              <a:chExt cx="5023" cy="2168"/>
            </a:xfrm>
          </p:grpSpPr>
          <p:sp>
            <p:nvSpPr>
              <p:cNvPr id="48136" name="Line 5"/>
              <p:cNvSpPr>
                <a:spLocks noChangeShapeType="1"/>
              </p:cNvSpPr>
              <p:nvPr/>
            </p:nvSpPr>
            <p:spPr bwMode="auto">
              <a:xfrm>
                <a:off x="1864" y="1775"/>
                <a:ext cx="161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37" name="Text Box 6"/>
              <p:cNvSpPr txBox="1">
                <a:spLocks noChangeArrowheads="1"/>
              </p:cNvSpPr>
              <p:nvPr/>
            </p:nvSpPr>
            <p:spPr bwMode="auto">
              <a:xfrm>
                <a:off x="1590" y="1954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D06</a:t>
                </a:r>
              </a:p>
            </p:txBody>
          </p:sp>
          <p:sp>
            <p:nvSpPr>
              <p:cNvPr id="48138" name="Text Box 7"/>
              <p:cNvSpPr txBox="1">
                <a:spLocks noChangeArrowheads="1"/>
              </p:cNvSpPr>
              <p:nvPr/>
            </p:nvSpPr>
            <p:spPr bwMode="auto">
              <a:xfrm>
                <a:off x="2077" y="1954"/>
                <a:ext cx="609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计算机</a:t>
                </a:r>
              </a:p>
            </p:txBody>
          </p:sp>
          <p:sp>
            <p:nvSpPr>
              <p:cNvPr id="48139" name="Text Box 8"/>
              <p:cNvSpPr txBox="1">
                <a:spLocks noChangeArrowheads="1"/>
              </p:cNvSpPr>
              <p:nvPr/>
            </p:nvSpPr>
            <p:spPr bwMode="auto">
              <a:xfrm>
                <a:off x="2686" y="1954"/>
                <a:ext cx="486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赵一</a:t>
                </a:r>
              </a:p>
            </p:txBody>
          </p:sp>
          <p:sp>
            <p:nvSpPr>
              <p:cNvPr id="48140" name="Text Box 9"/>
              <p:cNvSpPr txBox="1">
                <a:spLocks noChangeArrowheads="1"/>
              </p:cNvSpPr>
              <p:nvPr/>
            </p:nvSpPr>
            <p:spPr bwMode="auto">
              <a:xfrm>
                <a:off x="631" y="2523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602</a:t>
                </a:r>
              </a:p>
            </p:txBody>
          </p:sp>
          <p:sp>
            <p:nvSpPr>
              <p:cNvPr id="48141" name="Text Box 10"/>
              <p:cNvSpPr txBox="1">
                <a:spLocks noChangeArrowheads="1"/>
              </p:cNvSpPr>
              <p:nvPr/>
            </p:nvSpPr>
            <p:spPr bwMode="auto">
              <a:xfrm>
                <a:off x="1118" y="2523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软件</a:t>
                </a:r>
              </a:p>
            </p:txBody>
          </p:sp>
          <p:sp>
            <p:nvSpPr>
              <p:cNvPr id="48142" name="Text Box 11"/>
              <p:cNvSpPr txBox="1">
                <a:spLocks noChangeArrowheads="1"/>
              </p:cNvSpPr>
              <p:nvPr/>
            </p:nvSpPr>
            <p:spPr bwMode="auto">
              <a:xfrm>
                <a:off x="1605" y="2523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孙三</a:t>
                </a:r>
              </a:p>
            </p:txBody>
          </p:sp>
          <p:sp>
            <p:nvSpPr>
              <p:cNvPr id="48143" name="Text Box 12"/>
              <p:cNvSpPr txBox="1">
                <a:spLocks noChangeArrowheads="1"/>
              </p:cNvSpPr>
              <p:nvPr/>
            </p:nvSpPr>
            <p:spPr bwMode="auto">
              <a:xfrm>
                <a:off x="403" y="2780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601</a:t>
                </a:r>
              </a:p>
            </p:txBody>
          </p:sp>
          <p:sp>
            <p:nvSpPr>
              <p:cNvPr id="48144" name="Text Box 13"/>
              <p:cNvSpPr txBox="1">
                <a:spLocks noChangeArrowheads="1"/>
              </p:cNvSpPr>
              <p:nvPr/>
            </p:nvSpPr>
            <p:spPr bwMode="auto">
              <a:xfrm>
                <a:off x="890" y="2780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硬件</a:t>
                </a:r>
              </a:p>
            </p:txBody>
          </p:sp>
          <p:sp>
            <p:nvSpPr>
              <p:cNvPr id="48145" name="Text Box 14"/>
              <p:cNvSpPr txBox="1">
                <a:spLocks noChangeArrowheads="1"/>
              </p:cNvSpPr>
              <p:nvPr/>
            </p:nvSpPr>
            <p:spPr bwMode="auto">
              <a:xfrm>
                <a:off x="1377" y="2780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钱二</a:t>
                </a:r>
              </a:p>
            </p:txBody>
          </p:sp>
          <p:sp>
            <p:nvSpPr>
              <p:cNvPr id="48146" name="Text Box 15"/>
              <p:cNvSpPr txBox="1">
                <a:spLocks noChangeArrowheads="1"/>
              </p:cNvSpPr>
              <p:nvPr/>
            </p:nvSpPr>
            <p:spPr bwMode="auto">
              <a:xfrm>
                <a:off x="2288" y="3051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王五</a:t>
                </a:r>
              </a:p>
            </p:txBody>
          </p:sp>
          <p:sp>
            <p:nvSpPr>
              <p:cNvPr id="48147" name="Text Box 16"/>
              <p:cNvSpPr txBox="1">
                <a:spLocks noChangeArrowheads="1"/>
              </p:cNvSpPr>
              <p:nvPr/>
            </p:nvSpPr>
            <p:spPr bwMode="auto">
              <a:xfrm>
                <a:off x="2775" y="3051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25</a:t>
                </a:r>
              </a:p>
            </p:txBody>
          </p:sp>
          <p:sp>
            <p:nvSpPr>
              <p:cNvPr id="48148" name="Text Box 17"/>
              <p:cNvSpPr txBox="1">
                <a:spLocks noChangeArrowheads="1"/>
              </p:cNvSpPr>
              <p:nvPr/>
            </p:nvSpPr>
            <p:spPr bwMode="auto">
              <a:xfrm>
                <a:off x="3262" y="3051"/>
                <a:ext cx="486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助教</a:t>
                </a:r>
              </a:p>
            </p:txBody>
          </p:sp>
          <p:sp>
            <p:nvSpPr>
              <p:cNvPr id="48149" name="Text Box 18"/>
              <p:cNvSpPr txBox="1">
                <a:spLocks noChangeArrowheads="1"/>
              </p:cNvSpPr>
              <p:nvPr/>
            </p:nvSpPr>
            <p:spPr bwMode="auto">
              <a:xfrm>
                <a:off x="3535" y="2457"/>
                <a:ext cx="486" cy="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801</a:t>
                </a:r>
              </a:p>
            </p:txBody>
          </p:sp>
          <p:sp>
            <p:nvSpPr>
              <p:cNvPr id="48150" name="Text Box 19"/>
              <p:cNvSpPr txBox="1">
                <a:spLocks noChangeArrowheads="1"/>
              </p:cNvSpPr>
              <p:nvPr/>
            </p:nvSpPr>
            <p:spPr bwMode="auto">
              <a:xfrm>
                <a:off x="4021" y="2457"/>
                <a:ext cx="587" cy="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数据库</a:t>
                </a:r>
              </a:p>
            </p:txBody>
          </p:sp>
          <p:sp>
            <p:nvSpPr>
              <p:cNvPr id="48151" name="Text Box 20"/>
              <p:cNvSpPr txBox="1">
                <a:spLocks noChangeArrowheads="1"/>
              </p:cNvSpPr>
              <p:nvPr/>
            </p:nvSpPr>
            <p:spPr bwMode="auto">
              <a:xfrm>
                <a:off x="4608" y="2456"/>
                <a:ext cx="487" cy="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郑六</a:t>
                </a:r>
              </a:p>
            </p:txBody>
          </p:sp>
          <p:sp>
            <p:nvSpPr>
              <p:cNvPr id="48152" name="Text Box 21"/>
              <p:cNvSpPr txBox="1">
                <a:spLocks noChangeArrowheads="1"/>
              </p:cNvSpPr>
              <p:nvPr/>
            </p:nvSpPr>
            <p:spPr bwMode="auto">
              <a:xfrm>
                <a:off x="3748" y="3051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程序</a:t>
                </a:r>
              </a:p>
            </p:txBody>
          </p:sp>
          <p:sp>
            <p:nvSpPr>
              <p:cNvPr id="48153" name="Text Box 22"/>
              <p:cNvSpPr txBox="1">
                <a:spLocks noChangeArrowheads="1"/>
              </p:cNvSpPr>
              <p:nvPr/>
            </p:nvSpPr>
            <p:spPr bwMode="auto">
              <a:xfrm>
                <a:off x="288" y="3627"/>
                <a:ext cx="486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李四</a:t>
                </a:r>
              </a:p>
            </p:txBody>
          </p:sp>
          <p:sp>
            <p:nvSpPr>
              <p:cNvPr id="48154" name="Text Box 23"/>
              <p:cNvSpPr txBox="1">
                <a:spLocks noChangeArrowheads="1"/>
              </p:cNvSpPr>
              <p:nvPr/>
            </p:nvSpPr>
            <p:spPr bwMode="auto">
              <a:xfrm>
                <a:off x="774" y="3627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/>
                  <a:t>30</a:t>
                </a:r>
              </a:p>
            </p:txBody>
          </p:sp>
          <p:sp>
            <p:nvSpPr>
              <p:cNvPr id="48155" name="Text Box 24"/>
              <p:cNvSpPr txBox="1">
                <a:spLocks noChangeArrowheads="1"/>
              </p:cNvSpPr>
              <p:nvPr/>
            </p:nvSpPr>
            <p:spPr bwMode="auto">
              <a:xfrm>
                <a:off x="1261" y="3627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讲师</a:t>
                </a:r>
              </a:p>
            </p:txBody>
          </p:sp>
          <p:sp>
            <p:nvSpPr>
              <p:cNvPr id="48156" name="Text Box 25"/>
              <p:cNvSpPr txBox="1">
                <a:spLocks noChangeArrowheads="1"/>
              </p:cNvSpPr>
              <p:nvPr/>
            </p:nvSpPr>
            <p:spPr bwMode="auto">
              <a:xfrm>
                <a:off x="1748" y="3627"/>
                <a:ext cx="487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微机</a:t>
                </a:r>
              </a:p>
            </p:txBody>
          </p:sp>
          <p:sp>
            <p:nvSpPr>
              <p:cNvPr id="48157" name="Line 26"/>
              <p:cNvSpPr>
                <a:spLocks noChangeShapeType="1"/>
              </p:cNvSpPr>
              <p:nvPr/>
            </p:nvSpPr>
            <p:spPr bwMode="auto">
              <a:xfrm>
                <a:off x="1347" y="2359"/>
                <a:ext cx="23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58" name="Line 27"/>
              <p:cNvSpPr>
                <a:spLocks noChangeShapeType="1"/>
              </p:cNvSpPr>
              <p:nvPr/>
            </p:nvSpPr>
            <p:spPr bwMode="auto">
              <a:xfrm flipV="1">
                <a:off x="3827" y="2226"/>
                <a:ext cx="14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59" name="Line 28"/>
              <p:cNvSpPr>
                <a:spLocks noChangeShapeType="1"/>
              </p:cNvSpPr>
              <p:nvPr/>
            </p:nvSpPr>
            <p:spPr bwMode="auto">
              <a:xfrm>
                <a:off x="480" y="3080"/>
                <a:ext cx="1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0" name="Line 29"/>
              <p:cNvSpPr>
                <a:spLocks noChangeShapeType="1"/>
              </p:cNvSpPr>
              <p:nvPr/>
            </p:nvSpPr>
            <p:spPr bwMode="auto">
              <a:xfrm>
                <a:off x="1864" y="1784"/>
                <a:ext cx="1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1" name="Line 30"/>
              <p:cNvSpPr>
                <a:spLocks noChangeShapeType="1"/>
              </p:cNvSpPr>
              <p:nvPr/>
            </p:nvSpPr>
            <p:spPr bwMode="auto">
              <a:xfrm flipH="1">
                <a:off x="3456" y="1796"/>
                <a:ext cx="27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2" name="Line 31"/>
              <p:cNvSpPr>
                <a:spLocks noChangeShapeType="1"/>
              </p:cNvSpPr>
              <p:nvPr/>
            </p:nvSpPr>
            <p:spPr bwMode="auto">
              <a:xfrm flipH="1" flipV="1">
                <a:off x="3188" y="1978"/>
                <a:ext cx="28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3" name="Line 32"/>
              <p:cNvSpPr>
                <a:spLocks noChangeShapeType="1"/>
              </p:cNvSpPr>
              <p:nvPr/>
            </p:nvSpPr>
            <p:spPr bwMode="auto">
              <a:xfrm>
                <a:off x="2290" y="1796"/>
                <a:ext cx="1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4" name="Line 33"/>
              <p:cNvSpPr>
                <a:spLocks noChangeShapeType="1"/>
              </p:cNvSpPr>
              <p:nvPr/>
            </p:nvSpPr>
            <p:spPr bwMode="auto">
              <a:xfrm>
                <a:off x="2956" y="1789"/>
                <a:ext cx="1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5" name="Line 34"/>
              <p:cNvSpPr>
                <a:spLocks noChangeShapeType="1"/>
              </p:cNvSpPr>
              <p:nvPr/>
            </p:nvSpPr>
            <p:spPr bwMode="auto">
              <a:xfrm>
                <a:off x="2436" y="2852"/>
                <a:ext cx="19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6" name="Line 35"/>
              <p:cNvSpPr>
                <a:spLocks noChangeShapeType="1"/>
              </p:cNvSpPr>
              <p:nvPr/>
            </p:nvSpPr>
            <p:spPr bwMode="auto">
              <a:xfrm>
                <a:off x="2436" y="2852"/>
                <a:ext cx="1" cy="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7" name="Line 36"/>
              <p:cNvSpPr>
                <a:spLocks noChangeShapeType="1"/>
              </p:cNvSpPr>
              <p:nvPr/>
            </p:nvSpPr>
            <p:spPr bwMode="auto">
              <a:xfrm>
                <a:off x="2920" y="2852"/>
                <a:ext cx="1" cy="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8" name="Line 37"/>
              <p:cNvSpPr>
                <a:spLocks noChangeShapeType="1"/>
              </p:cNvSpPr>
              <p:nvPr/>
            </p:nvSpPr>
            <p:spPr bwMode="auto">
              <a:xfrm>
                <a:off x="3422" y="2852"/>
                <a:ext cx="1" cy="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69" name="Line 38"/>
              <p:cNvSpPr>
                <a:spLocks noChangeShapeType="1"/>
              </p:cNvSpPr>
              <p:nvPr/>
            </p:nvSpPr>
            <p:spPr bwMode="auto">
              <a:xfrm>
                <a:off x="3897" y="2859"/>
                <a:ext cx="1" cy="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0" name="Line 39"/>
              <p:cNvSpPr>
                <a:spLocks noChangeShapeType="1"/>
              </p:cNvSpPr>
              <p:nvPr/>
            </p:nvSpPr>
            <p:spPr bwMode="auto">
              <a:xfrm>
                <a:off x="4362" y="2852"/>
                <a:ext cx="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1" name="Line 40"/>
              <p:cNvSpPr>
                <a:spLocks noChangeShapeType="1"/>
              </p:cNvSpPr>
              <p:nvPr/>
            </p:nvSpPr>
            <p:spPr bwMode="auto">
              <a:xfrm flipH="1">
                <a:off x="4238" y="3128"/>
                <a:ext cx="130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2" name="Line 41"/>
              <p:cNvSpPr>
                <a:spLocks noChangeShapeType="1"/>
              </p:cNvSpPr>
              <p:nvPr/>
            </p:nvSpPr>
            <p:spPr bwMode="auto">
              <a:xfrm>
                <a:off x="3824" y="2223"/>
                <a:ext cx="1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3" name="Line 42"/>
              <p:cNvSpPr>
                <a:spLocks noChangeShapeType="1"/>
              </p:cNvSpPr>
              <p:nvPr/>
            </p:nvSpPr>
            <p:spPr bwMode="auto">
              <a:xfrm>
                <a:off x="4298" y="2229"/>
                <a:ext cx="1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4" name="Line 43"/>
              <p:cNvSpPr>
                <a:spLocks noChangeShapeType="1"/>
              </p:cNvSpPr>
              <p:nvPr/>
            </p:nvSpPr>
            <p:spPr bwMode="auto">
              <a:xfrm>
                <a:off x="4837" y="2223"/>
                <a:ext cx="1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5" name="Line 44"/>
              <p:cNvSpPr>
                <a:spLocks noChangeShapeType="1"/>
              </p:cNvSpPr>
              <p:nvPr/>
            </p:nvSpPr>
            <p:spPr bwMode="auto">
              <a:xfrm flipH="1">
                <a:off x="5232" y="2216"/>
                <a:ext cx="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6" name="Line 45"/>
              <p:cNvSpPr>
                <a:spLocks noChangeShapeType="1"/>
              </p:cNvSpPr>
              <p:nvPr/>
            </p:nvSpPr>
            <p:spPr bwMode="auto">
              <a:xfrm flipV="1">
                <a:off x="5088" y="2552"/>
                <a:ext cx="16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7" name="Line 46"/>
              <p:cNvSpPr>
                <a:spLocks noChangeShapeType="1"/>
              </p:cNvSpPr>
              <p:nvPr/>
            </p:nvSpPr>
            <p:spPr bwMode="auto">
              <a:xfrm>
                <a:off x="583" y="3478"/>
                <a:ext cx="191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8" name="Line 47"/>
              <p:cNvSpPr>
                <a:spLocks noChangeShapeType="1"/>
              </p:cNvSpPr>
              <p:nvPr/>
            </p:nvSpPr>
            <p:spPr bwMode="auto">
              <a:xfrm flipH="1">
                <a:off x="576" y="3478"/>
                <a:ext cx="7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79" name="Line 48"/>
              <p:cNvSpPr>
                <a:spLocks noChangeShapeType="1"/>
              </p:cNvSpPr>
              <p:nvPr/>
            </p:nvSpPr>
            <p:spPr bwMode="auto">
              <a:xfrm flipH="1">
                <a:off x="1056" y="3478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80" name="Line 49"/>
              <p:cNvSpPr>
                <a:spLocks noChangeShapeType="1"/>
              </p:cNvSpPr>
              <p:nvPr/>
            </p:nvSpPr>
            <p:spPr bwMode="auto">
              <a:xfrm flipH="1">
                <a:off x="1488" y="3478"/>
                <a:ext cx="17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81" name="Line 50"/>
              <p:cNvSpPr>
                <a:spLocks noChangeShapeType="1"/>
              </p:cNvSpPr>
              <p:nvPr/>
            </p:nvSpPr>
            <p:spPr bwMode="auto">
              <a:xfrm>
                <a:off x="1998" y="3478"/>
                <a:ext cx="1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82" name="Line 51"/>
              <p:cNvSpPr>
                <a:spLocks noChangeShapeType="1"/>
              </p:cNvSpPr>
              <p:nvPr/>
            </p:nvSpPr>
            <p:spPr bwMode="auto">
              <a:xfrm>
                <a:off x="2491" y="3478"/>
                <a:ext cx="5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83" name="Line 52"/>
              <p:cNvSpPr>
                <a:spLocks noChangeShapeType="1"/>
              </p:cNvSpPr>
              <p:nvPr/>
            </p:nvSpPr>
            <p:spPr bwMode="auto">
              <a:xfrm>
                <a:off x="2256" y="3704"/>
                <a:ext cx="25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3360" y="3560"/>
                <a:ext cx="76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/>
                  <a:t>（</a:t>
                </a:r>
                <a:r>
                  <a:rPr kumimoji="0" lang="en-US" altLang="zh-CN" sz="2400"/>
                  <a:t>b</a:t>
                </a:r>
                <a:r>
                  <a:rPr kumimoji="0" lang="zh-CN" altLang="en-US" sz="2400"/>
                  <a:t>）值</a:t>
                </a:r>
              </a:p>
            </p:txBody>
          </p:sp>
          <p:sp>
            <p:nvSpPr>
              <p:cNvPr id="48185" name="Line 54"/>
              <p:cNvSpPr>
                <a:spLocks noChangeShapeType="1"/>
              </p:cNvSpPr>
              <p:nvPr/>
            </p:nvSpPr>
            <p:spPr bwMode="auto">
              <a:xfrm>
                <a:off x="2016" y="27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6" name="Line 55"/>
              <p:cNvSpPr>
                <a:spLocks noChangeShapeType="1"/>
              </p:cNvSpPr>
              <p:nvPr/>
            </p:nvSpPr>
            <p:spPr bwMode="auto">
              <a:xfrm>
                <a:off x="2016" y="31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7" name="Line 56"/>
              <p:cNvSpPr>
                <a:spLocks noChangeShapeType="1"/>
              </p:cNvSpPr>
              <p:nvPr/>
            </p:nvSpPr>
            <p:spPr bwMode="auto">
              <a:xfrm>
                <a:off x="2448" y="22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8" name="Line 57"/>
              <p:cNvSpPr>
                <a:spLocks noChangeShapeType="1"/>
              </p:cNvSpPr>
              <p:nvPr/>
            </p:nvSpPr>
            <p:spPr bwMode="auto">
              <a:xfrm>
                <a:off x="1344" y="2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9" name="Line 58"/>
              <p:cNvSpPr>
                <a:spLocks noChangeShapeType="1"/>
              </p:cNvSpPr>
              <p:nvPr/>
            </p:nvSpPr>
            <p:spPr bwMode="auto">
              <a:xfrm>
                <a:off x="3696" y="2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pic>
            <p:nvPicPr>
              <p:cNvPr id="48190" name="Picture 84" descr="star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0" y="1728"/>
                <a:ext cx="52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79A95-EB3C-43FC-89CF-BEAC42D65F06}" type="slidenum">
              <a:rPr lang="en-US" altLang="zh-CN" sz="1400"/>
              <a:t>31</a:t>
            </a:fld>
            <a:endParaRPr lang="en-US" altLang="zh-CN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  <a:solidFill>
            <a:srgbClr val="FF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/>
              <a:t>1</a:t>
            </a:r>
            <a:r>
              <a:rPr lang="zh-CN" altLang="en-US" sz="3600" smtClean="0"/>
              <a:t>）查询：从根结点开始，按给定条件沿一个层次路径查找所需要的记录。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/>
              <a:t>2</a:t>
            </a:r>
            <a:r>
              <a:rPr lang="zh-CN" altLang="en-US" sz="3600" smtClean="0"/>
              <a:t>）更新：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3600" smtClean="0"/>
              <a:t>（</a:t>
            </a:r>
            <a:r>
              <a:rPr lang="en-US" altLang="zh-CN" sz="3600" smtClean="0"/>
              <a:t>1</a:t>
            </a:r>
            <a:r>
              <a:rPr lang="zh-CN" altLang="en-US" sz="3600" smtClean="0"/>
              <a:t>）插入：指定一个插入层次路径，完成数据的插入操作 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smtClean="0"/>
              <a:t>（</a:t>
            </a:r>
            <a:r>
              <a:rPr lang="en-US" altLang="zh-CN" sz="3600" smtClean="0"/>
              <a:t>2</a:t>
            </a:r>
            <a:r>
              <a:rPr lang="zh-CN" altLang="en-US" sz="3600" smtClean="0"/>
              <a:t>）删除：先定位到要删除的记录上，完成删除任务。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smtClean="0"/>
              <a:t>（</a:t>
            </a:r>
            <a:r>
              <a:rPr lang="en-US" altLang="zh-CN" sz="3600" smtClean="0"/>
              <a:t>3</a:t>
            </a:r>
            <a:r>
              <a:rPr lang="zh-CN" altLang="en-US" sz="3600" smtClean="0"/>
              <a:t>）修改：先定位，然后可将修改后的记录值写回到数据库中。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3581400" cy="762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>
                <a:latin typeface="隶书" panose="02010509060101010101" pitchFamily="49" charset="-122"/>
                <a:ea typeface="隶书" panose="02010509060101010101" pitchFamily="49" charset="-122"/>
              </a:rPr>
              <a:t>2  </a:t>
            </a: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数据操作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6AE57-BBC7-4762-B11C-04BA884AFF6A}" type="slidenum">
              <a:rPr lang="en-US" altLang="zh-CN" sz="1400"/>
              <a:t>32</a:t>
            </a:fld>
            <a:endParaRPr lang="en-US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572000"/>
          </a:xfrm>
          <a:solidFill>
            <a:srgbClr val="CCFFFF"/>
          </a:solidFill>
          <a:ln>
            <a:solidFill>
              <a:srgbClr val="006600"/>
            </a:solidFill>
            <a:miter lim="800000"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 smtClean="0"/>
              <a:t>1</a:t>
            </a:r>
            <a:r>
              <a:rPr lang="zh-CN" altLang="en-US" sz="3600" smtClean="0"/>
              <a:t>）除根结点外，任何其它结点不能离开其双亲结点而孤立存在。</a:t>
            </a:r>
          </a:p>
          <a:p>
            <a:pPr algn="just" eaLnBrk="1" hangingPunct="1">
              <a:buFontTx/>
              <a:buNone/>
            </a:pPr>
            <a:r>
              <a:rPr lang="en-US" altLang="zh-CN" sz="3600" smtClean="0"/>
              <a:t>2</a:t>
            </a:r>
            <a:r>
              <a:rPr lang="zh-CN" altLang="en-US" sz="3600" smtClean="0"/>
              <a:t>）</a:t>
            </a:r>
            <a:r>
              <a:rPr lang="zh-CN" altLang="en-US" sz="3600" b="1" i="1" u="sng" smtClean="0"/>
              <a:t>不能直接表示</a:t>
            </a:r>
            <a:r>
              <a:rPr lang="en-US" altLang="zh-CN" sz="3600" b="1" i="1" u="sng" smtClean="0"/>
              <a:t>m:n</a:t>
            </a:r>
            <a:r>
              <a:rPr lang="zh-CN" altLang="en-US" sz="3600" b="1" i="1" u="sng" smtClean="0"/>
              <a:t>。</a:t>
            </a:r>
          </a:p>
          <a:p>
            <a:pPr algn="just" eaLnBrk="1" hangingPunct="1">
              <a:buFontTx/>
              <a:buNone/>
            </a:pPr>
            <a:r>
              <a:rPr lang="en-US" altLang="zh-CN" sz="3600" smtClean="0"/>
              <a:t>3</a:t>
            </a:r>
            <a:r>
              <a:rPr lang="zh-CN" altLang="en-US" sz="3600" smtClean="0"/>
              <a:t>）对层次结构进行修改时，不允许改变原数据库中记录类型之间的双亲子女联系，这使得数据库的适应能力受到限制。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914400" y="533400"/>
            <a:ext cx="39624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．数据约束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E4F8B-A39A-462A-962E-B1A5144B007E}" type="slidenum">
              <a:rPr lang="en-US" altLang="zh-CN" sz="1400"/>
              <a:t>33</a:t>
            </a:fld>
            <a:endParaRPr lang="en-US" altLang="zh-CN" sz="1400"/>
          </a:p>
        </p:txBody>
      </p:sp>
      <p:grpSp>
        <p:nvGrpSpPr>
          <p:cNvPr id="51203" name="Group 2"/>
          <p:cNvGrpSpPr/>
          <p:nvPr/>
        </p:nvGrpSpPr>
        <p:grpSpPr bwMode="auto">
          <a:xfrm>
            <a:off x="228600" y="533400"/>
            <a:ext cx="8610600" cy="4830763"/>
            <a:chOff x="192" y="528"/>
            <a:chExt cx="5424" cy="3043"/>
          </a:xfrm>
        </p:grpSpPr>
        <p:sp>
          <p:nvSpPr>
            <p:cNvPr id="51209" name="Text Box 3"/>
            <p:cNvSpPr txBox="1">
              <a:spLocks noChangeArrowheads="1"/>
            </p:cNvSpPr>
            <p:nvPr/>
          </p:nvSpPr>
          <p:spPr bwMode="auto">
            <a:xfrm>
              <a:off x="624" y="624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51210" name="Text Box 4"/>
            <p:cNvSpPr txBox="1">
              <a:spLocks noChangeArrowheads="1"/>
            </p:cNvSpPr>
            <p:nvPr/>
          </p:nvSpPr>
          <p:spPr bwMode="auto">
            <a:xfrm>
              <a:off x="230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C7</a:t>
              </a:r>
            </a:p>
          </p:txBody>
        </p:sp>
        <p:sp>
          <p:nvSpPr>
            <p:cNvPr id="51211" name="Text Box 5"/>
            <p:cNvSpPr txBox="1">
              <a:spLocks noChangeArrowheads="1"/>
            </p:cNvSpPr>
            <p:nvPr/>
          </p:nvSpPr>
          <p:spPr bwMode="auto">
            <a:xfrm>
              <a:off x="177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C5</a:t>
              </a:r>
            </a:p>
          </p:txBody>
        </p:sp>
        <p:sp>
          <p:nvSpPr>
            <p:cNvPr id="51212" name="Text Box 6"/>
            <p:cNvSpPr txBox="1">
              <a:spLocks noChangeArrowheads="1"/>
            </p:cNvSpPr>
            <p:nvPr/>
          </p:nvSpPr>
          <p:spPr bwMode="auto">
            <a:xfrm>
              <a:off x="4656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B6</a:t>
              </a:r>
            </a:p>
          </p:txBody>
        </p:sp>
        <p:sp>
          <p:nvSpPr>
            <p:cNvPr id="51213" name="Text Box 7"/>
            <p:cNvSpPr txBox="1">
              <a:spLocks noChangeArrowheads="1"/>
            </p:cNvSpPr>
            <p:nvPr/>
          </p:nvSpPr>
          <p:spPr bwMode="auto">
            <a:xfrm>
              <a:off x="3504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B4</a:t>
              </a:r>
            </a:p>
          </p:txBody>
        </p:sp>
        <p:sp>
          <p:nvSpPr>
            <p:cNvPr id="51214" name="Text Box 8"/>
            <p:cNvSpPr txBox="1">
              <a:spLocks noChangeArrowheads="1"/>
            </p:cNvSpPr>
            <p:nvPr/>
          </p:nvSpPr>
          <p:spPr bwMode="auto">
            <a:xfrm>
              <a:off x="2352" y="124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B1</a:t>
              </a:r>
            </a:p>
          </p:txBody>
        </p:sp>
        <p:sp>
          <p:nvSpPr>
            <p:cNvPr id="51215" name="Text Box 9"/>
            <p:cNvSpPr txBox="1">
              <a:spLocks noChangeArrowheads="1"/>
            </p:cNvSpPr>
            <p:nvPr/>
          </p:nvSpPr>
          <p:spPr bwMode="auto">
            <a:xfrm>
              <a:off x="3456" y="528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A1</a:t>
              </a:r>
            </a:p>
          </p:txBody>
        </p:sp>
        <p:sp>
          <p:nvSpPr>
            <p:cNvPr id="51216" name="Text Box 10"/>
            <p:cNvSpPr txBox="1">
              <a:spLocks noChangeArrowheads="1"/>
            </p:cNvSpPr>
            <p:nvPr/>
          </p:nvSpPr>
          <p:spPr bwMode="auto">
            <a:xfrm>
              <a:off x="624" y="2256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51217" name="Text Box 11"/>
            <p:cNvSpPr txBox="1">
              <a:spLocks noChangeArrowheads="1"/>
            </p:cNvSpPr>
            <p:nvPr/>
          </p:nvSpPr>
          <p:spPr bwMode="auto">
            <a:xfrm>
              <a:off x="624" y="1440"/>
              <a:ext cx="57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51218" name="Text Box 12"/>
            <p:cNvSpPr txBox="1">
              <a:spLocks noChangeArrowheads="1"/>
            </p:cNvSpPr>
            <p:nvPr/>
          </p:nvSpPr>
          <p:spPr bwMode="auto">
            <a:xfrm>
              <a:off x="5088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C8</a:t>
              </a:r>
            </a:p>
          </p:txBody>
        </p:sp>
        <p:sp>
          <p:nvSpPr>
            <p:cNvPr id="51219" name="Text Box 13"/>
            <p:cNvSpPr txBox="1">
              <a:spLocks noChangeArrowheads="1"/>
            </p:cNvSpPr>
            <p:nvPr/>
          </p:nvSpPr>
          <p:spPr bwMode="auto">
            <a:xfrm>
              <a:off x="4656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C6</a:t>
              </a:r>
            </a:p>
          </p:txBody>
        </p:sp>
        <p:sp>
          <p:nvSpPr>
            <p:cNvPr id="51220" name="Text Box 14"/>
            <p:cNvSpPr txBox="1">
              <a:spLocks noChangeArrowheads="1"/>
            </p:cNvSpPr>
            <p:nvPr/>
          </p:nvSpPr>
          <p:spPr bwMode="auto">
            <a:xfrm>
              <a:off x="422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C4</a:t>
              </a:r>
            </a:p>
          </p:txBody>
        </p:sp>
        <p:sp>
          <p:nvSpPr>
            <p:cNvPr id="51221" name="Text Box 15"/>
            <p:cNvSpPr txBox="1">
              <a:spLocks noChangeArrowheads="1"/>
            </p:cNvSpPr>
            <p:nvPr/>
          </p:nvSpPr>
          <p:spPr bwMode="auto">
            <a:xfrm>
              <a:off x="379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C9</a:t>
              </a:r>
            </a:p>
          </p:txBody>
        </p:sp>
        <p:sp>
          <p:nvSpPr>
            <p:cNvPr id="51222" name="Text Box 16"/>
            <p:cNvSpPr txBox="1">
              <a:spLocks noChangeArrowheads="1"/>
            </p:cNvSpPr>
            <p:nvPr/>
          </p:nvSpPr>
          <p:spPr bwMode="auto">
            <a:xfrm>
              <a:off x="3312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C2</a:t>
              </a:r>
            </a:p>
          </p:txBody>
        </p:sp>
        <p:sp>
          <p:nvSpPr>
            <p:cNvPr id="51223" name="Text Box 17"/>
            <p:cNvSpPr txBox="1">
              <a:spLocks noChangeArrowheads="1"/>
            </p:cNvSpPr>
            <p:nvPr/>
          </p:nvSpPr>
          <p:spPr bwMode="auto">
            <a:xfrm>
              <a:off x="2784" y="2064"/>
              <a:ext cx="5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C14</a:t>
              </a:r>
            </a:p>
          </p:txBody>
        </p:sp>
        <p:sp>
          <p:nvSpPr>
            <p:cNvPr id="51224" name="Line 18"/>
            <p:cNvSpPr>
              <a:spLocks noChangeShapeType="1"/>
            </p:cNvSpPr>
            <p:nvPr/>
          </p:nvSpPr>
          <p:spPr bwMode="auto">
            <a:xfrm>
              <a:off x="912" y="9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19"/>
            <p:cNvSpPr>
              <a:spLocks noChangeShapeType="1"/>
            </p:cNvSpPr>
            <p:nvPr/>
          </p:nvSpPr>
          <p:spPr bwMode="auto">
            <a:xfrm>
              <a:off x="912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20"/>
            <p:cNvSpPr>
              <a:spLocks noChangeShapeType="1"/>
            </p:cNvSpPr>
            <p:nvPr/>
          </p:nvSpPr>
          <p:spPr bwMode="auto">
            <a:xfrm flipH="1">
              <a:off x="2544" y="768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21"/>
            <p:cNvSpPr>
              <a:spLocks noChangeShapeType="1"/>
            </p:cNvSpPr>
            <p:nvPr/>
          </p:nvSpPr>
          <p:spPr bwMode="auto">
            <a:xfrm>
              <a:off x="364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2"/>
            <p:cNvSpPr>
              <a:spLocks noChangeShapeType="1"/>
            </p:cNvSpPr>
            <p:nvPr/>
          </p:nvSpPr>
          <p:spPr bwMode="auto">
            <a:xfrm>
              <a:off x="3792" y="76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3"/>
            <p:cNvSpPr>
              <a:spLocks noChangeShapeType="1"/>
            </p:cNvSpPr>
            <p:nvPr/>
          </p:nvSpPr>
          <p:spPr bwMode="auto">
            <a:xfrm flipH="1">
              <a:off x="1968" y="1488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4"/>
            <p:cNvSpPr>
              <a:spLocks noChangeShapeType="1"/>
            </p:cNvSpPr>
            <p:nvPr/>
          </p:nvSpPr>
          <p:spPr bwMode="auto">
            <a:xfrm>
              <a:off x="24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5"/>
            <p:cNvSpPr>
              <a:spLocks noChangeShapeType="1"/>
            </p:cNvSpPr>
            <p:nvPr/>
          </p:nvSpPr>
          <p:spPr bwMode="auto">
            <a:xfrm>
              <a:off x="2640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26"/>
            <p:cNvSpPr>
              <a:spLocks noChangeShapeType="1"/>
            </p:cNvSpPr>
            <p:nvPr/>
          </p:nvSpPr>
          <p:spPr bwMode="auto">
            <a:xfrm flipH="1">
              <a:off x="3456" y="1488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27"/>
            <p:cNvSpPr>
              <a:spLocks noChangeShapeType="1"/>
            </p:cNvSpPr>
            <p:nvPr/>
          </p:nvSpPr>
          <p:spPr bwMode="auto">
            <a:xfrm>
              <a:off x="3744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28"/>
            <p:cNvSpPr>
              <a:spLocks noChangeShapeType="1"/>
            </p:cNvSpPr>
            <p:nvPr/>
          </p:nvSpPr>
          <p:spPr bwMode="auto">
            <a:xfrm flipH="1">
              <a:off x="4416" y="14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29"/>
            <p:cNvSpPr>
              <a:spLocks noChangeShapeType="1"/>
            </p:cNvSpPr>
            <p:nvPr/>
          </p:nvSpPr>
          <p:spPr bwMode="auto">
            <a:xfrm>
              <a:off x="489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30"/>
            <p:cNvSpPr>
              <a:spLocks noChangeShapeType="1"/>
            </p:cNvSpPr>
            <p:nvPr/>
          </p:nvSpPr>
          <p:spPr bwMode="auto">
            <a:xfrm>
              <a:off x="4992" y="1488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Rectangle 31"/>
            <p:cNvSpPr>
              <a:spLocks noChangeArrowheads="1"/>
            </p:cNvSpPr>
            <p:nvPr/>
          </p:nvSpPr>
          <p:spPr bwMode="auto">
            <a:xfrm>
              <a:off x="5254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1238" name="Rectangle 32"/>
            <p:cNvSpPr>
              <a:spLocks noChangeArrowheads="1"/>
            </p:cNvSpPr>
            <p:nvPr/>
          </p:nvSpPr>
          <p:spPr bwMode="auto">
            <a:xfrm>
              <a:off x="4893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A2</a:t>
              </a:r>
            </a:p>
          </p:txBody>
        </p:sp>
        <p:sp>
          <p:nvSpPr>
            <p:cNvPr id="51239" name="Rectangle 33"/>
            <p:cNvSpPr>
              <a:spLocks noChangeArrowheads="1"/>
            </p:cNvSpPr>
            <p:nvPr/>
          </p:nvSpPr>
          <p:spPr bwMode="auto">
            <a:xfrm>
              <a:off x="4531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C8</a:t>
              </a:r>
            </a:p>
          </p:txBody>
        </p:sp>
        <p:sp>
          <p:nvSpPr>
            <p:cNvPr id="51240" name="Rectangle 34"/>
            <p:cNvSpPr>
              <a:spLocks noChangeArrowheads="1"/>
            </p:cNvSpPr>
            <p:nvPr/>
          </p:nvSpPr>
          <p:spPr bwMode="auto">
            <a:xfrm>
              <a:off x="4170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C6</a:t>
              </a:r>
            </a:p>
          </p:txBody>
        </p:sp>
        <p:sp>
          <p:nvSpPr>
            <p:cNvPr id="51241" name="Rectangle 35"/>
            <p:cNvSpPr>
              <a:spLocks noChangeArrowheads="1"/>
            </p:cNvSpPr>
            <p:nvPr/>
          </p:nvSpPr>
          <p:spPr bwMode="auto">
            <a:xfrm>
              <a:off x="380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C4</a:t>
              </a:r>
            </a:p>
          </p:txBody>
        </p:sp>
        <p:sp>
          <p:nvSpPr>
            <p:cNvPr id="51242" name="Rectangle 36"/>
            <p:cNvSpPr>
              <a:spLocks noChangeArrowheads="1"/>
            </p:cNvSpPr>
            <p:nvPr/>
          </p:nvSpPr>
          <p:spPr bwMode="auto">
            <a:xfrm>
              <a:off x="3446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B6</a:t>
              </a:r>
            </a:p>
          </p:txBody>
        </p:sp>
        <p:sp>
          <p:nvSpPr>
            <p:cNvPr id="51243" name="Rectangle 37"/>
            <p:cNvSpPr>
              <a:spLocks noChangeArrowheads="1"/>
            </p:cNvSpPr>
            <p:nvPr/>
          </p:nvSpPr>
          <p:spPr bwMode="auto">
            <a:xfrm>
              <a:off x="3085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C9</a:t>
              </a:r>
            </a:p>
          </p:txBody>
        </p:sp>
        <p:sp>
          <p:nvSpPr>
            <p:cNvPr id="51244" name="Rectangle 38"/>
            <p:cNvSpPr>
              <a:spLocks noChangeArrowheads="1"/>
            </p:cNvSpPr>
            <p:nvPr/>
          </p:nvSpPr>
          <p:spPr bwMode="auto">
            <a:xfrm>
              <a:off x="2723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C2</a:t>
              </a:r>
            </a:p>
          </p:txBody>
        </p:sp>
        <p:sp>
          <p:nvSpPr>
            <p:cNvPr id="51245" name="Rectangle 39"/>
            <p:cNvSpPr>
              <a:spLocks noChangeArrowheads="1"/>
            </p:cNvSpPr>
            <p:nvPr/>
          </p:nvSpPr>
          <p:spPr bwMode="auto">
            <a:xfrm>
              <a:off x="2362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B4</a:t>
              </a:r>
            </a:p>
          </p:txBody>
        </p:sp>
        <p:sp>
          <p:nvSpPr>
            <p:cNvPr id="51246" name="Rectangle 40"/>
            <p:cNvSpPr>
              <a:spLocks noChangeArrowheads="1"/>
            </p:cNvSpPr>
            <p:nvPr/>
          </p:nvSpPr>
          <p:spPr bwMode="auto">
            <a:xfrm>
              <a:off x="1968" y="2976"/>
              <a:ext cx="544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C14</a:t>
              </a:r>
            </a:p>
          </p:txBody>
        </p:sp>
        <p:sp>
          <p:nvSpPr>
            <p:cNvPr id="51247" name="Rectangle 41"/>
            <p:cNvSpPr>
              <a:spLocks noChangeArrowheads="1"/>
            </p:cNvSpPr>
            <p:nvPr/>
          </p:nvSpPr>
          <p:spPr bwMode="auto">
            <a:xfrm>
              <a:off x="1638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C7</a:t>
              </a:r>
            </a:p>
          </p:txBody>
        </p:sp>
        <p:sp>
          <p:nvSpPr>
            <p:cNvPr id="51248" name="Rectangle 42"/>
            <p:cNvSpPr>
              <a:spLocks noChangeArrowheads="1"/>
            </p:cNvSpPr>
            <p:nvPr/>
          </p:nvSpPr>
          <p:spPr bwMode="auto">
            <a:xfrm>
              <a:off x="1277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C5</a:t>
              </a:r>
            </a:p>
          </p:txBody>
        </p:sp>
        <p:sp>
          <p:nvSpPr>
            <p:cNvPr id="51249" name="Rectangle 43"/>
            <p:cNvSpPr>
              <a:spLocks noChangeArrowheads="1"/>
            </p:cNvSpPr>
            <p:nvPr/>
          </p:nvSpPr>
          <p:spPr bwMode="auto">
            <a:xfrm>
              <a:off x="915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C3</a:t>
              </a:r>
            </a:p>
          </p:txBody>
        </p:sp>
        <p:sp>
          <p:nvSpPr>
            <p:cNvPr id="51250" name="Rectangle 44"/>
            <p:cNvSpPr>
              <a:spLocks noChangeArrowheads="1"/>
            </p:cNvSpPr>
            <p:nvPr/>
          </p:nvSpPr>
          <p:spPr bwMode="auto">
            <a:xfrm>
              <a:off x="554" y="2976"/>
              <a:ext cx="36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B1</a:t>
              </a:r>
            </a:p>
          </p:txBody>
        </p:sp>
        <p:sp>
          <p:nvSpPr>
            <p:cNvPr id="51251" name="Rectangle 45"/>
            <p:cNvSpPr>
              <a:spLocks noChangeArrowheads="1"/>
            </p:cNvSpPr>
            <p:nvPr/>
          </p:nvSpPr>
          <p:spPr bwMode="auto">
            <a:xfrm>
              <a:off x="192" y="2976"/>
              <a:ext cx="36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A1</a:t>
              </a:r>
            </a:p>
          </p:txBody>
        </p:sp>
        <p:sp>
          <p:nvSpPr>
            <p:cNvPr id="51252" name="Line 46"/>
            <p:cNvSpPr>
              <a:spLocks noChangeShapeType="1"/>
            </p:cNvSpPr>
            <p:nvPr/>
          </p:nvSpPr>
          <p:spPr bwMode="auto">
            <a:xfrm>
              <a:off x="192" y="2976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3" name="Line 47"/>
            <p:cNvSpPr>
              <a:spLocks noChangeShapeType="1"/>
            </p:cNvSpPr>
            <p:nvPr/>
          </p:nvSpPr>
          <p:spPr bwMode="auto">
            <a:xfrm>
              <a:off x="192" y="3571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4" name="Line 48"/>
            <p:cNvSpPr>
              <a:spLocks noChangeShapeType="1"/>
            </p:cNvSpPr>
            <p:nvPr/>
          </p:nvSpPr>
          <p:spPr bwMode="auto">
            <a:xfrm>
              <a:off x="192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Line 49"/>
            <p:cNvSpPr>
              <a:spLocks noChangeShapeType="1"/>
            </p:cNvSpPr>
            <p:nvPr/>
          </p:nvSpPr>
          <p:spPr bwMode="auto">
            <a:xfrm>
              <a:off x="5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6" name="Line 50"/>
            <p:cNvSpPr>
              <a:spLocks noChangeShapeType="1"/>
            </p:cNvSpPr>
            <p:nvPr/>
          </p:nvSpPr>
          <p:spPr bwMode="auto">
            <a:xfrm>
              <a:off x="91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Line 51"/>
            <p:cNvSpPr>
              <a:spLocks noChangeShapeType="1"/>
            </p:cNvSpPr>
            <p:nvPr/>
          </p:nvSpPr>
          <p:spPr bwMode="auto">
            <a:xfrm>
              <a:off x="1277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8" name="Line 52"/>
            <p:cNvSpPr>
              <a:spLocks noChangeShapeType="1"/>
            </p:cNvSpPr>
            <p:nvPr/>
          </p:nvSpPr>
          <p:spPr bwMode="auto">
            <a:xfrm>
              <a:off x="163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9" name="Line 53"/>
            <p:cNvSpPr>
              <a:spLocks noChangeShapeType="1"/>
            </p:cNvSpPr>
            <p:nvPr/>
          </p:nvSpPr>
          <p:spPr bwMode="auto">
            <a:xfrm>
              <a:off x="200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0" name="Line 54"/>
            <p:cNvSpPr>
              <a:spLocks noChangeShapeType="1"/>
            </p:cNvSpPr>
            <p:nvPr/>
          </p:nvSpPr>
          <p:spPr bwMode="auto">
            <a:xfrm>
              <a:off x="2362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1" name="Line 55"/>
            <p:cNvSpPr>
              <a:spLocks noChangeShapeType="1"/>
            </p:cNvSpPr>
            <p:nvPr/>
          </p:nvSpPr>
          <p:spPr bwMode="auto">
            <a:xfrm>
              <a:off x="272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56"/>
            <p:cNvSpPr>
              <a:spLocks noChangeShapeType="1"/>
            </p:cNvSpPr>
            <p:nvPr/>
          </p:nvSpPr>
          <p:spPr bwMode="auto">
            <a:xfrm>
              <a:off x="3085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3" name="Line 57"/>
            <p:cNvSpPr>
              <a:spLocks noChangeShapeType="1"/>
            </p:cNvSpPr>
            <p:nvPr/>
          </p:nvSpPr>
          <p:spPr bwMode="auto">
            <a:xfrm>
              <a:off x="3446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4" name="Line 58"/>
            <p:cNvSpPr>
              <a:spLocks noChangeShapeType="1"/>
            </p:cNvSpPr>
            <p:nvPr/>
          </p:nvSpPr>
          <p:spPr bwMode="auto">
            <a:xfrm>
              <a:off x="3808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5" name="Line 59"/>
            <p:cNvSpPr>
              <a:spLocks noChangeShapeType="1"/>
            </p:cNvSpPr>
            <p:nvPr/>
          </p:nvSpPr>
          <p:spPr bwMode="auto">
            <a:xfrm>
              <a:off x="4170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6" name="Line 60"/>
            <p:cNvSpPr>
              <a:spLocks noChangeShapeType="1"/>
            </p:cNvSpPr>
            <p:nvPr/>
          </p:nvSpPr>
          <p:spPr bwMode="auto">
            <a:xfrm>
              <a:off x="4531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7" name="Line 61"/>
            <p:cNvSpPr>
              <a:spLocks noChangeShapeType="1"/>
            </p:cNvSpPr>
            <p:nvPr/>
          </p:nvSpPr>
          <p:spPr bwMode="auto">
            <a:xfrm>
              <a:off x="4893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8" name="Line 62"/>
            <p:cNvSpPr>
              <a:spLocks noChangeShapeType="1"/>
            </p:cNvSpPr>
            <p:nvPr/>
          </p:nvSpPr>
          <p:spPr bwMode="auto">
            <a:xfrm>
              <a:off x="5254" y="2976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9" name="Line 63"/>
            <p:cNvSpPr>
              <a:spLocks noChangeShapeType="1"/>
            </p:cNvSpPr>
            <p:nvPr/>
          </p:nvSpPr>
          <p:spPr bwMode="auto">
            <a:xfrm>
              <a:off x="5616" y="2976"/>
              <a:ext cx="0" cy="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0" name="Text Box 64"/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C3</a:t>
              </a:r>
            </a:p>
          </p:txBody>
        </p:sp>
        <p:sp>
          <p:nvSpPr>
            <p:cNvPr id="51271" name="Line 65"/>
            <p:cNvSpPr>
              <a:spLocks noChangeShapeType="1"/>
            </p:cNvSpPr>
            <p:nvPr/>
          </p:nvSpPr>
          <p:spPr bwMode="auto">
            <a:xfrm flipH="1">
              <a:off x="1536" y="1488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4" name="Text Box 67"/>
          <p:cNvSpPr txBox="1">
            <a:spLocks noChangeArrowheads="1"/>
          </p:cNvSpPr>
          <p:nvPr/>
        </p:nvSpPr>
        <p:spPr bwMode="auto">
          <a:xfrm>
            <a:off x="2133600" y="228600"/>
            <a:ext cx="3124200" cy="588963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4 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存  储  结  构</a:t>
            </a:r>
          </a:p>
        </p:txBody>
      </p:sp>
      <p:sp>
        <p:nvSpPr>
          <p:cNvPr id="51205" name="Text Box 68"/>
          <p:cNvSpPr txBox="1">
            <a:spLocks noChangeArrowheads="1"/>
          </p:cNvSpPr>
          <p:nvPr/>
        </p:nvSpPr>
        <p:spPr bwMode="auto">
          <a:xfrm>
            <a:off x="762000" y="5486400"/>
            <a:ext cx="1752600" cy="1311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邻接法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链接法</a:t>
            </a:r>
          </a:p>
        </p:txBody>
      </p:sp>
      <p:sp>
        <p:nvSpPr>
          <p:cNvPr id="51208" name="Line 71"/>
          <p:cNvSpPr>
            <a:spLocks noChangeShapeType="1"/>
          </p:cNvSpPr>
          <p:nvPr/>
        </p:nvSpPr>
        <p:spPr bwMode="auto">
          <a:xfrm flipV="1">
            <a:off x="2362200" y="5334000"/>
            <a:ext cx="7620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DF9AA-E1C2-451A-81E0-A17DF9A7C294}" type="slidenum">
              <a:rPr lang="en-US" altLang="zh-CN" sz="1400"/>
              <a:t>34</a:t>
            </a:fld>
            <a:endParaRPr lang="en-US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20000" cy="2286000"/>
          </a:xfrm>
          <a:solidFill>
            <a:srgbClr val="FFFFCC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i="1" smtClean="0">
                <a:solidFill>
                  <a:srgbClr val="FF0000"/>
                </a:solidFill>
              </a:rPr>
              <a:t>优点：</a:t>
            </a:r>
            <a:r>
              <a:rPr lang="zh-CN" altLang="en-US" sz="4000" smtClean="0"/>
              <a:t>简单清晰</a:t>
            </a:r>
          </a:p>
          <a:p>
            <a:pPr eaLnBrk="1" hangingPunct="1">
              <a:buFontTx/>
              <a:buNone/>
            </a:pPr>
            <a:r>
              <a:rPr lang="zh-CN" altLang="en-US" sz="4000" smtClean="0"/>
              <a:t>            性能较高</a:t>
            </a:r>
          </a:p>
          <a:p>
            <a:pPr eaLnBrk="1" hangingPunct="1">
              <a:buFontTx/>
              <a:buNone/>
            </a:pPr>
            <a:r>
              <a:rPr lang="zh-CN" altLang="en-US" sz="4000" smtClean="0"/>
              <a:t>            良好的完整性支持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3505200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 4 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优缺点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457200" y="4267200"/>
            <a:ext cx="7620000" cy="2028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000" b="1" i="1">
                <a:solidFill>
                  <a:srgbClr val="FF0000"/>
                </a:solidFill>
              </a:rPr>
              <a:t>缺点：</a:t>
            </a:r>
            <a:r>
              <a:rPr lang="zh-CN" altLang="en-US" sz="3600"/>
              <a:t>不能直接表示多对多关系 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操作限制多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/>
              <a:t>              结构严密，层次命令程序化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2431F-5189-4243-A74C-B00E3A76CA02}" type="slidenum">
              <a:rPr lang="en-US" altLang="zh-CN" sz="1400"/>
              <a:t>35</a:t>
            </a:fld>
            <a:endParaRPr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5791200" cy="3124200"/>
          </a:xfrm>
          <a:solidFill>
            <a:schemeClr val="bg1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 smtClean="0">
                <a:sym typeface="Wingdings" panose="05000000000000000000" pitchFamily="2" charset="2"/>
              </a:rPr>
              <a:t>（</a:t>
            </a:r>
            <a:r>
              <a:rPr lang="en-US" altLang="zh-CN" sz="4400" b="1" smtClean="0">
                <a:sym typeface="Wingdings" panose="05000000000000000000" pitchFamily="2" charset="2"/>
              </a:rPr>
              <a:t>1</a:t>
            </a:r>
            <a:r>
              <a:rPr lang="zh-CN" altLang="en-US" sz="4400" b="1" smtClean="0">
                <a:sym typeface="Wingdings" panose="05000000000000000000" pitchFamily="2" charset="2"/>
              </a:rPr>
              <a:t>）</a:t>
            </a:r>
            <a:r>
              <a:rPr lang="zh-CN" altLang="en-US" sz="4400" b="1" smtClean="0"/>
              <a:t>允许一个以上的结点无双亲</a:t>
            </a:r>
          </a:p>
          <a:p>
            <a:pPr eaLnBrk="1" hangingPunct="1">
              <a:buFontTx/>
              <a:buNone/>
            </a:pPr>
            <a:r>
              <a:rPr lang="zh-CN" altLang="en-US" sz="4400" b="1" smtClean="0"/>
              <a:t>（</a:t>
            </a:r>
            <a:r>
              <a:rPr lang="en-US" altLang="zh-CN" sz="4400" b="1" smtClean="0"/>
              <a:t>2</a:t>
            </a:r>
            <a:r>
              <a:rPr lang="zh-CN" altLang="en-US" sz="4400" b="1" smtClean="0"/>
              <a:t>）一个结点可以有多于一个的双亲</a:t>
            </a:r>
          </a:p>
        </p:txBody>
      </p:sp>
      <p:sp>
        <p:nvSpPr>
          <p:cNvPr id="53252" name="WordArt 3"/>
          <p:cNvSpPr>
            <a:spLocks noChangeArrowheads="1" noChangeShapeType="1" noTextEdit="1"/>
          </p:cNvSpPr>
          <p:nvPr/>
        </p:nvSpPr>
        <p:spPr bwMode="auto">
          <a:xfrm>
            <a:off x="1143000" y="609600"/>
            <a:ext cx="44958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二、网状模型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3080B-FA24-4ECC-9150-523A49F5C142}" type="slidenum">
              <a:rPr lang="en-US" altLang="zh-CN" sz="1400"/>
              <a:t>36</a:t>
            </a:fld>
            <a:endParaRPr lang="en-US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4038600" cy="838200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latin typeface="黑体" panose="02010600030101010101" pitchFamily="49" charset="-122"/>
                <a:ea typeface="黑体" panose="02010600030101010101" pitchFamily="49" charset="-122"/>
              </a:rPr>
              <a:t>1  </a:t>
            </a:r>
            <a:r>
              <a:rPr lang="zh-CN" altLang="en-US" sz="4000" b="1" smtClean="0">
                <a:latin typeface="黑体" panose="02010600030101010101" pitchFamily="49" charset="-122"/>
                <a:ea typeface="黑体" panose="02010600030101010101" pitchFamily="49" charset="-122"/>
              </a:rPr>
              <a:t>数 据 结 构</a:t>
            </a:r>
          </a:p>
        </p:txBody>
      </p:sp>
      <p:grpSp>
        <p:nvGrpSpPr>
          <p:cNvPr id="54276" name="Group 3"/>
          <p:cNvGrpSpPr/>
          <p:nvPr/>
        </p:nvGrpSpPr>
        <p:grpSpPr bwMode="auto">
          <a:xfrm>
            <a:off x="685800" y="2133600"/>
            <a:ext cx="7315200" cy="3013075"/>
            <a:chOff x="432" y="1344"/>
            <a:chExt cx="4608" cy="1898"/>
          </a:xfrm>
        </p:grpSpPr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43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4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R5</a:t>
              </a: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350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R4</a:t>
              </a:r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4416" y="2160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4464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3552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2496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2496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R1</a:t>
              </a: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864" y="2832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R3</a:t>
              </a:r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1248" y="1344"/>
              <a:ext cx="5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/>
                <a:t>R2</a:t>
              </a:r>
            </a:p>
          </p:txBody>
        </p:sp>
        <p:sp>
          <p:nvSpPr>
            <p:cNvPr id="54287" name="Line 14"/>
            <p:cNvSpPr>
              <a:spLocks noChangeShapeType="1"/>
            </p:cNvSpPr>
            <p:nvPr/>
          </p:nvSpPr>
          <p:spPr bwMode="auto">
            <a:xfrm>
              <a:off x="672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>
              <a:off x="1488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6"/>
            <p:cNvSpPr>
              <a:spLocks noChangeShapeType="1"/>
            </p:cNvSpPr>
            <p:nvPr/>
          </p:nvSpPr>
          <p:spPr bwMode="auto">
            <a:xfrm>
              <a:off x="672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>
              <a:off x="1104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8"/>
            <p:cNvSpPr>
              <a:spLocks noChangeShapeType="1"/>
            </p:cNvSpPr>
            <p:nvPr/>
          </p:nvSpPr>
          <p:spPr bwMode="auto">
            <a:xfrm>
              <a:off x="2592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9"/>
            <p:cNvSpPr>
              <a:spLocks noChangeShapeType="1"/>
            </p:cNvSpPr>
            <p:nvPr/>
          </p:nvSpPr>
          <p:spPr bwMode="auto">
            <a:xfrm>
              <a:off x="2928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0"/>
            <p:cNvSpPr>
              <a:spLocks noChangeShapeType="1"/>
            </p:cNvSpPr>
            <p:nvPr/>
          </p:nvSpPr>
          <p:spPr bwMode="auto">
            <a:xfrm>
              <a:off x="3600" y="17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1"/>
            <p:cNvSpPr>
              <a:spLocks noChangeShapeType="1"/>
            </p:cNvSpPr>
            <p:nvPr/>
          </p:nvSpPr>
          <p:spPr bwMode="auto">
            <a:xfrm>
              <a:off x="3984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2"/>
            <p:cNvSpPr>
              <a:spLocks noChangeShapeType="1"/>
            </p:cNvSpPr>
            <p:nvPr/>
          </p:nvSpPr>
          <p:spPr bwMode="auto">
            <a:xfrm>
              <a:off x="408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3"/>
            <p:cNvSpPr>
              <a:spLocks noChangeShapeType="1"/>
            </p:cNvSpPr>
            <p:nvPr/>
          </p:nvSpPr>
          <p:spPr bwMode="auto">
            <a:xfrm>
              <a:off x="470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4"/>
            <p:cNvSpPr>
              <a:spLocks noChangeShapeType="1"/>
            </p:cNvSpPr>
            <p:nvPr/>
          </p:nvSpPr>
          <p:spPr bwMode="auto">
            <a:xfrm flipV="1">
              <a:off x="3984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22B0B-DBE5-44FD-8EE7-0A94E3ED5D3E}" type="slidenum">
              <a:rPr lang="en-US" altLang="zh-CN" sz="1400"/>
              <a:t>37</a:t>
            </a:fld>
            <a:endParaRPr lang="en-US" altLang="zh-CN" sz="140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23875" y="381000"/>
            <a:ext cx="8077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学生</a:t>
            </a:r>
            <a:r>
              <a:rPr lang="en-US" altLang="zh-CN" sz="4000"/>
              <a:t>/</a:t>
            </a:r>
            <a:r>
              <a:rPr lang="zh-CN" altLang="en-US" sz="4000"/>
              <a:t>选课</a:t>
            </a:r>
            <a:r>
              <a:rPr lang="en-US" altLang="zh-CN" sz="4000"/>
              <a:t>/</a:t>
            </a:r>
            <a:r>
              <a:rPr lang="zh-CN" altLang="en-US" sz="4000"/>
              <a:t>课程的网状数据库模式</a:t>
            </a:r>
          </a:p>
        </p:txBody>
      </p:sp>
      <p:grpSp>
        <p:nvGrpSpPr>
          <p:cNvPr id="55300" name="Group 3"/>
          <p:cNvGrpSpPr/>
          <p:nvPr/>
        </p:nvGrpSpPr>
        <p:grpSpPr bwMode="auto">
          <a:xfrm>
            <a:off x="1905000" y="1981200"/>
            <a:ext cx="5040313" cy="3505200"/>
            <a:chOff x="1200" y="1248"/>
            <a:chExt cx="3175" cy="2208"/>
          </a:xfrm>
        </p:grpSpPr>
        <p:sp>
          <p:nvSpPr>
            <p:cNvPr id="55302" name="Text Box 4"/>
            <p:cNvSpPr txBox="1">
              <a:spLocks noChangeArrowheads="1"/>
            </p:cNvSpPr>
            <p:nvPr/>
          </p:nvSpPr>
          <p:spPr bwMode="auto">
            <a:xfrm>
              <a:off x="1248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学生</a:t>
              </a: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3555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系别</a:t>
              </a:r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2906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姓名</a:t>
              </a:r>
            </a:p>
          </p:txBody>
        </p:sp>
        <p:sp>
          <p:nvSpPr>
            <p:cNvPr id="55305" name="Rectangle 7"/>
            <p:cNvSpPr>
              <a:spLocks noChangeArrowheads="1"/>
            </p:cNvSpPr>
            <p:nvPr/>
          </p:nvSpPr>
          <p:spPr bwMode="auto">
            <a:xfrm>
              <a:off x="2256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55306" name="Line 8"/>
            <p:cNvSpPr>
              <a:spLocks noChangeShapeType="1"/>
            </p:cNvSpPr>
            <p:nvPr/>
          </p:nvSpPr>
          <p:spPr bwMode="auto">
            <a:xfrm>
              <a:off x="2256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9"/>
            <p:cNvSpPr>
              <a:spLocks noChangeShapeType="1"/>
            </p:cNvSpPr>
            <p:nvPr/>
          </p:nvSpPr>
          <p:spPr bwMode="auto">
            <a:xfrm>
              <a:off x="2256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10"/>
            <p:cNvSpPr>
              <a:spLocks noChangeShapeType="1"/>
            </p:cNvSpPr>
            <p:nvPr/>
          </p:nvSpPr>
          <p:spPr bwMode="auto">
            <a:xfrm>
              <a:off x="2256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11"/>
            <p:cNvSpPr>
              <a:spLocks noChangeShapeType="1"/>
            </p:cNvSpPr>
            <p:nvPr/>
          </p:nvSpPr>
          <p:spPr bwMode="auto">
            <a:xfrm>
              <a:off x="2906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2"/>
            <p:cNvSpPr>
              <a:spLocks noChangeShapeType="1"/>
            </p:cNvSpPr>
            <p:nvPr/>
          </p:nvSpPr>
          <p:spPr bwMode="auto">
            <a:xfrm>
              <a:off x="3555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Line 13"/>
            <p:cNvSpPr>
              <a:spLocks noChangeShapeType="1"/>
            </p:cNvSpPr>
            <p:nvPr/>
          </p:nvSpPr>
          <p:spPr bwMode="auto">
            <a:xfrm>
              <a:off x="4205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4"/>
            <p:cNvSpPr>
              <a:spLocks noChangeArrowheads="1"/>
            </p:cNvSpPr>
            <p:nvPr/>
          </p:nvSpPr>
          <p:spPr bwMode="auto">
            <a:xfrm>
              <a:off x="3724" y="2961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学分</a:t>
              </a:r>
            </a:p>
          </p:txBody>
        </p:sp>
        <p:sp>
          <p:nvSpPr>
            <p:cNvPr id="55313" name="Rectangle 15"/>
            <p:cNvSpPr>
              <a:spLocks noChangeArrowheads="1"/>
            </p:cNvSpPr>
            <p:nvPr/>
          </p:nvSpPr>
          <p:spPr bwMode="auto">
            <a:xfrm>
              <a:off x="2804" y="2961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课程号</a:t>
              </a:r>
            </a:p>
          </p:txBody>
        </p:sp>
        <p:sp>
          <p:nvSpPr>
            <p:cNvPr id="55314" name="Rectangle 16"/>
            <p:cNvSpPr>
              <a:spLocks noChangeArrowheads="1"/>
            </p:cNvSpPr>
            <p:nvPr/>
          </p:nvSpPr>
          <p:spPr bwMode="auto">
            <a:xfrm>
              <a:off x="2155" y="2961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学号</a:t>
              </a:r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2155" y="2961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2155" y="3455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2155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280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3724" y="2961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374" y="2961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3"/>
            <p:cNvSpPr txBox="1">
              <a:spLocks noChangeArrowheads="1"/>
            </p:cNvSpPr>
            <p:nvPr/>
          </p:nvSpPr>
          <p:spPr bwMode="auto">
            <a:xfrm>
              <a:off x="1200" y="3018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课程</a:t>
              </a:r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216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3" name="Text Box 25"/>
            <p:cNvSpPr txBox="1">
              <a:spLocks noChangeArrowheads="1"/>
            </p:cNvSpPr>
            <p:nvPr/>
          </p:nvSpPr>
          <p:spPr bwMode="auto">
            <a:xfrm>
              <a:off x="3264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m</a:t>
              </a:r>
            </a:p>
          </p:txBody>
        </p:sp>
        <p:sp>
          <p:nvSpPr>
            <p:cNvPr id="55324" name="Text Box 26"/>
            <p:cNvSpPr txBox="1"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</p:grp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443663" y="3141663"/>
            <a:ext cx="13684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7D87C3-FC9F-4167-9584-13400FD85D41}" type="slidenum">
              <a:rPr lang="en-US" altLang="zh-CN" sz="1400"/>
              <a:t>38</a:t>
            </a:fld>
            <a:endParaRPr lang="en-US" altLang="zh-CN" sz="140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696200" cy="619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/>
              <a:t>将</a:t>
            </a:r>
            <a:r>
              <a:rPr lang="en-US" altLang="zh-CN" sz="4000"/>
              <a:t>m:n </a:t>
            </a:r>
            <a:r>
              <a:rPr lang="zh-CN" altLang="en-US" sz="4000"/>
              <a:t>转换为两个</a:t>
            </a:r>
            <a:r>
              <a:rPr lang="en-US" altLang="zh-CN" sz="4000"/>
              <a:t>1:n</a:t>
            </a:r>
            <a:r>
              <a:rPr lang="zh-CN" altLang="en-US" sz="4000"/>
              <a:t>联系</a:t>
            </a:r>
          </a:p>
        </p:txBody>
      </p:sp>
      <p:grpSp>
        <p:nvGrpSpPr>
          <p:cNvPr id="56324" name="Group 3"/>
          <p:cNvGrpSpPr/>
          <p:nvPr/>
        </p:nvGrpSpPr>
        <p:grpSpPr bwMode="auto">
          <a:xfrm>
            <a:off x="152400" y="1828800"/>
            <a:ext cx="8858250" cy="4040188"/>
            <a:chOff x="144" y="1248"/>
            <a:chExt cx="5580" cy="2545"/>
          </a:xfrm>
        </p:grpSpPr>
        <p:sp>
          <p:nvSpPr>
            <p:cNvPr id="56325" name="Text Box 4"/>
            <p:cNvSpPr txBox="1">
              <a:spLocks noChangeArrowheads="1"/>
            </p:cNvSpPr>
            <p:nvPr/>
          </p:nvSpPr>
          <p:spPr bwMode="auto">
            <a:xfrm>
              <a:off x="144" y="1296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学生</a:t>
              </a:r>
            </a:p>
          </p:txBody>
        </p:sp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2019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系别</a:t>
              </a: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1370" y="1248"/>
              <a:ext cx="64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姓名</a:t>
              </a:r>
            </a:p>
          </p:txBody>
        </p:sp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720" y="1248"/>
              <a:ext cx="6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720" y="1248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720" y="1761"/>
              <a:ext cx="194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720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370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19" y="1248"/>
              <a:ext cx="1" cy="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2669" y="1248"/>
              <a:ext cx="1" cy="5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5073" y="124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学分</a:t>
              </a: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4153" y="124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课程名</a:t>
              </a:r>
            </a:p>
          </p:txBody>
        </p:sp>
        <p:sp>
          <p:nvSpPr>
            <p:cNvPr id="56337" name="Rectangle 16"/>
            <p:cNvSpPr>
              <a:spLocks noChangeArrowheads="1"/>
            </p:cNvSpPr>
            <p:nvPr/>
          </p:nvSpPr>
          <p:spPr bwMode="auto">
            <a:xfrm>
              <a:off x="3312" y="1248"/>
              <a:ext cx="96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360" y="1248"/>
              <a:ext cx="2363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3360" y="1728"/>
              <a:ext cx="2346" cy="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360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415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5073" y="124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5723" y="124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Rectangle 23"/>
            <p:cNvSpPr>
              <a:spLocks noChangeArrowheads="1"/>
            </p:cNvSpPr>
            <p:nvPr/>
          </p:nvSpPr>
          <p:spPr bwMode="auto">
            <a:xfrm>
              <a:off x="3426" y="3298"/>
              <a:ext cx="6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成绩</a:t>
              </a:r>
            </a:p>
          </p:txBody>
        </p:sp>
        <p:sp>
          <p:nvSpPr>
            <p:cNvPr id="56345" name="Rectangle 24"/>
            <p:cNvSpPr>
              <a:spLocks noChangeArrowheads="1"/>
            </p:cNvSpPr>
            <p:nvPr/>
          </p:nvSpPr>
          <p:spPr bwMode="auto">
            <a:xfrm>
              <a:off x="2506" y="3298"/>
              <a:ext cx="92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课程号</a:t>
              </a:r>
            </a:p>
          </p:txBody>
        </p:sp>
        <p:sp>
          <p:nvSpPr>
            <p:cNvPr id="56346" name="Rectangle 25"/>
            <p:cNvSpPr>
              <a:spLocks noChangeArrowheads="1"/>
            </p:cNvSpPr>
            <p:nvPr/>
          </p:nvSpPr>
          <p:spPr bwMode="auto">
            <a:xfrm>
              <a:off x="1857" y="3298"/>
              <a:ext cx="64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/>
                <a:t>学号</a:t>
              </a:r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>
              <a:off x="1857" y="3298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>
              <a:off x="1857" y="3792"/>
              <a:ext cx="221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>
              <a:off x="1857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250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3426" y="3298"/>
              <a:ext cx="1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>
              <a:off x="4076" y="3298"/>
              <a:ext cx="1" cy="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3" name="Text Box 32"/>
            <p:cNvSpPr txBox="1">
              <a:spLocks noChangeArrowheads="1"/>
            </p:cNvSpPr>
            <p:nvPr/>
          </p:nvSpPr>
          <p:spPr bwMode="auto">
            <a:xfrm>
              <a:off x="2736" y="1305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课程</a:t>
              </a:r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1153" y="3355"/>
              <a:ext cx="65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选课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4080" y="2352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C-SC</a:t>
              </a:r>
            </a:p>
          </p:txBody>
        </p:sp>
        <p:sp>
          <p:nvSpPr>
            <p:cNvPr id="56356" name="Text Box 35"/>
            <p:cNvSpPr txBox="1">
              <a:spLocks noChangeArrowheads="1"/>
            </p:cNvSpPr>
            <p:nvPr/>
          </p:nvSpPr>
          <p:spPr bwMode="auto">
            <a:xfrm>
              <a:off x="1370" y="2330"/>
              <a:ext cx="64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/>
                <a:t>S-SC</a:t>
              </a:r>
            </a:p>
          </p:txBody>
        </p:sp>
        <p:sp>
          <p:nvSpPr>
            <p:cNvPr id="56357" name="Line 36"/>
            <p:cNvSpPr>
              <a:spLocks noChangeShapeType="1"/>
            </p:cNvSpPr>
            <p:nvPr/>
          </p:nvSpPr>
          <p:spPr bwMode="auto">
            <a:xfrm>
              <a:off x="2073" y="1790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8" name="Line 37"/>
            <p:cNvSpPr>
              <a:spLocks noChangeShapeType="1"/>
            </p:cNvSpPr>
            <p:nvPr/>
          </p:nvSpPr>
          <p:spPr bwMode="auto">
            <a:xfrm>
              <a:off x="3936" y="1778"/>
              <a:ext cx="1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9" name="Text Box 38"/>
            <p:cNvSpPr txBox="1">
              <a:spLocks noChangeArrowheads="1"/>
            </p:cNvSpPr>
            <p:nvPr/>
          </p:nvSpPr>
          <p:spPr bwMode="auto">
            <a:xfrm>
              <a:off x="212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56360" name="Text Box 39"/>
            <p:cNvSpPr txBox="1">
              <a:spLocks noChangeArrowheads="1"/>
            </p:cNvSpPr>
            <p:nvPr/>
          </p:nvSpPr>
          <p:spPr bwMode="auto">
            <a:xfrm>
              <a:off x="212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  <p:sp>
          <p:nvSpPr>
            <p:cNvPr id="56361" name="Text Box 40"/>
            <p:cNvSpPr txBox="1">
              <a:spLocks noChangeArrowheads="1"/>
            </p:cNvSpPr>
            <p:nvPr/>
          </p:nvSpPr>
          <p:spPr bwMode="auto">
            <a:xfrm>
              <a:off x="3564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56362" name="Text Box 41"/>
            <p:cNvSpPr txBox="1">
              <a:spLocks noChangeArrowheads="1"/>
            </p:cNvSpPr>
            <p:nvPr/>
          </p:nvSpPr>
          <p:spPr bwMode="auto">
            <a:xfrm>
              <a:off x="356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n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3C8BA-89D6-4C3C-8AE4-3DB224DBC326}" type="slidenum">
              <a:rPr lang="en-US" altLang="zh-CN" sz="1400"/>
              <a:t>39</a:t>
            </a:fld>
            <a:endParaRPr lang="en-US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696200" cy="5867400"/>
          </a:xfrm>
          <a:solidFill>
            <a:srgbClr val="FFFFCC"/>
          </a:solidFill>
          <a:ln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/>
              <a:t>2 </a:t>
            </a:r>
            <a:r>
              <a:rPr lang="zh-CN" altLang="en-US" sz="4000" b="1" smtClean="0"/>
              <a:t>数据操作：查询和更新</a:t>
            </a:r>
          </a:p>
          <a:p>
            <a:pPr eaLnBrk="1" hangingPunct="1">
              <a:buFontTx/>
              <a:buNone/>
            </a:pPr>
            <a:endParaRPr lang="en-US" altLang="zh-CN" sz="4000" b="1" smtClean="0"/>
          </a:p>
          <a:p>
            <a:pPr eaLnBrk="1" hangingPunct="1">
              <a:buFontTx/>
              <a:buNone/>
            </a:pPr>
            <a:r>
              <a:rPr lang="en-US" altLang="zh-CN" sz="4000" b="1" smtClean="0"/>
              <a:t>3 </a:t>
            </a:r>
            <a:r>
              <a:rPr lang="zh-CN" altLang="en-US" sz="4000" b="1" smtClean="0"/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优点：能直接描述现实世界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            存取效率高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缺点：结构复杂，难掌握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            其</a:t>
            </a:r>
            <a:r>
              <a:rPr lang="en-US" altLang="zh-CN" sz="3600" b="1" smtClean="0"/>
              <a:t>DDL</a:t>
            </a:r>
            <a:r>
              <a:rPr lang="zh-CN" altLang="en-US" sz="3600" b="1" smtClean="0"/>
              <a:t>，</a:t>
            </a:r>
            <a:r>
              <a:rPr lang="en-US" altLang="zh-CN" sz="3600" b="1" smtClean="0"/>
              <a:t>DML</a:t>
            </a:r>
            <a:r>
              <a:rPr lang="zh-CN" altLang="en-US" sz="3600" b="1" smtClean="0"/>
              <a:t>语言复杂，不易使用</a:t>
            </a:r>
            <a:r>
              <a:rPr lang="zh-CN" altLang="en-US" sz="4000" b="1" smtClean="0"/>
              <a:t>      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1E2B90-131F-47B5-B79A-53B0D7B973A9}" type="slidenum">
              <a:rPr lang="en-US" altLang="zh-CN" sz="1400"/>
              <a:t>4</a:t>
            </a:fld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2057400" cy="4038600"/>
          </a:xfrm>
          <a:solidFill>
            <a:schemeClr val="hlink"/>
          </a:solidFill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4000" b="1" smtClean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黑体" panose="02010600030101010101" pitchFamily="49" charset="-122"/>
                <a:ea typeface="黑体" panose="02010600030101010101" pitchFamily="49" charset="-122"/>
              </a:rPr>
              <a:t>概念模型</a:t>
            </a:r>
          </a:p>
          <a:p>
            <a:pPr eaLnBrk="1" hangingPunct="1">
              <a:buFontTx/>
              <a:buNone/>
            </a:pPr>
            <a:endParaRPr lang="zh-CN" altLang="en-US" sz="3600" b="1" smtClean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2800" b="1" smtClean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黑体" panose="02010600030101010101" pitchFamily="49" charset="-122"/>
                <a:ea typeface="黑体" panose="02010600030101010101" pitchFamily="49" charset="-122"/>
              </a:rPr>
              <a:t>数据模型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20000" y="2133600"/>
            <a:ext cx="854075" cy="3886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ea typeface="华文行楷" panose="02010800040101010101" pitchFamily="2" charset="-122"/>
              </a:rPr>
              <a:t>两类数据模型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895600" y="24384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flipV="1">
            <a:off x="2895600" y="3276600"/>
            <a:ext cx="12954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895600" y="4114800"/>
            <a:ext cx="13716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2895600" y="49530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6248400" y="3200400"/>
            <a:ext cx="1371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6248400" y="4572000"/>
            <a:ext cx="13716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828800" y="381000"/>
            <a:ext cx="6415088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5400">
                <a:solidFill>
                  <a:schemeClr val="accent2"/>
                </a:solidFill>
                <a:ea typeface="方正舒体" panose="02010601030101010101" pitchFamily="2" charset="-122"/>
              </a:rPr>
              <a:t>数据模型的要求：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533400" y="1981200"/>
            <a:ext cx="2362200" cy="4191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真实性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易理解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易实现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608B8-D6F0-423C-924B-7F1E4AC27EBF}" type="slidenum">
              <a:rPr lang="en-US" altLang="zh-CN" sz="1400"/>
              <a:t>40</a:t>
            </a:fld>
            <a:endParaRPr lang="en-US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162800" cy="3352800"/>
          </a:xfrm>
          <a:solidFill>
            <a:srgbClr val="FFC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/>
              <a:t>1   </a:t>
            </a:r>
            <a:r>
              <a:rPr lang="zh-CN" altLang="en-US" sz="4400" smtClean="0"/>
              <a:t>数据结构：二维表格</a:t>
            </a:r>
          </a:p>
          <a:p>
            <a:pPr eaLnBrk="1" hangingPunct="1">
              <a:buFontTx/>
              <a:buNone/>
            </a:pPr>
            <a:r>
              <a:rPr lang="zh-CN" altLang="en-US" sz="4400" smtClean="0"/>
              <a:t>常用术语：</a:t>
            </a:r>
          </a:p>
          <a:p>
            <a:pPr eaLnBrk="1" hangingPunct="1">
              <a:buFontTx/>
              <a:buNone/>
            </a:pPr>
            <a:r>
              <a:rPr lang="zh-CN" altLang="en-US" sz="4400" smtClean="0"/>
              <a:t>  关系、元组、属性、主码、域、关系模式</a:t>
            </a:r>
          </a:p>
        </p:txBody>
      </p:sp>
      <p:sp>
        <p:nvSpPr>
          <p:cNvPr id="58372" name="WordArt 3"/>
          <p:cNvSpPr>
            <a:spLocks noChangeArrowheads="1" noChangeShapeType="1" noTextEdit="1"/>
          </p:cNvSpPr>
          <p:nvPr/>
        </p:nvSpPr>
        <p:spPr bwMode="auto">
          <a:xfrm>
            <a:off x="1676400" y="533400"/>
            <a:ext cx="40386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三、关系模型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642799-34F4-4731-A679-7B98206B08BF}" type="slidenum">
              <a:rPr lang="en-US" altLang="zh-CN" sz="1400"/>
              <a:t>41</a:t>
            </a:fld>
            <a:endParaRPr lang="en-US" altLang="zh-CN" sz="1400"/>
          </a:p>
        </p:txBody>
      </p:sp>
      <p:grpSp>
        <p:nvGrpSpPr>
          <p:cNvPr id="59395" name="Group 2"/>
          <p:cNvGrpSpPr/>
          <p:nvPr/>
        </p:nvGrpSpPr>
        <p:grpSpPr bwMode="auto">
          <a:xfrm>
            <a:off x="370840" y="675005"/>
            <a:ext cx="8610600" cy="3200400"/>
            <a:chOff x="240" y="288"/>
            <a:chExt cx="5424" cy="2016"/>
          </a:xfrm>
        </p:grpSpPr>
        <p:sp>
          <p:nvSpPr>
            <p:cNvPr id="59398" name="Rectangle 3"/>
            <p:cNvSpPr>
              <a:spLocks noChangeArrowheads="1"/>
            </p:cNvSpPr>
            <p:nvPr/>
          </p:nvSpPr>
          <p:spPr bwMode="auto">
            <a:xfrm>
              <a:off x="476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399" name="Rectangle 4"/>
            <p:cNvSpPr>
              <a:spLocks noChangeArrowheads="1"/>
            </p:cNvSpPr>
            <p:nvPr/>
          </p:nvSpPr>
          <p:spPr bwMode="auto">
            <a:xfrm>
              <a:off x="3856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2952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01" name="Rectangle 6"/>
            <p:cNvSpPr>
              <a:spLocks noChangeArrowheads="1"/>
            </p:cNvSpPr>
            <p:nvPr/>
          </p:nvSpPr>
          <p:spPr bwMode="auto">
            <a:xfrm>
              <a:off x="2048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144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03" name="Rectangle 8"/>
            <p:cNvSpPr>
              <a:spLocks noChangeArrowheads="1"/>
            </p:cNvSpPr>
            <p:nvPr/>
          </p:nvSpPr>
          <p:spPr bwMode="auto">
            <a:xfrm>
              <a:off x="240" y="190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59404" name="Rectangle 9"/>
            <p:cNvSpPr>
              <a:spLocks noChangeArrowheads="1"/>
            </p:cNvSpPr>
            <p:nvPr/>
          </p:nvSpPr>
          <p:spPr bwMode="auto">
            <a:xfrm>
              <a:off x="476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14</a:t>
              </a:r>
            </a:p>
          </p:txBody>
        </p:sp>
        <p:sp>
          <p:nvSpPr>
            <p:cNvPr id="59405" name="Rectangle 10"/>
            <p:cNvSpPr>
              <a:spLocks noChangeArrowheads="1"/>
            </p:cNvSpPr>
            <p:nvPr/>
          </p:nvSpPr>
          <p:spPr bwMode="auto">
            <a:xfrm>
              <a:off x="3856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法律</a:t>
              </a:r>
            </a:p>
          </p:txBody>
        </p:sp>
        <p:sp>
          <p:nvSpPr>
            <p:cNvPr id="59406" name="Rectangle 11"/>
            <p:cNvSpPr>
              <a:spLocks noChangeArrowheads="1"/>
            </p:cNvSpPr>
            <p:nvPr/>
          </p:nvSpPr>
          <p:spPr bwMode="auto">
            <a:xfrm>
              <a:off x="2952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59407" name="Rectangle 12"/>
            <p:cNvSpPr>
              <a:spLocks noChangeArrowheads="1"/>
            </p:cNvSpPr>
            <p:nvPr/>
          </p:nvSpPr>
          <p:spPr bwMode="auto">
            <a:xfrm>
              <a:off x="2048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59408" name="Rectangle 13"/>
            <p:cNvSpPr>
              <a:spLocks noChangeArrowheads="1"/>
            </p:cNvSpPr>
            <p:nvPr/>
          </p:nvSpPr>
          <p:spPr bwMode="auto">
            <a:xfrm>
              <a:off x="1144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张文斌</a:t>
              </a:r>
            </a:p>
          </p:txBody>
        </p:sp>
        <p:sp>
          <p:nvSpPr>
            <p:cNvPr id="59409" name="Rectangle 14"/>
            <p:cNvSpPr>
              <a:spLocks noChangeArrowheads="1"/>
            </p:cNvSpPr>
            <p:nvPr/>
          </p:nvSpPr>
          <p:spPr bwMode="auto">
            <a:xfrm>
              <a:off x="240" y="149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99008</a:t>
              </a:r>
            </a:p>
          </p:txBody>
        </p:sp>
        <p:sp>
          <p:nvSpPr>
            <p:cNvPr id="59410" name="Rectangle 15"/>
            <p:cNvSpPr>
              <a:spLocks noChangeArrowheads="1"/>
            </p:cNvSpPr>
            <p:nvPr/>
          </p:nvSpPr>
          <p:spPr bwMode="auto">
            <a:xfrm>
              <a:off x="476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14</a:t>
              </a:r>
            </a:p>
          </p:txBody>
        </p:sp>
        <p:sp>
          <p:nvSpPr>
            <p:cNvPr id="59411" name="Rectangle 16"/>
            <p:cNvSpPr>
              <a:spLocks noChangeArrowheads="1"/>
            </p:cNvSpPr>
            <p:nvPr/>
          </p:nvSpPr>
          <p:spPr bwMode="auto">
            <a:xfrm>
              <a:off x="3856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计算机</a:t>
              </a:r>
            </a:p>
          </p:txBody>
        </p:sp>
        <p:sp>
          <p:nvSpPr>
            <p:cNvPr id="59412" name="Rectangle 17"/>
            <p:cNvSpPr>
              <a:spLocks noChangeArrowheads="1"/>
            </p:cNvSpPr>
            <p:nvPr/>
          </p:nvSpPr>
          <p:spPr bwMode="auto">
            <a:xfrm>
              <a:off x="2952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男</a:t>
              </a:r>
            </a:p>
          </p:txBody>
        </p:sp>
        <p:sp>
          <p:nvSpPr>
            <p:cNvPr id="59413" name="Rectangle 18"/>
            <p:cNvSpPr>
              <a:spLocks noChangeArrowheads="1"/>
            </p:cNvSpPr>
            <p:nvPr/>
          </p:nvSpPr>
          <p:spPr bwMode="auto">
            <a:xfrm>
              <a:off x="2048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20</a:t>
              </a:r>
            </a:p>
          </p:txBody>
        </p:sp>
        <p:sp>
          <p:nvSpPr>
            <p:cNvPr id="59414" name="Rectangle 19"/>
            <p:cNvSpPr>
              <a:spLocks noChangeArrowheads="1"/>
            </p:cNvSpPr>
            <p:nvPr/>
          </p:nvSpPr>
          <p:spPr bwMode="auto">
            <a:xfrm>
              <a:off x="1144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黄大鹏</a:t>
              </a:r>
            </a:p>
          </p:txBody>
        </p:sp>
        <p:sp>
          <p:nvSpPr>
            <p:cNvPr id="59415" name="Rectangle 20"/>
            <p:cNvSpPr>
              <a:spLocks noChangeArrowheads="1"/>
            </p:cNvSpPr>
            <p:nvPr/>
          </p:nvSpPr>
          <p:spPr bwMode="auto">
            <a:xfrm>
              <a:off x="240" y="1094"/>
              <a:ext cx="9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98006</a:t>
              </a:r>
            </a:p>
          </p:txBody>
        </p:sp>
        <p:sp>
          <p:nvSpPr>
            <p:cNvPr id="59416" name="Rectangle 21"/>
            <p:cNvSpPr>
              <a:spLocks noChangeArrowheads="1"/>
            </p:cNvSpPr>
            <p:nvPr/>
          </p:nvSpPr>
          <p:spPr bwMode="auto">
            <a:xfrm>
              <a:off x="476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12</a:t>
              </a:r>
            </a:p>
          </p:txBody>
        </p:sp>
        <p:sp>
          <p:nvSpPr>
            <p:cNvPr id="59417" name="Rectangle 22"/>
            <p:cNvSpPr>
              <a:spLocks noChangeArrowheads="1"/>
            </p:cNvSpPr>
            <p:nvPr/>
          </p:nvSpPr>
          <p:spPr bwMode="auto">
            <a:xfrm>
              <a:off x="3856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自动化</a:t>
              </a:r>
            </a:p>
          </p:txBody>
        </p:sp>
        <p:sp>
          <p:nvSpPr>
            <p:cNvPr id="59418" name="Rectangle 23"/>
            <p:cNvSpPr>
              <a:spLocks noChangeArrowheads="1"/>
            </p:cNvSpPr>
            <p:nvPr/>
          </p:nvSpPr>
          <p:spPr bwMode="auto">
            <a:xfrm>
              <a:off x="2952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女</a:t>
              </a:r>
            </a:p>
          </p:txBody>
        </p:sp>
        <p:sp>
          <p:nvSpPr>
            <p:cNvPr id="59419" name="Rectangle 24"/>
            <p:cNvSpPr>
              <a:spLocks noChangeArrowheads="1"/>
            </p:cNvSpPr>
            <p:nvPr/>
          </p:nvSpPr>
          <p:spPr bwMode="auto">
            <a:xfrm>
              <a:off x="2048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19</a:t>
              </a:r>
            </a:p>
          </p:txBody>
        </p:sp>
        <p:sp>
          <p:nvSpPr>
            <p:cNvPr id="59420" name="Rectangle 25"/>
            <p:cNvSpPr>
              <a:spLocks noChangeArrowheads="1"/>
            </p:cNvSpPr>
            <p:nvPr/>
          </p:nvSpPr>
          <p:spPr bwMode="auto">
            <a:xfrm>
              <a:off x="1144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王小明</a:t>
              </a:r>
            </a:p>
          </p:txBody>
        </p:sp>
        <p:sp>
          <p:nvSpPr>
            <p:cNvPr id="59421" name="Rectangle 26"/>
            <p:cNvSpPr>
              <a:spLocks noChangeArrowheads="1"/>
            </p:cNvSpPr>
            <p:nvPr/>
          </p:nvSpPr>
          <p:spPr bwMode="auto">
            <a:xfrm>
              <a:off x="240" y="691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97004</a:t>
              </a:r>
            </a:p>
          </p:txBody>
        </p:sp>
        <p:sp>
          <p:nvSpPr>
            <p:cNvPr id="59422" name="Rectangle 27"/>
            <p:cNvSpPr>
              <a:spLocks noChangeArrowheads="1"/>
            </p:cNvSpPr>
            <p:nvPr/>
          </p:nvSpPr>
          <p:spPr bwMode="auto">
            <a:xfrm>
              <a:off x="476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年级</a:t>
              </a:r>
            </a:p>
          </p:txBody>
        </p:sp>
        <p:sp>
          <p:nvSpPr>
            <p:cNvPr id="59423" name="Rectangle 28"/>
            <p:cNvSpPr>
              <a:spLocks noChangeArrowheads="1"/>
            </p:cNvSpPr>
            <p:nvPr/>
          </p:nvSpPr>
          <p:spPr bwMode="auto">
            <a:xfrm>
              <a:off x="3856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专业</a:t>
              </a:r>
            </a:p>
          </p:txBody>
        </p:sp>
        <p:sp>
          <p:nvSpPr>
            <p:cNvPr id="59424" name="Rectangle 29"/>
            <p:cNvSpPr>
              <a:spLocks noChangeArrowheads="1"/>
            </p:cNvSpPr>
            <p:nvPr/>
          </p:nvSpPr>
          <p:spPr bwMode="auto">
            <a:xfrm>
              <a:off x="2952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性别</a:t>
              </a:r>
            </a:p>
          </p:txBody>
        </p:sp>
        <p:sp>
          <p:nvSpPr>
            <p:cNvPr id="59425" name="Rectangle 30"/>
            <p:cNvSpPr>
              <a:spLocks noChangeArrowheads="1"/>
            </p:cNvSpPr>
            <p:nvPr/>
          </p:nvSpPr>
          <p:spPr bwMode="auto">
            <a:xfrm>
              <a:off x="2048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年龄</a:t>
              </a:r>
            </a:p>
          </p:txBody>
        </p:sp>
        <p:sp>
          <p:nvSpPr>
            <p:cNvPr id="59426" name="Rectangle 31"/>
            <p:cNvSpPr>
              <a:spLocks noChangeArrowheads="1"/>
            </p:cNvSpPr>
            <p:nvPr/>
          </p:nvSpPr>
          <p:spPr bwMode="auto">
            <a:xfrm>
              <a:off x="1144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姓名</a:t>
              </a:r>
            </a:p>
          </p:txBody>
        </p:sp>
        <p:sp>
          <p:nvSpPr>
            <p:cNvPr id="59427" name="Rectangle 32"/>
            <p:cNvSpPr>
              <a:spLocks noChangeArrowheads="1"/>
            </p:cNvSpPr>
            <p:nvPr/>
          </p:nvSpPr>
          <p:spPr bwMode="auto">
            <a:xfrm>
              <a:off x="240" y="288"/>
              <a:ext cx="90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学号</a:t>
              </a:r>
            </a:p>
          </p:txBody>
        </p:sp>
        <p:sp>
          <p:nvSpPr>
            <p:cNvPr id="59428" name="Line 33"/>
            <p:cNvSpPr>
              <a:spLocks noChangeShapeType="1"/>
            </p:cNvSpPr>
            <p:nvPr/>
          </p:nvSpPr>
          <p:spPr bwMode="auto">
            <a:xfrm>
              <a:off x="240" y="288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Line 34"/>
            <p:cNvSpPr>
              <a:spLocks noChangeShapeType="1"/>
            </p:cNvSpPr>
            <p:nvPr/>
          </p:nvSpPr>
          <p:spPr bwMode="auto">
            <a:xfrm>
              <a:off x="240" y="69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35"/>
            <p:cNvSpPr>
              <a:spLocks noChangeShapeType="1"/>
            </p:cNvSpPr>
            <p:nvPr/>
          </p:nvSpPr>
          <p:spPr bwMode="auto">
            <a:xfrm>
              <a:off x="240" y="10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36"/>
            <p:cNvSpPr>
              <a:spLocks noChangeShapeType="1"/>
            </p:cNvSpPr>
            <p:nvPr/>
          </p:nvSpPr>
          <p:spPr bwMode="auto">
            <a:xfrm>
              <a:off x="240" y="1498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Line 37"/>
            <p:cNvSpPr>
              <a:spLocks noChangeShapeType="1"/>
            </p:cNvSpPr>
            <p:nvPr/>
          </p:nvSpPr>
          <p:spPr bwMode="auto">
            <a:xfrm>
              <a:off x="240" y="1901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38"/>
            <p:cNvSpPr>
              <a:spLocks noChangeShapeType="1"/>
            </p:cNvSpPr>
            <p:nvPr/>
          </p:nvSpPr>
          <p:spPr bwMode="auto">
            <a:xfrm>
              <a:off x="240" y="230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Line 39"/>
            <p:cNvSpPr>
              <a:spLocks noChangeShapeType="1"/>
            </p:cNvSpPr>
            <p:nvPr/>
          </p:nvSpPr>
          <p:spPr bwMode="auto">
            <a:xfrm>
              <a:off x="240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Line 40"/>
            <p:cNvSpPr>
              <a:spLocks noChangeShapeType="1"/>
            </p:cNvSpPr>
            <p:nvPr/>
          </p:nvSpPr>
          <p:spPr bwMode="auto">
            <a:xfrm>
              <a:off x="1144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Line 41"/>
            <p:cNvSpPr>
              <a:spLocks noChangeShapeType="1"/>
            </p:cNvSpPr>
            <p:nvPr/>
          </p:nvSpPr>
          <p:spPr bwMode="auto">
            <a:xfrm>
              <a:off x="2048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Line 42"/>
            <p:cNvSpPr>
              <a:spLocks noChangeShapeType="1"/>
            </p:cNvSpPr>
            <p:nvPr/>
          </p:nvSpPr>
          <p:spPr bwMode="auto">
            <a:xfrm>
              <a:off x="2952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8" name="Line 43"/>
            <p:cNvSpPr>
              <a:spLocks noChangeShapeType="1"/>
            </p:cNvSpPr>
            <p:nvPr/>
          </p:nvSpPr>
          <p:spPr bwMode="auto">
            <a:xfrm>
              <a:off x="3856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Line 44"/>
            <p:cNvSpPr>
              <a:spLocks noChangeShapeType="1"/>
            </p:cNvSpPr>
            <p:nvPr/>
          </p:nvSpPr>
          <p:spPr bwMode="auto">
            <a:xfrm>
              <a:off x="4760" y="288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0" name="Line 45"/>
            <p:cNvSpPr>
              <a:spLocks noChangeShapeType="1"/>
            </p:cNvSpPr>
            <p:nvPr/>
          </p:nvSpPr>
          <p:spPr bwMode="auto">
            <a:xfrm>
              <a:off x="5664" y="288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3276600" cy="2209800"/>
          </a:xfrm>
          <a:solidFill>
            <a:schemeClr val="hlink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关系</a:t>
            </a:r>
            <a:r>
              <a:rPr lang="zh-CN" altLang="en-US" sz="2800" b="1" dirty="0" smtClean="0"/>
              <a:t>：二维表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元组</a:t>
            </a:r>
            <a:r>
              <a:rPr lang="zh-CN" altLang="en-US" sz="2800" b="1" dirty="0" smtClean="0"/>
              <a:t>：行；记录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属性</a:t>
            </a:r>
            <a:r>
              <a:rPr lang="zh-CN" altLang="en-US" sz="2800" b="1" dirty="0" smtClean="0"/>
              <a:t>：列；字段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主码</a:t>
            </a:r>
            <a:r>
              <a:rPr lang="zh-CN" altLang="en-US" sz="2800" b="1" dirty="0" smtClean="0"/>
              <a:t>：关键字  </a:t>
            </a:r>
          </a:p>
        </p:txBody>
      </p:sp>
      <p:sp>
        <p:nvSpPr>
          <p:cNvPr id="59397" name="Rectangle 47"/>
          <p:cNvSpPr>
            <a:spLocks noChangeArrowheads="1"/>
          </p:cNvSpPr>
          <p:nvPr/>
        </p:nvSpPr>
        <p:spPr bwMode="auto">
          <a:xfrm>
            <a:off x="3962400" y="45720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域</a:t>
            </a:r>
            <a:r>
              <a:rPr lang="zh-CN" altLang="en-US" sz="2800" b="1" dirty="0"/>
              <a:t>：属性所有可能取值的集合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关系模式</a:t>
            </a:r>
            <a:r>
              <a:rPr lang="zh-CN" altLang="en-US" sz="2800" b="1" dirty="0"/>
              <a:t>：二维表框架的描述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32175" y="217805"/>
            <a:ext cx="24879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学生表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AE8B1-E28B-48F2-9C80-577F40730D44}" type="slidenum">
              <a:rPr lang="en-US" altLang="zh-CN" sz="1400"/>
              <a:t>42</a:t>
            </a:fld>
            <a:endParaRPr lang="en-US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58200" cy="6172200"/>
          </a:xfrm>
          <a:solidFill>
            <a:srgbClr val="FFFFCC"/>
          </a:solidFill>
          <a:ln>
            <a:solidFill>
              <a:srgbClr val="FF0000"/>
            </a:solidFill>
            <a:miter lim="800000"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4400" b="1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关系模式（</a:t>
            </a:r>
            <a:r>
              <a:rPr lang="en-US" altLang="zh-CN" sz="4400" b="1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Relation Schema</a:t>
            </a:r>
            <a:r>
              <a:rPr lang="zh-CN" altLang="en-US" sz="4400" b="1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/>
              <a:t>关系模式是关系中信息内容结构的描述。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/>
              <a:t>          </a:t>
            </a:r>
            <a:r>
              <a:rPr lang="en-US" altLang="zh-CN" b="1" smtClean="0"/>
              <a:t>R</a:t>
            </a:r>
            <a:r>
              <a:rPr lang="zh-CN" altLang="en-US" b="1" smtClean="0"/>
              <a:t>（</a:t>
            </a:r>
            <a:r>
              <a:rPr lang="en-US" altLang="zh-CN" b="1" smtClean="0"/>
              <a:t>U</a:t>
            </a:r>
            <a:r>
              <a:rPr lang="zh-CN" altLang="en-US" b="1" smtClean="0"/>
              <a:t>，</a:t>
            </a:r>
            <a:r>
              <a:rPr lang="en-US" altLang="zh-CN" b="1" smtClean="0"/>
              <a:t>D</a:t>
            </a:r>
            <a:r>
              <a:rPr lang="zh-CN" altLang="en-US" b="1" smtClean="0"/>
              <a:t>，</a:t>
            </a:r>
            <a:r>
              <a:rPr lang="en-US" altLang="zh-CN" b="1" smtClean="0"/>
              <a:t>DOM</a:t>
            </a:r>
            <a:r>
              <a:rPr lang="zh-CN" altLang="en-US" b="1" smtClean="0"/>
              <a:t>，</a:t>
            </a:r>
            <a:r>
              <a:rPr lang="en-US" altLang="zh-CN" b="1" smtClean="0"/>
              <a:t>I</a:t>
            </a:r>
            <a:r>
              <a:rPr lang="zh-CN" altLang="en-US" b="1" smtClean="0"/>
              <a:t>，</a:t>
            </a:r>
            <a:r>
              <a:rPr lang="en-US" altLang="zh-CN" b="1" smtClean="0"/>
              <a:t>Σ</a:t>
            </a:r>
            <a:r>
              <a:rPr lang="zh-CN" altLang="en-US" b="1" smtClean="0"/>
              <a:t>）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R</a:t>
            </a:r>
            <a:r>
              <a:rPr lang="zh-CN" altLang="en-US" b="1" smtClean="0"/>
              <a:t>：是关系名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U</a:t>
            </a:r>
            <a:r>
              <a:rPr lang="zh-CN" altLang="en-US" b="1" smtClean="0"/>
              <a:t>：是组成关系</a:t>
            </a:r>
            <a:r>
              <a:rPr lang="en-US" altLang="zh-CN" b="1" smtClean="0"/>
              <a:t>R</a:t>
            </a:r>
            <a:r>
              <a:rPr lang="zh-CN" altLang="en-US" b="1" smtClean="0"/>
              <a:t>的全部属性的集合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D</a:t>
            </a:r>
            <a:r>
              <a:rPr lang="zh-CN" altLang="en-US" b="1" smtClean="0"/>
              <a:t>：是</a:t>
            </a:r>
            <a:r>
              <a:rPr lang="en-US" altLang="zh-CN" b="1" smtClean="0"/>
              <a:t>U</a:t>
            </a:r>
            <a:r>
              <a:rPr lang="zh-CN" altLang="en-US" b="1" smtClean="0"/>
              <a:t>中属性取值的值域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DOM</a:t>
            </a:r>
            <a:r>
              <a:rPr lang="zh-CN" altLang="en-US" b="1" smtClean="0"/>
              <a:t>：是属性列到域的映射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I</a:t>
            </a:r>
            <a:r>
              <a:rPr lang="zh-CN" altLang="en-US" b="1" smtClean="0"/>
              <a:t>：是一组完整性约束条件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/>
              <a:t>Σ</a:t>
            </a:r>
            <a:r>
              <a:rPr lang="zh-CN" altLang="en-US" b="1" smtClean="0"/>
              <a:t>（</a:t>
            </a:r>
            <a:r>
              <a:rPr lang="en-US" altLang="zh-CN" b="1" smtClean="0"/>
              <a:t>F</a:t>
            </a:r>
            <a:r>
              <a:rPr lang="zh-CN" altLang="en-US" b="1" smtClean="0"/>
              <a:t>）：是属性集间的一组数据依赖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/>
              <a:t>简写：    </a:t>
            </a:r>
            <a:r>
              <a:rPr lang="en-US" altLang="zh-CN" b="1" smtClean="0"/>
              <a:t>R</a:t>
            </a:r>
            <a:r>
              <a:rPr lang="zh-CN" altLang="en-US" b="1" smtClean="0"/>
              <a:t>（</a:t>
            </a:r>
            <a:r>
              <a:rPr lang="en-US" altLang="zh-CN" b="1" smtClean="0"/>
              <a:t>U</a:t>
            </a:r>
            <a:r>
              <a:rPr lang="zh-CN" altLang="en-US" b="1" smtClean="0"/>
              <a:t>） 或   </a:t>
            </a:r>
            <a:r>
              <a:rPr lang="en-US" altLang="zh-CN" b="1" smtClean="0"/>
              <a:t>R</a:t>
            </a:r>
            <a:r>
              <a:rPr lang="zh-CN" altLang="en-US" b="1" smtClean="0"/>
              <a:t>（</a:t>
            </a:r>
            <a:r>
              <a:rPr lang="en-US" altLang="zh-CN" b="1" smtClean="0"/>
              <a:t>U</a:t>
            </a:r>
            <a:r>
              <a:rPr lang="zh-CN" altLang="en-US" b="1" smtClean="0"/>
              <a:t>，</a:t>
            </a:r>
            <a:r>
              <a:rPr lang="en-US" altLang="zh-CN" b="1" smtClean="0"/>
              <a:t>F</a:t>
            </a:r>
            <a:r>
              <a:rPr lang="zh-CN" altLang="en-US" b="1" smtClean="0"/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52A12-174A-44AE-9B5F-C110CBC63BDF}" type="slidenum">
              <a:rPr lang="en-US" altLang="zh-CN" sz="1400"/>
              <a:t>43</a:t>
            </a:fld>
            <a:endParaRPr lang="en-US" altLang="zh-CN" sz="1400"/>
          </a:p>
        </p:txBody>
      </p:sp>
      <p:graphicFrame>
        <p:nvGraphicFramePr>
          <p:cNvPr id="76843" name="Group 43"/>
          <p:cNvGraphicFramePr>
            <a:graphicFrameLocks noGrp="1"/>
          </p:cNvGraphicFramePr>
          <p:nvPr/>
        </p:nvGraphicFramePr>
        <p:xfrm>
          <a:off x="381000" y="381000"/>
          <a:ext cx="6096000" cy="211775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33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导师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专业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研究生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33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张清枚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信息专业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张清枚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信息专业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刘易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计算机专业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5" name="Text Box 31"/>
          <p:cNvSpPr txBox="1">
            <a:spLocks noChangeArrowheads="1"/>
          </p:cNvSpPr>
          <p:nvPr/>
        </p:nvSpPr>
        <p:spPr bwMode="auto">
          <a:xfrm>
            <a:off x="228600" y="2566988"/>
            <a:ext cx="6248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域为：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导师集合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D3=</a:t>
            </a:r>
            <a:r>
              <a:rPr lang="zh-CN" altLang="en-US" sz="2400" b="1"/>
              <a:t>研究生集合</a:t>
            </a:r>
            <a:r>
              <a:rPr lang="en-US" altLang="zh-CN" sz="2400" b="1"/>
              <a:t>=</a:t>
            </a:r>
            <a:r>
              <a:rPr lang="zh-CN" altLang="en-US" sz="2400" b="1"/>
              <a:t>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或者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D1=</a:t>
            </a:r>
            <a:r>
              <a:rPr lang="zh-CN" altLang="en-US" sz="2400" b="1"/>
              <a:t>人</a:t>
            </a:r>
            <a:r>
              <a:rPr lang="en-US" altLang="zh-CN" sz="2400" b="1"/>
              <a:t>=</a:t>
            </a:r>
            <a:r>
              <a:rPr lang="zh-CN" altLang="en-US" sz="2400" b="1"/>
              <a:t>张清枚，刘易，李勇，刘晨，王敏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D2=</a:t>
            </a:r>
            <a:r>
              <a:rPr lang="zh-CN" altLang="en-US" sz="2400" b="1"/>
              <a:t>专业集合</a:t>
            </a:r>
            <a:r>
              <a:rPr lang="en-US" altLang="zh-CN" sz="2400" b="1"/>
              <a:t>=</a:t>
            </a:r>
            <a:r>
              <a:rPr lang="zh-CN" altLang="en-US" sz="2400" b="1"/>
              <a:t>计算机专业、信息专业</a:t>
            </a: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867400" y="3886200"/>
            <a:ext cx="2819400" cy="1600200"/>
            <a:chOff x="3696" y="2448"/>
            <a:chExt cx="1776" cy="1008"/>
          </a:xfrm>
        </p:grpSpPr>
        <p:sp>
          <p:nvSpPr>
            <p:cNvPr id="61470" name="Text Box 37"/>
            <p:cNvSpPr txBox="1">
              <a:spLocks noChangeArrowheads="1"/>
            </p:cNvSpPr>
            <p:nvPr/>
          </p:nvSpPr>
          <p:spPr bwMode="auto">
            <a:xfrm>
              <a:off x="3696" y="2448"/>
              <a:ext cx="1776" cy="5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（导师</a:t>
              </a:r>
              <a:r>
                <a:rPr lang="en-US" altLang="zh-CN" sz="2400" b="1">
                  <a:solidFill>
                    <a:schemeClr val="accent2"/>
                  </a:solidFill>
                </a:rPr>
                <a:t>)=dom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（研究生）</a:t>
              </a:r>
              <a:r>
                <a:rPr lang="en-US" altLang="zh-CN" sz="2400" b="1">
                  <a:solidFill>
                    <a:schemeClr val="accent2"/>
                  </a:solidFill>
                </a:rPr>
                <a:t>=</a:t>
              </a:r>
              <a:r>
                <a:rPr lang="zh-CN" altLang="en-US" sz="2400" b="1">
                  <a:solidFill>
                    <a:schemeClr val="accent2"/>
                  </a:solidFill>
                </a:rPr>
                <a:t>人</a:t>
              </a:r>
            </a:p>
          </p:txBody>
        </p:sp>
        <p:sp>
          <p:nvSpPr>
            <p:cNvPr id="61471" name="Line 38"/>
            <p:cNvSpPr>
              <a:spLocks noChangeShapeType="1"/>
            </p:cNvSpPr>
            <p:nvPr/>
          </p:nvSpPr>
          <p:spPr bwMode="auto">
            <a:xfrm flipV="1">
              <a:off x="3744" y="2976"/>
              <a:ext cx="912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D4BDD-7582-4D8B-9D3F-5B431CE4333A}" type="slidenum">
              <a:rPr lang="en-US" altLang="zh-CN" sz="1400"/>
              <a:t>44</a:t>
            </a:fld>
            <a:endParaRPr lang="en-US" altLang="zh-CN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0"/>
            <a:ext cx="8353425" cy="68580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4400" b="1" smtClean="0">
                <a:solidFill>
                  <a:schemeClr val="accent2"/>
                </a:solidFill>
                <a:ea typeface="楷体_GB2312" panose="02010609030101010101" pitchFamily="49" charset="-122"/>
              </a:rPr>
              <a:t>关系的性质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）关系是一个二维表，表的每一行对应一个元组，表的每一列有一个属性名且对应一个域。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）列是同质的，即每一列的值来自同一域。每列的属性名是不同的。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3</a:t>
            </a:r>
            <a:r>
              <a:rPr lang="zh-CN" altLang="en-US" b="1" smtClean="0"/>
              <a:t>）关系所有域都应是原子数据的集合。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4</a:t>
            </a:r>
            <a:r>
              <a:rPr lang="zh-CN" altLang="en-US" b="1" smtClean="0"/>
              <a:t>）关系中任意两个元组不能完全相同。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5</a:t>
            </a:r>
            <a:r>
              <a:rPr lang="zh-CN" altLang="en-US" b="1" smtClean="0"/>
              <a:t>）关系中行的排列顺序、列的排列顺序是无关紧要的。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/>
              <a:t>6</a:t>
            </a:r>
            <a:r>
              <a:rPr lang="zh-CN" altLang="en-US" b="1" smtClean="0"/>
              <a:t>）每个关系都有称之为关键字的属性集唯一标识各元组。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BFBAA-A2DE-48BD-AC0B-B82B44AC3CEA}" type="slidenum">
              <a:rPr lang="en-US" altLang="zh-CN" sz="1400"/>
              <a:t>45</a:t>
            </a:fld>
            <a:endParaRPr lang="en-US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4876800"/>
          </a:xfrm>
          <a:solidFill>
            <a:srgbClr val="CCFFFF"/>
          </a:solidFill>
          <a:ln w="38100">
            <a:solidFill>
              <a:srgbClr val="FF00FF"/>
            </a:solidFill>
            <a:miter lim="800000"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400" b="1" smtClean="0">
                <a:solidFill>
                  <a:schemeClr val="tx2"/>
                </a:solidFill>
                <a:ea typeface="楷体_GB2312" panose="02010609030101010101" pitchFamily="49" charset="-122"/>
              </a:rPr>
              <a:t>                  </a:t>
            </a:r>
            <a:r>
              <a:rPr lang="zh-CN" altLang="en-US" sz="4400" b="1" smtClean="0">
                <a:solidFill>
                  <a:srgbClr val="FF0000"/>
                </a:solidFill>
                <a:ea typeface="楷体_GB2312" panose="02010609030101010101" pitchFamily="49" charset="-122"/>
              </a:rPr>
              <a:t>关系的性质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）不能有完全相同的两列，列的顺序无关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）不能有完全相同的两行，行的顺序无关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4800" b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）分量必须取原子值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AF9AA-AE67-40CC-B142-A5B39F51A4A1}" type="slidenum">
              <a:rPr lang="en-US" altLang="zh-CN" sz="1400"/>
              <a:t>46</a:t>
            </a:fld>
            <a:endParaRPr lang="en-US" altLang="zh-CN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不允许的表</a:t>
            </a:r>
          </a:p>
        </p:txBody>
      </p:sp>
      <p:pic>
        <p:nvPicPr>
          <p:cNvPr id="64516" name="Picture 4" descr="Img00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883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34830-BE5B-4642-960D-348D729A704E}" type="slidenum">
              <a:rPr lang="en-US" altLang="zh-CN" sz="1400"/>
              <a:t>47</a:t>
            </a:fld>
            <a:endParaRPr lang="en-US" altLang="zh-CN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4800600"/>
          </a:xfrm>
          <a:solidFill>
            <a:srgbClr val="CCFF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  </a:t>
            </a: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数据操作：查询、更新</a:t>
            </a:r>
          </a:p>
          <a:p>
            <a:pPr eaLnBrk="1" hangingPunct="1">
              <a:buFontTx/>
              <a:buNone/>
            </a:pP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）关系代数</a:t>
            </a:r>
          </a:p>
          <a:p>
            <a:pPr eaLnBrk="1" hangingPunct="1">
              <a:buFontTx/>
              <a:buNone/>
            </a:pP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传统的集合运算</a:t>
            </a:r>
          </a:p>
          <a:p>
            <a:pPr eaLnBrk="1" hangingPunct="1">
              <a:buFontTx/>
              <a:buNone/>
            </a:pP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特殊的关系运算</a:t>
            </a:r>
          </a:p>
          <a:p>
            <a:pPr eaLnBrk="1" hangingPunct="1">
              <a:buFontTx/>
              <a:buNone/>
            </a:pP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44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）关系演算：以数理逻辑中的谓词演算来表达关系的操作。</a:t>
            </a:r>
            <a:endParaRPr lang="zh-CN" altLang="en-US" sz="4400" b="1" smtClean="0">
              <a:solidFill>
                <a:schemeClr val="hlink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5540" name="WordArt 4"/>
          <p:cNvSpPr>
            <a:spLocks noChangeArrowheads="1" noChangeShapeType="1" noTextEdit="1"/>
          </p:cNvSpPr>
          <p:nvPr/>
        </p:nvSpPr>
        <p:spPr bwMode="auto">
          <a:xfrm>
            <a:off x="2286000" y="5638800"/>
            <a:ext cx="4876800" cy="685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sy="50000" rotWithShape="0">
                    <a:srgbClr val="875B0D"/>
                  </a:outerShdw>
                </a:effectLst>
                <a:latin typeface="宋体" panose="02010600030101010101" pitchFamily="2" charset="-122"/>
              </a:rPr>
              <a:t>选择、投影、连接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F7624-3807-49FC-BCD0-3F68B8B6E52F}" type="slidenum">
              <a:rPr lang="en-US" altLang="zh-CN" sz="1400"/>
              <a:t>48</a:t>
            </a:fld>
            <a:endParaRPr lang="en-US" altLang="zh-CN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4800600" cy="2743200"/>
          </a:xfrm>
          <a:solidFill>
            <a:schemeClr val="hlink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rgbClr val="FF0000"/>
                </a:solidFill>
              </a:rPr>
              <a:t>3  </a:t>
            </a:r>
            <a:r>
              <a:rPr lang="zh-CN" altLang="en-US" sz="3600" b="1" smtClean="0">
                <a:solidFill>
                  <a:srgbClr val="FF0000"/>
                </a:solidFill>
              </a:rPr>
              <a:t>完整性约束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）实体完整性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）参照完整性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  </a:t>
            </a:r>
            <a:r>
              <a:rPr lang="en-US" altLang="zh-CN" sz="3600" b="1" smtClean="0"/>
              <a:t>3</a:t>
            </a:r>
            <a:r>
              <a:rPr lang="zh-CN" altLang="en-US" sz="3600" b="1" smtClean="0"/>
              <a:t>）用户定义完整性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257800" y="762000"/>
            <a:ext cx="3562350" cy="20415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必须满足。被称作关系的两个不变性，应该由关系系统自动支持。</a:t>
            </a:r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3938588" y="1290638"/>
            <a:ext cx="1290637" cy="233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 flipV="1">
            <a:off x="3962400" y="1752600"/>
            <a:ext cx="12954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68313" y="3860800"/>
            <a:ext cx="8001000" cy="18573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实体完整性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/>
              <a:t>   规则：若属性</a:t>
            </a:r>
            <a:r>
              <a:rPr lang="en-US" altLang="zh-CN" sz="3600" b="1"/>
              <a:t>A</a:t>
            </a:r>
            <a:r>
              <a:rPr lang="zh-CN" altLang="en-US" sz="3600" b="1"/>
              <a:t>是基本关系</a:t>
            </a:r>
            <a:r>
              <a:rPr lang="en-US" altLang="zh-CN" sz="3600" b="1"/>
              <a:t>R</a:t>
            </a:r>
            <a:r>
              <a:rPr lang="zh-CN" altLang="en-US" sz="3600" b="1"/>
              <a:t>的主属性，则属性</a:t>
            </a:r>
            <a:r>
              <a:rPr lang="en-US" altLang="zh-CN" sz="3600" b="1"/>
              <a:t>A</a:t>
            </a:r>
            <a:r>
              <a:rPr lang="zh-CN" altLang="en-US" sz="3600" b="1"/>
              <a:t>不能取空值。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68444C-2AE4-43D7-826E-831E51104E50}" type="slidenum">
              <a:rPr lang="en-US" altLang="zh-CN" sz="1400"/>
              <a:t>49</a:t>
            </a:fld>
            <a:endParaRPr lang="en-US" altLang="zh-CN" sz="1400"/>
          </a:p>
        </p:txBody>
      </p:sp>
      <p:graphicFrame>
        <p:nvGraphicFramePr>
          <p:cNvPr id="74853" name="Group 101"/>
          <p:cNvGraphicFramePr>
            <a:graphicFrameLocks noGrp="1"/>
          </p:cNvGraphicFramePr>
          <p:nvPr/>
        </p:nvGraphicFramePr>
        <p:xfrm>
          <a:off x="2133600" y="457200"/>
          <a:ext cx="6400800" cy="2168525"/>
        </p:xfrm>
        <a:graphic>
          <a:graphicData uri="http://schemas.openxmlformats.org/drawingml/2006/table">
            <a:tbl>
              <a:tblPr/>
              <a:tblGrid>
                <a:gridCol w="1828800"/>
                <a:gridCol w="1524000"/>
                <a:gridCol w="1524000"/>
                <a:gridCol w="1524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49" charset="-122"/>
                        </a:rPr>
                        <a:t>导师编号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职称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副教授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张清枚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68" name="Group 116"/>
          <p:cNvGraphicFramePr>
            <a:graphicFrameLocks noGrp="1"/>
          </p:cNvGraphicFramePr>
          <p:nvPr/>
        </p:nvGraphicFramePr>
        <p:xfrm>
          <a:off x="457200" y="3352165"/>
          <a:ext cx="7391400" cy="3048318"/>
        </p:xfrm>
        <a:graphic>
          <a:graphicData uri="http://schemas.openxmlformats.org/drawingml/2006/table">
            <a:tbl>
              <a:tblPr/>
              <a:tblGrid>
                <a:gridCol w="1735138"/>
                <a:gridCol w="1222375"/>
                <a:gridCol w="965200"/>
                <a:gridCol w="1990725"/>
                <a:gridCol w="1477962"/>
              </a:tblGrid>
              <a:tr h="6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49" charset="-122"/>
                        </a:rPr>
                        <a:t>研究生编号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研究方向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导师编号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网络安全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IPv6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数据仓库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数据挖掘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赵兵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网格安全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8" name="Text Box 102"/>
          <p:cNvSpPr txBox="1">
            <a:spLocks noChangeArrowheads="1"/>
          </p:cNvSpPr>
          <p:nvPr/>
        </p:nvSpPr>
        <p:spPr bwMode="auto">
          <a:xfrm>
            <a:off x="304800" y="609600"/>
            <a:ext cx="9906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导  师  </a:t>
            </a:r>
          </a:p>
        </p:txBody>
      </p:sp>
      <p:sp>
        <p:nvSpPr>
          <p:cNvPr id="67659" name="Text Box 103"/>
          <p:cNvSpPr txBox="1">
            <a:spLocks noChangeArrowheads="1"/>
          </p:cNvSpPr>
          <p:nvPr/>
        </p:nvSpPr>
        <p:spPr bwMode="auto">
          <a:xfrm>
            <a:off x="228600" y="2667000"/>
            <a:ext cx="114300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研究生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33000-F136-4EFE-ACDF-DB7D2B4F4BD5}" type="slidenum">
              <a:rPr lang="en-US" altLang="zh-CN" sz="1400"/>
              <a:t>5</a:t>
            </a:fld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770687" cy="730250"/>
          </a:xfrm>
          <a:noFill/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FF00FF"/>
                </a:solidFill>
                <a:ea typeface="方正舒体" panose="02010601030101010101" pitchFamily="2" charset="-122"/>
              </a:rPr>
              <a:t>数据模型的组成要素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924175"/>
            <a:ext cx="8640762" cy="3744913"/>
          </a:xfrm>
          <a:solidFill>
            <a:srgbClr val="FFFFCC"/>
          </a:solidFill>
          <a:ln w="28575">
            <a:solidFill>
              <a:srgbClr val="006600"/>
            </a:solidFill>
            <a:miter lim="800000"/>
          </a:ln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 smtClean="0">
                <a:solidFill>
                  <a:schemeClr val="accent2"/>
                </a:solidFill>
              </a:rPr>
              <a:t>数据结构 ：</a:t>
            </a:r>
            <a:r>
              <a:rPr lang="zh-CN" altLang="en-US" sz="2800" b="1" smtClean="0"/>
              <a:t>对实体模型和实体间联系的表达和实现。是对系统</a:t>
            </a:r>
            <a:r>
              <a:rPr lang="zh-CN" altLang="en-US" sz="2800" b="1" smtClean="0">
                <a:solidFill>
                  <a:srgbClr val="FF0000"/>
                </a:solidFill>
              </a:rPr>
              <a:t>静态特性</a:t>
            </a:r>
            <a:r>
              <a:rPr lang="zh-CN" altLang="en-US" sz="2800" b="1" smtClean="0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b="1" i="1" smtClean="0">
                <a:solidFill>
                  <a:schemeClr val="accent2"/>
                </a:solidFill>
              </a:rPr>
              <a:t>数据操作</a:t>
            </a:r>
            <a:r>
              <a:rPr lang="zh-CN" altLang="en-US" b="1" smtClean="0">
                <a:solidFill>
                  <a:schemeClr val="accent2"/>
                </a:solidFill>
              </a:rPr>
              <a:t> ：</a:t>
            </a:r>
            <a:r>
              <a:rPr lang="zh-CN" altLang="en-US" sz="2800" b="1" smtClean="0"/>
              <a:t>一组用于指定数据结构的任何有效实例执行的操作或推导规则。是对系统</a:t>
            </a:r>
            <a:r>
              <a:rPr lang="zh-CN" altLang="en-US" sz="2800" b="1" smtClean="0">
                <a:solidFill>
                  <a:srgbClr val="FF0000"/>
                </a:solidFill>
              </a:rPr>
              <a:t>动态特性</a:t>
            </a:r>
            <a:r>
              <a:rPr lang="zh-CN" altLang="en-US" sz="2800" b="1" smtClean="0"/>
              <a:t>的描述。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sz="2800" b="1" i="1" smtClean="0">
                <a:solidFill>
                  <a:schemeClr val="accent2"/>
                </a:solidFill>
              </a:rPr>
              <a:t>数据的约束条件：</a:t>
            </a:r>
            <a:r>
              <a:rPr lang="zh-CN" altLang="en-US" sz="2800" b="1" smtClean="0"/>
              <a:t>一组完整性规则的集合。给出数据及其联系应具有的制约和依存规则</a:t>
            </a:r>
            <a:r>
              <a:rPr lang="zh-CN" altLang="en-US" sz="2800" smtClean="0"/>
              <a:t> </a:t>
            </a:r>
            <a:r>
              <a:rPr lang="zh-CN" altLang="en-US" sz="2800" b="1" smtClean="0"/>
              <a:t>    </a:t>
            </a:r>
          </a:p>
        </p:txBody>
      </p:sp>
      <p:sp>
        <p:nvSpPr>
          <p:cNvPr id="8197" name="Rectangle 1031"/>
          <p:cNvSpPr>
            <a:spLocks noChangeArrowheads="1"/>
          </p:cNvSpPr>
          <p:nvPr/>
        </p:nvSpPr>
        <p:spPr bwMode="auto">
          <a:xfrm>
            <a:off x="179388" y="1106488"/>
            <a:ext cx="8424862" cy="15922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E.F.Codd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认为：数据模型是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向用户提供的一组规则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，这些规则规定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数据结构如何组织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以及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允许进行何种操作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2C5918-041B-4E63-BBCC-B3B8848A394A}" type="slidenum">
              <a:rPr lang="en-US" altLang="zh-CN" sz="1400"/>
              <a:t>50</a:t>
            </a:fld>
            <a:endParaRPr lang="en-US" altLang="zh-CN" sz="140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304800" y="457200"/>
            <a:ext cx="8458200" cy="579851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参照完整性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外码：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的一个或一组属性，但不是关系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的码。如果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与基本关系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相对应，则称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的外码。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规则：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是基本关系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的外码，并与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的主码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Ks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相对应，则对于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中每个元组在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上的值必须为：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取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空值</a:t>
            </a:r>
            <a:endParaRPr lang="en-US" altLang="zh-CN" sz="3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等于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中某个元组的主码值</a:t>
            </a:r>
          </a:p>
        </p:txBody>
      </p:sp>
      <p:sp>
        <p:nvSpPr>
          <p:cNvPr id="68612" name="AutoShape 3"/>
          <p:cNvSpPr/>
          <p:nvPr/>
        </p:nvSpPr>
        <p:spPr bwMode="auto">
          <a:xfrm>
            <a:off x="685800" y="5257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E51F6-1A8C-46A6-9C72-FF1EAEDD19B2}" type="slidenum">
              <a:rPr lang="en-US" altLang="zh-CN" sz="1400"/>
              <a:t>51</a:t>
            </a:fld>
            <a:endParaRPr lang="en-US" altLang="zh-CN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2514600"/>
          </a:xfrm>
          <a:solidFill>
            <a:srgbClr val="FFFFCC"/>
          </a:solidFill>
          <a:ln>
            <a:solidFill>
              <a:srgbClr val="FF00FF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/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   学生（学号、姓名、性别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b="1" dirty="0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   课程（课程号、课程名、学时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b="1" dirty="0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   学习 （学号、课程号、成绩）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5486400" cy="229870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思考：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        每个关系的主码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        哪个关系有外码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7A7D-81B0-405B-AB0B-386232C68CFE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914400" y="764704"/>
            <a:ext cx="7315200" cy="41525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/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学生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（学号、姓名、性别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…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课程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（课程号、课程名、学时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…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</a:p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学习（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学号、课程号、成绩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eaLnBrk="1" hangingPunct="1"/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思考：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每个关系的主码</a:t>
            </a:r>
          </a:p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哪个关系有外码</a:t>
            </a: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eaLnBrk="1" hangingPunct="1"/>
              <a:r>
                <a:rPr kumimoji="1" lang="zh-CN" altLang="en-US" sz="2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icrosoft Yahei"/>
                  <a:ea typeface="Microsoft Yahei"/>
                  <a:sym typeface="Microsoft Yahei"/>
                </a:rPr>
                <a:t>主观题</a:t>
              </a:r>
            </a:p>
          </p:txBody>
        </p:sp>
        <p:sp>
          <p:nvSpPr>
            <p:cNvPr id="15" name="TipText"/>
            <p:cNvSpPr/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eaLnBrk="1" hangingPunct="1"/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kumimoji="1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04387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1D64C-F406-477E-8F6B-A1B71E4F1C00}" type="slidenum">
              <a:rPr lang="en-US" altLang="zh-CN" sz="1400"/>
              <a:t>53</a:t>
            </a:fld>
            <a:endParaRPr lang="en-US" altLang="zh-CN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439150" cy="2209800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smtClean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用户定义的完整性（域完整性约束）</a:t>
            </a:r>
          </a:p>
          <a:p>
            <a:pPr eaLnBrk="1" hangingPunct="1">
              <a:buFontTx/>
              <a:buNone/>
            </a:pPr>
            <a:r>
              <a:rPr lang="zh-CN" altLang="en-US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某一具体应用所涉及的数据必须满足的语义要求。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69925" y="3297238"/>
            <a:ext cx="7070725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职称（助教，讲师，副教授，教授）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641667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性别（男，女）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28EEB-8F54-4D1D-9461-AF15C256C651}" type="slidenum">
              <a:rPr lang="en-US" altLang="zh-CN" sz="1400"/>
              <a:t>54</a:t>
            </a:fld>
            <a:endParaRPr lang="en-US" altLang="zh-CN" sz="1400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838200" y="1066800"/>
            <a:ext cx="617220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4  </a:t>
            </a:r>
            <a:r>
              <a:rPr lang="zh-CN" altLang="en-US" sz="3600" b="1">
                <a:solidFill>
                  <a:schemeClr val="tx2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优缺点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0030101010101" pitchFamily="49" charset="-122"/>
                <a:ea typeface="黑体" panose="02010600030101010101" pitchFamily="49" charset="-122"/>
              </a:rPr>
              <a:t>   优点：坚实的理论基础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0030101010101" pitchFamily="49" charset="-122"/>
                <a:ea typeface="黑体" panose="02010600030101010101" pitchFamily="49" charset="-122"/>
              </a:rPr>
              <a:t>         表达能力强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0030101010101" pitchFamily="49" charset="-122"/>
                <a:ea typeface="黑体" panose="02010600030101010101" pitchFamily="49" charset="-122"/>
              </a:rPr>
              <a:t>         简单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0030101010101" pitchFamily="49" charset="-122"/>
                <a:ea typeface="黑体" panose="02010600030101010101" pitchFamily="49" charset="-122"/>
              </a:rPr>
              <a:t>         数据独立性高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0030101010101" pitchFamily="49" charset="-122"/>
                <a:ea typeface="黑体" panose="02010600030101010101" pitchFamily="49" charset="-122"/>
              </a:rPr>
              <a:t>   缺点：效率低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7F743-F364-43CC-BFA8-0692F4C7EC19}" type="slidenum">
              <a:rPr lang="en-US" altLang="zh-CN" sz="1400"/>
              <a:t>55</a:t>
            </a:fld>
            <a:endParaRPr lang="en-US" altLang="zh-CN" sz="14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534400" cy="3733800"/>
          </a:xfrm>
          <a:solidFill>
            <a:srgbClr val="FFFFCC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smtClean="0"/>
              <a:t>1</a:t>
            </a:r>
            <a:r>
              <a:rPr lang="zh-CN" altLang="en-US" sz="3600" b="1" smtClean="0"/>
              <a:t>．什么是面向对象？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3600" b="1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smtClean="0"/>
              <a:t>     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3573463"/>
            <a:ext cx="77724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FF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4000" b="1">
                <a:latin typeface="Arial" panose="020B0604020202020204" pitchFamily="34" charset="0"/>
              </a:rPr>
              <a:t>面向对象</a:t>
            </a:r>
            <a:r>
              <a:rPr lang="en-US" altLang="zh-CN" sz="4000" b="1">
                <a:solidFill>
                  <a:srgbClr val="0000FF"/>
                </a:solidFill>
                <a:latin typeface="Arial" panose="020B0604020202020204" pitchFamily="34" charset="0"/>
              </a:rPr>
              <a:t>=</a:t>
            </a:r>
            <a:r>
              <a:rPr lang="zh-CN" altLang="en-US" sz="4000" b="1"/>
              <a:t>对象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类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继承</a:t>
            </a:r>
            <a:r>
              <a:rPr lang="en-US" altLang="zh-CN" sz="4000" b="1">
                <a:solidFill>
                  <a:srgbClr val="0000FF"/>
                </a:solidFill>
              </a:rPr>
              <a:t>+</a:t>
            </a:r>
            <a:r>
              <a:rPr lang="zh-CN" altLang="en-US" sz="4000" b="1"/>
              <a:t>通信</a:t>
            </a:r>
          </a:p>
        </p:txBody>
      </p:sp>
      <p:sp>
        <p:nvSpPr>
          <p:cNvPr id="72709" name="WordArt 4"/>
          <p:cNvSpPr>
            <a:spLocks noChangeArrowheads="1" noChangeShapeType="1" noTextEdit="1"/>
          </p:cNvSpPr>
          <p:nvPr/>
        </p:nvSpPr>
        <p:spPr bwMode="auto">
          <a:xfrm>
            <a:off x="762000" y="381000"/>
            <a:ext cx="60960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  <a:latin typeface="宋体" panose="02010600030101010101" pitchFamily="2" charset="-122"/>
              </a:rPr>
              <a:t>四、面向对象数据模型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autoUpdateAnimBg="0" advAuto="0"/>
      <p:bldP spid="10445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1F76CD-6B7B-41E9-9303-939A93AEB4C2}" type="slidenum">
              <a:rPr lang="en-US" altLang="zh-CN" sz="1400"/>
              <a:t>56</a:t>
            </a:fld>
            <a:endParaRPr lang="en-US" altLang="zh-CN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accent2"/>
                </a:solidFill>
                <a:ea typeface="黑体" panose="02010600030101010101" pitchFamily="49" charset="-122"/>
              </a:rPr>
              <a:t>对 象 模 型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438400"/>
          </a:xfrm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华文新魏" panose="02010800040101010101" pitchFamily="2" charset="-122"/>
              </a:rPr>
              <a:t>对象模型表示静态的、结构化的系统的“数据”性质。是对模拟客观世界实体的对象以及对象彼此间的关系的映射，描述了系统的静态结构。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0232F-14CE-42DE-AF3D-3AE44F840592}" type="slidenum">
              <a:rPr lang="en-US" altLang="zh-CN" sz="1400"/>
              <a:t>57</a:t>
            </a:fld>
            <a:endParaRPr lang="en-US" altLang="zh-CN" sz="14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15388" cy="2133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 smtClean="0">
                <a:solidFill>
                  <a:schemeClr val="tx2"/>
                </a:solidFill>
              </a:rPr>
              <a:t>2</a:t>
            </a:r>
            <a:r>
              <a:rPr lang="zh-CN" altLang="en-US" sz="3600" smtClean="0">
                <a:solidFill>
                  <a:schemeClr val="tx2"/>
                </a:solidFill>
              </a:rPr>
              <a:t>、对象模型</a:t>
            </a:r>
          </a:p>
          <a:p>
            <a:pPr algn="just" eaLnBrk="1" hangingPunct="1">
              <a:buFontTx/>
              <a:buNone/>
            </a:pPr>
            <a:r>
              <a:rPr lang="zh-CN" altLang="en-US" sz="3600" smtClean="0"/>
              <a:t>   １）图形符号</a:t>
            </a:r>
          </a:p>
          <a:p>
            <a:pPr algn="just" eaLnBrk="1" hangingPunct="1">
              <a:buFontTx/>
              <a:buNone/>
            </a:pPr>
            <a:r>
              <a:rPr lang="zh-CN" altLang="en-US" sz="3600" smtClean="0"/>
              <a:t>      （１）类</a:t>
            </a:r>
            <a:r>
              <a:rPr lang="en-US" altLang="zh-CN" sz="3600" smtClean="0"/>
              <a:t>--</a:t>
            </a:r>
            <a:r>
              <a:rPr lang="zh-CN" altLang="en-US" sz="3600" smtClean="0"/>
              <a:t>＆</a:t>
            </a:r>
            <a:r>
              <a:rPr lang="en-US" altLang="zh-CN" sz="3600" smtClean="0"/>
              <a:t>--</a:t>
            </a:r>
            <a:r>
              <a:rPr lang="zh-CN" altLang="en-US" sz="3600" smtClean="0"/>
              <a:t>对象</a:t>
            </a:r>
          </a:p>
        </p:txBody>
      </p:sp>
      <p:grpSp>
        <p:nvGrpSpPr>
          <p:cNvPr id="75780" name="Group 3"/>
          <p:cNvGrpSpPr/>
          <p:nvPr/>
        </p:nvGrpSpPr>
        <p:grpSpPr bwMode="auto">
          <a:xfrm>
            <a:off x="990600" y="2819400"/>
            <a:ext cx="2133600" cy="2590800"/>
            <a:chOff x="624" y="1776"/>
            <a:chExt cx="1344" cy="1632"/>
          </a:xfrm>
        </p:grpSpPr>
        <p:sp>
          <p:nvSpPr>
            <p:cNvPr id="75798" name="Rectangle 4"/>
            <p:cNvSpPr>
              <a:spLocks noChangeArrowheads="1"/>
            </p:cNvSpPr>
            <p:nvPr/>
          </p:nvSpPr>
          <p:spPr bwMode="auto">
            <a:xfrm>
              <a:off x="816" y="1920"/>
              <a:ext cx="1008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5799" name="Text Box 5"/>
            <p:cNvSpPr txBox="1">
              <a:spLocks noChangeArrowheads="1"/>
            </p:cNvSpPr>
            <p:nvPr/>
          </p:nvSpPr>
          <p:spPr bwMode="auto">
            <a:xfrm>
              <a:off x="1008" y="196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类名</a:t>
              </a:r>
            </a:p>
          </p:txBody>
        </p:sp>
        <p:sp>
          <p:nvSpPr>
            <p:cNvPr id="75800" name="Text Box 6"/>
            <p:cNvSpPr txBox="1">
              <a:spLocks noChangeArrowheads="1"/>
            </p:cNvSpPr>
            <p:nvPr/>
          </p:nvSpPr>
          <p:spPr bwMode="auto">
            <a:xfrm>
              <a:off x="1008" y="24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属性</a:t>
              </a:r>
            </a:p>
          </p:txBody>
        </p:sp>
        <p:sp>
          <p:nvSpPr>
            <p:cNvPr id="75801" name="Text Box 7"/>
            <p:cNvSpPr txBox="1">
              <a:spLocks noChangeArrowheads="1"/>
            </p:cNvSpPr>
            <p:nvPr/>
          </p:nvSpPr>
          <p:spPr bwMode="auto">
            <a:xfrm>
              <a:off x="1008" y="283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服务</a:t>
              </a:r>
            </a:p>
          </p:txBody>
        </p:sp>
        <p:sp>
          <p:nvSpPr>
            <p:cNvPr id="75802" name="Line 8"/>
            <p:cNvSpPr>
              <a:spLocks noChangeShapeType="1"/>
            </p:cNvSpPr>
            <p:nvPr/>
          </p:nvSpPr>
          <p:spPr bwMode="auto">
            <a:xfrm>
              <a:off x="816" y="2352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3" name="Line 9"/>
            <p:cNvSpPr>
              <a:spLocks noChangeShapeType="1"/>
            </p:cNvSpPr>
            <p:nvPr/>
          </p:nvSpPr>
          <p:spPr bwMode="auto">
            <a:xfrm>
              <a:off x="816" y="2784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4" name="Rectangle 10"/>
            <p:cNvSpPr>
              <a:spLocks noChangeArrowheads="1"/>
            </p:cNvSpPr>
            <p:nvPr/>
          </p:nvSpPr>
          <p:spPr bwMode="auto">
            <a:xfrm>
              <a:off x="624" y="1776"/>
              <a:ext cx="1344" cy="16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5781" name="Group 11"/>
          <p:cNvGrpSpPr/>
          <p:nvPr/>
        </p:nvGrpSpPr>
        <p:grpSpPr bwMode="auto">
          <a:xfrm>
            <a:off x="4038600" y="2819400"/>
            <a:ext cx="1600200" cy="2057400"/>
            <a:chOff x="2544" y="1776"/>
            <a:chExt cx="1008" cy="1296"/>
          </a:xfrm>
        </p:grpSpPr>
        <p:sp>
          <p:nvSpPr>
            <p:cNvPr id="75792" name="Rectangle 12"/>
            <p:cNvSpPr>
              <a:spLocks noChangeArrowheads="1"/>
            </p:cNvSpPr>
            <p:nvPr/>
          </p:nvSpPr>
          <p:spPr bwMode="auto">
            <a:xfrm>
              <a:off x="2544" y="1776"/>
              <a:ext cx="1008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5793" name="Text Box 13"/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类名</a:t>
              </a:r>
            </a:p>
          </p:txBody>
        </p:sp>
        <p:sp>
          <p:nvSpPr>
            <p:cNvPr id="75794" name="Text Box 14"/>
            <p:cNvSpPr txBox="1">
              <a:spLocks noChangeArrowheads="1"/>
            </p:cNvSpPr>
            <p:nvPr/>
          </p:nvSpPr>
          <p:spPr bwMode="auto">
            <a:xfrm>
              <a:off x="2736" y="225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属性</a:t>
              </a:r>
            </a:p>
          </p:txBody>
        </p:sp>
        <p:sp>
          <p:nvSpPr>
            <p:cNvPr id="75795" name="Text Box 1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服务</a:t>
              </a:r>
            </a:p>
          </p:txBody>
        </p:sp>
        <p:sp>
          <p:nvSpPr>
            <p:cNvPr id="75796" name="Line 16"/>
            <p:cNvSpPr>
              <a:spLocks noChangeShapeType="1"/>
            </p:cNvSpPr>
            <p:nvPr/>
          </p:nvSpPr>
          <p:spPr bwMode="auto">
            <a:xfrm>
              <a:off x="2544" y="2208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17"/>
            <p:cNvSpPr>
              <a:spLocks noChangeShapeType="1"/>
            </p:cNvSpPr>
            <p:nvPr/>
          </p:nvSpPr>
          <p:spPr bwMode="auto">
            <a:xfrm>
              <a:off x="2544" y="2640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782" name="Text Box 18"/>
          <p:cNvSpPr txBox="1">
            <a:spLocks noChangeArrowheads="1"/>
          </p:cNvSpPr>
          <p:nvPr/>
        </p:nvSpPr>
        <p:spPr bwMode="auto">
          <a:xfrm>
            <a:off x="4343400" y="5334000"/>
            <a:ext cx="145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（类）</a:t>
            </a:r>
          </a:p>
        </p:txBody>
      </p:sp>
      <p:grpSp>
        <p:nvGrpSpPr>
          <p:cNvPr id="75783" name="Group 19"/>
          <p:cNvGrpSpPr/>
          <p:nvPr/>
        </p:nvGrpSpPr>
        <p:grpSpPr bwMode="auto">
          <a:xfrm>
            <a:off x="6553200" y="1447800"/>
            <a:ext cx="1676400" cy="4419600"/>
            <a:chOff x="4128" y="912"/>
            <a:chExt cx="1056" cy="2784"/>
          </a:xfrm>
        </p:grpSpPr>
        <p:sp>
          <p:nvSpPr>
            <p:cNvPr id="75786" name="Rectangle 20"/>
            <p:cNvSpPr>
              <a:spLocks noChangeArrowheads="1"/>
            </p:cNvSpPr>
            <p:nvPr/>
          </p:nvSpPr>
          <p:spPr bwMode="auto">
            <a:xfrm>
              <a:off x="4128" y="912"/>
              <a:ext cx="1008" cy="27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5787" name="Text Box 21"/>
            <p:cNvSpPr txBox="1">
              <a:spLocks noChangeArrowheads="1"/>
            </p:cNvSpPr>
            <p:nvPr/>
          </p:nvSpPr>
          <p:spPr bwMode="auto">
            <a:xfrm>
              <a:off x="4224" y="91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正方形</a:t>
              </a:r>
            </a:p>
          </p:txBody>
        </p:sp>
        <p:sp>
          <p:nvSpPr>
            <p:cNvPr id="75788" name="Text Box 22"/>
            <p:cNvSpPr txBox="1">
              <a:spLocks noChangeArrowheads="1"/>
            </p:cNvSpPr>
            <p:nvPr/>
          </p:nvSpPr>
          <p:spPr bwMode="auto">
            <a:xfrm>
              <a:off x="4224" y="1296"/>
              <a:ext cx="96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边长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位置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边界颜色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内部颜色</a:t>
              </a:r>
            </a:p>
          </p:txBody>
        </p:sp>
        <p:sp>
          <p:nvSpPr>
            <p:cNvPr id="75789" name="Text Box 23"/>
            <p:cNvSpPr txBox="1">
              <a:spLocks noChangeArrowheads="1"/>
            </p:cNvSpPr>
            <p:nvPr/>
          </p:nvSpPr>
          <p:spPr bwMode="auto">
            <a:xfrm>
              <a:off x="4320" y="2688"/>
              <a:ext cx="57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画图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擦图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移动</a:t>
              </a:r>
            </a:p>
          </p:txBody>
        </p:sp>
        <p:sp>
          <p:nvSpPr>
            <p:cNvPr id="75790" name="Line 24"/>
            <p:cNvSpPr>
              <a:spLocks noChangeShapeType="1"/>
            </p:cNvSpPr>
            <p:nvPr/>
          </p:nvSpPr>
          <p:spPr bwMode="auto">
            <a:xfrm>
              <a:off x="4128" y="1248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1" name="Line 25"/>
            <p:cNvSpPr>
              <a:spLocks noChangeShapeType="1"/>
            </p:cNvSpPr>
            <p:nvPr/>
          </p:nvSpPr>
          <p:spPr bwMode="auto">
            <a:xfrm>
              <a:off x="4128" y="2640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784" name="Text Box 26"/>
          <p:cNvSpPr txBox="1">
            <a:spLocks noChangeArrowheads="1"/>
          </p:cNvSpPr>
          <p:nvPr/>
        </p:nvSpPr>
        <p:spPr bwMode="auto">
          <a:xfrm>
            <a:off x="457200" y="6096000"/>
            <a:ext cx="7924800" cy="528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类</a:t>
            </a:r>
            <a:r>
              <a:rPr lang="en-US" altLang="zh-CN" sz="2800" b="1"/>
              <a:t>--</a:t>
            </a:r>
            <a:r>
              <a:rPr lang="zh-CN" altLang="en-US" sz="2800" b="1"/>
              <a:t>＆</a:t>
            </a:r>
            <a:r>
              <a:rPr lang="en-US" altLang="zh-CN" sz="2800" b="1"/>
              <a:t>--</a:t>
            </a:r>
            <a:r>
              <a:rPr lang="zh-CN" altLang="en-US" sz="2800" b="1"/>
              <a:t>对象的含义是“一个类及属于该类的对象</a:t>
            </a:r>
          </a:p>
        </p:txBody>
      </p:sp>
      <p:sp>
        <p:nvSpPr>
          <p:cNvPr id="75785" name="Rectangle 27"/>
          <p:cNvSpPr>
            <a:spLocks noChangeArrowheads="1"/>
          </p:cNvSpPr>
          <p:nvPr/>
        </p:nvSpPr>
        <p:spPr bwMode="auto">
          <a:xfrm>
            <a:off x="1249363" y="5589588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/>
              <a:t>类</a:t>
            </a:r>
            <a:r>
              <a:rPr lang="en-US" altLang="zh-CN" sz="2400" b="1"/>
              <a:t>--</a:t>
            </a:r>
            <a:r>
              <a:rPr lang="zh-CN" altLang="en-US" sz="2400" b="1"/>
              <a:t>＆</a:t>
            </a:r>
            <a:r>
              <a:rPr lang="en-US" altLang="zh-CN" sz="2400" b="1"/>
              <a:t>--</a:t>
            </a:r>
            <a:r>
              <a:rPr lang="zh-CN" altLang="en-US" sz="2400" b="1"/>
              <a:t>对象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34517-3BF2-4E75-ABEE-FA16BFEB7A38}" type="slidenum">
              <a:rPr lang="en-US" altLang="zh-CN" sz="1400"/>
              <a:t>58</a:t>
            </a:fld>
            <a:endParaRPr lang="en-US" altLang="zh-CN" sz="14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815388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  <a:r>
              <a:rPr lang="zh-CN" altLang="en-US" sz="4000" smtClean="0"/>
              <a:t>：学生成绩管理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25908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b="1"/>
          </a:p>
        </p:txBody>
      </p:sp>
      <p:sp>
        <p:nvSpPr>
          <p:cNvPr id="80905" name="Rectangle 6"/>
          <p:cNvSpPr>
            <a:spLocks noChangeArrowheads="1"/>
          </p:cNvSpPr>
          <p:nvPr/>
        </p:nvSpPr>
        <p:spPr bwMode="auto">
          <a:xfrm>
            <a:off x="315595" y="2428240"/>
            <a:ext cx="1371600" cy="28194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0906" name="Line 7"/>
          <p:cNvSpPr>
            <a:spLocks noChangeShapeType="1"/>
          </p:cNvSpPr>
          <p:nvPr/>
        </p:nvSpPr>
        <p:spPr bwMode="auto">
          <a:xfrm>
            <a:off x="315595" y="296164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7" name="Line 8"/>
          <p:cNvSpPr>
            <a:spLocks noChangeShapeType="1"/>
          </p:cNvSpPr>
          <p:nvPr/>
        </p:nvSpPr>
        <p:spPr bwMode="auto">
          <a:xfrm>
            <a:off x="315595" y="463804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8" name="Rectangle 9"/>
          <p:cNvSpPr>
            <a:spLocks noChangeArrowheads="1"/>
          </p:cNvSpPr>
          <p:nvPr/>
        </p:nvSpPr>
        <p:spPr bwMode="auto">
          <a:xfrm>
            <a:off x="163195" y="2275840"/>
            <a:ext cx="1676400" cy="31242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0909" name="Text Box 10"/>
          <p:cNvSpPr txBox="1">
            <a:spLocks noChangeArrowheads="1"/>
          </p:cNvSpPr>
          <p:nvPr/>
        </p:nvSpPr>
        <p:spPr bwMode="auto">
          <a:xfrm>
            <a:off x="391795" y="250444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学生</a:t>
            </a:r>
          </a:p>
        </p:txBody>
      </p:sp>
      <p:sp>
        <p:nvSpPr>
          <p:cNvPr id="80910" name="Text Box 11"/>
          <p:cNvSpPr txBox="1">
            <a:spLocks noChangeArrowheads="1"/>
          </p:cNvSpPr>
          <p:nvPr/>
        </p:nvSpPr>
        <p:spPr bwMode="auto">
          <a:xfrm>
            <a:off x="391795" y="3037840"/>
            <a:ext cx="129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学号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  姓名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  性别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63195" y="471424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学籍管理</a:t>
            </a:r>
          </a:p>
        </p:txBody>
      </p:sp>
      <p:sp>
        <p:nvSpPr>
          <p:cNvPr id="80912" name="Rectangle 13"/>
          <p:cNvSpPr>
            <a:spLocks noChangeArrowheads="1"/>
          </p:cNvSpPr>
          <p:nvPr/>
        </p:nvSpPr>
        <p:spPr bwMode="auto">
          <a:xfrm>
            <a:off x="3439795" y="2428240"/>
            <a:ext cx="1371600" cy="32004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0913" name="Line 14"/>
          <p:cNvSpPr>
            <a:spLocks noChangeShapeType="1"/>
          </p:cNvSpPr>
          <p:nvPr/>
        </p:nvSpPr>
        <p:spPr bwMode="auto">
          <a:xfrm>
            <a:off x="3439795" y="296164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4" name="Line 15"/>
          <p:cNvSpPr>
            <a:spLocks noChangeShapeType="1"/>
          </p:cNvSpPr>
          <p:nvPr/>
        </p:nvSpPr>
        <p:spPr bwMode="auto">
          <a:xfrm>
            <a:off x="3439795" y="463804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5" name="Rectangle 16"/>
          <p:cNvSpPr>
            <a:spLocks noChangeArrowheads="1"/>
          </p:cNvSpPr>
          <p:nvPr/>
        </p:nvSpPr>
        <p:spPr bwMode="auto">
          <a:xfrm>
            <a:off x="3287395" y="2275840"/>
            <a:ext cx="1676400" cy="35814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0916" name="Text Box 17"/>
          <p:cNvSpPr txBox="1">
            <a:spLocks noChangeArrowheads="1"/>
          </p:cNvSpPr>
          <p:nvPr/>
        </p:nvSpPr>
        <p:spPr bwMode="auto">
          <a:xfrm>
            <a:off x="3515995" y="250444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课程</a:t>
            </a:r>
          </a:p>
        </p:txBody>
      </p:sp>
      <p:sp>
        <p:nvSpPr>
          <p:cNvPr id="80917" name="Text Box 18"/>
          <p:cNvSpPr txBox="1">
            <a:spLocks noChangeArrowheads="1"/>
          </p:cNvSpPr>
          <p:nvPr/>
        </p:nvSpPr>
        <p:spPr bwMode="auto">
          <a:xfrm>
            <a:off x="3515995" y="3037840"/>
            <a:ext cx="129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课程号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  课程名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  学时</a:t>
            </a:r>
          </a:p>
        </p:txBody>
      </p:sp>
      <p:sp>
        <p:nvSpPr>
          <p:cNvPr id="80918" name="Text Box 19"/>
          <p:cNvSpPr txBox="1">
            <a:spLocks noChangeArrowheads="1"/>
          </p:cNvSpPr>
          <p:nvPr/>
        </p:nvSpPr>
        <p:spPr bwMode="auto">
          <a:xfrm>
            <a:off x="3439795" y="471424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教学计划管理</a:t>
            </a:r>
          </a:p>
        </p:txBody>
      </p:sp>
      <p:sp>
        <p:nvSpPr>
          <p:cNvPr id="80919" name="Line 20"/>
          <p:cNvSpPr>
            <a:spLocks noChangeShapeType="1"/>
          </p:cNvSpPr>
          <p:nvPr/>
        </p:nvSpPr>
        <p:spPr bwMode="auto">
          <a:xfrm>
            <a:off x="1839595" y="372364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0" name="Text Box 21"/>
          <p:cNvSpPr txBox="1">
            <a:spLocks noChangeArrowheads="1"/>
          </p:cNvSpPr>
          <p:nvPr/>
        </p:nvSpPr>
        <p:spPr bwMode="auto">
          <a:xfrm>
            <a:off x="1839595" y="31902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80921" name="Text Box 22"/>
          <p:cNvSpPr txBox="1">
            <a:spLocks noChangeArrowheads="1"/>
          </p:cNvSpPr>
          <p:nvPr/>
        </p:nvSpPr>
        <p:spPr bwMode="auto">
          <a:xfrm>
            <a:off x="2753995" y="31902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1+</a:t>
            </a:r>
          </a:p>
        </p:txBody>
      </p:sp>
      <p:sp>
        <p:nvSpPr>
          <p:cNvPr id="80922" name="Rectangle 23"/>
          <p:cNvSpPr>
            <a:spLocks noChangeArrowheads="1"/>
          </p:cNvSpPr>
          <p:nvPr/>
        </p:nvSpPr>
        <p:spPr bwMode="auto">
          <a:xfrm>
            <a:off x="2068195" y="4104640"/>
            <a:ext cx="1066800" cy="6096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0923" name="Line 24"/>
          <p:cNvSpPr>
            <a:spLocks noChangeShapeType="1"/>
          </p:cNvSpPr>
          <p:nvPr/>
        </p:nvSpPr>
        <p:spPr bwMode="auto">
          <a:xfrm>
            <a:off x="2068195" y="433324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4" name="Text Box 25"/>
          <p:cNvSpPr txBox="1">
            <a:spLocks noChangeArrowheads="1"/>
          </p:cNvSpPr>
          <p:nvPr/>
        </p:nvSpPr>
        <p:spPr bwMode="auto">
          <a:xfrm>
            <a:off x="1991995" y="433324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成绩</a:t>
            </a:r>
          </a:p>
        </p:txBody>
      </p:sp>
      <p:sp>
        <p:nvSpPr>
          <p:cNvPr id="80925" name="Freeform 26"/>
          <p:cNvSpPr/>
          <p:nvPr/>
        </p:nvSpPr>
        <p:spPr bwMode="auto">
          <a:xfrm>
            <a:off x="2220595" y="3723640"/>
            <a:ext cx="609600" cy="381000"/>
          </a:xfrm>
          <a:custGeom>
            <a:avLst/>
            <a:gdLst>
              <a:gd name="T0" fmla="*/ 0 w 384"/>
              <a:gd name="T1" fmla="*/ 0 h 240"/>
              <a:gd name="T2" fmla="*/ 192 w 384"/>
              <a:gd name="T3" fmla="*/ 240 h 240"/>
              <a:gd name="T4" fmla="*/ 384 w 384"/>
              <a:gd name="T5" fmla="*/ 0 h 240"/>
              <a:gd name="T6" fmla="*/ 0 60000 65536"/>
              <a:gd name="T7" fmla="*/ 0 60000 65536"/>
              <a:gd name="T8" fmla="*/ 0 60000 65536"/>
              <a:gd name="T9" fmla="*/ 0 w 384"/>
              <a:gd name="T10" fmla="*/ 0 h 240"/>
              <a:gd name="T11" fmla="*/ 384 w 38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40">
                <a:moveTo>
                  <a:pt x="0" y="0"/>
                </a:moveTo>
                <a:cubicBezTo>
                  <a:pt x="64" y="120"/>
                  <a:pt x="128" y="240"/>
                  <a:pt x="192" y="240"/>
                </a:cubicBezTo>
                <a:cubicBezTo>
                  <a:pt x="256" y="240"/>
                  <a:pt x="352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4" name="Text Box 5"/>
          <p:cNvSpPr txBox="1">
            <a:spLocks noChangeArrowheads="1"/>
          </p:cNvSpPr>
          <p:nvPr/>
        </p:nvSpPr>
        <p:spPr bwMode="auto">
          <a:xfrm>
            <a:off x="6335395" y="616204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E---R </a:t>
            </a:r>
            <a:r>
              <a:rPr lang="zh-CN" altLang="en-US" sz="2400" b="1"/>
              <a:t>图</a:t>
            </a:r>
          </a:p>
        </p:txBody>
      </p:sp>
      <p:sp>
        <p:nvSpPr>
          <p:cNvPr id="80926" name="Text Box 27"/>
          <p:cNvSpPr txBox="1">
            <a:spLocks noChangeArrowheads="1"/>
          </p:cNvSpPr>
          <p:nvPr/>
        </p:nvSpPr>
        <p:spPr bwMode="auto">
          <a:xfrm>
            <a:off x="6487795" y="1361440"/>
            <a:ext cx="990600" cy="48577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学生</a:t>
            </a:r>
          </a:p>
        </p:txBody>
      </p:sp>
      <p:sp>
        <p:nvSpPr>
          <p:cNvPr id="80927" name="Text Box 28"/>
          <p:cNvSpPr txBox="1">
            <a:spLocks noChangeArrowheads="1"/>
          </p:cNvSpPr>
          <p:nvPr/>
        </p:nvSpPr>
        <p:spPr bwMode="auto">
          <a:xfrm>
            <a:off x="6487795" y="4257040"/>
            <a:ext cx="990600" cy="48577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课程</a:t>
            </a:r>
          </a:p>
        </p:txBody>
      </p:sp>
      <p:sp>
        <p:nvSpPr>
          <p:cNvPr id="80928" name="AutoShape 29"/>
          <p:cNvSpPr>
            <a:spLocks noChangeArrowheads="1"/>
          </p:cNvSpPr>
          <p:nvPr/>
        </p:nvSpPr>
        <p:spPr bwMode="auto">
          <a:xfrm>
            <a:off x="6182995" y="2666365"/>
            <a:ext cx="1524000" cy="762000"/>
          </a:xfrm>
          <a:prstGeom prst="diamond">
            <a:avLst/>
          </a:prstGeom>
          <a:noFill/>
          <a:ln w="28575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学习</a:t>
            </a:r>
          </a:p>
        </p:txBody>
      </p:sp>
      <p:sp>
        <p:nvSpPr>
          <p:cNvPr id="80929" name="Line 30"/>
          <p:cNvSpPr>
            <a:spLocks noChangeShapeType="1"/>
          </p:cNvSpPr>
          <p:nvPr/>
        </p:nvSpPr>
        <p:spPr bwMode="auto">
          <a:xfrm flipV="1">
            <a:off x="6944995" y="19805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0" name="Line 31"/>
          <p:cNvSpPr>
            <a:spLocks noChangeShapeType="1"/>
          </p:cNvSpPr>
          <p:nvPr/>
        </p:nvSpPr>
        <p:spPr bwMode="auto">
          <a:xfrm flipV="1">
            <a:off x="6944995" y="182816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1" name="Line 32"/>
          <p:cNvSpPr>
            <a:spLocks noChangeShapeType="1"/>
          </p:cNvSpPr>
          <p:nvPr/>
        </p:nvSpPr>
        <p:spPr bwMode="auto">
          <a:xfrm>
            <a:off x="6944995" y="342836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2" name="Line 33"/>
          <p:cNvSpPr>
            <a:spLocks noChangeShapeType="1"/>
          </p:cNvSpPr>
          <p:nvPr/>
        </p:nvSpPr>
        <p:spPr bwMode="auto">
          <a:xfrm>
            <a:off x="6944995" y="396176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3" name="Oval 34"/>
          <p:cNvSpPr>
            <a:spLocks noChangeArrowheads="1"/>
          </p:cNvSpPr>
          <p:nvPr/>
        </p:nvSpPr>
        <p:spPr bwMode="auto">
          <a:xfrm>
            <a:off x="7630795" y="3504565"/>
            <a:ext cx="1219200" cy="533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成绩</a:t>
            </a:r>
          </a:p>
        </p:txBody>
      </p:sp>
      <p:sp>
        <p:nvSpPr>
          <p:cNvPr id="80934" name="Line 35"/>
          <p:cNvSpPr>
            <a:spLocks noChangeShapeType="1"/>
          </p:cNvSpPr>
          <p:nvPr/>
        </p:nvSpPr>
        <p:spPr bwMode="auto">
          <a:xfrm>
            <a:off x="7706995" y="3047365"/>
            <a:ext cx="304800" cy="457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5" name="Line 36"/>
          <p:cNvSpPr>
            <a:spLocks noChangeShapeType="1"/>
          </p:cNvSpPr>
          <p:nvPr/>
        </p:nvSpPr>
        <p:spPr bwMode="auto">
          <a:xfrm>
            <a:off x="5649595" y="90424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6" name="Line 37"/>
          <p:cNvSpPr>
            <a:spLocks noChangeShapeType="1"/>
          </p:cNvSpPr>
          <p:nvPr/>
        </p:nvSpPr>
        <p:spPr bwMode="auto">
          <a:xfrm>
            <a:off x="6868795" y="9042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7" name="Line 38"/>
          <p:cNvSpPr>
            <a:spLocks noChangeShapeType="1"/>
          </p:cNvSpPr>
          <p:nvPr/>
        </p:nvSpPr>
        <p:spPr bwMode="auto">
          <a:xfrm flipH="1">
            <a:off x="7478395" y="90424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8" name="Line 39"/>
          <p:cNvSpPr>
            <a:spLocks noChangeShapeType="1"/>
          </p:cNvSpPr>
          <p:nvPr/>
        </p:nvSpPr>
        <p:spPr bwMode="auto">
          <a:xfrm>
            <a:off x="7021195" y="47142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9" name="Line 40"/>
          <p:cNvSpPr>
            <a:spLocks noChangeShapeType="1"/>
          </p:cNvSpPr>
          <p:nvPr/>
        </p:nvSpPr>
        <p:spPr bwMode="auto">
          <a:xfrm flipH="1">
            <a:off x="5878195" y="471424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0" name="Line 41"/>
          <p:cNvSpPr>
            <a:spLocks noChangeShapeType="1"/>
          </p:cNvSpPr>
          <p:nvPr/>
        </p:nvSpPr>
        <p:spPr bwMode="auto">
          <a:xfrm>
            <a:off x="7478395" y="471424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1" name="Oval 42"/>
          <p:cNvSpPr>
            <a:spLocks noChangeArrowheads="1"/>
          </p:cNvSpPr>
          <p:nvPr/>
        </p:nvSpPr>
        <p:spPr bwMode="auto">
          <a:xfrm>
            <a:off x="4963795" y="3708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学号</a:t>
            </a:r>
          </a:p>
        </p:txBody>
      </p:sp>
      <p:sp>
        <p:nvSpPr>
          <p:cNvPr id="80942" name="Oval 43"/>
          <p:cNvSpPr>
            <a:spLocks noChangeArrowheads="1"/>
          </p:cNvSpPr>
          <p:nvPr/>
        </p:nvSpPr>
        <p:spPr bwMode="auto">
          <a:xfrm>
            <a:off x="6335395" y="3708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姓名</a:t>
            </a:r>
          </a:p>
        </p:txBody>
      </p:sp>
      <p:sp>
        <p:nvSpPr>
          <p:cNvPr id="80943" name="Oval 44"/>
          <p:cNvSpPr>
            <a:spLocks noChangeArrowheads="1"/>
          </p:cNvSpPr>
          <p:nvPr/>
        </p:nvSpPr>
        <p:spPr bwMode="auto">
          <a:xfrm>
            <a:off x="7706995" y="3708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性别</a:t>
            </a:r>
          </a:p>
        </p:txBody>
      </p:sp>
      <p:sp>
        <p:nvSpPr>
          <p:cNvPr id="80944" name="Oval 45"/>
          <p:cNvSpPr>
            <a:spLocks noChangeArrowheads="1"/>
          </p:cNvSpPr>
          <p:nvPr/>
        </p:nvSpPr>
        <p:spPr bwMode="auto">
          <a:xfrm>
            <a:off x="5192395" y="51714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课程号</a:t>
            </a:r>
          </a:p>
        </p:txBody>
      </p:sp>
      <p:sp>
        <p:nvSpPr>
          <p:cNvPr id="80945" name="Oval 46"/>
          <p:cNvSpPr>
            <a:spLocks noChangeArrowheads="1"/>
          </p:cNvSpPr>
          <p:nvPr/>
        </p:nvSpPr>
        <p:spPr bwMode="auto">
          <a:xfrm>
            <a:off x="6563995" y="51714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课程名</a:t>
            </a:r>
          </a:p>
        </p:txBody>
      </p:sp>
      <p:sp>
        <p:nvSpPr>
          <p:cNvPr id="80946" name="Oval 47"/>
          <p:cNvSpPr>
            <a:spLocks noChangeArrowheads="1"/>
          </p:cNvSpPr>
          <p:nvPr/>
        </p:nvSpPr>
        <p:spPr bwMode="auto">
          <a:xfrm>
            <a:off x="7935595" y="5171440"/>
            <a:ext cx="1219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学时</a:t>
            </a:r>
          </a:p>
        </p:txBody>
      </p:sp>
      <p:sp>
        <p:nvSpPr>
          <p:cNvPr id="80902" name="Text Box 50"/>
          <p:cNvSpPr txBox="1"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80903" name="Text Box 51"/>
          <p:cNvSpPr txBox="1">
            <a:spLocks noChangeArrowheads="1"/>
          </p:cNvSpPr>
          <p:nvPr/>
        </p:nvSpPr>
        <p:spPr bwMode="auto">
          <a:xfrm>
            <a:off x="6858000" y="3581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n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 advAuto="0"/>
      <p:bldP spid="80905" grpId="0" animBg="1"/>
      <p:bldP spid="80906" grpId="0" animBg="1"/>
      <p:bldP spid="80907" grpId="0" animBg="1"/>
      <p:bldP spid="80908" grpId="0" animBg="1"/>
      <p:bldP spid="80909" grpId="0"/>
      <p:bldP spid="80910" grpId="0"/>
      <p:bldP spid="80911" grpId="0"/>
      <p:bldP spid="80912" grpId="0" animBg="1"/>
      <p:bldP spid="80913" grpId="0" animBg="1"/>
      <p:bldP spid="80914" grpId="0" animBg="1"/>
      <p:bldP spid="80915" grpId="0" animBg="1"/>
      <p:bldP spid="80916" grpId="0"/>
      <p:bldP spid="80917" grpId="0"/>
      <p:bldP spid="80918" grpId="0"/>
      <p:bldP spid="80919" grpId="0" animBg="1"/>
      <p:bldP spid="80920" grpId="0"/>
      <p:bldP spid="80921" grpId="0"/>
      <p:bldP spid="80922" grpId="0" animBg="1"/>
      <p:bldP spid="80923" grpId="0" animBg="1"/>
      <p:bldP spid="80924" grpId="0"/>
      <p:bldP spid="809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DF2C7-F9D1-4160-9DB6-67C9C204B073}" type="slidenum">
              <a:rPr lang="en-US" altLang="zh-CN" sz="1400"/>
              <a:t>59</a:t>
            </a:fld>
            <a:endParaRPr lang="en-US" altLang="zh-CN" sz="140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295275" y="1828800"/>
            <a:ext cx="8458200" cy="1749425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操作：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 关系通过关系的运算。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OO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有两部分：一部分是封装在类内的操作即方法，另一部分是类间相互沟通的操作即消息。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04800" y="3757613"/>
            <a:ext cx="8458200" cy="2847975"/>
          </a:xfrm>
          <a:prstGeom prst="rect">
            <a:avLst/>
          </a:prstGeom>
          <a:solidFill>
            <a:srgbClr val="E7E7FF"/>
          </a:solidFill>
          <a:ln w="9525">
            <a:solidFill>
              <a:srgbClr val="0066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3 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约束条件：关系数据模型中实体、参照、用户定义完整性约束，可以用逻辑公式表示，称为完整性约束方法。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OO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数据模型中用于约束的公式可以用方法或消息表示，称为完整性约束消息。</a:t>
            </a:r>
          </a:p>
        </p:txBody>
      </p:sp>
      <p:grpSp>
        <p:nvGrpSpPr>
          <p:cNvPr id="82949" name="Group 4"/>
          <p:cNvGrpSpPr/>
          <p:nvPr/>
        </p:nvGrpSpPr>
        <p:grpSpPr bwMode="auto">
          <a:xfrm>
            <a:off x="533400" y="1009650"/>
            <a:ext cx="7737475" cy="650875"/>
            <a:chOff x="336" y="528"/>
            <a:chExt cx="4874" cy="410"/>
          </a:xfrm>
        </p:grpSpPr>
        <p:grpSp>
          <p:nvGrpSpPr>
            <p:cNvPr id="82951" name="Group 5"/>
            <p:cNvGrpSpPr/>
            <p:nvPr/>
          </p:nvGrpSpPr>
          <p:grpSpPr bwMode="auto">
            <a:xfrm>
              <a:off x="336" y="528"/>
              <a:ext cx="4874" cy="410"/>
              <a:chOff x="480" y="1008"/>
              <a:chExt cx="4874" cy="410"/>
            </a:xfrm>
          </p:grpSpPr>
          <p:sp>
            <p:nvSpPr>
              <p:cNvPr id="82954" name="Line 6"/>
              <p:cNvSpPr>
                <a:spLocks noChangeShapeType="1"/>
              </p:cNvSpPr>
              <p:nvPr/>
            </p:nvSpPr>
            <p:spPr bwMode="auto">
              <a:xfrm>
                <a:off x="2784" y="124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triangle" w="lg" len="sm"/>
                <a:tailEnd type="triangle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55" name="Line 7"/>
              <p:cNvSpPr>
                <a:spLocks noChangeShapeType="1"/>
              </p:cNvSpPr>
              <p:nvPr/>
            </p:nvSpPr>
            <p:spPr bwMode="auto">
              <a:xfrm>
                <a:off x="4368" y="124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 type="triangle" w="lg" len="sm"/>
                <a:tailEnd type="triangle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56" name="Rectangle 8"/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4874" cy="41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6600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隶书" panose="02010509060101010101" pitchFamily="49" charset="-122"/>
                    <a:ea typeface="隶书" panose="02010509060101010101" pitchFamily="49" charset="-122"/>
                  </a:rPr>
                  <a:t>1 </a:t>
                </a:r>
                <a:r>
                  <a:rPr lang="zh-CN" altLang="en-US" sz="3600">
                    <a:latin typeface="隶书" panose="02010509060101010101" pitchFamily="49" charset="-122"/>
                    <a:ea typeface="隶书" panose="02010509060101010101" pitchFamily="49" charset="-122"/>
                  </a:rPr>
                  <a:t>数据结构： 表   类  元组   实例</a:t>
                </a:r>
              </a:p>
            </p:txBody>
          </p:sp>
        </p:grpSp>
        <p:sp>
          <p:nvSpPr>
            <p:cNvPr id="82952" name="Line 9"/>
            <p:cNvSpPr>
              <a:spLocks noChangeShapeType="1"/>
            </p:cNvSpPr>
            <p:nvPr/>
          </p:nvSpPr>
          <p:spPr bwMode="auto">
            <a:xfrm>
              <a:off x="2622" y="7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3" name="Line 10"/>
            <p:cNvSpPr>
              <a:spLocks noChangeShapeType="1"/>
            </p:cNvSpPr>
            <p:nvPr/>
          </p:nvSpPr>
          <p:spPr bwMode="auto">
            <a:xfrm>
              <a:off x="4206" y="7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651" name="WordArt 11"/>
          <p:cNvSpPr>
            <a:spLocks noChangeArrowheads="1" noChangeShapeType="1" noTextEdit="1"/>
          </p:cNvSpPr>
          <p:nvPr/>
        </p:nvSpPr>
        <p:spPr bwMode="auto">
          <a:xfrm>
            <a:off x="595313" y="304800"/>
            <a:ext cx="7772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OO</a:t>
            </a:r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数据模型与关系数据模型的简单比较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D931F-0A8D-42A6-8F61-17D81E0A57E6}" type="slidenum">
              <a:rPr lang="en-US" altLang="zh-CN" sz="1400"/>
              <a:t>6</a:t>
            </a:fld>
            <a:endParaRPr lang="en-US" altLang="zh-CN" sz="14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2275" y="2276475"/>
            <a:ext cx="6180138" cy="2376661"/>
          </a:xfrm>
          <a:solidFill>
            <a:srgbClr val="FFFFCC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模型基本概念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二、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1908175" y="333375"/>
            <a:ext cx="45720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1.3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36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36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F04E0-051D-4647-B702-F923E9FEFB60}" type="slidenum">
              <a:rPr lang="en-US" altLang="zh-CN" sz="1400"/>
              <a:t>7</a:t>
            </a:fld>
            <a:endParaRPr lang="en-US" altLang="zh-CN" sz="1400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20650" y="1676400"/>
            <a:ext cx="8915400" cy="4416425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概念模型是从现实世界到数据世界的一个中间层次，是数据库设计的重要工具。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	 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具有丰富的语义表达能力和直接模拟现实世界的能力，具有直观、自然、语义丰富、易于用户理解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E-R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数据模型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Entity-Relationship data model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），即实体</a:t>
            </a:r>
            <a:r>
              <a:rPr lang="en-US" altLang="zh-CN" sz="3600">
                <a:ea typeface="隶书" panose="02010509060101010101" pitchFamily="49" charset="-122"/>
              </a:rPr>
              <a:t>—</a:t>
            </a: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联系数据模型。</a:t>
            </a:r>
          </a:p>
        </p:txBody>
      </p:sp>
      <p:sp>
        <p:nvSpPr>
          <p:cNvPr id="115718" name="WordArt 6"/>
          <p:cNvSpPr>
            <a:spLocks noChangeArrowheads="1" noChangeShapeType="1" noTextEdit="1"/>
          </p:cNvSpPr>
          <p:nvPr/>
        </p:nvSpPr>
        <p:spPr bwMode="auto">
          <a:xfrm>
            <a:off x="684213" y="333375"/>
            <a:ext cx="5759450" cy="1036638"/>
          </a:xfrm>
          <a:prstGeom prst="rect">
            <a:avLst/>
          </a:prstGeom>
        </p:spPr>
        <p:txBody>
          <a:bodyPr wrap="none" fromWordArt="1" anchor="ctr">
            <a:prstTxWarp prst="textSlantUp">
              <a:avLst>
                <a:gd name="adj" fmla="val 32056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1.3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．</a:t>
            </a:r>
            <a:r>
              <a:rPr lang="en-US" altLang="zh-CN" sz="28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2  </a:t>
            </a:r>
            <a:r>
              <a:rPr lang="zh-CN" altLang="en-US" sz="2800" kern="10">
                <a:ln w="9525">
                  <a:solidFill>
                    <a:srgbClr val="000080"/>
                  </a:solidFill>
                  <a:round/>
                </a:ln>
                <a:solidFill>
                  <a:srgbClr val="00008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概念模型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6707D-27CB-44C8-B1D8-959D32645F50}" type="slidenum">
              <a:rPr lang="en-US" altLang="zh-CN" sz="1400"/>
              <a:t>8</a:t>
            </a:fld>
            <a:endParaRPr lang="en-US" altLang="zh-CN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6400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4800">
                <a:solidFill>
                  <a:schemeClr val="tx2"/>
                </a:solidFill>
              </a:rPr>
              <a:t>—</a:t>
            </a:r>
            <a:r>
              <a:rPr lang="en-US" altLang="zh-CN" sz="4800">
                <a:solidFill>
                  <a:schemeClr val="tx2"/>
                </a:solidFill>
                <a:latin typeface="宋体" panose="02010600030101010101" pitchFamily="2" charset="-122"/>
              </a:rPr>
              <a:t> R</a:t>
            </a:r>
            <a:r>
              <a:rPr lang="en-US" altLang="zh-CN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的基本概念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86800" cy="3962400"/>
          </a:xfrm>
          <a:solidFill>
            <a:schemeClr val="accent2"/>
          </a:solidFill>
          <a:ln w="38100"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</a:rPr>
              <a:t>1   </a:t>
            </a:r>
            <a:r>
              <a:rPr lang="zh-CN" altLang="en-US" smtClean="0">
                <a:solidFill>
                  <a:srgbClr val="FFFF00"/>
                </a:solidFill>
              </a:rPr>
              <a:t>现实世界中关心的主要概念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     </a:t>
            </a:r>
            <a:r>
              <a:rPr lang="zh-CN" altLang="en-US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实体（</a:t>
            </a:r>
            <a:r>
              <a:rPr lang="en-US" altLang="zh-CN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Entity</a:t>
            </a:r>
            <a:r>
              <a:rPr lang="zh-CN" altLang="en-US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）</a:t>
            </a:r>
            <a:r>
              <a:rPr lang="zh-CN" altLang="en-US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：</a:t>
            </a: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客观存在并可相互区别的个体。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     实体特性：</a:t>
            </a: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描述实体的主要特征。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     </a:t>
            </a:r>
            <a:r>
              <a:rPr lang="zh-CN" altLang="en-US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实体集：</a:t>
            </a: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具有相同特性实体的集合。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     </a:t>
            </a:r>
            <a:r>
              <a:rPr lang="zh-CN" altLang="en-US" smtClean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实体标识符：</a:t>
            </a: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唯一能确定实体集中某个实体的最小实体特性集。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B35B9-AE97-416B-9422-918EF0F0C877}" type="slidenum">
              <a:rPr lang="en-US" altLang="zh-CN" sz="1400"/>
              <a:t>9</a:t>
            </a:fld>
            <a:endParaRPr lang="en-US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43800" cy="70167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方正舒体" panose="02010601030101010101" pitchFamily="2" charset="-122"/>
              </a:rPr>
              <a:t>三个世界所用术语及其对应关系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038600"/>
          </a:xfrm>
          <a:solidFill>
            <a:srgbClr val="FFFFCC"/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现实世界     信息世界  计算机世界</a:t>
            </a:r>
          </a:p>
          <a:p>
            <a:pPr eaLnBrk="1" hangingPunct="1">
              <a:buFontTx/>
              <a:buNone/>
            </a:pPr>
            <a:endParaRPr lang="zh-CN" altLang="en-US" sz="2000" b="1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实体</a:t>
            </a:r>
            <a:r>
              <a:rPr lang="zh-CN" altLang="en-US" sz="3600" b="1" dirty="0" smtClean="0"/>
              <a:t>                实体记录            记录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/>
              <a:t>实体特性       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属性</a:t>
            </a:r>
            <a:r>
              <a:rPr lang="zh-CN" altLang="en-US" sz="3600" b="1" dirty="0" smtClean="0"/>
              <a:t>                    字段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/>
              <a:t>实体集            实体记录集        表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/>
              <a:t>实体标识符    标识属性           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关键字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533400" y="27432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32004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5943600" y="1905000"/>
            <a:ext cx="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66633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000000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2997</Words>
  <Application>Microsoft Office PowerPoint</Application>
  <PresentationFormat>全屏显示(4:3)</PresentationFormat>
  <Paragraphs>699</Paragraphs>
  <Slides>59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默认设计模板</vt:lpstr>
      <vt:lpstr>PowerPoint 演示文稿</vt:lpstr>
      <vt:lpstr>PowerPoint 演示文稿</vt:lpstr>
      <vt:lpstr>数据模型的分类</vt:lpstr>
      <vt:lpstr>PowerPoint 演示文稿</vt:lpstr>
      <vt:lpstr>数据模型的组成要素</vt:lpstr>
      <vt:lpstr>PowerPoint 演示文稿</vt:lpstr>
      <vt:lpstr>PowerPoint 演示文稿</vt:lpstr>
      <vt:lpstr>PowerPoint 演示文稿</vt:lpstr>
      <vt:lpstr>三个世界所用术语及其对应关系</vt:lpstr>
      <vt:lpstr>PowerPoint 演示文稿</vt:lpstr>
      <vt:lpstr>2、联系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某工厂物资管理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作业--习题 1.5</vt:lpstr>
      <vt:lpstr>1.3.3  最常用的数据模型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不允许的表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 象 模 型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xiasx</dc:creator>
  <cp:lastModifiedBy>PC</cp:lastModifiedBy>
  <cp:revision>195</cp:revision>
  <dcterms:created xsi:type="dcterms:W3CDTF">2003-09-03T14:31:00Z</dcterms:created>
  <dcterms:modified xsi:type="dcterms:W3CDTF">2018-03-13T06:55:01Z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