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1"/>
  </p:notesMasterIdLst>
  <p:sldIdLst>
    <p:sldId id="256" r:id="rId2"/>
    <p:sldId id="258" r:id="rId3"/>
    <p:sldId id="413" r:id="rId4"/>
    <p:sldId id="259" r:id="rId5"/>
    <p:sldId id="440" r:id="rId6"/>
    <p:sldId id="441" r:id="rId7"/>
    <p:sldId id="442" r:id="rId8"/>
    <p:sldId id="443" r:id="rId9"/>
    <p:sldId id="261" r:id="rId10"/>
    <p:sldId id="445" r:id="rId11"/>
    <p:sldId id="404" r:id="rId12"/>
    <p:sldId id="446" r:id="rId13"/>
    <p:sldId id="262" r:id="rId14"/>
    <p:sldId id="263" r:id="rId15"/>
    <p:sldId id="406" r:id="rId16"/>
    <p:sldId id="408" r:id="rId17"/>
    <p:sldId id="264" r:id="rId18"/>
    <p:sldId id="410" r:id="rId19"/>
    <p:sldId id="265" r:id="rId20"/>
    <p:sldId id="266" r:id="rId21"/>
    <p:sldId id="267" r:id="rId22"/>
    <p:sldId id="268" r:id="rId23"/>
    <p:sldId id="269" r:id="rId24"/>
    <p:sldId id="411" r:id="rId25"/>
    <p:sldId id="412" r:id="rId26"/>
    <p:sldId id="270" r:id="rId27"/>
    <p:sldId id="272" r:id="rId28"/>
    <p:sldId id="414" r:id="rId29"/>
    <p:sldId id="273" r:id="rId30"/>
    <p:sldId id="420" r:id="rId31"/>
    <p:sldId id="421" r:id="rId32"/>
    <p:sldId id="275" r:id="rId33"/>
    <p:sldId id="276" r:id="rId34"/>
    <p:sldId id="277" r:id="rId35"/>
    <p:sldId id="278" r:id="rId36"/>
    <p:sldId id="279" r:id="rId37"/>
    <p:sldId id="280" r:id="rId38"/>
    <p:sldId id="422" r:id="rId39"/>
    <p:sldId id="447" r:id="rId40"/>
    <p:sldId id="423" r:id="rId41"/>
    <p:sldId id="448" r:id="rId42"/>
    <p:sldId id="449" r:id="rId43"/>
    <p:sldId id="424" r:id="rId44"/>
    <p:sldId id="425" r:id="rId45"/>
    <p:sldId id="426" r:id="rId46"/>
    <p:sldId id="427" r:id="rId47"/>
    <p:sldId id="428" r:id="rId48"/>
    <p:sldId id="429" r:id="rId49"/>
    <p:sldId id="430" r:id="rId50"/>
    <p:sldId id="431" r:id="rId51"/>
    <p:sldId id="432" r:id="rId52"/>
    <p:sldId id="433" r:id="rId53"/>
    <p:sldId id="434" r:id="rId54"/>
    <p:sldId id="450" r:id="rId55"/>
    <p:sldId id="435" r:id="rId56"/>
    <p:sldId id="436" r:id="rId57"/>
    <p:sldId id="437" r:id="rId58"/>
    <p:sldId id="438" r:id="rId59"/>
    <p:sldId id="439" r:id="rId60"/>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852" autoAdjust="0"/>
  </p:normalViewPr>
  <p:slideViewPr>
    <p:cSldViewPr>
      <p:cViewPr varScale="1">
        <p:scale>
          <a:sx n="70" d="100"/>
          <a:sy n="70" d="100"/>
        </p:scale>
        <p:origin x="-20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E7C16-5010-4E3C-B8CE-E5EEF60CD7D6}" type="doc">
      <dgm:prSet loTypeId="urn:microsoft.com/office/officeart/2005/8/layout/pyramid2" loCatId="pyramid" qsTypeId="urn:microsoft.com/office/officeart/2005/8/quickstyle/simple1" qsCatId="simple" csTypeId="urn:microsoft.com/office/officeart/2005/8/colors/accent1_3" csCatId="accent1" phldr="1"/>
      <dgm:spPr/>
      <dgm:t>
        <a:bodyPr/>
        <a:lstStyle/>
        <a:p>
          <a:endParaRPr lang="zh-CN" altLang="en-US"/>
        </a:p>
      </dgm:t>
    </dgm:pt>
    <dgm:pt modelId="{68AC85BA-0C9A-4AA0-90A9-5E521EB5858D}">
      <dgm:prSet custT="1"/>
      <dgm:spPr/>
      <dgm:t>
        <a:bodyPr/>
        <a:lstStyle/>
        <a:p>
          <a:pPr algn="l" rtl="0"/>
          <a:r>
            <a:rPr kumimoji="1" lang="en-US" altLang="zh-CN" sz="2600" b="1" dirty="0" smtClean="0"/>
            <a:t>4.1</a:t>
          </a:r>
          <a:r>
            <a:rPr kumimoji="1" lang="zh-CN" altLang="en-US" sz="2600" b="1" dirty="0" smtClean="0"/>
            <a:t>问题的提出</a:t>
          </a:r>
          <a:endParaRPr lang="zh-CN" altLang="en-US" sz="2600" b="1" dirty="0"/>
        </a:p>
      </dgm:t>
    </dgm:pt>
    <dgm:pt modelId="{E02686C0-683F-4C0A-AAD3-F19E042F1740}" type="parTrans" cxnId="{140AA81A-F37A-441A-B453-83C5C28F1EB5}">
      <dgm:prSet/>
      <dgm:spPr/>
      <dgm:t>
        <a:bodyPr/>
        <a:lstStyle/>
        <a:p>
          <a:endParaRPr lang="zh-CN" altLang="en-US"/>
        </a:p>
      </dgm:t>
    </dgm:pt>
    <dgm:pt modelId="{22AF794E-930A-46B5-8360-D6BAD162351A}" type="sibTrans" cxnId="{140AA81A-F37A-441A-B453-83C5C28F1EB5}">
      <dgm:prSet/>
      <dgm:spPr/>
      <dgm:t>
        <a:bodyPr/>
        <a:lstStyle/>
        <a:p>
          <a:endParaRPr lang="zh-CN" altLang="en-US"/>
        </a:p>
      </dgm:t>
    </dgm:pt>
    <dgm:pt modelId="{C39AC784-D2D6-45E3-98B0-EEE7DCC358CF}">
      <dgm:prSet custT="1"/>
      <dgm:spPr/>
      <dgm:t>
        <a:bodyPr/>
        <a:lstStyle/>
        <a:p>
          <a:pPr algn="l" rtl="0"/>
          <a:r>
            <a:rPr kumimoji="1" lang="en-US" altLang="zh-CN" sz="2600" b="1" dirty="0" smtClean="0"/>
            <a:t>4.2 </a:t>
          </a:r>
          <a:r>
            <a:rPr kumimoji="1" lang="zh-CN" altLang="en-US" sz="2600" b="1" dirty="0" smtClean="0"/>
            <a:t>函数依赖和范式</a:t>
          </a:r>
          <a:endParaRPr lang="zh-CN" altLang="en-US" sz="2600" b="1" dirty="0"/>
        </a:p>
      </dgm:t>
    </dgm:pt>
    <dgm:pt modelId="{56952951-2C5D-40E9-B2C3-F4559A929E5B}" type="parTrans" cxnId="{BB2EAD67-77E5-4BB0-9A74-2E757AD4AF77}">
      <dgm:prSet/>
      <dgm:spPr/>
      <dgm:t>
        <a:bodyPr/>
        <a:lstStyle/>
        <a:p>
          <a:endParaRPr lang="zh-CN" altLang="en-US"/>
        </a:p>
      </dgm:t>
    </dgm:pt>
    <dgm:pt modelId="{1867F5F9-8076-46C5-9635-993F62B447AF}" type="sibTrans" cxnId="{BB2EAD67-77E5-4BB0-9A74-2E757AD4AF77}">
      <dgm:prSet/>
      <dgm:spPr/>
      <dgm:t>
        <a:bodyPr/>
        <a:lstStyle/>
        <a:p>
          <a:endParaRPr lang="zh-CN" altLang="en-US"/>
        </a:p>
      </dgm:t>
    </dgm:pt>
    <dgm:pt modelId="{3CE5A3F5-5FE4-41BD-922C-C06932F203FC}">
      <dgm:prSet custT="1"/>
      <dgm:spPr/>
      <dgm:t>
        <a:bodyPr/>
        <a:lstStyle/>
        <a:p>
          <a:pPr algn="l" rtl="0"/>
          <a:r>
            <a:rPr kumimoji="1" lang="en-US" altLang="zh-CN" sz="2600" b="1" dirty="0" smtClean="0"/>
            <a:t>4.3 </a:t>
          </a:r>
          <a:r>
            <a:rPr kumimoji="1" lang="zh-CN" altLang="en-US" sz="2600" b="1" dirty="0" smtClean="0"/>
            <a:t>数据依赖的公理系统</a:t>
          </a:r>
          <a:endParaRPr kumimoji="1" lang="zh-CN" altLang="en-US" sz="2600" b="1" dirty="0"/>
        </a:p>
      </dgm:t>
    </dgm:pt>
    <dgm:pt modelId="{9B675E4B-431F-4A92-B8DE-F8F9CC1BD737}" type="parTrans" cxnId="{C8572EFC-B7D4-42DB-B0B1-88FF13804431}">
      <dgm:prSet/>
      <dgm:spPr/>
      <dgm:t>
        <a:bodyPr/>
        <a:lstStyle/>
        <a:p>
          <a:endParaRPr lang="zh-CN" altLang="en-US"/>
        </a:p>
      </dgm:t>
    </dgm:pt>
    <dgm:pt modelId="{84541716-96DD-4B61-96A9-69829643EF61}" type="sibTrans" cxnId="{C8572EFC-B7D4-42DB-B0B1-88FF13804431}">
      <dgm:prSet/>
      <dgm:spPr/>
      <dgm:t>
        <a:bodyPr/>
        <a:lstStyle/>
        <a:p>
          <a:endParaRPr lang="zh-CN" altLang="en-US"/>
        </a:p>
      </dgm:t>
    </dgm:pt>
    <dgm:pt modelId="{41E89FEF-CCF1-45B2-8C18-E2EE7247C4EF}">
      <dgm:prSet custT="1"/>
      <dgm:spPr/>
      <dgm:t>
        <a:bodyPr/>
        <a:lstStyle/>
        <a:p>
          <a:pPr algn="l" rtl="0"/>
          <a:r>
            <a:rPr kumimoji="1" lang="en-US" altLang="zh-CN" sz="2600" b="1" dirty="0" smtClean="0"/>
            <a:t>4.4 </a:t>
          </a:r>
          <a:r>
            <a:rPr kumimoji="1" lang="zh-CN" altLang="en-US" sz="2600" b="1" dirty="0" smtClean="0"/>
            <a:t>关系模式的分解方法</a:t>
          </a:r>
          <a:endParaRPr kumimoji="1" lang="zh-CN" altLang="en-US" sz="2600" b="1" dirty="0"/>
        </a:p>
      </dgm:t>
    </dgm:pt>
    <dgm:pt modelId="{57DEB153-07ED-427B-B6AA-95FE6DA4AC79}" type="parTrans" cxnId="{31FE2F2E-C82B-434F-8996-9F44BA1EB38C}">
      <dgm:prSet/>
      <dgm:spPr/>
      <dgm:t>
        <a:bodyPr/>
        <a:lstStyle/>
        <a:p>
          <a:endParaRPr lang="zh-CN" altLang="en-US"/>
        </a:p>
      </dgm:t>
    </dgm:pt>
    <dgm:pt modelId="{F6DADEB5-1B93-4EFD-87DC-71EF7663880F}" type="sibTrans" cxnId="{31FE2F2E-C82B-434F-8996-9F44BA1EB38C}">
      <dgm:prSet/>
      <dgm:spPr/>
      <dgm:t>
        <a:bodyPr/>
        <a:lstStyle/>
        <a:p>
          <a:endParaRPr lang="zh-CN" altLang="en-US"/>
        </a:p>
      </dgm:t>
    </dgm:pt>
    <dgm:pt modelId="{E5DB6234-B4C8-4A28-BBE9-F901DCFEE2E6}" type="pres">
      <dgm:prSet presAssocID="{0E9E7C16-5010-4E3C-B8CE-E5EEF60CD7D6}" presName="compositeShape" presStyleCnt="0">
        <dgm:presLayoutVars>
          <dgm:dir/>
          <dgm:resizeHandles/>
        </dgm:presLayoutVars>
      </dgm:prSet>
      <dgm:spPr/>
      <dgm:t>
        <a:bodyPr/>
        <a:lstStyle/>
        <a:p>
          <a:endParaRPr lang="zh-CN" altLang="en-US"/>
        </a:p>
      </dgm:t>
    </dgm:pt>
    <dgm:pt modelId="{CF331F4F-3BB8-4E0C-B82B-E56B65B6933D}" type="pres">
      <dgm:prSet presAssocID="{0E9E7C16-5010-4E3C-B8CE-E5EEF60CD7D6}" presName="pyramid" presStyleLbl="node1" presStyleIdx="0" presStyleCnt="1"/>
      <dgm:spPr/>
      <dgm:t>
        <a:bodyPr/>
        <a:lstStyle/>
        <a:p>
          <a:endParaRPr lang="zh-CN" altLang="en-US"/>
        </a:p>
      </dgm:t>
    </dgm:pt>
    <dgm:pt modelId="{0A5FF39E-3DFC-469C-A2F3-2E576FF32E05}" type="pres">
      <dgm:prSet presAssocID="{0E9E7C16-5010-4E3C-B8CE-E5EEF60CD7D6}" presName="theList" presStyleCnt="0"/>
      <dgm:spPr/>
      <dgm:t>
        <a:bodyPr/>
        <a:lstStyle/>
        <a:p>
          <a:endParaRPr lang="zh-CN" altLang="en-US"/>
        </a:p>
      </dgm:t>
    </dgm:pt>
    <dgm:pt modelId="{AAB6936B-45E0-468A-A73B-963EB90CA891}" type="pres">
      <dgm:prSet presAssocID="{68AC85BA-0C9A-4AA0-90A9-5E521EB5858D}" presName="aNode" presStyleLbl="fgAcc1" presStyleIdx="0" presStyleCnt="4" custScaleX="196178" custLinFactNeighborX="54925" custLinFactNeighborY="55717">
        <dgm:presLayoutVars>
          <dgm:bulletEnabled val="1"/>
        </dgm:presLayoutVars>
      </dgm:prSet>
      <dgm:spPr/>
      <dgm:t>
        <a:bodyPr/>
        <a:lstStyle/>
        <a:p>
          <a:endParaRPr lang="zh-CN" altLang="en-US"/>
        </a:p>
      </dgm:t>
    </dgm:pt>
    <dgm:pt modelId="{12D22545-377B-4FF3-B5B3-40BC230EF766}" type="pres">
      <dgm:prSet presAssocID="{68AC85BA-0C9A-4AA0-90A9-5E521EB5858D}" presName="aSpace" presStyleCnt="0"/>
      <dgm:spPr/>
      <dgm:t>
        <a:bodyPr/>
        <a:lstStyle/>
        <a:p>
          <a:endParaRPr lang="zh-CN" altLang="en-US"/>
        </a:p>
      </dgm:t>
    </dgm:pt>
    <dgm:pt modelId="{409C1735-BAEA-4CA2-814F-A798725461AC}" type="pres">
      <dgm:prSet presAssocID="{C39AC784-D2D6-45E3-98B0-EEE7DCC358CF}" presName="aNode" presStyleLbl="fgAcc1" presStyleIdx="1" presStyleCnt="4" custScaleX="196178" custLinFactNeighborX="54925" custLinFactNeighborY="55717">
        <dgm:presLayoutVars>
          <dgm:bulletEnabled val="1"/>
        </dgm:presLayoutVars>
      </dgm:prSet>
      <dgm:spPr/>
      <dgm:t>
        <a:bodyPr/>
        <a:lstStyle/>
        <a:p>
          <a:endParaRPr lang="zh-CN" altLang="en-US"/>
        </a:p>
      </dgm:t>
    </dgm:pt>
    <dgm:pt modelId="{2CAA5EAA-035A-4A9D-B8AB-DC1B74C0BF16}" type="pres">
      <dgm:prSet presAssocID="{C39AC784-D2D6-45E3-98B0-EEE7DCC358CF}" presName="aSpace" presStyleCnt="0"/>
      <dgm:spPr/>
      <dgm:t>
        <a:bodyPr/>
        <a:lstStyle/>
        <a:p>
          <a:endParaRPr lang="zh-CN" altLang="en-US"/>
        </a:p>
      </dgm:t>
    </dgm:pt>
    <dgm:pt modelId="{50A8CC12-07DC-4C0D-AC0D-29473BA9DC94}" type="pres">
      <dgm:prSet presAssocID="{3CE5A3F5-5FE4-41BD-922C-C06932F203FC}" presName="aNode" presStyleLbl="fgAcc1" presStyleIdx="2" presStyleCnt="4" custScaleX="196178" custLinFactNeighborX="54925" custLinFactNeighborY="55717">
        <dgm:presLayoutVars>
          <dgm:bulletEnabled val="1"/>
        </dgm:presLayoutVars>
      </dgm:prSet>
      <dgm:spPr/>
      <dgm:t>
        <a:bodyPr/>
        <a:lstStyle/>
        <a:p>
          <a:endParaRPr lang="zh-CN" altLang="en-US"/>
        </a:p>
      </dgm:t>
    </dgm:pt>
    <dgm:pt modelId="{0542892E-8CA6-4FFE-AB3B-556729283687}" type="pres">
      <dgm:prSet presAssocID="{3CE5A3F5-5FE4-41BD-922C-C06932F203FC}" presName="aSpace" presStyleCnt="0"/>
      <dgm:spPr/>
      <dgm:t>
        <a:bodyPr/>
        <a:lstStyle/>
        <a:p>
          <a:endParaRPr lang="zh-CN" altLang="en-US"/>
        </a:p>
      </dgm:t>
    </dgm:pt>
    <dgm:pt modelId="{3E2EDB30-AD58-48A6-BD58-3A022DE272E3}" type="pres">
      <dgm:prSet presAssocID="{41E89FEF-CCF1-45B2-8C18-E2EE7247C4EF}" presName="aNode" presStyleLbl="fgAcc1" presStyleIdx="3" presStyleCnt="4" custScaleX="195954" custLinFactNeighborX="31848">
        <dgm:presLayoutVars>
          <dgm:bulletEnabled val="1"/>
        </dgm:presLayoutVars>
      </dgm:prSet>
      <dgm:spPr/>
      <dgm:t>
        <a:bodyPr/>
        <a:lstStyle/>
        <a:p>
          <a:endParaRPr lang="zh-CN" altLang="en-US"/>
        </a:p>
      </dgm:t>
    </dgm:pt>
    <dgm:pt modelId="{2681D6FA-25FE-45D1-8291-12E3397A3938}" type="pres">
      <dgm:prSet presAssocID="{41E89FEF-CCF1-45B2-8C18-E2EE7247C4EF}" presName="aSpace" presStyleCnt="0"/>
      <dgm:spPr/>
      <dgm:t>
        <a:bodyPr/>
        <a:lstStyle/>
        <a:p>
          <a:endParaRPr lang="zh-CN" altLang="en-US"/>
        </a:p>
      </dgm:t>
    </dgm:pt>
  </dgm:ptLst>
  <dgm:cxnLst>
    <dgm:cxn modelId="{140AA81A-F37A-441A-B453-83C5C28F1EB5}" srcId="{0E9E7C16-5010-4E3C-B8CE-E5EEF60CD7D6}" destId="{68AC85BA-0C9A-4AA0-90A9-5E521EB5858D}" srcOrd="0" destOrd="0" parTransId="{E02686C0-683F-4C0A-AAD3-F19E042F1740}" sibTransId="{22AF794E-930A-46B5-8360-D6BAD162351A}"/>
    <dgm:cxn modelId="{5D0A10DE-F478-4507-A6C4-296EB505FE5B}" type="presOf" srcId="{3CE5A3F5-5FE4-41BD-922C-C06932F203FC}" destId="{50A8CC12-07DC-4C0D-AC0D-29473BA9DC94}" srcOrd="0" destOrd="0" presId="urn:microsoft.com/office/officeart/2005/8/layout/pyramid2"/>
    <dgm:cxn modelId="{76FC88FD-BE6E-4785-83C5-82C542F00976}" type="presOf" srcId="{68AC85BA-0C9A-4AA0-90A9-5E521EB5858D}" destId="{AAB6936B-45E0-468A-A73B-963EB90CA891}" srcOrd="0" destOrd="0" presId="urn:microsoft.com/office/officeart/2005/8/layout/pyramid2"/>
    <dgm:cxn modelId="{FA39433F-5E46-492F-B998-28B93C112808}" type="presOf" srcId="{41E89FEF-CCF1-45B2-8C18-E2EE7247C4EF}" destId="{3E2EDB30-AD58-48A6-BD58-3A022DE272E3}" srcOrd="0" destOrd="0" presId="urn:microsoft.com/office/officeart/2005/8/layout/pyramid2"/>
    <dgm:cxn modelId="{6210EB7C-EE30-46F0-B270-39AAB3FAEAB6}" type="presOf" srcId="{C39AC784-D2D6-45E3-98B0-EEE7DCC358CF}" destId="{409C1735-BAEA-4CA2-814F-A798725461AC}" srcOrd="0" destOrd="0" presId="urn:microsoft.com/office/officeart/2005/8/layout/pyramid2"/>
    <dgm:cxn modelId="{31FE2F2E-C82B-434F-8996-9F44BA1EB38C}" srcId="{0E9E7C16-5010-4E3C-B8CE-E5EEF60CD7D6}" destId="{41E89FEF-CCF1-45B2-8C18-E2EE7247C4EF}" srcOrd="3" destOrd="0" parTransId="{57DEB153-07ED-427B-B6AA-95FE6DA4AC79}" sibTransId="{F6DADEB5-1B93-4EFD-87DC-71EF7663880F}"/>
    <dgm:cxn modelId="{4B6E319B-43D1-49F3-8AB9-840F9924D680}" type="presOf" srcId="{0E9E7C16-5010-4E3C-B8CE-E5EEF60CD7D6}" destId="{E5DB6234-B4C8-4A28-BBE9-F901DCFEE2E6}" srcOrd="0" destOrd="0" presId="urn:microsoft.com/office/officeart/2005/8/layout/pyramid2"/>
    <dgm:cxn modelId="{C8572EFC-B7D4-42DB-B0B1-88FF13804431}" srcId="{0E9E7C16-5010-4E3C-B8CE-E5EEF60CD7D6}" destId="{3CE5A3F5-5FE4-41BD-922C-C06932F203FC}" srcOrd="2" destOrd="0" parTransId="{9B675E4B-431F-4A92-B8DE-F8F9CC1BD737}" sibTransId="{84541716-96DD-4B61-96A9-69829643EF61}"/>
    <dgm:cxn modelId="{BB2EAD67-77E5-4BB0-9A74-2E757AD4AF77}" srcId="{0E9E7C16-5010-4E3C-B8CE-E5EEF60CD7D6}" destId="{C39AC784-D2D6-45E3-98B0-EEE7DCC358CF}" srcOrd="1" destOrd="0" parTransId="{56952951-2C5D-40E9-B2C3-F4559A929E5B}" sibTransId="{1867F5F9-8076-46C5-9635-993F62B447AF}"/>
    <dgm:cxn modelId="{11EEAA30-838A-426C-BFAC-A82D0BC3CF4F}" type="presParOf" srcId="{E5DB6234-B4C8-4A28-BBE9-F901DCFEE2E6}" destId="{CF331F4F-3BB8-4E0C-B82B-E56B65B6933D}" srcOrd="0" destOrd="0" presId="urn:microsoft.com/office/officeart/2005/8/layout/pyramid2"/>
    <dgm:cxn modelId="{4125E90D-4A78-4899-9877-CEE66C924135}" type="presParOf" srcId="{E5DB6234-B4C8-4A28-BBE9-F901DCFEE2E6}" destId="{0A5FF39E-3DFC-469C-A2F3-2E576FF32E05}" srcOrd="1" destOrd="0" presId="urn:microsoft.com/office/officeart/2005/8/layout/pyramid2"/>
    <dgm:cxn modelId="{D93D9C6F-447A-412E-84A1-F422CA28C578}" type="presParOf" srcId="{0A5FF39E-3DFC-469C-A2F3-2E576FF32E05}" destId="{AAB6936B-45E0-468A-A73B-963EB90CA891}" srcOrd="0" destOrd="0" presId="urn:microsoft.com/office/officeart/2005/8/layout/pyramid2"/>
    <dgm:cxn modelId="{E5AC8358-CFB7-483F-AE81-07CAB82A2DD0}" type="presParOf" srcId="{0A5FF39E-3DFC-469C-A2F3-2E576FF32E05}" destId="{12D22545-377B-4FF3-B5B3-40BC230EF766}" srcOrd="1" destOrd="0" presId="urn:microsoft.com/office/officeart/2005/8/layout/pyramid2"/>
    <dgm:cxn modelId="{C2851354-BF48-4ADF-9A7F-6A871318C6AF}" type="presParOf" srcId="{0A5FF39E-3DFC-469C-A2F3-2E576FF32E05}" destId="{409C1735-BAEA-4CA2-814F-A798725461AC}" srcOrd="2" destOrd="0" presId="urn:microsoft.com/office/officeart/2005/8/layout/pyramid2"/>
    <dgm:cxn modelId="{B9410ED6-65CE-4D0A-A184-377CED3A5ED1}" type="presParOf" srcId="{0A5FF39E-3DFC-469C-A2F3-2E576FF32E05}" destId="{2CAA5EAA-035A-4A9D-B8AB-DC1B74C0BF16}" srcOrd="3" destOrd="0" presId="urn:microsoft.com/office/officeart/2005/8/layout/pyramid2"/>
    <dgm:cxn modelId="{EB6FA96C-DCDA-418B-A3FC-8A02513D20BC}" type="presParOf" srcId="{0A5FF39E-3DFC-469C-A2F3-2E576FF32E05}" destId="{50A8CC12-07DC-4C0D-AC0D-29473BA9DC94}" srcOrd="4" destOrd="0" presId="urn:microsoft.com/office/officeart/2005/8/layout/pyramid2"/>
    <dgm:cxn modelId="{7D445964-FB25-4989-B3E5-DF6F75050860}" type="presParOf" srcId="{0A5FF39E-3DFC-469C-A2F3-2E576FF32E05}" destId="{0542892E-8CA6-4FFE-AB3B-556729283687}" srcOrd="5" destOrd="0" presId="urn:microsoft.com/office/officeart/2005/8/layout/pyramid2"/>
    <dgm:cxn modelId="{7EE417CD-44F8-4A9E-B1E9-FA2738429CDC}" type="presParOf" srcId="{0A5FF39E-3DFC-469C-A2F3-2E576FF32E05}" destId="{3E2EDB30-AD58-48A6-BD58-3A022DE272E3}" srcOrd="6" destOrd="0" presId="urn:microsoft.com/office/officeart/2005/8/layout/pyramid2"/>
    <dgm:cxn modelId="{AF807A63-D329-423C-A1BB-2CDC8FA1406E}" type="presParOf" srcId="{0A5FF39E-3DFC-469C-A2F3-2E576FF32E05}" destId="{2681D6FA-25FE-45D1-8291-12E3397A393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DC675E3-7C28-4D36-9798-87B6D4467B81}" type="doc">
      <dgm:prSet loTypeId="urn:microsoft.com/office/officeart/2005/8/layout/vList6" loCatId="process" qsTypeId="urn:microsoft.com/office/officeart/2005/8/quickstyle/simple1" qsCatId="simple" csTypeId="urn:microsoft.com/office/officeart/2005/8/colors/accent1_1" csCatId="accent1" phldr="1"/>
      <dgm:spPr/>
      <dgm:t>
        <a:bodyPr/>
        <a:lstStyle/>
        <a:p>
          <a:endParaRPr lang="zh-CN" altLang="en-US"/>
        </a:p>
      </dgm:t>
    </dgm:pt>
    <dgm:pt modelId="{26EA3DAA-7F52-4592-876E-60F2F0A5FF87}">
      <dgm:prSet custT="1"/>
      <dgm:spPr/>
      <dgm:t>
        <a:bodyPr/>
        <a:lstStyle/>
        <a:p>
          <a:pPr rtl="0"/>
          <a:r>
            <a:rPr lang="zh-CN" sz="2400" dirty="0" smtClean="0"/>
            <a:t>缺点：</a:t>
          </a:r>
          <a:r>
            <a:rPr lang="en-US" sz="2400" dirty="0" smtClean="0"/>
            <a:t>1</a:t>
          </a:r>
          <a:r>
            <a:rPr lang="zh-CN" sz="2400" dirty="0" smtClean="0"/>
            <a:t>、冗余太大</a:t>
          </a:r>
          <a:endParaRPr lang="zh-CN" sz="2400" dirty="0"/>
        </a:p>
      </dgm:t>
    </dgm:pt>
    <dgm:pt modelId="{5B312435-FE5E-4598-BB4A-44FA24AC2DA0}" type="parTrans" cxnId="{189EA2CA-447D-49FA-9CD1-1620C3E9053A}">
      <dgm:prSet/>
      <dgm:spPr/>
      <dgm:t>
        <a:bodyPr/>
        <a:lstStyle/>
        <a:p>
          <a:endParaRPr lang="zh-CN" altLang="en-US" sz="5400"/>
        </a:p>
      </dgm:t>
    </dgm:pt>
    <dgm:pt modelId="{FB7621D5-83DB-4C3E-8E14-F55F5C8EF3F7}" type="sibTrans" cxnId="{189EA2CA-447D-49FA-9CD1-1620C3E9053A}">
      <dgm:prSet/>
      <dgm:spPr/>
      <dgm:t>
        <a:bodyPr/>
        <a:lstStyle/>
        <a:p>
          <a:endParaRPr lang="zh-CN" altLang="en-US" sz="5400"/>
        </a:p>
      </dgm:t>
    </dgm:pt>
    <dgm:pt modelId="{86C6C259-236F-48D5-AE6C-6A95AFF36EA5}">
      <dgm:prSet custT="1"/>
      <dgm:spPr/>
      <dgm:t>
        <a:bodyPr/>
        <a:lstStyle/>
        <a:p>
          <a:pPr rtl="0"/>
          <a:r>
            <a:rPr lang="en-US" sz="2400" dirty="0" smtClean="0"/>
            <a:t>2</a:t>
          </a:r>
          <a:r>
            <a:rPr lang="zh-CN" sz="2400" dirty="0" smtClean="0"/>
            <a:t>、操作异常</a:t>
          </a:r>
          <a:endParaRPr lang="zh-CN" sz="2400" dirty="0"/>
        </a:p>
      </dgm:t>
    </dgm:pt>
    <dgm:pt modelId="{C69F3B2A-6EB2-47D6-8327-C3AAD2081760}" type="parTrans" cxnId="{BE979B07-54F5-4A64-A9F4-0EAA2040B0AA}">
      <dgm:prSet/>
      <dgm:spPr/>
      <dgm:t>
        <a:bodyPr/>
        <a:lstStyle/>
        <a:p>
          <a:endParaRPr lang="zh-CN" altLang="en-US" sz="5400"/>
        </a:p>
      </dgm:t>
    </dgm:pt>
    <dgm:pt modelId="{6F51CC1E-27FA-4853-9554-76B7CA10F9B7}" type="sibTrans" cxnId="{BE979B07-54F5-4A64-A9F4-0EAA2040B0AA}">
      <dgm:prSet/>
      <dgm:spPr/>
      <dgm:t>
        <a:bodyPr/>
        <a:lstStyle/>
        <a:p>
          <a:endParaRPr lang="zh-CN" altLang="en-US" sz="5400"/>
        </a:p>
      </dgm:t>
    </dgm:pt>
    <dgm:pt modelId="{7E4DD95A-4288-4EDA-81F8-798B4B482320}">
      <dgm:prSet custT="1"/>
      <dgm:spPr/>
      <dgm:t>
        <a:bodyPr/>
        <a:lstStyle/>
        <a:p>
          <a:pPr rtl="0"/>
          <a:r>
            <a:rPr lang="en-US" sz="2400" dirty="0" smtClean="0"/>
            <a:t>1</a:t>
          </a:r>
          <a:r>
            <a:rPr lang="zh-CN" sz="2400" dirty="0" smtClean="0"/>
            <a:t>）插入异常</a:t>
          </a:r>
          <a:r>
            <a:rPr lang="en-US" sz="2400" dirty="0" smtClean="0"/>
            <a:t>2</a:t>
          </a:r>
          <a:r>
            <a:rPr lang="zh-CN" sz="2400" dirty="0" smtClean="0"/>
            <a:t>）删除异常</a:t>
          </a:r>
          <a:endParaRPr lang="zh-CN" sz="2400" dirty="0"/>
        </a:p>
      </dgm:t>
    </dgm:pt>
    <dgm:pt modelId="{9ECA3D77-6B33-4053-9478-D6148CB0572F}" type="parTrans" cxnId="{76D93DDF-055D-4AEE-A254-9AF11D1451D6}">
      <dgm:prSet/>
      <dgm:spPr/>
      <dgm:t>
        <a:bodyPr/>
        <a:lstStyle/>
        <a:p>
          <a:endParaRPr lang="zh-CN" altLang="en-US" sz="5400"/>
        </a:p>
      </dgm:t>
    </dgm:pt>
    <dgm:pt modelId="{E3EFE27C-05A7-42EA-80A9-3189FA6C16B1}" type="sibTrans" cxnId="{76D93DDF-055D-4AEE-A254-9AF11D1451D6}">
      <dgm:prSet/>
      <dgm:spPr/>
      <dgm:t>
        <a:bodyPr/>
        <a:lstStyle/>
        <a:p>
          <a:endParaRPr lang="zh-CN" altLang="en-US" sz="5400"/>
        </a:p>
      </dgm:t>
    </dgm:pt>
    <dgm:pt modelId="{3FF8E087-1383-461F-BAD3-14DEFB6FA9D4}">
      <dgm:prSet custT="1"/>
      <dgm:spPr/>
      <dgm:t>
        <a:bodyPr/>
        <a:lstStyle/>
        <a:p>
          <a:pPr rtl="0"/>
          <a:r>
            <a:rPr lang="zh-CN" sz="2400" dirty="0" smtClean="0"/>
            <a:t> </a:t>
          </a:r>
          <a:r>
            <a:rPr lang="en-US" sz="2400" dirty="0" smtClean="0"/>
            <a:t>3</a:t>
          </a:r>
          <a:r>
            <a:rPr lang="zh-CN" sz="2400" dirty="0" smtClean="0"/>
            <a:t>）修改异常</a:t>
          </a:r>
          <a:endParaRPr lang="zh-CN" sz="2400" dirty="0"/>
        </a:p>
      </dgm:t>
    </dgm:pt>
    <dgm:pt modelId="{8A5D48B6-EA56-4A44-B4AA-40CD509DA19F}" type="parTrans" cxnId="{CE3227EE-9C53-41DA-BC8A-F17B93AB11D1}">
      <dgm:prSet/>
      <dgm:spPr/>
      <dgm:t>
        <a:bodyPr/>
        <a:lstStyle/>
        <a:p>
          <a:endParaRPr lang="zh-CN" altLang="en-US"/>
        </a:p>
      </dgm:t>
    </dgm:pt>
    <dgm:pt modelId="{EC2A6C53-8A39-4615-9006-A50715A619FD}" type="sibTrans" cxnId="{CE3227EE-9C53-41DA-BC8A-F17B93AB11D1}">
      <dgm:prSet/>
      <dgm:spPr/>
      <dgm:t>
        <a:bodyPr/>
        <a:lstStyle/>
        <a:p>
          <a:endParaRPr lang="zh-CN" altLang="en-US"/>
        </a:p>
      </dgm:t>
    </dgm:pt>
    <dgm:pt modelId="{C9558099-1D5A-4C19-BE3F-62ADEF37D9ED}">
      <dgm:prSet/>
      <dgm:spPr/>
      <dgm:t>
        <a:bodyPr/>
        <a:lstStyle/>
        <a:p>
          <a:r>
            <a:rPr lang="zh-CN" altLang="en-US" dirty="0" smtClean="0"/>
            <a:t>（</a:t>
          </a:r>
          <a:r>
            <a:rPr lang="en-US" altLang="zh-CN" dirty="0" smtClean="0"/>
            <a:t>1</a:t>
          </a:r>
          <a:r>
            <a:rPr lang="zh-CN" altLang="en-US" dirty="0" smtClean="0"/>
            <a:t>）项目编号</a:t>
          </a:r>
          <a:endParaRPr lang="zh-CN" altLang="en-US" dirty="0"/>
        </a:p>
      </dgm:t>
    </dgm:pt>
    <dgm:pt modelId="{53A91F38-FC5B-4713-A0AF-F07264732D0D}" type="parTrans" cxnId="{2FE452F0-E9B5-407C-977B-649A908CE60E}">
      <dgm:prSet/>
      <dgm:spPr/>
      <dgm:t>
        <a:bodyPr/>
        <a:lstStyle/>
        <a:p>
          <a:endParaRPr lang="zh-CN" altLang="en-US"/>
        </a:p>
      </dgm:t>
    </dgm:pt>
    <dgm:pt modelId="{701EBABC-0B25-4745-9116-16C5F6A797AF}" type="sibTrans" cxnId="{2FE452F0-E9B5-407C-977B-649A908CE60E}">
      <dgm:prSet/>
      <dgm:spPr/>
      <dgm:t>
        <a:bodyPr/>
        <a:lstStyle/>
        <a:p>
          <a:endParaRPr lang="zh-CN" altLang="en-US"/>
        </a:p>
      </dgm:t>
    </dgm:pt>
    <dgm:pt modelId="{8FB18F77-0F13-437A-A330-DA1C4A55CFEE}">
      <dgm:prSet/>
      <dgm:spPr/>
      <dgm:t>
        <a:bodyPr/>
        <a:lstStyle/>
        <a:p>
          <a:r>
            <a:rPr lang="zh-CN" altLang="en-US" dirty="0" smtClean="0"/>
            <a:t>（</a:t>
          </a:r>
          <a:r>
            <a:rPr lang="en-US" altLang="zh-CN" dirty="0" smtClean="0"/>
            <a:t>2</a:t>
          </a:r>
          <a:r>
            <a:rPr lang="zh-CN" altLang="en-US" dirty="0" smtClean="0"/>
            <a:t>）学院名称、院长</a:t>
          </a:r>
          <a:endParaRPr lang="zh-CN" altLang="en-US" dirty="0"/>
        </a:p>
      </dgm:t>
    </dgm:pt>
    <dgm:pt modelId="{E286772F-E45D-4A2D-B561-0D1E248D23A1}" type="parTrans" cxnId="{8AB6134A-5480-48A6-86C2-789C5263061D}">
      <dgm:prSet/>
      <dgm:spPr/>
      <dgm:t>
        <a:bodyPr/>
        <a:lstStyle/>
        <a:p>
          <a:endParaRPr lang="zh-CN" altLang="en-US"/>
        </a:p>
      </dgm:t>
    </dgm:pt>
    <dgm:pt modelId="{E5E84EC2-63CE-4406-A455-B6889326FF39}" type="sibTrans" cxnId="{8AB6134A-5480-48A6-86C2-789C5263061D}">
      <dgm:prSet/>
      <dgm:spPr/>
      <dgm:t>
        <a:bodyPr/>
        <a:lstStyle/>
        <a:p>
          <a:endParaRPr lang="zh-CN" altLang="en-US"/>
        </a:p>
      </dgm:t>
    </dgm:pt>
    <dgm:pt modelId="{9DCA900B-9305-4C54-BD8B-7B3D6346BC9F}" type="pres">
      <dgm:prSet presAssocID="{DDC675E3-7C28-4D36-9798-87B6D4467B81}" presName="Name0" presStyleCnt="0">
        <dgm:presLayoutVars>
          <dgm:dir/>
          <dgm:animLvl val="lvl"/>
          <dgm:resizeHandles/>
        </dgm:presLayoutVars>
      </dgm:prSet>
      <dgm:spPr/>
      <dgm:t>
        <a:bodyPr/>
        <a:lstStyle/>
        <a:p>
          <a:endParaRPr lang="zh-CN" altLang="en-US"/>
        </a:p>
      </dgm:t>
    </dgm:pt>
    <dgm:pt modelId="{F993B69D-5405-4229-B40A-D6911C748314}" type="pres">
      <dgm:prSet presAssocID="{26EA3DAA-7F52-4592-876E-60F2F0A5FF87}" presName="linNode" presStyleCnt="0"/>
      <dgm:spPr/>
      <dgm:t>
        <a:bodyPr/>
        <a:lstStyle/>
        <a:p>
          <a:endParaRPr lang="zh-CN" altLang="en-US"/>
        </a:p>
      </dgm:t>
    </dgm:pt>
    <dgm:pt modelId="{777C10CA-8587-4804-82AF-1D853F559D35}" type="pres">
      <dgm:prSet presAssocID="{26EA3DAA-7F52-4592-876E-60F2F0A5FF87}" presName="parentShp" presStyleLbl="node1" presStyleIdx="0" presStyleCnt="2" custScaleX="115517">
        <dgm:presLayoutVars>
          <dgm:bulletEnabled val="1"/>
        </dgm:presLayoutVars>
      </dgm:prSet>
      <dgm:spPr/>
      <dgm:t>
        <a:bodyPr/>
        <a:lstStyle/>
        <a:p>
          <a:endParaRPr lang="zh-CN" altLang="en-US"/>
        </a:p>
      </dgm:t>
    </dgm:pt>
    <dgm:pt modelId="{B2D22787-8245-4158-BA65-05DE8CD04C15}" type="pres">
      <dgm:prSet presAssocID="{26EA3DAA-7F52-4592-876E-60F2F0A5FF87}" presName="childShp" presStyleLbl="bgAccFollowNode1" presStyleIdx="0" presStyleCnt="2">
        <dgm:presLayoutVars>
          <dgm:bulletEnabled val="1"/>
        </dgm:presLayoutVars>
      </dgm:prSet>
      <dgm:spPr/>
      <dgm:t>
        <a:bodyPr/>
        <a:lstStyle/>
        <a:p>
          <a:endParaRPr lang="zh-CN" altLang="en-US"/>
        </a:p>
      </dgm:t>
    </dgm:pt>
    <dgm:pt modelId="{E3A4E9DE-FEAF-4E49-B44F-B7325B9D8011}" type="pres">
      <dgm:prSet presAssocID="{FB7621D5-83DB-4C3E-8E14-F55F5C8EF3F7}" presName="spacing" presStyleCnt="0"/>
      <dgm:spPr/>
      <dgm:t>
        <a:bodyPr/>
        <a:lstStyle/>
        <a:p>
          <a:endParaRPr lang="zh-CN" altLang="en-US"/>
        </a:p>
      </dgm:t>
    </dgm:pt>
    <dgm:pt modelId="{B9DA4690-A794-4178-82BD-EBB5863C95E7}" type="pres">
      <dgm:prSet presAssocID="{86C6C259-236F-48D5-AE6C-6A95AFF36EA5}" presName="linNode" presStyleCnt="0"/>
      <dgm:spPr/>
      <dgm:t>
        <a:bodyPr/>
        <a:lstStyle/>
        <a:p>
          <a:endParaRPr lang="zh-CN" altLang="en-US"/>
        </a:p>
      </dgm:t>
    </dgm:pt>
    <dgm:pt modelId="{2B3C9921-FD84-4834-A95F-9A9F59E1D058}" type="pres">
      <dgm:prSet presAssocID="{86C6C259-236F-48D5-AE6C-6A95AFF36EA5}" presName="parentShp" presStyleLbl="node1" presStyleIdx="1" presStyleCnt="2">
        <dgm:presLayoutVars>
          <dgm:bulletEnabled val="1"/>
        </dgm:presLayoutVars>
      </dgm:prSet>
      <dgm:spPr/>
      <dgm:t>
        <a:bodyPr/>
        <a:lstStyle/>
        <a:p>
          <a:endParaRPr lang="zh-CN" altLang="en-US"/>
        </a:p>
      </dgm:t>
    </dgm:pt>
    <dgm:pt modelId="{EB984153-9A67-4EFA-BE45-554E9B52E9C9}" type="pres">
      <dgm:prSet presAssocID="{86C6C259-236F-48D5-AE6C-6A95AFF36EA5}" presName="childShp" presStyleLbl="bgAccFollowNode1" presStyleIdx="1" presStyleCnt="2">
        <dgm:presLayoutVars>
          <dgm:bulletEnabled val="1"/>
        </dgm:presLayoutVars>
      </dgm:prSet>
      <dgm:spPr/>
      <dgm:t>
        <a:bodyPr/>
        <a:lstStyle/>
        <a:p>
          <a:endParaRPr lang="zh-CN" altLang="en-US"/>
        </a:p>
      </dgm:t>
    </dgm:pt>
  </dgm:ptLst>
  <dgm:cxnLst>
    <dgm:cxn modelId="{CE3227EE-9C53-41DA-BC8A-F17B93AB11D1}" srcId="{86C6C259-236F-48D5-AE6C-6A95AFF36EA5}" destId="{3FF8E087-1383-461F-BAD3-14DEFB6FA9D4}" srcOrd="1" destOrd="0" parTransId="{8A5D48B6-EA56-4A44-B4AA-40CD509DA19F}" sibTransId="{EC2A6C53-8A39-4615-9006-A50715A619FD}"/>
    <dgm:cxn modelId="{8AB6134A-5480-48A6-86C2-789C5263061D}" srcId="{26EA3DAA-7F52-4592-876E-60F2F0A5FF87}" destId="{8FB18F77-0F13-437A-A330-DA1C4A55CFEE}" srcOrd="1" destOrd="0" parTransId="{E286772F-E45D-4A2D-B561-0D1E248D23A1}" sibTransId="{E5E84EC2-63CE-4406-A455-B6889326FF39}"/>
    <dgm:cxn modelId="{2FE452F0-E9B5-407C-977B-649A908CE60E}" srcId="{26EA3DAA-7F52-4592-876E-60F2F0A5FF87}" destId="{C9558099-1D5A-4C19-BE3F-62ADEF37D9ED}" srcOrd="0" destOrd="0" parTransId="{53A91F38-FC5B-4713-A0AF-F07264732D0D}" sibTransId="{701EBABC-0B25-4745-9116-16C5F6A797AF}"/>
    <dgm:cxn modelId="{DAC080FE-168E-44FF-9022-8D03DDD53DD7}" type="presOf" srcId="{DDC675E3-7C28-4D36-9798-87B6D4467B81}" destId="{9DCA900B-9305-4C54-BD8B-7B3D6346BC9F}" srcOrd="0" destOrd="0" presId="urn:microsoft.com/office/officeart/2005/8/layout/vList6"/>
    <dgm:cxn modelId="{EFD37090-D8EF-4437-AFC0-2BEDB853B3E2}" type="presOf" srcId="{8FB18F77-0F13-437A-A330-DA1C4A55CFEE}" destId="{B2D22787-8245-4158-BA65-05DE8CD04C15}" srcOrd="0" destOrd="1" presId="urn:microsoft.com/office/officeart/2005/8/layout/vList6"/>
    <dgm:cxn modelId="{189EA2CA-447D-49FA-9CD1-1620C3E9053A}" srcId="{DDC675E3-7C28-4D36-9798-87B6D4467B81}" destId="{26EA3DAA-7F52-4592-876E-60F2F0A5FF87}" srcOrd="0" destOrd="0" parTransId="{5B312435-FE5E-4598-BB4A-44FA24AC2DA0}" sibTransId="{FB7621D5-83DB-4C3E-8E14-F55F5C8EF3F7}"/>
    <dgm:cxn modelId="{A155A996-9F59-484B-8066-B8D16D7363BD}" type="presOf" srcId="{26EA3DAA-7F52-4592-876E-60F2F0A5FF87}" destId="{777C10CA-8587-4804-82AF-1D853F559D35}" srcOrd="0" destOrd="0" presId="urn:microsoft.com/office/officeart/2005/8/layout/vList6"/>
    <dgm:cxn modelId="{76D93DDF-055D-4AEE-A254-9AF11D1451D6}" srcId="{86C6C259-236F-48D5-AE6C-6A95AFF36EA5}" destId="{7E4DD95A-4288-4EDA-81F8-798B4B482320}" srcOrd="0" destOrd="0" parTransId="{9ECA3D77-6B33-4053-9478-D6148CB0572F}" sibTransId="{E3EFE27C-05A7-42EA-80A9-3189FA6C16B1}"/>
    <dgm:cxn modelId="{4DC8306F-FEA2-4FBD-820D-E470A202E6FD}" type="presOf" srcId="{7E4DD95A-4288-4EDA-81F8-798B4B482320}" destId="{EB984153-9A67-4EFA-BE45-554E9B52E9C9}" srcOrd="0" destOrd="0" presId="urn:microsoft.com/office/officeart/2005/8/layout/vList6"/>
    <dgm:cxn modelId="{BE979B07-54F5-4A64-A9F4-0EAA2040B0AA}" srcId="{DDC675E3-7C28-4D36-9798-87B6D4467B81}" destId="{86C6C259-236F-48D5-AE6C-6A95AFF36EA5}" srcOrd="1" destOrd="0" parTransId="{C69F3B2A-6EB2-47D6-8327-C3AAD2081760}" sibTransId="{6F51CC1E-27FA-4853-9554-76B7CA10F9B7}"/>
    <dgm:cxn modelId="{9EB7AAAC-BA8D-444C-A74A-0BB67E8C344E}" type="presOf" srcId="{86C6C259-236F-48D5-AE6C-6A95AFF36EA5}" destId="{2B3C9921-FD84-4834-A95F-9A9F59E1D058}" srcOrd="0" destOrd="0" presId="urn:microsoft.com/office/officeart/2005/8/layout/vList6"/>
    <dgm:cxn modelId="{84F2D9FF-7D1B-4CE9-9C09-2AF74F8E3122}" type="presOf" srcId="{3FF8E087-1383-461F-BAD3-14DEFB6FA9D4}" destId="{EB984153-9A67-4EFA-BE45-554E9B52E9C9}" srcOrd="0" destOrd="1" presId="urn:microsoft.com/office/officeart/2005/8/layout/vList6"/>
    <dgm:cxn modelId="{A0F19DED-1479-488F-B531-5D2906E6643C}" type="presOf" srcId="{C9558099-1D5A-4C19-BE3F-62ADEF37D9ED}" destId="{B2D22787-8245-4158-BA65-05DE8CD04C15}" srcOrd="0" destOrd="0" presId="urn:microsoft.com/office/officeart/2005/8/layout/vList6"/>
    <dgm:cxn modelId="{07B2B04F-E094-46D3-A7BD-CC0F33FE96AC}" type="presParOf" srcId="{9DCA900B-9305-4C54-BD8B-7B3D6346BC9F}" destId="{F993B69D-5405-4229-B40A-D6911C748314}" srcOrd="0" destOrd="0" presId="urn:microsoft.com/office/officeart/2005/8/layout/vList6"/>
    <dgm:cxn modelId="{B739C242-218E-4B05-824C-69F8037A06BA}" type="presParOf" srcId="{F993B69D-5405-4229-B40A-D6911C748314}" destId="{777C10CA-8587-4804-82AF-1D853F559D35}" srcOrd="0" destOrd="0" presId="urn:microsoft.com/office/officeart/2005/8/layout/vList6"/>
    <dgm:cxn modelId="{7DA9E1F8-02C9-4228-A874-899AECC68325}" type="presParOf" srcId="{F993B69D-5405-4229-B40A-D6911C748314}" destId="{B2D22787-8245-4158-BA65-05DE8CD04C15}" srcOrd="1" destOrd="0" presId="urn:microsoft.com/office/officeart/2005/8/layout/vList6"/>
    <dgm:cxn modelId="{6C718E17-421E-4BBE-B2B5-BC4C57A5A273}" type="presParOf" srcId="{9DCA900B-9305-4C54-BD8B-7B3D6346BC9F}" destId="{E3A4E9DE-FEAF-4E49-B44F-B7325B9D8011}" srcOrd="1" destOrd="0" presId="urn:microsoft.com/office/officeart/2005/8/layout/vList6"/>
    <dgm:cxn modelId="{5B5FA3CE-915F-425E-B8AE-8872D084141C}" type="presParOf" srcId="{9DCA900B-9305-4C54-BD8B-7B3D6346BC9F}" destId="{B9DA4690-A794-4178-82BD-EBB5863C95E7}" srcOrd="2" destOrd="0" presId="urn:microsoft.com/office/officeart/2005/8/layout/vList6"/>
    <dgm:cxn modelId="{ED6496D8-E193-472C-95F9-927E60E19B0B}" type="presParOf" srcId="{B9DA4690-A794-4178-82BD-EBB5863C95E7}" destId="{2B3C9921-FD84-4834-A95F-9A9F59E1D058}" srcOrd="0" destOrd="0" presId="urn:microsoft.com/office/officeart/2005/8/layout/vList6"/>
    <dgm:cxn modelId="{12DA7167-B060-4F0F-ADE6-09C7F734660B}" type="presParOf" srcId="{B9DA4690-A794-4178-82BD-EBB5863C95E7}" destId="{EB984153-9A67-4EFA-BE45-554E9B52E9C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CF1BAC-30E2-4506-B2F6-532432D1650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B2C051B7-EA57-4A92-8C7B-019DB28CA9E9}">
      <dgm:prSet custT="1"/>
      <dgm:spPr/>
      <dgm:t>
        <a:bodyPr/>
        <a:lstStyle/>
        <a:p>
          <a:pPr rtl="0"/>
          <a:r>
            <a:rPr lang="en-US" sz="2400" dirty="0" smtClean="0"/>
            <a:t>S_P</a:t>
          </a:r>
          <a:r>
            <a:rPr lang="zh-CN" sz="2400" dirty="0" smtClean="0"/>
            <a:t>（学号，项目编号，承担任务）</a:t>
          </a:r>
          <a:endParaRPr lang="zh-CN" sz="2400" dirty="0"/>
        </a:p>
      </dgm:t>
    </dgm:pt>
    <dgm:pt modelId="{02E0657C-787A-45DE-BF20-8151D6653D0D}" type="parTrans" cxnId="{914B5DE7-48B4-47C7-B727-A87EDAE0D4EA}">
      <dgm:prSet/>
      <dgm:spPr/>
      <dgm:t>
        <a:bodyPr/>
        <a:lstStyle/>
        <a:p>
          <a:endParaRPr lang="zh-CN" altLang="en-US" sz="2400"/>
        </a:p>
      </dgm:t>
    </dgm:pt>
    <dgm:pt modelId="{8CA229CC-06A5-43AD-B61F-4443F57A3DE3}" type="sibTrans" cxnId="{914B5DE7-48B4-47C7-B727-A87EDAE0D4EA}">
      <dgm:prSet/>
      <dgm:spPr/>
      <dgm:t>
        <a:bodyPr/>
        <a:lstStyle/>
        <a:p>
          <a:endParaRPr lang="zh-CN" altLang="en-US" sz="2400"/>
        </a:p>
      </dgm:t>
    </dgm:pt>
    <dgm:pt modelId="{731039FB-5757-4007-ACA0-F4A81676D8C7}" type="pres">
      <dgm:prSet presAssocID="{7ACF1BAC-30E2-4506-B2F6-532432D16508}" presName="linear" presStyleCnt="0">
        <dgm:presLayoutVars>
          <dgm:animLvl val="lvl"/>
          <dgm:resizeHandles val="exact"/>
        </dgm:presLayoutVars>
      </dgm:prSet>
      <dgm:spPr/>
      <dgm:t>
        <a:bodyPr/>
        <a:lstStyle/>
        <a:p>
          <a:endParaRPr lang="zh-CN" altLang="en-US"/>
        </a:p>
      </dgm:t>
    </dgm:pt>
    <dgm:pt modelId="{94816DC7-FFF1-4308-B415-72CC44E7D6BB}" type="pres">
      <dgm:prSet presAssocID="{B2C051B7-EA57-4A92-8C7B-019DB28CA9E9}" presName="parentText" presStyleLbl="node1" presStyleIdx="0" presStyleCnt="1" custLinFactNeighborX="-877">
        <dgm:presLayoutVars>
          <dgm:chMax val="0"/>
          <dgm:bulletEnabled val="1"/>
        </dgm:presLayoutVars>
      </dgm:prSet>
      <dgm:spPr/>
      <dgm:t>
        <a:bodyPr/>
        <a:lstStyle/>
        <a:p>
          <a:endParaRPr lang="zh-CN" altLang="en-US"/>
        </a:p>
      </dgm:t>
    </dgm:pt>
  </dgm:ptLst>
  <dgm:cxnLst>
    <dgm:cxn modelId="{E39F7F35-D08A-4D98-8B40-2BF52E27B653}" type="presOf" srcId="{7ACF1BAC-30E2-4506-B2F6-532432D16508}" destId="{731039FB-5757-4007-ACA0-F4A81676D8C7}" srcOrd="0" destOrd="0" presId="urn:microsoft.com/office/officeart/2005/8/layout/vList2"/>
    <dgm:cxn modelId="{914B5DE7-48B4-47C7-B727-A87EDAE0D4EA}" srcId="{7ACF1BAC-30E2-4506-B2F6-532432D16508}" destId="{B2C051B7-EA57-4A92-8C7B-019DB28CA9E9}" srcOrd="0" destOrd="0" parTransId="{02E0657C-787A-45DE-BF20-8151D6653D0D}" sibTransId="{8CA229CC-06A5-43AD-B61F-4443F57A3DE3}"/>
    <dgm:cxn modelId="{722C2E2D-4B6F-4D8B-A4D8-9803EA3D0744}" type="presOf" srcId="{B2C051B7-EA57-4A92-8C7B-019DB28CA9E9}" destId="{94816DC7-FFF1-4308-B415-72CC44E7D6BB}" srcOrd="0" destOrd="0" presId="urn:microsoft.com/office/officeart/2005/8/layout/vList2"/>
    <dgm:cxn modelId="{E1608689-70EA-4311-8D87-269A1325BDA6}" type="presParOf" srcId="{731039FB-5757-4007-ACA0-F4A81676D8C7}" destId="{94816DC7-FFF1-4308-B415-72CC44E7D6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ACF1BAC-30E2-4506-B2F6-532432D1650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B2C051B7-EA57-4A92-8C7B-019DB28CA9E9}">
      <dgm:prSet custT="1"/>
      <dgm:spPr/>
      <dgm:t>
        <a:bodyPr/>
        <a:lstStyle/>
        <a:p>
          <a:pPr rtl="0"/>
          <a:r>
            <a:rPr lang="en-US" sz="2400" dirty="0" smtClean="0"/>
            <a:t>S_P</a:t>
          </a:r>
          <a:r>
            <a:rPr lang="zh-CN" sz="2400" dirty="0" smtClean="0"/>
            <a:t>（学号，项目编号，承担任务）</a:t>
          </a:r>
          <a:endParaRPr lang="zh-CN" sz="2400" dirty="0"/>
        </a:p>
      </dgm:t>
    </dgm:pt>
    <dgm:pt modelId="{02E0657C-787A-45DE-BF20-8151D6653D0D}" type="parTrans" cxnId="{914B5DE7-48B4-47C7-B727-A87EDAE0D4EA}">
      <dgm:prSet/>
      <dgm:spPr/>
      <dgm:t>
        <a:bodyPr/>
        <a:lstStyle/>
        <a:p>
          <a:endParaRPr lang="zh-CN" altLang="en-US" sz="2400"/>
        </a:p>
      </dgm:t>
    </dgm:pt>
    <dgm:pt modelId="{8CA229CC-06A5-43AD-B61F-4443F57A3DE3}" type="sibTrans" cxnId="{914B5DE7-48B4-47C7-B727-A87EDAE0D4EA}">
      <dgm:prSet/>
      <dgm:spPr/>
      <dgm:t>
        <a:bodyPr/>
        <a:lstStyle/>
        <a:p>
          <a:endParaRPr lang="zh-CN" altLang="en-US" sz="2400"/>
        </a:p>
      </dgm:t>
    </dgm:pt>
    <dgm:pt modelId="{731039FB-5757-4007-ACA0-F4A81676D8C7}" type="pres">
      <dgm:prSet presAssocID="{7ACF1BAC-30E2-4506-B2F6-532432D16508}" presName="linear" presStyleCnt="0">
        <dgm:presLayoutVars>
          <dgm:animLvl val="lvl"/>
          <dgm:resizeHandles val="exact"/>
        </dgm:presLayoutVars>
      </dgm:prSet>
      <dgm:spPr/>
      <dgm:t>
        <a:bodyPr/>
        <a:lstStyle/>
        <a:p>
          <a:endParaRPr lang="zh-CN" altLang="en-US"/>
        </a:p>
      </dgm:t>
    </dgm:pt>
    <dgm:pt modelId="{94816DC7-FFF1-4308-B415-72CC44E7D6BB}" type="pres">
      <dgm:prSet presAssocID="{B2C051B7-EA57-4A92-8C7B-019DB28CA9E9}" presName="parentText" presStyleLbl="node1" presStyleIdx="0" presStyleCnt="1" custLinFactNeighborX="-877">
        <dgm:presLayoutVars>
          <dgm:chMax val="0"/>
          <dgm:bulletEnabled val="1"/>
        </dgm:presLayoutVars>
      </dgm:prSet>
      <dgm:spPr/>
      <dgm:t>
        <a:bodyPr/>
        <a:lstStyle/>
        <a:p>
          <a:endParaRPr lang="zh-CN" altLang="en-US"/>
        </a:p>
      </dgm:t>
    </dgm:pt>
  </dgm:ptLst>
  <dgm:cxnLst>
    <dgm:cxn modelId="{885C4A54-E626-4713-9C35-32CE29617641}" type="presOf" srcId="{7ACF1BAC-30E2-4506-B2F6-532432D16508}" destId="{731039FB-5757-4007-ACA0-F4A81676D8C7}" srcOrd="0" destOrd="0" presId="urn:microsoft.com/office/officeart/2005/8/layout/vList2"/>
    <dgm:cxn modelId="{914B5DE7-48B4-47C7-B727-A87EDAE0D4EA}" srcId="{7ACF1BAC-30E2-4506-B2F6-532432D16508}" destId="{B2C051B7-EA57-4A92-8C7B-019DB28CA9E9}" srcOrd="0" destOrd="0" parTransId="{02E0657C-787A-45DE-BF20-8151D6653D0D}" sibTransId="{8CA229CC-06A5-43AD-B61F-4443F57A3DE3}"/>
    <dgm:cxn modelId="{2B5BEBF6-9056-4910-B7CB-4CCD49F9D865}" type="presOf" srcId="{B2C051B7-EA57-4A92-8C7B-019DB28CA9E9}" destId="{94816DC7-FFF1-4308-B415-72CC44E7D6BB}" srcOrd="0" destOrd="0" presId="urn:microsoft.com/office/officeart/2005/8/layout/vList2"/>
    <dgm:cxn modelId="{B9829278-9071-40FD-B37E-72A6C478FFD1}" type="presParOf" srcId="{731039FB-5757-4007-ACA0-F4A81676D8C7}" destId="{94816DC7-FFF1-4308-B415-72CC44E7D6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C313FB-5A45-464E-B065-2CDE41D9F4B7}" type="doc">
      <dgm:prSet loTypeId="urn:microsoft.com/office/officeart/2005/8/layout/funnel1" loCatId="process" qsTypeId="urn:microsoft.com/office/officeart/2005/8/quickstyle/simple3" qsCatId="simple" csTypeId="urn:microsoft.com/office/officeart/2005/8/colors/accent1_3" csCatId="accent1" phldr="1"/>
      <dgm:spPr/>
      <dgm:t>
        <a:bodyPr/>
        <a:lstStyle/>
        <a:p>
          <a:endParaRPr lang="zh-CN" altLang="en-US"/>
        </a:p>
      </dgm:t>
    </dgm:pt>
    <dgm:pt modelId="{D178B961-3469-486D-8940-3AD6B06A33EB}">
      <dgm:prSet custT="1"/>
      <dgm:spPr/>
      <dgm:t>
        <a:bodyPr/>
        <a:lstStyle/>
        <a:p>
          <a:pPr rtl="0"/>
          <a:r>
            <a:rPr lang="zh-CN" altLang="en-US" sz="2400" b="1" dirty="0" smtClean="0"/>
            <a:t>如何构造合适的数据模式？</a:t>
          </a:r>
          <a:endParaRPr lang="zh-CN" altLang="en-US" sz="2400" b="1" dirty="0"/>
        </a:p>
      </dgm:t>
    </dgm:pt>
    <dgm:pt modelId="{40B24131-37A1-4077-A49C-743027DD0DBE}" type="parTrans" cxnId="{63041439-353E-492E-AA90-10606D97CF98}">
      <dgm:prSet/>
      <dgm:spPr/>
      <dgm:t>
        <a:bodyPr/>
        <a:lstStyle/>
        <a:p>
          <a:endParaRPr lang="zh-CN" altLang="en-US"/>
        </a:p>
      </dgm:t>
    </dgm:pt>
    <dgm:pt modelId="{3A57F38B-912A-4F33-8C06-BB73188BF3DE}" type="sibTrans" cxnId="{63041439-353E-492E-AA90-10606D97CF98}">
      <dgm:prSet/>
      <dgm:spPr/>
      <dgm:t>
        <a:bodyPr/>
        <a:lstStyle/>
        <a:p>
          <a:endParaRPr lang="zh-CN" altLang="en-US"/>
        </a:p>
      </dgm:t>
    </dgm:pt>
    <dgm:pt modelId="{A9EADE4E-3BEF-4E82-BB62-564319942FEC}">
      <dgm:prSet custT="1"/>
      <dgm:spPr/>
      <dgm:t>
        <a:bodyPr/>
        <a:lstStyle/>
        <a:p>
          <a:pPr rtl="0"/>
          <a:r>
            <a:rPr kumimoji="1" lang="zh-CN" altLang="en-US" sz="2400" b="1" dirty="0" smtClean="0"/>
            <a:t>关系数据库的规范化理论</a:t>
          </a:r>
          <a:endParaRPr kumimoji="1" lang="en-US" sz="2400" b="1" dirty="0"/>
        </a:p>
      </dgm:t>
    </dgm:pt>
    <dgm:pt modelId="{6D6730F9-C628-4EBE-96D0-11F35D5C86E1}" type="parTrans" cxnId="{77D709CD-0A2C-4379-9152-43B79CFD34DA}">
      <dgm:prSet/>
      <dgm:spPr/>
      <dgm:t>
        <a:bodyPr/>
        <a:lstStyle/>
        <a:p>
          <a:endParaRPr lang="zh-CN" altLang="en-US"/>
        </a:p>
      </dgm:t>
    </dgm:pt>
    <dgm:pt modelId="{5920CB16-8A35-4D24-AAF3-C09B460F476D}" type="sibTrans" cxnId="{77D709CD-0A2C-4379-9152-43B79CFD34DA}">
      <dgm:prSet/>
      <dgm:spPr/>
      <dgm:t>
        <a:bodyPr/>
        <a:lstStyle/>
        <a:p>
          <a:endParaRPr lang="zh-CN" altLang="en-US"/>
        </a:p>
      </dgm:t>
    </dgm:pt>
    <dgm:pt modelId="{5D706EDB-19FF-4AA0-8C3C-40006C71A1B8}">
      <dgm:prSet custT="1"/>
      <dgm:spPr/>
      <dgm:t>
        <a:bodyPr/>
        <a:lstStyle/>
        <a:p>
          <a:pPr rtl="0"/>
          <a:r>
            <a:rPr lang="zh-CN" altLang="en-US" sz="2400" b="1" dirty="0" smtClean="0"/>
            <a:t>如何判定关系模式</a:t>
          </a:r>
          <a:r>
            <a:rPr lang="en-US" altLang="zh-CN" sz="2400" b="1" dirty="0" smtClean="0"/>
            <a:t>R</a:t>
          </a:r>
          <a:r>
            <a:rPr lang="zh-CN" altLang="en-US" sz="2400" b="1" dirty="0" smtClean="0"/>
            <a:t>的优劣</a:t>
          </a:r>
          <a:endParaRPr lang="zh-CN" altLang="en-US" sz="2400" b="1" dirty="0"/>
        </a:p>
      </dgm:t>
    </dgm:pt>
    <dgm:pt modelId="{68BEF64C-6A37-4264-A8B7-3152A71C6965}" type="parTrans" cxnId="{3FD0B8D6-6642-4034-BF62-16C0D93A4127}">
      <dgm:prSet/>
      <dgm:spPr/>
      <dgm:t>
        <a:bodyPr/>
        <a:lstStyle/>
        <a:p>
          <a:endParaRPr lang="zh-CN" altLang="en-US"/>
        </a:p>
      </dgm:t>
    </dgm:pt>
    <dgm:pt modelId="{FFC006C1-E811-483E-9C6A-50F11D5E810D}" type="sibTrans" cxnId="{3FD0B8D6-6642-4034-BF62-16C0D93A4127}">
      <dgm:prSet/>
      <dgm:spPr/>
      <dgm:t>
        <a:bodyPr/>
        <a:lstStyle/>
        <a:p>
          <a:endParaRPr lang="zh-CN" altLang="en-US"/>
        </a:p>
      </dgm:t>
    </dgm:pt>
    <dgm:pt modelId="{BD895D38-0F52-40B2-AC22-33A7C8E86FB2}">
      <dgm:prSet custT="1"/>
      <dgm:spPr/>
      <dgm:t>
        <a:bodyPr/>
        <a:lstStyle/>
        <a:p>
          <a:pPr rtl="0"/>
          <a:r>
            <a:rPr lang="zh-CN" altLang="en-US" sz="2400" b="1" dirty="0" smtClean="0"/>
            <a:t>如何优化不好的关系模式</a:t>
          </a:r>
          <a:endParaRPr lang="zh-CN" altLang="en-US" sz="2400" b="1" dirty="0"/>
        </a:p>
      </dgm:t>
    </dgm:pt>
    <dgm:pt modelId="{28202209-5D18-4F9E-BFA7-54B661BC0F4F}" type="parTrans" cxnId="{49727F16-7569-4F67-8BBF-3F1CDA7E72E0}">
      <dgm:prSet/>
      <dgm:spPr/>
      <dgm:t>
        <a:bodyPr/>
        <a:lstStyle/>
        <a:p>
          <a:endParaRPr lang="zh-CN" altLang="en-US"/>
        </a:p>
      </dgm:t>
    </dgm:pt>
    <dgm:pt modelId="{966AEC70-786A-4ED7-81F3-F4DFBE09B790}" type="sibTrans" cxnId="{49727F16-7569-4F67-8BBF-3F1CDA7E72E0}">
      <dgm:prSet/>
      <dgm:spPr/>
      <dgm:t>
        <a:bodyPr/>
        <a:lstStyle/>
        <a:p>
          <a:endParaRPr lang="zh-CN" altLang="en-US"/>
        </a:p>
      </dgm:t>
    </dgm:pt>
    <dgm:pt modelId="{40EE4EC5-D9E0-46E9-B9F8-2C7D4BBC6987}" type="pres">
      <dgm:prSet presAssocID="{0BC313FB-5A45-464E-B065-2CDE41D9F4B7}" presName="Name0" presStyleCnt="0">
        <dgm:presLayoutVars>
          <dgm:chMax val="4"/>
          <dgm:resizeHandles val="exact"/>
        </dgm:presLayoutVars>
      </dgm:prSet>
      <dgm:spPr/>
      <dgm:t>
        <a:bodyPr/>
        <a:lstStyle/>
        <a:p>
          <a:endParaRPr lang="zh-CN" altLang="en-US"/>
        </a:p>
      </dgm:t>
    </dgm:pt>
    <dgm:pt modelId="{2B8C4815-3AB4-4A4A-9163-6EF7F71EA78D}" type="pres">
      <dgm:prSet presAssocID="{0BC313FB-5A45-464E-B065-2CDE41D9F4B7}" presName="ellipse" presStyleLbl="trBgShp" presStyleIdx="0" presStyleCnt="1"/>
      <dgm:spPr/>
      <dgm:t>
        <a:bodyPr/>
        <a:lstStyle/>
        <a:p>
          <a:endParaRPr lang="zh-CN" altLang="en-US"/>
        </a:p>
      </dgm:t>
    </dgm:pt>
    <dgm:pt modelId="{14A23CAD-F7D2-440F-A045-2F0737A7CDF5}" type="pres">
      <dgm:prSet presAssocID="{0BC313FB-5A45-464E-B065-2CDE41D9F4B7}" presName="arrow1" presStyleLbl="fgShp" presStyleIdx="0" presStyleCnt="1" custScaleY="154194"/>
      <dgm:spPr/>
      <dgm:t>
        <a:bodyPr/>
        <a:lstStyle/>
        <a:p>
          <a:endParaRPr lang="zh-CN" altLang="en-US"/>
        </a:p>
      </dgm:t>
    </dgm:pt>
    <dgm:pt modelId="{E4404CF5-F47F-4C42-95F9-F3571D6EDC1B}" type="pres">
      <dgm:prSet presAssocID="{0BC313FB-5A45-464E-B065-2CDE41D9F4B7}" presName="rectangle" presStyleLbl="revTx" presStyleIdx="0" presStyleCnt="1" custScaleX="135539" custScaleY="73945" custLinFactNeighborY="11719">
        <dgm:presLayoutVars>
          <dgm:bulletEnabled val="1"/>
        </dgm:presLayoutVars>
      </dgm:prSet>
      <dgm:spPr/>
      <dgm:t>
        <a:bodyPr/>
        <a:lstStyle/>
        <a:p>
          <a:endParaRPr lang="zh-CN" altLang="en-US"/>
        </a:p>
      </dgm:t>
    </dgm:pt>
    <dgm:pt modelId="{91D7099C-E8FC-4757-9483-50FA4A526050}" type="pres">
      <dgm:prSet presAssocID="{BD895D38-0F52-40B2-AC22-33A7C8E86FB2}" presName="item1" presStyleLbl="node1" presStyleIdx="0" presStyleCnt="3">
        <dgm:presLayoutVars>
          <dgm:bulletEnabled val="1"/>
        </dgm:presLayoutVars>
      </dgm:prSet>
      <dgm:spPr/>
      <dgm:t>
        <a:bodyPr/>
        <a:lstStyle/>
        <a:p>
          <a:endParaRPr lang="zh-CN" altLang="en-US"/>
        </a:p>
      </dgm:t>
    </dgm:pt>
    <dgm:pt modelId="{CC38D8BA-D3C9-4BC1-A605-5D988630838F}" type="pres">
      <dgm:prSet presAssocID="{D178B961-3469-486D-8940-3AD6B06A33EB}" presName="item2" presStyleLbl="node1" presStyleIdx="1" presStyleCnt="3">
        <dgm:presLayoutVars>
          <dgm:bulletEnabled val="1"/>
        </dgm:presLayoutVars>
      </dgm:prSet>
      <dgm:spPr/>
      <dgm:t>
        <a:bodyPr/>
        <a:lstStyle/>
        <a:p>
          <a:endParaRPr lang="zh-CN" altLang="en-US"/>
        </a:p>
      </dgm:t>
    </dgm:pt>
    <dgm:pt modelId="{8A2CE490-E62B-412F-8712-859CB3685650}" type="pres">
      <dgm:prSet presAssocID="{A9EADE4E-3BEF-4E82-BB62-564319942FEC}" presName="item3" presStyleLbl="node1" presStyleIdx="2" presStyleCnt="3">
        <dgm:presLayoutVars>
          <dgm:bulletEnabled val="1"/>
        </dgm:presLayoutVars>
      </dgm:prSet>
      <dgm:spPr/>
      <dgm:t>
        <a:bodyPr/>
        <a:lstStyle/>
        <a:p>
          <a:endParaRPr lang="zh-CN" altLang="en-US"/>
        </a:p>
      </dgm:t>
    </dgm:pt>
    <dgm:pt modelId="{D08E06F5-F510-4F5D-94DD-1A1D0F24EABA}" type="pres">
      <dgm:prSet presAssocID="{0BC313FB-5A45-464E-B065-2CDE41D9F4B7}" presName="funnel" presStyleLbl="trAlignAcc1" presStyleIdx="0" presStyleCnt="1" custScaleX="172937" custScaleY="101579"/>
      <dgm:spPr/>
      <dgm:t>
        <a:bodyPr/>
        <a:lstStyle/>
        <a:p>
          <a:endParaRPr lang="zh-CN" altLang="en-US"/>
        </a:p>
      </dgm:t>
    </dgm:pt>
  </dgm:ptLst>
  <dgm:cxnLst>
    <dgm:cxn modelId="{34958C1B-E943-4C68-84C0-EEB7A9EFD172}" type="presOf" srcId="{D178B961-3469-486D-8940-3AD6B06A33EB}" destId="{91D7099C-E8FC-4757-9483-50FA4A526050}" srcOrd="0" destOrd="0" presId="urn:microsoft.com/office/officeart/2005/8/layout/funnel1"/>
    <dgm:cxn modelId="{63041439-353E-492E-AA90-10606D97CF98}" srcId="{0BC313FB-5A45-464E-B065-2CDE41D9F4B7}" destId="{D178B961-3469-486D-8940-3AD6B06A33EB}" srcOrd="2" destOrd="0" parTransId="{40B24131-37A1-4077-A49C-743027DD0DBE}" sibTransId="{3A57F38B-912A-4F33-8C06-BB73188BF3DE}"/>
    <dgm:cxn modelId="{667FFDB0-EECB-463A-BD66-4F281598B26F}" type="presOf" srcId="{0BC313FB-5A45-464E-B065-2CDE41D9F4B7}" destId="{40EE4EC5-D9E0-46E9-B9F8-2C7D4BBC6987}" srcOrd="0" destOrd="0" presId="urn:microsoft.com/office/officeart/2005/8/layout/funnel1"/>
    <dgm:cxn modelId="{3FD0B8D6-6642-4034-BF62-16C0D93A4127}" srcId="{0BC313FB-5A45-464E-B065-2CDE41D9F4B7}" destId="{5D706EDB-19FF-4AA0-8C3C-40006C71A1B8}" srcOrd="0" destOrd="0" parTransId="{68BEF64C-6A37-4264-A8B7-3152A71C6965}" sibTransId="{FFC006C1-E811-483E-9C6A-50F11D5E810D}"/>
    <dgm:cxn modelId="{49727F16-7569-4F67-8BBF-3F1CDA7E72E0}" srcId="{0BC313FB-5A45-464E-B065-2CDE41D9F4B7}" destId="{BD895D38-0F52-40B2-AC22-33A7C8E86FB2}" srcOrd="1" destOrd="0" parTransId="{28202209-5D18-4F9E-BFA7-54B661BC0F4F}" sibTransId="{966AEC70-786A-4ED7-81F3-F4DFBE09B790}"/>
    <dgm:cxn modelId="{084ABF03-A0D9-4918-9C40-22849BA556E2}" type="presOf" srcId="{5D706EDB-19FF-4AA0-8C3C-40006C71A1B8}" destId="{8A2CE490-E62B-412F-8712-859CB3685650}" srcOrd="0" destOrd="0" presId="urn:microsoft.com/office/officeart/2005/8/layout/funnel1"/>
    <dgm:cxn modelId="{14E927C9-3077-4A26-8D72-A282F64B880D}" type="presOf" srcId="{BD895D38-0F52-40B2-AC22-33A7C8E86FB2}" destId="{CC38D8BA-D3C9-4BC1-A605-5D988630838F}" srcOrd="0" destOrd="0" presId="urn:microsoft.com/office/officeart/2005/8/layout/funnel1"/>
    <dgm:cxn modelId="{B14126F2-A5B1-4383-B314-D766C1498F3C}" type="presOf" srcId="{A9EADE4E-3BEF-4E82-BB62-564319942FEC}" destId="{E4404CF5-F47F-4C42-95F9-F3571D6EDC1B}" srcOrd="0" destOrd="0" presId="urn:microsoft.com/office/officeart/2005/8/layout/funnel1"/>
    <dgm:cxn modelId="{77D709CD-0A2C-4379-9152-43B79CFD34DA}" srcId="{0BC313FB-5A45-464E-B065-2CDE41D9F4B7}" destId="{A9EADE4E-3BEF-4E82-BB62-564319942FEC}" srcOrd="3" destOrd="0" parTransId="{6D6730F9-C628-4EBE-96D0-11F35D5C86E1}" sibTransId="{5920CB16-8A35-4D24-AAF3-C09B460F476D}"/>
    <dgm:cxn modelId="{933D53EA-544B-4159-9975-A7B532D15D44}" type="presParOf" srcId="{40EE4EC5-D9E0-46E9-B9F8-2C7D4BBC6987}" destId="{2B8C4815-3AB4-4A4A-9163-6EF7F71EA78D}" srcOrd="0" destOrd="0" presId="urn:microsoft.com/office/officeart/2005/8/layout/funnel1"/>
    <dgm:cxn modelId="{682C80C1-DB33-474D-8C0A-51A128CB595F}" type="presParOf" srcId="{40EE4EC5-D9E0-46E9-B9F8-2C7D4BBC6987}" destId="{14A23CAD-F7D2-440F-A045-2F0737A7CDF5}" srcOrd="1" destOrd="0" presId="urn:microsoft.com/office/officeart/2005/8/layout/funnel1"/>
    <dgm:cxn modelId="{8C7BBB43-F10E-4EEA-AC4F-804CBEB493CC}" type="presParOf" srcId="{40EE4EC5-D9E0-46E9-B9F8-2C7D4BBC6987}" destId="{E4404CF5-F47F-4C42-95F9-F3571D6EDC1B}" srcOrd="2" destOrd="0" presId="urn:microsoft.com/office/officeart/2005/8/layout/funnel1"/>
    <dgm:cxn modelId="{D0D15314-71D0-422B-9FDB-1901F4B96C5B}" type="presParOf" srcId="{40EE4EC5-D9E0-46E9-B9F8-2C7D4BBC6987}" destId="{91D7099C-E8FC-4757-9483-50FA4A526050}" srcOrd="3" destOrd="0" presId="urn:microsoft.com/office/officeart/2005/8/layout/funnel1"/>
    <dgm:cxn modelId="{15205534-27B3-4155-94B5-8F2569731D6E}" type="presParOf" srcId="{40EE4EC5-D9E0-46E9-B9F8-2C7D4BBC6987}" destId="{CC38D8BA-D3C9-4BC1-A605-5D988630838F}" srcOrd="4" destOrd="0" presId="urn:microsoft.com/office/officeart/2005/8/layout/funnel1"/>
    <dgm:cxn modelId="{5E56A309-30F1-422A-A929-A352C0CD071E}" type="presParOf" srcId="{40EE4EC5-D9E0-46E9-B9F8-2C7D4BBC6987}" destId="{8A2CE490-E62B-412F-8712-859CB3685650}" srcOrd="5" destOrd="0" presId="urn:microsoft.com/office/officeart/2005/8/layout/funnel1"/>
    <dgm:cxn modelId="{D60B16B6-82E3-41B5-A7C4-5152D74E3345}" type="presParOf" srcId="{40EE4EC5-D9E0-46E9-B9F8-2C7D4BBC6987}" destId="{D08E06F5-F510-4F5D-94DD-1A1D0F24EABA}"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C313FB-5A45-464E-B065-2CDE41D9F4B7}" type="doc">
      <dgm:prSet loTypeId="urn:microsoft.com/office/officeart/2005/8/layout/lProcess3" loCatId="process" qsTypeId="urn:microsoft.com/office/officeart/2005/8/quickstyle/3d3" qsCatId="3D" csTypeId="urn:microsoft.com/office/officeart/2005/8/colors/accent0_1" csCatId="mainScheme" phldr="1"/>
      <dgm:spPr/>
      <dgm:t>
        <a:bodyPr/>
        <a:lstStyle/>
        <a:p>
          <a:endParaRPr lang="zh-CN" altLang="en-US"/>
        </a:p>
      </dgm:t>
    </dgm:pt>
    <dgm:pt modelId="{A9EADE4E-3BEF-4E82-BB62-564319942FEC}">
      <dgm:prSet/>
      <dgm:spPr/>
      <dgm:t>
        <a:bodyPr/>
        <a:lstStyle/>
        <a:p>
          <a:pPr rtl="0"/>
          <a:r>
            <a:rPr kumimoji="1" lang="zh-CN" b="1" dirty="0" smtClean="0"/>
            <a:t>数据依赖：关系中属性间互相依存、互相制约的关系。</a:t>
          </a:r>
          <a:endParaRPr kumimoji="1" lang="en-US" b="1" dirty="0"/>
        </a:p>
      </dgm:t>
    </dgm:pt>
    <dgm:pt modelId="{6D6730F9-C628-4EBE-96D0-11F35D5C86E1}" type="parTrans" cxnId="{77D709CD-0A2C-4379-9152-43B79CFD34DA}">
      <dgm:prSet/>
      <dgm:spPr/>
      <dgm:t>
        <a:bodyPr/>
        <a:lstStyle/>
        <a:p>
          <a:endParaRPr lang="zh-CN" altLang="en-US"/>
        </a:p>
      </dgm:t>
    </dgm:pt>
    <dgm:pt modelId="{5920CB16-8A35-4D24-AAF3-C09B460F476D}" type="sibTrans" cxnId="{77D709CD-0A2C-4379-9152-43B79CFD34DA}">
      <dgm:prSet/>
      <dgm:spPr/>
      <dgm:t>
        <a:bodyPr/>
        <a:lstStyle/>
        <a:p>
          <a:endParaRPr lang="zh-CN" altLang="en-US"/>
        </a:p>
      </dgm:t>
    </dgm:pt>
    <dgm:pt modelId="{350BBE23-48EB-467E-9F11-3DB232703D17}">
      <dgm:prSet custT="1"/>
      <dgm:spPr/>
      <dgm:t>
        <a:bodyPr/>
        <a:lstStyle/>
        <a:p>
          <a:pPr rtl="0"/>
          <a:r>
            <a:rPr kumimoji="1" lang="en-US" sz="2000" b="1" smtClean="0"/>
            <a:t>[</a:t>
          </a:r>
          <a:r>
            <a:rPr kumimoji="1" lang="zh-CN" sz="2000" b="1" i="1" smtClean="0"/>
            <a:t>函数依赖</a:t>
          </a:r>
          <a:r>
            <a:rPr kumimoji="1" lang="zh-CN" sz="2000" b="1" smtClean="0"/>
            <a:t>、多值依赖、连接依赖、分层依赖和相互依赖</a:t>
          </a:r>
          <a:r>
            <a:rPr kumimoji="1" lang="en-US" sz="2000" b="1" smtClean="0"/>
            <a:t>]</a:t>
          </a:r>
          <a:endParaRPr kumimoji="1" lang="en-US" sz="2000" b="1" dirty="0"/>
        </a:p>
      </dgm:t>
    </dgm:pt>
    <dgm:pt modelId="{2D6961A3-F609-49F8-AA6B-186A40470C7D}" type="parTrans" cxnId="{468295BC-8122-4A60-9052-E223E4B4F54F}">
      <dgm:prSet/>
      <dgm:spPr/>
      <dgm:t>
        <a:bodyPr/>
        <a:lstStyle/>
        <a:p>
          <a:endParaRPr lang="zh-CN" altLang="en-US"/>
        </a:p>
      </dgm:t>
    </dgm:pt>
    <dgm:pt modelId="{E0413499-264D-40C8-B98A-732D277FC090}" type="sibTrans" cxnId="{468295BC-8122-4A60-9052-E223E4B4F54F}">
      <dgm:prSet/>
      <dgm:spPr/>
      <dgm:t>
        <a:bodyPr/>
        <a:lstStyle/>
        <a:p>
          <a:endParaRPr lang="zh-CN" altLang="en-US"/>
        </a:p>
      </dgm:t>
    </dgm:pt>
    <dgm:pt modelId="{C64F2A97-4DCC-4CE9-8187-FB9D98B84E97}">
      <dgm:prSet custT="1"/>
      <dgm:spPr/>
      <dgm:t>
        <a:bodyPr/>
        <a:lstStyle/>
        <a:p>
          <a:pPr rtl="0"/>
          <a:r>
            <a:rPr kumimoji="1" lang="zh-CN" altLang="en-US" sz="2000" b="1" dirty="0" smtClean="0"/>
            <a:t>函数依赖极为普遍的存在于现实生活中</a:t>
          </a:r>
          <a:endParaRPr kumimoji="1" lang="en-US" sz="2000" b="1" dirty="0"/>
        </a:p>
      </dgm:t>
    </dgm:pt>
    <dgm:pt modelId="{A7686DB3-FC6F-4D6C-B08C-5D5263E2F4A3}" type="parTrans" cxnId="{D31A143B-94D4-446D-A76E-1A1DE5BA1469}">
      <dgm:prSet/>
      <dgm:spPr/>
      <dgm:t>
        <a:bodyPr/>
        <a:lstStyle/>
        <a:p>
          <a:endParaRPr lang="zh-CN" altLang="en-US"/>
        </a:p>
      </dgm:t>
    </dgm:pt>
    <dgm:pt modelId="{236F599D-FBF0-4D8C-8835-9FCF95D7CEF2}" type="sibTrans" cxnId="{D31A143B-94D4-446D-A76E-1A1DE5BA1469}">
      <dgm:prSet/>
      <dgm:spPr/>
      <dgm:t>
        <a:bodyPr/>
        <a:lstStyle/>
        <a:p>
          <a:endParaRPr lang="zh-CN" altLang="en-US"/>
        </a:p>
      </dgm:t>
    </dgm:pt>
    <dgm:pt modelId="{D22736E4-E226-4CA1-B713-6DCC594559A7}">
      <dgm:prSet custT="1"/>
      <dgm:spPr/>
      <dgm:t>
        <a:bodyPr/>
        <a:lstStyle/>
        <a:p>
          <a:pPr rtl="0"/>
          <a:r>
            <a:rPr kumimoji="1" lang="zh-CN" altLang="en-US" sz="2000" b="1" dirty="0" smtClean="0"/>
            <a:t>如：学生（学号，姓名，系名）</a:t>
          </a:r>
          <a:endParaRPr kumimoji="1" lang="en-US" sz="2000" b="1" dirty="0"/>
        </a:p>
      </dgm:t>
    </dgm:pt>
    <dgm:pt modelId="{C2F002EC-2132-46CF-8326-A6B07AE24869}" type="parTrans" cxnId="{197DA0AE-C2A6-45AD-8B76-25C8E3D9BE28}">
      <dgm:prSet/>
      <dgm:spPr/>
      <dgm:t>
        <a:bodyPr/>
        <a:lstStyle/>
        <a:p>
          <a:endParaRPr lang="zh-CN" altLang="en-US"/>
        </a:p>
      </dgm:t>
    </dgm:pt>
    <dgm:pt modelId="{70EA2171-3BA3-4D68-811C-F49735286AF9}" type="sibTrans" cxnId="{197DA0AE-C2A6-45AD-8B76-25C8E3D9BE28}">
      <dgm:prSet/>
      <dgm:spPr/>
      <dgm:t>
        <a:bodyPr/>
        <a:lstStyle/>
        <a:p>
          <a:endParaRPr lang="zh-CN" altLang="en-US"/>
        </a:p>
      </dgm:t>
    </dgm:pt>
    <dgm:pt modelId="{5D96D4D9-3345-4657-BB52-2573BF32BDBC}">
      <dgm:prSet custT="1"/>
      <dgm:spPr/>
      <dgm:t>
        <a:bodyPr/>
        <a:lstStyle/>
        <a:p>
          <a:pPr rtl="0"/>
          <a:r>
            <a:rPr kumimoji="1" lang="zh-CN" altLang="en-US" sz="2000" b="1" dirty="0" smtClean="0"/>
            <a:t>学号</a:t>
          </a:r>
          <a:r>
            <a:rPr kumimoji="1" lang="en-US" altLang="zh-CN" sz="2000" b="1" dirty="0" smtClean="0">
              <a:sym typeface="Wingdings" pitchFamily="2" charset="2"/>
            </a:rPr>
            <a:t></a:t>
          </a:r>
          <a:r>
            <a:rPr kumimoji="1" lang="zh-CN" altLang="en-US" sz="2000" b="1" dirty="0" smtClean="0">
              <a:sym typeface="Wingdings" pitchFamily="2" charset="2"/>
            </a:rPr>
            <a:t>姓名</a:t>
          </a:r>
          <a:endParaRPr kumimoji="1" lang="en-US" altLang="zh-CN" sz="2000" b="1" dirty="0" smtClean="0">
            <a:sym typeface="Wingdings" pitchFamily="2" charset="2"/>
          </a:endParaRPr>
        </a:p>
        <a:p>
          <a:pPr rtl="0"/>
          <a:r>
            <a:rPr kumimoji="1" lang="zh-CN" altLang="en-US" sz="2000" b="1" dirty="0" smtClean="0">
              <a:sym typeface="Wingdings" pitchFamily="2" charset="2"/>
            </a:rPr>
            <a:t>学号</a:t>
          </a:r>
          <a:r>
            <a:rPr kumimoji="1" lang="en-US" altLang="zh-CN" sz="2000" b="1" dirty="0" smtClean="0">
              <a:sym typeface="Wingdings" pitchFamily="2" charset="2"/>
            </a:rPr>
            <a:t></a:t>
          </a:r>
          <a:r>
            <a:rPr kumimoji="1" lang="zh-CN" altLang="en-US" sz="2000" b="1" dirty="0" smtClean="0">
              <a:sym typeface="Wingdings" pitchFamily="2" charset="2"/>
            </a:rPr>
            <a:t>系名</a:t>
          </a:r>
          <a:endParaRPr kumimoji="1" lang="en-US" sz="2000" b="1" dirty="0"/>
        </a:p>
      </dgm:t>
    </dgm:pt>
    <dgm:pt modelId="{C6D9A258-DC1F-4BED-8BC2-1C79DACB07DC}" type="parTrans" cxnId="{C2687811-5981-432C-89D5-1B43539341F0}">
      <dgm:prSet/>
      <dgm:spPr/>
      <dgm:t>
        <a:bodyPr/>
        <a:lstStyle/>
        <a:p>
          <a:endParaRPr lang="zh-CN" altLang="en-US"/>
        </a:p>
      </dgm:t>
    </dgm:pt>
    <dgm:pt modelId="{CF7F3268-BA81-4057-BD52-3BF6F3AD3263}" type="sibTrans" cxnId="{C2687811-5981-432C-89D5-1B43539341F0}">
      <dgm:prSet/>
      <dgm:spPr/>
      <dgm:t>
        <a:bodyPr/>
        <a:lstStyle/>
        <a:p>
          <a:endParaRPr lang="zh-CN" altLang="en-US"/>
        </a:p>
      </dgm:t>
    </dgm:pt>
    <dgm:pt modelId="{741AE3EF-76B4-4001-9145-D4209CC45E4E}" type="pres">
      <dgm:prSet presAssocID="{0BC313FB-5A45-464E-B065-2CDE41D9F4B7}" presName="Name0" presStyleCnt="0">
        <dgm:presLayoutVars>
          <dgm:chPref val="3"/>
          <dgm:dir/>
          <dgm:animLvl val="lvl"/>
          <dgm:resizeHandles/>
        </dgm:presLayoutVars>
      </dgm:prSet>
      <dgm:spPr/>
      <dgm:t>
        <a:bodyPr/>
        <a:lstStyle/>
        <a:p>
          <a:endParaRPr lang="zh-CN" altLang="en-US"/>
        </a:p>
      </dgm:t>
    </dgm:pt>
    <dgm:pt modelId="{9A439D6A-DEE9-4CA4-8EC6-407C0319145E}" type="pres">
      <dgm:prSet presAssocID="{A9EADE4E-3BEF-4E82-BB62-564319942FEC}" presName="horFlow" presStyleCnt="0"/>
      <dgm:spPr/>
      <dgm:t>
        <a:bodyPr/>
        <a:lstStyle/>
        <a:p>
          <a:endParaRPr lang="zh-CN" altLang="en-US"/>
        </a:p>
      </dgm:t>
    </dgm:pt>
    <dgm:pt modelId="{99E0F249-D70B-42C1-8B09-CC7303F0250E}" type="pres">
      <dgm:prSet presAssocID="{A9EADE4E-3BEF-4E82-BB62-564319942FEC}" presName="bigChev" presStyleLbl="node1" presStyleIdx="0" presStyleCnt="2"/>
      <dgm:spPr/>
      <dgm:t>
        <a:bodyPr/>
        <a:lstStyle/>
        <a:p>
          <a:endParaRPr lang="zh-CN" altLang="en-US"/>
        </a:p>
      </dgm:t>
    </dgm:pt>
    <dgm:pt modelId="{EA17F4FE-55F2-44E2-85D0-14B1D06043EC}" type="pres">
      <dgm:prSet presAssocID="{2D6961A3-F609-49F8-AA6B-186A40470C7D}" presName="parTrans" presStyleCnt="0"/>
      <dgm:spPr/>
      <dgm:t>
        <a:bodyPr/>
        <a:lstStyle/>
        <a:p>
          <a:endParaRPr lang="zh-CN" altLang="en-US"/>
        </a:p>
      </dgm:t>
    </dgm:pt>
    <dgm:pt modelId="{78BE7CD7-EA4A-46A7-B8EE-D26AB08E71AF}" type="pres">
      <dgm:prSet presAssocID="{350BBE23-48EB-467E-9F11-3DB232703D17}" presName="node" presStyleLbl="alignAccFollowNode1" presStyleIdx="0" presStyleCnt="3" custScaleX="137283">
        <dgm:presLayoutVars>
          <dgm:bulletEnabled val="1"/>
        </dgm:presLayoutVars>
      </dgm:prSet>
      <dgm:spPr/>
      <dgm:t>
        <a:bodyPr/>
        <a:lstStyle/>
        <a:p>
          <a:endParaRPr lang="zh-CN" altLang="en-US"/>
        </a:p>
      </dgm:t>
    </dgm:pt>
    <dgm:pt modelId="{B0D34C63-84AF-432E-82F0-48EEA9718FF5}" type="pres">
      <dgm:prSet presAssocID="{A9EADE4E-3BEF-4E82-BB62-564319942FEC}" presName="vSp" presStyleCnt="0"/>
      <dgm:spPr/>
      <dgm:t>
        <a:bodyPr/>
        <a:lstStyle/>
        <a:p>
          <a:endParaRPr lang="zh-CN" altLang="en-US"/>
        </a:p>
      </dgm:t>
    </dgm:pt>
    <dgm:pt modelId="{68EA3DE5-BE69-406A-AB7B-734C4E1E2F2A}" type="pres">
      <dgm:prSet presAssocID="{C64F2A97-4DCC-4CE9-8187-FB9D98B84E97}" presName="horFlow" presStyleCnt="0"/>
      <dgm:spPr/>
      <dgm:t>
        <a:bodyPr/>
        <a:lstStyle/>
        <a:p>
          <a:endParaRPr lang="zh-CN" altLang="en-US"/>
        </a:p>
      </dgm:t>
    </dgm:pt>
    <dgm:pt modelId="{94959F8E-0F2D-4854-A03A-5810C3A1F07E}" type="pres">
      <dgm:prSet presAssocID="{C64F2A97-4DCC-4CE9-8187-FB9D98B84E97}" presName="bigChev" presStyleLbl="node1" presStyleIdx="1" presStyleCnt="2"/>
      <dgm:spPr/>
      <dgm:t>
        <a:bodyPr/>
        <a:lstStyle/>
        <a:p>
          <a:endParaRPr lang="zh-CN" altLang="en-US"/>
        </a:p>
      </dgm:t>
    </dgm:pt>
    <dgm:pt modelId="{628F6F60-08BB-41AE-B503-E003F702E387}" type="pres">
      <dgm:prSet presAssocID="{C2F002EC-2132-46CF-8326-A6B07AE24869}" presName="parTrans" presStyleCnt="0"/>
      <dgm:spPr/>
      <dgm:t>
        <a:bodyPr/>
        <a:lstStyle/>
        <a:p>
          <a:endParaRPr lang="zh-CN" altLang="en-US"/>
        </a:p>
      </dgm:t>
    </dgm:pt>
    <dgm:pt modelId="{0BC2387D-D48F-41F4-9AB9-61EFA6D7806E}" type="pres">
      <dgm:prSet presAssocID="{D22736E4-E226-4CA1-B713-6DCC594559A7}" presName="node" presStyleLbl="alignAccFollowNode1" presStyleIdx="1" presStyleCnt="3">
        <dgm:presLayoutVars>
          <dgm:bulletEnabled val="1"/>
        </dgm:presLayoutVars>
      </dgm:prSet>
      <dgm:spPr/>
      <dgm:t>
        <a:bodyPr/>
        <a:lstStyle/>
        <a:p>
          <a:endParaRPr lang="zh-CN" altLang="en-US"/>
        </a:p>
      </dgm:t>
    </dgm:pt>
    <dgm:pt modelId="{49960209-A053-4103-A8B3-CEB17DA3915C}" type="pres">
      <dgm:prSet presAssocID="{70EA2171-3BA3-4D68-811C-F49735286AF9}" presName="sibTrans" presStyleCnt="0"/>
      <dgm:spPr/>
      <dgm:t>
        <a:bodyPr/>
        <a:lstStyle/>
        <a:p>
          <a:endParaRPr lang="zh-CN" altLang="en-US"/>
        </a:p>
      </dgm:t>
    </dgm:pt>
    <dgm:pt modelId="{0DDC12F9-4EB8-411F-BE52-9A694F0A21E5}" type="pres">
      <dgm:prSet presAssocID="{5D96D4D9-3345-4657-BB52-2573BF32BDBC}" presName="node" presStyleLbl="alignAccFollowNode1" presStyleIdx="2" presStyleCnt="3">
        <dgm:presLayoutVars>
          <dgm:bulletEnabled val="1"/>
        </dgm:presLayoutVars>
      </dgm:prSet>
      <dgm:spPr/>
      <dgm:t>
        <a:bodyPr/>
        <a:lstStyle/>
        <a:p>
          <a:endParaRPr lang="zh-CN" altLang="en-US"/>
        </a:p>
      </dgm:t>
    </dgm:pt>
  </dgm:ptLst>
  <dgm:cxnLst>
    <dgm:cxn modelId="{6C4EE33C-3052-45CA-B2FC-258DE864F347}" type="presOf" srcId="{350BBE23-48EB-467E-9F11-3DB232703D17}" destId="{78BE7CD7-EA4A-46A7-B8EE-D26AB08E71AF}" srcOrd="0" destOrd="0" presId="urn:microsoft.com/office/officeart/2005/8/layout/lProcess3"/>
    <dgm:cxn modelId="{6A735B0F-C853-442F-97A9-800168A77D32}" type="presOf" srcId="{C64F2A97-4DCC-4CE9-8187-FB9D98B84E97}" destId="{94959F8E-0F2D-4854-A03A-5810C3A1F07E}" srcOrd="0" destOrd="0" presId="urn:microsoft.com/office/officeart/2005/8/layout/lProcess3"/>
    <dgm:cxn modelId="{EF465F40-03B3-42E5-B3F3-91A2A575C0E9}" type="presOf" srcId="{0BC313FB-5A45-464E-B065-2CDE41D9F4B7}" destId="{741AE3EF-76B4-4001-9145-D4209CC45E4E}" srcOrd="0" destOrd="0" presId="urn:microsoft.com/office/officeart/2005/8/layout/lProcess3"/>
    <dgm:cxn modelId="{70029F0B-E8E1-4717-9A70-B4657631DEE0}" type="presOf" srcId="{5D96D4D9-3345-4657-BB52-2573BF32BDBC}" destId="{0DDC12F9-4EB8-411F-BE52-9A694F0A21E5}" srcOrd="0" destOrd="0" presId="urn:microsoft.com/office/officeart/2005/8/layout/lProcess3"/>
    <dgm:cxn modelId="{77D709CD-0A2C-4379-9152-43B79CFD34DA}" srcId="{0BC313FB-5A45-464E-B065-2CDE41D9F4B7}" destId="{A9EADE4E-3BEF-4E82-BB62-564319942FEC}" srcOrd="0" destOrd="0" parTransId="{6D6730F9-C628-4EBE-96D0-11F35D5C86E1}" sibTransId="{5920CB16-8A35-4D24-AAF3-C09B460F476D}"/>
    <dgm:cxn modelId="{C2687811-5981-432C-89D5-1B43539341F0}" srcId="{C64F2A97-4DCC-4CE9-8187-FB9D98B84E97}" destId="{5D96D4D9-3345-4657-BB52-2573BF32BDBC}" srcOrd="1" destOrd="0" parTransId="{C6D9A258-DC1F-4BED-8BC2-1C79DACB07DC}" sibTransId="{CF7F3268-BA81-4057-BD52-3BF6F3AD3263}"/>
    <dgm:cxn modelId="{468295BC-8122-4A60-9052-E223E4B4F54F}" srcId="{A9EADE4E-3BEF-4E82-BB62-564319942FEC}" destId="{350BBE23-48EB-467E-9F11-3DB232703D17}" srcOrd="0" destOrd="0" parTransId="{2D6961A3-F609-49F8-AA6B-186A40470C7D}" sibTransId="{E0413499-264D-40C8-B98A-732D277FC090}"/>
    <dgm:cxn modelId="{197DA0AE-C2A6-45AD-8B76-25C8E3D9BE28}" srcId="{C64F2A97-4DCC-4CE9-8187-FB9D98B84E97}" destId="{D22736E4-E226-4CA1-B713-6DCC594559A7}" srcOrd="0" destOrd="0" parTransId="{C2F002EC-2132-46CF-8326-A6B07AE24869}" sibTransId="{70EA2171-3BA3-4D68-811C-F49735286AF9}"/>
    <dgm:cxn modelId="{D31A143B-94D4-446D-A76E-1A1DE5BA1469}" srcId="{0BC313FB-5A45-464E-B065-2CDE41D9F4B7}" destId="{C64F2A97-4DCC-4CE9-8187-FB9D98B84E97}" srcOrd="1" destOrd="0" parTransId="{A7686DB3-FC6F-4D6C-B08C-5D5263E2F4A3}" sibTransId="{236F599D-FBF0-4D8C-8835-9FCF95D7CEF2}"/>
    <dgm:cxn modelId="{2B0E1FD1-D93E-4D2E-BB7F-900B7EF49754}" type="presOf" srcId="{D22736E4-E226-4CA1-B713-6DCC594559A7}" destId="{0BC2387D-D48F-41F4-9AB9-61EFA6D7806E}" srcOrd="0" destOrd="0" presId="urn:microsoft.com/office/officeart/2005/8/layout/lProcess3"/>
    <dgm:cxn modelId="{F05D1B2B-A888-48DD-8D17-3CA58F54DC0E}" type="presOf" srcId="{A9EADE4E-3BEF-4E82-BB62-564319942FEC}" destId="{99E0F249-D70B-42C1-8B09-CC7303F0250E}" srcOrd="0" destOrd="0" presId="urn:microsoft.com/office/officeart/2005/8/layout/lProcess3"/>
    <dgm:cxn modelId="{0F002C5C-DF09-4F45-AD98-AACDDC4FD336}" type="presParOf" srcId="{741AE3EF-76B4-4001-9145-D4209CC45E4E}" destId="{9A439D6A-DEE9-4CA4-8EC6-407C0319145E}" srcOrd="0" destOrd="0" presId="urn:microsoft.com/office/officeart/2005/8/layout/lProcess3"/>
    <dgm:cxn modelId="{C4C80B6B-EC10-49AD-AAD2-7BA3C8FC741F}" type="presParOf" srcId="{9A439D6A-DEE9-4CA4-8EC6-407C0319145E}" destId="{99E0F249-D70B-42C1-8B09-CC7303F0250E}" srcOrd="0" destOrd="0" presId="urn:microsoft.com/office/officeart/2005/8/layout/lProcess3"/>
    <dgm:cxn modelId="{F5DE07D0-A5FF-47AD-AFFC-343F975CF1A7}" type="presParOf" srcId="{9A439D6A-DEE9-4CA4-8EC6-407C0319145E}" destId="{EA17F4FE-55F2-44E2-85D0-14B1D06043EC}" srcOrd="1" destOrd="0" presId="urn:microsoft.com/office/officeart/2005/8/layout/lProcess3"/>
    <dgm:cxn modelId="{620AD6A8-45C5-4DCB-8420-0CC82F152F28}" type="presParOf" srcId="{9A439D6A-DEE9-4CA4-8EC6-407C0319145E}" destId="{78BE7CD7-EA4A-46A7-B8EE-D26AB08E71AF}" srcOrd="2" destOrd="0" presId="urn:microsoft.com/office/officeart/2005/8/layout/lProcess3"/>
    <dgm:cxn modelId="{F3112C9A-3401-4F23-935B-B484D8B873D1}" type="presParOf" srcId="{741AE3EF-76B4-4001-9145-D4209CC45E4E}" destId="{B0D34C63-84AF-432E-82F0-48EEA9718FF5}" srcOrd="1" destOrd="0" presId="urn:microsoft.com/office/officeart/2005/8/layout/lProcess3"/>
    <dgm:cxn modelId="{17F9E294-CCCE-4450-81FB-CECF6A88D53F}" type="presParOf" srcId="{741AE3EF-76B4-4001-9145-D4209CC45E4E}" destId="{68EA3DE5-BE69-406A-AB7B-734C4E1E2F2A}" srcOrd="2" destOrd="0" presId="urn:microsoft.com/office/officeart/2005/8/layout/lProcess3"/>
    <dgm:cxn modelId="{B2D48006-A89A-4937-A9D4-66A54DBDE430}" type="presParOf" srcId="{68EA3DE5-BE69-406A-AB7B-734C4E1E2F2A}" destId="{94959F8E-0F2D-4854-A03A-5810C3A1F07E}" srcOrd="0" destOrd="0" presId="urn:microsoft.com/office/officeart/2005/8/layout/lProcess3"/>
    <dgm:cxn modelId="{BA9EE927-FFD0-4EDE-AF1A-675F501214D4}" type="presParOf" srcId="{68EA3DE5-BE69-406A-AB7B-734C4E1E2F2A}" destId="{628F6F60-08BB-41AE-B503-E003F702E387}" srcOrd="1" destOrd="0" presId="urn:microsoft.com/office/officeart/2005/8/layout/lProcess3"/>
    <dgm:cxn modelId="{ABC336E4-E671-4F4F-8BD2-C0D845C6EFE9}" type="presParOf" srcId="{68EA3DE5-BE69-406A-AB7B-734C4E1E2F2A}" destId="{0BC2387D-D48F-41F4-9AB9-61EFA6D7806E}" srcOrd="2" destOrd="0" presId="urn:microsoft.com/office/officeart/2005/8/layout/lProcess3"/>
    <dgm:cxn modelId="{B602F400-397F-436D-8500-DEC7C20F7B10}" type="presParOf" srcId="{68EA3DE5-BE69-406A-AB7B-734C4E1E2F2A}" destId="{49960209-A053-4103-A8B3-CEB17DA3915C}" srcOrd="3" destOrd="0" presId="urn:microsoft.com/office/officeart/2005/8/layout/lProcess3"/>
    <dgm:cxn modelId="{95624697-31B5-497C-B4E2-FF5A554D20CF}" type="presParOf" srcId="{68EA3DE5-BE69-406A-AB7B-734C4E1E2F2A}" destId="{0DDC12F9-4EB8-411F-BE52-9A694F0A21E5}"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C675E3-7C28-4D36-9798-87B6D4467B81}" type="doc">
      <dgm:prSet loTypeId="urn:microsoft.com/office/officeart/2005/8/layout/vList6" loCatId="process" qsTypeId="urn:microsoft.com/office/officeart/2005/8/quickstyle/simple1" qsCatId="simple" csTypeId="urn:microsoft.com/office/officeart/2005/8/colors/accent1_1" csCatId="accent1" phldr="1"/>
      <dgm:spPr/>
      <dgm:t>
        <a:bodyPr/>
        <a:lstStyle/>
        <a:p>
          <a:endParaRPr lang="zh-CN" altLang="en-US"/>
        </a:p>
      </dgm:t>
    </dgm:pt>
    <dgm:pt modelId="{26EA3DAA-7F52-4592-876E-60F2F0A5FF87}">
      <dgm:prSet custT="1"/>
      <dgm:spPr/>
      <dgm:t>
        <a:bodyPr/>
        <a:lstStyle/>
        <a:p>
          <a:pPr rtl="0"/>
          <a:r>
            <a:rPr lang="zh-CN" sz="2400" dirty="0" smtClean="0"/>
            <a:t>缺点：</a:t>
          </a:r>
          <a:r>
            <a:rPr lang="en-US" sz="2400" dirty="0" smtClean="0"/>
            <a:t>1</a:t>
          </a:r>
          <a:r>
            <a:rPr lang="zh-CN" sz="2400" dirty="0" smtClean="0"/>
            <a:t>、冗余太大</a:t>
          </a:r>
          <a:endParaRPr lang="zh-CN" sz="2400" dirty="0"/>
        </a:p>
      </dgm:t>
    </dgm:pt>
    <dgm:pt modelId="{5B312435-FE5E-4598-BB4A-44FA24AC2DA0}" type="parTrans" cxnId="{189EA2CA-447D-49FA-9CD1-1620C3E9053A}">
      <dgm:prSet/>
      <dgm:spPr/>
      <dgm:t>
        <a:bodyPr/>
        <a:lstStyle/>
        <a:p>
          <a:endParaRPr lang="zh-CN" altLang="en-US" sz="5400"/>
        </a:p>
      </dgm:t>
    </dgm:pt>
    <dgm:pt modelId="{FB7621D5-83DB-4C3E-8E14-F55F5C8EF3F7}" type="sibTrans" cxnId="{189EA2CA-447D-49FA-9CD1-1620C3E9053A}">
      <dgm:prSet/>
      <dgm:spPr/>
      <dgm:t>
        <a:bodyPr/>
        <a:lstStyle/>
        <a:p>
          <a:endParaRPr lang="zh-CN" altLang="en-US" sz="5400"/>
        </a:p>
      </dgm:t>
    </dgm:pt>
    <dgm:pt modelId="{86C6C259-236F-48D5-AE6C-6A95AFF36EA5}">
      <dgm:prSet custT="1"/>
      <dgm:spPr/>
      <dgm:t>
        <a:bodyPr/>
        <a:lstStyle/>
        <a:p>
          <a:pPr rtl="0"/>
          <a:r>
            <a:rPr lang="en-US" sz="2400" dirty="0" smtClean="0"/>
            <a:t>2</a:t>
          </a:r>
          <a:r>
            <a:rPr lang="zh-CN" sz="2400" dirty="0" smtClean="0"/>
            <a:t>、操作异常</a:t>
          </a:r>
          <a:endParaRPr lang="zh-CN" sz="2400" dirty="0"/>
        </a:p>
      </dgm:t>
    </dgm:pt>
    <dgm:pt modelId="{C69F3B2A-6EB2-47D6-8327-C3AAD2081760}" type="parTrans" cxnId="{BE979B07-54F5-4A64-A9F4-0EAA2040B0AA}">
      <dgm:prSet/>
      <dgm:spPr/>
      <dgm:t>
        <a:bodyPr/>
        <a:lstStyle/>
        <a:p>
          <a:endParaRPr lang="zh-CN" altLang="en-US" sz="5400"/>
        </a:p>
      </dgm:t>
    </dgm:pt>
    <dgm:pt modelId="{6F51CC1E-27FA-4853-9554-76B7CA10F9B7}" type="sibTrans" cxnId="{BE979B07-54F5-4A64-A9F4-0EAA2040B0AA}">
      <dgm:prSet/>
      <dgm:spPr/>
      <dgm:t>
        <a:bodyPr/>
        <a:lstStyle/>
        <a:p>
          <a:endParaRPr lang="zh-CN" altLang="en-US" sz="5400"/>
        </a:p>
      </dgm:t>
    </dgm:pt>
    <dgm:pt modelId="{7E4DD95A-4288-4EDA-81F8-798B4B482320}">
      <dgm:prSet custT="1"/>
      <dgm:spPr/>
      <dgm:t>
        <a:bodyPr/>
        <a:lstStyle/>
        <a:p>
          <a:pPr rtl="0"/>
          <a:r>
            <a:rPr lang="en-US" sz="2400" dirty="0" smtClean="0"/>
            <a:t>1</a:t>
          </a:r>
          <a:r>
            <a:rPr lang="zh-CN" sz="2400" dirty="0" smtClean="0"/>
            <a:t>）插入异常</a:t>
          </a:r>
          <a:r>
            <a:rPr lang="en-US" sz="2400" dirty="0" smtClean="0"/>
            <a:t>2</a:t>
          </a:r>
          <a:r>
            <a:rPr lang="zh-CN" sz="2400" dirty="0" smtClean="0"/>
            <a:t>）删除异常</a:t>
          </a:r>
          <a:endParaRPr lang="zh-CN" sz="2400" dirty="0"/>
        </a:p>
      </dgm:t>
    </dgm:pt>
    <dgm:pt modelId="{9ECA3D77-6B33-4053-9478-D6148CB0572F}" type="parTrans" cxnId="{76D93DDF-055D-4AEE-A254-9AF11D1451D6}">
      <dgm:prSet/>
      <dgm:spPr/>
      <dgm:t>
        <a:bodyPr/>
        <a:lstStyle/>
        <a:p>
          <a:endParaRPr lang="zh-CN" altLang="en-US" sz="5400"/>
        </a:p>
      </dgm:t>
    </dgm:pt>
    <dgm:pt modelId="{E3EFE27C-05A7-42EA-80A9-3189FA6C16B1}" type="sibTrans" cxnId="{76D93DDF-055D-4AEE-A254-9AF11D1451D6}">
      <dgm:prSet/>
      <dgm:spPr/>
      <dgm:t>
        <a:bodyPr/>
        <a:lstStyle/>
        <a:p>
          <a:endParaRPr lang="zh-CN" altLang="en-US" sz="5400"/>
        </a:p>
      </dgm:t>
    </dgm:pt>
    <dgm:pt modelId="{3FF8E087-1383-461F-BAD3-14DEFB6FA9D4}">
      <dgm:prSet custT="1"/>
      <dgm:spPr/>
      <dgm:t>
        <a:bodyPr/>
        <a:lstStyle/>
        <a:p>
          <a:pPr rtl="0"/>
          <a:r>
            <a:rPr lang="zh-CN" sz="2400" dirty="0" smtClean="0"/>
            <a:t> </a:t>
          </a:r>
          <a:r>
            <a:rPr lang="en-US" sz="2400" dirty="0" smtClean="0"/>
            <a:t>3</a:t>
          </a:r>
          <a:r>
            <a:rPr lang="zh-CN" sz="2400" dirty="0" smtClean="0"/>
            <a:t>）修改异常</a:t>
          </a:r>
          <a:endParaRPr lang="zh-CN" sz="2400" dirty="0"/>
        </a:p>
      </dgm:t>
    </dgm:pt>
    <dgm:pt modelId="{8A5D48B6-EA56-4A44-B4AA-40CD509DA19F}" type="parTrans" cxnId="{CE3227EE-9C53-41DA-BC8A-F17B93AB11D1}">
      <dgm:prSet/>
      <dgm:spPr/>
      <dgm:t>
        <a:bodyPr/>
        <a:lstStyle/>
        <a:p>
          <a:endParaRPr lang="zh-CN" altLang="en-US"/>
        </a:p>
      </dgm:t>
    </dgm:pt>
    <dgm:pt modelId="{EC2A6C53-8A39-4615-9006-A50715A619FD}" type="sibTrans" cxnId="{CE3227EE-9C53-41DA-BC8A-F17B93AB11D1}">
      <dgm:prSet/>
      <dgm:spPr/>
      <dgm:t>
        <a:bodyPr/>
        <a:lstStyle/>
        <a:p>
          <a:endParaRPr lang="zh-CN" altLang="en-US"/>
        </a:p>
      </dgm:t>
    </dgm:pt>
    <dgm:pt modelId="{C9558099-1D5A-4C19-BE3F-62ADEF37D9ED}">
      <dgm:prSet/>
      <dgm:spPr/>
      <dgm:t>
        <a:bodyPr/>
        <a:lstStyle/>
        <a:p>
          <a:r>
            <a:rPr lang="zh-CN" altLang="en-US" dirty="0" smtClean="0"/>
            <a:t>（</a:t>
          </a:r>
          <a:r>
            <a:rPr lang="en-US" altLang="zh-CN" dirty="0" smtClean="0"/>
            <a:t>1</a:t>
          </a:r>
          <a:r>
            <a:rPr lang="zh-CN" altLang="en-US" dirty="0" smtClean="0"/>
            <a:t>）项目名称</a:t>
          </a:r>
          <a:endParaRPr lang="zh-CN" altLang="en-US" dirty="0"/>
        </a:p>
      </dgm:t>
    </dgm:pt>
    <dgm:pt modelId="{53A91F38-FC5B-4713-A0AF-F07264732D0D}" type="parTrans" cxnId="{2FE452F0-E9B5-407C-977B-649A908CE60E}">
      <dgm:prSet/>
      <dgm:spPr/>
      <dgm:t>
        <a:bodyPr/>
        <a:lstStyle/>
        <a:p>
          <a:endParaRPr lang="zh-CN" altLang="en-US"/>
        </a:p>
      </dgm:t>
    </dgm:pt>
    <dgm:pt modelId="{701EBABC-0B25-4745-9116-16C5F6A797AF}" type="sibTrans" cxnId="{2FE452F0-E9B5-407C-977B-649A908CE60E}">
      <dgm:prSet/>
      <dgm:spPr/>
      <dgm:t>
        <a:bodyPr/>
        <a:lstStyle/>
        <a:p>
          <a:endParaRPr lang="zh-CN" altLang="en-US"/>
        </a:p>
      </dgm:t>
    </dgm:pt>
    <dgm:pt modelId="{8FB18F77-0F13-437A-A330-DA1C4A55CFEE}">
      <dgm:prSet/>
      <dgm:spPr/>
      <dgm:t>
        <a:bodyPr/>
        <a:lstStyle/>
        <a:p>
          <a:r>
            <a:rPr lang="zh-CN" altLang="en-US" dirty="0" smtClean="0"/>
            <a:t>（</a:t>
          </a:r>
          <a:r>
            <a:rPr lang="en-US" altLang="zh-CN" dirty="0" smtClean="0"/>
            <a:t>2</a:t>
          </a:r>
          <a:r>
            <a:rPr lang="zh-CN" altLang="en-US" dirty="0" smtClean="0"/>
            <a:t>）学院名称、院长</a:t>
          </a:r>
          <a:endParaRPr lang="zh-CN" altLang="en-US" dirty="0"/>
        </a:p>
      </dgm:t>
    </dgm:pt>
    <dgm:pt modelId="{E286772F-E45D-4A2D-B561-0D1E248D23A1}" type="parTrans" cxnId="{8AB6134A-5480-48A6-86C2-789C5263061D}">
      <dgm:prSet/>
      <dgm:spPr/>
      <dgm:t>
        <a:bodyPr/>
        <a:lstStyle/>
        <a:p>
          <a:endParaRPr lang="zh-CN" altLang="en-US"/>
        </a:p>
      </dgm:t>
    </dgm:pt>
    <dgm:pt modelId="{E5E84EC2-63CE-4406-A455-B6889326FF39}" type="sibTrans" cxnId="{8AB6134A-5480-48A6-86C2-789C5263061D}">
      <dgm:prSet/>
      <dgm:spPr/>
      <dgm:t>
        <a:bodyPr/>
        <a:lstStyle/>
        <a:p>
          <a:endParaRPr lang="zh-CN" altLang="en-US"/>
        </a:p>
      </dgm:t>
    </dgm:pt>
    <dgm:pt modelId="{9DCA900B-9305-4C54-BD8B-7B3D6346BC9F}" type="pres">
      <dgm:prSet presAssocID="{DDC675E3-7C28-4D36-9798-87B6D4467B81}" presName="Name0" presStyleCnt="0">
        <dgm:presLayoutVars>
          <dgm:dir/>
          <dgm:animLvl val="lvl"/>
          <dgm:resizeHandles/>
        </dgm:presLayoutVars>
      </dgm:prSet>
      <dgm:spPr/>
      <dgm:t>
        <a:bodyPr/>
        <a:lstStyle/>
        <a:p>
          <a:endParaRPr lang="zh-CN" altLang="en-US"/>
        </a:p>
      </dgm:t>
    </dgm:pt>
    <dgm:pt modelId="{F993B69D-5405-4229-B40A-D6911C748314}" type="pres">
      <dgm:prSet presAssocID="{26EA3DAA-7F52-4592-876E-60F2F0A5FF87}" presName="linNode" presStyleCnt="0"/>
      <dgm:spPr/>
      <dgm:t>
        <a:bodyPr/>
        <a:lstStyle/>
        <a:p>
          <a:endParaRPr lang="zh-CN" altLang="en-US"/>
        </a:p>
      </dgm:t>
    </dgm:pt>
    <dgm:pt modelId="{777C10CA-8587-4804-82AF-1D853F559D35}" type="pres">
      <dgm:prSet presAssocID="{26EA3DAA-7F52-4592-876E-60F2F0A5FF87}" presName="parentShp" presStyleLbl="node1" presStyleIdx="0" presStyleCnt="2" custScaleX="115517">
        <dgm:presLayoutVars>
          <dgm:bulletEnabled val="1"/>
        </dgm:presLayoutVars>
      </dgm:prSet>
      <dgm:spPr/>
      <dgm:t>
        <a:bodyPr/>
        <a:lstStyle/>
        <a:p>
          <a:endParaRPr lang="zh-CN" altLang="en-US"/>
        </a:p>
      </dgm:t>
    </dgm:pt>
    <dgm:pt modelId="{B2D22787-8245-4158-BA65-05DE8CD04C15}" type="pres">
      <dgm:prSet presAssocID="{26EA3DAA-7F52-4592-876E-60F2F0A5FF87}" presName="childShp" presStyleLbl="bgAccFollowNode1" presStyleIdx="0" presStyleCnt="2">
        <dgm:presLayoutVars>
          <dgm:bulletEnabled val="1"/>
        </dgm:presLayoutVars>
      </dgm:prSet>
      <dgm:spPr/>
      <dgm:t>
        <a:bodyPr/>
        <a:lstStyle/>
        <a:p>
          <a:endParaRPr lang="zh-CN" altLang="en-US"/>
        </a:p>
      </dgm:t>
    </dgm:pt>
    <dgm:pt modelId="{E3A4E9DE-FEAF-4E49-B44F-B7325B9D8011}" type="pres">
      <dgm:prSet presAssocID="{FB7621D5-83DB-4C3E-8E14-F55F5C8EF3F7}" presName="spacing" presStyleCnt="0"/>
      <dgm:spPr/>
      <dgm:t>
        <a:bodyPr/>
        <a:lstStyle/>
        <a:p>
          <a:endParaRPr lang="zh-CN" altLang="en-US"/>
        </a:p>
      </dgm:t>
    </dgm:pt>
    <dgm:pt modelId="{B9DA4690-A794-4178-82BD-EBB5863C95E7}" type="pres">
      <dgm:prSet presAssocID="{86C6C259-236F-48D5-AE6C-6A95AFF36EA5}" presName="linNode" presStyleCnt="0"/>
      <dgm:spPr/>
      <dgm:t>
        <a:bodyPr/>
        <a:lstStyle/>
        <a:p>
          <a:endParaRPr lang="zh-CN" altLang="en-US"/>
        </a:p>
      </dgm:t>
    </dgm:pt>
    <dgm:pt modelId="{2B3C9921-FD84-4834-A95F-9A9F59E1D058}" type="pres">
      <dgm:prSet presAssocID="{86C6C259-236F-48D5-AE6C-6A95AFF36EA5}" presName="parentShp" presStyleLbl="node1" presStyleIdx="1" presStyleCnt="2">
        <dgm:presLayoutVars>
          <dgm:bulletEnabled val="1"/>
        </dgm:presLayoutVars>
      </dgm:prSet>
      <dgm:spPr/>
      <dgm:t>
        <a:bodyPr/>
        <a:lstStyle/>
        <a:p>
          <a:endParaRPr lang="zh-CN" altLang="en-US"/>
        </a:p>
      </dgm:t>
    </dgm:pt>
    <dgm:pt modelId="{EB984153-9A67-4EFA-BE45-554E9B52E9C9}" type="pres">
      <dgm:prSet presAssocID="{86C6C259-236F-48D5-AE6C-6A95AFF36EA5}" presName="childShp" presStyleLbl="bgAccFollowNode1" presStyleIdx="1" presStyleCnt="2">
        <dgm:presLayoutVars>
          <dgm:bulletEnabled val="1"/>
        </dgm:presLayoutVars>
      </dgm:prSet>
      <dgm:spPr/>
      <dgm:t>
        <a:bodyPr/>
        <a:lstStyle/>
        <a:p>
          <a:endParaRPr lang="zh-CN" altLang="en-US"/>
        </a:p>
      </dgm:t>
    </dgm:pt>
  </dgm:ptLst>
  <dgm:cxnLst>
    <dgm:cxn modelId="{CE3227EE-9C53-41DA-BC8A-F17B93AB11D1}" srcId="{86C6C259-236F-48D5-AE6C-6A95AFF36EA5}" destId="{3FF8E087-1383-461F-BAD3-14DEFB6FA9D4}" srcOrd="1" destOrd="0" parTransId="{8A5D48B6-EA56-4A44-B4AA-40CD509DA19F}" sibTransId="{EC2A6C53-8A39-4615-9006-A50715A619FD}"/>
    <dgm:cxn modelId="{0CD32490-50DB-4806-BF3C-D1CE0A8B1085}" type="presOf" srcId="{26EA3DAA-7F52-4592-876E-60F2F0A5FF87}" destId="{777C10CA-8587-4804-82AF-1D853F559D35}" srcOrd="0" destOrd="0" presId="urn:microsoft.com/office/officeart/2005/8/layout/vList6"/>
    <dgm:cxn modelId="{8AB6134A-5480-48A6-86C2-789C5263061D}" srcId="{26EA3DAA-7F52-4592-876E-60F2F0A5FF87}" destId="{8FB18F77-0F13-437A-A330-DA1C4A55CFEE}" srcOrd="1" destOrd="0" parTransId="{E286772F-E45D-4A2D-B561-0D1E248D23A1}" sibTransId="{E5E84EC2-63CE-4406-A455-B6889326FF39}"/>
    <dgm:cxn modelId="{BD1D4FB8-4416-4735-8240-C68CA54DE20E}" type="presOf" srcId="{C9558099-1D5A-4C19-BE3F-62ADEF37D9ED}" destId="{B2D22787-8245-4158-BA65-05DE8CD04C15}" srcOrd="0" destOrd="0" presId="urn:microsoft.com/office/officeart/2005/8/layout/vList6"/>
    <dgm:cxn modelId="{2FE452F0-E9B5-407C-977B-649A908CE60E}" srcId="{26EA3DAA-7F52-4592-876E-60F2F0A5FF87}" destId="{C9558099-1D5A-4C19-BE3F-62ADEF37D9ED}" srcOrd="0" destOrd="0" parTransId="{53A91F38-FC5B-4713-A0AF-F07264732D0D}" sibTransId="{701EBABC-0B25-4745-9116-16C5F6A797AF}"/>
    <dgm:cxn modelId="{40111921-1D36-48F5-8137-7E2C29B16FA7}" type="presOf" srcId="{DDC675E3-7C28-4D36-9798-87B6D4467B81}" destId="{9DCA900B-9305-4C54-BD8B-7B3D6346BC9F}" srcOrd="0" destOrd="0" presId="urn:microsoft.com/office/officeart/2005/8/layout/vList6"/>
    <dgm:cxn modelId="{FC72A766-B9BB-4FAA-A48D-0D3005DCD98F}" type="presOf" srcId="{86C6C259-236F-48D5-AE6C-6A95AFF36EA5}" destId="{2B3C9921-FD84-4834-A95F-9A9F59E1D058}" srcOrd="0" destOrd="0" presId="urn:microsoft.com/office/officeart/2005/8/layout/vList6"/>
    <dgm:cxn modelId="{2512E407-1834-47F8-8B99-F741088DE4B3}" type="presOf" srcId="{3FF8E087-1383-461F-BAD3-14DEFB6FA9D4}" destId="{EB984153-9A67-4EFA-BE45-554E9B52E9C9}" srcOrd="0" destOrd="1" presId="urn:microsoft.com/office/officeart/2005/8/layout/vList6"/>
    <dgm:cxn modelId="{189EA2CA-447D-49FA-9CD1-1620C3E9053A}" srcId="{DDC675E3-7C28-4D36-9798-87B6D4467B81}" destId="{26EA3DAA-7F52-4592-876E-60F2F0A5FF87}" srcOrd="0" destOrd="0" parTransId="{5B312435-FE5E-4598-BB4A-44FA24AC2DA0}" sibTransId="{FB7621D5-83DB-4C3E-8E14-F55F5C8EF3F7}"/>
    <dgm:cxn modelId="{99CB69FD-A5F6-4C70-9790-1C0A549E4345}" type="presOf" srcId="{8FB18F77-0F13-437A-A330-DA1C4A55CFEE}" destId="{B2D22787-8245-4158-BA65-05DE8CD04C15}" srcOrd="0" destOrd="1" presId="urn:microsoft.com/office/officeart/2005/8/layout/vList6"/>
    <dgm:cxn modelId="{821340D0-594A-4AFE-A525-876DF45BC401}" type="presOf" srcId="{7E4DD95A-4288-4EDA-81F8-798B4B482320}" destId="{EB984153-9A67-4EFA-BE45-554E9B52E9C9}" srcOrd="0" destOrd="0" presId="urn:microsoft.com/office/officeart/2005/8/layout/vList6"/>
    <dgm:cxn modelId="{76D93DDF-055D-4AEE-A254-9AF11D1451D6}" srcId="{86C6C259-236F-48D5-AE6C-6A95AFF36EA5}" destId="{7E4DD95A-4288-4EDA-81F8-798B4B482320}" srcOrd="0" destOrd="0" parTransId="{9ECA3D77-6B33-4053-9478-D6148CB0572F}" sibTransId="{E3EFE27C-05A7-42EA-80A9-3189FA6C16B1}"/>
    <dgm:cxn modelId="{BE979B07-54F5-4A64-A9F4-0EAA2040B0AA}" srcId="{DDC675E3-7C28-4D36-9798-87B6D4467B81}" destId="{86C6C259-236F-48D5-AE6C-6A95AFF36EA5}" srcOrd="1" destOrd="0" parTransId="{C69F3B2A-6EB2-47D6-8327-C3AAD2081760}" sibTransId="{6F51CC1E-27FA-4853-9554-76B7CA10F9B7}"/>
    <dgm:cxn modelId="{1384E989-C2B5-495F-80E3-A3A4DF1D9B3E}" type="presParOf" srcId="{9DCA900B-9305-4C54-BD8B-7B3D6346BC9F}" destId="{F993B69D-5405-4229-B40A-D6911C748314}" srcOrd="0" destOrd="0" presId="urn:microsoft.com/office/officeart/2005/8/layout/vList6"/>
    <dgm:cxn modelId="{6E37C747-BCDA-4384-B94C-3D2EA0AEBADB}" type="presParOf" srcId="{F993B69D-5405-4229-B40A-D6911C748314}" destId="{777C10CA-8587-4804-82AF-1D853F559D35}" srcOrd="0" destOrd="0" presId="urn:microsoft.com/office/officeart/2005/8/layout/vList6"/>
    <dgm:cxn modelId="{20C9DA55-45A0-4CAB-B57F-C15DAC6BF5B6}" type="presParOf" srcId="{F993B69D-5405-4229-B40A-D6911C748314}" destId="{B2D22787-8245-4158-BA65-05DE8CD04C15}" srcOrd="1" destOrd="0" presId="urn:microsoft.com/office/officeart/2005/8/layout/vList6"/>
    <dgm:cxn modelId="{DCCEE05C-E2F5-457C-AE53-5435F4F4EFC6}" type="presParOf" srcId="{9DCA900B-9305-4C54-BD8B-7B3D6346BC9F}" destId="{E3A4E9DE-FEAF-4E49-B44F-B7325B9D8011}" srcOrd="1" destOrd="0" presId="urn:microsoft.com/office/officeart/2005/8/layout/vList6"/>
    <dgm:cxn modelId="{60441521-968D-4494-8984-3B6852411826}" type="presParOf" srcId="{9DCA900B-9305-4C54-BD8B-7B3D6346BC9F}" destId="{B9DA4690-A794-4178-82BD-EBB5863C95E7}" srcOrd="2" destOrd="0" presId="urn:microsoft.com/office/officeart/2005/8/layout/vList6"/>
    <dgm:cxn modelId="{EA811657-A035-4B79-A2B9-C68CF67BC61C}" type="presParOf" srcId="{B9DA4690-A794-4178-82BD-EBB5863C95E7}" destId="{2B3C9921-FD84-4834-A95F-9A9F59E1D058}" srcOrd="0" destOrd="0" presId="urn:microsoft.com/office/officeart/2005/8/layout/vList6"/>
    <dgm:cxn modelId="{F49B3C6E-C844-48C4-8457-1C2D1FAABE1E}" type="presParOf" srcId="{B9DA4690-A794-4178-82BD-EBB5863C95E7}" destId="{EB984153-9A67-4EFA-BE45-554E9B52E9C9}"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CF1BAC-30E2-4506-B2F6-532432D1650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56D849BC-22CF-43EC-8294-13DBA6EF2306}">
      <dgm:prSet custT="1"/>
      <dgm:spPr/>
      <dgm:t>
        <a:bodyPr/>
        <a:lstStyle/>
        <a:p>
          <a:pPr rtl="0"/>
          <a:r>
            <a:rPr lang="en-US" sz="2400" dirty="0" smtClean="0"/>
            <a:t>S_D</a:t>
          </a:r>
          <a:r>
            <a:rPr lang="zh-CN" sz="2400" dirty="0" smtClean="0"/>
            <a:t>（学号，姓名，学院名称，院长，导师姓名）</a:t>
          </a:r>
          <a:endParaRPr lang="zh-CN" sz="2400" dirty="0"/>
        </a:p>
      </dgm:t>
    </dgm:pt>
    <dgm:pt modelId="{939B9B15-8237-41DF-9538-BD29044A9151}" type="parTrans" cxnId="{153FDD55-8586-4457-A6EF-A50F1063B25E}">
      <dgm:prSet/>
      <dgm:spPr/>
      <dgm:t>
        <a:bodyPr/>
        <a:lstStyle/>
        <a:p>
          <a:endParaRPr lang="zh-CN" altLang="en-US" sz="2400"/>
        </a:p>
      </dgm:t>
    </dgm:pt>
    <dgm:pt modelId="{DC2087A3-510B-46E4-A6FC-C7EBD8FBD83D}" type="sibTrans" cxnId="{153FDD55-8586-4457-A6EF-A50F1063B25E}">
      <dgm:prSet/>
      <dgm:spPr/>
      <dgm:t>
        <a:bodyPr/>
        <a:lstStyle/>
        <a:p>
          <a:endParaRPr lang="zh-CN" altLang="en-US" sz="2400"/>
        </a:p>
      </dgm:t>
    </dgm:pt>
    <dgm:pt modelId="{D7DFDF55-9B50-4CE5-9E30-889D82FB1D1A}">
      <dgm:prSet custT="1"/>
      <dgm:spPr/>
      <dgm:t>
        <a:bodyPr/>
        <a:lstStyle/>
        <a:p>
          <a:pPr rtl="0"/>
          <a:r>
            <a:rPr lang="en-US" sz="2400" dirty="0" smtClean="0"/>
            <a:t>P</a:t>
          </a:r>
          <a:r>
            <a:rPr lang="zh-CN" sz="2400" dirty="0" smtClean="0"/>
            <a:t>（项目编号，项目名称）</a:t>
          </a:r>
          <a:endParaRPr lang="zh-CN" sz="2400" dirty="0"/>
        </a:p>
      </dgm:t>
    </dgm:pt>
    <dgm:pt modelId="{4883370A-C404-458D-829D-75FBFB264B9C}" type="parTrans" cxnId="{822B348C-2831-451A-961F-86AD1BC38796}">
      <dgm:prSet/>
      <dgm:spPr/>
      <dgm:t>
        <a:bodyPr/>
        <a:lstStyle/>
        <a:p>
          <a:endParaRPr lang="zh-CN" altLang="en-US" sz="2400"/>
        </a:p>
      </dgm:t>
    </dgm:pt>
    <dgm:pt modelId="{D159F5CE-6AEE-4758-AA6B-0B5963CEB697}" type="sibTrans" cxnId="{822B348C-2831-451A-961F-86AD1BC38796}">
      <dgm:prSet/>
      <dgm:spPr/>
      <dgm:t>
        <a:bodyPr/>
        <a:lstStyle/>
        <a:p>
          <a:endParaRPr lang="zh-CN" altLang="en-US" sz="2400"/>
        </a:p>
      </dgm:t>
    </dgm:pt>
    <dgm:pt modelId="{B2C051B7-EA57-4A92-8C7B-019DB28CA9E9}">
      <dgm:prSet custT="1"/>
      <dgm:spPr/>
      <dgm:t>
        <a:bodyPr/>
        <a:lstStyle/>
        <a:p>
          <a:pPr rtl="0"/>
          <a:r>
            <a:rPr lang="en-US" sz="2400" dirty="0" smtClean="0"/>
            <a:t>S_P</a:t>
          </a:r>
          <a:r>
            <a:rPr lang="zh-CN" sz="2400" dirty="0" smtClean="0"/>
            <a:t>（学号，项目编号，承担任务）</a:t>
          </a:r>
          <a:endParaRPr lang="zh-CN" sz="2400" dirty="0"/>
        </a:p>
      </dgm:t>
    </dgm:pt>
    <dgm:pt modelId="{02E0657C-787A-45DE-BF20-8151D6653D0D}" type="parTrans" cxnId="{914B5DE7-48B4-47C7-B727-A87EDAE0D4EA}">
      <dgm:prSet/>
      <dgm:spPr/>
      <dgm:t>
        <a:bodyPr/>
        <a:lstStyle/>
        <a:p>
          <a:endParaRPr lang="zh-CN" altLang="en-US" sz="2400"/>
        </a:p>
      </dgm:t>
    </dgm:pt>
    <dgm:pt modelId="{8CA229CC-06A5-43AD-B61F-4443F57A3DE3}" type="sibTrans" cxnId="{914B5DE7-48B4-47C7-B727-A87EDAE0D4EA}">
      <dgm:prSet/>
      <dgm:spPr/>
      <dgm:t>
        <a:bodyPr/>
        <a:lstStyle/>
        <a:p>
          <a:endParaRPr lang="zh-CN" altLang="en-US" sz="2400"/>
        </a:p>
      </dgm:t>
    </dgm:pt>
    <dgm:pt modelId="{731039FB-5757-4007-ACA0-F4A81676D8C7}" type="pres">
      <dgm:prSet presAssocID="{7ACF1BAC-30E2-4506-B2F6-532432D16508}" presName="linear" presStyleCnt="0">
        <dgm:presLayoutVars>
          <dgm:animLvl val="lvl"/>
          <dgm:resizeHandles val="exact"/>
        </dgm:presLayoutVars>
      </dgm:prSet>
      <dgm:spPr/>
      <dgm:t>
        <a:bodyPr/>
        <a:lstStyle/>
        <a:p>
          <a:endParaRPr lang="zh-CN" altLang="en-US"/>
        </a:p>
      </dgm:t>
    </dgm:pt>
    <dgm:pt modelId="{46E55FD3-2F19-49C4-A6F6-4530ACB7E503}" type="pres">
      <dgm:prSet presAssocID="{56D849BC-22CF-43EC-8294-13DBA6EF2306}" presName="parentText" presStyleLbl="node1" presStyleIdx="0" presStyleCnt="3">
        <dgm:presLayoutVars>
          <dgm:chMax val="0"/>
          <dgm:bulletEnabled val="1"/>
        </dgm:presLayoutVars>
      </dgm:prSet>
      <dgm:spPr/>
      <dgm:t>
        <a:bodyPr/>
        <a:lstStyle/>
        <a:p>
          <a:endParaRPr lang="zh-CN" altLang="en-US"/>
        </a:p>
      </dgm:t>
    </dgm:pt>
    <dgm:pt modelId="{F0BF2529-618C-4EC7-BEF6-A5269B0E6EFF}" type="pres">
      <dgm:prSet presAssocID="{DC2087A3-510B-46E4-A6FC-C7EBD8FBD83D}" presName="spacer" presStyleCnt="0"/>
      <dgm:spPr/>
      <dgm:t>
        <a:bodyPr/>
        <a:lstStyle/>
        <a:p>
          <a:endParaRPr lang="zh-CN" altLang="en-US"/>
        </a:p>
      </dgm:t>
    </dgm:pt>
    <dgm:pt modelId="{19530C97-D1CA-433C-A66D-FA30EED06000}" type="pres">
      <dgm:prSet presAssocID="{D7DFDF55-9B50-4CE5-9E30-889D82FB1D1A}" presName="parentText" presStyleLbl="node1" presStyleIdx="1" presStyleCnt="3">
        <dgm:presLayoutVars>
          <dgm:chMax val="0"/>
          <dgm:bulletEnabled val="1"/>
        </dgm:presLayoutVars>
      </dgm:prSet>
      <dgm:spPr/>
      <dgm:t>
        <a:bodyPr/>
        <a:lstStyle/>
        <a:p>
          <a:endParaRPr lang="zh-CN" altLang="en-US"/>
        </a:p>
      </dgm:t>
    </dgm:pt>
    <dgm:pt modelId="{5DD060A3-B907-4F9A-BB8E-6336A04D5CB5}" type="pres">
      <dgm:prSet presAssocID="{D159F5CE-6AEE-4758-AA6B-0B5963CEB697}" presName="spacer" presStyleCnt="0"/>
      <dgm:spPr/>
      <dgm:t>
        <a:bodyPr/>
        <a:lstStyle/>
        <a:p>
          <a:endParaRPr lang="zh-CN" altLang="en-US"/>
        </a:p>
      </dgm:t>
    </dgm:pt>
    <dgm:pt modelId="{94816DC7-FFF1-4308-B415-72CC44E7D6BB}" type="pres">
      <dgm:prSet presAssocID="{B2C051B7-EA57-4A92-8C7B-019DB28CA9E9}" presName="parentText" presStyleLbl="node1" presStyleIdx="2" presStyleCnt="3">
        <dgm:presLayoutVars>
          <dgm:chMax val="0"/>
          <dgm:bulletEnabled val="1"/>
        </dgm:presLayoutVars>
      </dgm:prSet>
      <dgm:spPr/>
      <dgm:t>
        <a:bodyPr/>
        <a:lstStyle/>
        <a:p>
          <a:endParaRPr lang="zh-CN" altLang="en-US"/>
        </a:p>
      </dgm:t>
    </dgm:pt>
  </dgm:ptLst>
  <dgm:cxnLst>
    <dgm:cxn modelId="{4560B959-2673-4645-8EAF-88AB57A7F0D9}" type="presOf" srcId="{56D849BC-22CF-43EC-8294-13DBA6EF2306}" destId="{46E55FD3-2F19-49C4-A6F6-4530ACB7E503}" srcOrd="0" destOrd="0" presId="urn:microsoft.com/office/officeart/2005/8/layout/vList2"/>
    <dgm:cxn modelId="{914B5DE7-48B4-47C7-B727-A87EDAE0D4EA}" srcId="{7ACF1BAC-30E2-4506-B2F6-532432D16508}" destId="{B2C051B7-EA57-4A92-8C7B-019DB28CA9E9}" srcOrd="2" destOrd="0" parTransId="{02E0657C-787A-45DE-BF20-8151D6653D0D}" sibTransId="{8CA229CC-06A5-43AD-B61F-4443F57A3DE3}"/>
    <dgm:cxn modelId="{822B348C-2831-451A-961F-86AD1BC38796}" srcId="{7ACF1BAC-30E2-4506-B2F6-532432D16508}" destId="{D7DFDF55-9B50-4CE5-9E30-889D82FB1D1A}" srcOrd="1" destOrd="0" parTransId="{4883370A-C404-458D-829D-75FBFB264B9C}" sibTransId="{D159F5CE-6AEE-4758-AA6B-0B5963CEB697}"/>
    <dgm:cxn modelId="{153FDD55-8586-4457-A6EF-A50F1063B25E}" srcId="{7ACF1BAC-30E2-4506-B2F6-532432D16508}" destId="{56D849BC-22CF-43EC-8294-13DBA6EF2306}" srcOrd="0" destOrd="0" parTransId="{939B9B15-8237-41DF-9538-BD29044A9151}" sibTransId="{DC2087A3-510B-46E4-A6FC-C7EBD8FBD83D}"/>
    <dgm:cxn modelId="{C92197A9-03B5-422B-8D64-7B08ECB3A035}" type="presOf" srcId="{D7DFDF55-9B50-4CE5-9E30-889D82FB1D1A}" destId="{19530C97-D1CA-433C-A66D-FA30EED06000}" srcOrd="0" destOrd="0" presId="urn:microsoft.com/office/officeart/2005/8/layout/vList2"/>
    <dgm:cxn modelId="{EFE84264-A09A-41FD-AC33-D148F16E9E3B}" type="presOf" srcId="{7ACF1BAC-30E2-4506-B2F6-532432D16508}" destId="{731039FB-5757-4007-ACA0-F4A81676D8C7}" srcOrd="0" destOrd="0" presId="urn:microsoft.com/office/officeart/2005/8/layout/vList2"/>
    <dgm:cxn modelId="{E56768B1-0437-4898-9AAD-9E739CAF6CBD}" type="presOf" srcId="{B2C051B7-EA57-4A92-8C7B-019DB28CA9E9}" destId="{94816DC7-FFF1-4308-B415-72CC44E7D6BB}" srcOrd="0" destOrd="0" presId="urn:microsoft.com/office/officeart/2005/8/layout/vList2"/>
    <dgm:cxn modelId="{7A34369E-FAB1-4415-9370-D6B8B8E4A412}" type="presParOf" srcId="{731039FB-5757-4007-ACA0-F4A81676D8C7}" destId="{46E55FD3-2F19-49C4-A6F6-4530ACB7E503}" srcOrd="0" destOrd="0" presId="urn:microsoft.com/office/officeart/2005/8/layout/vList2"/>
    <dgm:cxn modelId="{7431E62D-4879-4AD6-B459-932422B128FE}" type="presParOf" srcId="{731039FB-5757-4007-ACA0-F4A81676D8C7}" destId="{F0BF2529-618C-4EC7-BEF6-A5269B0E6EFF}" srcOrd="1" destOrd="0" presId="urn:microsoft.com/office/officeart/2005/8/layout/vList2"/>
    <dgm:cxn modelId="{E43AD556-26DF-47FF-A6D5-EC479C019E04}" type="presParOf" srcId="{731039FB-5757-4007-ACA0-F4A81676D8C7}" destId="{19530C97-D1CA-433C-A66D-FA30EED06000}" srcOrd="2" destOrd="0" presId="urn:microsoft.com/office/officeart/2005/8/layout/vList2"/>
    <dgm:cxn modelId="{39FB3C12-1BFF-4407-B531-1D5BC8805E23}" type="presParOf" srcId="{731039FB-5757-4007-ACA0-F4A81676D8C7}" destId="{5DD060A3-B907-4F9A-BB8E-6336A04D5CB5}" srcOrd="3" destOrd="0" presId="urn:microsoft.com/office/officeart/2005/8/layout/vList2"/>
    <dgm:cxn modelId="{F4435660-171C-479E-887A-5019620E4D50}" type="presParOf" srcId="{731039FB-5757-4007-ACA0-F4A81676D8C7}" destId="{94816DC7-FFF1-4308-B415-72CC44E7D6B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CF1BAC-30E2-4506-B2F6-532432D1650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56D849BC-22CF-43EC-8294-13DBA6EF2306}">
      <dgm:prSet custT="1"/>
      <dgm:spPr/>
      <dgm:t>
        <a:bodyPr/>
        <a:lstStyle/>
        <a:p>
          <a:pPr rtl="0"/>
          <a:r>
            <a:rPr lang="en-US" sz="2400" dirty="0" smtClean="0"/>
            <a:t>S_D</a:t>
          </a:r>
          <a:r>
            <a:rPr lang="zh-CN" sz="2400" dirty="0" smtClean="0"/>
            <a:t>（学号，姓名，学院名称，院长，导师姓名）</a:t>
          </a:r>
          <a:endParaRPr lang="zh-CN" sz="2400" dirty="0"/>
        </a:p>
      </dgm:t>
    </dgm:pt>
    <dgm:pt modelId="{939B9B15-8237-41DF-9538-BD29044A9151}" type="parTrans" cxnId="{153FDD55-8586-4457-A6EF-A50F1063B25E}">
      <dgm:prSet/>
      <dgm:spPr/>
      <dgm:t>
        <a:bodyPr/>
        <a:lstStyle/>
        <a:p>
          <a:endParaRPr lang="zh-CN" altLang="en-US" sz="2400"/>
        </a:p>
      </dgm:t>
    </dgm:pt>
    <dgm:pt modelId="{DC2087A3-510B-46E4-A6FC-C7EBD8FBD83D}" type="sibTrans" cxnId="{153FDD55-8586-4457-A6EF-A50F1063B25E}">
      <dgm:prSet/>
      <dgm:spPr/>
      <dgm:t>
        <a:bodyPr/>
        <a:lstStyle/>
        <a:p>
          <a:endParaRPr lang="zh-CN" altLang="en-US" sz="2400"/>
        </a:p>
      </dgm:t>
    </dgm:pt>
    <dgm:pt modelId="{D7DFDF55-9B50-4CE5-9E30-889D82FB1D1A}">
      <dgm:prSet custT="1"/>
      <dgm:spPr/>
      <dgm:t>
        <a:bodyPr/>
        <a:lstStyle/>
        <a:p>
          <a:pPr rtl="0"/>
          <a:r>
            <a:rPr lang="en-US" sz="2400" dirty="0" smtClean="0"/>
            <a:t>P</a:t>
          </a:r>
          <a:r>
            <a:rPr lang="zh-CN" sz="2400" dirty="0" smtClean="0"/>
            <a:t>（项目编号，项目名称）</a:t>
          </a:r>
          <a:endParaRPr lang="zh-CN" sz="2400" dirty="0"/>
        </a:p>
      </dgm:t>
    </dgm:pt>
    <dgm:pt modelId="{4883370A-C404-458D-829D-75FBFB264B9C}" type="parTrans" cxnId="{822B348C-2831-451A-961F-86AD1BC38796}">
      <dgm:prSet/>
      <dgm:spPr/>
      <dgm:t>
        <a:bodyPr/>
        <a:lstStyle/>
        <a:p>
          <a:endParaRPr lang="zh-CN" altLang="en-US" sz="2400"/>
        </a:p>
      </dgm:t>
    </dgm:pt>
    <dgm:pt modelId="{D159F5CE-6AEE-4758-AA6B-0B5963CEB697}" type="sibTrans" cxnId="{822B348C-2831-451A-961F-86AD1BC38796}">
      <dgm:prSet/>
      <dgm:spPr/>
      <dgm:t>
        <a:bodyPr/>
        <a:lstStyle/>
        <a:p>
          <a:endParaRPr lang="zh-CN" altLang="en-US" sz="2400"/>
        </a:p>
      </dgm:t>
    </dgm:pt>
    <dgm:pt modelId="{B2C051B7-EA57-4A92-8C7B-019DB28CA9E9}">
      <dgm:prSet custT="1"/>
      <dgm:spPr/>
      <dgm:t>
        <a:bodyPr/>
        <a:lstStyle/>
        <a:p>
          <a:pPr rtl="0"/>
          <a:r>
            <a:rPr lang="en-US" sz="2400" dirty="0" smtClean="0"/>
            <a:t>S_P</a:t>
          </a:r>
          <a:r>
            <a:rPr lang="zh-CN" sz="2400" dirty="0" smtClean="0"/>
            <a:t>（学号，项目编号，承担任务）</a:t>
          </a:r>
          <a:endParaRPr lang="zh-CN" sz="2400" dirty="0"/>
        </a:p>
      </dgm:t>
    </dgm:pt>
    <dgm:pt modelId="{02E0657C-787A-45DE-BF20-8151D6653D0D}" type="parTrans" cxnId="{914B5DE7-48B4-47C7-B727-A87EDAE0D4EA}">
      <dgm:prSet/>
      <dgm:spPr/>
      <dgm:t>
        <a:bodyPr/>
        <a:lstStyle/>
        <a:p>
          <a:endParaRPr lang="zh-CN" altLang="en-US" sz="2400"/>
        </a:p>
      </dgm:t>
    </dgm:pt>
    <dgm:pt modelId="{8CA229CC-06A5-43AD-B61F-4443F57A3DE3}" type="sibTrans" cxnId="{914B5DE7-48B4-47C7-B727-A87EDAE0D4EA}">
      <dgm:prSet/>
      <dgm:spPr/>
      <dgm:t>
        <a:bodyPr/>
        <a:lstStyle/>
        <a:p>
          <a:endParaRPr lang="zh-CN" altLang="en-US" sz="2400"/>
        </a:p>
      </dgm:t>
    </dgm:pt>
    <dgm:pt modelId="{731039FB-5757-4007-ACA0-F4A81676D8C7}" type="pres">
      <dgm:prSet presAssocID="{7ACF1BAC-30E2-4506-B2F6-532432D16508}" presName="linear" presStyleCnt="0">
        <dgm:presLayoutVars>
          <dgm:animLvl val="lvl"/>
          <dgm:resizeHandles val="exact"/>
        </dgm:presLayoutVars>
      </dgm:prSet>
      <dgm:spPr/>
      <dgm:t>
        <a:bodyPr/>
        <a:lstStyle/>
        <a:p>
          <a:endParaRPr lang="zh-CN" altLang="en-US"/>
        </a:p>
      </dgm:t>
    </dgm:pt>
    <dgm:pt modelId="{46E55FD3-2F19-49C4-A6F6-4530ACB7E503}" type="pres">
      <dgm:prSet presAssocID="{56D849BC-22CF-43EC-8294-13DBA6EF2306}" presName="parentText" presStyleLbl="node1" presStyleIdx="0" presStyleCnt="3">
        <dgm:presLayoutVars>
          <dgm:chMax val="0"/>
          <dgm:bulletEnabled val="1"/>
        </dgm:presLayoutVars>
      </dgm:prSet>
      <dgm:spPr/>
      <dgm:t>
        <a:bodyPr/>
        <a:lstStyle/>
        <a:p>
          <a:endParaRPr lang="zh-CN" altLang="en-US"/>
        </a:p>
      </dgm:t>
    </dgm:pt>
    <dgm:pt modelId="{F0BF2529-618C-4EC7-BEF6-A5269B0E6EFF}" type="pres">
      <dgm:prSet presAssocID="{DC2087A3-510B-46E4-A6FC-C7EBD8FBD83D}" presName="spacer" presStyleCnt="0"/>
      <dgm:spPr/>
      <dgm:t>
        <a:bodyPr/>
        <a:lstStyle/>
        <a:p>
          <a:endParaRPr lang="zh-CN" altLang="en-US"/>
        </a:p>
      </dgm:t>
    </dgm:pt>
    <dgm:pt modelId="{19530C97-D1CA-433C-A66D-FA30EED06000}" type="pres">
      <dgm:prSet presAssocID="{D7DFDF55-9B50-4CE5-9E30-889D82FB1D1A}" presName="parentText" presStyleLbl="node1" presStyleIdx="1" presStyleCnt="3">
        <dgm:presLayoutVars>
          <dgm:chMax val="0"/>
          <dgm:bulletEnabled val="1"/>
        </dgm:presLayoutVars>
      </dgm:prSet>
      <dgm:spPr/>
      <dgm:t>
        <a:bodyPr/>
        <a:lstStyle/>
        <a:p>
          <a:endParaRPr lang="zh-CN" altLang="en-US"/>
        </a:p>
      </dgm:t>
    </dgm:pt>
    <dgm:pt modelId="{5DD060A3-B907-4F9A-BB8E-6336A04D5CB5}" type="pres">
      <dgm:prSet presAssocID="{D159F5CE-6AEE-4758-AA6B-0B5963CEB697}" presName="spacer" presStyleCnt="0"/>
      <dgm:spPr/>
      <dgm:t>
        <a:bodyPr/>
        <a:lstStyle/>
        <a:p>
          <a:endParaRPr lang="zh-CN" altLang="en-US"/>
        </a:p>
      </dgm:t>
    </dgm:pt>
    <dgm:pt modelId="{94816DC7-FFF1-4308-B415-72CC44E7D6BB}" type="pres">
      <dgm:prSet presAssocID="{B2C051B7-EA57-4A92-8C7B-019DB28CA9E9}" presName="parentText" presStyleLbl="node1" presStyleIdx="2" presStyleCnt="3">
        <dgm:presLayoutVars>
          <dgm:chMax val="0"/>
          <dgm:bulletEnabled val="1"/>
        </dgm:presLayoutVars>
      </dgm:prSet>
      <dgm:spPr/>
      <dgm:t>
        <a:bodyPr/>
        <a:lstStyle/>
        <a:p>
          <a:endParaRPr lang="zh-CN" altLang="en-US"/>
        </a:p>
      </dgm:t>
    </dgm:pt>
  </dgm:ptLst>
  <dgm:cxnLst>
    <dgm:cxn modelId="{26959F0F-D2BC-41FF-B2CC-5E69C6A2F455}" type="presOf" srcId="{B2C051B7-EA57-4A92-8C7B-019DB28CA9E9}" destId="{94816DC7-FFF1-4308-B415-72CC44E7D6BB}" srcOrd="0" destOrd="0" presId="urn:microsoft.com/office/officeart/2005/8/layout/vList2"/>
    <dgm:cxn modelId="{71189C15-0785-4A3F-9D89-9915FFDB80AC}" type="presOf" srcId="{D7DFDF55-9B50-4CE5-9E30-889D82FB1D1A}" destId="{19530C97-D1CA-433C-A66D-FA30EED06000}" srcOrd="0" destOrd="0" presId="urn:microsoft.com/office/officeart/2005/8/layout/vList2"/>
    <dgm:cxn modelId="{914B5DE7-48B4-47C7-B727-A87EDAE0D4EA}" srcId="{7ACF1BAC-30E2-4506-B2F6-532432D16508}" destId="{B2C051B7-EA57-4A92-8C7B-019DB28CA9E9}" srcOrd="2" destOrd="0" parTransId="{02E0657C-787A-45DE-BF20-8151D6653D0D}" sibTransId="{8CA229CC-06A5-43AD-B61F-4443F57A3DE3}"/>
    <dgm:cxn modelId="{153FDD55-8586-4457-A6EF-A50F1063B25E}" srcId="{7ACF1BAC-30E2-4506-B2F6-532432D16508}" destId="{56D849BC-22CF-43EC-8294-13DBA6EF2306}" srcOrd="0" destOrd="0" parTransId="{939B9B15-8237-41DF-9538-BD29044A9151}" sibTransId="{DC2087A3-510B-46E4-A6FC-C7EBD8FBD83D}"/>
    <dgm:cxn modelId="{9FDE8FD6-8A8B-4716-8FED-4B4C747E43AF}" type="presOf" srcId="{7ACF1BAC-30E2-4506-B2F6-532432D16508}" destId="{731039FB-5757-4007-ACA0-F4A81676D8C7}" srcOrd="0" destOrd="0" presId="urn:microsoft.com/office/officeart/2005/8/layout/vList2"/>
    <dgm:cxn modelId="{822B348C-2831-451A-961F-86AD1BC38796}" srcId="{7ACF1BAC-30E2-4506-B2F6-532432D16508}" destId="{D7DFDF55-9B50-4CE5-9E30-889D82FB1D1A}" srcOrd="1" destOrd="0" parTransId="{4883370A-C404-458D-829D-75FBFB264B9C}" sibTransId="{D159F5CE-6AEE-4758-AA6B-0B5963CEB697}"/>
    <dgm:cxn modelId="{F83ED88E-1F79-41BB-84A9-F55808D31215}" type="presOf" srcId="{56D849BC-22CF-43EC-8294-13DBA6EF2306}" destId="{46E55FD3-2F19-49C4-A6F6-4530ACB7E503}" srcOrd="0" destOrd="0" presId="urn:microsoft.com/office/officeart/2005/8/layout/vList2"/>
    <dgm:cxn modelId="{AAEEAA99-9D79-45E2-A6CD-5AC9138D0D21}" type="presParOf" srcId="{731039FB-5757-4007-ACA0-F4A81676D8C7}" destId="{46E55FD3-2F19-49C4-A6F6-4530ACB7E503}" srcOrd="0" destOrd="0" presId="urn:microsoft.com/office/officeart/2005/8/layout/vList2"/>
    <dgm:cxn modelId="{FBF89AF4-5A8F-485B-A523-C63AFDB0B310}" type="presParOf" srcId="{731039FB-5757-4007-ACA0-F4A81676D8C7}" destId="{F0BF2529-618C-4EC7-BEF6-A5269B0E6EFF}" srcOrd="1" destOrd="0" presId="urn:microsoft.com/office/officeart/2005/8/layout/vList2"/>
    <dgm:cxn modelId="{A073D47E-03B2-4475-8C52-3995C33350DC}" type="presParOf" srcId="{731039FB-5757-4007-ACA0-F4A81676D8C7}" destId="{19530C97-D1CA-433C-A66D-FA30EED06000}" srcOrd="2" destOrd="0" presId="urn:microsoft.com/office/officeart/2005/8/layout/vList2"/>
    <dgm:cxn modelId="{D7EDF740-84BC-487F-ABD9-737C2899B6D4}" type="presParOf" srcId="{731039FB-5757-4007-ACA0-F4A81676D8C7}" destId="{5DD060A3-B907-4F9A-BB8E-6336A04D5CB5}" srcOrd="3" destOrd="0" presId="urn:microsoft.com/office/officeart/2005/8/layout/vList2"/>
    <dgm:cxn modelId="{CA767878-96A8-4976-84EB-D1CA62F25E19}" type="presParOf" srcId="{731039FB-5757-4007-ACA0-F4A81676D8C7}" destId="{94816DC7-FFF1-4308-B415-72CC44E7D6BB}" srcOrd="4"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EA8B26-3933-4960-9696-E926F7043BFE}"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7C5AB1FC-5BB1-4A4B-A369-5DC42F4C1E89}">
      <dgm:prSet custT="1"/>
      <dgm:spPr/>
      <dgm:t>
        <a:bodyPr/>
        <a:lstStyle/>
        <a:p>
          <a:pPr rtl="0"/>
          <a:r>
            <a:rPr lang="en-US" sz="2400" dirty="0" smtClean="0"/>
            <a:t>S</a:t>
          </a:r>
          <a:r>
            <a:rPr lang="zh-CN" sz="2400" dirty="0" smtClean="0"/>
            <a:t>（学号，姓名，学院名称，导师姓名）</a:t>
          </a:r>
          <a:endParaRPr lang="zh-CN" sz="2400" dirty="0"/>
        </a:p>
      </dgm:t>
    </dgm:pt>
    <dgm:pt modelId="{911B3406-A255-4F8E-B007-5D20139DC494}" type="parTrans" cxnId="{40940066-08F5-41CA-B6C3-86C859F5D8BD}">
      <dgm:prSet/>
      <dgm:spPr/>
      <dgm:t>
        <a:bodyPr/>
        <a:lstStyle/>
        <a:p>
          <a:endParaRPr lang="zh-CN" altLang="en-US"/>
        </a:p>
      </dgm:t>
    </dgm:pt>
    <dgm:pt modelId="{4405B59E-8230-429A-A732-7CEA7AE422AD}" type="sibTrans" cxnId="{40940066-08F5-41CA-B6C3-86C859F5D8BD}">
      <dgm:prSet/>
      <dgm:spPr/>
      <dgm:t>
        <a:bodyPr/>
        <a:lstStyle/>
        <a:p>
          <a:endParaRPr lang="zh-CN" altLang="en-US"/>
        </a:p>
      </dgm:t>
    </dgm:pt>
    <dgm:pt modelId="{E55B7E7F-FDDB-4211-B48A-A76BD603C56F}">
      <dgm:prSet custT="1"/>
      <dgm:spPr/>
      <dgm:t>
        <a:bodyPr/>
        <a:lstStyle/>
        <a:p>
          <a:pPr rtl="0"/>
          <a:r>
            <a:rPr lang="en-US" sz="2400" dirty="0" smtClean="0"/>
            <a:t>P</a:t>
          </a:r>
          <a:r>
            <a:rPr lang="zh-CN" sz="2400" dirty="0" smtClean="0"/>
            <a:t>（项目编号，项目名称）</a:t>
          </a:r>
          <a:endParaRPr lang="zh-CN" sz="2400" dirty="0"/>
        </a:p>
      </dgm:t>
    </dgm:pt>
    <dgm:pt modelId="{E386427E-800A-431B-9A60-D8BBDEFE8DD0}" type="parTrans" cxnId="{686DFD86-5E6A-46F2-A137-71C5A6B7A7CA}">
      <dgm:prSet/>
      <dgm:spPr/>
      <dgm:t>
        <a:bodyPr/>
        <a:lstStyle/>
        <a:p>
          <a:endParaRPr lang="zh-CN" altLang="en-US"/>
        </a:p>
      </dgm:t>
    </dgm:pt>
    <dgm:pt modelId="{E959D930-8A41-44B8-8485-335057F80218}" type="sibTrans" cxnId="{686DFD86-5E6A-46F2-A137-71C5A6B7A7CA}">
      <dgm:prSet/>
      <dgm:spPr/>
      <dgm:t>
        <a:bodyPr/>
        <a:lstStyle/>
        <a:p>
          <a:endParaRPr lang="zh-CN" altLang="en-US"/>
        </a:p>
      </dgm:t>
    </dgm:pt>
    <dgm:pt modelId="{DA0E8A12-76BF-4FC8-A134-67A5602179B3}">
      <dgm:prSet custT="1"/>
      <dgm:spPr/>
      <dgm:t>
        <a:bodyPr/>
        <a:lstStyle/>
        <a:p>
          <a:pPr rtl="0"/>
          <a:r>
            <a:rPr lang="en-US" sz="2400" dirty="0" smtClean="0"/>
            <a:t>S_MN</a:t>
          </a:r>
          <a:r>
            <a:rPr lang="zh-CN" sz="2400" dirty="0" smtClean="0"/>
            <a:t>（学号，院长）</a:t>
          </a:r>
          <a:endParaRPr lang="zh-CN" sz="2400" dirty="0"/>
        </a:p>
      </dgm:t>
    </dgm:pt>
    <dgm:pt modelId="{884C5C8A-7767-43B6-BAB3-0E59E983381D}" type="parTrans" cxnId="{0918DAC3-2706-4762-92C8-65FCCD840AEB}">
      <dgm:prSet/>
      <dgm:spPr/>
      <dgm:t>
        <a:bodyPr/>
        <a:lstStyle/>
        <a:p>
          <a:endParaRPr lang="zh-CN" altLang="en-US"/>
        </a:p>
      </dgm:t>
    </dgm:pt>
    <dgm:pt modelId="{D3C44DB1-ADFF-4CB2-9F2E-EEEFEFAD6B82}" type="sibTrans" cxnId="{0918DAC3-2706-4762-92C8-65FCCD840AEB}">
      <dgm:prSet/>
      <dgm:spPr/>
      <dgm:t>
        <a:bodyPr/>
        <a:lstStyle/>
        <a:p>
          <a:endParaRPr lang="zh-CN" altLang="en-US"/>
        </a:p>
      </dgm:t>
    </dgm:pt>
    <dgm:pt modelId="{021A49ED-F496-414E-A003-9AFFD2044BCA}">
      <dgm:prSet custT="1"/>
      <dgm:spPr/>
      <dgm:t>
        <a:bodyPr/>
        <a:lstStyle/>
        <a:p>
          <a:pPr rtl="0"/>
          <a:r>
            <a:rPr lang="en-US" sz="2400" dirty="0" smtClean="0"/>
            <a:t>S_P</a:t>
          </a:r>
          <a:r>
            <a:rPr lang="zh-CN" sz="2400" dirty="0" smtClean="0"/>
            <a:t>（学号，项目编号，承担任务）</a:t>
          </a:r>
          <a:endParaRPr lang="zh-CN" sz="2400" dirty="0"/>
        </a:p>
      </dgm:t>
    </dgm:pt>
    <dgm:pt modelId="{C92FD30A-5769-4C94-949B-B0B651F05099}" type="parTrans" cxnId="{B88A10CC-2FFC-4013-A6C3-562CAB710A98}">
      <dgm:prSet/>
      <dgm:spPr/>
      <dgm:t>
        <a:bodyPr/>
        <a:lstStyle/>
        <a:p>
          <a:endParaRPr lang="zh-CN" altLang="en-US"/>
        </a:p>
      </dgm:t>
    </dgm:pt>
    <dgm:pt modelId="{27D6A4F4-5BC0-41AD-BB19-164EFF3D2EA5}" type="sibTrans" cxnId="{B88A10CC-2FFC-4013-A6C3-562CAB710A98}">
      <dgm:prSet/>
      <dgm:spPr/>
      <dgm:t>
        <a:bodyPr/>
        <a:lstStyle/>
        <a:p>
          <a:endParaRPr lang="zh-CN" altLang="en-US"/>
        </a:p>
      </dgm:t>
    </dgm:pt>
    <dgm:pt modelId="{48B08A66-9217-428C-9686-668C72136295}" type="pres">
      <dgm:prSet presAssocID="{66EA8B26-3933-4960-9696-E926F7043BFE}" presName="linear" presStyleCnt="0">
        <dgm:presLayoutVars>
          <dgm:animLvl val="lvl"/>
          <dgm:resizeHandles val="exact"/>
        </dgm:presLayoutVars>
      </dgm:prSet>
      <dgm:spPr/>
      <dgm:t>
        <a:bodyPr/>
        <a:lstStyle/>
        <a:p>
          <a:endParaRPr lang="zh-CN" altLang="en-US"/>
        </a:p>
      </dgm:t>
    </dgm:pt>
    <dgm:pt modelId="{BA98171A-53ED-4194-BD9F-621FE8AC880F}" type="pres">
      <dgm:prSet presAssocID="{7C5AB1FC-5BB1-4A4B-A369-5DC42F4C1E89}" presName="parentText" presStyleLbl="node1" presStyleIdx="0" presStyleCnt="4">
        <dgm:presLayoutVars>
          <dgm:chMax val="0"/>
          <dgm:bulletEnabled val="1"/>
        </dgm:presLayoutVars>
      </dgm:prSet>
      <dgm:spPr/>
      <dgm:t>
        <a:bodyPr/>
        <a:lstStyle/>
        <a:p>
          <a:endParaRPr lang="zh-CN" altLang="en-US"/>
        </a:p>
      </dgm:t>
    </dgm:pt>
    <dgm:pt modelId="{B8498707-EFF8-4997-8E32-7F678857DD0F}" type="pres">
      <dgm:prSet presAssocID="{4405B59E-8230-429A-A732-7CEA7AE422AD}" presName="spacer" presStyleCnt="0"/>
      <dgm:spPr/>
      <dgm:t>
        <a:bodyPr/>
        <a:lstStyle/>
        <a:p>
          <a:endParaRPr lang="zh-CN" altLang="en-US"/>
        </a:p>
      </dgm:t>
    </dgm:pt>
    <dgm:pt modelId="{677ED01C-83C0-4D86-988E-64C4996F0BC8}" type="pres">
      <dgm:prSet presAssocID="{E55B7E7F-FDDB-4211-B48A-A76BD603C56F}" presName="parentText" presStyleLbl="node1" presStyleIdx="1" presStyleCnt="4">
        <dgm:presLayoutVars>
          <dgm:chMax val="0"/>
          <dgm:bulletEnabled val="1"/>
        </dgm:presLayoutVars>
      </dgm:prSet>
      <dgm:spPr/>
      <dgm:t>
        <a:bodyPr/>
        <a:lstStyle/>
        <a:p>
          <a:endParaRPr lang="zh-CN" altLang="en-US"/>
        </a:p>
      </dgm:t>
    </dgm:pt>
    <dgm:pt modelId="{D1154D67-7723-4287-A43C-D298DBC62BF0}" type="pres">
      <dgm:prSet presAssocID="{E959D930-8A41-44B8-8485-335057F80218}" presName="spacer" presStyleCnt="0"/>
      <dgm:spPr/>
      <dgm:t>
        <a:bodyPr/>
        <a:lstStyle/>
        <a:p>
          <a:endParaRPr lang="zh-CN" altLang="en-US"/>
        </a:p>
      </dgm:t>
    </dgm:pt>
    <dgm:pt modelId="{2CC47C3A-908B-49D7-8EC5-E5773B581655}" type="pres">
      <dgm:prSet presAssocID="{DA0E8A12-76BF-4FC8-A134-67A5602179B3}" presName="parentText" presStyleLbl="node1" presStyleIdx="2" presStyleCnt="4">
        <dgm:presLayoutVars>
          <dgm:chMax val="0"/>
          <dgm:bulletEnabled val="1"/>
        </dgm:presLayoutVars>
      </dgm:prSet>
      <dgm:spPr/>
      <dgm:t>
        <a:bodyPr/>
        <a:lstStyle/>
        <a:p>
          <a:endParaRPr lang="zh-CN" altLang="en-US"/>
        </a:p>
      </dgm:t>
    </dgm:pt>
    <dgm:pt modelId="{179416A4-D66B-47C1-B3BE-D4D81620A29F}" type="pres">
      <dgm:prSet presAssocID="{D3C44DB1-ADFF-4CB2-9F2E-EEEFEFAD6B82}" presName="spacer" presStyleCnt="0"/>
      <dgm:spPr/>
      <dgm:t>
        <a:bodyPr/>
        <a:lstStyle/>
        <a:p>
          <a:endParaRPr lang="zh-CN" altLang="en-US"/>
        </a:p>
      </dgm:t>
    </dgm:pt>
    <dgm:pt modelId="{D91BA983-C3B6-413A-AFC9-ADE04A6ED9F1}" type="pres">
      <dgm:prSet presAssocID="{021A49ED-F496-414E-A003-9AFFD2044BCA}" presName="parentText" presStyleLbl="node1" presStyleIdx="3" presStyleCnt="4">
        <dgm:presLayoutVars>
          <dgm:chMax val="0"/>
          <dgm:bulletEnabled val="1"/>
        </dgm:presLayoutVars>
      </dgm:prSet>
      <dgm:spPr/>
      <dgm:t>
        <a:bodyPr/>
        <a:lstStyle/>
        <a:p>
          <a:endParaRPr lang="zh-CN" altLang="en-US"/>
        </a:p>
      </dgm:t>
    </dgm:pt>
  </dgm:ptLst>
  <dgm:cxnLst>
    <dgm:cxn modelId="{ED1E9B9C-871F-4F86-89F8-307B6B2C36F6}" type="presOf" srcId="{E55B7E7F-FDDB-4211-B48A-A76BD603C56F}" destId="{677ED01C-83C0-4D86-988E-64C4996F0BC8}" srcOrd="0" destOrd="0" presId="urn:microsoft.com/office/officeart/2005/8/layout/vList2"/>
    <dgm:cxn modelId="{686DFD86-5E6A-46F2-A137-71C5A6B7A7CA}" srcId="{66EA8B26-3933-4960-9696-E926F7043BFE}" destId="{E55B7E7F-FDDB-4211-B48A-A76BD603C56F}" srcOrd="1" destOrd="0" parTransId="{E386427E-800A-431B-9A60-D8BBDEFE8DD0}" sibTransId="{E959D930-8A41-44B8-8485-335057F80218}"/>
    <dgm:cxn modelId="{40940066-08F5-41CA-B6C3-86C859F5D8BD}" srcId="{66EA8B26-3933-4960-9696-E926F7043BFE}" destId="{7C5AB1FC-5BB1-4A4B-A369-5DC42F4C1E89}" srcOrd="0" destOrd="0" parTransId="{911B3406-A255-4F8E-B007-5D20139DC494}" sibTransId="{4405B59E-8230-429A-A732-7CEA7AE422AD}"/>
    <dgm:cxn modelId="{1A710B08-2105-4D78-8D07-59146A3B0BDD}" type="presOf" srcId="{DA0E8A12-76BF-4FC8-A134-67A5602179B3}" destId="{2CC47C3A-908B-49D7-8EC5-E5773B581655}" srcOrd="0" destOrd="0" presId="urn:microsoft.com/office/officeart/2005/8/layout/vList2"/>
    <dgm:cxn modelId="{B88A10CC-2FFC-4013-A6C3-562CAB710A98}" srcId="{66EA8B26-3933-4960-9696-E926F7043BFE}" destId="{021A49ED-F496-414E-A003-9AFFD2044BCA}" srcOrd="3" destOrd="0" parTransId="{C92FD30A-5769-4C94-949B-B0B651F05099}" sibTransId="{27D6A4F4-5BC0-41AD-BB19-164EFF3D2EA5}"/>
    <dgm:cxn modelId="{9F496EF9-3B63-4E7B-8791-CA56C55C5336}" type="presOf" srcId="{66EA8B26-3933-4960-9696-E926F7043BFE}" destId="{48B08A66-9217-428C-9686-668C72136295}" srcOrd="0" destOrd="0" presId="urn:microsoft.com/office/officeart/2005/8/layout/vList2"/>
    <dgm:cxn modelId="{7D3CC725-CEAD-47F4-9736-09EF1E6AC414}" type="presOf" srcId="{021A49ED-F496-414E-A003-9AFFD2044BCA}" destId="{D91BA983-C3B6-413A-AFC9-ADE04A6ED9F1}" srcOrd="0" destOrd="0" presId="urn:microsoft.com/office/officeart/2005/8/layout/vList2"/>
    <dgm:cxn modelId="{0918DAC3-2706-4762-92C8-65FCCD840AEB}" srcId="{66EA8B26-3933-4960-9696-E926F7043BFE}" destId="{DA0E8A12-76BF-4FC8-A134-67A5602179B3}" srcOrd="2" destOrd="0" parTransId="{884C5C8A-7767-43B6-BAB3-0E59E983381D}" sibTransId="{D3C44DB1-ADFF-4CB2-9F2E-EEEFEFAD6B82}"/>
    <dgm:cxn modelId="{57485F25-084C-4B0C-B4F2-2B9876A81A87}" type="presOf" srcId="{7C5AB1FC-5BB1-4A4B-A369-5DC42F4C1E89}" destId="{BA98171A-53ED-4194-BD9F-621FE8AC880F}" srcOrd="0" destOrd="0" presId="urn:microsoft.com/office/officeart/2005/8/layout/vList2"/>
    <dgm:cxn modelId="{CD2B88A0-A72B-4777-B57A-7CB1126C4B23}" type="presParOf" srcId="{48B08A66-9217-428C-9686-668C72136295}" destId="{BA98171A-53ED-4194-BD9F-621FE8AC880F}" srcOrd="0" destOrd="0" presId="urn:microsoft.com/office/officeart/2005/8/layout/vList2"/>
    <dgm:cxn modelId="{1B36EE04-B88B-4C1C-B741-611262B8AAB7}" type="presParOf" srcId="{48B08A66-9217-428C-9686-668C72136295}" destId="{B8498707-EFF8-4997-8E32-7F678857DD0F}" srcOrd="1" destOrd="0" presId="urn:microsoft.com/office/officeart/2005/8/layout/vList2"/>
    <dgm:cxn modelId="{88F80D86-7FE4-4A01-9E35-00EC70D3087D}" type="presParOf" srcId="{48B08A66-9217-428C-9686-668C72136295}" destId="{677ED01C-83C0-4D86-988E-64C4996F0BC8}" srcOrd="2" destOrd="0" presId="urn:microsoft.com/office/officeart/2005/8/layout/vList2"/>
    <dgm:cxn modelId="{F506CDCC-9805-4669-8D11-E36A2310D843}" type="presParOf" srcId="{48B08A66-9217-428C-9686-668C72136295}" destId="{D1154D67-7723-4287-A43C-D298DBC62BF0}" srcOrd="3" destOrd="0" presId="urn:microsoft.com/office/officeart/2005/8/layout/vList2"/>
    <dgm:cxn modelId="{50652975-5362-4B2B-986C-652DAEEF5047}" type="presParOf" srcId="{48B08A66-9217-428C-9686-668C72136295}" destId="{2CC47C3A-908B-49D7-8EC5-E5773B581655}" srcOrd="4" destOrd="0" presId="urn:microsoft.com/office/officeart/2005/8/layout/vList2"/>
    <dgm:cxn modelId="{1BA0AD65-0E05-495A-B96B-90A14C86488E}" type="presParOf" srcId="{48B08A66-9217-428C-9686-668C72136295}" destId="{179416A4-D66B-47C1-B3BE-D4D81620A29F}" srcOrd="5" destOrd="0" presId="urn:microsoft.com/office/officeart/2005/8/layout/vList2"/>
    <dgm:cxn modelId="{F6E4F995-2648-45EA-8E55-3BE92A6610FF}" type="presParOf" srcId="{48B08A66-9217-428C-9686-668C72136295}" destId="{D91BA983-C3B6-413A-AFC9-ADE04A6ED9F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A0BE19-BCE1-4717-BAA5-0BBEE403F1F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23995C9E-9D18-4C6F-89F1-7965E5C0F723}">
      <dgm:prSet custT="1"/>
      <dgm:spPr/>
      <dgm:t>
        <a:bodyPr/>
        <a:lstStyle/>
        <a:p>
          <a:pPr rtl="0"/>
          <a:r>
            <a:rPr lang="en-US" sz="2400" dirty="0" smtClean="0"/>
            <a:t>S</a:t>
          </a:r>
          <a:r>
            <a:rPr lang="zh-CN" sz="2400" dirty="0" smtClean="0"/>
            <a:t>（学号，姓名，学院名称，导师姓名）</a:t>
          </a:r>
          <a:endParaRPr lang="zh-CN" sz="2400" dirty="0"/>
        </a:p>
      </dgm:t>
    </dgm:pt>
    <dgm:pt modelId="{9FB8D83F-96E5-4362-B099-13E3A4F6EAAD}" type="parTrans" cxnId="{83C4F7B7-7720-44E2-8375-291272267B22}">
      <dgm:prSet/>
      <dgm:spPr/>
      <dgm:t>
        <a:bodyPr/>
        <a:lstStyle/>
        <a:p>
          <a:endParaRPr lang="zh-CN" altLang="en-US" sz="3600"/>
        </a:p>
      </dgm:t>
    </dgm:pt>
    <dgm:pt modelId="{A5063AE5-71E4-4358-B066-1665631CCB86}" type="sibTrans" cxnId="{83C4F7B7-7720-44E2-8375-291272267B22}">
      <dgm:prSet/>
      <dgm:spPr/>
      <dgm:t>
        <a:bodyPr/>
        <a:lstStyle/>
        <a:p>
          <a:endParaRPr lang="zh-CN" altLang="en-US" sz="3600"/>
        </a:p>
      </dgm:t>
    </dgm:pt>
    <dgm:pt modelId="{E4BA7950-4DE7-4A40-8E08-EDCCA94DC96E}">
      <dgm:prSet custT="1"/>
      <dgm:spPr/>
      <dgm:t>
        <a:bodyPr/>
        <a:lstStyle/>
        <a:p>
          <a:pPr rtl="0"/>
          <a:r>
            <a:rPr lang="en-US" sz="2400" dirty="0" smtClean="0"/>
            <a:t>P</a:t>
          </a:r>
          <a:r>
            <a:rPr lang="zh-CN" sz="2400" dirty="0" smtClean="0"/>
            <a:t>（项目编号，项目名称）</a:t>
          </a:r>
          <a:endParaRPr lang="zh-CN" sz="2400" dirty="0"/>
        </a:p>
      </dgm:t>
    </dgm:pt>
    <dgm:pt modelId="{A5E077BB-89E8-412F-BF96-947C047F28D0}" type="parTrans" cxnId="{299C1FCE-8AB9-4C98-9FC5-E5B95E7D9426}">
      <dgm:prSet/>
      <dgm:spPr/>
      <dgm:t>
        <a:bodyPr/>
        <a:lstStyle/>
        <a:p>
          <a:endParaRPr lang="zh-CN" altLang="en-US" sz="3600"/>
        </a:p>
      </dgm:t>
    </dgm:pt>
    <dgm:pt modelId="{741A915D-3504-4112-A370-0450F234A39A}" type="sibTrans" cxnId="{299C1FCE-8AB9-4C98-9FC5-E5B95E7D9426}">
      <dgm:prSet/>
      <dgm:spPr/>
      <dgm:t>
        <a:bodyPr/>
        <a:lstStyle/>
        <a:p>
          <a:endParaRPr lang="zh-CN" altLang="en-US" sz="3600"/>
        </a:p>
      </dgm:t>
    </dgm:pt>
    <dgm:pt modelId="{7579F393-E636-4E9C-B971-B841F50692E3}">
      <dgm:prSet custT="1"/>
      <dgm:spPr/>
      <dgm:t>
        <a:bodyPr/>
        <a:lstStyle/>
        <a:p>
          <a:pPr rtl="0"/>
          <a:r>
            <a:rPr lang="en-US" sz="2400" dirty="0" smtClean="0"/>
            <a:t>D</a:t>
          </a:r>
          <a:r>
            <a:rPr lang="zh-CN" sz="2400" dirty="0" smtClean="0"/>
            <a:t>（学院名称，院长）</a:t>
          </a:r>
          <a:r>
            <a:rPr lang="en-US" sz="2400" dirty="0" smtClean="0"/>
            <a:t>	</a:t>
          </a:r>
          <a:endParaRPr lang="zh-CN" sz="2400" dirty="0"/>
        </a:p>
      </dgm:t>
    </dgm:pt>
    <dgm:pt modelId="{B1AD0CA2-B43B-49B1-AD87-49EF096A9F55}" type="parTrans" cxnId="{BB31E4AF-D243-4A32-A4EF-BB7996BCBCF2}">
      <dgm:prSet/>
      <dgm:spPr/>
      <dgm:t>
        <a:bodyPr/>
        <a:lstStyle/>
        <a:p>
          <a:endParaRPr lang="zh-CN" altLang="en-US" sz="3600"/>
        </a:p>
      </dgm:t>
    </dgm:pt>
    <dgm:pt modelId="{6BF156A1-1084-4E4F-9FEB-A46A7053BA11}" type="sibTrans" cxnId="{BB31E4AF-D243-4A32-A4EF-BB7996BCBCF2}">
      <dgm:prSet/>
      <dgm:spPr/>
      <dgm:t>
        <a:bodyPr/>
        <a:lstStyle/>
        <a:p>
          <a:endParaRPr lang="zh-CN" altLang="en-US" sz="3600"/>
        </a:p>
      </dgm:t>
    </dgm:pt>
    <dgm:pt modelId="{45ABFD00-1BAB-4B2D-B916-A4BA747F556E}">
      <dgm:prSet custT="1"/>
      <dgm:spPr/>
      <dgm:t>
        <a:bodyPr/>
        <a:lstStyle/>
        <a:p>
          <a:pPr rtl="0"/>
          <a:r>
            <a:rPr lang="en-US" sz="2400" dirty="0" smtClean="0"/>
            <a:t>T</a:t>
          </a:r>
          <a:r>
            <a:rPr lang="zh-CN" sz="2400" dirty="0" smtClean="0"/>
            <a:t>（承担任务）</a:t>
          </a:r>
          <a:endParaRPr lang="zh-CN" sz="2400" dirty="0"/>
        </a:p>
      </dgm:t>
    </dgm:pt>
    <dgm:pt modelId="{6B57AC53-7D26-48C2-8C5C-E3EA3B54F2E9}" type="parTrans" cxnId="{2CD1EFA7-7AA4-4B10-98B0-58F05CE4F833}">
      <dgm:prSet/>
      <dgm:spPr/>
      <dgm:t>
        <a:bodyPr/>
        <a:lstStyle/>
        <a:p>
          <a:endParaRPr lang="zh-CN" altLang="en-US" sz="3600"/>
        </a:p>
      </dgm:t>
    </dgm:pt>
    <dgm:pt modelId="{51E4B00A-1BC4-4E75-913C-B803C1500206}" type="sibTrans" cxnId="{2CD1EFA7-7AA4-4B10-98B0-58F05CE4F833}">
      <dgm:prSet/>
      <dgm:spPr/>
      <dgm:t>
        <a:bodyPr/>
        <a:lstStyle/>
        <a:p>
          <a:endParaRPr lang="zh-CN" altLang="en-US" sz="3600"/>
        </a:p>
      </dgm:t>
    </dgm:pt>
    <dgm:pt modelId="{C0CD26E0-B81E-43AF-ABC7-CF4DEEE77F3B}" type="pres">
      <dgm:prSet presAssocID="{6FA0BE19-BCE1-4717-BAA5-0BBEE403F1FC}" presName="linear" presStyleCnt="0">
        <dgm:presLayoutVars>
          <dgm:animLvl val="lvl"/>
          <dgm:resizeHandles val="exact"/>
        </dgm:presLayoutVars>
      </dgm:prSet>
      <dgm:spPr/>
      <dgm:t>
        <a:bodyPr/>
        <a:lstStyle/>
        <a:p>
          <a:endParaRPr lang="zh-CN" altLang="en-US"/>
        </a:p>
      </dgm:t>
    </dgm:pt>
    <dgm:pt modelId="{ABB9450B-4A43-4046-A810-AFADBDA63A2C}" type="pres">
      <dgm:prSet presAssocID="{23995C9E-9D18-4C6F-89F1-7965E5C0F723}" presName="parentText" presStyleLbl="node1" presStyleIdx="0" presStyleCnt="4">
        <dgm:presLayoutVars>
          <dgm:chMax val="0"/>
          <dgm:bulletEnabled val="1"/>
        </dgm:presLayoutVars>
      </dgm:prSet>
      <dgm:spPr/>
      <dgm:t>
        <a:bodyPr/>
        <a:lstStyle/>
        <a:p>
          <a:endParaRPr lang="zh-CN" altLang="en-US"/>
        </a:p>
      </dgm:t>
    </dgm:pt>
    <dgm:pt modelId="{4D09D88F-676F-4558-A818-4915D4264185}" type="pres">
      <dgm:prSet presAssocID="{A5063AE5-71E4-4358-B066-1665631CCB86}" presName="spacer" presStyleCnt="0"/>
      <dgm:spPr/>
      <dgm:t>
        <a:bodyPr/>
        <a:lstStyle/>
        <a:p>
          <a:endParaRPr lang="zh-CN" altLang="en-US"/>
        </a:p>
      </dgm:t>
    </dgm:pt>
    <dgm:pt modelId="{DFA9F607-17CB-4B8A-97E4-A052F2E24299}" type="pres">
      <dgm:prSet presAssocID="{E4BA7950-4DE7-4A40-8E08-EDCCA94DC96E}" presName="parentText" presStyleLbl="node1" presStyleIdx="1" presStyleCnt="4">
        <dgm:presLayoutVars>
          <dgm:chMax val="0"/>
          <dgm:bulletEnabled val="1"/>
        </dgm:presLayoutVars>
      </dgm:prSet>
      <dgm:spPr/>
      <dgm:t>
        <a:bodyPr/>
        <a:lstStyle/>
        <a:p>
          <a:endParaRPr lang="zh-CN" altLang="en-US"/>
        </a:p>
      </dgm:t>
    </dgm:pt>
    <dgm:pt modelId="{B53F2F50-B769-41BE-AE65-C9586178D1A7}" type="pres">
      <dgm:prSet presAssocID="{741A915D-3504-4112-A370-0450F234A39A}" presName="spacer" presStyleCnt="0"/>
      <dgm:spPr/>
      <dgm:t>
        <a:bodyPr/>
        <a:lstStyle/>
        <a:p>
          <a:endParaRPr lang="zh-CN" altLang="en-US"/>
        </a:p>
      </dgm:t>
    </dgm:pt>
    <dgm:pt modelId="{1A34C20B-166B-4963-925B-C3AF376308B5}" type="pres">
      <dgm:prSet presAssocID="{7579F393-E636-4E9C-B971-B841F50692E3}" presName="parentText" presStyleLbl="node1" presStyleIdx="2" presStyleCnt="4">
        <dgm:presLayoutVars>
          <dgm:chMax val="0"/>
          <dgm:bulletEnabled val="1"/>
        </dgm:presLayoutVars>
      </dgm:prSet>
      <dgm:spPr/>
      <dgm:t>
        <a:bodyPr/>
        <a:lstStyle/>
        <a:p>
          <a:endParaRPr lang="zh-CN" altLang="en-US"/>
        </a:p>
      </dgm:t>
    </dgm:pt>
    <dgm:pt modelId="{19C1875C-08C6-4889-8DE2-BF4015BDA33C}" type="pres">
      <dgm:prSet presAssocID="{6BF156A1-1084-4E4F-9FEB-A46A7053BA11}" presName="spacer" presStyleCnt="0"/>
      <dgm:spPr/>
      <dgm:t>
        <a:bodyPr/>
        <a:lstStyle/>
        <a:p>
          <a:endParaRPr lang="zh-CN" altLang="en-US"/>
        </a:p>
      </dgm:t>
    </dgm:pt>
    <dgm:pt modelId="{7FABDDBA-0881-4D11-ABD9-42C7188107F9}" type="pres">
      <dgm:prSet presAssocID="{45ABFD00-1BAB-4B2D-B916-A4BA747F556E}" presName="parentText" presStyleLbl="node1" presStyleIdx="3" presStyleCnt="4">
        <dgm:presLayoutVars>
          <dgm:chMax val="0"/>
          <dgm:bulletEnabled val="1"/>
        </dgm:presLayoutVars>
      </dgm:prSet>
      <dgm:spPr/>
      <dgm:t>
        <a:bodyPr/>
        <a:lstStyle/>
        <a:p>
          <a:endParaRPr lang="zh-CN" altLang="en-US"/>
        </a:p>
      </dgm:t>
    </dgm:pt>
  </dgm:ptLst>
  <dgm:cxnLst>
    <dgm:cxn modelId="{2CD1EFA7-7AA4-4B10-98B0-58F05CE4F833}" srcId="{6FA0BE19-BCE1-4717-BAA5-0BBEE403F1FC}" destId="{45ABFD00-1BAB-4B2D-B916-A4BA747F556E}" srcOrd="3" destOrd="0" parTransId="{6B57AC53-7D26-48C2-8C5C-E3EA3B54F2E9}" sibTransId="{51E4B00A-1BC4-4E75-913C-B803C1500206}"/>
    <dgm:cxn modelId="{D1E65572-39AF-47C5-B8DC-5E11AB7B946C}" type="presOf" srcId="{E4BA7950-4DE7-4A40-8E08-EDCCA94DC96E}" destId="{DFA9F607-17CB-4B8A-97E4-A052F2E24299}" srcOrd="0" destOrd="0" presId="urn:microsoft.com/office/officeart/2005/8/layout/vList2"/>
    <dgm:cxn modelId="{299C1FCE-8AB9-4C98-9FC5-E5B95E7D9426}" srcId="{6FA0BE19-BCE1-4717-BAA5-0BBEE403F1FC}" destId="{E4BA7950-4DE7-4A40-8E08-EDCCA94DC96E}" srcOrd="1" destOrd="0" parTransId="{A5E077BB-89E8-412F-BF96-947C047F28D0}" sibTransId="{741A915D-3504-4112-A370-0450F234A39A}"/>
    <dgm:cxn modelId="{BB31E4AF-D243-4A32-A4EF-BB7996BCBCF2}" srcId="{6FA0BE19-BCE1-4717-BAA5-0BBEE403F1FC}" destId="{7579F393-E636-4E9C-B971-B841F50692E3}" srcOrd="2" destOrd="0" parTransId="{B1AD0CA2-B43B-49B1-AD87-49EF096A9F55}" sibTransId="{6BF156A1-1084-4E4F-9FEB-A46A7053BA11}"/>
    <dgm:cxn modelId="{8ABE73A2-60D8-475F-8724-7AA29996DA5D}" type="presOf" srcId="{6FA0BE19-BCE1-4717-BAA5-0BBEE403F1FC}" destId="{C0CD26E0-B81E-43AF-ABC7-CF4DEEE77F3B}" srcOrd="0" destOrd="0" presId="urn:microsoft.com/office/officeart/2005/8/layout/vList2"/>
    <dgm:cxn modelId="{B8470D73-3456-4C90-A98A-FD11A7924C33}" type="presOf" srcId="{45ABFD00-1BAB-4B2D-B916-A4BA747F556E}" destId="{7FABDDBA-0881-4D11-ABD9-42C7188107F9}" srcOrd="0" destOrd="0" presId="urn:microsoft.com/office/officeart/2005/8/layout/vList2"/>
    <dgm:cxn modelId="{83C4F7B7-7720-44E2-8375-291272267B22}" srcId="{6FA0BE19-BCE1-4717-BAA5-0BBEE403F1FC}" destId="{23995C9E-9D18-4C6F-89F1-7965E5C0F723}" srcOrd="0" destOrd="0" parTransId="{9FB8D83F-96E5-4362-B099-13E3A4F6EAAD}" sibTransId="{A5063AE5-71E4-4358-B066-1665631CCB86}"/>
    <dgm:cxn modelId="{BF1681DD-6AEC-4D11-96BB-5C4A67DBB55C}" type="presOf" srcId="{23995C9E-9D18-4C6F-89F1-7965E5C0F723}" destId="{ABB9450B-4A43-4046-A810-AFADBDA63A2C}" srcOrd="0" destOrd="0" presId="urn:microsoft.com/office/officeart/2005/8/layout/vList2"/>
    <dgm:cxn modelId="{59CA8956-D0FC-4C65-B714-1888CA8B2B90}" type="presOf" srcId="{7579F393-E636-4E9C-B971-B841F50692E3}" destId="{1A34C20B-166B-4963-925B-C3AF376308B5}" srcOrd="0" destOrd="0" presId="urn:microsoft.com/office/officeart/2005/8/layout/vList2"/>
    <dgm:cxn modelId="{5E589083-9611-4CED-8CE2-4373B9457FC6}" type="presParOf" srcId="{C0CD26E0-B81E-43AF-ABC7-CF4DEEE77F3B}" destId="{ABB9450B-4A43-4046-A810-AFADBDA63A2C}" srcOrd="0" destOrd="0" presId="urn:microsoft.com/office/officeart/2005/8/layout/vList2"/>
    <dgm:cxn modelId="{FF9439BD-1510-4444-9841-21AB476C55D6}" type="presParOf" srcId="{C0CD26E0-B81E-43AF-ABC7-CF4DEEE77F3B}" destId="{4D09D88F-676F-4558-A818-4915D4264185}" srcOrd="1" destOrd="0" presId="urn:microsoft.com/office/officeart/2005/8/layout/vList2"/>
    <dgm:cxn modelId="{1E9BEBE7-DF5D-4F1B-8C3B-679F37C2937A}" type="presParOf" srcId="{C0CD26E0-B81E-43AF-ABC7-CF4DEEE77F3B}" destId="{DFA9F607-17CB-4B8A-97E4-A052F2E24299}" srcOrd="2" destOrd="0" presId="urn:microsoft.com/office/officeart/2005/8/layout/vList2"/>
    <dgm:cxn modelId="{04D4C322-F09B-4C9D-817D-4A9181D5490D}" type="presParOf" srcId="{C0CD26E0-B81E-43AF-ABC7-CF4DEEE77F3B}" destId="{B53F2F50-B769-41BE-AE65-C9586178D1A7}" srcOrd="3" destOrd="0" presId="urn:microsoft.com/office/officeart/2005/8/layout/vList2"/>
    <dgm:cxn modelId="{5608E609-DFDC-4643-81B6-7B10ACCB31AB}" type="presParOf" srcId="{C0CD26E0-B81E-43AF-ABC7-CF4DEEE77F3B}" destId="{1A34C20B-166B-4963-925B-C3AF376308B5}" srcOrd="4" destOrd="0" presId="urn:microsoft.com/office/officeart/2005/8/layout/vList2"/>
    <dgm:cxn modelId="{11DB65F4-CF84-4DBC-B866-20526505CEDD}" type="presParOf" srcId="{C0CD26E0-B81E-43AF-ABC7-CF4DEEE77F3B}" destId="{19C1875C-08C6-4889-8DE2-BF4015BDA33C}" srcOrd="5" destOrd="0" presId="urn:microsoft.com/office/officeart/2005/8/layout/vList2"/>
    <dgm:cxn modelId="{94F99646-94E0-425F-AA59-8944FCF88D6E}" type="presParOf" srcId="{C0CD26E0-B81E-43AF-ABC7-CF4DEEE77F3B}" destId="{7FABDDBA-0881-4D11-ABD9-42C7188107F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1479A0-7FF5-49BA-A300-42B8CBE43133}"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CF93F826-3E71-4290-9F39-AC007CA4FB56}">
      <dgm:prSet custT="1"/>
      <dgm:spPr/>
      <dgm:t>
        <a:bodyPr/>
        <a:lstStyle/>
        <a:p>
          <a:pPr rtl="0"/>
          <a:r>
            <a:rPr lang="en-US" sz="2400" dirty="0" smtClean="0"/>
            <a:t>S</a:t>
          </a:r>
          <a:r>
            <a:rPr lang="zh-CN" sz="2400" dirty="0" smtClean="0"/>
            <a:t>（学号，姓名，学院名称、导师姓名）</a:t>
          </a:r>
          <a:endParaRPr lang="zh-CN" sz="2400" dirty="0"/>
        </a:p>
      </dgm:t>
    </dgm:pt>
    <dgm:pt modelId="{D0455FC0-43DA-4534-BB64-6771B0BC94B0}" type="parTrans" cxnId="{88A9F131-97BA-4726-8A3B-4DA252F67A69}">
      <dgm:prSet/>
      <dgm:spPr/>
      <dgm:t>
        <a:bodyPr/>
        <a:lstStyle/>
        <a:p>
          <a:endParaRPr lang="zh-CN" altLang="en-US" sz="3200"/>
        </a:p>
      </dgm:t>
    </dgm:pt>
    <dgm:pt modelId="{49794584-C670-4E8D-8A1C-117B2EDB5B69}" type="sibTrans" cxnId="{88A9F131-97BA-4726-8A3B-4DA252F67A69}">
      <dgm:prSet/>
      <dgm:spPr/>
      <dgm:t>
        <a:bodyPr/>
        <a:lstStyle/>
        <a:p>
          <a:endParaRPr lang="zh-CN" altLang="en-US" sz="3200"/>
        </a:p>
      </dgm:t>
    </dgm:pt>
    <dgm:pt modelId="{A9AC7660-9A6D-4364-B038-46053BE72F6E}">
      <dgm:prSet custT="1"/>
      <dgm:spPr/>
      <dgm:t>
        <a:bodyPr/>
        <a:lstStyle/>
        <a:p>
          <a:pPr rtl="0"/>
          <a:r>
            <a:rPr lang="en-US" sz="2400" dirty="0" smtClean="0"/>
            <a:t>P</a:t>
          </a:r>
          <a:r>
            <a:rPr lang="zh-CN" sz="2400" dirty="0" smtClean="0"/>
            <a:t>（项目编号，项目名称）</a:t>
          </a:r>
          <a:endParaRPr lang="zh-CN" sz="2400" dirty="0"/>
        </a:p>
      </dgm:t>
    </dgm:pt>
    <dgm:pt modelId="{4B9D534E-5B5F-4F81-88D8-F3D83DD375F1}" type="parTrans" cxnId="{CC0AFE08-3F8A-4081-8CB3-EF3D73AAA151}">
      <dgm:prSet/>
      <dgm:spPr/>
      <dgm:t>
        <a:bodyPr/>
        <a:lstStyle/>
        <a:p>
          <a:endParaRPr lang="zh-CN" altLang="en-US" sz="3200"/>
        </a:p>
      </dgm:t>
    </dgm:pt>
    <dgm:pt modelId="{5CE682C0-F24C-4293-B56E-F0C59022EBA1}" type="sibTrans" cxnId="{CC0AFE08-3F8A-4081-8CB3-EF3D73AAA151}">
      <dgm:prSet/>
      <dgm:spPr/>
      <dgm:t>
        <a:bodyPr/>
        <a:lstStyle/>
        <a:p>
          <a:endParaRPr lang="zh-CN" altLang="en-US" sz="3200"/>
        </a:p>
      </dgm:t>
    </dgm:pt>
    <dgm:pt modelId="{04A15AF0-4037-41D6-933A-4C9332912608}">
      <dgm:prSet custT="1"/>
      <dgm:spPr/>
      <dgm:t>
        <a:bodyPr/>
        <a:lstStyle/>
        <a:p>
          <a:pPr rtl="0"/>
          <a:r>
            <a:rPr lang="en-US" sz="2400" dirty="0" smtClean="0"/>
            <a:t>D</a:t>
          </a:r>
          <a:r>
            <a:rPr lang="zh-CN" sz="2400" dirty="0" smtClean="0"/>
            <a:t>（学院名称，院长）</a:t>
          </a:r>
          <a:endParaRPr lang="zh-CN" sz="2400" dirty="0"/>
        </a:p>
      </dgm:t>
    </dgm:pt>
    <dgm:pt modelId="{25D68BBF-1A96-470B-89AE-2C8F0F8DBEAD}" type="parTrans" cxnId="{D77A60E1-66AA-421C-A16F-691DD22F8A13}">
      <dgm:prSet/>
      <dgm:spPr/>
      <dgm:t>
        <a:bodyPr/>
        <a:lstStyle/>
        <a:p>
          <a:endParaRPr lang="zh-CN" altLang="en-US" sz="3200"/>
        </a:p>
      </dgm:t>
    </dgm:pt>
    <dgm:pt modelId="{D4095643-CFAF-4217-A2A2-7A44C77F4DA9}" type="sibTrans" cxnId="{D77A60E1-66AA-421C-A16F-691DD22F8A13}">
      <dgm:prSet/>
      <dgm:spPr/>
      <dgm:t>
        <a:bodyPr/>
        <a:lstStyle/>
        <a:p>
          <a:endParaRPr lang="zh-CN" altLang="en-US" sz="3200"/>
        </a:p>
      </dgm:t>
    </dgm:pt>
    <dgm:pt modelId="{98017564-2685-4BD2-B0E7-7B550E941C16}">
      <dgm:prSet custT="1"/>
      <dgm:spPr/>
      <dgm:t>
        <a:bodyPr/>
        <a:lstStyle/>
        <a:p>
          <a:pPr rtl="0"/>
          <a:r>
            <a:rPr lang="en-US" sz="2400" dirty="0" smtClean="0"/>
            <a:t>S_P</a:t>
          </a:r>
          <a:r>
            <a:rPr lang="zh-CN" sz="2400" dirty="0" smtClean="0"/>
            <a:t>（学号，项目编号，承担任务）</a:t>
          </a:r>
          <a:endParaRPr lang="zh-CN" sz="2400" dirty="0"/>
        </a:p>
      </dgm:t>
    </dgm:pt>
    <dgm:pt modelId="{2690337D-399E-4B45-A226-2906E4A7E24F}" type="parTrans" cxnId="{2C0BE7DF-13A6-4CE5-8FE5-EF0B7DFA22DD}">
      <dgm:prSet/>
      <dgm:spPr/>
      <dgm:t>
        <a:bodyPr/>
        <a:lstStyle/>
        <a:p>
          <a:endParaRPr lang="zh-CN" altLang="en-US" sz="3200"/>
        </a:p>
      </dgm:t>
    </dgm:pt>
    <dgm:pt modelId="{F9393250-4793-4BA0-A48B-C3C479289459}" type="sibTrans" cxnId="{2C0BE7DF-13A6-4CE5-8FE5-EF0B7DFA22DD}">
      <dgm:prSet/>
      <dgm:spPr/>
      <dgm:t>
        <a:bodyPr/>
        <a:lstStyle/>
        <a:p>
          <a:endParaRPr lang="zh-CN" altLang="en-US" sz="3200"/>
        </a:p>
      </dgm:t>
    </dgm:pt>
    <dgm:pt modelId="{E6E62B6E-44C2-49AD-ADAF-76C3E89B2611}" type="pres">
      <dgm:prSet presAssocID="{6B1479A0-7FF5-49BA-A300-42B8CBE43133}" presName="linear" presStyleCnt="0">
        <dgm:presLayoutVars>
          <dgm:animLvl val="lvl"/>
          <dgm:resizeHandles val="exact"/>
        </dgm:presLayoutVars>
      </dgm:prSet>
      <dgm:spPr/>
      <dgm:t>
        <a:bodyPr/>
        <a:lstStyle/>
        <a:p>
          <a:endParaRPr lang="zh-CN" altLang="en-US"/>
        </a:p>
      </dgm:t>
    </dgm:pt>
    <dgm:pt modelId="{394B5293-40FA-4586-9EC9-0C667A02F691}" type="pres">
      <dgm:prSet presAssocID="{CF93F826-3E71-4290-9F39-AC007CA4FB56}" presName="parentText" presStyleLbl="node1" presStyleIdx="0" presStyleCnt="4">
        <dgm:presLayoutVars>
          <dgm:chMax val="0"/>
          <dgm:bulletEnabled val="1"/>
        </dgm:presLayoutVars>
      </dgm:prSet>
      <dgm:spPr/>
      <dgm:t>
        <a:bodyPr/>
        <a:lstStyle/>
        <a:p>
          <a:endParaRPr lang="zh-CN" altLang="en-US"/>
        </a:p>
      </dgm:t>
    </dgm:pt>
    <dgm:pt modelId="{41B1D644-3BD1-490A-B49B-0D1C89A3F742}" type="pres">
      <dgm:prSet presAssocID="{49794584-C670-4E8D-8A1C-117B2EDB5B69}" presName="spacer" presStyleCnt="0"/>
      <dgm:spPr/>
      <dgm:t>
        <a:bodyPr/>
        <a:lstStyle/>
        <a:p>
          <a:endParaRPr lang="zh-CN" altLang="en-US"/>
        </a:p>
      </dgm:t>
    </dgm:pt>
    <dgm:pt modelId="{3E3C62BB-633C-41D0-8133-E0C104651441}" type="pres">
      <dgm:prSet presAssocID="{A9AC7660-9A6D-4364-B038-46053BE72F6E}" presName="parentText" presStyleLbl="node1" presStyleIdx="1" presStyleCnt="4">
        <dgm:presLayoutVars>
          <dgm:chMax val="0"/>
          <dgm:bulletEnabled val="1"/>
        </dgm:presLayoutVars>
      </dgm:prSet>
      <dgm:spPr/>
      <dgm:t>
        <a:bodyPr/>
        <a:lstStyle/>
        <a:p>
          <a:endParaRPr lang="zh-CN" altLang="en-US"/>
        </a:p>
      </dgm:t>
    </dgm:pt>
    <dgm:pt modelId="{F2CFE1B0-05B0-44B9-B8F9-A24D7A9A518C}" type="pres">
      <dgm:prSet presAssocID="{5CE682C0-F24C-4293-B56E-F0C59022EBA1}" presName="spacer" presStyleCnt="0"/>
      <dgm:spPr/>
      <dgm:t>
        <a:bodyPr/>
        <a:lstStyle/>
        <a:p>
          <a:endParaRPr lang="zh-CN" altLang="en-US"/>
        </a:p>
      </dgm:t>
    </dgm:pt>
    <dgm:pt modelId="{9D8DCE24-0A6B-411B-AF66-08A7A3653B00}" type="pres">
      <dgm:prSet presAssocID="{04A15AF0-4037-41D6-933A-4C9332912608}" presName="parentText" presStyleLbl="node1" presStyleIdx="2" presStyleCnt="4">
        <dgm:presLayoutVars>
          <dgm:chMax val="0"/>
          <dgm:bulletEnabled val="1"/>
        </dgm:presLayoutVars>
      </dgm:prSet>
      <dgm:spPr/>
      <dgm:t>
        <a:bodyPr/>
        <a:lstStyle/>
        <a:p>
          <a:endParaRPr lang="zh-CN" altLang="en-US"/>
        </a:p>
      </dgm:t>
    </dgm:pt>
    <dgm:pt modelId="{16E21758-1D16-4CD1-A611-EF14036AFA14}" type="pres">
      <dgm:prSet presAssocID="{D4095643-CFAF-4217-A2A2-7A44C77F4DA9}" presName="spacer" presStyleCnt="0"/>
      <dgm:spPr/>
      <dgm:t>
        <a:bodyPr/>
        <a:lstStyle/>
        <a:p>
          <a:endParaRPr lang="zh-CN" altLang="en-US"/>
        </a:p>
      </dgm:t>
    </dgm:pt>
    <dgm:pt modelId="{EA68FB66-2EE7-4C53-9BD4-16FD0B428743}" type="pres">
      <dgm:prSet presAssocID="{98017564-2685-4BD2-B0E7-7B550E941C16}" presName="parentText" presStyleLbl="node1" presStyleIdx="3" presStyleCnt="4">
        <dgm:presLayoutVars>
          <dgm:chMax val="0"/>
          <dgm:bulletEnabled val="1"/>
        </dgm:presLayoutVars>
      </dgm:prSet>
      <dgm:spPr/>
      <dgm:t>
        <a:bodyPr/>
        <a:lstStyle/>
        <a:p>
          <a:endParaRPr lang="zh-CN" altLang="en-US"/>
        </a:p>
      </dgm:t>
    </dgm:pt>
  </dgm:ptLst>
  <dgm:cxnLst>
    <dgm:cxn modelId="{2B997F67-6A61-4DCC-9F2D-68F38AB30B3A}" type="presOf" srcId="{CF93F826-3E71-4290-9F39-AC007CA4FB56}" destId="{394B5293-40FA-4586-9EC9-0C667A02F691}" srcOrd="0" destOrd="0" presId="urn:microsoft.com/office/officeart/2005/8/layout/vList2"/>
    <dgm:cxn modelId="{283FA9F5-D6E0-4548-80BA-2B9014A6B1F5}" type="presOf" srcId="{04A15AF0-4037-41D6-933A-4C9332912608}" destId="{9D8DCE24-0A6B-411B-AF66-08A7A3653B00}" srcOrd="0" destOrd="0" presId="urn:microsoft.com/office/officeart/2005/8/layout/vList2"/>
    <dgm:cxn modelId="{88A9F131-97BA-4726-8A3B-4DA252F67A69}" srcId="{6B1479A0-7FF5-49BA-A300-42B8CBE43133}" destId="{CF93F826-3E71-4290-9F39-AC007CA4FB56}" srcOrd="0" destOrd="0" parTransId="{D0455FC0-43DA-4534-BB64-6771B0BC94B0}" sibTransId="{49794584-C670-4E8D-8A1C-117B2EDB5B69}"/>
    <dgm:cxn modelId="{D77A60E1-66AA-421C-A16F-691DD22F8A13}" srcId="{6B1479A0-7FF5-49BA-A300-42B8CBE43133}" destId="{04A15AF0-4037-41D6-933A-4C9332912608}" srcOrd="2" destOrd="0" parTransId="{25D68BBF-1A96-470B-89AE-2C8F0F8DBEAD}" sibTransId="{D4095643-CFAF-4217-A2A2-7A44C77F4DA9}"/>
    <dgm:cxn modelId="{2C0BE7DF-13A6-4CE5-8FE5-EF0B7DFA22DD}" srcId="{6B1479A0-7FF5-49BA-A300-42B8CBE43133}" destId="{98017564-2685-4BD2-B0E7-7B550E941C16}" srcOrd="3" destOrd="0" parTransId="{2690337D-399E-4B45-A226-2906E4A7E24F}" sibTransId="{F9393250-4793-4BA0-A48B-C3C479289459}"/>
    <dgm:cxn modelId="{CC0AFE08-3F8A-4081-8CB3-EF3D73AAA151}" srcId="{6B1479A0-7FF5-49BA-A300-42B8CBE43133}" destId="{A9AC7660-9A6D-4364-B038-46053BE72F6E}" srcOrd="1" destOrd="0" parTransId="{4B9D534E-5B5F-4F81-88D8-F3D83DD375F1}" sibTransId="{5CE682C0-F24C-4293-B56E-F0C59022EBA1}"/>
    <dgm:cxn modelId="{434DC5D3-6041-4B20-A803-CABC42477250}" type="presOf" srcId="{A9AC7660-9A6D-4364-B038-46053BE72F6E}" destId="{3E3C62BB-633C-41D0-8133-E0C104651441}" srcOrd="0" destOrd="0" presId="urn:microsoft.com/office/officeart/2005/8/layout/vList2"/>
    <dgm:cxn modelId="{A8E030EE-075F-46F9-8E21-6B7EF22643DB}" type="presOf" srcId="{98017564-2685-4BD2-B0E7-7B550E941C16}" destId="{EA68FB66-2EE7-4C53-9BD4-16FD0B428743}" srcOrd="0" destOrd="0" presId="urn:microsoft.com/office/officeart/2005/8/layout/vList2"/>
    <dgm:cxn modelId="{56817D73-4E38-4CB0-84F2-10334BECF94E}" type="presOf" srcId="{6B1479A0-7FF5-49BA-A300-42B8CBE43133}" destId="{E6E62B6E-44C2-49AD-ADAF-76C3E89B2611}" srcOrd="0" destOrd="0" presId="urn:microsoft.com/office/officeart/2005/8/layout/vList2"/>
    <dgm:cxn modelId="{5A05C732-802C-42CD-A541-89E0CEF4AB8B}" type="presParOf" srcId="{E6E62B6E-44C2-49AD-ADAF-76C3E89B2611}" destId="{394B5293-40FA-4586-9EC9-0C667A02F691}" srcOrd="0" destOrd="0" presId="urn:microsoft.com/office/officeart/2005/8/layout/vList2"/>
    <dgm:cxn modelId="{49E17FF5-9C44-42F2-AE91-24B3DE545208}" type="presParOf" srcId="{E6E62B6E-44C2-49AD-ADAF-76C3E89B2611}" destId="{41B1D644-3BD1-490A-B49B-0D1C89A3F742}" srcOrd="1" destOrd="0" presId="urn:microsoft.com/office/officeart/2005/8/layout/vList2"/>
    <dgm:cxn modelId="{3EA203B4-68CF-429F-8292-042280860614}" type="presParOf" srcId="{E6E62B6E-44C2-49AD-ADAF-76C3E89B2611}" destId="{3E3C62BB-633C-41D0-8133-E0C104651441}" srcOrd="2" destOrd="0" presId="urn:microsoft.com/office/officeart/2005/8/layout/vList2"/>
    <dgm:cxn modelId="{F4D4660C-43FE-4FAC-8034-F34236413927}" type="presParOf" srcId="{E6E62B6E-44C2-49AD-ADAF-76C3E89B2611}" destId="{F2CFE1B0-05B0-44B9-B8F9-A24D7A9A518C}" srcOrd="3" destOrd="0" presId="urn:microsoft.com/office/officeart/2005/8/layout/vList2"/>
    <dgm:cxn modelId="{C1E4A632-482F-413A-AA7A-65CB77B8B03E}" type="presParOf" srcId="{E6E62B6E-44C2-49AD-ADAF-76C3E89B2611}" destId="{9D8DCE24-0A6B-411B-AF66-08A7A3653B00}" srcOrd="4" destOrd="0" presId="urn:microsoft.com/office/officeart/2005/8/layout/vList2"/>
    <dgm:cxn modelId="{33E4A447-345F-4F5D-8F45-DCD5A29C91A3}" type="presParOf" srcId="{E6E62B6E-44C2-49AD-ADAF-76C3E89B2611}" destId="{16E21758-1D16-4CD1-A611-EF14036AFA14}" srcOrd="5" destOrd="0" presId="urn:microsoft.com/office/officeart/2005/8/layout/vList2"/>
    <dgm:cxn modelId="{1AC6E880-6C26-4FF7-A48C-D6D3074FF740}" type="presParOf" srcId="{E6E62B6E-44C2-49AD-ADAF-76C3E89B2611}" destId="{EA68FB66-2EE7-4C53-9BD4-16FD0B42874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31F4F-3BB8-4E0C-B82B-E56B65B6933D}">
      <dsp:nvSpPr>
        <dsp:cNvPr id="0" name=""/>
        <dsp:cNvSpPr/>
      </dsp:nvSpPr>
      <dsp:spPr>
        <a:xfrm>
          <a:off x="795675" y="0"/>
          <a:ext cx="4008839" cy="4008839"/>
        </a:xfrm>
        <a:prstGeom prst="triangl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B6936B-45E0-468A-A73B-963EB90CA891}">
      <dsp:nvSpPr>
        <dsp:cNvPr id="0" name=""/>
        <dsp:cNvSpPr/>
      </dsp:nvSpPr>
      <dsp:spPr>
        <a:xfrm>
          <a:off x="2342692" y="450898"/>
          <a:ext cx="5111899" cy="712508"/>
        </a:xfrm>
        <a:prstGeom prst="roundRect">
          <a:avLst/>
        </a:prstGeom>
        <a:solidFill>
          <a:schemeClr val="lt1">
            <a:alpha val="9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kumimoji="1" lang="en-US" altLang="zh-CN" sz="2600" b="1" kern="1200" dirty="0" smtClean="0"/>
            <a:t>4.1</a:t>
          </a:r>
          <a:r>
            <a:rPr kumimoji="1" lang="zh-CN" altLang="en-US" sz="2600" b="1" kern="1200" dirty="0" smtClean="0"/>
            <a:t>问题的提出</a:t>
          </a:r>
          <a:endParaRPr lang="zh-CN" altLang="en-US" sz="2600" b="1" kern="1200" dirty="0"/>
        </a:p>
      </dsp:txBody>
      <dsp:txXfrm>
        <a:off x="2377474" y="485680"/>
        <a:ext cx="5042335" cy="642944"/>
      </dsp:txXfrm>
    </dsp:sp>
    <dsp:sp modelId="{409C1735-BAEA-4CA2-814F-A798725461AC}">
      <dsp:nvSpPr>
        <dsp:cNvPr id="0" name=""/>
        <dsp:cNvSpPr/>
      </dsp:nvSpPr>
      <dsp:spPr>
        <a:xfrm>
          <a:off x="2342692" y="1252470"/>
          <a:ext cx="5111899" cy="712508"/>
        </a:xfrm>
        <a:prstGeom prst="roundRect">
          <a:avLst/>
        </a:prstGeom>
        <a:solidFill>
          <a:schemeClr val="lt1">
            <a:alpha val="90000"/>
            <a:hueOff val="0"/>
            <a:satOff val="0"/>
            <a:lumOff val="0"/>
            <a:alphaOff val="0"/>
          </a:schemeClr>
        </a:solidFill>
        <a:ln w="12700" cap="flat" cmpd="sng" algn="ctr">
          <a:solidFill>
            <a:schemeClr val="accent1">
              <a:shade val="80000"/>
              <a:hueOff val="90421"/>
              <a:satOff val="1725"/>
              <a:lumOff val="76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kumimoji="1" lang="en-US" altLang="zh-CN" sz="2600" b="1" kern="1200" dirty="0" smtClean="0"/>
            <a:t>4.2 </a:t>
          </a:r>
          <a:r>
            <a:rPr kumimoji="1" lang="zh-CN" altLang="en-US" sz="2600" b="1" kern="1200" dirty="0" smtClean="0"/>
            <a:t>函数依赖和范式</a:t>
          </a:r>
          <a:endParaRPr lang="zh-CN" altLang="en-US" sz="2600" b="1" kern="1200" dirty="0"/>
        </a:p>
      </dsp:txBody>
      <dsp:txXfrm>
        <a:off x="2377474" y="1287252"/>
        <a:ext cx="5042335" cy="642944"/>
      </dsp:txXfrm>
    </dsp:sp>
    <dsp:sp modelId="{50A8CC12-07DC-4C0D-AC0D-29473BA9DC94}">
      <dsp:nvSpPr>
        <dsp:cNvPr id="0" name=""/>
        <dsp:cNvSpPr/>
      </dsp:nvSpPr>
      <dsp:spPr>
        <a:xfrm>
          <a:off x="2342692" y="2054043"/>
          <a:ext cx="5111899" cy="712508"/>
        </a:xfrm>
        <a:prstGeom prst="roundRect">
          <a:avLst/>
        </a:prstGeom>
        <a:solidFill>
          <a:schemeClr val="lt1">
            <a:alpha val="90000"/>
            <a:hueOff val="0"/>
            <a:satOff val="0"/>
            <a:lumOff val="0"/>
            <a:alphaOff val="0"/>
          </a:schemeClr>
        </a:solidFill>
        <a:ln w="12700" cap="flat" cmpd="sng" algn="ctr">
          <a:solidFill>
            <a:schemeClr val="accent1">
              <a:shade val="80000"/>
              <a:hueOff val="180842"/>
              <a:satOff val="3450"/>
              <a:lumOff val="152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kumimoji="1" lang="en-US" altLang="zh-CN" sz="2600" b="1" kern="1200" dirty="0" smtClean="0"/>
            <a:t>4.3 </a:t>
          </a:r>
          <a:r>
            <a:rPr kumimoji="1" lang="zh-CN" altLang="en-US" sz="2600" b="1" kern="1200" dirty="0" smtClean="0"/>
            <a:t>数据依赖的公理系统</a:t>
          </a:r>
          <a:endParaRPr kumimoji="1" lang="zh-CN" altLang="en-US" sz="2600" b="1" kern="1200" dirty="0"/>
        </a:p>
      </dsp:txBody>
      <dsp:txXfrm>
        <a:off x="2377474" y="2088825"/>
        <a:ext cx="5042335" cy="642944"/>
      </dsp:txXfrm>
    </dsp:sp>
    <dsp:sp modelId="{3E2EDB30-AD58-48A6-BD58-3A022DE272E3}">
      <dsp:nvSpPr>
        <dsp:cNvPr id="0" name=""/>
        <dsp:cNvSpPr/>
      </dsp:nvSpPr>
      <dsp:spPr>
        <a:xfrm>
          <a:off x="2348529" y="2805991"/>
          <a:ext cx="5106062" cy="712508"/>
        </a:xfrm>
        <a:prstGeom prst="roundRect">
          <a:avLst/>
        </a:prstGeom>
        <a:solidFill>
          <a:schemeClr val="lt1">
            <a:alpha val="90000"/>
            <a:hueOff val="0"/>
            <a:satOff val="0"/>
            <a:lumOff val="0"/>
            <a:alphaOff val="0"/>
          </a:schemeClr>
        </a:solidFill>
        <a:ln w="12700" cap="flat" cmpd="sng" algn="ctr">
          <a:solidFill>
            <a:schemeClr val="accent1">
              <a:shade val="80000"/>
              <a:hueOff val="271263"/>
              <a:satOff val="5175"/>
              <a:lumOff val="228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kumimoji="1" lang="en-US" altLang="zh-CN" sz="2600" b="1" kern="1200" dirty="0" smtClean="0"/>
            <a:t>4.4 </a:t>
          </a:r>
          <a:r>
            <a:rPr kumimoji="1" lang="zh-CN" altLang="en-US" sz="2600" b="1" kern="1200" dirty="0" smtClean="0"/>
            <a:t>关系模式的分解方法</a:t>
          </a:r>
          <a:endParaRPr kumimoji="1" lang="zh-CN" altLang="en-US" sz="2600" b="1" kern="1200" dirty="0"/>
        </a:p>
      </dsp:txBody>
      <dsp:txXfrm>
        <a:off x="2383311" y="2840773"/>
        <a:ext cx="5036498" cy="6429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22787-8245-4158-BA65-05DE8CD04C15}">
      <dsp:nvSpPr>
        <dsp:cNvPr id="0" name=""/>
        <dsp:cNvSpPr/>
      </dsp:nvSpPr>
      <dsp:spPr>
        <a:xfrm>
          <a:off x="3588437" y="290"/>
          <a:ext cx="4658752" cy="1132634"/>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smtClean="0"/>
            <a:t>（</a:t>
          </a:r>
          <a:r>
            <a:rPr lang="en-US" altLang="zh-CN" sz="2500" kern="1200" dirty="0" smtClean="0"/>
            <a:t>1</a:t>
          </a:r>
          <a:r>
            <a:rPr lang="zh-CN" altLang="en-US" sz="2500" kern="1200" dirty="0" smtClean="0"/>
            <a:t>）项目编号</a:t>
          </a:r>
          <a:endParaRPr lang="zh-CN" altLang="en-US" sz="2500" kern="1200" dirty="0"/>
        </a:p>
        <a:p>
          <a:pPr marL="228600" lvl="1" indent="-228600" algn="l" defTabSz="1111250">
            <a:lnSpc>
              <a:spcPct val="90000"/>
            </a:lnSpc>
            <a:spcBef>
              <a:spcPct val="0"/>
            </a:spcBef>
            <a:spcAft>
              <a:spcPct val="15000"/>
            </a:spcAft>
            <a:buChar char="••"/>
          </a:pPr>
          <a:r>
            <a:rPr lang="zh-CN" altLang="en-US" sz="2500" kern="1200" dirty="0" smtClean="0"/>
            <a:t>（</a:t>
          </a:r>
          <a:r>
            <a:rPr lang="en-US" altLang="zh-CN" sz="2500" kern="1200" dirty="0" smtClean="0"/>
            <a:t>2</a:t>
          </a:r>
          <a:r>
            <a:rPr lang="zh-CN" altLang="en-US" sz="2500" kern="1200" dirty="0" smtClean="0"/>
            <a:t>）学院名称、院长</a:t>
          </a:r>
          <a:endParaRPr lang="zh-CN" altLang="en-US" sz="2500" kern="1200" dirty="0"/>
        </a:p>
      </dsp:txBody>
      <dsp:txXfrm>
        <a:off x="3588437" y="141869"/>
        <a:ext cx="4234014" cy="849476"/>
      </dsp:txXfrm>
    </dsp:sp>
    <dsp:sp modelId="{777C10CA-8587-4804-82AF-1D853F559D35}">
      <dsp:nvSpPr>
        <dsp:cNvPr id="0" name=""/>
        <dsp:cNvSpPr/>
      </dsp:nvSpPr>
      <dsp:spPr>
        <a:xfrm>
          <a:off x="670" y="290"/>
          <a:ext cx="3587767" cy="113263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sz="2400" kern="1200" dirty="0" smtClean="0"/>
            <a:t>缺点：</a:t>
          </a:r>
          <a:r>
            <a:rPr lang="en-US" sz="2400" kern="1200" dirty="0" smtClean="0"/>
            <a:t>1</a:t>
          </a:r>
          <a:r>
            <a:rPr lang="zh-CN" sz="2400" kern="1200" dirty="0" smtClean="0"/>
            <a:t>、冗余太大</a:t>
          </a:r>
          <a:endParaRPr lang="zh-CN" sz="2400" kern="1200" dirty="0"/>
        </a:p>
      </dsp:txBody>
      <dsp:txXfrm>
        <a:off x="55961" y="55581"/>
        <a:ext cx="3477185" cy="1022052"/>
      </dsp:txXfrm>
    </dsp:sp>
    <dsp:sp modelId="{EB984153-9A67-4EFA-BE45-554E9B52E9C9}">
      <dsp:nvSpPr>
        <dsp:cNvPr id="0" name=""/>
        <dsp:cNvSpPr/>
      </dsp:nvSpPr>
      <dsp:spPr>
        <a:xfrm>
          <a:off x="3299144" y="1246188"/>
          <a:ext cx="4948716" cy="1132634"/>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1</a:t>
          </a:r>
          <a:r>
            <a:rPr lang="zh-CN" sz="2400" kern="1200" dirty="0" smtClean="0"/>
            <a:t>）插入异常</a:t>
          </a:r>
          <a:r>
            <a:rPr lang="en-US" sz="2400" kern="1200" dirty="0" smtClean="0"/>
            <a:t>2</a:t>
          </a:r>
          <a:r>
            <a:rPr lang="zh-CN" sz="2400" kern="1200" dirty="0" smtClean="0"/>
            <a:t>）删除异常</a:t>
          </a:r>
          <a:endParaRPr lang="zh-CN" sz="2400" kern="1200" dirty="0"/>
        </a:p>
        <a:p>
          <a:pPr marL="228600" lvl="1" indent="-228600" algn="l" defTabSz="1066800" rtl="0">
            <a:lnSpc>
              <a:spcPct val="90000"/>
            </a:lnSpc>
            <a:spcBef>
              <a:spcPct val="0"/>
            </a:spcBef>
            <a:spcAft>
              <a:spcPct val="15000"/>
            </a:spcAft>
            <a:buChar char="••"/>
          </a:pPr>
          <a:r>
            <a:rPr lang="zh-CN" sz="2400" kern="1200" dirty="0" smtClean="0"/>
            <a:t> </a:t>
          </a:r>
          <a:r>
            <a:rPr lang="en-US" sz="2400" kern="1200" dirty="0" smtClean="0"/>
            <a:t>3</a:t>
          </a:r>
          <a:r>
            <a:rPr lang="zh-CN" sz="2400" kern="1200" dirty="0" smtClean="0"/>
            <a:t>）修改异常</a:t>
          </a:r>
          <a:endParaRPr lang="zh-CN" sz="2400" kern="1200" dirty="0"/>
        </a:p>
      </dsp:txBody>
      <dsp:txXfrm>
        <a:off x="3299144" y="1387767"/>
        <a:ext cx="4523978" cy="849476"/>
      </dsp:txXfrm>
    </dsp:sp>
    <dsp:sp modelId="{2B3C9921-FD84-4834-A95F-9A9F59E1D058}">
      <dsp:nvSpPr>
        <dsp:cNvPr id="0" name=""/>
        <dsp:cNvSpPr/>
      </dsp:nvSpPr>
      <dsp:spPr>
        <a:xfrm>
          <a:off x="0" y="1246188"/>
          <a:ext cx="3299144" cy="113263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2</a:t>
          </a:r>
          <a:r>
            <a:rPr lang="zh-CN" sz="2400" kern="1200" dirty="0" smtClean="0"/>
            <a:t>、操作异常</a:t>
          </a:r>
          <a:endParaRPr lang="zh-CN" sz="2400" kern="1200" dirty="0"/>
        </a:p>
      </dsp:txBody>
      <dsp:txXfrm>
        <a:off x="55291" y="1301479"/>
        <a:ext cx="3188562" cy="102205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16DC7-FFF1-4308-B415-72CC44E7D6BB}">
      <dsp:nvSpPr>
        <dsp:cNvPr id="0" name=""/>
        <dsp:cNvSpPr/>
      </dsp:nvSpPr>
      <dsp:spPr>
        <a:xfrm>
          <a:off x="0" y="260"/>
          <a:ext cx="6687657" cy="42183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S_P</a:t>
          </a:r>
          <a:r>
            <a:rPr lang="zh-CN" sz="2400" kern="1200" dirty="0" smtClean="0"/>
            <a:t>（学号，项目编号，承担任务）</a:t>
          </a:r>
          <a:endParaRPr lang="zh-CN" sz="2400" kern="1200" dirty="0"/>
        </a:p>
      </dsp:txBody>
      <dsp:txXfrm>
        <a:off x="20592" y="20852"/>
        <a:ext cx="6646473" cy="38065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16DC7-FFF1-4308-B415-72CC44E7D6BB}">
      <dsp:nvSpPr>
        <dsp:cNvPr id="0" name=""/>
        <dsp:cNvSpPr/>
      </dsp:nvSpPr>
      <dsp:spPr>
        <a:xfrm>
          <a:off x="0" y="260"/>
          <a:ext cx="4879454" cy="42183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S_P</a:t>
          </a:r>
          <a:r>
            <a:rPr lang="zh-CN" sz="2400" kern="1200" dirty="0" smtClean="0"/>
            <a:t>（学号，项目编号，承担任务）</a:t>
          </a:r>
          <a:endParaRPr lang="zh-CN" sz="2400" kern="1200" dirty="0"/>
        </a:p>
      </dsp:txBody>
      <dsp:txXfrm>
        <a:off x="20592" y="20852"/>
        <a:ext cx="4838270" cy="380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C4815-3AB4-4A4A-9163-6EF7F71EA78D}">
      <dsp:nvSpPr>
        <dsp:cNvPr id="0" name=""/>
        <dsp:cNvSpPr/>
      </dsp:nvSpPr>
      <dsp:spPr>
        <a:xfrm>
          <a:off x="1886179" y="302896"/>
          <a:ext cx="4392152" cy="152533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23CAD-F7D2-440F-A045-2F0737A7CDF5}">
      <dsp:nvSpPr>
        <dsp:cNvPr id="0" name=""/>
        <dsp:cNvSpPr/>
      </dsp:nvSpPr>
      <dsp:spPr>
        <a:xfrm>
          <a:off x="3663469" y="3890314"/>
          <a:ext cx="851192" cy="839992"/>
        </a:xfrm>
        <a:prstGeom prst="downArrow">
          <a:avLst/>
        </a:prstGeom>
        <a:gradFill rotWithShape="0">
          <a:gsLst>
            <a:gs pos="0">
              <a:schemeClr val="accent1">
                <a:tint val="40000"/>
                <a:hueOff val="0"/>
                <a:satOff val="0"/>
                <a:lumOff val="0"/>
                <a:alphaOff val="0"/>
                <a:lumMod val="110000"/>
                <a:satMod val="105000"/>
                <a:tint val="67000"/>
              </a:schemeClr>
            </a:gs>
            <a:gs pos="50000">
              <a:schemeClr val="accent1">
                <a:tint val="40000"/>
                <a:hueOff val="0"/>
                <a:satOff val="0"/>
                <a:lumOff val="0"/>
                <a:alphaOff val="0"/>
                <a:lumMod val="105000"/>
                <a:satMod val="103000"/>
                <a:tint val="73000"/>
              </a:schemeClr>
            </a:gs>
            <a:gs pos="100000">
              <a:schemeClr val="accent1">
                <a:tint val="4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E4404CF5-F47F-4C42-95F9-F3571D6EDC1B}">
      <dsp:nvSpPr>
        <dsp:cNvPr id="0" name=""/>
        <dsp:cNvSpPr/>
      </dsp:nvSpPr>
      <dsp:spPr>
        <a:xfrm>
          <a:off x="1320191" y="4692333"/>
          <a:ext cx="5537748" cy="755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kumimoji="1" lang="zh-CN" altLang="en-US" sz="2400" b="1" kern="1200" dirty="0" smtClean="0"/>
            <a:t>关系数据库的规范化理论</a:t>
          </a:r>
          <a:endParaRPr kumimoji="1" lang="en-US" sz="2400" b="1" kern="1200" dirty="0"/>
        </a:p>
      </dsp:txBody>
      <dsp:txXfrm>
        <a:off x="1320191" y="4692333"/>
        <a:ext cx="5537748" cy="755297"/>
      </dsp:txXfrm>
    </dsp:sp>
    <dsp:sp modelId="{91D7099C-E8FC-4757-9483-50FA4A526050}">
      <dsp:nvSpPr>
        <dsp:cNvPr id="0" name=""/>
        <dsp:cNvSpPr/>
      </dsp:nvSpPr>
      <dsp:spPr>
        <a:xfrm>
          <a:off x="3483016" y="1946038"/>
          <a:ext cx="1532146" cy="1532146"/>
        </a:xfrm>
        <a:prstGeom prst="ellipse">
          <a:avLst/>
        </a:prstGeom>
        <a:gradFill rotWithShape="0">
          <a:gsLst>
            <a:gs pos="0">
              <a:schemeClr val="accent1">
                <a:shade val="80000"/>
                <a:hueOff val="0"/>
                <a:satOff val="0"/>
                <a:lumOff val="0"/>
                <a:alphaOff val="0"/>
                <a:lumMod val="110000"/>
                <a:satMod val="105000"/>
                <a:tint val="67000"/>
              </a:schemeClr>
            </a:gs>
            <a:gs pos="50000">
              <a:schemeClr val="accent1">
                <a:shade val="80000"/>
                <a:hueOff val="0"/>
                <a:satOff val="0"/>
                <a:lumOff val="0"/>
                <a:alphaOff val="0"/>
                <a:lumMod val="105000"/>
                <a:satMod val="103000"/>
                <a:tint val="73000"/>
              </a:schemeClr>
            </a:gs>
            <a:gs pos="100000">
              <a:schemeClr val="accent1">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b="1" kern="1200" dirty="0" smtClean="0"/>
            <a:t>如何构造合适的数据模式？</a:t>
          </a:r>
          <a:endParaRPr lang="zh-CN" altLang="en-US" sz="2400" b="1" kern="1200" dirty="0"/>
        </a:p>
      </dsp:txBody>
      <dsp:txXfrm>
        <a:off x="3707394" y="2170416"/>
        <a:ext cx="1083390" cy="1083390"/>
      </dsp:txXfrm>
    </dsp:sp>
    <dsp:sp modelId="{CC38D8BA-D3C9-4BC1-A605-5D988630838F}">
      <dsp:nvSpPr>
        <dsp:cNvPr id="0" name=""/>
        <dsp:cNvSpPr/>
      </dsp:nvSpPr>
      <dsp:spPr>
        <a:xfrm>
          <a:off x="2386680" y="796588"/>
          <a:ext cx="1532146" cy="1532146"/>
        </a:xfrm>
        <a:prstGeom prst="ellipse">
          <a:avLst/>
        </a:prstGeom>
        <a:gradFill rotWithShape="0">
          <a:gsLst>
            <a:gs pos="0">
              <a:schemeClr val="accent1">
                <a:shade val="80000"/>
                <a:hueOff val="135632"/>
                <a:satOff val="2588"/>
                <a:lumOff val="11428"/>
                <a:alphaOff val="0"/>
                <a:lumMod val="110000"/>
                <a:satMod val="105000"/>
                <a:tint val="67000"/>
              </a:schemeClr>
            </a:gs>
            <a:gs pos="50000">
              <a:schemeClr val="accent1">
                <a:shade val="80000"/>
                <a:hueOff val="135632"/>
                <a:satOff val="2588"/>
                <a:lumOff val="11428"/>
                <a:alphaOff val="0"/>
                <a:lumMod val="105000"/>
                <a:satMod val="103000"/>
                <a:tint val="73000"/>
              </a:schemeClr>
            </a:gs>
            <a:gs pos="100000">
              <a:schemeClr val="accent1">
                <a:shade val="80000"/>
                <a:hueOff val="135632"/>
                <a:satOff val="2588"/>
                <a:lumOff val="114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b="1" kern="1200" dirty="0" smtClean="0"/>
            <a:t>如何优化不好的关系模式</a:t>
          </a:r>
          <a:endParaRPr lang="zh-CN" altLang="en-US" sz="2400" b="1" kern="1200" dirty="0"/>
        </a:p>
      </dsp:txBody>
      <dsp:txXfrm>
        <a:off x="2611058" y="1020966"/>
        <a:ext cx="1083390" cy="1083390"/>
      </dsp:txXfrm>
    </dsp:sp>
    <dsp:sp modelId="{8A2CE490-E62B-412F-8712-859CB3685650}">
      <dsp:nvSpPr>
        <dsp:cNvPr id="0" name=""/>
        <dsp:cNvSpPr/>
      </dsp:nvSpPr>
      <dsp:spPr>
        <a:xfrm>
          <a:off x="3952874" y="426149"/>
          <a:ext cx="1532146" cy="1532146"/>
        </a:xfrm>
        <a:prstGeom prst="ellipse">
          <a:avLst/>
        </a:prstGeom>
        <a:gradFill rotWithShape="0">
          <a:gsLst>
            <a:gs pos="0">
              <a:schemeClr val="accent1">
                <a:shade val="80000"/>
                <a:hueOff val="271263"/>
                <a:satOff val="5175"/>
                <a:lumOff val="22855"/>
                <a:alphaOff val="0"/>
                <a:lumMod val="110000"/>
                <a:satMod val="105000"/>
                <a:tint val="67000"/>
              </a:schemeClr>
            </a:gs>
            <a:gs pos="50000">
              <a:schemeClr val="accent1">
                <a:shade val="80000"/>
                <a:hueOff val="271263"/>
                <a:satOff val="5175"/>
                <a:lumOff val="22855"/>
                <a:alphaOff val="0"/>
                <a:lumMod val="105000"/>
                <a:satMod val="103000"/>
                <a:tint val="73000"/>
              </a:schemeClr>
            </a:gs>
            <a:gs pos="100000">
              <a:schemeClr val="accent1">
                <a:shade val="80000"/>
                <a:hueOff val="271263"/>
                <a:satOff val="5175"/>
                <a:lumOff val="2285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rtl="0">
            <a:lnSpc>
              <a:spcPct val="90000"/>
            </a:lnSpc>
            <a:spcBef>
              <a:spcPct val="0"/>
            </a:spcBef>
            <a:spcAft>
              <a:spcPct val="35000"/>
            </a:spcAft>
          </a:pPr>
          <a:r>
            <a:rPr lang="zh-CN" altLang="en-US" sz="2400" b="1" kern="1200" dirty="0" smtClean="0"/>
            <a:t>如何判定关系模式</a:t>
          </a:r>
          <a:r>
            <a:rPr lang="en-US" altLang="zh-CN" sz="2400" b="1" kern="1200" dirty="0" smtClean="0"/>
            <a:t>R</a:t>
          </a:r>
          <a:r>
            <a:rPr lang="zh-CN" altLang="en-US" sz="2400" b="1" kern="1200" dirty="0" smtClean="0"/>
            <a:t>的优劣</a:t>
          </a:r>
          <a:endParaRPr lang="zh-CN" altLang="en-US" sz="2400" b="1" kern="1200" dirty="0"/>
        </a:p>
      </dsp:txBody>
      <dsp:txXfrm>
        <a:off x="4177252" y="650527"/>
        <a:ext cx="1083390" cy="1083390"/>
      </dsp:txXfrm>
    </dsp:sp>
    <dsp:sp modelId="{D08E06F5-F510-4F5D-94DD-1A1D0F24EABA}">
      <dsp:nvSpPr>
        <dsp:cNvPr id="0" name=""/>
        <dsp:cNvSpPr/>
      </dsp:nvSpPr>
      <dsp:spPr>
        <a:xfrm>
          <a:off x="-32608" y="85527"/>
          <a:ext cx="8243348" cy="3873554"/>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0F249-D70B-42C1-8B09-CC7303F0250E}">
      <dsp:nvSpPr>
        <dsp:cNvPr id="0" name=""/>
        <dsp:cNvSpPr/>
      </dsp:nvSpPr>
      <dsp:spPr>
        <a:xfrm>
          <a:off x="2135" y="431561"/>
          <a:ext cx="3299112" cy="1319644"/>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rtl="0">
            <a:lnSpc>
              <a:spcPct val="90000"/>
            </a:lnSpc>
            <a:spcBef>
              <a:spcPct val="0"/>
            </a:spcBef>
            <a:spcAft>
              <a:spcPct val="35000"/>
            </a:spcAft>
          </a:pPr>
          <a:r>
            <a:rPr kumimoji="1" lang="zh-CN" sz="2100" b="1" kern="1200" dirty="0" smtClean="0"/>
            <a:t>数据依赖：关系中属性间互相依存、互相制约的关系。</a:t>
          </a:r>
          <a:endParaRPr kumimoji="1" lang="en-US" sz="2100" b="1" kern="1200" dirty="0"/>
        </a:p>
      </dsp:txBody>
      <dsp:txXfrm>
        <a:off x="661957" y="431561"/>
        <a:ext cx="1979468" cy="1319644"/>
      </dsp:txXfrm>
    </dsp:sp>
    <dsp:sp modelId="{78BE7CD7-EA4A-46A7-B8EE-D26AB08E71AF}">
      <dsp:nvSpPr>
        <dsp:cNvPr id="0" name=""/>
        <dsp:cNvSpPr/>
      </dsp:nvSpPr>
      <dsp:spPr>
        <a:xfrm>
          <a:off x="2872362" y="543731"/>
          <a:ext cx="3759169" cy="1095305"/>
        </a:xfrm>
        <a:prstGeom prst="chevron">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kern="1200" smtClean="0"/>
            <a:t>[</a:t>
          </a:r>
          <a:r>
            <a:rPr kumimoji="1" lang="zh-CN" sz="2000" b="1" i="1" kern="1200" smtClean="0"/>
            <a:t>函数依赖</a:t>
          </a:r>
          <a:r>
            <a:rPr kumimoji="1" lang="zh-CN" sz="2000" b="1" kern="1200" smtClean="0"/>
            <a:t>、多值依赖、连接依赖、分层依赖和相互依赖</a:t>
          </a:r>
          <a:r>
            <a:rPr kumimoji="1" lang="en-US" sz="2000" b="1" kern="1200" smtClean="0"/>
            <a:t>]</a:t>
          </a:r>
          <a:endParaRPr kumimoji="1" lang="en-US" sz="2000" b="1" kern="1200" dirty="0"/>
        </a:p>
      </dsp:txBody>
      <dsp:txXfrm>
        <a:off x="3420015" y="543731"/>
        <a:ext cx="2663864" cy="1095305"/>
      </dsp:txXfrm>
    </dsp:sp>
    <dsp:sp modelId="{94959F8E-0F2D-4854-A03A-5810C3A1F07E}">
      <dsp:nvSpPr>
        <dsp:cNvPr id="0" name=""/>
        <dsp:cNvSpPr/>
      </dsp:nvSpPr>
      <dsp:spPr>
        <a:xfrm>
          <a:off x="2135" y="1935956"/>
          <a:ext cx="3299112" cy="1319644"/>
        </a:xfrm>
        <a:prstGeom prst="chevron">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zh-CN" altLang="en-US" sz="2000" b="1" kern="1200" dirty="0" smtClean="0"/>
            <a:t>函数依赖极为普遍的存在于现实生活中</a:t>
          </a:r>
          <a:endParaRPr kumimoji="1" lang="en-US" sz="2000" b="1" kern="1200" dirty="0"/>
        </a:p>
      </dsp:txBody>
      <dsp:txXfrm>
        <a:off x="661957" y="1935956"/>
        <a:ext cx="1979468" cy="1319644"/>
      </dsp:txXfrm>
    </dsp:sp>
    <dsp:sp modelId="{0BC2387D-D48F-41F4-9AB9-61EFA6D7806E}">
      <dsp:nvSpPr>
        <dsp:cNvPr id="0" name=""/>
        <dsp:cNvSpPr/>
      </dsp:nvSpPr>
      <dsp:spPr>
        <a:xfrm>
          <a:off x="2872362" y="2048126"/>
          <a:ext cx="2738263" cy="1095305"/>
        </a:xfrm>
        <a:prstGeom prst="chevron">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zh-CN" altLang="en-US" sz="2000" b="1" kern="1200" dirty="0" smtClean="0"/>
            <a:t>如：学生（学号，姓名，系名）</a:t>
          </a:r>
          <a:endParaRPr kumimoji="1" lang="en-US" sz="2000" b="1" kern="1200" dirty="0"/>
        </a:p>
      </dsp:txBody>
      <dsp:txXfrm>
        <a:off x="3420015" y="2048126"/>
        <a:ext cx="1642958" cy="1095305"/>
      </dsp:txXfrm>
    </dsp:sp>
    <dsp:sp modelId="{0DDC12F9-4EB8-411F-BE52-9A694F0A21E5}">
      <dsp:nvSpPr>
        <dsp:cNvPr id="0" name=""/>
        <dsp:cNvSpPr/>
      </dsp:nvSpPr>
      <dsp:spPr>
        <a:xfrm>
          <a:off x="5227268" y="2048126"/>
          <a:ext cx="2738263" cy="1095305"/>
        </a:xfrm>
        <a:prstGeom prst="chevron">
          <a:avLst/>
        </a:prstGeom>
        <a:solidFill>
          <a:schemeClr val="l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zh-CN" altLang="en-US" sz="2000" b="1" kern="1200" dirty="0" smtClean="0"/>
            <a:t>学号</a:t>
          </a:r>
          <a:r>
            <a:rPr kumimoji="1" lang="en-US" altLang="zh-CN" sz="2000" b="1" kern="1200" dirty="0" smtClean="0">
              <a:sym typeface="Wingdings" pitchFamily="2" charset="2"/>
            </a:rPr>
            <a:t></a:t>
          </a:r>
          <a:r>
            <a:rPr kumimoji="1" lang="zh-CN" altLang="en-US" sz="2000" b="1" kern="1200" dirty="0" smtClean="0">
              <a:sym typeface="Wingdings" pitchFamily="2" charset="2"/>
            </a:rPr>
            <a:t>姓名</a:t>
          </a:r>
          <a:endParaRPr kumimoji="1" lang="en-US" altLang="zh-CN" sz="2000" b="1" kern="1200" dirty="0" smtClean="0">
            <a:sym typeface="Wingdings" pitchFamily="2" charset="2"/>
          </a:endParaRPr>
        </a:p>
        <a:p>
          <a:pPr lvl="0" algn="ctr" defTabSz="889000" rtl="0">
            <a:lnSpc>
              <a:spcPct val="90000"/>
            </a:lnSpc>
            <a:spcBef>
              <a:spcPct val="0"/>
            </a:spcBef>
            <a:spcAft>
              <a:spcPct val="35000"/>
            </a:spcAft>
          </a:pPr>
          <a:r>
            <a:rPr kumimoji="1" lang="zh-CN" altLang="en-US" sz="2000" b="1" kern="1200" dirty="0" smtClean="0">
              <a:sym typeface="Wingdings" pitchFamily="2" charset="2"/>
            </a:rPr>
            <a:t>学号</a:t>
          </a:r>
          <a:r>
            <a:rPr kumimoji="1" lang="en-US" altLang="zh-CN" sz="2000" b="1" kern="1200" dirty="0" smtClean="0">
              <a:sym typeface="Wingdings" pitchFamily="2" charset="2"/>
            </a:rPr>
            <a:t></a:t>
          </a:r>
          <a:r>
            <a:rPr kumimoji="1" lang="zh-CN" altLang="en-US" sz="2000" b="1" kern="1200" dirty="0" smtClean="0">
              <a:sym typeface="Wingdings" pitchFamily="2" charset="2"/>
            </a:rPr>
            <a:t>系名</a:t>
          </a:r>
          <a:endParaRPr kumimoji="1" lang="en-US" sz="2000" b="1" kern="1200" dirty="0"/>
        </a:p>
      </dsp:txBody>
      <dsp:txXfrm>
        <a:off x="5774921" y="2048126"/>
        <a:ext cx="1642958" cy="10953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22787-8245-4158-BA65-05DE8CD04C15}">
      <dsp:nvSpPr>
        <dsp:cNvPr id="0" name=""/>
        <dsp:cNvSpPr/>
      </dsp:nvSpPr>
      <dsp:spPr>
        <a:xfrm>
          <a:off x="3588437" y="290"/>
          <a:ext cx="4658752" cy="1132634"/>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smtClean="0"/>
            <a:t>（</a:t>
          </a:r>
          <a:r>
            <a:rPr lang="en-US" altLang="zh-CN" sz="2500" kern="1200" dirty="0" smtClean="0"/>
            <a:t>1</a:t>
          </a:r>
          <a:r>
            <a:rPr lang="zh-CN" altLang="en-US" sz="2500" kern="1200" dirty="0" smtClean="0"/>
            <a:t>）项目名称</a:t>
          </a:r>
          <a:endParaRPr lang="zh-CN" altLang="en-US" sz="2500" kern="1200" dirty="0"/>
        </a:p>
        <a:p>
          <a:pPr marL="228600" lvl="1" indent="-228600" algn="l" defTabSz="1111250">
            <a:lnSpc>
              <a:spcPct val="90000"/>
            </a:lnSpc>
            <a:spcBef>
              <a:spcPct val="0"/>
            </a:spcBef>
            <a:spcAft>
              <a:spcPct val="15000"/>
            </a:spcAft>
            <a:buChar char="••"/>
          </a:pPr>
          <a:r>
            <a:rPr lang="zh-CN" altLang="en-US" sz="2500" kern="1200" dirty="0" smtClean="0"/>
            <a:t>（</a:t>
          </a:r>
          <a:r>
            <a:rPr lang="en-US" altLang="zh-CN" sz="2500" kern="1200" dirty="0" smtClean="0"/>
            <a:t>2</a:t>
          </a:r>
          <a:r>
            <a:rPr lang="zh-CN" altLang="en-US" sz="2500" kern="1200" dirty="0" smtClean="0"/>
            <a:t>）学院名称、院长</a:t>
          </a:r>
          <a:endParaRPr lang="zh-CN" altLang="en-US" sz="2500" kern="1200" dirty="0"/>
        </a:p>
      </dsp:txBody>
      <dsp:txXfrm>
        <a:off x="3588437" y="141869"/>
        <a:ext cx="4234014" cy="849476"/>
      </dsp:txXfrm>
    </dsp:sp>
    <dsp:sp modelId="{777C10CA-8587-4804-82AF-1D853F559D35}">
      <dsp:nvSpPr>
        <dsp:cNvPr id="0" name=""/>
        <dsp:cNvSpPr/>
      </dsp:nvSpPr>
      <dsp:spPr>
        <a:xfrm>
          <a:off x="670" y="290"/>
          <a:ext cx="3587767" cy="113263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sz="2400" kern="1200" dirty="0" smtClean="0"/>
            <a:t>缺点：</a:t>
          </a:r>
          <a:r>
            <a:rPr lang="en-US" sz="2400" kern="1200" dirty="0" smtClean="0"/>
            <a:t>1</a:t>
          </a:r>
          <a:r>
            <a:rPr lang="zh-CN" sz="2400" kern="1200" dirty="0" smtClean="0"/>
            <a:t>、冗余太大</a:t>
          </a:r>
          <a:endParaRPr lang="zh-CN" sz="2400" kern="1200" dirty="0"/>
        </a:p>
      </dsp:txBody>
      <dsp:txXfrm>
        <a:off x="55961" y="55581"/>
        <a:ext cx="3477185" cy="1022052"/>
      </dsp:txXfrm>
    </dsp:sp>
    <dsp:sp modelId="{EB984153-9A67-4EFA-BE45-554E9B52E9C9}">
      <dsp:nvSpPr>
        <dsp:cNvPr id="0" name=""/>
        <dsp:cNvSpPr/>
      </dsp:nvSpPr>
      <dsp:spPr>
        <a:xfrm>
          <a:off x="3299144" y="1246188"/>
          <a:ext cx="4948716" cy="1132634"/>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1</a:t>
          </a:r>
          <a:r>
            <a:rPr lang="zh-CN" sz="2400" kern="1200" dirty="0" smtClean="0"/>
            <a:t>）插入异常</a:t>
          </a:r>
          <a:r>
            <a:rPr lang="en-US" sz="2400" kern="1200" dirty="0" smtClean="0"/>
            <a:t>2</a:t>
          </a:r>
          <a:r>
            <a:rPr lang="zh-CN" sz="2400" kern="1200" dirty="0" smtClean="0"/>
            <a:t>）删除异常</a:t>
          </a:r>
          <a:endParaRPr lang="zh-CN" sz="2400" kern="1200" dirty="0"/>
        </a:p>
        <a:p>
          <a:pPr marL="228600" lvl="1" indent="-228600" algn="l" defTabSz="1066800" rtl="0">
            <a:lnSpc>
              <a:spcPct val="90000"/>
            </a:lnSpc>
            <a:spcBef>
              <a:spcPct val="0"/>
            </a:spcBef>
            <a:spcAft>
              <a:spcPct val="15000"/>
            </a:spcAft>
            <a:buChar char="••"/>
          </a:pPr>
          <a:r>
            <a:rPr lang="zh-CN" sz="2400" kern="1200" dirty="0" smtClean="0"/>
            <a:t> </a:t>
          </a:r>
          <a:r>
            <a:rPr lang="en-US" sz="2400" kern="1200" dirty="0" smtClean="0"/>
            <a:t>3</a:t>
          </a:r>
          <a:r>
            <a:rPr lang="zh-CN" sz="2400" kern="1200" dirty="0" smtClean="0"/>
            <a:t>）修改异常</a:t>
          </a:r>
          <a:endParaRPr lang="zh-CN" sz="2400" kern="1200" dirty="0"/>
        </a:p>
      </dsp:txBody>
      <dsp:txXfrm>
        <a:off x="3299144" y="1387767"/>
        <a:ext cx="4523978" cy="849476"/>
      </dsp:txXfrm>
    </dsp:sp>
    <dsp:sp modelId="{2B3C9921-FD84-4834-A95F-9A9F59E1D058}">
      <dsp:nvSpPr>
        <dsp:cNvPr id="0" name=""/>
        <dsp:cNvSpPr/>
      </dsp:nvSpPr>
      <dsp:spPr>
        <a:xfrm>
          <a:off x="0" y="1246188"/>
          <a:ext cx="3299144" cy="113263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2</a:t>
          </a:r>
          <a:r>
            <a:rPr lang="zh-CN" sz="2400" kern="1200" dirty="0" smtClean="0"/>
            <a:t>、操作异常</a:t>
          </a:r>
          <a:endParaRPr lang="zh-CN" sz="2400" kern="1200" dirty="0"/>
        </a:p>
      </dsp:txBody>
      <dsp:txXfrm>
        <a:off x="55291" y="1301479"/>
        <a:ext cx="3188562" cy="10220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55FD3-2F19-49C4-A6F6-4530ACB7E503}">
      <dsp:nvSpPr>
        <dsp:cNvPr id="0" name=""/>
        <dsp:cNvSpPr/>
      </dsp:nvSpPr>
      <dsp:spPr>
        <a:xfrm>
          <a:off x="0" y="328"/>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S_D</a:t>
          </a:r>
          <a:r>
            <a:rPr lang="zh-CN" sz="2400" kern="1200" dirty="0" smtClean="0"/>
            <a:t>（学号，姓名，学院名称，院长，导师姓名）</a:t>
          </a:r>
          <a:endParaRPr lang="zh-CN" sz="2400" kern="1200" dirty="0"/>
        </a:p>
      </dsp:txBody>
      <dsp:txXfrm>
        <a:off x="21521" y="21849"/>
        <a:ext cx="8186558" cy="397810"/>
      </dsp:txXfrm>
    </dsp:sp>
    <dsp:sp modelId="{19530C97-D1CA-433C-A66D-FA30EED06000}">
      <dsp:nvSpPr>
        <dsp:cNvPr id="0" name=""/>
        <dsp:cNvSpPr/>
      </dsp:nvSpPr>
      <dsp:spPr>
        <a:xfrm>
          <a:off x="0" y="451615"/>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a:t>
          </a:r>
          <a:r>
            <a:rPr lang="zh-CN" sz="2400" kern="1200" dirty="0" smtClean="0"/>
            <a:t>（项目编号，项目名称）</a:t>
          </a:r>
          <a:endParaRPr lang="zh-CN" sz="2400" kern="1200" dirty="0"/>
        </a:p>
      </dsp:txBody>
      <dsp:txXfrm>
        <a:off x="21521" y="473136"/>
        <a:ext cx="8186558" cy="397810"/>
      </dsp:txXfrm>
    </dsp:sp>
    <dsp:sp modelId="{94816DC7-FFF1-4308-B415-72CC44E7D6BB}">
      <dsp:nvSpPr>
        <dsp:cNvPr id="0" name=""/>
        <dsp:cNvSpPr/>
      </dsp:nvSpPr>
      <dsp:spPr>
        <a:xfrm>
          <a:off x="0" y="902902"/>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S_P</a:t>
          </a:r>
          <a:r>
            <a:rPr lang="zh-CN" sz="2400" kern="1200" dirty="0" smtClean="0"/>
            <a:t>（学号，项目编号，承担任务）</a:t>
          </a:r>
          <a:endParaRPr lang="zh-CN" sz="2400" kern="1200" dirty="0"/>
        </a:p>
      </dsp:txBody>
      <dsp:txXfrm>
        <a:off x="21521" y="924423"/>
        <a:ext cx="8186558" cy="3978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55FD3-2F19-49C4-A6F6-4530ACB7E503}">
      <dsp:nvSpPr>
        <dsp:cNvPr id="0" name=""/>
        <dsp:cNvSpPr/>
      </dsp:nvSpPr>
      <dsp:spPr>
        <a:xfrm>
          <a:off x="0" y="328"/>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S_D</a:t>
          </a:r>
          <a:r>
            <a:rPr lang="zh-CN" sz="2400" kern="1200" dirty="0" smtClean="0"/>
            <a:t>（学号，姓名，学院名称，院长，导师姓名）</a:t>
          </a:r>
          <a:endParaRPr lang="zh-CN" sz="2400" kern="1200" dirty="0"/>
        </a:p>
      </dsp:txBody>
      <dsp:txXfrm>
        <a:off x="21521" y="21849"/>
        <a:ext cx="8186558" cy="397810"/>
      </dsp:txXfrm>
    </dsp:sp>
    <dsp:sp modelId="{19530C97-D1CA-433C-A66D-FA30EED06000}">
      <dsp:nvSpPr>
        <dsp:cNvPr id="0" name=""/>
        <dsp:cNvSpPr/>
      </dsp:nvSpPr>
      <dsp:spPr>
        <a:xfrm>
          <a:off x="0" y="451615"/>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a:t>
          </a:r>
          <a:r>
            <a:rPr lang="zh-CN" sz="2400" kern="1200" dirty="0" smtClean="0"/>
            <a:t>（项目编号，项目名称）</a:t>
          </a:r>
          <a:endParaRPr lang="zh-CN" sz="2400" kern="1200" dirty="0"/>
        </a:p>
      </dsp:txBody>
      <dsp:txXfrm>
        <a:off x="21521" y="473136"/>
        <a:ext cx="8186558" cy="397810"/>
      </dsp:txXfrm>
    </dsp:sp>
    <dsp:sp modelId="{94816DC7-FFF1-4308-B415-72CC44E7D6BB}">
      <dsp:nvSpPr>
        <dsp:cNvPr id="0" name=""/>
        <dsp:cNvSpPr/>
      </dsp:nvSpPr>
      <dsp:spPr>
        <a:xfrm>
          <a:off x="0" y="902902"/>
          <a:ext cx="8229600" cy="440852"/>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S_P</a:t>
          </a:r>
          <a:r>
            <a:rPr lang="zh-CN" sz="2400" kern="1200" dirty="0" smtClean="0"/>
            <a:t>（学号，项目编号，承担任务）</a:t>
          </a:r>
          <a:endParaRPr lang="zh-CN" sz="2400" kern="1200" dirty="0"/>
        </a:p>
      </dsp:txBody>
      <dsp:txXfrm>
        <a:off x="21521" y="924423"/>
        <a:ext cx="8186558" cy="3978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8171A-53ED-4194-BD9F-621FE8AC880F}">
      <dsp:nvSpPr>
        <dsp:cNvPr id="0" name=""/>
        <dsp:cNvSpPr/>
      </dsp:nvSpPr>
      <dsp:spPr>
        <a:xfrm>
          <a:off x="0" y="1188"/>
          <a:ext cx="8229600" cy="490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a:t>
          </a:r>
          <a:r>
            <a:rPr lang="zh-CN" sz="2400" kern="1200" dirty="0" smtClean="0"/>
            <a:t>（学号，姓名，学院名称，导师姓名）</a:t>
          </a:r>
          <a:endParaRPr lang="zh-CN" sz="2400" kern="1200" dirty="0"/>
        </a:p>
      </dsp:txBody>
      <dsp:txXfrm>
        <a:off x="23957" y="25145"/>
        <a:ext cx="8181686" cy="442846"/>
      </dsp:txXfrm>
    </dsp:sp>
    <dsp:sp modelId="{677ED01C-83C0-4D86-988E-64C4996F0BC8}">
      <dsp:nvSpPr>
        <dsp:cNvPr id="0" name=""/>
        <dsp:cNvSpPr/>
      </dsp:nvSpPr>
      <dsp:spPr>
        <a:xfrm>
          <a:off x="0" y="503564"/>
          <a:ext cx="8229600" cy="490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a:t>
          </a:r>
          <a:r>
            <a:rPr lang="zh-CN" sz="2400" kern="1200" dirty="0" smtClean="0"/>
            <a:t>（项目编号，项目名称）</a:t>
          </a:r>
          <a:endParaRPr lang="zh-CN" sz="2400" kern="1200" dirty="0"/>
        </a:p>
      </dsp:txBody>
      <dsp:txXfrm>
        <a:off x="23957" y="527521"/>
        <a:ext cx="8181686" cy="442846"/>
      </dsp:txXfrm>
    </dsp:sp>
    <dsp:sp modelId="{2CC47C3A-908B-49D7-8EC5-E5773B581655}">
      <dsp:nvSpPr>
        <dsp:cNvPr id="0" name=""/>
        <dsp:cNvSpPr/>
      </dsp:nvSpPr>
      <dsp:spPr>
        <a:xfrm>
          <a:off x="0" y="1005940"/>
          <a:ext cx="8229600" cy="490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S_MN</a:t>
          </a:r>
          <a:r>
            <a:rPr lang="zh-CN" sz="2400" kern="1200" dirty="0" smtClean="0"/>
            <a:t>（学号，院长）</a:t>
          </a:r>
          <a:endParaRPr lang="zh-CN" sz="2400" kern="1200" dirty="0"/>
        </a:p>
      </dsp:txBody>
      <dsp:txXfrm>
        <a:off x="23957" y="1029897"/>
        <a:ext cx="8181686" cy="442846"/>
      </dsp:txXfrm>
    </dsp:sp>
    <dsp:sp modelId="{D91BA983-C3B6-413A-AFC9-ADE04A6ED9F1}">
      <dsp:nvSpPr>
        <dsp:cNvPr id="0" name=""/>
        <dsp:cNvSpPr/>
      </dsp:nvSpPr>
      <dsp:spPr>
        <a:xfrm>
          <a:off x="0" y="1508316"/>
          <a:ext cx="8229600" cy="49076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S_P</a:t>
          </a:r>
          <a:r>
            <a:rPr lang="zh-CN" sz="2400" kern="1200" dirty="0" smtClean="0"/>
            <a:t>（学号，项目编号，承担任务）</a:t>
          </a:r>
          <a:endParaRPr lang="zh-CN" sz="2400" kern="1200" dirty="0"/>
        </a:p>
      </dsp:txBody>
      <dsp:txXfrm>
        <a:off x="23957" y="1532273"/>
        <a:ext cx="8181686" cy="4428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9450B-4A43-4046-A810-AFADBDA63A2C}">
      <dsp:nvSpPr>
        <dsp:cNvPr id="0" name=""/>
        <dsp:cNvSpPr/>
      </dsp:nvSpPr>
      <dsp:spPr>
        <a:xfrm>
          <a:off x="0" y="505"/>
          <a:ext cx="8229600" cy="3695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a:t>
          </a:r>
          <a:r>
            <a:rPr lang="zh-CN" sz="2400" kern="1200" dirty="0" smtClean="0"/>
            <a:t>（学号，姓名，学院名称，导师姓名）</a:t>
          </a:r>
          <a:endParaRPr lang="zh-CN" sz="2400" kern="1200" dirty="0"/>
        </a:p>
      </dsp:txBody>
      <dsp:txXfrm>
        <a:off x="18040" y="18545"/>
        <a:ext cx="8193520" cy="333475"/>
      </dsp:txXfrm>
    </dsp:sp>
    <dsp:sp modelId="{DFA9F607-17CB-4B8A-97E4-A052F2E24299}">
      <dsp:nvSpPr>
        <dsp:cNvPr id="0" name=""/>
        <dsp:cNvSpPr/>
      </dsp:nvSpPr>
      <dsp:spPr>
        <a:xfrm>
          <a:off x="0" y="378807"/>
          <a:ext cx="8229600" cy="3695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a:t>
          </a:r>
          <a:r>
            <a:rPr lang="zh-CN" sz="2400" kern="1200" dirty="0" smtClean="0"/>
            <a:t>（项目编号，项目名称）</a:t>
          </a:r>
          <a:endParaRPr lang="zh-CN" sz="2400" kern="1200" dirty="0"/>
        </a:p>
      </dsp:txBody>
      <dsp:txXfrm>
        <a:off x="18040" y="396847"/>
        <a:ext cx="8193520" cy="333475"/>
      </dsp:txXfrm>
    </dsp:sp>
    <dsp:sp modelId="{1A34C20B-166B-4963-925B-C3AF376308B5}">
      <dsp:nvSpPr>
        <dsp:cNvPr id="0" name=""/>
        <dsp:cNvSpPr/>
      </dsp:nvSpPr>
      <dsp:spPr>
        <a:xfrm>
          <a:off x="0" y="757109"/>
          <a:ext cx="8229600" cy="3695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a:t>
          </a:r>
          <a:r>
            <a:rPr lang="zh-CN" sz="2400" kern="1200" dirty="0" smtClean="0"/>
            <a:t>（学院名称，院长）</a:t>
          </a:r>
          <a:r>
            <a:rPr lang="en-US" sz="2400" kern="1200" dirty="0" smtClean="0"/>
            <a:t>	</a:t>
          </a:r>
          <a:endParaRPr lang="zh-CN" sz="2400" kern="1200" dirty="0"/>
        </a:p>
      </dsp:txBody>
      <dsp:txXfrm>
        <a:off x="18040" y="775149"/>
        <a:ext cx="8193520" cy="333475"/>
      </dsp:txXfrm>
    </dsp:sp>
    <dsp:sp modelId="{7FABDDBA-0881-4D11-ABD9-42C7188107F9}">
      <dsp:nvSpPr>
        <dsp:cNvPr id="0" name=""/>
        <dsp:cNvSpPr/>
      </dsp:nvSpPr>
      <dsp:spPr>
        <a:xfrm>
          <a:off x="0" y="1135412"/>
          <a:ext cx="8229600" cy="36955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a:t>
          </a:r>
          <a:r>
            <a:rPr lang="zh-CN" sz="2400" kern="1200" dirty="0" smtClean="0"/>
            <a:t>（承担任务）</a:t>
          </a:r>
          <a:endParaRPr lang="zh-CN" sz="2400" kern="1200" dirty="0"/>
        </a:p>
      </dsp:txBody>
      <dsp:txXfrm>
        <a:off x="18040" y="1153452"/>
        <a:ext cx="8193520" cy="3334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B5293-40FA-4586-9EC9-0C667A02F691}">
      <dsp:nvSpPr>
        <dsp:cNvPr id="0" name=""/>
        <dsp:cNvSpPr/>
      </dsp:nvSpPr>
      <dsp:spPr>
        <a:xfrm>
          <a:off x="0" y="812"/>
          <a:ext cx="8229600" cy="4230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a:t>
          </a:r>
          <a:r>
            <a:rPr lang="zh-CN" sz="2400" kern="1200" dirty="0" smtClean="0"/>
            <a:t>（学号，姓名，学院名称、导师姓名）</a:t>
          </a:r>
          <a:endParaRPr lang="zh-CN" sz="2400" kern="1200" dirty="0"/>
        </a:p>
      </dsp:txBody>
      <dsp:txXfrm>
        <a:off x="20651" y="21463"/>
        <a:ext cx="8188298" cy="381726"/>
      </dsp:txXfrm>
    </dsp:sp>
    <dsp:sp modelId="{3E3C62BB-633C-41D0-8133-E0C104651441}">
      <dsp:nvSpPr>
        <dsp:cNvPr id="0" name=""/>
        <dsp:cNvSpPr/>
      </dsp:nvSpPr>
      <dsp:spPr>
        <a:xfrm>
          <a:off x="0" y="433853"/>
          <a:ext cx="8229600" cy="4230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a:t>
          </a:r>
          <a:r>
            <a:rPr lang="zh-CN" sz="2400" kern="1200" dirty="0" smtClean="0"/>
            <a:t>（项目编号，项目名称）</a:t>
          </a:r>
          <a:endParaRPr lang="zh-CN" sz="2400" kern="1200" dirty="0"/>
        </a:p>
      </dsp:txBody>
      <dsp:txXfrm>
        <a:off x="20651" y="454504"/>
        <a:ext cx="8188298" cy="381726"/>
      </dsp:txXfrm>
    </dsp:sp>
    <dsp:sp modelId="{9D8DCE24-0A6B-411B-AF66-08A7A3653B00}">
      <dsp:nvSpPr>
        <dsp:cNvPr id="0" name=""/>
        <dsp:cNvSpPr/>
      </dsp:nvSpPr>
      <dsp:spPr>
        <a:xfrm>
          <a:off x="0" y="866893"/>
          <a:ext cx="8229600" cy="4230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a:t>
          </a:r>
          <a:r>
            <a:rPr lang="zh-CN" sz="2400" kern="1200" dirty="0" smtClean="0"/>
            <a:t>（学院名称，院长）</a:t>
          </a:r>
          <a:endParaRPr lang="zh-CN" sz="2400" kern="1200" dirty="0"/>
        </a:p>
      </dsp:txBody>
      <dsp:txXfrm>
        <a:off x="20651" y="887544"/>
        <a:ext cx="8188298" cy="381726"/>
      </dsp:txXfrm>
    </dsp:sp>
    <dsp:sp modelId="{EA68FB66-2EE7-4C53-9BD4-16FD0B428743}">
      <dsp:nvSpPr>
        <dsp:cNvPr id="0" name=""/>
        <dsp:cNvSpPr/>
      </dsp:nvSpPr>
      <dsp:spPr>
        <a:xfrm>
          <a:off x="0" y="1299934"/>
          <a:ext cx="8229600" cy="423028"/>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S_P</a:t>
          </a:r>
          <a:r>
            <a:rPr lang="zh-CN" sz="2400" kern="1200" dirty="0" smtClean="0"/>
            <a:t>（学号，项目编号，承担任务）</a:t>
          </a:r>
          <a:endParaRPr lang="zh-CN" sz="2400" kern="1200" dirty="0"/>
        </a:p>
      </dsp:txBody>
      <dsp:txXfrm>
        <a:off x="20651" y="1320585"/>
        <a:ext cx="8188298" cy="38172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27F7B-5E17-4CBF-9DCC-4C89D805F36F}" type="datetimeFigureOut">
              <a:rPr lang="zh-CN" altLang="en-US" smtClean="0"/>
              <a:pPr/>
              <a:t>2018/4/10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7A6D2-98E4-43C9-8A46-51362BDE5C4B}" type="slidenum">
              <a:rPr lang="zh-CN" altLang="en-US" smtClean="0"/>
              <a:pPr/>
              <a:t>‹#›</a:t>
            </a:fld>
            <a:endParaRPr lang="zh-CN" altLang="en-US"/>
          </a:p>
        </p:txBody>
      </p:sp>
    </p:spTree>
    <p:extLst>
      <p:ext uri="{BB962C8B-B14F-4D97-AF65-F5344CB8AC3E}">
        <p14:creationId xmlns:p14="http://schemas.microsoft.com/office/powerpoint/2010/main" val="174735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pPr algn="just">
              <a:lnSpc>
                <a:spcPct val="90000"/>
              </a:lnSpc>
              <a:buFont typeface="Wingdings" panose="05000000000000000000" pitchFamily="2" charset="2"/>
              <a:buNone/>
            </a:pPr>
            <a:r>
              <a:rPr lang="zh-CN" altLang="en-US" sz="2800" dirty="0" smtClean="0"/>
              <a:t>关系数据库逻辑设计</a:t>
            </a:r>
          </a:p>
          <a:p>
            <a:pPr lvl="1" algn="just">
              <a:lnSpc>
                <a:spcPct val="140000"/>
              </a:lnSpc>
            </a:pPr>
            <a:r>
              <a:rPr lang="zh-CN" altLang="en-US" dirty="0" smtClean="0"/>
              <a:t>针对具体问题，如何构造一个适合于它的数据模式</a:t>
            </a:r>
          </a:p>
          <a:p>
            <a:pPr lvl="1" algn="just">
              <a:lnSpc>
                <a:spcPct val="140000"/>
              </a:lnSpc>
            </a:pPr>
            <a:r>
              <a:rPr lang="zh-CN" altLang="en-US" dirty="0" smtClean="0"/>
              <a:t>数据库逻辑设计的工具──关系数据库的规范化理论</a:t>
            </a:r>
            <a:endParaRPr lang="en-US" altLang="zh-CN" dirty="0" smtClean="0"/>
          </a:p>
          <a:p>
            <a:pPr lvl="1" algn="just">
              <a:lnSpc>
                <a:spcPct val="140000"/>
              </a:lnSpc>
            </a:pPr>
            <a:endParaRPr lang="en-US" altLang="zh-CN" sz="3200" dirty="0" smtClean="0"/>
          </a:p>
          <a:p>
            <a:pPr lvl="0" rtl="0"/>
            <a:r>
              <a:rPr kumimoji="1" lang="zh-CN" altLang="en-US" b="1" dirty="0" smtClean="0"/>
              <a:t>如何判定关系模式</a:t>
            </a:r>
            <a:r>
              <a:rPr kumimoji="1" lang="en-US" altLang="zh-CN" b="1" dirty="0" smtClean="0"/>
              <a:t>R</a:t>
            </a:r>
            <a:r>
              <a:rPr kumimoji="1" lang="zh-CN" altLang="en-US" b="1" dirty="0" smtClean="0"/>
              <a:t>的优劣？</a:t>
            </a:r>
            <a:endParaRPr kumimoji="1" lang="en-US" altLang="zh-CN" b="1" dirty="0" smtClean="0"/>
          </a:p>
          <a:p>
            <a:pPr lvl="0" rtl="0"/>
            <a:r>
              <a:rPr kumimoji="1" lang="zh-CN" altLang="en-US" b="1" dirty="0" smtClean="0"/>
              <a:t>如何优化不好的关系模式？</a:t>
            </a:r>
            <a:endParaRPr kumimoji="1" lang="en-US" altLang="zh-CN" b="1" dirty="0" smtClean="0"/>
          </a:p>
          <a:p>
            <a:pPr lvl="0" rtl="0"/>
            <a:r>
              <a:rPr kumimoji="1" lang="zh-CN" altLang="en-US" b="1" dirty="0" smtClean="0"/>
              <a:t>如何设计更好的关系模式</a:t>
            </a:r>
            <a:r>
              <a:rPr kumimoji="1" lang="en-US" altLang="zh-CN" b="1" dirty="0" smtClean="0"/>
              <a:t>R?</a:t>
            </a:r>
          </a:p>
          <a:p>
            <a:pPr lvl="1" algn="just">
              <a:lnSpc>
                <a:spcPct val="140000"/>
              </a:lnSpc>
            </a:pPr>
            <a:endParaRPr lang="zh-CN" altLang="en-US" sz="3200" dirty="0" smtClean="0"/>
          </a:p>
          <a:p>
            <a:endParaRPr lang="zh-CN" altLang="en-US" dirty="0"/>
          </a:p>
        </p:txBody>
      </p:sp>
      <p:sp>
        <p:nvSpPr>
          <p:cNvPr id="4" name="灯片编号占位符 3"/>
          <p:cNvSpPr>
            <a:spLocks noGrp="1"/>
          </p:cNvSpPr>
          <p:nvPr>
            <p:ph type="sldNum" sz="quarter" idx="10"/>
          </p:nvPr>
        </p:nvSpPr>
        <p:spPr/>
        <p:txBody>
          <a:bodyPr/>
          <a:lstStyle/>
          <a:p>
            <a:pPr>
              <a:defRPr/>
            </a:pPr>
            <a:fld id="{5013409B-633C-4688-A94A-B36299FB25D5}" type="slidenum">
              <a:rPr lang="en-US" altLang="zh-CN" smtClean="0"/>
              <a:pPr>
                <a:defRPr/>
              </a:pPr>
              <a:t>4</a:t>
            </a:fld>
            <a:endParaRPr lang="en-US" altLang="zh-CN"/>
          </a:p>
        </p:txBody>
      </p:sp>
    </p:spTree>
    <p:extLst>
      <p:ext uri="{BB962C8B-B14F-4D97-AF65-F5344CB8AC3E}">
        <p14:creationId xmlns:p14="http://schemas.microsoft.com/office/powerpoint/2010/main" val="2381071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34</a:t>
            </a:fld>
            <a:endParaRPr lang="zh-CN" altLang="en-US"/>
          </a:p>
        </p:txBody>
      </p:sp>
    </p:spTree>
    <p:extLst>
      <p:ext uri="{BB962C8B-B14F-4D97-AF65-F5344CB8AC3E}">
        <p14:creationId xmlns:p14="http://schemas.microsoft.com/office/powerpoint/2010/main" val="74150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码是规范化理论的核心，所以对码进行定义的函数依赖理论是规范化理论的基础。</a:t>
            </a:r>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38</a:t>
            </a:fld>
            <a:endParaRPr lang="zh-CN" altLang="en-US"/>
          </a:p>
        </p:txBody>
      </p:sp>
    </p:spTree>
    <p:extLst>
      <p:ext uri="{BB962C8B-B14F-4D97-AF65-F5344CB8AC3E}">
        <p14:creationId xmlns:p14="http://schemas.microsoft.com/office/powerpoint/2010/main" val="248502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（歌手，歌曲，听众）</a:t>
            </a:r>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40</a:t>
            </a:fld>
            <a:endParaRPr lang="zh-CN" altLang="en-US"/>
          </a:p>
        </p:txBody>
      </p:sp>
    </p:spTree>
    <p:extLst>
      <p:ext uri="{BB962C8B-B14F-4D97-AF65-F5344CB8AC3E}">
        <p14:creationId xmlns:p14="http://schemas.microsoft.com/office/powerpoint/2010/main" val="301763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理论上，如果把现实问题的所有属性组合成一个关系模式</a:t>
            </a:r>
            <a:r>
              <a:rPr lang="en-US" altLang="zh-CN" dirty="0" smtClean="0"/>
              <a:t>R</a:t>
            </a:r>
            <a:r>
              <a:rPr lang="zh-CN" altLang="en-US" dirty="0" smtClean="0"/>
              <a:t>（</a:t>
            </a:r>
            <a:r>
              <a:rPr lang="en-US" altLang="zh-CN" dirty="0" smtClean="0"/>
              <a:t>U</a:t>
            </a:r>
            <a:r>
              <a:rPr lang="zh-CN" altLang="en-US" dirty="0" smtClean="0"/>
              <a:t>），则这个关系模式就称为泛关系模式。</a:t>
            </a:r>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13</a:t>
            </a:fld>
            <a:endParaRPr lang="zh-CN" altLang="en-US"/>
          </a:p>
        </p:txBody>
      </p:sp>
    </p:spTree>
    <p:extLst>
      <p:ext uri="{BB962C8B-B14F-4D97-AF65-F5344CB8AC3E}">
        <p14:creationId xmlns:p14="http://schemas.microsoft.com/office/powerpoint/2010/main" val="91887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学号</a:t>
            </a:r>
            <a:r>
              <a:rPr lang="en-US" altLang="zh-CN" sz="1200" b="1" dirty="0" smtClean="0"/>
              <a:t>+</a:t>
            </a:r>
            <a:r>
              <a:rPr lang="zh-CN" altLang="en-US" sz="1200" b="1" dirty="0" smtClean="0"/>
              <a:t>项目编号</a:t>
            </a: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14</a:t>
            </a:fld>
            <a:endParaRPr lang="zh-CN" altLang="en-US"/>
          </a:p>
        </p:txBody>
      </p:sp>
    </p:spTree>
    <p:extLst>
      <p:ext uri="{BB962C8B-B14F-4D97-AF65-F5344CB8AC3E}">
        <p14:creationId xmlns:p14="http://schemas.microsoft.com/office/powerpoint/2010/main" val="2706328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）由于</a:t>
            </a:r>
            <a:r>
              <a:rPr lang="en-US" altLang="zh-CN" sz="1200" kern="1200" dirty="0" smtClean="0">
                <a:solidFill>
                  <a:schemeClr val="tx1"/>
                </a:solidFill>
                <a:effectLst/>
                <a:latin typeface="+mn-lt"/>
                <a:ea typeface="+mn-ea"/>
                <a:cs typeface="+mn-cs"/>
              </a:rPr>
              <a:t>S_D_P</a:t>
            </a:r>
            <a:r>
              <a:rPr lang="zh-CN" altLang="zh-CN" sz="1200" kern="1200" dirty="0" smtClean="0">
                <a:solidFill>
                  <a:schemeClr val="tx1"/>
                </a:solidFill>
                <a:effectLst/>
                <a:latin typeface="+mn-lt"/>
                <a:ea typeface="+mn-ea"/>
                <a:cs typeface="+mn-cs"/>
              </a:rPr>
              <a:t>关系模式的主码是（学号、项目编号），所以，如果新生入学时，还没有承担项目，根据实体完整性规则，他们的个人信息就会由于缺少码中的主属性“项目编号”而无法插入到关系</a:t>
            </a:r>
            <a:r>
              <a:rPr lang="en-US" altLang="zh-CN" sz="1200" kern="1200" dirty="0" smtClean="0">
                <a:solidFill>
                  <a:schemeClr val="tx1"/>
                </a:solidFill>
                <a:effectLst/>
                <a:latin typeface="+mn-lt"/>
                <a:ea typeface="+mn-ea"/>
                <a:cs typeface="+mn-cs"/>
              </a:rPr>
              <a:t>S_D_P</a:t>
            </a:r>
            <a:r>
              <a:rPr lang="zh-CN" altLang="zh-CN" sz="1200" kern="1200" dirty="0" smtClean="0">
                <a:solidFill>
                  <a:schemeClr val="tx1"/>
                </a:solidFill>
                <a:effectLst/>
                <a:latin typeface="+mn-lt"/>
                <a:ea typeface="+mn-ea"/>
                <a:cs typeface="+mn-cs"/>
              </a:rPr>
              <a:t>中；同样的，一个新项目，还没有研究生参与进来，也无法插入到关系</a:t>
            </a:r>
            <a:r>
              <a:rPr lang="en-US" altLang="zh-CN" sz="1200" kern="1200" dirty="0" smtClean="0">
                <a:solidFill>
                  <a:schemeClr val="tx1"/>
                </a:solidFill>
                <a:effectLst/>
                <a:latin typeface="+mn-lt"/>
                <a:ea typeface="+mn-ea"/>
                <a:cs typeface="+mn-cs"/>
              </a:rPr>
              <a:t>S_D_P</a:t>
            </a:r>
            <a:r>
              <a:rPr lang="zh-CN" altLang="zh-CN" sz="1200" kern="1200" dirty="0" smtClean="0">
                <a:solidFill>
                  <a:schemeClr val="tx1"/>
                </a:solidFill>
                <a:effectLst/>
                <a:latin typeface="+mn-lt"/>
                <a:ea typeface="+mn-ea"/>
                <a:cs typeface="+mn-cs"/>
              </a:rPr>
              <a:t>中。也就是说存在着“插入异常”的问题；</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假设学生在毕业离校时，要删除他们的信息，在删除这些学生信息的同时，连同某些项目信息也删除掉了，会导致某些项目不存在的假象；类似地，某些项目已经完成，删除时也可能会导致学生信息的丢失，产生“删除异常”现象。</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由于存在着不该有的数据冗余的问题，所以如果某个学院的院长更换，那么这个学院的所有学生对应的“院长”属性值都要进行更新，有一个遗漏，都会造成数据的不一致现象。类似地，研究生姓名、导师姓名、学院名称这些属性在更新时也存在同样的问题。所以，</a:t>
            </a:r>
            <a:r>
              <a:rPr lang="en-US" altLang="zh-CN" sz="1200" kern="1200" dirty="0" smtClean="0">
                <a:solidFill>
                  <a:schemeClr val="tx1"/>
                </a:solidFill>
                <a:effectLst/>
                <a:latin typeface="+mn-lt"/>
                <a:ea typeface="+mn-ea"/>
                <a:cs typeface="+mn-cs"/>
              </a:rPr>
              <a:t>S_D_ P</a:t>
            </a:r>
            <a:r>
              <a:rPr lang="zh-CN" altLang="zh-CN" sz="1200" kern="1200" dirty="0" smtClean="0">
                <a:solidFill>
                  <a:schemeClr val="tx1"/>
                </a:solidFill>
                <a:effectLst/>
                <a:latin typeface="+mn-lt"/>
                <a:ea typeface="+mn-ea"/>
                <a:cs typeface="+mn-cs"/>
              </a:rPr>
              <a:t>关系模式还存在着“更新异常”的问题。</a:t>
            </a: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15</a:t>
            </a:fld>
            <a:endParaRPr lang="zh-CN" altLang="en-US"/>
          </a:p>
        </p:txBody>
      </p:sp>
    </p:spTree>
    <p:extLst>
      <p:ext uri="{BB962C8B-B14F-4D97-AF65-F5344CB8AC3E}">
        <p14:creationId xmlns:p14="http://schemas.microsoft.com/office/powerpoint/2010/main" val="89400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20</a:t>
            </a:fld>
            <a:endParaRPr lang="zh-CN" altLang="en-US"/>
          </a:p>
        </p:txBody>
      </p:sp>
    </p:spTree>
    <p:extLst>
      <p:ext uri="{BB962C8B-B14F-4D97-AF65-F5344CB8AC3E}">
        <p14:creationId xmlns:p14="http://schemas.microsoft.com/office/powerpoint/2010/main" val="1139664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latin typeface="楷体" pitchFamily="49" charset="-122"/>
                <a:ea typeface="楷体" pitchFamily="49" charset="-122"/>
              </a:rPr>
              <a:t>不从语义上研究和考虑属性子集间的这种关联简单地将属性</a:t>
            </a:r>
            <a:r>
              <a:rPr lang="zh-CN" altLang="en-US" sz="1200" b="1" dirty="0" smtClean="0">
                <a:solidFill>
                  <a:srgbClr val="FF3300"/>
                </a:solidFill>
                <a:latin typeface="楷体" pitchFamily="49" charset="-122"/>
                <a:ea typeface="楷体" pitchFamily="49" charset="-122"/>
              </a:rPr>
              <a:t>随意地编排在一起</a:t>
            </a:r>
            <a:r>
              <a:rPr lang="zh-CN" altLang="en-US" sz="1200" b="1" dirty="0" smtClean="0">
                <a:latin typeface="楷体" pitchFamily="49" charset="-122"/>
                <a:ea typeface="楷体" pitchFamily="49" charset="-122"/>
              </a:rPr>
              <a:t>，形成泛关系模式，就可能</a:t>
            </a:r>
            <a:r>
              <a:rPr lang="zh-CN" altLang="en-US" sz="1200" b="1" dirty="0" smtClean="0">
                <a:solidFill>
                  <a:srgbClr val="FF3300"/>
                </a:solidFill>
                <a:latin typeface="楷体" pitchFamily="49" charset="-122"/>
                <a:ea typeface="楷体" pitchFamily="49" charset="-122"/>
              </a:rPr>
              <a:t>产生很大程度的数据冗余</a:t>
            </a:r>
            <a:r>
              <a:rPr lang="zh-CN" altLang="en-US" sz="1200" b="1" dirty="0" smtClean="0">
                <a:latin typeface="楷体" pitchFamily="49" charset="-122"/>
                <a:ea typeface="楷体" pitchFamily="49" charset="-122"/>
              </a:rPr>
              <a:t>，导致“排他”现象，从而引发各种冲突和异常。 </a:t>
            </a:r>
          </a:p>
          <a:p>
            <a:r>
              <a:rPr lang="zh-CN" altLang="en-US" dirty="0" smtClean="0"/>
              <a:t>各种属性：有关联的和无关联的、关联密切的和关联松散的、具有这种关联的和具有另一种关联的属性随意编排在一起。</a:t>
            </a:r>
            <a:endParaRPr lang="zh-CN" altLang="en-US" dirty="0"/>
          </a:p>
        </p:txBody>
      </p:sp>
      <p:sp>
        <p:nvSpPr>
          <p:cNvPr id="4" name="灯片编号占位符 3"/>
          <p:cNvSpPr>
            <a:spLocks noGrp="1"/>
          </p:cNvSpPr>
          <p:nvPr>
            <p:ph type="sldNum" sz="quarter" idx="10"/>
          </p:nvPr>
        </p:nvSpPr>
        <p:spPr/>
        <p:txBody>
          <a:bodyPr/>
          <a:lstStyle/>
          <a:p>
            <a:pPr>
              <a:defRPr/>
            </a:pPr>
            <a:fld id="{5013409B-633C-4688-A94A-B36299FB25D5}" type="slidenum">
              <a:rPr lang="en-US" altLang="zh-CN" smtClean="0"/>
              <a:pPr>
                <a:defRPr/>
              </a:pPr>
              <a:t>22</a:t>
            </a:fld>
            <a:endParaRPr lang="en-US" altLang="zh-CN"/>
          </a:p>
        </p:txBody>
      </p:sp>
    </p:spTree>
    <p:extLst>
      <p:ext uri="{BB962C8B-B14F-4D97-AF65-F5344CB8AC3E}">
        <p14:creationId xmlns:p14="http://schemas.microsoft.com/office/powerpoint/2010/main" val="386995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在分解的过程中，即对关系实施规范化处理时，必须要保持其原有的数据依赖关系，否则分解后的关系模式仍可能因为依赖关系的丢失而造成数据冗余和操作异常问题。</a:t>
            </a:r>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23</a:t>
            </a:fld>
            <a:endParaRPr lang="zh-CN" altLang="en-US"/>
          </a:p>
        </p:txBody>
      </p:sp>
    </p:spTree>
    <p:extLst>
      <p:ext uri="{BB962C8B-B14F-4D97-AF65-F5344CB8AC3E}">
        <p14:creationId xmlns:p14="http://schemas.microsoft.com/office/powerpoint/2010/main" val="883151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华文宋体" pitchFamily="2" charset="-122"/>
                <a:ea typeface="华文宋体" pitchFamily="2" charset="-122"/>
              </a:rPr>
              <a:t>不是任意一种关系模式设计方案都是合适的、满足应用环境的需要的。</a:t>
            </a:r>
            <a:endParaRPr lang="en-US" altLang="zh-CN" b="1" dirty="0" smtClean="0">
              <a:latin typeface="华文宋体" pitchFamily="2" charset="-122"/>
              <a:ea typeface="华文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24</a:t>
            </a:fld>
            <a:endParaRPr lang="zh-CN" altLang="en-US"/>
          </a:p>
        </p:txBody>
      </p:sp>
    </p:spTree>
    <p:extLst>
      <p:ext uri="{BB962C8B-B14F-4D97-AF65-F5344CB8AC3E}">
        <p14:creationId xmlns:p14="http://schemas.microsoft.com/office/powerpoint/2010/main" val="2277948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1" dirty="0" smtClean="0">
                <a:latin typeface="+mn-ea"/>
              </a:rPr>
              <a:t>（学号，项目编号）</a:t>
            </a:r>
            <a:r>
              <a:rPr kumimoji="1" lang="zh-CN" altLang="en-US" b="1" dirty="0" smtClean="0">
                <a:latin typeface="+mn-ea"/>
                <a:sym typeface="Wingdings" pitchFamily="2" charset="2"/>
              </a:rPr>
              <a:t>承担任务</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smtClean="0">
                <a:solidFill>
                  <a:srgbClr val="FF0000"/>
                </a:solidFill>
                <a:latin typeface="+mn-ea"/>
              </a:rPr>
              <a:t>结论：决定因素可以是单个的属性，也可以是属性组</a:t>
            </a:r>
          </a:p>
          <a:p>
            <a:endParaRPr lang="zh-CN" altLang="en-US" dirty="0"/>
          </a:p>
        </p:txBody>
      </p:sp>
      <p:sp>
        <p:nvSpPr>
          <p:cNvPr id="4" name="灯片编号占位符 3"/>
          <p:cNvSpPr>
            <a:spLocks noGrp="1"/>
          </p:cNvSpPr>
          <p:nvPr>
            <p:ph type="sldNum" sz="quarter" idx="10"/>
          </p:nvPr>
        </p:nvSpPr>
        <p:spPr/>
        <p:txBody>
          <a:bodyPr/>
          <a:lstStyle/>
          <a:p>
            <a:fld id="{94D7A6D2-98E4-43C9-8A46-51362BDE5C4B}" type="slidenum">
              <a:rPr lang="zh-CN" altLang="en-US" smtClean="0"/>
              <a:pPr/>
              <a:t>32</a:t>
            </a:fld>
            <a:endParaRPr lang="zh-CN" altLang="en-US"/>
          </a:p>
        </p:txBody>
      </p:sp>
    </p:spTree>
    <p:extLst>
      <p:ext uri="{BB962C8B-B14F-4D97-AF65-F5344CB8AC3E}">
        <p14:creationId xmlns:p14="http://schemas.microsoft.com/office/powerpoint/2010/main" val="60159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noFill/>
          <a:ln>
            <a:noFill/>
          </a:ln>
        </p:spPr>
        <p:style>
          <a:lnRef idx="1">
            <a:schemeClr val="accent2"/>
          </a:lnRef>
          <a:fillRef idx="2">
            <a:schemeClr val="accent2"/>
          </a:fillRef>
          <a:effectRef idx="1">
            <a:schemeClr val="accent2"/>
          </a:effectRef>
          <a:fontRef idx="none"/>
        </p:style>
        <p:txBody>
          <a:bodyPr anchor="b">
            <a:normAutofit/>
          </a:bodyPr>
          <a:lstStyle>
            <a:lvl1pPr algn="ctr">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69A2179-1E2D-4D58-BEBB-C9E8FD11F454}" type="slidenum">
              <a:rPr lang="zh-CN" altLang="zh-CN" smtClean="0"/>
              <a:pPr/>
              <a:t>‹#›</a:t>
            </a:fld>
            <a:endParaRPr lang="zh-CN" altLang="zh-CN"/>
          </a:p>
        </p:txBody>
      </p:sp>
    </p:spTree>
    <p:extLst>
      <p:ext uri="{BB962C8B-B14F-4D97-AF65-F5344CB8AC3E}">
        <p14:creationId xmlns:p14="http://schemas.microsoft.com/office/powerpoint/2010/main" val="41432600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E3BABEEB-8A33-4D24-AF5A-CBB6933640F1}" type="slidenum">
              <a:rPr lang="zh-CN" altLang="zh-CN" smtClean="0"/>
              <a:pPr/>
              <a:t>‹#›</a:t>
            </a:fld>
            <a:endParaRPr lang="zh-CN" altLang="zh-CN"/>
          </a:p>
        </p:txBody>
      </p:sp>
    </p:spTree>
    <p:extLst>
      <p:ext uri="{BB962C8B-B14F-4D97-AF65-F5344CB8AC3E}">
        <p14:creationId xmlns:p14="http://schemas.microsoft.com/office/powerpoint/2010/main" val="8066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0597D3E6-7488-4FB0-BDC4-3F815E35A7DC}" type="slidenum">
              <a:rPr lang="zh-CN" altLang="zh-CN" smtClean="0"/>
              <a:pPr/>
              <a:t>‹#›</a:t>
            </a:fld>
            <a:endParaRPr lang="zh-CN" altLang="zh-CN"/>
          </a:p>
        </p:txBody>
      </p:sp>
    </p:spTree>
    <p:extLst>
      <p:ext uri="{BB962C8B-B14F-4D97-AF65-F5344CB8AC3E}">
        <p14:creationId xmlns:p14="http://schemas.microsoft.com/office/powerpoint/2010/main" val="2294270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5"/>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4976488-C4D3-446A-8DAD-895C771EB702}" type="slidenum">
              <a:rPr lang="en-US" altLang="zh-CN"/>
              <a:pPr>
                <a:defRPr/>
              </a:pPr>
              <a:t>‹#›</a:t>
            </a:fld>
            <a:endParaRPr lang="en-US" altLang="zh-CN"/>
          </a:p>
        </p:txBody>
      </p:sp>
    </p:spTree>
    <p:extLst>
      <p:ext uri="{BB962C8B-B14F-4D97-AF65-F5344CB8AC3E}">
        <p14:creationId xmlns:p14="http://schemas.microsoft.com/office/powerpoint/2010/main" val="1186598150"/>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4927"/>
            <a:ext cx="7886700" cy="729778"/>
          </a:xfrm>
        </p:spPr>
        <p:txBody>
          <a:bodyPr>
            <a:normAutofit/>
          </a:bodyPr>
          <a:lstStyle>
            <a:lvl1pPr>
              <a:defRPr sz="4000" b="1">
                <a:solidFill>
                  <a:srgbClr val="FFFF00"/>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4DB96E7F-1B23-4ABD-9552-83346E461BA4}" type="slidenum">
              <a:rPr lang="zh-CN" altLang="zh-CN" smtClean="0"/>
              <a:pPr/>
              <a:t>‹#›</a:t>
            </a:fld>
            <a:endParaRPr lang="zh-CN" altLang="zh-CN"/>
          </a:p>
        </p:txBody>
      </p:sp>
    </p:spTree>
    <p:extLst>
      <p:ext uri="{BB962C8B-B14F-4D97-AF65-F5344CB8AC3E}">
        <p14:creationId xmlns:p14="http://schemas.microsoft.com/office/powerpoint/2010/main" val="163330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850A81D0-6D4C-492F-9E72-EDDC9A303074}" type="slidenum">
              <a:rPr lang="zh-CN" altLang="zh-CN" smtClean="0"/>
              <a:pPr/>
              <a:t>‹#›</a:t>
            </a:fld>
            <a:endParaRPr lang="zh-CN" altLang="zh-CN"/>
          </a:p>
        </p:txBody>
      </p:sp>
    </p:spTree>
    <p:extLst>
      <p:ext uri="{BB962C8B-B14F-4D97-AF65-F5344CB8AC3E}">
        <p14:creationId xmlns:p14="http://schemas.microsoft.com/office/powerpoint/2010/main" val="132184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8287A0BF-2164-4615-A2A0-E4BD9B47EBB8}" type="slidenum">
              <a:rPr lang="zh-CN" altLang="zh-CN" smtClean="0"/>
              <a:pPr/>
              <a:t>‹#›</a:t>
            </a:fld>
            <a:endParaRPr lang="zh-CN" altLang="zh-CN"/>
          </a:p>
        </p:txBody>
      </p:sp>
    </p:spTree>
    <p:extLst>
      <p:ext uri="{BB962C8B-B14F-4D97-AF65-F5344CB8AC3E}">
        <p14:creationId xmlns:p14="http://schemas.microsoft.com/office/powerpoint/2010/main" val="164437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endParaRPr lang="zh-CN" altLang="zh-CN"/>
          </a:p>
        </p:txBody>
      </p:sp>
      <p:sp>
        <p:nvSpPr>
          <p:cNvPr id="8" name="Footer Placeholder 7"/>
          <p:cNvSpPr>
            <a:spLocks noGrp="1"/>
          </p:cNvSpPr>
          <p:nvPr>
            <p:ph type="ftr" sz="quarter" idx="11"/>
          </p:nvPr>
        </p:nvSpPr>
        <p:spPr/>
        <p:txBody>
          <a:bodyPr/>
          <a:lstStyle/>
          <a:p>
            <a:endParaRPr lang="zh-CN" altLang="zh-CN"/>
          </a:p>
        </p:txBody>
      </p:sp>
      <p:sp>
        <p:nvSpPr>
          <p:cNvPr id="9" name="Slide Number Placeholder 8"/>
          <p:cNvSpPr>
            <a:spLocks noGrp="1"/>
          </p:cNvSpPr>
          <p:nvPr>
            <p:ph type="sldNum" sz="quarter" idx="12"/>
          </p:nvPr>
        </p:nvSpPr>
        <p:spPr/>
        <p:txBody>
          <a:bodyPr/>
          <a:lstStyle/>
          <a:p>
            <a:fld id="{EBCA2D2F-3091-428C-9373-2AB771938A76}" type="slidenum">
              <a:rPr lang="zh-CN" altLang="zh-CN" smtClean="0"/>
              <a:pPr/>
              <a:t>‹#›</a:t>
            </a:fld>
            <a:endParaRPr lang="zh-CN" altLang="zh-CN"/>
          </a:p>
        </p:txBody>
      </p:sp>
    </p:spTree>
    <p:extLst>
      <p:ext uri="{BB962C8B-B14F-4D97-AF65-F5344CB8AC3E}">
        <p14:creationId xmlns:p14="http://schemas.microsoft.com/office/powerpoint/2010/main" val="392764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endParaRPr lang="zh-CN" altLang="zh-CN"/>
          </a:p>
        </p:txBody>
      </p:sp>
      <p:sp>
        <p:nvSpPr>
          <p:cNvPr id="4" name="Footer Placeholder 3"/>
          <p:cNvSpPr>
            <a:spLocks noGrp="1"/>
          </p:cNvSpPr>
          <p:nvPr>
            <p:ph type="ftr" sz="quarter" idx="11"/>
          </p:nvPr>
        </p:nvSpPr>
        <p:spPr/>
        <p:txBody>
          <a:bodyPr/>
          <a:lstStyle/>
          <a:p>
            <a:endParaRPr lang="zh-CN" altLang="zh-CN"/>
          </a:p>
        </p:txBody>
      </p:sp>
      <p:sp>
        <p:nvSpPr>
          <p:cNvPr id="5" name="Slide Number Placeholder 4"/>
          <p:cNvSpPr>
            <a:spLocks noGrp="1"/>
          </p:cNvSpPr>
          <p:nvPr>
            <p:ph type="sldNum" sz="quarter" idx="12"/>
          </p:nvPr>
        </p:nvSpPr>
        <p:spPr/>
        <p:txBody>
          <a:bodyPr/>
          <a:lstStyle/>
          <a:p>
            <a:fld id="{02F4DC8A-A56C-4A93-9234-C02D3F2325CE}" type="slidenum">
              <a:rPr lang="zh-CN" altLang="zh-CN" smtClean="0"/>
              <a:pPr/>
              <a:t>‹#›</a:t>
            </a:fld>
            <a:endParaRPr lang="zh-CN" altLang="zh-CN"/>
          </a:p>
        </p:txBody>
      </p:sp>
    </p:spTree>
    <p:extLst>
      <p:ext uri="{BB962C8B-B14F-4D97-AF65-F5344CB8AC3E}">
        <p14:creationId xmlns:p14="http://schemas.microsoft.com/office/powerpoint/2010/main" val="398784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zh-CN"/>
          </a:p>
        </p:txBody>
      </p:sp>
      <p:sp>
        <p:nvSpPr>
          <p:cNvPr id="3" name="Footer Placeholder 2"/>
          <p:cNvSpPr>
            <a:spLocks noGrp="1"/>
          </p:cNvSpPr>
          <p:nvPr>
            <p:ph type="ftr" sz="quarter" idx="11"/>
          </p:nvPr>
        </p:nvSpPr>
        <p:spPr/>
        <p:txBody>
          <a:bodyPr/>
          <a:lstStyle/>
          <a:p>
            <a:endParaRPr lang="zh-CN" altLang="zh-CN"/>
          </a:p>
        </p:txBody>
      </p:sp>
      <p:sp>
        <p:nvSpPr>
          <p:cNvPr id="4" name="Slide Number Placeholder 3"/>
          <p:cNvSpPr>
            <a:spLocks noGrp="1"/>
          </p:cNvSpPr>
          <p:nvPr>
            <p:ph type="sldNum" sz="quarter" idx="12"/>
          </p:nvPr>
        </p:nvSpPr>
        <p:spPr/>
        <p:txBody>
          <a:bodyPr/>
          <a:lstStyle/>
          <a:p>
            <a:fld id="{B8CFBC8C-A9AF-4A48-A28A-F748A08473AF}" type="slidenum">
              <a:rPr lang="zh-CN" altLang="zh-CN" smtClean="0"/>
              <a:pPr/>
              <a:t>‹#›</a:t>
            </a:fld>
            <a:endParaRPr lang="zh-CN" altLang="zh-CN"/>
          </a:p>
        </p:txBody>
      </p:sp>
    </p:spTree>
    <p:extLst>
      <p:ext uri="{BB962C8B-B14F-4D97-AF65-F5344CB8AC3E}">
        <p14:creationId xmlns:p14="http://schemas.microsoft.com/office/powerpoint/2010/main" val="56751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849C6B78-5C31-475E-B183-ED37AE94392B}" type="slidenum">
              <a:rPr lang="zh-CN" altLang="zh-CN" smtClean="0"/>
              <a:pPr/>
              <a:t>‹#›</a:t>
            </a:fld>
            <a:endParaRPr lang="zh-CN" altLang="zh-CN"/>
          </a:p>
        </p:txBody>
      </p:sp>
    </p:spTree>
    <p:extLst>
      <p:ext uri="{BB962C8B-B14F-4D97-AF65-F5344CB8AC3E}">
        <p14:creationId xmlns:p14="http://schemas.microsoft.com/office/powerpoint/2010/main" val="40205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endParaRPr lang="zh-CN" altLang="zh-CN"/>
          </a:p>
        </p:txBody>
      </p:sp>
      <p:sp>
        <p:nvSpPr>
          <p:cNvPr id="6" name="Footer Placeholder 5"/>
          <p:cNvSpPr>
            <a:spLocks noGrp="1"/>
          </p:cNvSpPr>
          <p:nvPr>
            <p:ph type="ftr" sz="quarter" idx="11"/>
          </p:nvPr>
        </p:nvSpPr>
        <p:spPr/>
        <p:txBody>
          <a:bodyPr/>
          <a:lstStyle/>
          <a:p>
            <a:endParaRPr lang="zh-CN" altLang="zh-CN"/>
          </a:p>
        </p:txBody>
      </p:sp>
      <p:sp>
        <p:nvSpPr>
          <p:cNvPr id="7" name="Slide Number Placeholder 6"/>
          <p:cNvSpPr>
            <a:spLocks noGrp="1"/>
          </p:cNvSpPr>
          <p:nvPr>
            <p:ph type="sldNum" sz="quarter" idx="12"/>
          </p:nvPr>
        </p:nvSpPr>
        <p:spPr/>
        <p:txBody>
          <a:bodyPr/>
          <a:lstStyle/>
          <a:p>
            <a:fld id="{5483665C-3471-4DA2-BF9A-3A862FA2F1EB}" type="slidenum">
              <a:rPr lang="zh-CN" altLang="zh-CN" smtClean="0"/>
              <a:pPr/>
              <a:t>‹#›</a:t>
            </a:fld>
            <a:endParaRPr lang="zh-CN" altLang="zh-CN"/>
          </a:p>
        </p:txBody>
      </p:sp>
    </p:spTree>
    <p:extLst>
      <p:ext uri="{BB962C8B-B14F-4D97-AF65-F5344CB8AC3E}">
        <p14:creationId xmlns:p14="http://schemas.microsoft.com/office/powerpoint/2010/main" val="288090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zh-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zh-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E6899-CA87-45FB-82CF-6925A6DDABD1}" type="slidenum">
              <a:rPr lang="zh-CN" altLang="zh-CN" smtClean="0"/>
              <a:pPr/>
              <a:t>‹#›</a:t>
            </a:fld>
            <a:endParaRPr lang="zh-CN" altLang="zh-CN"/>
          </a:p>
        </p:txBody>
      </p:sp>
      <p:pic>
        <p:nvPicPr>
          <p:cNvPr id="7" name="Picture 7" descr="背景(小)"/>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298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130429"/>
            <a:ext cx="7772400" cy="1470025"/>
          </a:xfrm>
        </p:spPr>
        <p:style>
          <a:lnRef idx="0">
            <a:scrgbClr r="0" g="0" b="0"/>
          </a:lnRef>
          <a:fillRef idx="1001">
            <a:schemeClr val="lt1"/>
          </a:fillRef>
          <a:effectRef idx="0">
            <a:scrgbClr r="0" g="0" b="0"/>
          </a:effectRef>
          <a:fontRef idx="major"/>
        </p:style>
        <p:txBody>
          <a:bodyPr anchor="ctr">
            <a:normAutofit/>
          </a:bodyPr>
          <a:lstStyle/>
          <a:p>
            <a:r>
              <a:rPr lang="zh-CN" altLang="en-US" sz="4800" b="1" dirty="0">
                <a:effectLst>
                  <a:outerShdw blurRad="38100" dist="38100" dir="2700000" algn="tl">
                    <a:srgbClr val="000000">
                      <a:alpha val="43137"/>
                    </a:srgbClr>
                  </a:outerShdw>
                </a:effectLst>
                <a:latin typeface="+mn-ea"/>
                <a:ea typeface="+mn-ea"/>
              </a:rPr>
              <a:t>第</a:t>
            </a:r>
            <a:r>
              <a:rPr lang="en-US" altLang="zh-CN" sz="4800" b="1" dirty="0">
                <a:effectLst>
                  <a:outerShdw blurRad="38100" dist="38100" dir="2700000" algn="tl">
                    <a:srgbClr val="000000">
                      <a:alpha val="43137"/>
                    </a:srgbClr>
                  </a:outerShdw>
                </a:effectLst>
                <a:latin typeface="+mn-ea"/>
                <a:ea typeface="+mn-ea"/>
              </a:rPr>
              <a:t>4</a:t>
            </a:r>
            <a:r>
              <a:rPr lang="zh-CN" altLang="en-US" sz="4800" b="1" dirty="0">
                <a:effectLst>
                  <a:outerShdw blurRad="38100" dist="38100" dir="2700000" algn="tl">
                    <a:srgbClr val="000000">
                      <a:alpha val="43137"/>
                    </a:srgbClr>
                  </a:outerShdw>
                </a:effectLst>
                <a:latin typeface="+mn-ea"/>
                <a:ea typeface="+mn-ea"/>
              </a:rPr>
              <a:t>章 关系规范化理论</a:t>
            </a:r>
            <a:endParaRPr lang="zh-CN" altLang="zh-CN" sz="4800" b="1" dirty="0">
              <a:effectLst>
                <a:outerShdw blurRad="38100" dist="38100" dir="2700000" algn="tl">
                  <a:srgbClr val="000000">
                    <a:alpha val="43137"/>
                  </a:srgbClr>
                </a:outerShdw>
              </a:effectLst>
              <a:latin typeface="+mn-ea"/>
              <a:ea typeface="+mn-ea"/>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2434" name="Rectangle 2"/>
          <p:cNvSpPr>
            <a:spLocks noGrp="1" noChangeArrowheads="1"/>
          </p:cNvSpPr>
          <p:nvPr>
            <p:ph type="title"/>
          </p:nvPr>
        </p:nvSpPr>
        <p:spPr/>
        <p:txBody>
          <a:bodyPr/>
          <a:lstStyle/>
          <a:p>
            <a:r>
              <a:rPr lang="zh-CN" altLang="en-US"/>
              <a:t>四、关系模式的简化表示</a:t>
            </a:r>
          </a:p>
        </p:txBody>
      </p:sp>
      <p:sp>
        <p:nvSpPr>
          <p:cNvPr id="402435" name="Rectangle 3"/>
          <p:cNvSpPr>
            <a:spLocks noGrp="1" noChangeArrowheads="1"/>
          </p:cNvSpPr>
          <p:nvPr>
            <p:ph type="body" idx="1"/>
          </p:nvPr>
        </p:nvSpPr>
        <p:spPr>
          <a:xfrm>
            <a:off x="628650" y="1124744"/>
            <a:ext cx="7886700" cy="4351338"/>
          </a:xfrm>
        </p:spPr>
        <p:txBody>
          <a:bodyPr/>
          <a:lstStyle/>
          <a:p>
            <a:pPr>
              <a:lnSpc>
                <a:spcPct val="140000"/>
              </a:lnSpc>
              <a:buSzPct val="75000"/>
              <a:buFont typeface="宋体" panose="02010600030101010101" pitchFamily="2" charset="-122"/>
              <a:buChar char="●"/>
            </a:pPr>
            <a:r>
              <a:rPr lang="zh-CN" altLang="en-US" sz="2800" dirty="0"/>
              <a:t>关系模式</a:t>
            </a:r>
            <a:r>
              <a:rPr lang="en-US" altLang="zh-CN" sz="2800" dirty="0"/>
              <a:t>R</a:t>
            </a:r>
            <a:r>
              <a:rPr lang="zh-CN" altLang="en-US" sz="2800" dirty="0"/>
              <a:t>（</a:t>
            </a:r>
            <a:r>
              <a:rPr lang="en-US" altLang="zh-CN" sz="2800" dirty="0"/>
              <a:t>U, D, DOM, </a:t>
            </a:r>
            <a:r>
              <a:rPr lang="en-US" altLang="zh-CN" sz="2800" dirty="0" smtClean="0"/>
              <a:t>I</a:t>
            </a:r>
            <a:r>
              <a:rPr lang="en-US" altLang="zh-CN" dirty="0"/>
              <a:t>,</a:t>
            </a:r>
            <a:r>
              <a:rPr lang="en-US" altLang="zh-CN" sz="2800" dirty="0" smtClean="0"/>
              <a:t>F</a:t>
            </a:r>
            <a:r>
              <a:rPr lang="zh-CN" altLang="en-US" sz="2800" dirty="0"/>
              <a:t>）</a:t>
            </a:r>
          </a:p>
          <a:p>
            <a:pPr>
              <a:lnSpc>
                <a:spcPct val="140000"/>
              </a:lnSpc>
              <a:buSzPct val="75000"/>
              <a:buFont typeface="宋体" panose="02010600030101010101" pitchFamily="2" charset="-122"/>
              <a:buNone/>
            </a:pPr>
            <a:r>
              <a:rPr lang="zh-CN" altLang="en-US" sz="2800" dirty="0"/>
              <a:t>    简化为一个三元组：</a:t>
            </a:r>
          </a:p>
          <a:p>
            <a:pPr>
              <a:lnSpc>
                <a:spcPct val="120000"/>
              </a:lnSpc>
              <a:buFont typeface="Wingdings" panose="05000000000000000000" pitchFamily="2" charset="2"/>
              <a:buNone/>
            </a:pPr>
            <a:r>
              <a:rPr lang="zh-CN" altLang="en-US" sz="2800" dirty="0"/>
              <a:t>                    </a:t>
            </a:r>
            <a:r>
              <a:rPr lang="en-US" altLang="zh-CN" sz="3600" dirty="0">
                <a:solidFill>
                  <a:schemeClr val="accent2"/>
                </a:solidFill>
              </a:rPr>
              <a:t>R</a:t>
            </a:r>
            <a:r>
              <a:rPr lang="zh-CN" altLang="en-US" sz="3600" dirty="0">
                <a:solidFill>
                  <a:schemeClr val="accent2"/>
                </a:solidFill>
              </a:rPr>
              <a:t>（</a:t>
            </a:r>
            <a:r>
              <a:rPr lang="en-US" altLang="zh-CN" sz="3600" dirty="0">
                <a:solidFill>
                  <a:schemeClr val="accent2"/>
                </a:solidFill>
              </a:rPr>
              <a:t>U, F</a:t>
            </a:r>
            <a:r>
              <a:rPr lang="zh-CN" altLang="en-US" sz="3600" dirty="0">
                <a:solidFill>
                  <a:schemeClr val="accent2"/>
                </a:solidFill>
              </a:rPr>
              <a:t>）</a:t>
            </a:r>
            <a:endParaRPr lang="zh-CN" altLang="en-US" sz="2800" dirty="0"/>
          </a:p>
          <a:p>
            <a:pPr>
              <a:lnSpc>
                <a:spcPct val="130000"/>
              </a:lnSpc>
              <a:buSzPct val="75000"/>
              <a:buFont typeface="宋体" panose="02010600030101010101" pitchFamily="2" charset="-122"/>
              <a:buChar char="●"/>
            </a:pPr>
            <a:r>
              <a:rPr lang="zh-CN" altLang="en-US" sz="2800" dirty="0"/>
              <a:t>当且仅当</a:t>
            </a:r>
            <a:r>
              <a:rPr lang="en-US" altLang="zh-CN" sz="2800" dirty="0"/>
              <a:t>U</a:t>
            </a:r>
            <a:r>
              <a:rPr lang="zh-CN" altLang="en-US" sz="2800" dirty="0"/>
              <a:t>上的一个关系</a:t>
            </a:r>
            <a:r>
              <a:rPr lang="en-US" altLang="zh-CN" sz="4000" dirty="0">
                <a:solidFill>
                  <a:schemeClr val="accent2"/>
                </a:solidFill>
              </a:rPr>
              <a:t>r </a:t>
            </a:r>
            <a:r>
              <a:rPr lang="zh-CN" altLang="en-US" sz="2800" dirty="0"/>
              <a:t>满足</a:t>
            </a:r>
            <a:r>
              <a:rPr lang="en-US" altLang="zh-CN" sz="2800" dirty="0"/>
              <a:t>F</a:t>
            </a:r>
            <a:r>
              <a:rPr lang="zh-CN" altLang="en-US" sz="2800" dirty="0"/>
              <a:t>时，</a:t>
            </a:r>
            <a:r>
              <a:rPr lang="en-US" altLang="zh-CN" sz="4000" dirty="0">
                <a:solidFill>
                  <a:schemeClr val="accent2"/>
                </a:solidFill>
              </a:rPr>
              <a:t>r</a:t>
            </a:r>
            <a:r>
              <a:rPr lang="zh-CN" altLang="en-US" sz="2800" dirty="0"/>
              <a:t>称为关系</a:t>
            </a:r>
            <a:r>
              <a:rPr lang="zh-CN" altLang="en-US" sz="2800" dirty="0">
                <a:solidFill>
                  <a:schemeClr val="accent2"/>
                </a:solidFill>
              </a:rPr>
              <a:t>模式 </a:t>
            </a:r>
            <a:r>
              <a:rPr lang="en-US" altLang="zh-CN" dirty="0">
                <a:solidFill>
                  <a:schemeClr val="accent2"/>
                </a:solidFill>
              </a:rPr>
              <a:t>R</a:t>
            </a:r>
            <a:r>
              <a:rPr lang="zh-CN" altLang="en-US" sz="2800" dirty="0"/>
              <a:t>（</a:t>
            </a:r>
            <a:r>
              <a:rPr lang="en-US" altLang="zh-CN" sz="2800" dirty="0"/>
              <a:t>U, F</a:t>
            </a:r>
            <a:r>
              <a:rPr lang="zh-CN" altLang="en-US" sz="2800" dirty="0"/>
              <a:t>）的一个</a:t>
            </a:r>
            <a:r>
              <a:rPr lang="zh-CN" altLang="en-US" sz="2800" dirty="0">
                <a:solidFill>
                  <a:schemeClr val="accent2"/>
                </a:solidFill>
              </a:rPr>
              <a:t>关系</a:t>
            </a:r>
            <a:endParaRPr lang="zh-CN" altLang="en-US" dirty="0"/>
          </a:p>
        </p:txBody>
      </p:sp>
    </p:spTree>
    <p:extLst>
      <p:ext uri="{BB962C8B-B14F-4D97-AF65-F5344CB8AC3E}">
        <p14:creationId xmlns:p14="http://schemas.microsoft.com/office/powerpoint/2010/main" val="188021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
            <a:ext cx="7886700" cy="836712"/>
          </a:xfrm>
        </p:spPr>
        <p:txBody>
          <a:bodyPr/>
          <a:lstStyle/>
          <a:p>
            <a:r>
              <a:rPr lang="zh-CN" altLang="en-US" dirty="0"/>
              <a:t>泛关系</a:t>
            </a:r>
            <a:r>
              <a:rPr lang="zh-CN" altLang="en-US" dirty="0" smtClean="0"/>
              <a:t>模式实例</a:t>
            </a:r>
            <a:endParaRPr lang="zh-CN" altLang="en-US" dirty="0"/>
          </a:p>
        </p:txBody>
      </p:sp>
      <p:sp>
        <p:nvSpPr>
          <p:cNvPr id="3" name="内容占位符 2"/>
          <p:cNvSpPr>
            <a:spLocks noGrp="1"/>
          </p:cNvSpPr>
          <p:nvPr>
            <p:ph idx="1"/>
          </p:nvPr>
        </p:nvSpPr>
        <p:spPr>
          <a:xfrm>
            <a:off x="628650" y="1412777"/>
            <a:ext cx="7886700" cy="1440160"/>
          </a:xfrm>
        </p:spPr>
        <p:txBody>
          <a:bodyPr>
            <a:normAutofit/>
          </a:bodyPr>
          <a:lstStyle/>
          <a:p>
            <a:pPr>
              <a:lnSpc>
                <a:spcPct val="150000"/>
              </a:lnSpc>
            </a:pPr>
            <a:r>
              <a:rPr lang="zh-CN" altLang="en-US" dirty="0"/>
              <a:t>如果把现实问题的所有属性组合成一个关系模式</a:t>
            </a:r>
            <a:r>
              <a:rPr lang="en-US" altLang="zh-CN" dirty="0"/>
              <a:t>R</a:t>
            </a:r>
            <a:r>
              <a:rPr lang="zh-CN" altLang="en-US" dirty="0"/>
              <a:t>（</a:t>
            </a:r>
            <a:r>
              <a:rPr lang="en-US" altLang="zh-CN" dirty="0"/>
              <a:t>U</a:t>
            </a:r>
            <a:r>
              <a:rPr lang="zh-CN" altLang="en-US" dirty="0"/>
              <a:t>），则这个关系模式就称为泛关系模式。</a:t>
            </a:r>
          </a:p>
          <a:p>
            <a:pPr>
              <a:lnSpc>
                <a:spcPct val="150000"/>
              </a:lnSpc>
            </a:pPr>
            <a:endParaRPr lang="zh-CN" altLang="en-US" dirty="0"/>
          </a:p>
        </p:txBody>
      </p:sp>
      <p:sp>
        <p:nvSpPr>
          <p:cNvPr id="4" name="内容占位符 2"/>
          <p:cNvSpPr txBox="1">
            <a:spLocks/>
          </p:cNvSpPr>
          <p:nvPr/>
        </p:nvSpPr>
        <p:spPr>
          <a:xfrm>
            <a:off x="593612" y="3429000"/>
            <a:ext cx="7886700" cy="2088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pPr>
            <a:r>
              <a:rPr lang="zh-CN" altLang="en-US" dirty="0" smtClean="0"/>
              <a:t>例：研究生管理系统包含的对象有：研究生的学号、姓名、学院名称、院长、项目编号、项目名称、承担任务、导师姓名</a:t>
            </a:r>
            <a:endParaRPr lang="zh-CN" altLang="en-US" dirty="0"/>
          </a:p>
        </p:txBody>
      </p:sp>
    </p:spTree>
    <p:extLst>
      <p:ext uri="{BB962C8B-B14F-4D97-AF65-F5344CB8AC3E}">
        <p14:creationId xmlns:p14="http://schemas.microsoft.com/office/powerpoint/2010/main" val="217504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泛关系模式实例</a:t>
            </a:r>
          </a:p>
        </p:txBody>
      </p:sp>
      <p:sp>
        <p:nvSpPr>
          <p:cNvPr id="3" name="内容占位符 2"/>
          <p:cNvSpPr>
            <a:spLocks noGrp="1"/>
          </p:cNvSpPr>
          <p:nvPr>
            <p:ph idx="1"/>
          </p:nvPr>
        </p:nvSpPr>
        <p:spPr>
          <a:xfrm>
            <a:off x="648692" y="1412776"/>
            <a:ext cx="7886700" cy="4351338"/>
          </a:xfrm>
        </p:spPr>
        <p:txBody>
          <a:bodyPr/>
          <a:lstStyle/>
          <a:p>
            <a:pPr lvl="0"/>
            <a:r>
              <a:rPr lang="zh-CN" altLang="en-US" dirty="0" smtClean="0"/>
              <a:t>研究生管理系统的语义：</a:t>
            </a:r>
            <a:endParaRPr lang="en-US" altLang="zh-CN" dirty="0" smtClean="0"/>
          </a:p>
          <a:p>
            <a:pPr lvl="0"/>
            <a:r>
              <a:rPr lang="zh-CN" altLang="zh-CN" dirty="0" smtClean="0"/>
              <a:t>学院</a:t>
            </a:r>
            <a:r>
              <a:rPr lang="zh-CN" altLang="zh-CN" dirty="0"/>
              <a:t>中包含若干研究生，某个研究生只能属于固定的一个学院；</a:t>
            </a:r>
          </a:p>
          <a:p>
            <a:pPr lvl="0"/>
            <a:r>
              <a:rPr lang="zh-CN" altLang="zh-CN" dirty="0"/>
              <a:t>学院的院长是主要负责人且只有一个；</a:t>
            </a:r>
          </a:p>
          <a:p>
            <a:pPr lvl="0"/>
            <a:r>
              <a:rPr lang="zh-CN" altLang="zh-CN" dirty="0"/>
              <a:t>每个研究生可以承担多个项目，每个项目可以由多个研究生共同参与，研究生选定项目后要承担相应的任务；</a:t>
            </a:r>
          </a:p>
          <a:p>
            <a:pPr lvl="0"/>
            <a:r>
              <a:rPr lang="zh-CN" altLang="zh-CN" dirty="0"/>
              <a:t>每个研究生只能选择一个导师，一个导师可以带若干名研究生。</a:t>
            </a:r>
          </a:p>
        </p:txBody>
      </p:sp>
    </p:spTree>
    <p:extLst>
      <p:ext uri="{BB962C8B-B14F-4D97-AF65-F5344CB8AC3E}">
        <p14:creationId xmlns:p14="http://schemas.microsoft.com/office/powerpoint/2010/main" val="269572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2577983" y="2774911"/>
            <a:ext cx="2571768" cy="59833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5122" name="灯片编号占位符 5"/>
          <p:cNvSpPr>
            <a:spLocks noGrp="1"/>
          </p:cNvSpPr>
          <p:nvPr>
            <p:ph type="sldNum" sz="quarter" idx="12"/>
          </p:nvPr>
        </p:nvSpPr>
        <p:spPr>
          <a:noFill/>
        </p:spPr>
        <p:txBody>
          <a:bodyPr/>
          <a:lstStyle/>
          <a:p>
            <a:fld id="{01B18C38-3D41-4B0F-AC8B-2A79B7AFB149}" type="slidenum">
              <a:rPr lang="en-US" altLang="zh-CN" smtClean="0"/>
              <a:pPr/>
              <a:t>13</a:t>
            </a:fld>
            <a:endParaRPr lang="en-US" altLang="zh-CN" smtClean="0"/>
          </a:p>
        </p:txBody>
      </p:sp>
      <p:sp>
        <p:nvSpPr>
          <p:cNvPr id="5145" name="Text Box 25"/>
          <p:cNvSpPr txBox="1">
            <a:spLocks noChangeArrowheads="1"/>
          </p:cNvSpPr>
          <p:nvPr/>
        </p:nvSpPr>
        <p:spPr bwMode="auto">
          <a:xfrm>
            <a:off x="210023" y="1019700"/>
            <a:ext cx="8610600" cy="646331"/>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spcBef>
                <a:spcPct val="20000"/>
              </a:spcBef>
            </a:pPr>
            <a:r>
              <a:rPr kumimoji="1" lang="en-US" altLang="zh-CN" sz="2000" b="1" dirty="0">
                <a:solidFill>
                  <a:schemeClr val="tx1"/>
                </a:solidFill>
                <a:latin typeface="+mn-ea"/>
              </a:rPr>
              <a:t>U={</a:t>
            </a:r>
            <a:r>
              <a:rPr kumimoji="1" lang="zh-CN" altLang="en-US" sz="2000" b="1" dirty="0">
                <a:solidFill>
                  <a:schemeClr val="tx1"/>
                </a:solidFill>
                <a:latin typeface="+mn-ea"/>
              </a:rPr>
              <a:t>学号、姓名、导师</a:t>
            </a:r>
            <a:r>
              <a:rPr kumimoji="1" lang="zh-CN" altLang="en-US" sz="2000" b="1" dirty="0" smtClean="0">
                <a:solidFill>
                  <a:schemeClr val="tx1"/>
                </a:solidFill>
                <a:latin typeface="+mn-ea"/>
              </a:rPr>
              <a:t>姓名</a:t>
            </a:r>
            <a:r>
              <a:rPr kumimoji="1" lang="en-US" altLang="zh-CN" sz="2000" b="1" dirty="0" smtClean="0">
                <a:solidFill>
                  <a:schemeClr val="tx1"/>
                </a:solidFill>
                <a:latin typeface="+mn-ea"/>
              </a:rPr>
              <a:t> </a:t>
            </a:r>
            <a:r>
              <a:rPr kumimoji="1" lang="zh-CN" altLang="en-US" sz="2000" b="1" dirty="0" smtClean="0">
                <a:solidFill>
                  <a:schemeClr val="tx1"/>
                </a:solidFill>
                <a:latin typeface="+mn-ea"/>
              </a:rPr>
              <a:t>、</a:t>
            </a:r>
            <a:r>
              <a:rPr kumimoji="1" lang="zh-CN" altLang="en-US" sz="2000" b="1" dirty="0">
                <a:solidFill>
                  <a:schemeClr val="tx1"/>
                </a:solidFill>
                <a:latin typeface="+mn-ea"/>
              </a:rPr>
              <a:t>学院名称、院长、项目编号、项目名称、承担</a:t>
            </a:r>
            <a:r>
              <a:rPr kumimoji="1" lang="zh-CN" altLang="en-US" sz="2000" b="1" dirty="0" smtClean="0">
                <a:solidFill>
                  <a:schemeClr val="tx1"/>
                </a:solidFill>
                <a:latin typeface="+mn-ea"/>
              </a:rPr>
              <a:t>任务</a:t>
            </a:r>
            <a:r>
              <a:rPr kumimoji="1" lang="en-US" altLang="zh-CN" sz="2000" b="1" dirty="0">
                <a:solidFill>
                  <a:schemeClr val="tx1"/>
                </a:solidFill>
                <a:latin typeface="+mn-ea"/>
              </a:rPr>
              <a:t>}</a:t>
            </a:r>
          </a:p>
        </p:txBody>
      </p:sp>
      <p:sp>
        <p:nvSpPr>
          <p:cNvPr id="5" name="TextBox 4"/>
          <p:cNvSpPr txBox="1"/>
          <p:nvPr/>
        </p:nvSpPr>
        <p:spPr>
          <a:xfrm>
            <a:off x="210023" y="98268"/>
            <a:ext cx="4852610" cy="523220"/>
          </a:xfrm>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4.1.1 </a:t>
            </a:r>
            <a:r>
              <a:rPr lang="zh-CN" altLang="en-US" sz="2800" dirty="0">
                <a:solidFill>
                  <a:srgbClr val="FFFF00"/>
                </a:solidFill>
                <a:latin typeface="黑体" pitchFamily="49" charset="-122"/>
                <a:ea typeface="黑体" pitchFamily="49" charset="-122"/>
              </a:rPr>
              <a:t>一个泛关系模式的实例</a:t>
            </a:r>
          </a:p>
        </p:txBody>
      </p:sp>
      <p:sp>
        <p:nvSpPr>
          <p:cNvPr id="6" name="流程图: 过程 5"/>
          <p:cNvSpPr/>
          <p:nvPr/>
        </p:nvSpPr>
        <p:spPr>
          <a:xfrm>
            <a:off x="2705176" y="2900017"/>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学号</a:t>
            </a:r>
            <a:endParaRPr lang="zh-CN" altLang="en-US" b="1" dirty="0">
              <a:solidFill>
                <a:srgbClr val="FF0000"/>
              </a:solidFill>
            </a:endParaRPr>
          </a:p>
        </p:txBody>
      </p:sp>
      <p:sp>
        <p:nvSpPr>
          <p:cNvPr id="7" name="流程图: 过程 6"/>
          <p:cNvSpPr/>
          <p:nvPr/>
        </p:nvSpPr>
        <p:spPr>
          <a:xfrm>
            <a:off x="3848186" y="2900017"/>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项目编号</a:t>
            </a:r>
            <a:endParaRPr lang="zh-CN" altLang="en-US" b="1" dirty="0">
              <a:solidFill>
                <a:srgbClr val="FF0000"/>
              </a:solidFill>
            </a:endParaRPr>
          </a:p>
        </p:txBody>
      </p:sp>
      <p:sp>
        <p:nvSpPr>
          <p:cNvPr id="9" name="流程图: 过程 8"/>
          <p:cNvSpPr/>
          <p:nvPr/>
        </p:nvSpPr>
        <p:spPr>
          <a:xfrm>
            <a:off x="2528849" y="3846481"/>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学院名称</a:t>
            </a:r>
            <a:endParaRPr lang="zh-CN" altLang="en-US" b="1" dirty="0">
              <a:solidFill>
                <a:srgbClr val="FF0000"/>
              </a:solidFill>
            </a:endParaRPr>
          </a:p>
        </p:txBody>
      </p:sp>
      <p:sp>
        <p:nvSpPr>
          <p:cNvPr id="10" name="流程图: 过程 9"/>
          <p:cNvSpPr/>
          <p:nvPr/>
        </p:nvSpPr>
        <p:spPr>
          <a:xfrm>
            <a:off x="4292495" y="3846481"/>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院长</a:t>
            </a:r>
            <a:endParaRPr lang="zh-CN" altLang="en-US" b="1" dirty="0">
              <a:solidFill>
                <a:srgbClr val="FF0000"/>
              </a:solidFill>
            </a:endParaRPr>
          </a:p>
        </p:txBody>
      </p:sp>
      <p:sp>
        <p:nvSpPr>
          <p:cNvPr id="11" name="流程图: 过程 10"/>
          <p:cNvSpPr/>
          <p:nvPr/>
        </p:nvSpPr>
        <p:spPr>
          <a:xfrm>
            <a:off x="5792694" y="2917788"/>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承担任务</a:t>
            </a:r>
            <a:endParaRPr lang="zh-CN" altLang="en-US" b="1" dirty="0">
              <a:solidFill>
                <a:srgbClr val="FF0000"/>
              </a:solidFill>
            </a:endParaRPr>
          </a:p>
        </p:txBody>
      </p:sp>
      <p:sp>
        <p:nvSpPr>
          <p:cNvPr id="13" name="流程图: 过程 12"/>
          <p:cNvSpPr/>
          <p:nvPr/>
        </p:nvSpPr>
        <p:spPr>
          <a:xfrm>
            <a:off x="4221058" y="1989093"/>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项目名称</a:t>
            </a:r>
            <a:endParaRPr lang="zh-CN" altLang="en-US" b="1" dirty="0">
              <a:solidFill>
                <a:srgbClr val="FF0000"/>
              </a:solidFill>
            </a:endParaRPr>
          </a:p>
        </p:txBody>
      </p:sp>
      <p:sp>
        <p:nvSpPr>
          <p:cNvPr id="14" name="流程图: 过程 13"/>
          <p:cNvSpPr/>
          <p:nvPr/>
        </p:nvSpPr>
        <p:spPr>
          <a:xfrm>
            <a:off x="863473" y="1989093"/>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导师姓名</a:t>
            </a:r>
            <a:endParaRPr lang="zh-CN" altLang="en-US" b="1" dirty="0">
              <a:solidFill>
                <a:srgbClr val="FF0000"/>
              </a:solidFill>
            </a:endParaRPr>
          </a:p>
        </p:txBody>
      </p:sp>
      <p:sp>
        <p:nvSpPr>
          <p:cNvPr id="15" name="流程图: 过程 14"/>
          <p:cNvSpPr/>
          <p:nvPr/>
        </p:nvSpPr>
        <p:spPr>
          <a:xfrm>
            <a:off x="2363670" y="1989093"/>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姓名</a:t>
            </a:r>
            <a:endParaRPr lang="zh-CN" altLang="en-US" b="1" dirty="0">
              <a:solidFill>
                <a:srgbClr val="FF0000"/>
              </a:solidFill>
            </a:endParaRPr>
          </a:p>
        </p:txBody>
      </p:sp>
      <p:cxnSp>
        <p:nvCxnSpPr>
          <p:cNvPr id="17" name="直接箭头连接符 16"/>
          <p:cNvCxnSpPr>
            <a:stCxn id="6" idx="0"/>
            <a:endCxn id="15" idx="2"/>
          </p:cNvCxnSpPr>
          <p:nvPr/>
        </p:nvCxnSpPr>
        <p:spPr>
          <a:xfrm rot="16200000" flipV="1">
            <a:off x="2686186" y="2452399"/>
            <a:ext cx="553735" cy="341507"/>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0"/>
            <a:endCxn id="14" idx="2"/>
          </p:cNvCxnSpPr>
          <p:nvPr/>
        </p:nvCxnSpPr>
        <p:spPr>
          <a:xfrm rot="16200000" flipV="1">
            <a:off x="2025383" y="1791596"/>
            <a:ext cx="553735" cy="1663111"/>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0"/>
            <a:endCxn id="13" idx="2"/>
          </p:cNvCxnSpPr>
          <p:nvPr/>
        </p:nvCxnSpPr>
        <p:spPr>
          <a:xfrm rot="5400000" flipH="1" flipV="1">
            <a:off x="4364978" y="2436717"/>
            <a:ext cx="553735" cy="372873"/>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3"/>
            <a:endCxn id="11" idx="1"/>
          </p:cNvCxnSpPr>
          <p:nvPr/>
        </p:nvCxnSpPr>
        <p:spPr>
          <a:xfrm>
            <a:off x="5149753" y="3074081"/>
            <a:ext cx="642943" cy="22303"/>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6" idx="2"/>
            <a:endCxn id="9" idx="0"/>
          </p:cNvCxnSpPr>
          <p:nvPr/>
        </p:nvCxnSpPr>
        <p:spPr>
          <a:xfrm rot="16200000" flipH="1">
            <a:off x="2840301" y="3550711"/>
            <a:ext cx="589275" cy="2267"/>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3"/>
            <a:endCxn id="10" idx="1"/>
          </p:cNvCxnSpPr>
          <p:nvPr/>
        </p:nvCxnSpPr>
        <p:spPr>
          <a:xfrm>
            <a:off x="3743293" y="4025076"/>
            <a:ext cx="549203" cy="1588"/>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39552" y="4581128"/>
            <a:ext cx="7975798" cy="1089529"/>
          </a:xfrm>
          <a:prstGeom prst="rect">
            <a:avLst/>
          </a:prstGeom>
        </p:spPr>
        <p:txBody>
          <a:bodyPr wrap="square">
            <a:spAutoFit/>
          </a:bodyPr>
          <a:lstStyle/>
          <a:p>
            <a:pPr>
              <a:lnSpc>
                <a:spcPct val="90000"/>
              </a:lnSpc>
              <a:spcBef>
                <a:spcPct val="20000"/>
              </a:spcBef>
            </a:pPr>
            <a:r>
              <a:rPr kumimoji="1" lang="en-US" altLang="zh-CN" sz="3600" b="1" dirty="0">
                <a:latin typeface="+mn-ea"/>
              </a:rPr>
              <a:t>F={</a:t>
            </a:r>
            <a:r>
              <a:rPr kumimoji="1" lang="zh-CN" altLang="en-US" sz="2000" b="1" dirty="0">
                <a:latin typeface="+mn-ea"/>
              </a:rPr>
              <a:t>学</a:t>
            </a:r>
            <a:r>
              <a:rPr kumimoji="1" lang="zh-CN" altLang="en-US" sz="2000" b="1" dirty="0" smtClean="0">
                <a:latin typeface="+mn-ea"/>
              </a:rPr>
              <a:t>号</a:t>
            </a:r>
            <a:r>
              <a:rPr kumimoji="1" lang="zh-CN" altLang="en-US" sz="2000" b="1" dirty="0">
                <a:latin typeface="+mn-ea"/>
                <a:sym typeface="Wingdings" pitchFamily="2" charset="2"/>
              </a:rPr>
              <a:t></a:t>
            </a:r>
            <a:r>
              <a:rPr kumimoji="1" lang="zh-CN" altLang="en-US" sz="2000" b="1" dirty="0" smtClean="0">
                <a:latin typeface="+mn-ea"/>
              </a:rPr>
              <a:t>姓名</a:t>
            </a:r>
            <a:r>
              <a:rPr kumimoji="1" lang="zh-CN" altLang="en-US" sz="2000" b="1" dirty="0">
                <a:latin typeface="+mn-ea"/>
              </a:rPr>
              <a:t>，</a:t>
            </a:r>
            <a:r>
              <a:rPr kumimoji="1" lang="zh-CN" altLang="en-US" sz="2000" b="1" dirty="0">
                <a:latin typeface="+mn-ea"/>
                <a:sym typeface="Wingdings" pitchFamily="2" charset="2"/>
              </a:rPr>
              <a:t>学号导师姓名，</a:t>
            </a:r>
            <a:r>
              <a:rPr kumimoji="1" lang="zh-CN" altLang="en-US" sz="2000" b="1" dirty="0">
                <a:latin typeface="+mn-ea"/>
              </a:rPr>
              <a:t>学</a:t>
            </a:r>
            <a:r>
              <a:rPr kumimoji="1" lang="zh-CN" altLang="en-US" sz="2000" b="1" dirty="0" smtClean="0">
                <a:latin typeface="+mn-ea"/>
              </a:rPr>
              <a:t>号</a:t>
            </a:r>
            <a:r>
              <a:rPr kumimoji="1" lang="zh-CN" altLang="en-US" sz="2000" b="1" dirty="0">
                <a:latin typeface="+mn-ea"/>
                <a:sym typeface="Wingdings" pitchFamily="2" charset="2"/>
              </a:rPr>
              <a:t></a:t>
            </a:r>
            <a:r>
              <a:rPr kumimoji="1" lang="zh-CN" altLang="en-US" sz="2000" b="1" dirty="0" smtClean="0">
                <a:latin typeface="+mn-ea"/>
              </a:rPr>
              <a:t>学院</a:t>
            </a:r>
            <a:r>
              <a:rPr kumimoji="1" lang="zh-CN" altLang="en-US" sz="2000" b="1" dirty="0">
                <a:latin typeface="+mn-ea"/>
              </a:rPr>
              <a:t>名称，学院名称 </a:t>
            </a:r>
            <a:r>
              <a:rPr kumimoji="1" lang="zh-CN" altLang="en-US" sz="2000" b="1" dirty="0">
                <a:latin typeface="+mn-ea"/>
                <a:sym typeface="Wingdings" pitchFamily="2" charset="2"/>
              </a:rPr>
              <a:t></a:t>
            </a:r>
            <a:r>
              <a:rPr kumimoji="1" lang="zh-CN" altLang="en-US" sz="2000" b="1" dirty="0" smtClean="0">
                <a:latin typeface="+mn-ea"/>
              </a:rPr>
              <a:t>院长</a:t>
            </a:r>
            <a:r>
              <a:rPr kumimoji="1" lang="zh-CN" altLang="en-US" sz="2000" b="1" dirty="0">
                <a:latin typeface="+mn-ea"/>
                <a:sym typeface="Wingdings" pitchFamily="2" charset="2"/>
              </a:rPr>
              <a:t>，项目编号项目名称</a:t>
            </a:r>
            <a:r>
              <a:rPr kumimoji="1" lang="en-US" altLang="zh-CN" sz="2000" b="1" dirty="0">
                <a:latin typeface="+mn-ea"/>
              </a:rPr>
              <a:t>,</a:t>
            </a:r>
            <a:r>
              <a:rPr kumimoji="1" lang="zh-CN" altLang="en-US" sz="2000" b="1" dirty="0">
                <a:latin typeface="+mn-ea"/>
              </a:rPr>
              <a:t> （学号，项目编号）</a:t>
            </a:r>
            <a:r>
              <a:rPr kumimoji="1" lang="zh-CN" altLang="en-US" sz="2000" b="1" dirty="0">
                <a:latin typeface="+mn-ea"/>
                <a:sym typeface="Wingdings" pitchFamily="2" charset="2"/>
              </a:rPr>
              <a:t>承担任务</a:t>
            </a:r>
            <a:r>
              <a:rPr kumimoji="1" lang="en-US" altLang="zh-CN" sz="3600" b="1" dirty="0">
                <a:latin typeface="+mn-ea"/>
              </a:rPr>
              <a:t>}</a:t>
            </a:r>
          </a:p>
        </p:txBody>
      </p:sp>
    </p:spTree>
    <p:extLst>
      <p:ext uri="{BB962C8B-B14F-4D97-AF65-F5344CB8AC3E}">
        <p14:creationId xmlns:p14="http://schemas.microsoft.com/office/powerpoint/2010/main" val="220526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45">
                                            <p:bg/>
                                          </p:spTgt>
                                        </p:tgtEl>
                                        <p:attrNameLst>
                                          <p:attrName>style.visibility</p:attrName>
                                        </p:attrNameLst>
                                      </p:cBhvr>
                                      <p:to>
                                        <p:strVal val="visible"/>
                                      </p:to>
                                    </p:set>
                                    <p:anim calcmode="lin" valueType="num">
                                      <p:cBhvr additive="base">
                                        <p:cTn id="7" dur="500" fill="hold"/>
                                        <p:tgtEl>
                                          <p:spTgt spid="514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14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45">
                                            <p:txEl>
                                              <p:pRg st="0" end="0"/>
                                            </p:txEl>
                                          </p:spTgt>
                                        </p:tgtEl>
                                        <p:attrNameLst>
                                          <p:attrName>style.visibility</p:attrName>
                                        </p:attrNameLst>
                                      </p:cBhvr>
                                      <p:to>
                                        <p:strVal val="visible"/>
                                      </p:to>
                                    </p:set>
                                    <p:anim calcmode="lin" valueType="num">
                                      <p:cBhvr additive="base">
                                        <p:cTn id="13" dur="500" fill="hold"/>
                                        <p:tgtEl>
                                          <p:spTgt spid="514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50" fill="hold"/>
                                        <p:tgtEl>
                                          <p:spTgt spid="6"/>
                                        </p:tgtEl>
                                        <p:attrNameLst>
                                          <p:attrName>ppt_x</p:attrName>
                                        </p:attrNameLst>
                                      </p:cBhvr>
                                      <p:tavLst>
                                        <p:tav tm="0">
                                          <p:val>
                                            <p:strVal val="#ppt_x"/>
                                          </p:val>
                                        </p:tav>
                                        <p:tav tm="100000">
                                          <p:val>
                                            <p:strVal val="#ppt_x"/>
                                          </p:val>
                                        </p:tav>
                                      </p:tavLst>
                                    </p:anim>
                                    <p:anim calcmode="lin" valueType="num">
                                      <p:cBhvr additive="base">
                                        <p:cTn id="20" dur="2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250"/>
                                        <p:tgtEl>
                                          <p:spTgt spid="1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ox(in)">
                                      <p:cBhvr>
                                        <p:cTn id="28" dur="25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amond(in)">
                                      <p:cBhvr>
                                        <p:cTn id="33" dur="250"/>
                                        <p:tgtEl>
                                          <p:spTgt spid="19"/>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amond(in)">
                                      <p:cBhvr>
                                        <p:cTn id="36" dur="25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slide(fromBottom)">
                                      <p:cBhvr>
                                        <p:cTn id="41" dur="250"/>
                                        <p:tgtEl>
                                          <p:spTgt spid="26"/>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lide(fromBottom)">
                                      <p:cBhvr>
                                        <p:cTn id="44" dur="25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30"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200" decel="100000"/>
                                        <p:tgtEl>
                                          <p:spTgt spid="29"/>
                                        </p:tgtEl>
                                      </p:cBhvr>
                                    </p:animEffect>
                                    <p:anim calcmode="lin" valueType="num">
                                      <p:cBhvr>
                                        <p:cTn id="50" dur="200" decel="100000" fill="hold"/>
                                        <p:tgtEl>
                                          <p:spTgt spid="29"/>
                                        </p:tgtEl>
                                        <p:attrNameLst>
                                          <p:attrName>style.rotation</p:attrName>
                                        </p:attrNameLst>
                                      </p:cBhvr>
                                      <p:tavLst>
                                        <p:tav tm="0">
                                          <p:val>
                                            <p:fltVal val="-90"/>
                                          </p:val>
                                        </p:tav>
                                        <p:tav tm="100000">
                                          <p:val>
                                            <p:fltVal val="0"/>
                                          </p:val>
                                        </p:tav>
                                      </p:tavLst>
                                    </p:anim>
                                    <p:anim calcmode="lin" valueType="num">
                                      <p:cBhvr>
                                        <p:cTn id="51" dur="200" decel="100000" fill="hold"/>
                                        <p:tgtEl>
                                          <p:spTgt spid="29"/>
                                        </p:tgtEl>
                                        <p:attrNameLst>
                                          <p:attrName>ppt_x</p:attrName>
                                        </p:attrNameLst>
                                      </p:cBhvr>
                                      <p:tavLst>
                                        <p:tav tm="0">
                                          <p:val>
                                            <p:strVal val="#ppt_x+0.4"/>
                                          </p:val>
                                        </p:tav>
                                        <p:tav tm="100000">
                                          <p:val>
                                            <p:strVal val="#ppt_x-0.05"/>
                                          </p:val>
                                        </p:tav>
                                      </p:tavLst>
                                    </p:anim>
                                    <p:anim calcmode="lin" valueType="num">
                                      <p:cBhvr>
                                        <p:cTn id="52" dur="200" decel="100000" fill="hold"/>
                                        <p:tgtEl>
                                          <p:spTgt spid="29"/>
                                        </p:tgtEl>
                                        <p:attrNameLst>
                                          <p:attrName>ppt_y</p:attrName>
                                        </p:attrNameLst>
                                      </p:cBhvr>
                                      <p:tavLst>
                                        <p:tav tm="0">
                                          <p:val>
                                            <p:strVal val="#ppt_y-0.4"/>
                                          </p:val>
                                        </p:tav>
                                        <p:tav tm="100000">
                                          <p:val>
                                            <p:strVal val="#ppt_y+0.1"/>
                                          </p:val>
                                        </p:tav>
                                      </p:tavLst>
                                    </p:anim>
                                    <p:anim calcmode="lin" valueType="num">
                                      <p:cBhvr>
                                        <p:cTn id="53" dur="2" accel="100000" fill="hold">
                                          <p:stCondLst>
                                            <p:cond delay="249"/>
                                          </p:stCondLst>
                                        </p:cTn>
                                        <p:tgtEl>
                                          <p:spTgt spid="29"/>
                                        </p:tgtEl>
                                        <p:attrNameLst>
                                          <p:attrName>ppt_x</p:attrName>
                                        </p:attrNameLst>
                                      </p:cBhvr>
                                      <p:tavLst>
                                        <p:tav tm="0">
                                          <p:val>
                                            <p:strVal val="#ppt_x-0.05"/>
                                          </p:val>
                                        </p:tav>
                                        <p:tav tm="100000">
                                          <p:val>
                                            <p:strVal val="#ppt_x"/>
                                          </p:val>
                                        </p:tav>
                                      </p:tavLst>
                                    </p:anim>
                                    <p:anim calcmode="lin" valueType="num">
                                      <p:cBhvr>
                                        <p:cTn id="54" dur="2" accel="100000" fill="hold">
                                          <p:stCondLst>
                                            <p:cond delay="249"/>
                                          </p:stCondLst>
                                        </p:cTn>
                                        <p:tgtEl>
                                          <p:spTgt spid="29"/>
                                        </p:tgtEl>
                                        <p:attrNameLst>
                                          <p:attrName>ppt_y</p:attrName>
                                        </p:attrNameLst>
                                      </p:cBhvr>
                                      <p:tavLst>
                                        <p:tav tm="0">
                                          <p:val>
                                            <p:strVal val="#ppt_y+0.1"/>
                                          </p:val>
                                        </p:tav>
                                        <p:tav tm="100000">
                                          <p:val>
                                            <p:strVal val="#ppt_y"/>
                                          </p:val>
                                        </p:tav>
                                      </p:tavLst>
                                    </p:anim>
                                  </p:childTnLst>
                                </p:cTn>
                              </p:par>
                              <p:par>
                                <p:cTn id="55" presetID="30"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00" decel="100000"/>
                                        <p:tgtEl>
                                          <p:spTgt spid="10"/>
                                        </p:tgtEl>
                                      </p:cBhvr>
                                    </p:animEffect>
                                    <p:anim calcmode="lin" valueType="num">
                                      <p:cBhvr>
                                        <p:cTn id="58" dur="200" decel="100000" fill="hold"/>
                                        <p:tgtEl>
                                          <p:spTgt spid="10"/>
                                        </p:tgtEl>
                                        <p:attrNameLst>
                                          <p:attrName>style.rotation</p:attrName>
                                        </p:attrNameLst>
                                      </p:cBhvr>
                                      <p:tavLst>
                                        <p:tav tm="0">
                                          <p:val>
                                            <p:fltVal val="-90"/>
                                          </p:val>
                                        </p:tav>
                                        <p:tav tm="100000">
                                          <p:val>
                                            <p:fltVal val="0"/>
                                          </p:val>
                                        </p:tav>
                                      </p:tavLst>
                                    </p:anim>
                                    <p:anim calcmode="lin" valueType="num">
                                      <p:cBhvr>
                                        <p:cTn id="59" dur="200" decel="100000" fill="hold"/>
                                        <p:tgtEl>
                                          <p:spTgt spid="10"/>
                                        </p:tgtEl>
                                        <p:attrNameLst>
                                          <p:attrName>ppt_x</p:attrName>
                                        </p:attrNameLst>
                                      </p:cBhvr>
                                      <p:tavLst>
                                        <p:tav tm="0">
                                          <p:val>
                                            <p:strVal val="#ppt_x+0.4"/>
                                          </p:val>
                                        </p:tav>
                                        <p:tav tm="100000">
                                          <p:val>
                                            <p:strVal val="#ppt_x-0.05"/>
                                          </p:val>
                                        </p:tav>
                                      </p:tavLst>
                                    </p:anim>
                                    <p:anim calcmode="lin" valueType="num">
                                      <p:cBhvr>
                                        <p:cTn id="60" dur="200" decel="100000" fill="hold"/>
                                        <p:tgtEl>
                                          <p:spTgt spid="10"/>
                                        </p:tgtEl>
                                        <p:attrNameLst>
                                          <p:attrName>ppt_y</p:attrName>
                                        </p:attrNameLst>
                                      </p:cBhvr>
                                      <p:tavLst>
                                        <p:tav tm="0">
                                          <p:val>
                                            <p:strVal val="#ppt_y-0.4"/>
                                          </p:val>
                                        </p:tav>
                                        <p:tav tm="100000">
                                          <p:val>
                                            <p:strVal val="#ppt_y+0.1"/>
                                          </p:val>
                                        </p:tav>
                                      </p:tavLst>
                                    </p:anim>
                                    <p:anim calcmode="lin" valueType="num">
                                      <p:cBhvr>
                                        <p:cTn id="61" dur="2" accel="100000" fill="hold">
                                          <p:stCondLst>
                                            <p:cond delay="249"/>
                                          </p:stCondLst>
                                        </p:cTn>
                                        <p:tgtEl>
                                          <p:spTgt spid="10"/>
                                        </p:tgtEl>
                                        <p:attrNameLst>
                                          <p:attrName>ppt_x</p:attrName>
                                        </p:attrNameLst>
                                      </p:cBhvr>
                                      <p:tavLst>
                                        <p:tav tm="0">
                                          <p:val>
                                            <p:strVal val="#ppt_x-0.05"/>
                                          </p:val>
                                        </p:tav>
                                        <p:tav tm="100000">
                                          <p:val>
                                            <p:strVal val="#ppt_x"/>
                                          </p:val>
                                        </p:tav>
                                      </p:tavLst>
                                    </p:anim>
                                    <p:anim calcmode="lin" valueType="num">
                                      <p:cBhvr>
                                        <p:cTn id="62" dur="2" accel="100000" fill="hold">
                                          <p:stCondLst>
                                            <p:cond delay="249"/>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25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250" fill="hold"/>
                                        <p:tgtEl>
                                          <p:spTgt spid="20"/>
                                        </p:tgtEl>
                                        <p:attrNameLst>
                                          <p:attrName>ppt_w</p:attrName>
                                        </p:attrNameLst>
                                      </p:cBhvr>
                                      <p:tavLst>
                                        <p:tav tm="0">
                                          <p:val>
                                            <p:fltVal val="0"/>
                                          </p:val>
                                        </p:tav>
                                        <p:tav tm="100000">
                                          <p:val>
                                            <p:strVal val="#ppt_w"/>
                                          </p:val>
                                        </p:tav>
                                      </p:tavLst>
                                    </p:anim>
                                    <p:anim calcmode="lin" valueType="num">
                                      <p:cBhvr>
                                        <p:cTn id="73" dur="250" fill="hold"/>
                                        <p:tgtEl>
                                          <p:spTgt spid="20"/>
                                        </p:tgtEl>
                                        <p:attrNameLst>
                                          <p:attrName>ppt_h</p:attrName>
                                        </p:attrNameLst>
                                      </p:cBhvr>
                                      <p:tavLst>
                                        <p:tav tm="0">
                                          <p:val>
                                            <p:fltVal val="0"/>
                                          </p:val>
                                        </p:tav>
                                        <p:tav tm="100000">
                                          <p:val>
                                            <p:strVal val="#ppt_h"/>
                                          </p:val>
                                        </p:tav>
                                      </p:tavLst>
                                    </p:anim>
                                    <p:anim calcmode="lin" valueType="num">
                                      <p:cBhvr>
                                        <p:cTn id="74" dur="250" fill="hold"/>
                                        <p:tgtEl>
                                          <p:spTgt spid="20"/>
                                        </p:tgtEl>
                                        <p:attrNameLst>
                                          <p:attrName>style.rotation</p:attrName>
                                        </p:attrNameLst>
                                      </p:cBhvr>
                                      <p:tavLst>
                                        <p:tav tm="0">
                                          <p:val>
                                            <p:fltVal val="360"/>
                                          </p:val>
                                        </p:tav>
                                        <p:tav tm="100000">
                                          <p:val>
                                            <p:fltVal val="0"/>
                                          </p:val>
                                        </p:tav>
                                      </p:tavLst>
                                    </p:anim>
                                    <p:animEffect transition="in" filter="fade">
                                      <p:cBhvr>
                                        <p:cTn id="75" dur="250"/>
                                        <p:tgtEl>
                                          <p:spTgt spid="20"/>
                                        </p:tgtEl>
                                      </p:cBhvr>
                                    </p:animEffect>
                                  </p:childTnLst>
                                </p:cTn>
                              </p:par>
                              <p:par>
                                <p:cTn id="76" presetID="49" presetClass="entr" presetSubtype="0" decel="100000"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p:cTn id="78" dur="250" fill="hold"/>
                                        <p:tgtEl>
                                          <p:spTgt spid="13"/>
                                        </p:tgtEl>
                                        <p:attrNameLst>
                                          <p:attrName>ppt_w</p:attrName>
                                        </p:attrNameLst>
                                      </p:cBhvr>
                                      <p:tavLst>
                                        <p:tav tm="0">
                                          <p:val>
                                            <p:fltVal val="0"/>
                                          </p:val>
                                        </p:tav>
                                        <p:tav tm="100000">
                                          <p:val>
                                            <p:strVal val="#ppt_w"/>
                                          </p:val>
                                        </p:tav>
                                      </p:tavLst>
                                    </p:anim>
                                    <p:anim calcmode="lin" valueType="num">
                                      <p:cBhvr>
                                        <p:cTn id="79" dur="250" fill="hold"/>
                                        <p:tgtEl>
                                          <p:spTgt spid="13"/>
                                        </p:tgtEl>
                                        <p:attrNameLst>
                                          <p:attrName>ppt_h</p:attrName>
                                        </p:attrNameLst>
                                      </p:cBhvr>
                                      <p:tavLst>
                                        <p:tav tm="0">
                                          <p:val>
                                            <p:fltVal val="0"/>
                                          </p:val>
                                        </p:tav>
                                        <p:tav tm="100000">
                                          <p:val>
                                            <p:strVal val="#ppt_h"/>
                                          </p:val>
                                        </p:tav>
                                      </p:tavLst>
                                    </p:anim>
                                    <p:anim calcmode="lin" valueType="num">
                                      <p:cBhvr>
                                        <p:cTn id="80" dur="250" fill="hold"/>
                                        <p:tgtEl>
                                          <p:spTgt spid="13"/>
                                        </p:tgtEl>
                                        <p:attrNameLst>
                                          <p:attrName>style.rotation</p:attrName>
                                        </p:attrNameLst>
                                      </p:cBhvr>
                                      <p:tavLst>
                                        <p:tav tm="0">
                                          <p:val>
                                            <p:fltVal val="360"/>
                                          </p:val>
                                        </p:tav>
                                        <p:tav tm="100000">
                                          <p:val>
                                            <p:fltVal val="0"/>
                                          </p:val>
                                        </p:tav>
                                      </p:tavLst>
                                    </p:anim>
                                    <p:animEffect transition="in" filter="fade">
                                      <p:cBhvr>
                                        <p:cTn id="81" dur="250"/>
                                        <p:tgtEl>
                                          <p:spTgt spid="13"/>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grpId="0"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diamond(in)">
                                      <p:cBhvr>
                                        <p:cTn id="86" dur="250"/>
                                        <p:tgtEl>
                                          <p:spTgt spid="8"/>
                                        </p:tgtEl>
                                      </p:cBhvr>
                                    </p:animEffect>
                                  </p:childTnLst>
                                </p:cTn>
                              </p:par>
                            </p:childTnLst>
                          </p:cTn>
                        </p:par>
                      </p:childTnLst>
                    </p:cTn>
                  </p:par>
                  <p:par>
                    <p:cTn id="87" fill="hold">
                      <p:stCondLst>
                        <p:cond delay="indefinite"/>
                      </p:stCondLst>
                      <p:childTnLst>
                        <p:par>
                          <p:cTn id="88" fill="hold">
                            <p:stCondLst>
                              <p:cond delay="0"/>
                            </p:stCondLst>
                            <p:childTnLst>
                              <p:par>
                                <p:cTn id="89" presetID="58" presetClass="entr" presetSubtype="0" accel="100000"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p:cTn id="91" dur="250" fill="hold"/>
                                        <p:tgtEl>
                                          <p:spTgt spid="23"/>
                                        </p:tgtEl>
                                        <p:attrNameLst>
                                          <p:attrName>ppt_w</p:attrName>
                                        </p:attrNameLst>
                                      </p:cBhvr>
                                      <p:tavLst>
                                        <p:tav tm="0">
                                          <p:val>
                                            <p:strVal val="#ppt_w*2.5"/>
                                          </p:val>
                                        </p:tav>
                                        <p:tav tm="100000">
                                          <p:val>
                                            <p:strVal val="#ppt_w"/>
                                          </p:val>
                                        </p:tav>
                                      </p:tavLst>
                                    </p:anim>
                                    <p:anim calcmode="lin" valueType="num">
                                      <p:cBhvr>
                                        <p:cTn id="92" dur="250" fill="hold"/>
                                        <p:tgtEl>
                                          <p:spTgt spid="23"/>
                                        </p:tgtEl>
                                        <p:attrNameLst>
                                          <p:attrName>ppt_h</p:attrName>
                                        </p:attrNameLst>
                                      </p:cBhvr>
                                      <p:tavLst>
                                        <p:tav tm="0">
                                          <p:val>
                                            <p:strVal val="#ppt_h*0.01"/>
                                          </p:val>
                                        </p:tav>
                                        <p:tav tm="100000">
                                          <p:val>
                                            <p:strVal val="#ppt_h"/>
                                          </p:val>
                                        </p:tav>
                                      </p:tavLst>
                                    </p:anim>
                                    <p:anim calcmode="lin" valueType="num">
                                      <p:cBhvr>
                                        <p:cTn id="93" dur="250" fill="hold"/>
                                        <p:tgtEl>
                                          <p:spTgt spid="23"/>
                                        </p:tgtEl>
                                        <p:attrNameLst>
                                          <p:attrName>ppt_x</p:attrName>
                                        </p:attrNameLst>
                                      </p:cBhvr>
                                      <p:tavLst>
                                        <p:tav tm="0">
                                          <p:val>
                                            <p:strVal val="#ppt_x"/>
                                          </p:val>
                                        </p:tav>
                                        <p:tav tm="100000">
                                          <p:val>
                                            <p:strVal val="#ppt_x"/>
                                          </p:val>
                                        </p:tav>
                                      </p:tavLst>
                                    </p:anim>
                                    <p:anim calcmode="lin" valueType="num">
                                      <p:cBhvr>
                                        <p:cTn id="94" dur="250" fill="hold"/>
                                        <p:tgtEl>
                                          <p:spTgt spid="23"/>
                                        </p:tgtEl>
                                        <p:attrNameLst>
                                          <p:attrName>ppt_y</p:attrName>
                                        </p:attrNameLst>
                                      </p:cBhvr>
                                      <p:tavLst>
                                        <p:tav tm="0">
                                          <p:val>
                                            <p:strVal val="#ppt_h+1"/>
                                          </p:val>
                                        </p:tav>
                                        <p:tav tm="100000">
                                          <p:val>
                                            <p:strVal val="#ppt_y"/>
                                          </p:val>
                                        </p:tav>
                                      </p:tavLst>
                                    </p:anim>
                                    <p:animEffect transition="in" filter="fade">
                                      <p:cBhvr>
                                        <p:cTn id="95" dur="250"/>
                                        <p:tgtEl>
                                          <p:spTgt spid="23"/>
                                        </p:tgtEl>
                                      </p:cBhvr>
                                    </p:animEffect>
                                  </p:childTnLst>
                                </p:cTn>
                              </p:par>
                              <p:par>
                                <p:cTn id="96" presetID="58" presetClass="entr" presetSubtype="0" accel="100000" fill="hold" grpId="0" nodeType="with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p:cTn id="98" dur="250" fill="hold"/>
                                        <p:tgtEl>
                                          <p:spTgt spid="11"/>
                                        </p:tgtEl>
                                        <p:attrNameLst>
                                          <p:attrName>ppt_w</p:attrName>
                                        </p:attrNameLst>
                                      </p:cBhvr>
                                      <p:tavLst>
                                        <p:tav tm="0">
                                          <p:val>
                                            <p:strVal val="#ppt_w*2.5"/>
                                          </p:val>
                                        </p:tav>
                                        <p:tav tm="100000">
                                          <p:val>
                                            <p:strVal val="#ppt_w"/>
                                          </p:val>
                                        </p:tav>
                                      </p:tavLst>
                                    </p:anim>
                                    <p:anim calcmode="lin" valueType="num">
                                      <p:cBhvr>
                                        <p:cTn id="99" dur="250" fill="hold"/>
                                        <p:tgtEl>
                                          <p:spTgt spid="11"/>
                                        </p:tgtEl>
                                        <p:attrNameLst>
                                          <p:attrName>ppt_h</p:attrName>
                                        </p:attrNameLst>
                                      </p:cBhvr>
                                      <p:tavLst>
                                        <p:tav tm="0">
                                          <p:val>
                                            <p:strVal val="#ppt_h*0.01"/>
                                          </p:val>
                                        </p:tav>
                                        <p:tav tm="100000">
                                          <p:val>
                                            <p:strVal val="#ppt_h"/>
                                          </p:val>
                                        </p:tav>
                                      </p:tavLst>
                                    </p:anim>
                                    <p:anim calcmode="lin" valueType="num">
                                      <p:cBhvr>
                                        <p:cTn id="100" dur="250" fill="hold"/>
                                        <p:tgtEl>
                                          <p:spTgt spid="11"/>
                                        </p:tgtEl>
                                        <p:attrNameLst>
                                          <p:attrName>ppt_x</p:attrName>
                                        </p:attrNameLst>
                                      </p:cBhvr>
                                      <p:tavLst>
                                        <p:tav tm="0">
                                          <p:val>
                                            <p:strVal val="#ppt_x"/>
                                          </p:val>
                                        </p:tav>
                                        <p:tav tm="100000">
                                          <p:val>
                                            <p:strVal val="#ppt_x"/>
                                          </p:val>
                                        </p:tav>
                                      </p:tavLst>
                                    </p:anim>
                                    <p:anim calcmode="lin" valueType="num">
                                      <p:cBhvr>
                                        <p:cTn id="101" dur="250" fill="hold"/>
                                        <p:tgtEl>
                                          <p:spTgt spid="11"/>
                                        </p:tgtEl>
                                        <p:attrNameLst>
                                          <p:attrName>ppt_y</p:attrName>
                                        </p:attrNameLst>
                                      </p:cBhvr>
                                      <p:tavLst>
                                        <p:tav tm="0">
                                          <p:val>
                                            <p:strVal val="#ppt_h+1"/>
                                          </p:val>
                                        </p:tav>
                                        <p:tav tm="100000">
                                          <p:val>
                                            <p:strVal val="#ppt_y"/>
                                          </p:val>
                                        </p:tav>
                                      </p:tavLst>
                                    </p:anim>
                                    <p:animEffect transition="in" filter="fade">
                                      <p:cBhvr>
                                        <p:cTn id="102" dur="25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145" grpId="0" build="p" animBg="1" autoUpdateAnimBg="0"/>
      <p:bldP spid="6" grpId="0" animBg="1"/>
      <p:bldP spid="7" grpId="0" animBg="1"/>
      <p:bldP spid="9" grpId="0" animBg="1"/>
      <p:bldP spid="10" grpId="0" animBg="1"/>
      <p:bldP spid="11" grpId="0" animBg="1"/>
      <p:bldP spid="13" grpId="0" animBg="1"/>
      <p:bldP spid="14" grpId="0" animBg="1"/>
      <p:bldP spid="15"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924" name="Group 780"/>
          <p:cNvGraphicFramePr>
            <a:graphicFrameLocks noGrp="1"/>
          </p:cNvGraphicFramePr>
          <p:nvPr>
            <p:ph sz="half" idx="2"/>
            <p:extLst>
              <p:ext uri="{D42A27DB-BD31-4B8C-83A1-F6EECF244321}">
                <p14:modId xmlns:p14="http://schemas.microsoft.com/office/powerpoint/2010/main" val="2964920763"/>
              </p:ext>
            </p:extLst>
          </p:nvPr>
        </p:nvGraphicFramePr>
        <p:xfrm>
          <a:off x="2" y="1359902"/>
          <a:ext cx="9144000" cy="3005202"/>
        </p:xfrm>
        <a:graphic>
          <a:graphicData uri="http://schemas.openxmlformats.org/drawingml/2006/table">
            <a:tbl>
              <a:tblPr>
                <a:tableStyleId>{8A107856-5554-42FB-B03E-39F5DBC370BA}</a:tableStyleId>
              </a:tblPr>
              <a:tblGrid>
                <a:gridCol w="1119935"/>
                <a:gridCol w="883397"/>
                <a:gridCol w="1306520"/>
                <a:gridCol w="783912"/>
                <a:gridCol w="1054301"/>
                <a:gridCol w="1907143"/>
                <a:gridCol w="1045217"/>
                <a:gridCol w="1043575"/>
              </a:tblGrid>
              <a:tr h="317510">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smtClean="0">
                          <a:ln>
                            <a:noFill/>
                          </a:ln>
                          <a:effectLst/>
                        </a:rPr>
                        <a:t>学号</a:t>
                      </a:r>
                      <a:endPar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smtClean="0">
                          <a:ln>
                            <a:noFill/>
                          </a:ln>
                          <a:effectLst/>
                        </a:rPr>
                        <a:t>姓名</a:t>
                      </a:r>
                      <a:endPar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学院名称</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院长</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项目编号</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项目名称</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承担任务</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smtClean="0">
                          <a:ln>
                            <a:noFill/>
                          </a:ln>
                          <a:effectLst/>
                        </a:rPr>
                        <a:t>导师姓名</a:t>
                      </a:r>
                      <a:endPar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r h="35379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20082401</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周黎明</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计算机学院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李洲彤</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0042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提升机稳定性研究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实验分析</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贺信维</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r h="35379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dirty="0" smtClean="0">
                          <a:ln>
                            <a:noFill/>
                          </a:ln>
                          <a:effectLst/>
                        </a:rPr>
                        <a:t>20082402</a:t>
                      </a:r>
                      <a:endParaRPr kumimoji="1" lang="en-US" altLang="zh-CN"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李毅先</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计算机学院</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李洲彤</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0042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提升机稳定性研究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系统设计</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张琦</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r>
              <a:tr h="35379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20082402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李毅先</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计算机学院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李洲彤</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0052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多维数据分析研究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软件编码</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b="0" i="0" u="none" strike="noStrike" cap="none" normalizeH="0" baseline="0" dirty="0" smtClean="0">
                          <a:ln>
                            <a:noFill/>
                          </a:ln>
                          <a:solidFill>
                            <a:schemeClr val="dk1"/>
                          </a:solidFill>
                          <a:effectLst/>
                          <a:latin typeface="+mn-lt"/>
                          <a:ea typeface="+mn-ea"/>
                        </a:rPr>
                        <a:t>张琦</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r h="453586">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20083401</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王鑫鑫</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数学学院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吴兆民</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0091</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定理证明自动化研究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软件编码</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刘玉琴</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r h="35379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20083402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何飞雨</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数学学院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吴兆民</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dirty="0" smtClean="0">
                          <a:ln>
                            <a:noFill/>
                          </a:ln>
                          <a:effectLst/>
                        </a:rPr>
                        <a:t>0083</a:t>
                      </a:r>
                      <a:endParaRPr kumimoji="1" lang="en-US" altLang="zh-CN"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最大熵原理研究</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软件编码</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刘玉琴</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r>
              <a:tr h="816388">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solidFill>
                            <a:schemeClr val="tx1"/>
                          </a:solidFill>
                          <a:effectLst/>
                        </a:rPr>
                        <a:t>20083403</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solidFill>
                            <a:schemeClr val="tx1"/>
                          </a:solidFill>
                          <a:effectLst/>
                        </a:rPr>
                        <a:t>杨宇奇</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solidFill>
                            <a:schemeClr val="tx1"/>
                          </a:solidFill>
                          <a:effectLst/>
                        </a:rPr>
                        <a:t>数学学院</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solidFill>
                            <a:schemeClr val="tx1"/>
                          </a:solidFill>
                          <a:effectLst/>
                        </a:rPr>
                        <a:t>吴兆民</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kern="1200" cap="none" normalizeH="0" baseline="0" dirty="0" smtClean="0">
                          <a:ln>
                            <a:noFill/>
                          </a:ln>
                          <a:solidFill>
                            <a:schemeClr val="dk1"/>
                          </a:solidFill>
                          <a:effectLst/>
                          <a:latin typeface="+mn-lt"/>
                          <a:ea typeface="+mn-ea"/>
                          <a:cs typeface="+mn-cs"/>
                        </a:rPr>
                        <a:t>0083</a:t>
                      </a:r>
                      <a:endParaRPr kumimoji="1" lang="zh-CN" altLang="zh-CN" sz="1500" u="none" strike="noStrike" kern="1200" cap="none" normalizeH="0" baseline="0" dirty="0" smtClean="0">
                        <a:ln>
                          <a:noFill/>
                        </a:ln>
                        <a:solidFill>
                          <a:schemeClr val="dk1"/>
                        </a:solidFill>
                        <a:effectLst/>
                        <a:latin typeface="+mn-lt"/>
                        <a:ea typeface="+mn-ea"/>
                        <a:cs typeface="+mn-cs"/>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1" lang="zh-CN" altLang="en-US" sz="1500" u="none" strike="noStrike" cap="none" normalizeH="0" baseline="0" dirty="0" smtClean="0">
                          <a:ln>
                            <a:noFill/>
                          </a:ln>
                          <a:solidFill>
                            <a:schemeClr val="tx1"/>
                          </a:solidFill>
                          <a:effectLst/>
                        </a:rPr>
                        <a:t>最大熵原理研究</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kern="1200" cap="none" normalizeH="0" baseline="0" dirty="0" smtClean="0">
                          <a:ln>
                            <a:noFill/>
                          </a:ln>
                          <a:solidFill>
                            <a:schemeClr val="dk1"/>
                          </a:solidFill>
                          <a:effectLst/>
                          <a:latin typeface="+mn-lt"/>
                          <a:ea typeface="+mn-ea"/>
                          <a:cs typeface="+mn-cs"/>
                        </a:rPr>
                        <a:t>实验分析</a:t>
                      </a:r>
                      <a:endParaRPr kumimoji="1" lang="zh-CN" altLang="zh-CN" sz="1500" u="none" strike="noStrike" kern="1200" cap="none" normalizeH="0" baseline="0" dirty="0" smtClean="0">
                        <a:ln>
                          <a:noFill/>
                        </a:ln>
                        <a:solidFill>
                          <a:schemeClr val="dk1"/>
                        </a:solidFill>
                        <a:effectLst/>
                        <a:latin typeface="+mn-lt"/>
                        <a:ea typeface="+mn-ea"/>
                        <a:cs typeface="+mn-cs"/>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solidFill>
                            <a:schemeClr val="tx1"/>
                          </a:solidFill>
                          <a:effectLst/>
                        </a:rPr>
                        <a:t>刘坤鹏</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bl>
          </a:graphicData>
        </a:graphic>
      </p:graphicFrame>
      <p:sp>
        <p:nvSpPr>
          <p:cNvPr id="6146" name="灯片编号占位符 6"/>
          <p:cNvSpPr>
            <a:spLocks noGrp="1"/>
          </p:cNvSpPr>
          <p:nvPr>
            <p:ph type="sldNum" sz="quarter" idx="12"/>
          </p:nvPr>
        </p:nvSpPr>
        <p:spPr>
          <a:noFill/>
        </p:spPr>
        <p:txBody>
          <a:bodyPr/>
          <a:lstStyle/>
          <a:p>
            <a:fld id="{317EAF28-29A0-46E4-8B79-62BEFE6E71C5}" type="slidenum">
              <a:rPr lang="en-US" altLang="zh-CN" smtClean="0"/>
              <a:pPr/>
              <a:t>14</a:t>
            </a:fld>
            <a:endParaRPr lang="en-US" altLang="zh-CN" smtClean="0"/>
          </a:p>
        </p:txBody>
      </p:sp>
      <p:sp>
        <p:nvSpPr>
          <p:cNvPr id="6148" name="Rectangle 9"/>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6149" name="Rectangle 158"/>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8" name="TextBox 4"/>
          <p:cNvSpPr txBox="1"/>
          <p:nvPr/>
        </p:nvSpPr>
        <p:spPr>
          <a:xfrm>
            <a:off x="210023" y="98268"/>
            <a:ext cx="4852610" cy="523220"/>
          </a:xfrm>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4.1.1 </a:t>
            </a:r>
            <a:r>
              <a:rPr lang="zh-CN" altLang="en-US" sz="2800" dirty="0">
                <a:solidFill>
                  <a:srgbClr val="FFFF00"/>
                </a:solidFill>
                <a:latin typeface="黑体" pitchFamily="49" charset="-122"/>
                <a:ea typeface="黑体" pitchFamily="49" charset="-122"/>
              </a:rPr>
              <a:t>一个泛关系模式的实例</a:t>
            </a:r>
          </a:p>
        </p:txBody>
      </p:sp>
      <p:sp>
        <p:nvSpPr>
          <p:cNvPr id="2" name="文本框 1"/>
          <p:cNvSpPr txBox="1"/>
          <p:nvPr/>
        </p:nvSpPr>
        <p:spPr>
          <a:xfrm>
            <a:off x="1907704" y="5085184"/>
            <a:ext cx="4694262" cy="461665"/>
          </a:xfrm>
          <a:prstGeom prst="rect">
            <a:avLst/>
          </a:prstGeom>
          <a:noFill/>
        </p:spPr>
        <p:txBody>
          <a:bodyPr wrap="square" rtlCol="0">
            <a:spAutoFit/>
          </a:bodyPr>
          <a:lstStyle/>
          <a:p>
            <a:r>
              <a:rPr lang="zh-CN" altLang="en-US" sz="2400" b="1" dirty="0" smtClean="0"/>
              <a:t>问题：关系的主码是什么？</a:t>
            </a:r>
            <a:endParaRPr lang="zh-CN" altLang="en-US" sz="2400" b="1" dirty="0"/>
          </a:p>
        </p:txBody>
      </p:sp>
    </p:spTree>
    <p:extLst>
      <p:ext uri="{BB962C8B-B14F-4D97-AF65-F5344CB8AC3E}">
        <p14:creationId xmlns:p14="http://schemas.microsoft.com/office/powerpoint/2010/main" val="1776634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752492040"/>
              </p:ext>
            </p:extLst>
          </p:nvPr>
        </p:nvGraphicFramePr>
        <p:xfrm>
          <a:off x="428596" y="3786190"/>
          <a:ext cx="8247860" cy="2379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924" name="Group 780"/>
          <p:cNvGraphicFramePr>
            <a:graphicFrameLocks noGrp="1"/>
          </p:cNvGraphicFramePr>
          <p:nvPr>
            <p:ph sz="half" idx="2"/>
            <p:extLst>
              <p:ext uri="{D42A27DB-BD31-4B8C-83A1-F6EECF244321}">
                <p14:modId xmlns:p14="http://schemas.microsoft.com/office/powerpoint/2010/main" val="653734195"/>
              </p:ext>
            </p:extLst>
          </p:nvPr>
        </p:nvGraphicFramePr>
        <p:xfrm>
          <a:off x="2" y="714360"/>
          <a:ext cx="9144000" cy="3059832"/>
        </p:xfrm>
        <a:graphic>
          <a:graphicData uri="http://schemas.openxmlformats.org/drawingml/2006/table">
            <a:tbl>
              <a:tblPr>
                <a:tableStyleId>{8A107856-5554-42FB-B03E-39F5DBC370BA}</a:tableStyleId>
              </a:tblPr>
              <a:tblGrid>
                <a:gridCol w="1119935"/>
                <a:gridCol w="883397"/>
                <a:gridCol w="1306520"/>
                <a:gridCol w="783912"/>
                <a:gridCol w="1054301"/>
                <a:gridCol w="1907143"/>
                <a:gridCol w="1045217"/>
                <a:gridCol w="1043575"/>
              </a:tblGrid>
              <a:tr h="378424">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smtClean="0">
                          <a:ln>
                            <a:noFill/>
                          </a:ln>
                          <a:effectLst/>
                        </a:rPr>
                        <a:t>学号</a:t>
                      </a:r>
                      <a:endPar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smtClean="0">
                          <a:ln>
                            <a:noFill/>
                          </a:ln>
                          <a:effectLst/>
                        </a:rPr>
                        <a:t>姓名</a:t>
                      </a:r>
                      <a:endPar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学院名称</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院长</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项目编号</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项目名称</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承担任务</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smtClean="0">
                          <a:ln>
                            <a:noFill/>
                          </a:ln>
                          <a:effectLst/>
                        </a:rPr>
                        <a:t>导师姓名</a:t>
                      </a:r>
                      <a:endPar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20082401</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周黎明</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计算机学院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李洲彤</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0042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提升机稳定性研究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实验分析</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贺信维</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dirty="0" smtClean="0">
                          <a:ln>
                            <a:noFill/>
                          </a:ln>
                          <a:effectLst/>
                        </a:rPr>
                        <a:t>20082402</a:t>
                      </a:r>
                      <a:endParaRPr kumimoji="1" lang="en-US" altLang="zh-CN"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李毅先</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计算机学院</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李洲彤</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0042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提升机稳定性研究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系统设计</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张琦</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20082402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李毅先</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计算机学院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李洲彤</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0052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多维数据分析研究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软件编码</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萨林</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r>
              <a:tr h="54060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20083401</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王鑫鑫</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数学学院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吴兆民</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0091</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定理证明自动化研究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软件编码</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刘玉琴</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20083402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何飞雨</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数学学院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吴兆民</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dirty="0" smtClean="0">
                          <a:ln>
                            <a:noFill/>
                          </a:ln>
                          <a:effectLst/>
                        </a:rPr>
                        <a:t>0083</a:t>
                      </a:r>
                      <a:endParaRPr kumimoji="1" lang="en-US" altLang="zh-CN"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最大熵原理研究</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软件编码</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刘玉琴</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r>
              <a:tr h="454109">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solidFill>
                            <a:schemeClr val="tx1"/>
                          </a:solidFill>
                          <a:effectLst/>
                        </a:rPr>
                        <a:t>20083403</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solidFill>
                            <a:schemeClr val="tx1"/>
                          </a:solidFill>
                          <a:effectLst/>
                        </a:rPr>
                        <a:t>杨宇奇</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solidFill>
                            <a:schemeClr val="tx1"/>
                          </a:solidFill>
                          <a:effectLst/>
                        </a:rPr>
                        <a:t>数学学院</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solidFill>
                            <a:schemeClr val="tx1"/>
                          </a:solidFill>
                          <a:effectLst/>
                        </a:rPr>
                        <a:t>吴兆民</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kern="1200" cap="none" normalizeH="0" baseline="0" dirty="0" smtClean="0">
                          <a:ln>
                            <a:noFill/>
                          </a:ln>
                          <a:solidFill>
                            <a:schemeClr val="dk1"/>
                          </a:solidFill>
                          <a:effectLst/>
                          <a:latin typeface="+mn-lt"/>
                          <a:ea typeface="+mn-ea"/>
                          <a:cs typeface="+mn-cs"/>
                        </a:rPr>
                        <a:t>0083</a:t>
                      </a:r>
                      <a:endParaRPr kumimoji="1" lang="zh-CN" altLang="zh-CN" sz="1500" u="none" strike="noStrike" kern="1200" cap="none" normalizeH="0" baseline="0" dirty="0" smtClean="0">
                        <a:ln>
                          <a:noFill/>
                        </a:ln>
                        <a:solidFill>
                          <a:schemeClr val="dk1"/>
                        </a:solidFill>
                        <a:effectLst/>
                        <a:latin typeface="+mn-lt"/>
                        <a:ea typeface="+mn-ea"/>
                        <a:cs typeface="+mn-cs"/>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1" lang="zh-CN" altLang="en-US" sz="1500" u="none" strike="noStrike" cap="none" normalizeH="0" baseline="0" dirty="0" smtClean="0">
                          <a:ln>
                            <a:noFill/>
                          </a:ln>
                          <a:solidFill>
                            <a:schemeClr val="tx1"/>
                          </a:solidFill>
                          <a:effectLst/>
                        </a:rPr>
                        <a:t>最大熵原理研究</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kern="1200" cap="none" normalizeH="0" baseline="0" dirty="0" smtClean="0">
                          <a:ln>
                            <a:noFill/>
                          </a:ln>
                          <a:solidFill>
                            <a:schemeClr val="dk1"/>
                          </a:solidFill>
                          <a:effectLst/>
                          <a:latin typeface="+mn-lt"/>
                          <a:ea typeface="+mn-ea"/>
                          <a:cs typeface="+mn-cs"/>
                        </a:rPr>
                        <a:t>实验分析</a:t>
                      </a:r>
                      <a:endParaRPr kumimoji="1" lang="zh-CN" altLang="zh-CN" sz="1500" u="none" strike="noStrike" kern="1200" cap="none" normalizeH="0" baseline="0" dirty="0" smtClean="0">
                        <a:ln>
                          <a:noFill/>
                        </a:ln>
                        <a:solidFill>
                          <a:schemeClr val="dk1"/>
                        </a:solidFill>
                        <a:effectLst/>
                        <a:latin typeface="+mn-lt"/>
                        <a:ea typeface="+mn-ea"/>
                        <a:cs typeface="+mn-cs"/>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solidFill>
                            <a:schemeClr val="tx1"/>
                          </a:solidFill>
                          <a:effectLst/>
                        </a:rPr>
                        <a:t>刘坤鹏</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bl>
          </a:graphicData>
        </a:graphic>
      </p:graphicFrame>
      <p:sp>
        <p:nvSpPr>
          <p:cNvPr id="6146" name="灯片编号占位符 6"/>
          <p:cNvSpPr>
            <a:spLocks noGrp="1"/>
          </p:cNvSpPr>
          <p:nvPr>
            <p:ph type="sldNum" sz="quarter" idx="12"/>
          </p:nvPr>
        </p:nvSpPr>
        <p:spPr>
          <a:noFill/>
        </p:spPr>
        <p:txBody>
          <a:bodyPr/>
          <a:lstStyle/>
          <a:p>
            <a:fld id="{317EAF28-29A0-46E4-8B79-62BEFE6E71C5}" type="slidenum">
              <a:rPr lang="en-US" altLang="zh-CN" smtClean="0"/>
              <a:pPr/>
              <a:t>15</a:t>
            </a:fld>
            <a:endParaRPr lang="en-US" altLang="zh-CN" smtClean="0"/>
          </a:p>
        </p:txBody>
      </p:sp>
      <p:sp>
        <p:nvSpPr>
          <p:cNvPr id="6148" name="Rectangle 9"/>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6149" name="Rectangle 158"/>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8" name="TextBox 4"/>
          <p:cNvSpPr txBox="1"/>
          <p:nvPr/>
        </p:nvSpPr>
        <p:spPr>
          <a:xfrm>
            <a:off x="210023" y="98268"/>
            <a:ext cx="4852610" cy="523220"/>
          </a:xfrm>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4.1.1 </a:t>
            </a:r>
            <a:r>
              <a:rPr lang="zh-CN" altLang="en-US" sz="2800" dirty="0">
                <a:solidFill>
                  <a:srgbClr val="FFFF00"/>
                </a:solidFill>
                <a:latin typeface="黑体" pitchFamily="49" charset="-122"/>
                <a:ea typeface="黑体" pitchFamily="49" charset="-122"/>
              </a:rPr>
              <a:t>一个泛关系模式的实例</a:t>
            </a:r>
          </a:p>
        </p:txBody>
      </p:sp>
    </p:spTree>
    <p:extLst>
      <p:ext uri="{BB962C8B-B14F-4D97-AF65-F5344CB8AC3E}">
        <p14:creationId xmlns:p14="http://schemas.microsoft.com/office/powerpoint/2010/main" val="215841098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graphicEl>
                                              <a:dgm id="{777C10CA-8587-4804-82AF-1D853F559D35}"/>
                                            </p:graphicEl>
                                          </p:spTgt>
                                        </p:tgtEl>
                                        <p:attrNameLst>
                                          <p:attrName>style.visibility</p:attrName>
                                        </p:attrNameLst>
                                      </p:cBhvr>
                                      <p:to>
                                        <p:strVal val="visible"/>
                                      </p:to>
                                    </p:set>
                                    <p:animEffect transition="in" filter="slide(fromBottom)">
                                      <p:cBhvr>
                                        <p:cTn id="7" dur="500"/>
                                        <p:tgtEl>
                                          <p:spTgt spid="7">
                                            <p:graphicEl>
                                              <a:dgm id="{777C10CA-8587-4804-82AF-1D853F559D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graphicEl>
                                              <a:dgm id="{B2D22787-8245-4158-BA65-05DE8CD04C15}"/>
                                            </p:graphicEl>
                                          </p:spTgt>
                                        </p:tgtEl>
                                        <p:attrNameLst>
                                          <p:attrName>style.visibility</p:attrName>
                                        </p:attrNameLst>
                                      </p:cBhvr>
                                      <p:to>
                                        <p:strVal val="visible"/>
                                      </p:to>
                                    </p:set>
                                    <p:animEffect transition="in" filter="slide(fromBottom)">
                                      <p:cBhvr>
                                        <p:cTn id="12" dur="500"/>
                                        <p:tgtEl>
                                          <p:spTgt spid="7">
                                            <p:graphicEl>
                                              <a:dgm id="{B2D22787-8245-4158-BA65-05DE8CD04C1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graphicEl>
                                              <a:dgm id="{2B3C9921-FD84-4834-A95F-9A9F59E1D058}"/>
                                            </p:graphicEl>
                                          </p:spTgt>
                                        </p:tgtEl>
                                        <p:attrNameLst>
                                          <p:attrName>style.visibility</p:attrName>
                                        </p:attrNameLst>
                                      </p:cBhvr>
                                      <p:to>
                                        <p:strVal val="visible"/>
                                      </p:to>
                                    </p:set>
                                    <p:animEffect transition="in" filter="slide(fromBottom)">
                                      <p:cBhvr>
                                        <p:cTn id="17" dur="500"/>
                                        <p:tgtEl>
                                          <p:spTgt spid="7">
                                            <p:graphicEl>
                                              <a:dgm id="{2B3C9921-FD84-4834-A95F-9A9F59E1D05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graphicEl>
                                              <a:dgm id="{EB984153-9A67-4EFA-BE45-554E9B52E9C9}"/>
                                            </p:graphicEl>
                                          </p:spTgt>
                                        </p:tgtEl>
                                        <p:attrNameLst>
                                          <p:attrName>style.visibility</p:attrName>
                                        </p:attrNameLst>
                                      </p:cBhvr>
                                      <p:to>
                                        <p:strVal val="visible"/>
                                      </p:to>
                                    </p:set>
                                    <p:animEffect transition="in" filter="slide(fromBottom)">
                                      <p:cBhvr>
                                        <p:cTn id="22" dur="500"/>
                                        <p:tgtEl>
                                          <p:spTgt spid="7">
                                            <p:graphicEl>
                                              <a:dgm id="{EB984153-9A67-4EFA-BE45-554E9B52E9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28650" y="1825624"/>
            <a:ext cx="7886700" cy="4411687"/>
          </a:xfrm>
        </p:spPr>
        <p:txBody>
          <a:bodyPr/>
          <a:lstStyle/>
          <a:p>
            <a:r>
              <a:rPr lang="zh-CN" altLang="en-US" dirty="0" smtClean="0"/>
              <a:t>关系模式</a:t>
            </a:r>
            <a:r>
              <a:rPr lang="en-US" altLang="zh-CN" dirty="0" smtClean="0"/>
              <a:t>S_D_P</a:t>
            </a:r>
            <a:r>
              <a:rPr lang="zh-CN" altLang="en-US" dirty="0" smtClean="0"/>
              <a:t>是不好的设计，需要改造。</a:t>
            </a:r>
            <a:endParaRPr lang="en-US" altLang="zh-CN" dirty="0" smtClean="0"/>
          </a:p>
          <a:p>
            <a:endParaRPr lang="en-US" altLang="zh-CN" dirty="0" smtClean="0"/>
          </a:p>
          <a:p>
            <a:r>
              <a:rPr lang="zh-CN" altLang="en-US" dirty="0" smtClean="0"/>
              <a:t>改造方法？</a:t>
            </a:r>
            <a:endParaRPr lang="en-US" altLang="zh-CN" dirty="0"/>
          </a:p>
          <a:p>
            <a:r>
              <a:rPr lang="zh-CN" altLang="en-US" dirty="0" smtClean="0"/>
              <a:t>                          关系模式分解</a:t>
            </a:r>
            <a:endParaRPr lang="en-US" altLang="zh-CN" dirty="0" smtClean="0"/>
          </a:p>
          <a:p>
            <a:pPr marL="0" indent="0">
              <a:buNone/>
            </a:pPr>
            <a:endParaRPr lang="zh-CN" altLang="en-US" dirty="0"/>
          </a:p>
        </p:txBody>
      </p:sp>
      <p:sp>
        <p:nvSpPr>
          <p:cNvPr id="7" name="TextBox 4"/>
          <p:cNvSpPr txBox="1">
            <a:spLocks noGrp="1"/>
          </p:cNvSpPr>
          <p:nvPr>
            <p:ph type="title"/>
          </p:nvPr>
        </p:nvSpPr>
        <p:spPr>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4.1.2 </a:t>
            </a:r>
            <a:r>
              <a:rPr lang="zh-CN" altLang="en-US" sz="2800" dirty="0">
                <a:solidFill>
                  <a:srgbClr val="FFFF00"/>
                </a:solidFill>
                <a:latin typeface="黑体" pitchFamily="49" charset="-122"/>
                <a:ea typeface="黑体" pitchFamily="49" charset="-122"/>
              </a:rPr>
              <a:t>改造泛关系模式</a:t>
            </a:r>
            <a:r>
              <a:rPr lang="en-US" altLang="zh-CN" sz="2800" dirty="0">
                <a:solidFill>
                  <a:srgbClr val="FFFF00"/>
                </a:solidFill>
                <a:latin typeface="黑体" pitchFamily="49" charset="-122"/>
                <a:ea typeface="黑体" pitchFamily="49" charset="-122"/>
              </a:rPr>
              <a:t>S_D_P</a:t>
            </a:r>
            <a:endParaRPr lang="zh-CN" altLang="en-US" sz="2800" dirty="0">
              <a:solidFill>
                <a:srgbClr val="FFFF00"/>
              </a:solidFill>
              <a:latin typeface="黑体" pitchFamily="49" charset="-122"/>
              <a:ea typeface="黑体" pitchFamily="49" charset="-122"/>
            </a:endParaRPr>
          </a:p>
        </p:txBody>
      </p:sp>
    </p:spTree>
    <p:extLst>
      <p:ext uri="{BB962C8B-B14F-4D97-AF65-F5344CB8AC3E}">
        <p14:creationId xmlns:p14="http://schemas.microsoft.com/office/powerpoint/2010/main" val="1247328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13535" y="763976"/>
            <a:ext cx="8229600" cy="576792"/>
          </a:xfrm>
        </p:spPr>
        <p:txBody>
          <a:bodyPr>
            <a:noAutofit/>
          </a:bodyPr>
          <a:lstStyle/>
          <a:p>
            <a:pPr eaLnBrk="1" hangingPunct="1"/>
            <a:r>
              <a:rPr lang="zh-CN" altLang="en-US" sz="3200" b="1" dirty="0">
                <a:solidFill>
                  <a:srgbClr val="C00000"/>
                </a:solidFill>
              </a:rPr>
              <a:t>第</a:t>
            </a:r>
            <a:r>
              <a:rPr lang="en-US" altLang="zh-CN" sz="3200" b="1" dirty="0">
                <a:solidFill>
                  <a:srgbClr val="C00000"/>
                </a:solidFill>
              </a:rPr>
              <a:t>1</a:t>
            </a:r>
            <a:r>
              <a:rPr lang="zh-CN" altLang="en-US" sz="3200" b="1" dirty="0">
                <a:solidFill>
                  <a:srgbClr val="C00000"/>
                </a:solidFill>
              </a:rPr>
              <a:t>种分解</a:t>
            </a:r>
            <a:r>
              <a:rPr lang="zh-CN" altLang="en-US" sz="3200" b="1" dirty="0" smtClean="0">
                <a:solidFill>
                  <a:srgbClr val="C00000"/>
                </a:solidFill>
              </a:rPr>
              <a:t>方法</a:t>
            </a:r>
            <a:r>
              <a:rPr lang="en-US" altLang="zh-CN" sz="3200" b="1" dirty="0" smtClean="0">
                <a:solidFill>
                  <a:srgbClr val="C00000"/>
                </a:solidFill>
              </a:rPr>
              <a:t>-</a:t>
            </a:r>
            <a:r>
              <a:rPr lang="zh-CN" altLang="en-US" sz="3200" b="1" dirty="0" smtClean="0">
                <a:solidFill>
                  <a:srgbClr val="C00000"/>
                </a:solidFill>
              </a:rPr>
              <a:t>消除项目信息的冗余</a:t>
            </a:r>
            <a:endParaRPr lang="zh-CN" altLang="en-US" sz="3200" b="1" dirty="0">
              <a:solidFill>
                <a:srgbClr val="C00000"/>
              </a:solidFill>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814047231"/>
              </p:ext>
            </p:extLst>
          </p:nvPr>
        </p:nvGraphicFramePr>
        <p:xfrm>
          <a:off x="539751" y="1389066"/>
          <a:ext cx="8229600" cy="1344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0" name="灯片编号占位符 5"/>
          <p:cNvSpPr>
            <a:spLocks noGrp="1"/>
          </p:cNvSpPr>
          <p:nvPr>
            <p:ph type="sldNum" sz="quarter" idx="12"/>
          </p:nvPr>
        </p:nvSpPr>
        <p:spPr>
          <a:noFill/>
        </p:spPr>
        <p:txBody>
          <a:bodyPr/>
          <a:lstStyle/>
          <a:p>
            <a:fld id="{15554C15-921D-419D-A30D-876AA69DA21D}" type="slidenum">
              <a:rPr lang="en-US" altLang="zh-CN" smtClean="0"/>
              <a:pPr/>
              <a:t>17</a:t>
            </a:fld>
            <a:endParaRPr lang="en-US" altLang="zh-CN" smtClean="0"/>
          </a:p>
        </p:txBody>
      </p:sp>
      <p:sp>
        <p:nvSpPr>
          <p:cNvPr id="8" name="圆角矩形 7"/>
          <p:cNvSpPr/>
          <p:nvPr/>
        </p:nvSpPr>
        <p:spPr>
          <a:xfrm>
            <a:off x="500035" y="2928935"/>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导师姓名</a:t>
            </a:r>
            <a:endParaRPr lang="zh-CN" altLang="en-US" b="1" dirty="0">
              <a:solidFill>
                <a:srgbClr val="FF0000"/>
              </a:solidFill>
            </a:endParaRPr>
          </a:p>
        </p:txBody>
      </p:sp>
      <p:sp>
        <p:nvSpPr>
          <p:cNvPr id="9" name="圆角矩形 8"/>
          <p:cNvSpPr/>
          <p:nvPr/>
        </p:nvSpPr>
        <p:spPr>
          <a:xfrm>
            <a:off x="500035" y="457201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院长</a:t>
            </a:r>
            <a:endParaRPr lang="zh-CN" altLang="en-US" b="1" dirty="0">
              <a:solidFill>
                <a:srgbClr val="FF0000"/>
              </a:solidFill>
            </a:endParaRPr>
          </a:p>
        </p:txBody>
      </p:sp>
      <p:sp>
        <p:nvSpPr>
          <p:cNvPr id="10" name="圆角矩形 9"/>
          <p:cNvSpPr/>
          <p:nvPr/>
        </p:nvSpPr>
        <p:spPr>
          <a:xfrm>
            <a:off x="2214546" y="4572010"/>
            <a:ext cx="1357323"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学院名称</a:t>
            </a:r>
            <a:endParaRPr lang="zh-CN" altLang="en-US" b="1" dirty="0">
              <a:solidFill>
                <a:srgbClr val="FF0000"/>
              </a:solidFill>
            </a:endParaRPr>
          </a:p>
        </p:txBody>
      </p:sp>
      <p:sp>
        <p:nvSpPr>
          <p:cNvPr id="11" name="圆角矩形 10"/>
          <p:cNvSpPr/>
          <p:nvPr/>
        </p:nvSpPr>
        <p:spPr>
          <a:xfrm>
            <a:off x="2357423" y="3786191"/>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学号</a:t>
            </a:r>
            <a:endParaRPr lang="zh-CN" altLang="en-US" b="1" dirty="0">
              <a:solidFill>
                <a:srgbClr val="FF0000"/>
              </a:solidFill>
            </a:endParaRPr>
          </a:p>
        </p:txBody>
      </p:sp>
      <p:sp>
        <p:nvSpPr>
          <p:cNvPr id="12" name="圆角矩形 11"/>
          <p:cNvSpPr/>
          <p:nvPr/>
        </p:nvSpPr>
        <p:spPr>
          <a:xfrm>
            <a:off x="2357423" y="2928935"/>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姓名</a:t>
            </a:r>
            <a:endParaRPr lang="zh-CN" altLang="en-US" b="1" dirty="0">
              <a:solidFill>
                <a:srgbClr val="FF0000"/>
              </a:solidFill>
            </a:endParaRPr>
          </a:p>
        </p:txBody>
      </p:sp>
      <p:sp>
        <p:nvSpPr>
          <p:cNvPr id="13" name="圆角矩形 12"/>
          <p:cNvSpPr/>
          <p:nvPr/>
        </p:nvSpPr>
        <p:spPr>
          <a:xfrm>
            <a:off x="4000496" y="3000374"/>
            <a:ext cx="1428760"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项目编号</a:t>
            </a:r>
            <a:endParaRPr lang="zh-CN" altLang="en-US" b="1" dirty="0">
              <a:solidFill>
                <a:srgbClr val="FF0000"/>
              </a:solidFill>
            </a:endParaRPr>
          </a:p>
        </p:txBody>
      </p:sp>
      <p:sp>
        <p:nvSpPr>
          <p:cNvPr id="14" name="圆角矩形 13"/>
          <p:cNvSpPr/>
          <p:nvPr/>
        </p:nvSpPr>
        <p:spPr>
          <a:xfrm>
            <a:off x="6357951" y="3000374"/>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项目名称</a:t>
            </a:r>
            <a:endParaRPr lang="zh-CN" altLang="en-US" b="1" dirty="0">
              <a:solidFill>
                <a:srgbClr val="FF0000"/>
              </a:solidFill>
            </a:endParaRPr>
          </a:p>
        </p:txBody>
      </p:sp>
      <p:grpSp>
        <p:nvGrpSpPr>
          <p:cNvPr id="35" name="组合 34"/>
          <p:cNvGrpSpPr/>
          <p:nvPr/>
        </p:nvGrpSpPr>
        <p:grpSpPr>
          <a:xfrm>
            <a:off x="3786183" y="4071943"/>
            <a:ext cx="2857520" cy="642943"/>
            <a:chOff x="3786182" y="3500442"/>
            <a:chExt cx="2857520" cy="642942"/>
          </a:xfrm>
          <a:noFill/>
        </p:grpSpPr>
        <p:sp>
          <p:nvSpPr>
            <p:cNvPr id="34" name="圆角矩形 33"/>
            <p:cNvSpPr/>
            <p:nvPr/>
          </p:nvSpPr>
          <p:spPr>
            <a:xfrm>
              <a:off x="3786182" y="3500442"/>
              <a:ext cx="2857520" cy="642942"/>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15" name="圆角矩形 14"/>
            <p:cNvSpPr/>
            <p:nvPr/>
          </p:nvSpPr>
          <p:spPr>
            <a:xfrm>
              <a:off x="3929058" y="3643318"/>
              <a:ext cx="1000132"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学号</a:t>
              </a:r>
              <a:endParaRPr lang="zh-CN" altLang="en-US" b="1" dirty="0">
                <a:solidFill>
                  <a:srgbClr val="FF0000"/>
                </a:solidFill>
              </a:endParaRPr>
            </a:p>
          </p:txBody>
        </p:sp>
        <p:sp>
          <p:nvSpPr>
            <p:cNvPr id="16" name="圆角矩形 15"/>
            <p:cNvSpPr/>
            <p:nvPr/>
          </p:nvSpPr>
          <p:spPr>
            <a:xfrm>
              <a:off x="5000628" y="3643318"/>
              <a:ext cx="1428760"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项目编号</a:t>
              </a:r>
              <a:endParaRPr lang="zh-CN" altLang="en-US" b="1" dirty="0">
                <a:solidFill>
                  <a:srgbClr val="FF0000"/>
                </a:solidFill>
              </a:endParaRPr>
            </a:p>
          </p:txBody>
        </p:sp>
      </p:grpSp>
      <p:sp>
        <p:nvSpPr>
          <p:cNvPr id="17" name="圆角矩形 16"/>
          <p:cNvSpPr/>
          <p:nvPr/>
        </p:nvSpPr>
        <p:spPr>
          <a:xfrm>
            <a:off x="7572396" y="4214819"/>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承担任务</a:t>
            </a:r>
            <a:endParaRPr lang="zh-CN" altLang="en-US" b="1" dirty="0">
              <a:solidFill>
                <a:srgbClr val="FF0000"/>
              </a:solidFill>
            </a:endParaRPr>
          </a:p>
        </p:txBody>
      </p:sp>
      <p:cxnSp>
        <p:nvCxnSpPr>
          <p:cNvPr id="19" name="直接箭头连接符 18"/>
          <p:cNvCxnSpPr>
            <a:stCxn id="11" idx="2"/>
            <a:endCxn id="10" idx="0"/>
          </p:cNvCxnSpPr>
          <p:nvPr/>
        </p:nvCxnSpPr>
        <p:spPr>
          <a:xfrm rot="16200000" flipH="1">
            <a:off x="2661034" y="4339839"/>
            <a:ext cx="428628"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1" idx="0"/>
            <a:endCxn id="12" idx="2"/>
          </p:cNvCxnSpPr>
          <p:nvPr/>
        </p:nvCxnSpPr>
        <p:spPr>
          <a:xfrm rot="5400000" flipH="1" flipV="1">
            <a:off x="2607456" y="3536158"/>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4" name="直接箭头连接符 23"/>
          <p:cNvCxnSpPr>
            <a:stCxn id="11" idx="0"/>
            <a:endCxn id="8" idx="3"/>
          </p:cNvCxnSpPr>
          <p:nvPr/>
        </p:nvCxnSpPr>
        <p:spPr>
          <a:xfrm rot="16200000" flipV="1">
            <a:off x="1910939" y="2839639"/>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7" name="直接箭头连接符 26"/>
          <p:cNvCxnSpPr>
            <a:stCxn id="10" idx="1"/>
            <a:endCxn id="9" idx="3"/>
          </p:cNvCxnSpPr>
          <p:nvPr/>
        </p:nvCxnSpPr>
        <p:spPr>
          <a:xfrm rot="10800000">
            <a:off x="1500167" y="4750603"/>
            <a:ext cx="714380"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0" name="直接箭头连接符 29"/>
          <p:cNvCxnSpPr>
            <a:stCxn id="13" idx="3"/>
            <a:endCxn id="14" idx="1"/>
          </p:cNvCxnSpPr>
          <p:nvPr/>
        </p:nvCxnSpPr>
        <p:spPr>
          <a:xfrm>
            <a:off x="5429258" y="3178967"/>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3" name="直接箭头连接符 32"/>
          <p:cNvCxnSpPr/>
          <p:nvPr/>
        </p:nvCxnSpPr>
        <p:spPr>
          <a:xfrm>
            <a:off x="6643703" y="4429133"/>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5" name="TextBox 4"/>
          <p:cNvSpPr txBox="1"/>
          <p:nvPr/>
        </p:nvSpPr>
        <p:spPr>
          <a:xfrm>
            <a:off x="210023" y="98268"/>
            <a:ext cx="4673074" cy="523220"/>
          </a:xfrm>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4.1.2 </a:t>
            </a:r>
            <a:r>
              <a:rPr lang="zh-CN" altLang="en-US" sz="2800" dirty="0">
                <a:solidFill>
                  <a:srgbClr val="FFFF00"/>
                </a:solidFill>
                <a:latin typeface="黑体" pitchFamily="49" charset="-122"/>
                <a:ea typeface="黑体" pitchFamily="49" charset="-122"/>
              </a:rPr>
              <a:t>改造泛关系模式</a:t>
            </a:r>
            <a:r>
              <a:rPr lang="en-US" altLang="zh-CN" sz="2800" dirty="0">
                <a:solidFill>
                  <a:srgbClr val="FFFF00"/>
                </a:solidFill>
                <a:latin typeface="黑体" pitchFamily="49" charset="-122"/>
                <a:ea typeface="黑体" pitchFamily="49" charset="-122"/>
              </a:rPr>
              <a:t>S_D_P</a:t>
            </a:r>
            <a:endParaRPr lang="zh-CN" altLang="en-US" sz="2800" dirty="0">
              <a:solidFill>
                <a:srgbClr val="FFFF00"/>
              </a:solidFill>
              <a:latin typeface="黑体" pitchFamily="49" charset="-122"/>
              <a:ea typeface="黑体" pitchFamily="49" charset="-122"/>
            </a:endParaRPr>
          </a:p>
        </p:txBody>
      </p:sp>
    </p:spTree>
    <p:extLst>
      <p:ext uri="{BB962C8B-B14F-4D97-AF65-F5344CB8AC3E}">
        <p14:creationId xmlns:p14="http://schemas.microsoft.com/office/powerpoint/2010/main" val="2106735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checkerboard(across)">
                                      <p:cBhvr>
                                        <p:cTn id="20" dur="500"/>
                                        <p:tgtEl>
                                          <p:spTgt spid="21"/>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30"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800" decel="100000"/>
                                        <p:tgtEl>
                                          <p:spTgt spid="19"/>
                                        </p:tgtEl>
                                      </p:cBhvr>
                                    </p:animEffect>
                                    <p:anim calcmode="lin" valueType="num">
                                      <p:cBhvr>
                                        <p:cTn id="29" dur="800" decel="100000" fill="hold"/>
                                        <p:tgtEl>
                                          <p:spTgt spid="19"/>
                                        </p:tgtEl>
                                        <p:attrNameLst>
                                          <p:attrName>style.rotation</p:attrName>
                                        </p:attrNameLst>
                                      </p:cBhvr>
                                      <p:tavLst>
                                        <p:tav tm="0">
                                          <p:val>
                                            <p:fltVal val="-90"/>
                                          </p:val>
                                        </p:tav>
                                        <p:tav tm="100000">
                                          <p:val>
                                            <p:fltVal val="0"/>
                                          </p:val>
                                        </p:tav>
                                      </p:tavLst>
                                    </p:anim>
                                    <p:anim calcmode="lin" valueType="num">
                                      <p:cBhvr>
                                        <p:cTn id="30" dur="800" decel="100000" fill="hold"/>
                                        <p:tgtEl>
                                          <p:spTgt spid="19"/>
                                        </p:tgtEl>
                                        <p:attrNameLst>
                                          <p:attrName>ppt_x</p:attrName>
                                        </p:attrNameLst>
                                      </p:cBhvr>
                                      <p:tavLst>
                                        <p:tav tm="0">
                                          <p:val>
                                            <p:strVal val="#ppt_x+0.4"/>
                                          </p:val>
                                        </p:tav>
                                        <p:tav tm="100000">
                                          <p:val>
                                            <p:strVal val="#ppt_x-0.05"/>
                                          </p:val>
                                        </p:tav>
                                      </p:tavLst>
                                    </p:anim>
                                    <p:anim calcmode="lin" valueType="num">
                                      <p:cBhvr>
                                        <p:cTn id="31" dur="800" decel="100000" fill="hold"/>
                                        <p:tgtEl>
                                          <p:spTgt spid="19"/>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19"/>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19"/>
                                        </p:tgtEl>
                                        <p:attrNameLst>
                                          <p:attrName>ppt_y</p:attrName>
                                        </p:attrNameLst>
                                      </p:cBhvr>
                                      <p:tavLst>
                                        <p:tav tm="0">
                                          <p:val>
                                            <p:strVal val="#ppt_y+0.1"/>
                                          </p:val>
                                        </p:tav>
                                        <p:tav tm="100000">
                                          <p:val>
                                            <p:strVal val="#ppt_y"/>
                                          </p:val>
                                        </p:tav>
                                      </p:tavLst>
                                    </p:anim>
                                  </p:childTnLst>
                                </p:cTn>
                              </p:par>
                              <p:par>
                                <p:cTn id="34" presetID="3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800" decel="100000"/>
                                        <p:tgtEl>
                                          <p:spTgt spid="10"/>
                                        </p:tgtEl>
                                      </p:cBhvr>
                                    </p:animEffect>
                                    <p:anim calcmode="lin" valueType="num">
                                      <p:cBhvr>
                                        <p:cTn id="37" dur="800" decel="100000" fill="hold"/>
                                        <p:tgtEl>
                                          <p:spTgt spid="10"/>
                                        </p:tgtEl>
                                        <p:attrNameLst>
                                          <p:attrName>style.rotation</p:attrName>
                                        </p:attrNameLst>
                                      </p:cBhvr>
                                      <p:tavLst>
                                        <p:tav tm="0">
                                          <p:val>
                                            <p:fltVal val="-90"/>
                                          </p:val>
                                        </p:tav>
                                        <p:tav tm="100000">
                                          <p:val>
                                            <p:fltVal val="0"/>
                                          </p:val>
                                        </p:tav>
                                      </p:tavLst>
                                    </p:anim>
                                    <p:anim calcmode="lin" valueType="num">
                                      <p:cBhvr>
                                        <p:cTn id="38" dur="800" decel="100000" fill="hold"/>
                                        <p:tgtEl>
                                          <p:spTgt spid="10"/>
                                        </p:tgtEl>
                                        <p:attrNameLst>
                                          <p:attrName>ppt_x</p:attrName>
                                        </p:attrNameLst>
                                      </p:cBhvr>
                                      <p:tavLst>
                                        <p:tav tm="0">
                                          <p:val>
                                            <p:strVal val="#ppt_x+0.4"/>
                                          </p:val>
                                        </p:tav>
                                        <p:tav tm="100000">
                                          <p:val>
                                            <p:strVal val="#ppt_x-0.05"/>
                                          </p:val>
                                        </p:tav>
                                      </p:tavLst>
                                    </p:anim>
                                    <p:anim calcmode="lin" valueType="num">
                                      <p:cBhvr>
                                        <p:cTn id="39" dur="800" decel="100000" fill="hold"/>
                                        <p:tgtEl>
                                          <p:spTgt spid="10"/>
                                        </p:tgtEl>
                                        <p:attrNameLst>
                                          <p:attrName>ppt_y</p:attrName>
                                        </p:attrNameLst>
                                      </p:cBhvr>
                                      <p:tavLst>
                                        <p:tav tm="0">
                                          <p:val>
                                            <p:strVal val="#ppt_y-0.4"/>
                                          </p:val>
                                        </p:tav>
                                        <p:tav tm="100000">
                                          <p:val>
                                            <p:strVal val="#ppt_y+0.1"/>
                                          </p:val>
                                        </p:tav>
                                      </p:tavLst>
                                    </p:anim>
                                    <p:anim calcmode="lin" valueType="num">
                                      <p:cBhvr>
                                        <p:cTn id="40"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41"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9" presetClass="entr" presetSubtype="0" decel="100000"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fltVal val="0"/>
                                          </p:val>
                                        </p:tav>
                                        <p:tav tm="100000">
                                          <p:val>
                                            <p:strVal val="#ppt_h"/>
                                          </p:val>
                                        </p:tav>
                                      </p:tavLst>
                                    </p:anim>
                                    <p:anim calcmode="lin" valueType="num">
                                      <p:cBhvr>
                                        <p:cTn id="48" dur="500" fill="hold"/>
                                        <p:tgtEl>
                                          <p:spTgt spid="27"/>
                                        </p:tgtEl>
                                        <p:attrNameLst>
                                          <p:attrName>style.rotation</p:attrName>
                                        </p:attrNameLst>
                                      </p:cBhvr>
                                      <p:tavLst>
                                        <p:tav tm="0">
                                          <p:val>
                                            <p:fltVal val="360"/>
                                          </p:val>
                                        </p:tav>
                                        <p:tav tm="100000">
                                          <p:val>
                                            <p:fltVal val="0"/>
                                          </p:val>
                                        </p:tav>
                                      </p:tavLst>
                                    </p:anim>
                                    <p:animEffect transition="in" filter="fade">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58" presetClass="entr" presetSubtype="0" accel="10000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p:cTn id="54" dur="500" fill="hold"/>
                                        <p:tgtEl>
                                          <p:spTgt spid="24"/>
                                        </p:tgtEl>
                                        <p:attrNameLst>
                                          <p:attrName>ppt_w</p:attrName>
                                        </p:attrNameLst>
                                      </p:cBhvr>
                                      <p:tavLst>
                                        <p:tav tm="0">
                                          <p:val>
                                            <p:strVal val="#ppt_w*2.5"/>
                                          </p:val>
                                        </p:tav>
                                        <p:tav tm="100000">
                                          <p:val>
                                            <p:strVal val="#ppt_w"/>
                                          </p:val>
                                        </p:tav>
                                      </p:tavLst>
                                    </p:anim>
                                    <p:anim calcmode="lin" valueType="num">
                                      <p:cBhvr>
                                        <p:cTn id="55" dur="500" fill="hold"/>
                                        <p:tgtEl>
                                          <p:spTgt spid="24"/>
                                        </p:tgtEl>
                                        <p:attrNameLst>
                                          <p:attrName>ppt_h</p:attrName>
                                        </p:attrNameLst>
                                      </p:cBhvr>
                                      <p:tavLst>
                                        <p:tav tm="0">
                                          <p:val>
                                            <p:strVal val="#ppt_h*0.01"/>
                                          </p:val>
                                        </p:tav>
                                        <p:tav tm="100000">
                                          <p:val>
                                            <p:strVal val="#ppt_h"/>
                                          </p:val>
                                        </p:tav>
                                      </p:tavLst>
                                    </p:anim>
                                    <p:anim calcmode="lin" valueType="num">
                                      <p:cBhvr>
                                        <p:cTn id="56" dur="500" fill="hold"/>
                                        <p:tgtEl>
                                          <p:spTgt spid="24"/>
                                        </p:tgtEl>
                                        <p:attrNameLst>
                                          <p:attrName>ppt_x</p:attrName>
                                        </p:attrNameLst>
                                      </p:cBhvr>
                                      <p:tavLst>
                                        <p:tav tm="0">
                                          <p:val>
                                            <p:strVal val="#ppt_x"/>
                                          </p:val>
                                        </p:tav>
                                        <p:tav tm="100000">
                                          <p:val>
                                            <p:strVal val="#ppt_x"/>
                                          </p:val>
                                        </p:tav>
                                      </p:tavLst>
                                    </p:anim>
                                    <p:anim calcmode="lin" valueType="num">
                                      <p:cBhvr>
                                        <p:cTn id="57" dur="500" fill="hold"/>
                                        <p:tgtEl>
                                          <p:spTgt spid="24"/>
                                        </p:tgtEl>
                                        <p:attrNameLst>
                                          <p:attrName>ppt_y</p:attrName>
                                        </p:attrNameLst>
                                      </p:cBhvr>
                                      <p:tavLst>
                                        <p:tav tm="0">
                                          <p:val>
                                            <p:strVal val="#ppt_h+1"/>
                                          </p:val>
                                        </p:tav>
                                        <p:tav tm="100000">
                                          <p:val>
                                            <p:strVal val="#ppt_y"/>
                                          </p:val>
                                        </p:tav>
                                      </p:tavLst>
                                    </p:anim>
                                    <p:animEffect transition="in" filter="fade">
                                      <p:cBhvr>
                                        <p:cTn id="58" dur="500"/>
                                        <p:tgtEl>
                                          <p:spTgt spid="24"/>
                                        </p:tgtEl>
                                      </p:cBhvr>
                                    </p:animEffect>
                                  </p:childTnLst>
                                </p:cTn>
                              </p:par>
                              <p:par>
                                <p:cTn id="59" presetID="58" presetClass="entr" presetSubtype="0" accel="10000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ppt_w</p:attrName>
                                        </p:attrNameLst>
                                      </p:cBhvr>
                                      <p:tavLst>
                                        <p:tav tm="0">
                                          <p:val>
                                            <p:strVal val="#ppt_w*2.5"/>
                                          </p:val>
                                        </p:tav>
                                        <p:tav tm="100000">
                                          <p:val>
                                            <p:strVal val="#ppt_w"/>
                                          </p:val>
                                        </p:tav>
                                      </p:tavLst>
                                    </p:anim>
                                    <p:anim calcmode="lin" valueType="num">
                                      <p:cBhvr>
                                        <p:cTn id="62" dur="500" fill="hold"/>
                                        <p:tgtEl>
                                          <p:spTgt spid="8"/>
                                        </p:tgtEl>
                                        <p:attrNameLst>
                                          <p:attrName>ppt_h</p:attrName>
                                        </p:attrNameLst>
                                      </p:cBhvr>
                                      <p:tavLst>
                                        <p:tav tm="0">
                                          <p:val>
                                            <p:strVal val="#ppt_h*0.01"/>
                                          </p:val>
                                        </p:tav>
                                        <p:tav tm="100000">
                                          <p:val>
                                            <p:strVal val="#ppt_h"/>
                                          </p:val>
                                        </p:tav>
                                      </p:tavLst>
                                    </p:anim>
                                    <p:anim calcmode="lin" valueType="num">
                                      <p:cBhvr>
                                        <p:cTn id="63" dur="500" fill="hold"/>
                                        <p:tgtEl>
                                          <p:spTgt spid="8"/>
                                        </p:tgtEl>
                                        <p:attrNameLst>
                                          <p:attrName>ppt_x</p:attrName>
                                        </p:attrNameLst>
                                      </p:cBhvr>
                                      <p:tavLst>
                                        <p:tav tm="0">
                                          <p:val>
                                            <p:strVal val="#ppt_x"/>
                                          </p:val>
                                        </p:tav>
                                        <p:tav tm="100000">
                                          <p:val>
                                            <p:strVal val="#ppt_x"/>
                                          </p:val>
                                        </p:tav>
                                      </p:tavLst>
                                    </p:anim>
                                    <p:anim calcmode="lin" valueType="num">
                                      <p:cBhvr>
                                        <p:cTn id="64" dur="500" fill="hold"/>
                                        <p:tgtEl>
                                          <p:spTgt spid="8"/>
                                        </p:tgtEl>
                                        <p:attrNameLst>
                                          <p:attrName>ppt_y</p:attrName>
                                        </p:attrNameLst>
                                      </p:cBhvr>
                                      <p:tavLst>
                                        <p:tav tm="0">
                                          <p:val>
                                            <p:strVal val="#ppt_h+1"/>
                                          </p:val>
                                        </p:tav>
                                        <p:tav tm="100000">
                                          <p:val>
                                            <p:strVal val="#ppt_y"/>
                                          </p:val>
                                        </p:tav>
                                      </p:tavLst>
                                    </p:anim>
                                    <p:animEffect transition="in" filter="fade">
                                      <p:cBhvr>
                                        <p:cTn id="65" dur="500"/>
                                        <p:tgtEl>
                                          <p:spTgt spid="8"/>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fltVal val="0"/>
                                          </p:val>
                                        </p:tav>
                                        <p:tav tm="100000">
                                          <p:val>
                                            <p:strVal val="#ppt_h"/>
                                          </p:val>
                                        </p:tav>
                                      </p:tavLst>
                                    </p:anim>
                                    <p:anim calcmode="lin" valueType="num">
                                      <p:cBhvr>
                                        <p:cTn id="70" dur="500" fill="hold"/>
                                        <p:tgtEl>
                                          <p:spTgt spid="9"/>
                                        </p:tgtEl>
                                        <p:attrNameLst>
                                          <p:attrName>style.rotation</p:attrName>
                                        </p:attrNameLst>
                                      </p:cBhvr>
                                      <p:tavLst>
                                        <p:tav tm="0">
                                          <p:val>
                                            <p:fltVal val="360"/>
                                          </p:val>
                                        </p:tav>
                                        <p:tav tm="100000">
                                          <p:val>
                                            <p:fltVal val="0"/>
                                          </p:val>
                                        </p:tav>
                                      </p:tavLst>
                                    </p:anim>
                                    <p:animEffect transition="in" filter="fad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checkerboard(across)">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8" presetClass="entr" presetSubtype="16" fill="hold" grpId="0" nodeType="click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diamond(in)">
                                      <p:cBhvr>
                                        <p:cTn id="81" dur="2000"/>
                                        <p:tgtEl>
                                          <p:spTgt spid="14"/>
                                        </p:tgtEl>
                                      </p:cBhvr>
                                    </p:animEffect>
                                  </p:childTnLst>
                                </p:cTn>
                              </p:par>
                              <p:par>
                                <p:cTn id="82" presetID="8" presetClass="entr" presetSubtype="16"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amond(in)">
                                      <p:cBhvr>
                                        <p:cTn id="84" dur="20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49" presetClass="entr" presetSubtype="0" decel="100000" fill="hold" nodeType="clickEffect">
                                  <p:stCondLst>
                                    <p:cond delay="0"/>
                                  </p:stCondLst>
                                  <p:childTnLst>
                                    <p:set>
                                      <p:cBhvr>
                                        <p:cTn id="88" dur="1" fill="hold">
                                          <p:stCondLst>
                                            <p:cond delay="0"/>
                                          </p:stCondLst>
                                        </p:cTn>
                                        <p:tgtEl>
                                          <p:spTgt spid="35"/>
                                        </p:tgtEl>
                                        <p:attrNameLst>
                                          <p:attrName>style.visibility</p:attrName>
                                        </p:attrNameLst>
                                      </p:cBhvr>
                                      <p:to>
                                        <p:strVal val="visible"/>
                                      </p:to>
                                    </p:set>
                                    <p:anim calcmode="lin" valueType="num">
                                      <p:cBhvr>
                                        <p:cTn id="89" dur="500" fill="hold"/>
                                        <p:tgtEl>
                                          <p:spTgt spid="35"/>
                                        </p:tgtEl>
                                        <p:attrNameLst>
                                          <p:attrName>ppt_w</p:attrName>
                                        </p:attrNameLst>
                                      </p:cBhvr>
                                      <p:tavLst>
                                        <p:tav tm="0">
                                          <p:val>
                                            <p:fltVal val="0"/>
                                          </p:val>
                                        </p:tav>
                                        <p:tav tm="100000">
                                          <p:val>
                                            <p:strVal val="#ppt_w"/>
                                          </p:val>
                                        </p:tav>
                                      </p:tavLst>
                                    </p:anim>
                                    <p:anim calcmode="lin" valueType="num">
                                      <p:cBhvr>
                                        <p:cTn id="90" dur="500" fill="hold"/>
                                        <p:tgtEl>
                                          <p:spTgt spid="35"/>
                                        </p:tgtEl>
                                        <p:attrNameLst>
                                          <p:attrName>ppt_h</p:attrName>
                                        </p:attrNameLst>
                                      </p:cBhvr>
                                      <p:tavLst>
                                        <p:tav tm="0">
                                          <p:val>
                                            <p:fltVal val="0"/>
                                          </p:val>
                                        </p:tav>
                                        <p:tav tm="100000">
                                          <p:val>
                                            <p:strVal val="#ppt_h"/>
                                          </p:val>
                                        </p:tav>
                                      </p:tavLst>
                                    </p:anim>
                                    <p:anim calcmode="lin" valueType="num">
                                      <p:cBhvr>
                                        <p:cTn id="91" dur="500" fill="hold"/>
                                        <p:tgtEl>
                                          <p:spTgt spid="35"/>
                                        </p:tgtEl>
                                        <p:attrNameLst>
                                          <p:attrName>style.rotation</p:attrName>
                                        </p:attrNameLst>
                                      </p:cBhvr>
                                      <p:tavLst>
                                        <p:tav tm="0">
                                          <p:val>
                                            <p:fltVal val="360"/>
                                          </p:val>
                                        </p:tav>
                                        <p:tav tm="100000">
                                          <p:val>
                                            <p:fltVal val="0"/>
                                          </p:val>
                                        </p:tav>
                                      </p:tavLst>
                                    </p:anim>
                                    <p:animEffect transition="in" filter="fade">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ox(in)">
                                      <p:cBhvr>
                                        <p:cTn id="97" dur="500"/>
                                        <p:tgtEl>
                                          <p:spTgt spid="17"/>
                                        </p:tgtEl>
                                      </p:cBhvr>
                                    </p:animEffect>
                                  </p:childTnLst>
                                </p:cTn>
                              </p:par>
                              <p:par>
                                <p:cTn id="98" presetID="4" presetClass="entr" presetSubtype="16" fill="hold"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box(in)">
                                      <p:cBhvr>
                                        <p:cTn id="10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9" grpId="0" animBg="1"/>
      <p:bldP spid="10" grpId="0" animBg="1"/>
      <p:bldP spid="11" grpId="0" animBg="1"/>
      <p:bldP spid="12" grpId="0" animBg="1"/>
      <p:bldP spid="13" grpId="0" animBg="1"/>
      <p:bldP spid="14"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13535" y="763976"/>
            <a:ext cx="8229600" cy="576792"/>
          </a:xfrm>
        </p:spPr>
        <p:txBody>
          <a:bodyPr>
            <a:noAutofit/>
          </a:bodyPr>
          <a:lstStyle/>
          <a:p>
            <a:pPr eaLnBrk="1" hangingPunct="1"/>
            <a:r>
              <a:rPr lang="zh-CN" altLang="en-US" sz="3200" b="1" dirty="0">
                <a:solidFill>
                  <a:srgbClr val="C00000"/>
                </a:solidFill>
              </a:rPr>
              <a:t>第</a:t>
            </a:r>
            <a:r>
              <a:rPr lang="en-US" altLang="zh-CN" sz="3200" b="1" dirty="0">
                <a:solidFill>
                  <a:srgbClr val="C00000"/>
                </a:solidFill>
              </a:rPr>
              <a:t>1</a:t>
            </a:r>
            <a:r>
              <a:rPr lang="zh-CN" altLang="en-US" sz="3200" b="1" dirty="0">
                <a:solidFill>
                  <a:srgbClr val="C00000"/>
                </a:solidFill>
              </a:rPr>
              <a:t>种分解</a:t>
            </a:r>
            <a:r>
              <a:rPr lang="zh-CN" altLang="en-US" sz="3200" b="1" dirty="0" smtClean="0">
                <a:solidFill>
                  <a:srgbClr val="C00000"/>
                </a:solidFill>
              </a:rPr>
              <a:t>方法</a:t>
            </a:r>
            <a:r>
              <a:rPr lang="en-US" altLang="zh-CN" sz="3200" b="1" dirty="0" smtClean="0">
                <a:solidFill>
                  <a:srgbClr val="C00000"/>
                </a:solidFill>
              </a:rPr>
              <a:t>-</a:t>
            </a:r>
            <a:r>
              <a:rPr lang="zh-CN" altLang="en-US" sz="3200" b="1" dirty="0" smtClean="0">
                <a:solidFill>
                  <a:srgbClr val="C00000"/>
                </a:solidFill>
              </a:rPr>
              <a:t>消除项目信息的冗余</a:t>
            </a:r>
            <a:endParaRPr lang="zh-CN" altLang="en-US" sz="3200" b="1" dirty="0">
              <a:solidFill>
                <a:srgbClr val="C00000"/>
              </a:solidFill>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2081164647"/>
              </p:ext>
            </p:extLst>
          </p:nvPr>
        </p:nvGraphicFramePr>
        <p:xfrm>
          <a:off x="539751" y="1389066"/>
          <a:ext cx="8229600" cy="1344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0" name="灯片编号占位符 5"/>
          <p:cNvSpPr>
            <a:spLocks noGrp="1"/>
          </p:cNvSpPr>
          <p:nvPr>
            <p:ph type="sldNum" sz="quarter" idx="12"/>
          </p:nvPr>
        </p:nvSpPr>
        <p:spPr>
          <a:noFill/>
        </p:spPr>
        <p:txBody>
          <a:bodyPr/>
          <a:lstStyle/>
          <a:p>
            <a:fld id="{15554C15-921D-419D-A30D-876AA69DA21D}" type="slidenum">
              <a:rPr lang="en-US" altLang="zh-CN" smtClean="0"/>
              <a:pPr/>
              <a:t>18</a:t>
            </a:fld>
            <a:endParaRPr lang="en-US" altLang="zh-CN" smtClean="0"/>
          </a:p>
        </p:txBody>
      </p:sp>
      <p:sp>
        <p:nvSpPr>
          <p:cNvPr id="299013" name="Rectangle 5"/>
          <p:cNvSpPr>
            <a:spLocks noChangeArrowheads="1"/>
          </p:cNvSpPr>
          <p:nvPr/>
        </p:nvSpPr>
        <p:spPr bwMode="auto">
          <a:xfrm>
            <a:off x="512495" y="3629294"/>
            <a:ext cx="8075591" cy="615553"/>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r>
              <a:rPr kumimoji="1" lang="zh-CN" altLang="en-US" sz="3400" dirty="0" smtClean="0">
                <a:solidFill>
                  <a:schemeClr val="tx1"/>
                </a:solidFill>
              </a:rPr>
              <a:t>优点</a:t>
            </a:r>
            <a:r>
              <a:rPr kumimoji="1" lang="en-US" altLang="zh-CN" sz="3400" dirty="0" smtClean="0">
                <a:solidFill>
                  <a:schemeClr val="tx1"/>
                </a:solidFill>
              </a:rPr>
              <a:t>2</a:t>
            </a:r>
            <a:r>
              <a:rPr kumimoji="1" lang="zh-CN" altLang="en-US" sz="3400" dirty="0" smtClean="0">
                <a:solidFill>
                  <a:schemeClr val="tx1"/>
                </a:solidFill>
              </a:rPr>
              <a:t>：解决学生和项目信息的更新异常</a:t>
            </a:r>
            <a:endParaRPr kumimoji="1" lang="zh-CN" altLang="en-US" sz="3400" dirty="0">
              <a:solidFill>
                <a:schemeClr val="tx1"/>
              </a:solidFill>
            </a:endParaRPr>
          </a:p>
        </p:txBody>
      </p:sp>
      <p:sp>
        <p:nvSpPr>
          <p:cNvPr id="25" name="TextBox 4"/>
          <p:cNvSpPr txBox="1"/>
          <p:nvPr/>
        </p:nvSpPr>
        <p:spPr>
          <a:xfrm>
            <a:off x="210023" y="98268"/>
            <a:ext cx="4673074" cy="523220"/>
          </a:xfrm>
          <a:prstGeom prst="rect">
            <a:avLst/>
          </a:prstGeom>
          <a:noFill/>
        </p:spPr>
        <p:txBody>
          <a:bodyPr wrap="none" rtlCol="0">
            <a:spAutoFit/>
          </a:bodyPr>
          <a:lstStyle/>
          <a:p>
            <a:r>
              <a:rPr lang="en-US" altLang="zh-CN" sz="2800" dirty="0">
                <a:solidFill>
                  <a:srgbClr val="FFFF00"/>
                </a:solidFill>
                <a:latin typeface="黑体" pitchFamily="49" charset="-122"/>
                <a:ea typeface="黑体" pitchFamily="49" charset="-122"/>
              </a:rPr>
              <a:t>4.1.2 </a:t>
            </a:r>
            <a:r>
              <a:rPr lang="zh-CN" altLang="en-US" sz="2800" dirty="0">
                <a:solidFill>
                  <a:srgbClr val="FFFF00"/>
                </a:solidFill>
                <a:latin typeface="黑体" pitchFamily="49" charset="-122"/>
                <a:ea typeface="黑体" pitchFamily="49" charset="-122"/>
              </a:rPr>
              <a:t>改造泛关系模式</a:t>
            </a:r>
            <a:r>
              <a:rPr lang="en-US" altLang="zh-CN" sz="2800" dirty="0">
                <a:solidFill>
                  <a:srgbClr val="FFFF00"/>
                </a:solidFill>
                <a:latin typeface="黑体" pitchFamily="49" charset="-122"/>
                <a:ea typeface="黑体" pitchFamily="49" charset="-122"/>
              </a:rPr>
              <a:t>S_D_P</a:t>
            </a:r>
            <a:endParaRPr lang="zh-CN" altLang="en-US" sz="2800" dirty="0">
              <a:solidFill>
                <a:srgbClr val="FFFF00"/>
              </a:solidFill>
              <a:latin typeface="黑体" pitchFamily="49" charset="-122"/>
              <a:ea typeface="黑体" pitchFamily="49" charset="-122"/>
            </a:endParaRPr>
          </a:p>
        </p:txBody>
      </p:sp>
      <p:sp>
        <p:nvSpPr>
          <p:cNvPr id="26" name="Rectangle 5"/>
          <p:cNvSpPr>
            <a:spLocks noChangeArrowheads="1"/>
          </p:cNvSpPr>
          <p:nvPr/>
        </p:nvSpPr>
        <p:spPr bwMode="auto">
          <a:xfrm>
            <a:off x="512495" y="2882296"/>
            <a:ext cx="6192837" cy="615553"/>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spAutoFit/>
          </a:bodyPr>
          <a:lstStyle/>
          <a:p>
            <a:r>
              <a:rPr kumimoji="1" lang="zh-CN" altLang="en-US" sz="3400" dirty="0" smtClean="0">
                <a:solidFill>
                  <a:schemeClr val="tx1"/>
                </a:solidFill>
              </a:rPr>
              <a:t>优点</a:t>
            </a:r>
            <a:r>
              <a:rPr kumimoji="1" lang="en-US" altLang="zh-CN" sz="3400" dirty="0" smtClean="0">
                <a:solidFill>
                  <a:schemeClr val="tx1"/>
                </a:solidFill>
              </a:rPr>
              <a:t>1</a:t>
            </a:r>
            <a:r>
              <a:rPr kumimoji="1" lang="zh-CN" altLang="en-US" sz="3400" dirty="0" smtClean="0">
                <a:solidFill>
                  <a:schemeClr val="tx1"/>
                </a:solidFill>
              </a:rPr>
              <a:t>：消除</a:t>
            </a:r>
            <a:r>
              <a:rPr kumimoji="1" lang="zh-CN" altLang="en-US" sz="3400" dirty="0">
                <a:solidFill>
                  <a:schemeClr val="tx1"/>
                </a:solidFill>
              </a:rPr>
              <a:t>部分冗余数据 </a:t>
            </a:r>
          </a:p>
        </p:txBody>
      </p:sp>
      <p:sp>
        <p:nvSpPr>
          <p:cNvPr id="28" name="Rectangle 5"/>
          <p:cNvSpPr>
            <a:spLocks noChangeArrowheads="1"/>
          </p:cNvSpPr>
          <p:nvPr/>
        </p:nvSpPr>
        <p:spPr bwMode="auto">
          <a:xfrm>
            <a:off x="512495" y="4418632"/>
            <a:ext cx="8379985" cy="615553"/>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r>
              <a:rPr kumimoji="1" lang="zh-CN" altLang="en-US" sz="3400" dirty="0">
                <a:solidFill>
                  <a:schemeClr val="tx1"/>
                </a:solidFill>
              </a:rPr>
              <a:t>缺点</a:t>
            </a:r>
            <a:r>
              <a:rPr kumimoji="1" lang="zh-CN" altLang="en-US" sz="3400" dirty="0" smtClean="0">
                <a:solidFill>
                  <a:schemeClr val="tx1"/>
                </a:solidFill>
              </a:rPr>
              <a:t>：数据冗余与更新异常问题依然存在！</a:t>
            </a:r>
            <a:endParaRPr kumimoji="1" lang="zh-CN" altLang="en-US" sz="3400" dirty="0">
              <a:solidFill>
                <a:schemeClr val="tx1"/>
              </a:solidFill>
            </a:endParaRPr>
          </a:p>
        </p:txBody>
      </p:sp>
    </p:spTree>
    <p:extLst>
      <p:ext uri="{BB962C8B-B14F-4D97-AF65-F5344CB8AC3E}">
        <p14:creationId xmlns:p14="http://schemas.microsoft.com/office/powerpoint/2010/main" val="3763736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99013"/>
                                        </p:tgtEl>
                                        <p:attrNameLst>
                                          <p:attrName>style.visibility</p:attrName>
                                        </p:attrNameLst>
                                      </p:cBhvr>
                                      <p:to>
                                        <p:strVal val="visible"/>
                                      </p:to>
                                    </p:set>
                                    <p:anim calcmode="lin" valueType="num">
                                      <p:cBhvr additive="base">
                                        <p:cTn id="20" dur="500" fill="hold"/>
                                        <p:tgtEl>
                                          <p:spTgt spid="299013"/>
                                        </p:tgtEl>
                                        <p:attrNameLst>
                                          <p:attrName>ppt_x</p:attrName>
                                        </p:attrNameLst>
                                      </p:cBhvr>
                                      <p:tavLst>
                                        <p:tav tm="0">
                                          <p:val>
                                            <p:strVal val="#ppt_x"/>
                                          </p:val>
                                        </p:tav>
                                        <p:tav tm="100000">
                                          <p:val>
                                            <p:strVal val="#ppt_x"/>
                                          </p:val>
                                        </p:tav>
                                      </p:tavLst>
                                    </p:anim>
                                    <p:anim calcmode="lin" valueType="num">
                                      <p:cBhvr additive="base">
                                        <p:cTn id="21" dur="500" fill="hold"/>
                                        <p:tgtEl>
                                          <p:spTgt spid="29901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299013" grpId="0" animBg="1"/>
      <p:bldP spid="26"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28596" y="55049"/>
            <a:ext cx="8229600" cy="637647"/>
          </a:xfrm>
        </p:spPr>
        <p:txBody>
          <a:bodyPr>
            <a:noAutofit/>
          </a:bodyPr>
          <a:lstStyle/>
          <a:p>
            <a:pPr eaLnBrk="1" hangingPunct="1"/>
            <a:r>
              <a:rPr lang="zh-CN" altLang="en-US" sz="3200" b="1" dirty="0">
                <a:solidFill>
                  <a:srgbClr val="FFFF00"/>
                </a:solidFill>
              </a:rPr>
              <a:t>第</a:t>
            </a:r>
            <a:r>
              <a:rPr lang="en-US" altLang="zh-CN" sz="3200" b="1" dirty="0">
                <a:solidFill>
                  <a:srgbClr val="FFFF00"/>
                </a:solidFill>
              </a:rPr>
              <a:t>2</a:t>
            </a:r>
            <a:r>
              <a:rPr lang="zh-CN" altLang="en-US" sz="3200" b="1" dirty="0">
                <a:solidFill>
                  <a:srgbClr val="FFFF00"/>
                </a:solidFill>
              </a:rPr>
              <a:t>种分解</a:t>
            </a:r>
            <a:r>
              <a:rPr lang="zh-CN" altLang="en-US" sz="3200" b="1" dirty="0" smtClean="0">
                <a:solidFill>
                  <a:srgbClr val="FFFF00"/>
                </a:solidFill>
              </a:rPr>
              <a:t>方法</a:t>
            </a:r>
            <a:endParaRPr lang="zh-CN" altLang="en-US" sz="3200" b="1" dirty="0">
              <a:solidFill>
                <a:srgbClr val="FFFF00"/>
              </a:solidFill>
            </a:endParaRPr>
          </a:p>
        </p:txBody>
      </p:sp>
      <p:graphicFrame>
        <p:nvGraphicFramePr>
          <p:cNvPr id="7" name="内容占位符 6"/>
          <p:cNvGraphicFramePr>
            <a:graphicFrameLocks noGrp="1"/>
          </p:cNvGraphicFramePr>
          <p:nvPr>
            <p:ph idx="1"/>
            <p:extLst>
              <p:ext uri="{D42A27DB-BD31-4B8C-83A1-F6EECF244321}">
                <p14:modId xmlns:p14="http://schemas.microsoft.com/office/powerpoint/2010/main" val="2564166727"/>
              </p:ext>
            </p:extLst>
          </p:nvPr>
        </p:nvGraphicFramePr>
        <p:xfrm>
          <a:off x="314324" y="1050374"/>
          <a:ext cx="8229600" cy="2000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194" name="灯片编号占位符 5"/>
          <p:cNvSpPr>
            <a:spLocks noGrp="1"/>
          </p:cNvSpPr>
          <p:nvPr>
            <p:ph type="sldNum" sz="quarter" idx="12"/>
          </p:nvPr>
        </p:nvSpPr>
        <p:spPr>
          <a:noFill/>
        </p:spPr>
        <p:txBody>
          <a:bodyPr/>
          <a:lstStyle/>
          <a:p>
            <a:fld id="{3746D645-0668-4C58-BF21-AD15A4E88281}" type="slidenum">
              <a:rPr lang="en-US" altLang="zh-CN" smtClean="0"/>
              <a:pPr/>
              <a:t>19</a:t>
            </a:fld>
            <a:endParaRPr lang="en-US" altLang="zh-CN" smtClean="0"/>
          </a:p>
        </p:txBody>
      </p:sp>
      <p:sp>
        <p:nvSpPr>
          <p:cNvPr id="300037" name="Rectangle 5"/>
          <p:cNvSpPr>
            <a:spLocks noChangeArrowheads="1"/>
          </p:cNvSpPr>
          <p:nvPr/>
        </p:nvSpPr>
        <p:spPr bwMode="auto">
          <a:xfrm>
            <a:off x="1928795" y="5498070"/>
            <a:ext cx="6171599" cy="523220"/>
          </a:xfrm>
          <a:prstGeom prst="rect">
            <a:avLst/>
          </a:prstGeom>
          <a:noFill/>
          <a:ln>
            <a:headEnd/>
            <a:tailEnd/>
          </a:ln>
        </p:spPr>
        <p:style>
          <a:lnRef idx="3">
            <a:schemeClr val="lt1"/>
          </a:lnRef>
          <a:fillRef idx="1">
            <a:schemeClr val="dk1"/>
          </a:fillRef>
          <a:effectRef idx="1">
            <a:schemeClr val="dk1"/>
          </a:effectRef>
          <a:fontRef idx="minor">
            <a:schemeClr val="lt1"/>
          </a:fontRef>
        </p:style>
        <p:txBody>
          <a:bodyPr wrap="square" anchor="ctr">
            <a:spAutoFit/>
          </a:bodyPr>
          <a:lstStyle/>
          <a:p>
            <a:pPr algn="ctr"/>
            <a:r>
              <a:rPr kumimoji="1" lang="zh-CN" altLang="en-US" sz="2800" dirty="0">
                <a:solidFill>
                  <a:schemeClr val="tx1"/>
                </a:solidFill>
              </a:rPr>
              <a:t>消除冗余数据，但丢失数据依赖关系 </a:t>
            </a:r>
          </a:p>
        </p:txBody>
      </p:sp>
      <p:sp>
        <p:nvSpPr>
          <p:cNvPr id="8" name="圆角矩形 7"/>
          <p:cNvSpPr/>
          <p:nvPr/>
        </p:nvSpPr>
        <p:spPr>
          <a:xfrm>
            <a:off x="500035" y="3857630"/>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导师姓名</a:t>
            </a:r>
            <a:endParaRPr lang="zh-CN" altLang="en-US" b="1" dirty="0">
              <a:solidFill>
                <a:schemeClr val="tx1"/>
              </a:solidFill>
            </a:endParaRPr>
          </a:p>
        </p:txBody>
      </p:sp>
      <p:sp>
        <p:nvSpPr>
          <p:cNvPr id="10" name="圆角矩形 9"/>
          <p:cNvSpPr/>
          <p:nvPr/>
        </p:nvSpPr>
        <p:spPr>
          <a:xfrm>
            <a:off x="428598" y="4643447"/>
            <a:ext cx="1214447" cy="428628"/>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学院名称</a:t>
            </a:r>
            <a:endParaRPr lang="zh-CN" altLang="en-US" b="1" dirty="0">
              <a:solidFill>
                <a:schemeClr val="tx1"/>
              </a:solidFill>
            </a:endParaRPr>
          </a:p>
        </p:txBody>
      </p:sp>
      <p:sp>
        <p:nvSpPr>
          <p:cNvPr id="11" name="圆角矩形 10"/>
          <p:cNvSpPr/>
          <p:nvPr/>
        </p:nvSpPr>
        <p:spPr>
          <a:xfrm>
            <a:off x="2357423" y="4714886"/>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学号</a:t>
            </a:r>
            <a:endParaRPr lang="zh-CN" altLang="en-US" b="1" dirty="0">
              <a:solidFill>
                <a:schemeClr val="tx1"/>
              </a:solidFill>
            </a:endParaRPr>
          </a:p>
        </p:txBody>
      </p:sp>
      <p:sp>
        <p:nvSpPr>
          <p:cNvPr id="12" name="圆角矩形 11"/>
          <p:cNvSpPr/>
          <p:nvPr/>
        </p:nvSpPr>
        <p:spPr>
          <a:xfrm>
            <a:off x="2357423" y="385763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姓名</a:t>
            </a:r>
            <a:endParaRPr lang="zh-CN" altLang="en-US" b="1" dirty="0">
              <a:solidFill>
                <a:schemeClr val="tx1"/>
              </a:solidFill>
            </a:endParaRPr>
          </a:p>
        </p:txBody>
      </p:sp>
      <p:sp>
        <p:nvSpPr>
          <p:cNvPr id="13" name="圆角矩形 12"/>
          <p:cNvSpPr/>
          <p:nvPr/>
        </p:nvSpPr>
        <p:spPr>
          <a:xfrm>
            <a:off x="4000496" y="3571878"/>
            <a:ext cx="1428760"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项目编号</a:t>
            </a:r>
            <a:endParaRPr lang="zh-CN" altLang="en-US" b="1" dirty="0">
              <a:solidFill>
                <a:schemeClr val="tx1"/>
              </a:solidFill>
            </a:endParaRPr>
          </a:p>
        </p:txBody>
      </p:sp>
      <p:sp>
        <p:nvSpPr>
          <p:cNvPr id="14" name="圆角矩形 13"/>
          <p:cNvSpPr/>
          <p:nvPr/>
        </p:nvSpPr>
        <p:spPr>
          <a:xfrm>
            <a:off x="6357951" y="3571878"/>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项目名称</a:t>
            </a:r>
            <a:endParaRPr lang="zh-CN" altLang="en-US" b="1" dirty="0">
              <a:solidFill>
                <a:schemeClr val="tx1"/>
              </a:solidFill>
            </a:endParaRPr>
          </a:p>
        </p:txBody>
      </p:sp>
      <p:grpSp>
        <p:nvGrpSpPr>
          <p:cNvPr id="15" name="组合 14"/>
          <p:cNvGrpSpPr/>
          <p:nvPr/>
        </p:nvGrpSpPr>
        <p:grpSpPr>
          <a:xfrm>
            <a:off x="3786183" y="4643447"/>
            <a:ext cx="2857520" cy="642943"/>
            <a:chOff x="3786182" y="3500442"/>
            <a:chExt cx="2857520" cy="642942"/>
          </a:xfrm>
          <a:noFill/>
        </p:grpSpPr>
        <p:sp>
          <p:nvSpPr>
            <p:cNvPr id="16" name="圆角矩形 15"/>
            <p:cNvSpPr/>
            <p:nvPr/>
          </p:nvSpPr>
          <p:spPr>
            <a:xfrm>
              <a:off x="3786182" y="3500442"/>
              <a:ext cx="2857520" cy="642942"/>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7" name="圆角矩形 16"/>
            <p:cNvSpPr/>
            <p:nvPr/>
          </p:nvSpPr>
          <p:spPr>
            <a:xfrm>
              <a:off x="3929058" y="3643318"/>
              <a:ext cx="1000132"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学号</a:t>
              </a:r>
              <a:endParaRPr lang="zh-CN" altLang="en-US" b="1" dirty="0">
                <a:solidFill>
                  <a:schemeClr val="tx1"/>
                </a:solidFill>
              </a:endParaRPr>
            </a:p>
          </p:txBody>
        </p:sp>
        <p:sp>
          <p:nvSpPr>
            <p:cNvPr id="18" name="圆角矩形 17"/>
            <p:cNvSpPr/>
            <p:nvPr/>
          </p:nvSpPr>
          <p:spPr>
            <a:xfrm>
              <a:off x="5000628" y="3643318"/>
              <a:ext cx="1428760"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项目编号</a:t>
              </a:r>
              <a:endParaRPr lang="zh-CN" altLang="en-US" b="1" dirty="0">
                <a:solidFill>
                  <a:schemeClr val="tx1"/>
                </a:solidFill>
              </a:endParaRPr>
            </a:p>
          </p:txBody>
        </p:sp>
      </p:grpSp>
      <p:sp>
        <p:nvSpPr>
          <p:cNvPr id="19" name="圆角矩形 18"/>
          <p:cNvSpPr/>
          <p:nvPr/>
        </p:nvSpPr>
        <p:spPr>
          <a:xfrm>
            <a:off x="7572396" y="4786323"/>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承担任务</a:t>
            </a:r>
            <a:endParaRPr lang="zh-CN" altLang="en-US" b="1" dirty="0">
              <a:solidFill>
                <a:schemeClr val="tx1"/>
              </a:solidFill>
            </a:endParaRPr>
          </a:p>
        </p:txBody>
      </p:sp>
      <p:cxnSp>
        <p:nvCxnSpPr>
          <p:cNvPr id="20" name="直接箭头连接符 19"/>
          <p:cNvCxnSpPr/>
          <p:nvPr/>
        </p:nvCxnSpPr>
        <p:spPr>
          <a:xfrm rot="10800000">
            <a:off x="1643043" y="4857764"/>
            <a:ext cx="714380"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1" idx="0"/>
            <a:endCxn id="12" idx="2"/>
          </p:cNvCxnSpPr>
          <p:nvPr/>
        </p:nvCxnSpPr>
        <p:spPr>
          <a:xfrm rot="5400000" flipH="1" flipV="1">
            <a:off x="2607456" y="4464851"/>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2" name="直接箭头连接符 21"/>
          <p:cNvCxnSpPr>
            <a:stCxn id="11" idx="0"/>
            <a:endCxn id="8" idx="3"/>
          </p:cNvCxnSpPr>
          <p:nvPr/>
        </p:nvCxnSpPr>
        <p:spPr>
          <a:xfrm rot="16200000" flipV="1">
            <a:off x="1910939" y="3768332"/>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4" name="直接箭头连接符 23"/>
          <p:cNvCxnSpPr>
            <a:stCxn id="13" idx="3"/>
            <a:endCxn id="14" idx="1"/>
          </p:cNvCxnSpPr>
          <p:nvPr/>
        </p:nvCxnSpPr>
        <p:spPr>
          <a:xfrm>
            <a:off x="5429258" y="3750471"/>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5" name="直接箭头连接符 24"/>
          <p:cNvCxnSpPr/>
          <p:nvPr/>
        </p:nvCxnSpPr>
        <p:spPr>
          <a:xfrm>
            <a:off x="6643703" y="5000637"/>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8" name="圆角矩形 27"/>
          <p:cNvSpPr/>
          <p:nvPr/>
        </p:nvSpPr>
        <p:spPr>
          <a:xfrm>
            <a:off x="4143373" y="4143382"/>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学号</a:t>
            </a:r>
            <a:endParaRPr lang="zh-CN" altLang="en-US" b="1" dirty="0">
              <a:solidFill>
                <a:schemeClr val="tx1"/>
              </a:solidFill>
            </a:endParaRPr>
          </a:p>
        </p:txBody>
      </p:sp>
      <p:sp>
        <p:nvSpPr>
          <p:cNvPr id="30" name="圆角矩形 29"/>
          <p:cNvSpPr/>
          <p:nvPr/>
        </p:nvSpPr>
        <p:spPr>
          <a:xfrm>
            <a:off x="6286513" y="4143382"/>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院长</a:t>
            </a:r>
            <a:endParaRPr lang="zh-CN" altLang="en-US" b="1" dirty="0">
              <a:solidFill>
                <a:schemeClr val="tx1"/>
              </a:solidFill>
            </a:endParaRPr>
          </a:p>
        </p:txBody>
      </p:sp>
      <p:cxnSp>
        <p:nvCxnSpPr>
          <p:cNvPr id="31" name="直接箭头连接符 30"/>
          <p:cNvCxnSpPr>
            <a:stCxn id="28" idx="3"/>
            <a:endCxn id="30" idx="1"/>
          </p:cNvCxnSpPr>
          <p:nvPr/>
        </p:nvCxnSpPr>
        <p:spPr>
          <a:xfrm>
            <a:off x="5143504" y="4321975"/>
            <a:ext cx="1143008"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6102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graphicEl>
                                              <a:dgm id="{BA98171A-53ED-4194-BD9F-621FE8AC880F}"/>
                                            </p:graphicEl>
                                          </p:spTgt>
                                        </p:tgtEl>
                                        <p:attrNameLst>
                                          <p:attrName>style.visibility</p:attrName>
                                        </p:attrNameLst>
                                      </p:cBhvr>
                                      <p:to>
                                        <p:strVal val="visible"/>
                                      </p:to>
                                    </p:set>
                                    <p:animEffect transition="in" filter="randombar(horizontal)">
                                      <p:cBhvr>
                                        <p:cTn id="7" dur="500"/>
                                        <p:tgtEl>
                                          <p:spTgt spid="7">
                                            <p:graphicEl>
                                              <a:dgm id="{BA98171A-53ED-4194-BD9F-621FE8AC880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graphicEl>
                                              <a:dgm id="{677ED01C-83C0-4D86-988E-64C4996F0BC8}"/>
                                            </p:graphicEl>
                                          </p:spTgt>
                                        </p:tgtEl>
                                        <p:attrNameLst>
                                          <p:attrName>style.visibility</p:attrName>
                                        </p:attrNameLst>
                                      </p:cBhvr>
                                      <p:to>
                                        <p:strVal val="visible"/>
                                      </p:to>
                                    </p:set>
                                    <p:animEffect transition="in" filter="randombar(horizontal)">
                                      <p:cBhvr>
                                        <p:cTn id="12" dur="500"/>
                                        <p:tgtEl>
                                          <p:spTgt spid="7">
                                            <p:graphicEl>
                                              <a:dgm id="{677ED01C-83C0-4D86-988E-64C4996F0BC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graphicEl>
                                              <a:dgm id="{2CC47C3A-908B-49D7-8EC5-E5773B581655}"/>
                                            </p:graphicEl>
                                          </p:spTgt>
                                        </p:tgtEl>
                                        <p:attrNameLst>
                                          <p:attrName>style.visibility</p:attrName>
                                        </p:attrNameLst>
                                      </p:cBhvr>
                                      <p:to>
                                        <p:strVal val="visible"/>
                                      </p:to>
                                    </p:set>
                                    <p:animEffect transition="in" filter="randombar(horizontal)">
                                      <p:cBhvr>
                                        <p:cTn id="17" dur="500"/>
                                        <p:tgtEl>
                                          <p:spTgt spid="7">
                                            <p:graphicEl>
                                              <a:dgm id="{2CC47C3A-908B-49D7-8EC5-E5773B58165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graphicEl>
                                              <a:dgm id="{D91BA983-C3B6-413A-AFC9-ADE04A6ED9F1}"/>
                                            </p:graphicEl>
                                          </p:spTgt>
                                        </p:tgtEl>
                                        <p:attrNameLst>
                                          <p:attrName>style.visibility</p:attrName>
                                        </p:attrNameLst>
                                      </p:cBhvr>
                                      <p:to>
                                        <p:strVal val="visible"/>
                                      </p:to>
                                    </p:set>
                                    <p:animEffect transition="in" filter="randombar(horizontal)">
                                      <p:cBhvr>
                                        <p:cTn id="22" dur="500"/>
                                        <p:tgtEl>
                                          <p:spTgt spid="7">
                                            <p:graphicEl>
                                              <a:dgm id="{D91BA983-C3B6-413A-AFC9-ADE04A6ED9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ppt_x"/>
                                          </p:val>
                                        </p:tav>
                                        <p:tav tm="100000">
                                          <p:val>
                                            <p:strVal val="#ppt_x"/>
                                          </p:val>
                                        </p:tav>
                                      </p:tavLst>
                                    </p:anim>
                                    <p:anim calcmode="lin" valueType="num">
                                      <p:cBhvr additive="base">
                                        <p:cTn id="28" dur="25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checkerboard(across)">
                                      <p:cBhvr>
                                        <p:cTn id="33" dur="250"/>
                                        <p:tgtEl>
                                          <p:spTgt spid="21"/>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heckerboard(across)">
                                      <p:cBhvr>
                                        <p:cTn id="36" dur="25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0"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200" decel="100000"/>
                                        <p:tgtEl>
                                          <p:spTgt spid="20"/>
                                        </p:tgtEl>
                                      </p:cBhvr>
                                    </p:animEffect>
                                    <p:anim calcmode="lin" valueType="num">
                                      <p:cBhvr>
                                        <p:cTn id="42" dur="200" decel="100000" fill="hold"/>
                                        <p:tgtEl>
                                          <p:spTgt spid="20"/>
                                        </p:tgtEl>
                                        <p:attrNameLst>
                                          <p:attrName>style.rotation</p:attrName>
                                        </p:attrNameLst>
                                      </p:cBhvr>
                                      <p:tavLst>
                                        <p:tav tm="0">
                                          <p:val>
                                            <p:fltVal val="-90"/>
                                          </p:val>
                                        </p:tav>
                                        <p:tav tm="100000">
                                          <p:val>
                                            <p:fltVal val="0"/>
                                          </p:val>
                                        </p:tav>
                                      </p:tavLst>
                                    </p:anim>
                                    <p:anim calcmode="lin" valueType="num">
                                      <p:cBhvr>
                                        <p:cTn id="43" dur="200" decel="100000" fill="hold"/>
                                        <p:tgtEl>
                                          <p:spTgt spid="20"/>
                                        </p:tgtEl>
                                        <p:attrNameLst>
                                          <p:attrName>ppt_x</p:attrName>
                                        </p:attrNameLst>
                                      </p:cBhvr>
                                      <p:tavLst>
                                        <p:tav tm="0">
                                          <p:val>
                                            <p:strVal val="#ppt_x+0.4"/>
                                          </p:val>
                                        </p:tav>
                                        <p:tav tm="100000">
                                          <p:val>
                                            <p:strVal val="#ppt_x-0.05"/>
                                          </p:val>
                                        </p:tav>
                                      </p:tavLst>
                                    </p:anim>
                                    <p:anim calcmode="lin" valueType="num">
                                      <p:cBhvr>
                                        <p:cTn id="44" dur="200" decel="100000" fill="hold"/>
                                        <p:tgtEl>
                                          <p:spTgt spid="20"/>
                                        </p:tgtEl>
                                        <p:attrNameLst>
                                          <p:attrName>ppt_y</p:attrName>
                                        </p:attrNameLst>
                                      </p:cBhvr>
                                      <p:tavLst>
                                        <p:tav tm="0">
                                          <p:val>
                                            <p:strVal val="#ppt_y-0.4"/>
                                          </p:val>
                                        </p:tav>
                                        <p:tav tm="100000">
                                          <p:val>
                                            <p:strVal val="#ppt_y+0.1"/>
                                          </p:val>
                                        </p:tav>
                                      </p:tavLst>
                                    </p:anim>
                                    <p:anim calcmode="lin" valueType="num">
                                      <p:cBhvr>
                                        <p:cTn id="45" dur="2" accel="100000" fill="hold">
                                          <p:stCondLst>
                                            <p:cond delay="249"/>
                                          </p:stCondLst>
                                        </p:cTn>
                                        <p:tgtEl>
                                          <p:spTgt spid="20"/>
                                        </p:tgtEl>
                                        <p:attrNameLst>
                                          <p:attrName>ppt_x</p:attrName>
                                        </p:attrNameLst>
                                      </p:cBhvr>
                                      <p:tavLst>
                                        <p:tav tm="0">
                                          <p:val>
                                            <p:strVal val="#ppt_x-0.05"/>
                                          </p:val>
                                        </p:tav>
                                        <p:tav tm="100000">
                                          <p:val>
                                            <p:strVal val="#ppt_x"/>
                                          </p:val>
                                        </p:tav>
                                      </p:tavLst>
                                    </p:anim>
                                    <p:anim calcmode="lin" valueType="num">
                                      <p:cBhvr>
                                        <p:cTn id="46" dur="2" accel="100000" fill="hold">
                                          <p:stCondLst>
                                            <p:cond delay="249"/>
                                          </p:stCondLst>
                                        </p:cTn>
                                        <p:tgtEl>
                                          <p:spTgt spid="20"/>
                                        </p:tgtEl>
                                        <p:attrNameLst>
                                          <p:attrName>ppt_y</p:attrName>
                                        </p:attrNameLst>
                                      </p:cBhvr>
                                      <p:tavLst>
                                        <p:tav tm="0">
                                          <p:val>
                                            <p:strVal val="#ppt_y+0.1"/>
                                          </p:val>
                                        </p:tav>
                                        <p:tav tm="100000">
                                          <p:val>
                                            <p:strVal val="#ppt_y"/>
                                          </p:val>
                                        </p:tav>
                                      </p:tavLst>
                                    </p:anim>
                                  </p:childTnLst>
                                </p:cTn>
                              </p:par>
                              <p:par>
                                <p:cTn id="47" presetID="30"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200" decel="100000"/>
                                        <p:tgtEl>
                                          <p:spTgt spid="10"/>
                                        </p:tgtEl>
                                      </p:cBhvr>
                                    </p:animEffect>
                                    <p:anim calcmode="lin" valueType="num">
                                      <p:cBhvr>
                                        <p:cTn id="50" dur="200" decel="100000" fill="hold"/>
                                        <p:tgtEl>
                                          <p:spTgt spid="10"/>
                                        </p:tgtEl>
                                        <p:attrNameLst>
                                          <p:attrName>style.rotation</p:attrName>
                                        </p:attrNameLst>
                                      </p:cBhvr>
                                      <p:tavLst>
                                        <p:tav tm="0">
                                          <p:val>
                                            <p:fltVal val="-90"/>
                                          </p:val>
                                        </p:tav>
                                        <p:tav tm="100000">
                                          <p:val>
                                            <p:fltVal val="0"/>
                                          </p:val>
                                        </p:tav>
                                      </p:tavLst>
                                    </p:anim>
                                    <p:anim calcmode="lin" valueType="num">
                                      <p:cBhvr>
                                        <p:cTn id="51" dur="200" decel="100000" fill="hold"/>
                                        <p:tgtEl>
                                          <p:spTgt spid="10"/>
                                        </p:tgtEl>
                                        <p:attrNameLst>
                                          <p:attrName>ppt_x</p:attrName>
                                        </p:attrNameLst>
                                      </p:cBhvr>
                                      <p:tavLst>
                                        <p:tav tm="0">
                                          <p:val>
                                            <p:strVal val="#ppt_x+0.4"/>
                                          </p:val>
                                        </p:tav>
                                        <p:tav tm="100000">
                                          <p:val>
                                            <p:strVal val="#ppt_x-0.05"/>
                                          </p:val>
                                        </p:tav>
                                      </p:tavLst>
                                    </p:anim>
                                    <p:anim calcmode="lin" valueType="num">
                                      <p:cBhvr>
                                        <p:cTn id="52" dur="200" decel="100000" fill="hold"/>
                                        <p:tgtEl>
                                          <p:spTgt spid="10"/>
                                        </p:tgtEl>
                                        <p:attrNameLst>
                                          <p:attrName>ppt_y</p:attrName>
                                        </p:attrNameLst>
                                      </p:cBhvr>
                                      <p:tavLst>
                                        <p:tav tm="0">
                                          <p:val>
                                            <p:strVal val="#ppt_y-0.4"/>
                                          </p:val>
                                        </p:tav>
                                        <p:tav tm="100000">
                                          <p:val>
                                            <p:strVal val="#ppt_y+0.1"/>
                                          </p:val>
                                        </p:tav>
                                      </p:tavLst>
                                    </p:anim>
                                    <p:anim calcmode="lin" valueType="num">
                                      <p:cBhvr>
                                        <p:cTn id="53" dur="2" accel="100000" fill="hold">
                                          <p:stCondLst>
                                            <p:cond delay="249"/>
                                          </p:stCondLst>
                                        </p:cTn>
                                        <p:tgtEl>
                                          <p:spTgt spid="10"/>
                                        </p:tgtEl>
                                        <p:attrNameLst>
                                          <p:attrName>ppt_x</p:attrName>
                                        </p:attrNameLst>
                                      </p:cBhvr>
                                      <p:tavLst>
                                        <p:tav tm="0">
                                          <p:val>
                                            <p:strVal val="#ppt_x-0.05"/>
                                          </p:val>
                                        </p:tav>
                                        <p:tav tm="100000">
                                          <p:val>
                                            <p:strVal val="#ppt_x"/>
                                          </p:val>
                                        </p:tav>
                                      </p:tavLst>
                                    </p:anim>
                                    <p:anim calcmode="lin" valueType="num">
                                      <p:cBhvr>
                                        <p:cTn id="54" dur="2" accel="100000" fill="hold">
                                          <p:stCondLst>
                                            <p:cond delay="249"/>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8" presetClass="entr" presetSubtype="0" accel="10000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250" fill="hold"/>
                                        <p:tgtEl>
                                          <p:spTgt spid="22"/>
                                        </p:tgtEl>
                                        <p:attrNameLst>
                                          <p:attrName>ppt_w</p:attrName>
                                        </p:attrNameLst>
                                      </p:cBhvr>
                                      <p:tavLst>
                                        <p:tav tm="0">
                                          <p:val>
                                            <p:strVal val="#ppt_w*2.5"/>
                                          </p:val>
                                        </p:tav>
                                        <p:tav tm="100000">
                                          <p:val>
                                            <p:strVal val="#ppt_w"/>
                                          </p:val>
                                        </p:tav>
                                      </p:tavLst>
                                    </p:anim>
                                    <p:anim calcmode="lin" valueType="num">
                                      <p:cBhvr>
                                        <p:cTn id="60" dur="250" fill="hold"/>
                                        <p:tgtEl>
                                          <p:spTgt spid="22"/>
                                        </p:tgtEl>
                                        <p:attrNameLst>
                                          <p:attrName>ppt_h</p:attrName>
                                        </p:attrNameLst>
                                      </p:cBhvr>
                                      <p:tavLst>
                                        <p:tav tm="0">
                                          <p:val>
                                            <p:strVal val="#ppt_h*0.01"/>
                                          </p:val>
                                        </p:tav>
                                        <p:tav tm="100000">
                                          <p:val>
                                            <p:strVal val="#ppt_h"/>
                                          </p:val>
                                        </p:tav>
                                      </p:tavLst>
                                    </p:anim>
                                    <p:anim calcmode="lin" valueType="num">
                                      <p:cBhvr>
                                        <p:cTn id="61" dur="250" fill="hold"/>
                                        <p:tgtEl>
                                          <p:spTgt spid="22"/>
                                        </p:tgtEl>
                                        <p:attrNameLst>
                                          <p:attrName>ppt_x</p:attrName>
                                        </p:attrNameLst>
                                      </p:cBhvr>
                                      <p:tavLst>
                                        <p:tav tm="0">
                                          <p:val>
                                            <p:strVal val="#ppt_x"/>
                                          </p:val>
                                        </p:tav>
                                        <p:tav tm="100000">
                                          <p:val>
                                            <p:strVal val="#ppt_x"/>
                                          </p:val>
                                        </p:tav>
                                      </p:tavLst>
                                    </p:anim>
                                    <p:anim calcmode="lin" valueType="num">
                                      <p:cBhvr>
                                        <p:cTn id="62" dur="250" fill="hold"/>
                                        <p:tgtEl>
                                          <p:spTgt spid="22"/>
                                        </p:tgtEl>
                                        <p:attrNameLst>
                                          <p:attrName>ppt_y</p:attrName>
                                        </p:attrNameLst>
                                      </p:cBhvr>
                                      <p:tavLst>
                                        <p:tav tm="0">
                                          <p:val>
                                            <p:strVal val="#ppt_h+1"/>
                                          </p:val>
                                        </p:tav>
                                        <p:tav tm="100000">
                                          <p:val>
                                            <p:strVal val="#ppt_y"/>
                                          </p:val>
                                        </p:tav>
                                      </p:tavLst>
                                    </p:anim>
                                    <p:animEffect transition="in" filter="fade">
                                      <p:cBhvr>
                                        <p:cTn id="63" dur="250"/>
                                        <p:tgtEl>
                                          <p:spTgt spid="22"/>
                                        </p:tgtEl>
                                      </p:cBhvr>
                                    </p:animEffect>
                                  </p:childTnLst>
                                </p:cTn>
                              </p:par>
                              <p:par>
                                <p:cTn id="64" presetID="58" presetClass="entr" presetSubtype="0" accel="100000" fill="hold" grpId="0"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250" fill="hold"/>
                                        <p:tgtEl>
                                          <p:spTgt spid="8"/>
                                        </p:tgtEl>
                                        <p:attrNameLst>
                                          <p:attrName>ppt_w</p:attrName>
                                        </p:attrNameLst>
                                      </p:cBhvr>
                                      <p:tavLst>
                                        <p:tav tm="0">
                                          <p:val>
                                            <p:strVal val="#ppt_w*2.5"/>
                                          </p:val>
                                        </p:tav>
                                        <p:tav tm="100000">
                                          <p:val>
                                            <p:strVal val="#ppt_w"/>
                                          </p:val>
                                        </p:tav>
                                      </p:tavLst>
                                    </p:anim>
                                    <p:anim calcmode="lin" valueType="num">
                                      <p:cBhvr>
                                        <p:cTn id="67" dur="250" fill="hold"/>
                                        <p:tgtEl>
                                          <p:spTgt spid="8"/>
                                        </p:tgtEl>
                                        <p:attrNameLst>
                                          <p:attrName>ppt_h</p:attrName>
                                        </p:attrNameLst>
                                      </p:cBhvr>
                                      <p:tavLst>
                                        <p:tav tm="0">
                                          <p:val>
                                            <p:strVal val="#ppt_h*0.01"/>
                                          </p:val>
                                        </p:tav>
                                        <p:tav tm="100000">
                                          <p:val>
                                            <p:strVal val="#ppt_h"/>
                                          </p:val>
                                        </p:tav>
                                      </p:tavLst>
                                    </p:anim>
                                    <p:anim calcmode="lin" valueType="num">
                                      <p:cBhvr>
                                        <p:cTn id="68" dur="250" fill="hold"/>
                                        <p:tgtEl>
                                          <p:spTgt spid="8"/>
                                        </p:tgtEl>
                                        <p:attrNameLst>
                                          <p:attrName>ppt_x</p:attrName>
                                        </p:attrNameLst>
                                      </p:cBhvr>
                                      <p:tavLst>
                                        <p:tav tm="0">
                                          <p:val>
                                            <p:strVal val="#ppt_x"/>
                                          </p:val>
                                        </p:tav>
                                        <p:tav tm="100000">
                                          <p:val>
                                            <p:strVal val="#ppt_x"/>
                                          </p:val>
                                        </p:tav>
                                      </p:tavLst>
                                    </p:anim>
                                    <p:anim calcmode="lin" valueType="num">
                                      <p:cBhvr>
                                        <p:cTn id="69" dur="250" fill="hold"/>
                                        <p:tgtEl>
                                          <p:spTgt spid="8"/>
                                        </p:tgtEl>
                                        <p:attrNameLst>
                                          <p:attrName>ppt_y</p:attrName>
                                        </p:attrNameLst>
                                      </p:cBhvr>
                                      <p:tavLst>
                                        <p:tav tm="0">
                                          <p:val>
                                            <p:strVal val="#ppt_h+1"/>
                                          </p:val>
                                        </p:tav>
                                        <p:tav tm="100000">
                                          <p:val>
                                            <p:strVal val="#ppt_y"/>
                                          </p:val>
                                        </p:tav>
                                      </p:tavLst>
                                    </p:anim>
                                    <p:animEffect transition="in" filter="fade">
                                      <p:cBhvr>
                                        <p:cTn id="70" dur="25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checkerboard(across)">
                                      <p:cBhvr>
                                        <p:cTn id="75" dur="25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8" presetClass="entr" presetSubtype="16" fill="hold" grpId="0" nodeType="click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diamond(in)">
                                      <p:cBhvr>
                                        <p:cTn id="80" dur="250"/>
                                        <p:tgtEl>
                                          <p:spTgt spid="14"/>
                                        </p:tgtEl>
                                      </p:cBhvr>
                                    </p:animEffect>
                                  </p:childTnLst>
                                </p:cTn>
                              </p:par>
                              <p:par>
                                <p:cTn id="81" presetID="8" presetClass="entr" presetSubtype="16"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diamond(in)">
                                      <p:cBhvr>
                                        <p:cTn id="83" dur="25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additive="base">
                                        <p:cTn id="88" dur="250" fill="hold"/>
                                        <p:tgtEl>
                                          <p:spTgt spid="28"/>
                                        </p:tgtEl>
                                        <p:attrNameLst>
                                          <p:attrName>ppt_x</p:attrName>
                                        </p:attrNameLst>
                                      </p:cBhvr>
                                      <p:tavLst>
                                        <p:tav tm="0">
                                          <p:val>
                                            <p:strVal val="#ppt_x"/>
                                          </p:val>
                                        </p:tav>
                                        <p:tav tm="100000">
                                          <p:val>
                                            <p:strVal val="#ppt_x"/>
                                          </p:val>
                                        </p:tav>
                                      </p:tavLst>
                                    </p:anim>
                                    <p:anim calcmode="lin" valueType="num">
                                      <p:cBhvr additive="base">
                                        <p:cTn id="89" dur="250" fill="hold"/>
                                        <p:tgtEl>
                                          <p:spTgt spid="28"/>
                                        </p:tgtEl>
                                        <p:attrNameLst>
                                          <p:attrName>ppt_y</p:attrName>
                                        </p:attrNameLst>
                                      </p:cBhvr>
                                      <p:tavLst>
                                        <p:tav tm="0">
                                          <p:val>
                                            <p:strVal val="1+#ppt_h/2"/>
                                          </p:val>
                                        </p:tav>
                                        <p:tav tm="100000">
                                          <p:val>
                                            <p:strVal val="#ppt_y"/>
                                          </p:val>
                                        </p:tav>
                                      </p:tavLst>
                                    </p:anim>
                                  </p:childTnLst>
                                </p:cTn>
                              </p:par>
                            </p:childTnLst>
                          </p:cTn>
                        </p:par>
                        <p:par>
                          <p:cTn id="90" fill="hold">
                            <p:stCondLst>
                              <p:cond delay="250"/>
                            </p:stCondLst>
                            <p:childTnLst>
                              <p:par>
                                <p:cTn id="91" presetID="49" presetClass="entr" presetSubtype="0" decel="10000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 calcmode="lin" valueType="num">
                                      <p:cBhvr>
                                        <p:cTn id="93" dur="250" fill="hold"/>
                                        <p:tgtEl>
                                          <p:spTgt spid="30"/>
                                        </p:tgtEl>
                                        <p:attrNameLst>
                                          <p:attrName>ppt_w</p:attrName>
                                        </p:attrNameLst>
                                      </p:cBhvr>
                                      <p:tavLst>
                                        <p:tav tm="0">
                                          <p:val>
                                            <p:fltVal val="0"/>
                                          </p:val>
                                        </p:tav>
                                        <p:tav tm="100000">
                                          <p:val>
                                            <p:strVal val="#ppt_w"/>
                                          </p:val>
                                        </p:tav>
                                      </p:tavLst>
                                    </p:anim>
                                    <p:anim calcmode="lin" valueType="num">
                                      <p:cBhvr>
                                        <p:cTn id="94" dur="250" fill="hold"/>
                                        <p:tgtEl>
                                          <p:spTgt spid="30"/>
                                        </p:tgtEl>
                                        <p:attrNameLst>
                                          <p:attrName>ppt_h</p:attrName>
                                        </p:attrNameLst>
                                      </p:cBhvr>
                                      <p:tavLst>
                                        <p:tav tm="0">
                                          <p:val>
                                            <p:fltVal val="0"/>
                                          </p:val>
                                        </p:tav>
                                        <p:tav tm="100000">
                                          <p:val>
                                            <p:strVal val="#ppt_h"/>
                                          </p:val>
                                        </p:tav>
                                      </p:tavLst>
                                    </p:anim>
                                    <p:anim calcmode="lin" valueType="num">
                                      <p:cBhvr>
                                        <p:cTn id="95" dur="250" fill="hold"/>
                                        <p:tgtEl>
                                          <p:spTgt spid="30"/>
                                        </p:tgtEl>
                                        <p:attrNameLst>
                                          <p:attrName>style.rotation</p:attrName>
                                        </p:attrNameLst>
                                      </p:cBhvr>
                                      <p:tavLst>
                                        <p:tav tm="0">
                                          <p:val>
                                            <p:fltVal val="360"/>
                                          </p:val>
                                        </p:tav>
                                        <p:tav tm="100000">
                                          <p:val>
                                            <p:fltVal val="0"/>
                                          </p:val>
                                        </p:tav>
                                      </p:tavLst>
                                    </p:anim>
                                    <p:animEffect transition="in" filter="fade">
                                      <p:cBhvr>
                                        <p:cTn id="96" dur="250"/>
                                        <p:tgtEl>
                                          <p:spTgt spid="30"/>
                                        </p:tgtEl>
                                      </p:cBhvr>
                                    </p:animEffect>
                                  </p:childTnLst>
                                </p:cTn>
                              </p:par>
                            </p:childTnLst>
                          </p:cTn>
                        </p:par>
                        <p:par>
                          <p:cTn id="97" fill="hold">
                            <p:stCondLst>
                              <p:cond delay="500"/>
                            </p:stCondLst>
                            <p:childTnLst>
                              <p:par>
                                <p:cTn id="98" presetID="8" presetClass="entr" presetSubtype="16" fill="hold"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diamond(in)">
                                      <p:cBhvr>
                                        <p:cTn id="100" dur="25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49" presetClass="entr" presetSubtype="0" decel="100000" fill="hold" nodeType="clickEffect">
                                  <p:stCondLst>
                                    <p:cond delay="0"/>
                                  </p:stCondLst>
                                  <p:childTnLst>
                                    <p:set>
                                      <p:cBhvr>
                                        <p:cTn id="104" dur="1" fill="hold">
                                          <p:stCondLst>
                                            <p:cond delay="0"/>
                                          </p:stCondLst>
                                        </p:cTn>
                                        <p:tgtEl>
                                          <p:spTgt spid="15"/>
                                        </p:tgtEl>
                                        <p:attrNameLst>
                                          <p:attrName>style.visibility</p:attrName>
                                        </p:attrNameLst>
                                      </p:cBhvr>
                                      <p:to>
                                        <p:strVal val="visible"/>
                                      </p:to>
                                    </p:set>
                                    <p:anim calcmode="lin" valueType="num">
                                      <p:cBhvr>
                                        <p:cTn id="105" dur="250" fill="hold"/>
                                        <p:tgtEl>
                                          <p:spTgt spid="15"/>
                                        </p:tgtEl>
                                        <p:attrNameLst>
                                          <p:attrName>ppt_w</p:attrName>
                                        </p:attrNameLst>
                                      </p:cBhvr>
                                      <p:tavLst>
                                        <p:tav tm="0">
                                          <p:val>
                                            <p:fltVal val="0"/>
                                          </p:val>
                                        </p:tav>
                                        <p:tav tm="100000">
                                          <p:val>
                                            <p:strVal val="#ppt_w"/>
                                          </p:val>
                                        </p:tav>
                                      </p:tavLst>
                                    </p:anim>
                                    <p:anim calcmode="lin" valueType="num">
                                      <p:cBhvr>
                                        <p:cTn id="106" dur="250" fill="hold"/>
                                        <p:tgtEl>
                                          <p:spTgt spid="15"/>
                                        </p:tgtEl>
                                        <p:attrNameLst>
                                          <p:attrName>ppt_h</p:attrName>
                                        </p:attrNameLst>
                                      </p:cBhvr>
                                      <p:tavLst>
                                        <p:tav tm="0">
                                          <p:val>
                                            <p:fltVal val="0"/>
                                          </p:val>
                                        </p:tav>
                                        <p:tav tm="100000">
                                          <p:val>
                                            <p:strVal val="#ppt_h"/>
                                          </p:val>
                                        </p:tav>
                                      </p:tavLst>
                                    </p:anim>
                                    <p:anim calcmode="lin" valueType="num">
                                      <p:cBhvr>
                                        <p:cTn id="107" dur="250" fill="hold"/>
                                        <p:tgtEl>
                                          <p:spTgt spid="15"/>
                                        </p:tgtEl>
                                        <p:attrNameLst>
                                          <p:attrName>style.rotation</p:attrName>
                                        </p:attrNameLst>
                                      </p:cBhvr>
                                      <p:tavLst>
                                        <p:tav tm="0">
                                          <p:val>
                                            <p:fltVal val="360"/>
                                          </p:val>
                                        </p:tav>
                                        <p:tav tm="100000">
                                          <p:val>
                                            <p:fltVal val="0"/>
                                          </p:val>
                                        </p:tav>
                                      </p:tavLst>
                                    </p:anim>
                                    <p:animEffect transition="in" filter="fade">
                                      <p:cBhvr>
                                        <p:cTn id="108" dur="250"/>
                                        <p:tgtEl>
                                          <p:spTgt spid="15"/>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box(in)">
                                      <p:cBhvr>
                                        <p:cTn id="113" dur="250"/>
                                        <p:tgtEl>
                                          <p:spTgt spid="19"/>
                                        </p:tgtEl>
                                      </p:cBhvr>
                                    </p:animEffect>
                                  </p:childTnLst>
                                </p:cTn>
                              </p:par>
                              <p:par>
                                <p:cTn id="114" presetID="4" presetClass="entr" presetSubtype="16" fill="hold"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box(in)">
                                      <p:cBhvr>
                                        <p:cTn id="116" dur="250"/>
                                        <p:tgtEl>
                                          <p:spTgt spid="25"/>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00037"/>
                                        </p:tgtEl>
                                        <p:attrNameLst>
                                          <p:attrName>style.visibility</p:attrName>
                                        </p:attrNameLst>
                                      </p:cBhvr>
                                      <p:to>
                                        <p:strVal val="visible"/>
                                      </p:to>
                                    </p:set>
                                    <p:anim calcmode="lin" valueType="num">
                                      <p:cBhvr additive="base">
                                        <p:cTn id="121" dur="250" fill="hold"/>
                                        <p:tgtEl>
                                          <p:spTgt spid="300037"/>
                                        </p:tgtEl>
                                        <p:attrNameLst>
                                          <p:attrName>ppt_x</p:attrName>
                                        </p:attrNameLst>
                                      </p:cBhvr>
                                      <p:tavLst>
                                        <p:tav tm="0">
                                          <p:val>
                                            <p:strVal val="#ppt_x"/>
                                          </p:val>
                                        </p:tav>
                                        <p:tav tm="100000">
                                          <p:val>
                                            <p:strVal val="#ppt_x"/>
                                          </p:val>
                                        </p:tav>
                                      </p:tavLst>
                                    </p:anim>
                                    <p:anim calcmode="lin" valueType="num">
                                      <p:cBhvr additive="base">
                                        <p:cTn id="122" dur="250" fill="hold"/>
                                        <p:tgtEl>
                                          <p:spTgt spid="300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lvlOne"/>
        </p:bldSub>
      </p:bldGraphic>
      <p:bldP spid="300037" grpId="0" animBg="1"/>
      <p:bldP spid="8" grpId="0" animBg="1"/>
      <p:bldP spid="10" grpId="0" animBg="1"/>
      <p:bldP spid="11" grpId="0" animBg="1"/>
      <p:bldP spid="12" grpId="0" animBg="1"/>
      <p:bldP spid="13" grpId="0" animBg="1"/>
      <p:bldP spid="14" grpId="0" animBg="1"/>
      <p:bldP spid="19" grpId="0" animBg="1"/>
      <p:bldP spid="28"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79512" y="116632"/>
            <a:ext cx="3744416" cy="488648"/>
          </a:xfrm>
        </p:spPr>
        <p:txBody>
          <a:bodyPr>
            <a:normAutofit fontScale="90000"/>
          </a:bodyPr>
          <a:lstStyle/>
          <a:p>
            <a:r>
              <a:rPr altLang="en-US" b="1" dirty="0" smtClean="0">
                <a:solidFill>
                  <a:srgbClr val="FFC000"/>
                </a:solidFill>
              </a:rPr>
              <a:t>主要内容</a:t>
            </a:r>
            <a:endParaRPr lang="zh-CN" altLang="en-US" b="1" dirty="0">
              <a:solidFill>
                <a:srgbClr val="FFC000"/>
              </a:solidFill>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628078652"/>
              </p:ext>
            </p:extLst>
          </p:nvPr>
        </p:nvGraphicFramePr>
        <p:xfrm>
          <a:off x="1005840" y="2156468"/>
          <a:ext cx="7454592" cy="4008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pPr>
              <a:defRPr/>
            </a:pPr>
            <a:fld id="{D18F54F0-22DB-4B67-8D32-1256980B62C7}" type="slidenum">
              <a:rPr lang="en-US" altLang="zh-CN" smtClean="0"/>
              <a:pPr>
                <a:defRPr/>
              </a:pPr>
              <a:t>2</a:t>
            </a:fld>
            <a:endParaRPr lang="en-US" altLang="zh-CN"/>
          </a:p>
        </p:txBody>
      </p:sp>
    </p:spTree>
    <p:extLst>
      <p:ext uri="{BB962C8B-B14F-4D97-AF65-F5344CB8AC3E}">
        <p14:creationId xmlns:p14="http://schemas.microsoft.com/office/powerpoint/2010/main" val="2733024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12740" y="188643"/>
            <a:ext cx="8229600" cy="457729"/>
          </a:xfrm>
        </p:spPr>
        <p:txBody>
          <a:bodyPr>
            <a:noAutofit/>
          </a:bodyPr>
          <a:lstStyle/>
          <a:p>
            <a:pPr eaLnBrk="1" hangingPunct="1"/>
            <a:r>
              <a:rPr lang="zh-CN" altLang="en-US" sz="3200" b="1" dirty="0">
                <a:solidFill>
                  <a:schemeClr val="bg1"/>
                </a:solidFill>
              </a:rPr>
              <a:t>第</a:t>
            </a:r>
            <a:r>
              <a:rPr lang="en-US" altLang="zh-CN" sz="3200" b="1" dirty="0">
                <a:solidFill>
                  <a:schemeClr val="bg1"/>
                </a:solidFill>
              </a:rPr>
              <a:t>3</a:t>
            </a:r>
            <a:r>
              <a:rPr lang="zh-CN" altLang="en-US" sz="3200" b="1" dirty="0">
                <a:solidFill>
                  <a:schemeClr val="bg1"/>
                </a:solidFill>
              </a:rPr>
              <a:t>种分解方法</a:t>
            </a:r>
            <a:r>
              <a:rPr lang="zh-CN" altLang="en-US" sz="3200" dirty="0">
                <a:solidFill>
                  <a:schemeClr val="bg1"/>
                </a:solidFill>
              </a:rPr>
              <a:t> </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3671816188"/>
              </p:ext>
            </p:extLst>
          </p:nvPr>
        </p:nvGraphicFramePr>
        <p:xfrm>
          <a:off x="453559" y="885042"/>
          <a:ext cx="8229600" cy="1505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18" name="灯片编号占位符 5"/>
          <p:cNvSpPr>
            <a:spLocks noGrp="1"/>
          </p:cNvSpPr>
          <p:nvPr>
            <p:ph type="sldNum" sz="quarter" idx="12"/>
          </p:nvPr>
        </p:nvSpPr>
        <p:spPr>
          <a:xfrm>
            <a:off x="6660232" y="6321837"/>
            <a:ext cx="2133600" cy="476251"/>
          </a:xfrm>
          <a:noFill/>
        </p:spPr>
        <p:txBody>
          <a:bodyPr/>
          <a:lstStyle/>
          <a:p>
            <a:fld id="{438C46F2-923F-4660-9A25-69B569BC3A44}" type="slidenum">
              <a:rPr lang="en-US" altLang="zh-CN" smtClean="0">
                <a:solidFill>
                  <a:srgbClr val="FFFF00"/>
                </a:solidFill>
              </a:rPr>
              <a:pPr/>
              <a:t>20</a:t>
            </a:fld>
            <a:endParaRPr lang="en-US" altLang="zh-CN" dirty="0" smtClean="0">
              <a:solidFill>
                <a:srgbClr val="FFFF00"/>
              </a:solidFill>
            </a:endParaRPr>
          </a:p>
        </p:txBody>
      </p:sp>
      <p:sp>
        <p:nvSpPr>
          <p:cNvPr id="301061" name="Rectangle 5"/>
          <p:cNvSpPr>
            <a:spLocks noChangeArrowheads="1"/>
          </p:cNvSpPr>
          <p:nvPr/>
        </p:nvSpPr>
        <p:spPr bwMode="auto">
          <a:xfrm>
            <a:off x="1830393" y="5570303"/>
            <a:ext cx="6911975" cy="523220"/>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anchor="ctr">
            <a:spAutoFit/>
          </a:bodyPr>
          <a:lstStyle/>
          <a:p>
            <a:pPr algn="ctr"/>
            <a:r>
              <a:rPr kumimoji="1" lang="zh-CN" altLang="en-US" sz="2800" b="1" dirty="0" smtClean="0">
                <a:solidFill>
                  <a:schemeClr val="tx1"/>
                </a:solidFill>
              </a:rPr>
              <a:t>消除了冗余</a:t>
            </a:r>
            <a:r>
              <a:rPr kumimoji="1" lang="zh-CN" altLang="en-US" sz="2800" b="1" dirty="0">
                <a:solidFill>
                  <a:schemeClr val="tx1"/>
                </a:solidFill>
              </a:rPr>
              <a:t>数据，但丢失了信息。</a:t>
            </a:r>
            <a:r>
              <a:rPr kumimoji="1" lang="zh-CN" altLang="en-US" sz="1600" b="1" dirty="0">
                <a:solidFill>
                  <a:schemeClr val="tx1"/>
                </a:solidFill>
              </a:rPr>
              <a:t> </a:t>
            </a:r>
          </a:p>
        </p:txBody>
      </p:sp>
      <p:sp>
        <p:nvSpPr>
          <p:cNvPr id="8" name="圆角矩形 7"/>
          <p:cNvSpPr/>
          <p:nvPr/>
        </p:nvSpPr>
        <p:spPr>
          <a:xfrm>
            <a:off x="500035" y="2922664"/>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导师姓名</a:t>
            </a:r>
            <a:endParaRPr lang="zh-CN" altLang="en-US" b="1" dirty="0">
              <a:solidFill>
                <a:schemeClr val="tx1"/>
              </a:solidFill>
            </a:endParaRPr>
          </a:p>
        </p:txBody>
      </p:sp>
      <p:sp>
        <p:nvSpPr>
          <p:cNvPr id="9" name="圆角矩形 8"/>
          <p:cNvSpPr/>
          <p:nvPr/>
        </p:nvSpPr>
        <p:spPr>
          <a:xfrm>
            <a:off x="428598" y="3708482"/>
            <a:ext cx="1214447" cy="428628"/>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学院名称</a:t>
            </a:r>
            <a:endParaRPr lang="zh-CN" altLang="en-US" b="1" dirty="0">
              <a:solidFill>
                <a:schemeClr val="tx1"/>
              </a:solidFill>
            </a:endParaRPr>
          </a:p>
        </p:txBody>
      </p:sp>
      <p:sp>
        <p:nvSpPr>
          <p:cNvPr id="10" name="圆角矩形 9"/>
          <p:cNvSpPr/>
          <p:nvPr/>
        </p:nvSpPr>
        <p:spPr>
          <a:xfrm>
            <a:off x="2357423" y="377992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学号</a:t>
            </a:r>
            <a:endParaRPr lang="zh-CN" altLang="en-US" b="1" dirty="0">
              <a:solidFill>
                <a:schemeClr val="tx1"/>
              </a:solidFill>
            </a:endParaRPr>
          </a:p>
        </p:txBody>
      </p:sp>
      <p:sp>
        <p:nvSpPr>
          <p:cNvPr id="11" name="圆角矩形 10"/>
          <p:cNvSpPr/>
          <p:nvPr/>
        </p:nvSpPr>
        <p:spPr>
          <a:xfrm>
            <a:off x="2357423" y="2922664"/>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姓名</a:t>
            </a:r>
            <a:endParaRPr lang="zh-CN" altLang="en-US" b="1" dirty="0">
              <a:solidFill>
                <a:schemeClr val="tx1"/>
              </a:solidFill>
            </a:endParaRPr>
          </a:p>
        </p:txBody>
      </p:sp>
      <p:sp>
        <p:nvSpPr>
          <p:cNvPr id="12" name="圆角矩形 11"/>
          <p:cNvSpPr/>
          <p:nvPr/>
        </p:nvSpPr>
        <p:spPr>
          <a:xfrm>
            <a:off x="4000496" y="2636912"/>
            <a:ext cx="1428760"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项目编号</a:t>
            </a:r>
            <a:endParaRPr lang="zh-CN" altLang="en-US" b="1" dirty="0">
              <a:solidFill>
                <a:schemeClr val="tx1"/>
              </a:solidFill>
            </a:endParaRPr>
          </a:p>
        </p:txBody>
      </p:sp>
      <p:sp>
        <p:nvSpPr>
          <p:cNvPr id="13" name="圆角矩形 12"/>
          <p:cNvSpPr/>
          <p:nvPr/>
        </p:nvSpPr>
        <p:spPr>
          <a:xfrm>
            <a:off x="6357951" y="2636912"/>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项目名称</a:t>
            </a:r>
            <a:endParaRPr lang="zh-CN" altLang="en-US" b="1" dirty="0">
              <a:solidFill>
                <a:schemeClr val="tx1"/>
              </a:solidFill>
            </a:endParaRPr>
          </a:p>
        </p:txBody>
      </p:sp>
      <p:sp>
        <p:nvSpPr>
          <p:cNvPr id="18" name="圆角矩形 17"/>
          <p:cNvSpPr/>
          <p:nvPr/>
        </p:nvSpPr>
        <p:spPr>
          <a:xfrm>
            <a:off x="5000630" y="3922796"/>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承担任务</a:t>
            </a:r>
            <a:endParaRPr lang="zh-CN" altLang="en-US" b="1" dirty="0">
              <a:solidFill>
                <a:schemeClr val="tx1"/>
              </a:solidFill>
            </a:endParaRPr>
          </a:p>
        </p:txBody>
      </p:sp>
      <p:cxnSp>
        <p:nvCxnSpPr>
          <p:cNvPr id="19" name="直接箭头连接符 18"/>
          <p:cNvCxnSpPr/>
          <p:nvPr/>
        </p:nvCxnSpPr>
        <p:spPr>
          <a:xfrm rot="10800000">
            <a:off x="1643043" y="3922800"/>
            <a:ext cx="714380"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0" name="直接箭头连接符 19"/>
          <p:cNvCxnSpPr>
            <a:stCxn id="10" idx="0"/>
            <a:endCxn id="11" idx="2"/>
          </p:cNvCxnSpPr>
          <p:nvPr/>
        </p:nvCxnSpPr>
        <p:spPr>
          <a:xfrm rot="5400000" flipH="1" flipV="1">
            <a:off x="2607456" y="3529887"/>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0" idx="0"/>
            <a:endCxn id="8" idx="3"/>
          </p:cNvCxnSpPr>
          <p:nvPr/>
        </p:nvCxnSpPr>
        <p:spPr>
          <a:xfrm rot="16200000" flipV="1">
            <a:off x="1910939" y="2833368"/>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2" name="直接箭头连接符 21"/>
          <p:cNvCxnSpPr>
            <a:stCxn id="12" idx="3"/>
            <a:endCxn id="13" idx="1"/>
          </p:cNvCxnSpPr>
          <p:nvPr/>
        </p:nvCxnSpPr>
        <p:spPr>
          <a:xfrm>
            <a:off x="5429258" y="2815507"/>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4" name="圆角矩形 23"/>
          <p:cNvSpPr/>
          <p:nvPr/>
        </p:nvSpPr>
        <p:spPr>
          <a:xfrm>
            <a:off x="4000497" y="3208416"/>
            <a:ext cx="1285884"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学院名称</a:t>
            </a:r>
            <a:endParaRPr lang="zh-CN" altLang="en-US" b="1" dirty="0">
              <a:solidFill>
                <a:schemeClr val="tx1"/>
              </a:solidFill>
            </a:endParaRPr>
          </a:p>
        </p:txBody>
      </p:sp>
      <p:sp>
        <p:nvSpPr>
          <p:cNvPr id="25" name="圆角矩形 24"/>
          <p:cNvSpPr/>
          <p:nvPr/>
        </p:nvSpPr>
        <p:spPr>
          <a:xfrm>
            <a:off x="6286513" y="3208416"/>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院长</a:t>
            </a:r>
            <a:endParaRPr lang="zh-CN" altLang="en-US" b="1" dirty="0">
              <a:solidFill>
                <a:schemeClr val="tx1"/>
              </a:solidFill>
            </a:endParaRPr>
          </a:p>
        </p:txBody>
      </p:sp>
      <p:cxnSp>
        <p:nvCxnSpPr>
          <p:cNvPr id="26" name="直接箭头连接符 25"/>
          <p:cNvCxnSpPr>
            <a:stCxn id="24" idx="3"/>
            <a:endCxn id="25" idx="1"/>
          </p:cNvCxnSpPr>
          <p:nvPr/>
        </p:nvCxnSpPr>
        <p:spPr>
          <a:xfrm>
            <a:off x="5286381" y="3387011"/>
            <a:ext cx="1000132"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3" name="Rectangle 5"/>
          <p:cNvSpPr>
            <a:spLocks noChangeArrowheads="1"/>
          </p:cNvSpPr>
          <p:nvPr/>
        </p:nvSpPr>
        <p:spPr bwMode="auto">
          <a:xfrm>
            <a:off x="846876" y="4670796"/>
            <a:ext cx="7946956" cy="461665"/>
          </a:xfrm>
          <a:prstGeom prst="rect">
            <a:avLst/>
          </a:prstGeom>
          <a:noFill/>
          <a:ln>
            <a:noFill/>
            <a:headEnd/>
            <a:tailEnd/>
          </a:ln>
        </p:spPr>
        <p:style>
          <a:lnRef idx="1">
            <a:schemeClr val="accent6"/>
          </a:lnRef>
          <a:fillRef idx="3">
            <a:schemeClr val="accent6"/>
          </a:fillRef>
          <a:effectRef idx="2">
            <a:schemeClr val="accent6"/>
          </a:effectRef>
          <a:fontRef idx="minor">
            <a:schemeClr val="lt1"/>
          </a:fontRef>
        </p:style>
        <p:txBody>
          <a:bodyPr wrap="square" anchor="ctr">
            <a:spAutoFit/>
          </a:bodyPr>
          <a:lstStyle/>
          <a:p>
            <a:pPr algn="ctr"/>
            <a:r>
              <a:rPr kumimoji="1" lang="zh-CN" altLang="en-US" sz="2400" b="1" dirty="0" smtClean="0">
                <a:solidFill>
                  <a:schemeClr val="tx1"/>
                </a:solidFill>
              </a:rPr>
              <a:t>问题：如何查询某个研究生在某个项目中承担了什么任务？</a:t>
            </a:r>
            <a:endParaRPr kumimoji="1" lang="zh-CN" altLang="en-US" sz="1400" b="1" dirty="0">
              <a:solidFill>
                <a:schemeClr val="tx1"/>
              </a:solidFill>
            </a:endParaRPr>
          </a:p>
        </p:txBody>
      </p:sp>
    </p:spTree>
    <p:extLst>
      <p:ext uri="{BB962C8B-B14F-4D97-AF65-F5344CB8AC3E}">
        <p14:creationId xmlns:p14="http://schemas.microsoft.com/office/powerpoint/2010/main" val="902535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73">
                                          <p:stCondLst>
                                            <p:cond delay="0"/>
                                          </p:stCondLst>
                                        </p:cTn>
                                        <p:tgtEl>
                                          <p:spTgt spid="7"/>
                                        </p:tgtEl>
                                      </p:cBhvr>
                                    </p:animEffect>
                                    <p:anim calcmode="lin" valueType="num">
                                      <p:cBhvr>
                                        <p:cTn id="8" dur="228"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83"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83" tmFilter="0, 0; 0.125,0.2665; 0.25,0.4; 0.375,0.465; 0.5,0.5;  0.625,0.535; 0.75,0.6; 0.875,0.7335; 1,1">
                                          <p:stCondLst>
                                            <p:cond delay="83"/>
                                          </p:stCondLst>
                                        </p:cTn>
                                        <p:tgtEl>
                                          <p:spTgt spid="7"/>
                                        </p:tgtEl>
                                        <p:attrNameLst>
                                          <p:attrName>ppt_y</p:attrName>
                                        </p:attrNameLst>
                                      </p:cBhvr>
                                      <p:tavLst>
                                        <p:tav tm="0" fmla="#ppt_y-sin(pi*$)/9">
                                          <p:val>
                                            <p:fltVal val="0"/>
                                          </p:val>
                                        </p:tav>
                                        <p:tav tm="100000">
                                          <p:val>
                                            <p:fltVal val="1"/>
                                          </p:val>
                                        </p:tav>
                                      </p:tavLst>
                                    </p:anim>
                                    <p:anim calcmode="lin" valueType="num">
                                      <p:cBhvr>
                                        <p:cTn id="11" dur="41" tmFilter="0, 0; 0.125,0.2665; 0.25,0.4; 0.375,0.465; 0.5,0.5;  0.625,0.535; 0.75,0.6; 0.875,0.7335; 1,1">
                                          <p:stCondLst>
                                            <p:cond delay="165"/>
                                          </p:stCondLst>
                                        </p:cTn>
                                        <p:tgtEl>
                                          <p:spTgt spid="7"/>
                                        </p:tgtEl>
                                        <p:attrNameLst>
                                          <p:attrName>ppt_y</p:attrName>
                                        </p:attrNameLst>
                                      </p:cBhvr>
                                      <p:tavLst>
                                        <p:tav tm="0" fmla="#ppt_y-sin(pi*$)/27">
                                          <p:val>
                                            <p:fltVal val="0"/>
                                          </p:val>
                                        </p:tav>
                                        <p:tav tm="100000">
                                          <p:val>
                                            <p:fltVal val="1"/>
                                          </p:val>
                                        </p:tav>
                                      </p:tavLst>
                                    </p:anim>
                                    <p:anim calcmode="lin" valueType="num">
                                      <p:cBhvr>
                                        <p:cTn id="12" dur="21" tmFilter="0, 0; 0.125,0.2665; 0.25,0.4; 0.375,0.465; 0.5,0.5;  0.625,0.535; 0.75,0.6; 0.875,0.7335; 1,1">
                                          <p:stCondLst>
                                            <p:cond delay="207"/>
                                          </p:stCondLst>
                                        </p:cTn>
                                        <p:tgtEl>
                                          <p:spTgt spid="7"/>
                                        </p:tgtEl>
                                        <p:attrNameLst>
                                          <p:attrName>ppt_y</p:attrName>
                                        </p:attrNameLst>
                                      </p:cBhvr>
                                      <p:tavLst>
                                        <p:tav tm="0" fmla="#ppt_y-sin(pi*$)/81">
                                          <p:val>
                                            <p:fltVal val="0"/>
                                          </p:val>
                                        </p:tav>
                                        <p:tav tm="100000">
                                          <p:val>
                                            <p:fltVal val="1"/>
                                          </p:val>
                                        </p:tav>
                                      </p:tavLst>
                                    </p:anim>
                                    <p:animScale>
                                      <p:cBhvr>
                                        <p:cTn id="13" dur="3">
                                          <p:stCondLst>
                                            <p:cond delay="81"/>
                                          </p:stCondLst>
                                        </p:cTn>
                                        <p:tgtEl>
                                          <p:spTgt spid="7"/>
                                        </p:tgtEl>
                                      </p:cBhvr>
                                      <p:to x="100000" y="60000"/>
                                    </p:animScale>
                                    <p:animScale>
                                      <p:cBhvr>
                                        <p:cTn id="14" dur="21" decel="50000">
                                          <p:stCondLst>
                                            <p:cond delay="84"/>
                                          </p:stCondLst>
                                        </p:cTn>
                                        <p:tgtEl>
                                          <p:spTgt spid="7"/>
                                        </p:tgtEl>
                                      </p:cBhvr>
                                      <p:to x="100000" y="100000"/>
                                    </p:animScale>
                                    <p:animScale>
                                      <p:cBhvr>
                                        <p:cTn id="15" dur="3">
                                          <p:stCondLst>
                                            <p:cond delay="164"/>
                                          </p:stCondLst>
                                        </p:cTn>
                                        <p:tgtEl>
                                          <p:spTgt spid="7"/>
                                        </p:tgtEl>
                                      </p:cBhvr>
                                      <p:to x="100000" y="80000"/>
                                    </p:animScale>
                                    <p:animScale>
                                      <p:cBhvr>
                                        <p:cTn id="16" dur="21" decel="50000">
                                          <p:stCondLst>
                                            <p:cond delay="167"/>
                                          </p:stCondLst>
                                        </p:cTn>
                                        <p:tgtEl>
                                          <p:spTgt spid="7"/>
                                        </p:tgtEl>
                                      </p:cBhvr>
                                      <p:to x="100000" y="100000"/>
                                    </p:animScale>
                                    <p:animScale>
                                      <p:cBhvr>
                                        <p:cTn id="17" dur="3">
                                          <p:stCondLst>
                                            <p:cond delay="205"/>
                                          </p:stCondLst>
                                        </p:cTn>
                                        <p:tgtEl>
                                          <p:spTgt spid="7"/>
                                        </p:tgtEl>
                                      </p:cBhvr>
                                      <p:to x="100000" y="90000"/>
                                    </p:animScale>
                                    <p:animScale>
                                      <p:cBhvr>
                                        <p:cTn id="18" dur="21" decel="50000">
                                          <p:stCondLst>
                                            <p:cond delay="209"/>
                                          </p:stCondLst>
                                        </p:cTn>
                                        <p:tgtEl>
                                          <p:spTgt spid="7"/>
                                        </p:tgtEl>
                                      </p:cBhvr>
                                      <p:to x="100000" y="100000"/>
                                    </p:animScale>
                                    <p:animScale>
                                      <p:cBhvr>
                                        <p:cTn id="19" dur="3">
                                          <p:stCondLst>
                                            <p:cond delay="226"/>
                                          </p:stCondLst>
                                        </p:cTn>
                                        <p:tgtEl>
                                          <p:spTgt spid="7"/>
                                        </p:tgtEl>
                                      </p:cBhvr>
                                      <p:to x="100000" y="95000"/>
                                    </p:animScale>
                                    <p:animScale>
                                      <p:cBhvr>
                                        <p:cTn id="20" dur="21" decel="50000">
                                          <p:stCondLst>
                                            <p:cond delay="229"/>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ppt_x"/>
                                          </p:val>
                                        </p:tav>
                                        <p:tav tm="100000">
                                          <p:val>
                                            <p:strVal val="#ppt_x"/>
                                          </p:val>
                                        </p:tav>
                                      </p:tavLst>
                                    </p:anim>
                                    <p:anim calcmode="lin" valueType="num">
                                      <p:cBhvr additive="base">
                                        <p:cTn id="26"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checkerboard(across)">
                                      <p:cBhvr>
                                        <p:cTn id="31" dur="250"/>
                                        <p:tgtEl>
                                          <p:spTgt spid="2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checkerboard(across)">
                                      <p:cBhvr>
                                        <p:cTn id="34" dur="25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3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 decel="100000"/>
                                        <p:tgtEl>
                                          <p:spTgt spid="19"/>
                                        </p:tgtEl>
                                      </p:cBhvr>
                                    </p:animEffect>
                                    <p:anim calcmode="lin" valueType="num">
                                      <p:cBhvr>
                                        <p:cTn id="40" dur="200" decel="100000" fill="hold"/>
                                        <p:tgtEl>
                                          <p:spTgt spid="19"/>
                                        </p:tgtEl>
                                        <p:attrNameLst>
                                          <p:attrName>style.rotation</p:attrName>
                                        </p:attrNameLst>
                                      </p:cBhvr>
                                      <p:tavLst>
                                        <p:tav tm="0">
                                          <p:val>
                                            <p:fltVal val="-90"/>
                                          </p:val>
                                        </p:tav>
                                        <p:tav tm="100000">
                                          <p:val>
                                            <p:fltVal val="0"/>
                                          </p:val>
                                        </p:tav>
                                      </p:tavLst>
                                    </p:anim>
                                    <p:anim calcmode="lin" valueType="num">
                                      <p:cBhvr>
                                        <p:cTn id="41" dur="200" decel="100000" fill="hold"/>
                                        <p:tgtEl>
                                          <p:spTgt spid="19"/>
                                        </p:tgtEl>
                                        <p:attrNameLst>
                                          <p:attrName>ppt_x</p:attrName>
                                        </p:attrNameLst>
                                      </p:cBhvr>
                                      <p:tavLst>
                                        <p:tav tm="0">
                                          <p:val>
                                            <p:strVal val="#ppt_x+0.4"/>
                                          </p:val>
                                        </p:tav>
                                        <p:tav tm="100000">
                                          <p:val>
                                            <p:strVal val="#ppt_x-0.05"/>
                                          </p:val>
                                        </p:tav>
                                      </p:tavLst>
                                    </p:anim>
                                    <p:anim calcmode="lin" valueType="num">
                                      <p:cBhvr>
                                        <p:cTn id="42" dur="200" decel="100000" fill="hold"/>
                                        <p:tgtEl>
                                          <p:spTgt spid="19"/>
                                        </p:tgtEl>
                                        <p:attrNameLst>
                                          <p:attrName>ppt_y</p:attrName>
                                        </p:attrNameLst>
                                      </p:cBhvr>
                                      <p:tavLst>
                                        <p:tav tm="0">
                                          <p:val>
                                            <p:strVal val="#ppt_y-0.4"/>
                                          </p:val>
                                        </p:tav>
                                        <p:tav tm="100000">
                                          <p:val>
                                            <p:strVal val="#ppt_y+0.1"/>
                                          </p:val>
                                        </p:tav>
                                      </p:tavLst>
                                    </p:anim>
                                    <p:anim calcmode="lin" valueType="num">
                                      <p:cBhvr>
                                        <p:cTn id="43" dur="2" accel="100000" fill="hold">
                                          <p:stCondLst>
                                            <p:cond delay="249"/>
                                          </p:stCondLst>
                                        </p:cTn>
                                        <p:tgtEl>
                                          <p:spTgt spid="19"/>
                                        </p:tgtEl>
                                        <p:attrNameLst>
                                          <p:attrName>ppt_x</p:attrName>
                                        </p:attrNameLst>
                                      </p:cBhvr>
                                      <p:tavLst>
                                        <p:tav tm="0">
                                          <p:val>
                                            <p:strVal val="#ppt_x-0.05"/>
                                          </p:val>
                                        </p:tav>
                                        <p:tav tm="100000">
                                          <p:val>
                                            <p:strVal val="#ppt_x"/>
                                          </p:val>
                                        </p:tav>
                                      </p:tavLst>
                                    </p:anim>
                                    <p:anim calcmode="lin" valueType="num">
                                      <p:cBhvr>
                                        <p:cTn id="44" dur="2" accel="100000" fill="hold">
                                          <p:stCondLst>
                                            <p:cond delay="249"/>
                                          </p:stCondLst>
                                        </p:cTn>
                                        <p:tgtEl>
                                          <p:spTgt spid="19"/>
                                        </p:tgtEl>
                                        <p:attrNameLst>
                                          <p:attrName>ppt_y</p:attrName>
                                        </p:attrNameLst>
                                      </p:cBhvr>
                                      <p:tavLst>
                                        <p:tav tm="0">
                                          <p:val>
                                            <p:strVal val="#ppt_y+0.1"/>
                                          </p:val>
                                        </p:tav>
                                        <p:tav tm="100000">
                                          <p:val>
                                            <p:strVal val="#ppt_y"/>
                                          </p:val>
                                        </p:tav>
                                      </p:tavLst>
                                    </p:anim>
                                  </p:childTnLst>
                                </p:cTn>
                              </p:par>
                              <p:par>
                                <p:cTn id="45" presetID="3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00" decel="100000"/>
                                        <p:tgtEl>
                                          <p:spTgt spid="9"/>
                                        </p:tgtEl>
                                      </p:cBhvr>
                                    </p:animEffect>
                                    <p:anim calcmode="lin" valueType="num">
                                      <p:cBhvr>
                                        <p:cTn id="48" dur="200" decel="100000" fill="hold"/>
                                        <p:tgtEl>
                                          <p:spTgt spid="9"/>
                                        </p:tgtEl>
                                        <p:attrNameLst>
                                          <p:attrName>style.rotation</p:attrName>
                                        </p:attrNameLst>
                                      </p:cBhvr>
                                      <p:tavLst>
                                        <p:tav tm="0">
                                          <p:val>
                                            <p:fltVal val="-90"/>
                                          </p:val>
                                        </p:tav>
                                        <p:tav tm="100000">
                                          <p:val>
                                            <p:fltVal val="0"/>
                                          </p:val>
                                        </p:tav>
                                      </p:tavLst>
                                    </p:anim>
                                    <p:anim calcmode="lin" valueType="num">
                                      <p:cBhvr>
                                        <p:cTn id="49" dur="200" decel="100000" fill="hold"/>
                                        <p:tgtEl>
                                          <p:spTgt spid="9"/>
                                        </p:tgtEl>
                                        <p:attrNameLst>
                                          <p:attrName>ppt_x</p:attrName>
                                        </p:attrNameLst>
                                      </p:cBhvr>
                                      <p:tavLst>
                                        <p:tav tm="0">
                                          <p:val>
                                            <p:strVal val="#ppt_x+0.4"/>
                                          </p:val>
                                        </p:tav>
                                        <p:tav tm="100000">
                                          <p:val>
                                            <p:strVal val="#ppt_x-0.05"/>
                                          </p:val>
                                        </p:tav>
                                      </p:tavLst>
                                    </p:anim>
                                    <p:anim calcmode="lin" valueType="num">
                                      <p:cBhvr>
                                        <p:cTn id="50" dur="200" decel="100000" fill="hold"/>
                                        <p:tgtEl>
                                          <p:spTgt spid="9"/>
                                        </p:tgtEl>
                                        <p:attrNameLst>
                                          <p:attrName>ppt_y</p:attrName>
                                        </p:attrNameLst>
                                      </p:cBhvr>
                                      <p:tavLst>
                                        <p:tav tm="0">
                                          <p:val>
                                            <p:strVal val="#ppt_y-0.4"/>
                                          </p:val>
                                        </p:tav>
                                        <p:tav tm="100000">
                                          <p:val>
                                            <p:strVal val="#ppt_y+0.1"/>
                                          </p:val>
                                        </p:tav>
                                      </p:tavLst>
                                    </p:anim>
                                    <p:anim calcmode="lin" valueType="num">
                                      <p:cBhvr>
                                        <p:cTn id="51" dur="2" accel="100000" fill="hold">
                                          <p:stCondLst>
                                            <p:cond delay="249"/>
                                          </p:stCondLst>
                                        </p:cTn>
                                        <p:tgtEl>
                                          <p:spTgt spid="9"/>
                                        </p:tgtEl>
                                        <p:attrNameLst>
                                          <p:attrName>ppt_x</p:attrName>
                                        </p:attrNameLst>
                                      </p:cBhvr>
                                      <p:tavLst>
                                        <p:tav tm="0">
                                          <p:val>
                                            <p:strVal val="#ppt_x-0.05"/>
                                          </p:val>
                                        </p:tav>
                                        <p:tav tm="100000">
                                          <p:val>
                                            <p:strVal val="#ppt_x"/>
                                          </p:val>
                                        </p:tav>
                                      </p:tavLst>
                                    </p:anim>
                                    <p:anim calcmode="lin" valueType="num">
                                      <p:cBhvr>
                                        <p:cTn id="52" dur="2" accel="100000" fill="hold">
                                          <p:stCondLst>
                                            <p:cond delay="249"/>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58" presetClass="entr" presetSubtype="0" accel="10000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250" fill="hold"/>
                                        <p:tgtEl>
                                          <p:spTgt spid="21"/>
                                        </p:tgtEl>
                                        <p:attrNameLst>
                                          <p:attrName>ppt_w</p:attrName>
                                        </p:attrNameLst>
                                      </p:cBhvr>
                                      <p:tavLst>
                                        <p:tav tm="0">
                                          <p:val>
                                            <p:strVal val="#ppt_w*2.5"/>
                                          </p:val>
                                        </p:tav>
                                        <p:tav tm="100000">
                                          <p:val>
                                            <p:strVal val="#ppt_w"/>
                                          </p:val>
                                        </p:tav>
                                      </p:tavLst>
                                    </p:anim>
                                    <p:anim calcmode="lin" valueType="num">
                                      <p:cBhvr>
                                        <p:cTn id="58" dur="250" fill="hold"/>
                                        <p:tgtEl>
                                          <p:spTgt spid="21"/>
                                        </p:tgtEl>
                                        <p:attrNameLst>
                                          <p:attrName>ppt_h</p:attrName>
                                        </p:attrNameLst>
                                      </p:cBhvr>
                                      <p:tavLst>
                                        <p:tav tm="0">
                                          <p:val>
                                            <p:strVal val="#ppt_h*0.01"/>
                                          </p:val>
                                        </p:tav>
                                        <p:tav tm="100000">
                                          <p:val>
                                            <p:strVal val="#ppt_h"/>
                                          </p:val>
                                        </p:tav>
                                      </p:tavLst>
                                    </p:anim>
                                    <p:anim calcmode="lin" valueType="num">
                                      <p:cBhvr>
                                        <p:cTn id="59" dur="250" fill="hold"/>
                                        <p:tgtEl>
                                          <p:spTgt spid="21"/>
                                        </p:tgtEl>
                                        <p:attrNameLst>
                                          <p:attrName>ppt_x</p:attrName>
                                        </p:attrNameLst>
                                      </p:cBhvr>
                                      <p:tavLst>
                                        <p:tav tm="0">
                                          <p:val>
                                            <p:strVal val="#ppt_x"/>
                                          </p:val>
                                        </p:tav>
                                        <p:tav tm="100000">
                                          <p:val>
                                            <p:strVal val="#ppt_x"/>
                                          </p:val>
                                        </p:tav>
                                      </p:tavLst>
                                    </p:anim>
                                    <p:anim calcmode="lin" valueType="num">
                                      <p:cBhvr>
                                        <p:cTn id="60" dur="250" fill="hold"/>
                                        <p:tgtEl>
                                          <p:spTgt spid="21"/>
                                        </p:tgtEl>
                                        <p:attrNameLst>
                                          <p:attrName>ppt_y</p:attrName>
                                        </p:attrNameLst>
                                      </p:cBhvr>
                                      <p:tavLst>
                                        <p:tav tm="0">
                                          <p:val>
                                            <p:strVal val="#ppt_h+1"/>
                                          </p:val>
                                        </p:tav>
                                        <p:tav tm="100000">
                                          <p:val>
                                            <p:strVal val="#ppt_y"/>
                                          </p:val>
                                        </p:tav>
                                      </p:tavLst>
                                    </p:anim>
                                    <p:animEffect transition="in" filter="fade">
                                      <p:cBhvr>
                                        <p:cTn id="61" dur="250"/>
                                        <p:tgtEl>
                                          <p:spTgt spid="21"/>
                                        </p:tgtEl>
                                      </p:cBhvr>
                                    </p:animEffect>
                                  </p:childTnLst>
                                </p:cTn>
                              </p:par>
                              <p:par>
                                <p:cTn id="62" presetID="58" presetClass="entr" presetSubtype="0" accel="10000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250" fill="hold"/>
                                        <p:tgtEl>
                                          <p:spTgt spid="8"/>
                                        </p:tgtEl>
                                        <p:attrNameLst>
                                          <p:attrName>ppt_w</p:attrName>
                                        </p:attrNameLst>
                                      </p:cBhvr>
                                      <p:tavLst>
                                        <p:tav tm="0">
                                          <p:val>
                                            <p:strVal val="#ppt_w*2.5"/>
                                          </p:val>
                                        </p:tav>
                                        <p:tav tm="100000">
                                          <p:val>
                                            <p:strVal val="#ppt_w"/>
                                          </p:val>
                                        </p:tav>
                                      </p:tavLst>
                                    </p:anim>
                                    <p:anim calcmode="lin" valueType="num">
                                      <p:cBhvr>
                                        <p:cTn id="65" dur="250" fill="hold"/>
                                        <p:tgtEl>
                                          <p:spTgt spid="8"/>
                                        </p:tgtEl>
                                        <p:attrNameLst>
                                          <p:attrName>ppt_h</p:attrName>
                                        </p:attrNameLst>
                                      </p:cBhvr>
                                      <p:tavLst>
                                        <p:tav tm="0">
                                          <p:val>
                                            <p:strVal val="#ppt_h*0.01"/>
                                          </p:val>
                                        </p:tav>
                                        <p:tav tm="100000">
                                          <p:val>
                                            <p:strVal val="#ppt_h"/>
                                          </p:val>
                                        </p:tav>
                                      </p:tavLst>
                                    </p:anim>
                                    <p:anim calcmode="lin" valueType="num">
                                      <p:cBhvr>
                                        <p:cTn id="66" dur="250" fill="hold"/>
                                        <p:tgtEl>
                                          <p:spTgt spid="8"/>
                                        </p:tgtEl>
                                        <p:attrNameLst>
                                          <p:attrName>ppt_x</p:attrName>
                                        </p:attrNameLst>
                                      </p:cBhvr>
                                      <p:tavLst>
                                        <p:tav tm="0">
                                          <p:val>
                                            <p:strVal val="#ppt_x"/>
                                          </p:val>
                                        </p:tav>
                                        <p:tav tm="100000">
                                          <p:val>
                                            <p:strVal val="#ppt_x"/>
                                          </p:val>
                                        </p:tav>
                                      </p:tavLst>
                                    </p:anim>
                                    <p:anim calcmode="lin" valueType="num">
                                      <p:cBhvr>
                                        <p:cTn id="67" dur="250" fill="hold"/>
                                        <p:tgtEl>
                                          <p:spTgt spid="8"/>
                                        </p:tgtEl>
                                        <p:attrNameLst>
                                          <p:attrName>ppt_y</p:attrName>
                                        </p:attrNameLst>
                                      </p:cBhvr>
                                      <p:tavLst>
                                        <p:tav tm="0">
                                          <p:val>
                                            <p:strVal val="#ppt_h+1"/>
                                          </p:val>
                                        </p:tav>
                                        <p:tav tm="100000">
                                          <p:val>
                                            <p:strVal val="#ppt_y"/>
                                          </p:val>
                                        </p:tav>
                                      </p:tavLst>
                                    </p:anim>
                                    <p:animEffect transition="in" filter="fade">
                                      <p:cBhvr>
                                        <p:cTn id="68" dur="25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checkerboard(across)">
                                      <p:cBhvr>
                                        <p:cTn id="73" dur="25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8" presetClass="entr" presetSubtype="16"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diamond(in)">
                                      <p:cBhvr>
                                        <p:cTn id="78" dur="250"/>
                                        <p:tgtEl>
                                          <p:spTgt spid="13"/>
                                        </p:tgtEl>
                                      </p:cBhvr>
                                    </p:animEffect>
                                  </p:childTnLst>
                                </p:cTn>
                              </p:par>
                              <p:par>
                                <p:cTn id="79" presetID="8" presetClass="entr" presetSubtype="16" fill="hold"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diamond(in)">
                                      <p:cBhvr>
                                        <p:cTn id="81" dur="25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250" fill="hold"/>
                                        <p:tgtEl>
                                          <p:spTgt spid="24"/>
                                        </p:tgtEl>
                                        <p:attrNameLst>
                                          <p:attrName>ppt_x</p:attrName>
                                        </p:attrNameLst>
                                      </p:cBhvr>
                                      <p:tavLst>
                                        <p:tav tm="0">
                                          <p:val>
                                            <p:strVal val="#ppt_x"/>
                                          </p:val>
                                        </p:tav>
                                        <p:tav tm="100000">
                                          <p:val>
                                            <p:strVal val="#ppt_x"/>
                                          </p:val>
                                        </p:tav>
                                      </p:tavLst>
                                    </p:anim>
                                    <p:anim calcmode="lin" valueType="num">
                                      <p:cBhvr additive="base">
                                        <p:cTn id="87" dur="25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250"/>
                            </p:stCondLst>
                            <p:childTnLst>
                              <p:par>
                                <p:cTn id="89" presetID="49" presetClass="entr" presetSubtype="0" decel="100000" fill="hold" grpId="0" nodeType="after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p:cTn id="91" dur="250" fill="hold"/>
                                        <p:tgtEl>
                                          <p:spTgt spid="25"/>
                                        </p:tgtEl>
                                        <p:attrNameLst>
                                          <p:attrName>ppt_w</p:attrName>
                                        </p:attrNameLst>
                                      </p:cBhvr>
                                      <p:tavLst>
                                        <p:tav tm="0">
                                          <p:val>
                                            <p:fltVal val="0"/>
                                          </p:val>
                                        </p:tav>
                                        <p:tav tm="100000">
                                          <p:val>
                                            <p:strVal val="#ppt_w"/>
                                          </p:val>
                                        </p:tav>
                                      </p:tavLst>
                                    </p:anim>
                                    <p:anim calcmode="lin" valueType="num">
                                      <p:cBhvr>
                                        <p:cTn id="92" dur="250" fill="hold"/>
                                        <p:tgtEl>
                                          <p:spTgt spid="25"/>
                                        </p:tgtEl>
                                        <p:attrNameLst>
                                          <p:attrName>ppt_h</p:attrName>
                                        </p:attrNameLst>
                                      </p:cBhvr>
                                      <p:tavLst>
                                        <p:tav tm="0">
                                          <p:val>
                                            <p:fltVal val="0"/>
                                          </p:val>
                                        </p:tav>
                                        <p:tav tm="100000">
                                          <p:val>
                                            <p:strVal val="#ppt_h"/>
                                          </p:val>
                                        </p:tav>
                                      </p:tavLst>
                                    </p:anim>
                                    <p:anim calcmode="lin" valueType="num">
                                      <p:cBhvr>
                                        <p:cTn id="93" dur="250" fill="hold"/>
                                        <p:tgtEl>
                                          <p:spTgt spid="25"/>
                                        </p:tgtEl>
                                        <p:attrNameLst>
                                          <p:attrName>style.rotation</p:attrName>
                                        </p:attrNameLst>
                                      </p:cBhvr>
                                      <p:tavLst>
                                        <p:tav tm="0">
                                          <p:val>
                                            <p:fltVal val="360"/>
                                          </p:val>
                                        </p:tav>
                                        <p:tav tm="100000">
                                          <p:val>
                                            <p:fltVal val="0"/>
                                          </p:val>
                                        </p:tav>
                                      </p:tavLst>
                                    </p:anim>
                                    <p:animEffect transition="in" filter="fade">
                                      <p:cBhvr>
                                        <p:cTn id="94" dur="250"/>
                                        <p:tgtEl>
                                          <p:spTgt spid="25"/>
                                        </p:tgtEl>
                                      </p:cBhvr>
                                    </p:animEffect>
                                  </p:childTnLst>
                                </p:cTn>
                              </p:par>
                            </p:childTnLst>
                          </p:cTn>
                        </p:par>
                        <p:par>
                          <p:cTn id="95" fill="hold">
                            <p:stCondLst>
                              <p:cond delay="500"/>
                            </p:stCondLst>
                            <p:childTnLst>
                              <p:par>
                                <p:cTn id="96" presetID="8" presetClass="entr" presetSubtype="16" fill="hold" nodeType="after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diamond(in)">
                                      <p:cBhvr>
                                        <p:cTn id="98" dur="250"/>
                                        <p:tgtEl>
                                          <p:spTgt spid="26"/>
                                        </p:tgtEl>
                                      </p:cBhvr>
                                    </p:animEffect>
                                  </p:childTnLst>
                                </p:cTn>
                              </p:par>
                            </p:childTnLst>
                          </p:cTn>
                        </p:par>
                      </p:childTnLst>
                    </p:cTn>
                  </p:par>
                  <p:par>
                    <p:cTn id="99" fill="hold">
                      <p:stCondLst>
                        <p:cond delay="indefinite"/>
                      </p:stCondLst>
                      <p:childTnLst>
                        <p:par>
                          <p:cTn id="100" fill="hold">
                            <p:stCondLst>
                              <p:cond delay="0"/>
                            </p:stCondLst>
                            <p:childTnLst>
                              <p:par>
                                <p:cTn id="101" presetID="4" presetClass="entr" presetSubtype="16"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box(in)">
                                      <p:cBhvr>
                                        <p:cTn id="103" dur="25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23"/>
                                        </p:tgtEl>
                                        <p:attrNameLst>
                                          <p:attrName>style.visibility</p:attrName>
                                        </p:attrNameLst>
                                      </p:cBhvr>
                                      <p:to>
                                        <p:strVal val="visible"/>
                                      </p:to>
                                    </p:set>
                                    <p:anim calcmode="lin" valueType="num">
                                      <p:cBhvr additive="base">
                                        <p:cTn id="108" dur="250" fill="hold"/>
                                        <p:tgtEl>
                                          <p:spTgt spid="23"/>
                                        </p:tgtEl>
                                        <p:attrNameLst>
                                          <p:attrName>ppt_x</p:attrName>
                                        </p:attrNameLst>
                                      </p:cBhvr>
                                      <p:tavLst>
                                        <p:tav tm="0">
                                          <p:val>
                                            <p:strVal val="#ppt_x"/>
                                          </p:val>
                                        </p:tav>
                                        <p:tav tm="100000">
                                          <p:val>
                                            <p:strVal val="#ppt_x"/>
                                          </p:val>
                                        </p:tav>
                                      </p:tavLst>
                                    </p:anim>
                                    <p:anim calcmode="lin" valueType="num">
                                      <p:cBhvr additive="base">
                                        <p:cTn id="109" dur="25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301061"/>
                                        </p:tgtEl>
                                        <p:attrNameLst>
                                          <p:attrName>style.visibility</p:attrName>
                                        </p:attrNameLst>
                                      </p:cBhvr>
                                      <p:to>
                                        <p:strVal val="visible"/>
                                      </p:to>
                                    </p:set>
                                    <p:anim calcmode="lin" valueType="num">
                                      <p:cBhvr additive="base">
                                        <p:cTn id="114" dur="250" fill="hold"/>
                                        <p:tgtEl>
                                          <p:spTgt spid="301061"/>
                                        </p:tgtEl>
                                        <p:attrNameLst>
                                          <p:attrName>ppt_x</p:attrName>
                                        </p:attrNameLst>
                                      </p:cBhvr>
                                      <p:tavLst>
                                        <p:tav tm="0">
                                          <p:val>
                                            <p:strVal val="#ppt_x"/>
                                          </p:val>
                                        </p:tav>
                                        <p:tav tm="100000">
                                          <p:val>
                                            <p:strVal val="#ppt_x"/>
                                          </p:val>
                                        </p:tav>
                                      </p:tavLst>
                                    </p:anim>
                                    <p:anim calcmode="lin" valueType="num">
                                      <p:cBhvr additive="base">
                                        <p:cTn id="115" dur="250" fill="hold"/>
                                        <p:tgtEl>
                                          <p:spTgt spid="3010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301061" grpId="0"/>
      <p:bldP spid="8" grpId="0" animBg="1"/>
      <p:bldP spid="9" grpId="0" animBg="1"/>
      <p:bldP spid="10" grpId="0" animBg="1"/>
      <p:bldP spid="11" grpId="0" animBg="1"/>
      <p:bldP spid="12" grpId="0" animBg="1"/>
      <p:bldP spid="13" grpId="0" animBg="1"/>
      <p:bldP spid="18" grpId="0" animBg="1"/>
      <p:bldP spid="24" grpId="0" animBg="1"/>
      <p:bldP spid="25" grpId="0" animBg="1"/>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116634"/>
            <a:ext cx="8229600" cy="637647"/>
          </a:xfrm>
        </p:spPr>
        <p:txBody>
          <a:bodyPr>
            <a:normAutofit/>
          </a:bodyPr>
          <a:lstStyle/>
          <a:p>
            <a:pPr eaLnBrk="1" hangingPunct="1"/>
            <a:r>
              <a:rPr lang="zh-CN" altLang="en-US" sz="3200" b="1" dirty="0">
                <a:solidFill>
                  <a:schemeClr val="bg1"/>
                </a:solidFill>
              </a:rPr>
              <a:t>第</a:t>
            </a:r>
            <a:r>
              <a:rPr lang="en-US" altLang="zh-CN" sz="3200" b="1" dirty="0">
                <a:solidFill>
                  <a:schemeClr val="bg1"/>
                </a:solidFill>
              </a:rPr>
              <a:t>4</a:t>
            </a:r>
            <a:r>
              <a:rPr lang="zh-CN" altLang="en-US" sz="3200" b="1" dirty="0">
                <a:solidFill>
                  <a:schemeClr val="bg1"/>
                </a:solidFill>
              </a:rPr>
              <a:t>种分解方法</a:t>
            </a:r>
            <a:r>
              <a:rPr lang="zh-CN" altLang="en-US" sz="3200" dirty="0">
                <a:solidFill>
                  <a:schemeClr val="bg1"/>
                </a:solidFill>
              </a:rPr>
              <a:t> </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809155056"/>
              </p:ext>
            </p:extLst>
          </p:nvPr>
        </p:nvGraphicFramePr>
        <p:xfrm>
          <a:off x="425659" y="979723"/>
          <a:ext cx="8229600" cy="1723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242" name="灯片编号占位符 5"/>
          <p:cNvSpPr>
            <a:spLocks noGrp="1"/>
          </p:cNvSpPr>
          <p:nvPr>
            <p:ph type="sldNum" sz="quarter" idx="12"/>
          </p:nvPr>
        </p:nvSpPr>
        <p:spPr>
          <a:noFill/>
        </p:spPr>
        <p:txBody>
          <a:bodyPr/>
          <a:lstStyle/>
          <a:p>
            <a:fld id="{684B7D09-5E06-44B6-B34A-00E948B1E45A}" type="slidenum">
              <a:rPr lang="en-US" altLang="zh-CN" smtClean="0"/>
              <a:pPr/>
              <a:t>21</a:t>
            </a:fld>
            <a:endParaRPr lang="en-US" altLang="zh-CN" smtClean="0"/>
          </a:p>
        </p:txBody>
      </p:sp>
      <p:sp>
        <p:nvSpPr>
          <p:cNvPr id="302085" name="Rectangle 5"/>
          <p:cNvSpPr>
            <a:spLocks noChangeArrowheads="1"/>
          </p:cNvSpPr>
          <p:nvPr/>
        </p:nvSpPr>
        <p:spPr bwMode="auto">
          <a:xfrm>
            <a:off x="755656" y="5157194"/>
            <a:ext cx="7561263" cy="553998"/>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anchor="ctr">
            <a:spAutoFit/>
          </a:bodyPr>
          <a:lstStyle/>
          <a:p>
            <a:r>
              <a:rPr kumimoji="1" lang="zh-CN" altLang="en-US" sz="3000" dirty="0">
                <a:solidFill>
                  <a:schemeClr val="tx1"/>
                </a:solidFill>
              </a:rPr>
              <a:t>消除冗余，保持数据依赖，保证信息不丢失 </a:t>
            </a:r>
          </a:p>
        </p:txBody>
      </p:sp>
      <p:sp>
        <p:nvSpPr>
          <p:cNvPr id="8" name="圆角矩形 7"/>
          <p:cNvSpPr/>
          <p:nvPr/>
        </p:nvSpPr>
        <p:spPr>
          <a:xfrm>
            <a:off x="571472" y="3426722"/>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导师姓名</a:t>
            </a:r>
            <a:endParaRPr lang="zh-CN" altLang="en-US" b="1" dirty="0">
              <a:solidFill>
                <a:schemeClr val="tx1"/>
              </a:solidFill>
            </a:endParaRPr>
          </a:p>
        </p:txBody>
      </p:sp>
      <p:sp>
        <p:nvSpPr>
          <p:cNvPr id="9" name="圆角矩形 8"/>
          <p:cNvSpPr/>
          <p:nvPr/>
        </p:nvSpPr>
        <p:spPr>
          <a:xfrm>
            <a:off x="500035" y="4212539"/>
            <a:ext cx="1214447" cy="428628"/>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学院名称</a:t>
            </a:r>
            <a:endParaRPr lang="zh-CN" altLang="en-US" b="1" dirty="0">
              <a:solidFill>
                <a:schemeClr val="tx1"/>
              </a:solidFill>
            </a:endParaRPr>
          </a:p>
        </p:txBody>
      </p:sp>
      <p:sp>
        <p:nvSpPr>
          <p:cNvPr id="10" name="圆角矩形 9"/>
          <p:cNvSpPr/>
          <p:nvPr/>
        </p:nvSpPr>
        <p:spPr>
          <a:xfrm>
            <a:off x="2428861" y="4283978"/>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学号</a:t>
            </a:r>
            <a:endParaRPr lang="zh-CN" altLang="en-US" b="1" dirty="0">
              <a:solidFill>
                <a:schemeClr val="tx1"/>
              </a:solidFill>
            </a:endParaRPr>
          </a:p>
        </p:txBody>
      </p:sp>
      <p:sp>
        <p:nvSpPr>
          <p:cNvPr id="11" name="圆角矩形 10"/>
          <p:cNvSpPr/>
          <p:nvPr/>
        </p:nvSpPr>
        <p:spPr>
          <a:xfrm>
            <a:off x="2428861" y="3426722"/>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姓名</a:t>
            </a:r>
            <a:endParaRPr lang="zh-CN" altLang="en-US" b="1" dirty="0">
              <a:solidFill>
                <a:schemeClr val="tx1"/>
              </a:solidFill>
            </a:endParaRPr>
          </a:p>
        </p:txBody>
      </p:sp>
      <p:sp>
        <p:nvSpPr>
          <p:cNvPr id="12" name="圆角矩形 11"/>
          <p:cNvSpPr/>
          <p:nvPr/>
        </p:nvSpPr>
        <p:spPr>
          <a:xfrm>
            <a:off x="4071935" y="3140970"/>
            <a:ext cx="1428760"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项目编号</a:t>
            </a:r>
            <a:endParaRPr lang="zh-CN" altLang="en-US" b="1" dirty="0">
              <a:solidFill>
                <a:schemeClr val="tx1"/>
              </a:solidFill>
            </a:endParaRPr>
          </a:p>
        </p:txBody>
      </p:sp>
      <p:sp>
        <p:nvSpPr>
          <p:cNvPr id="13" name="圆角矩形 12"/>
          <p:cNvSpPr/>
          <p:nvPr/>
        </p:nvSpPr>
        <p:spPr>
          <a:xfrm>
            <a:off x="6429390" y="3140970"/>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项目名称</a:t>
            </a:r>
            <a:endParaRPr lang="zh-CN" altLang="en-US" b="1" dirty="0">
              <a:solidFill>
                <a:schemeClr val="tx1"/>
              </a:solidFill>
            </a:endParaRPr>
          </a:p>
        </p:txBody>
      </p:sp>
      <p:grpSp>
        <p:nvGrpSpPr>
          <p:cNvPr id="14" name="组合 13"/>
          <p:cNvGrpSpPr/>
          <p:nvPr/>
        </p:nvGrpSpPr>
        <p:grpSpPr>
          <a:xfrm>
            <a:off x="3857620" y="4212539"/>
            <a:ext cx="2857520" cy="642943"/>
            <a:chOff x="3786182" y="3500442"/>
            <a:chExt cx="2857520" cy="642942"/>
          </a:xfrm>
          <a:noFill/>
        </p:grpSpPr>
        <p:sp>
          <p:nvSpPr>
            <p:cNvPr id="15" name="圆角矩形 14"/>
            <p:cNvSpPr/>
            <p:nvPr/>
          </p:nvSpPr>
          <p:spPr>
            <a:xfrm>
              <a:off x="3786182" y="3500442"/>
              <a:ext cx="2857520" cy="642942"/>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16" name="圆角矩形 15"/>
            <p:cNvSpPr/>
            <p:nvPr/>
          </p:nvSpPr>
          <p:spPr>
            <a:xfrm>
              <a:off x="3929058" y="3643318"/>
              <a:ext cx="1000132"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学号</a:t>
              </a:r>
              <a:endParaRPr lang="zh-CN" altLang="en-US" b="1" dirty="0">
                <a:solidFill>
                  <a:schemeClr val="tx1"/>
                </a:solidFill>
              </a:endParaRPr>
            </a:p>
          </p:txBody>
        </p:sp>
        <p:sp>
          <p:nvSpPr>
            <p:cNvPr id="17" name="圆角矩形 16"/>
            <p:cNvSpPr/>
            <p:nvPr/>
          </p:nvSpPr>
          <p:spPr>
            <a:xfrm>
              <a:off x="5000628" y="3643318"/>
              <a:ext cx="1428760"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项目编号</a:t>
              </a:r>
              <a:endParaRPr lang="zh-CN" altLang="en-US" b="1" dirty="0">
                <a:solidFill>
                  <a:schemeClr val="tx1"/>
                </a:solidFill>
              </a:endParaRPr>
            </a:p>
          </p:txBody>
        </p:sp>
      </p:grpSp>
      <p:sp>
        <p:nvSpPr>
          <p:cNvPr id="18" name="圆角矩形 17"/>
          <p:cNvSpPr/>
          <p:nvPr/>
        </p:nvSpPr>
        <p:spPr>
          <a:xfrm>
            <a:off x="7643835" y="4355415"/>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承担任务</a:t>
            </a:r>
            <a:endParaRPr lang="zh-CN" altLang="en-US" b="1" dirty="0">
              <a:solidFill>
                <a:schemeClr val="tx1"/>
              </a:solidFill>
            </a:endParaRPr>
          </a:p>
        </p:txBody>
      </p:sp>
      <p:cxnSp>
        <p:nvCxnSpPr>
          <p:cNvPr id="19" name="直接箭头连接符 18"/>
          <p:cNvCxnSpPr/>
          <p:nvPr/>
        </p:nvCxnSpPr>
        <p:spPr>
          <a:xfrm rot="10800000">
            <a:off x="1714481" y="4426856"/>
            <a:ext cx="714380"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0" name="直接箭头连接符 19"/>
          <p:cNvCxnSpPr>
            <a:stCxn id="10" idx="0"/>
            <a:endCxn id="11" idx="2"/>
          </p:cNvCxnSpPr>
          <p:nvPr/>
        </p:nvCxnSpPr>
        <p:spPr>
          <a:xfrm rot="5400000" flipH="1" flipV="1">
            <a:off x="2678894" y="4033943"/>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0" idx="0"/>
            <a:endCxn id="8" idx="3"/>
          </p:cNvCxnSpPr>
          <p:nvPr/>
        </p:nvCxnSpPr>
        <p:spPr>
          <a:xfrm rot="16200000" flipV="1">
            <a:off x="1982377" y="3337424"/>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2" name="直接箭头连接符 21"/>
          <p:cNvCxnSpPr>
            <a:stCxn id="12" idx="3"/>
            <a:endCxn id="13" idx="1"/>
          </p:cNvCxnSpPr>
          <p:nvPr/>
        </p:nvCxnSpPr>
        <p:spPr>
          <a:xfrm>
            <a:off x="5500695" y="3319563"/>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3" name="直接箭头连接符 22"/>
          <p:cNvCxnSpPr/>
          <p:nvPr/>
        </p:nvCxnSpPr>
        <p:spPr>
          <a:xfrm>
            <a:off x="6715142" y="4569729"/>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24" name="圆角矩形 23"/>
          <p:cNvSpPr/>
          <p:nvPr/>
        </p:nvSpPr>
        <p:spPr>
          <a:xfrm>
            <a:off x="4071935" y="3712474"/>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学院名称</a:t>
            </a:r>
            <a:endParaRPr lang="zh-CN" altLang="en-US" b="1" dirty="0">
              <a:solidFill>
                <a:schemeClr val="tx1"/>
              </a:solidFill>
            </a:endParaRPr>
          </a:p>
        </p:txBody>
      </p:sp>
      <p:sp>
        <p:nvSpPr>
          <p:cNvPr id="25" name="圆角矩形 24"/>
          <p:cNvSpPr/>
          <p:nvPr/>
        </p:nvSpPr>
        <p:spPr>
          <a:xfrm>
            <a:off x="6357951" y="3712474"/>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chemeClr val="tx1"/>
                </a:solidFill>
              </a:rPr>
              <a:t>院长</a:t>
            </a:r>
            <a:endParaRPr lang="zh-CN" altLang="en-US" b="1" dirty="0">
              <a:solidFill>
                <a:schemeClr val="tx1"/>
              </a:solidFill>
            </a:endParaRPr>
          </a:p>
        </p:txBody>
      </p:sp>
      <p:cxnSp>
        <p:nvCxnSpPr>
          <p:cNvPr id="26" name="直接箭头连接符 25"/>
          <p:cNvCxnSpPr>
            <a:stCxn id="24" idx="3"/>
            <a:endCxn id="25" idx="1"/>
          </p:cNvCxnSpPr>
          <p:nvPr/>
        </p:nvCxnSpPr>
        <p:spPr>
          <a:xfrm>
            <a:off x="5214943" y="3891067"/>
            <a:ext cx="1143008"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89909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5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7"/>
                                        </p:tgtEl>
                                        <p:attrNameLst>
                                          <p:attrName>ppt_w</p:attrName>
                                        </p:attrNameLst>
                                      </p:cBhvr>
                                      <p:tavLst>
                                        <p:tav tm="0">
                                          <p:val>
                                            <p:strVal val="#ppt_w*.05"/>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7"/>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ppt_x"/>
                                          </p:val>
                                        </p:tav>
                                        <p:tav tm="100000">
                                          <p:val>
                                            <p:strVal val="#ppt_x"/>
                                          </p:val>
                                        </p:tav>
                                      </p:tavLst>
                                    </p:anim>
                                    <p:anim calcmode="lin" valueType="num">
                                      <p:cBhvr additive="base">
                                        <p:cTn id="20" dur="2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checkerboard(across)">
                                      <p:cBhvr>
                                        <p:cTn id="25" dur="250"/>
                                        <p:tgtEl>
                                          <p:spTgt spid="20"/>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heckerboard(across)">
                                      <p:cBhvr>
                                        <p:cTn id="28" dur="25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30"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200" decel="100000"/>
                                        <p:tgtEl>
                                          <p:spTgt spid="19"/>
                                        </p:tgtEl>
                                      </p:cBhvr>
                                    </p:animEffect>
                                    <p:anim calcmode="lin" valueType="num">
                                      <p:cBhvr>
                                        <p:cTn id="34" dur="200" decel="100000" fill="hold"/>
                                        <p:tgtEl>
                                          <p:spTgt spid="19"/>
                                        </p:tgtEl>
                                        <p:attrNameLst>
                                          <p:attrName>style.rotation</p:attrName>
                                        </p:attrNameLst>
                                      </p:cBhvr>
                                      <p:tavLst>
                                        <p:tav tm="0">
                                          <p:val>
                                            <p:fltVal val="-90"/>
                                          </p:val>
                                        </p:tav>
                                        <p:tav tm="100000">
                                          <p:val>
                                            <p:fltVal val="0"/>
                                          </p:val>
                                        </p:tav>
                                      </p:tavLst>
                                    </p:anim>
                                    <p:anim calcmode="lin" valueType="num">
                                      <p:cBhvr>
                                        <p:cTn id="35" dur="200" decel="100000" fill="hold"/>
                                        <p:tgtEl>
                                          <p:spTgt spid="19"/>
                                        </p:tgtEl>
                                        <p:attrNameLst>
                                          <p:attrName>ppt_x</p:attrName>
                                        </p:attrNameLst>
                                      </p:cBhvr>
                                      <p:tavLst>
                                        <p:tav tm="0">
                                          <p:val>
                                            <p:strVal val="#ppt_x+0.4"/>
                                          </p:val>
                                        </p:tav>
                                        <p:tav tm="100000">
                                          <p:val>
                                            <p:strVal val="#ppt_x-0.05"/>
                                          </p:val>
                                        </p:tav>
                                      </p:tavLst>
                                    </p:anim>
                                    <p:anim calcmode="lin" valueType="num">
                                      <p:cBhvr>
                                        <p:cTn id="36" dur="200" decel="100000" fill="hold"/>
                                        <p:tgtEl>
                                          <p:spTgt spid="19"/>
                                        </p:tgtEl>
                                        <p:attrNameLst>
                                          <p:attrName>ppt_y</p:attrName>
                                        </p:attrNameLst>
                                      </p:cBhvr>
                                      <p:tavLst>
                                        <p:tav tm="0">
                                          <p:val>
                                            <p:strVal val="#ppt_y-0.4"/>
                                          </p:val>
                                        </p:tav>
                                        <p:tav tm="100000">
                                          <p:val>
                                            <p:strVal val="#ppt_y+0.1"/>
                                          </p:val>
                                        </p:tav>
                                      </p:tavLst>
                                    </p:anim>
                                    <p:anim calcmode="lin" valueType="num">
                                      <p:cBhvr>
                                        <p:cTn id="37" dur="2" accel="100000" fill="hold">
                                          <p:stCondLst>
                                            <p:cond delay="249"/>
                                          </p:stCondLst>
                                        </p:cTn>
                                        <p:tgtEl>
                                          <p:spTgt spid="19"/>
                                        </p:tgtEl>
                                        <p:attrNameLst>
                                          <p:attrName>ppt_x</p:attrName>
                                        </p:attrNameLst>
                                      </p:cBhvr>
                                      <p:tavLst>
                                        <p:tav tm="0">
                                          <p:val>
                                            <p:strVal val="#ppt_x-0.05"/>
                                          </p:val>
                                        </p:tav>
                                        <p:tav tm="100000">
                                          <p:val>
                                            <p:strVal val="#ppt_x"/>
                                          </p:val>
                                        </p:tav>
                                      </p:tavLst>
                                    </p:anim>
                                    <p:anim calcmode="lin" valueType="num">
                                      <p:cBhvr>
                                        <p:cTn id="38" dur="2" accel="100000" fill="hold">
                                          <p:stCondLst>
                                            <p:cond delay="249"/>
                                          </p:stCondLst>
                                        </p:cTn>
                                        <p:tgtEl>
                                          <p:spTgt spid="19"/>
                                        </p:tgtEl>
                                        <p:attrNameLst>
                                          <p:attrName>ppt_y</p:attrName>
                                        </p:attrNameLst>
                                      </p:cBhvr>
                                      <p:tavLst>
                                        <p:tav tm="0">
                                          <p:val>
                                            <p:strVal val="#ppt_y+0.1"/>
                                          </p:val>
                                        </p:tav>
                                        <p:tav tm="100000">
                                          <p:val>
                                            <p:strVal val="#ppt_y"/>
                                          </p:val>
                                        </p:tav>
                                      </p:tavLst>
                                    </p:anim>
                                  </p:childTnLst>
                                </p:cTn>
                              </p:par>
                              <p:par>
                                <p:cTn id="39" presetID="3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200" decel="100000"/>
                                        <p:tgtEl>
                                          <p:spTgt spid="9"/>
                                        </p:tgtEl>
                                      </p:cBhvr>
                                    </p:animEffect>
                                    <p:anim calcmode="lin" valueType="num">
                                      <p:cBhvr>
                                        <p:cTn id="42" dur="200" decel="100000" fill="hold"/>
                                        <p:tgtEl>
                                          <p:spTgt spid="9"/>
                                        </p:tgtEl>
                                        <p:attrNameLst>
                                          <p:attrName>style.rotation</p:attrName>
                                        </p:attrNameLst>
                                      </p:cBhvr>
                                      <p:tavLst>
                                        <p:tav tm="0">
                                          <p:val>
                                            <p:fltVal val="-90"/>
                                          </p:val>
                                        </p:tav>
                                        <p:tav tm="100000">
                                          <p:val>
                                            <p:fltVal val="0"/>
                                          </p:val>
                                        </p:tav>
                                      </p:tavLst>
                                    </p:anim>
                                    <p:anim calcmode="lin" valueType="num">
                                      <p:cBhvr>
                                        <p:cTn id="43" dur="200" decel="100000" fill="hold"/>
                                        <p:tgtEl>
                                          <p:spTgt spid="9"/>
                                        </p:tgtEl>
                                        <p:attrNameLst>
                                          <p:attrName>ppt_x</p:attrName>
                                        </p:attrNameLst>
                                      </p:cBhvr>
                                      <p:tavLst>
                                        <p:tav tm="0">
                                          <p:val>
                                            <p:strVal val="#ppt_x+0.4"/>
                                          </p:val>
                                        </p:tav>
                                        <p:tav tm="100000">
                                          <p:val>
                                            <p:strVal val="#ppt_x-0.05"/>
                                          </p:val>
                                        </p:tav>
                                      </p:tavLst>
                                    </p:anim>
                                    <p:anim calcmode="lin" valueType="num">
                                      <p:cBhvr>
                                        <p:cTn id="44" dur="200" decel="100000" fill="hold"/>
                                        <p:tgtEl>
                                          <p:spTgt spid="9"/>
                                        </p:tgtEl>
                                        <p:attrNameLst>
                                          <p:attrName>ppt_y</p:attrName>
                                        </p:attrNameLst>
                                      </p:cBhvr>
                                      <p:tavLst>
                                        <p:tav tm="0">
                                          <p:val>
                                            <p:strVal val="#ppt_y-0.4"/>
                                          </p:val>
                                        </p:tav>
                                        <p:tav tm="100000">
                                          <p:val>
                                            <p:strVal val="#ppt_y+0.1"/>
                                          </p:val>
                                        </p:tav>
                                      </p:tavLst>
                                    </p:anim>
                                    <p:anim calcmode="lin" valueType="num">
                                      <p:cBhvr>
                                        <p:cTn id="45" dur="2" accel="100000" fill="hold">
                                          <p:stCondLst>
                                            <p:cond delay="249"/>
                                          </p:stCondLst>
                                        </p:cTn>
                                        <p:tgtEl>
                                          <p:spTgt spid="9"/>
                                        </p:tgtEl>
                                        <p:attrNameLst>
                                          <p:attrName>ppt_x</p:attrName>
                                        </p:attrNameLst>
                                      </p:cBhvr>
                                      <p:tavLst>
                                        <p:tav tm="0">
                                          <p:val>
                                            <p:strVal val="#ppt_x-0.05"/>
                                          </p:val>
                                        </p:tav>
                                        <p:tav tm="100000">
                                          <p:val>
                                            <p:strVal val="#ppt_x"/>
                                          </p:val>
                                        </p:tav>
                                      </p:tavLst>
                                    </p:anim>
                                    <p:anim calcmode="lin" valueType="num">
                                      <p:cBhvr>
                                        <p:cTn id="46" dur="2" accel="100000" fill="hold">
                                          <p:stCondLst>
                                            <p:cond delay="249"/>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8" presetClass="entr" presetSubtype="0" accel="10000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250" fill="hold"/>
                                        <p:tgtEl>
                                          <p:spTgt spid="21"/>
                                        </p:tgtEl>
                                        <p:attrNameLst>
                                          <p:attrName>ppt_w</p:attrName>
                                        </p:attrNameLst>
                                      </p:cBhvr>
                                      <p:tavLst>
                                        <p:tav tm="0">
                                          <p:val>
                                            <p:strVal val="#ppt_w*2.5"/>
                                          </p:val>
                                        </p:tav>
                                        <p:tav tm="100000">
                                          <p:val>
                                            <p:strVal val="#ppt_w"/>
                                          </p:val>
                                        </p:tav>
                                      </p:tavLst>
                                    </p:anim>
                                    <p:anim calcmode="lin" valueType="num">
                                      <p:cBhvr>
                                        <p:cTn id="52" dur="250" fill="hold"/>
                                        <p:tgtEl>
                                          <p:spTgt spid="21"/>
                                        </p:tgtEl>
                                        <p:attrNameLst>
                                          <p:attrName>ppt_h</p:attrName>
                                        </p:attrNameLst>
                                      </p:cBhvr>
                                      <p:tavLst>
                                        <p:tav tm="0">
                                          <p:val>
                                            <p:strVal val="#ppt_h*0.01"/>
                                          </p:val>
                                        </p:tav>
                                        <p:tav tm="100000">
                                          <p:val>
                                            <p:strVal val="#ppt_h"/>
                                          </p:val>
                                        </p:tav>
                                      </p:tavLst>
                                    </p:anim>
                                    <p:anim calcmode="lin" valueType="num">
                                      <p:cBhvr>
                                        <p:cTn id="53" dur="250" fill="hold"/>
                                        <p:tgtEl>
                                          <p:spTgt spid="21"/>
                                        </p:tgtEl>
                                        <p:attrNameLst>
                                          <p:attrName>ppt_x</p:attrName>
                                        </p:attrNameLst>
                                      </p:cBhvr>
                                      <p:tavLst>
                                        <p:tav tm="0">
                                          <p:val>
                                            <p:strVal val="#ppt_x"/>
                                          </p:val>
                                        </p:tav>
                                        <p:tav tm="100000">
                                          <p:val>
                                            <p:strVal val="#ppt_x"/>
                                          </p:val>
                                        </p:tav>
                                      </p:tavLst>
                                    </p:anim>
                                    <p:anim calcmode="lin" valueType="num">
                                      <p:cBhvr>
                                        <p:cTn id="54" dur="250" fill="hold"/>
                                        <p:tgtEl>
                                          <p:spTgt spid="21"/>
                                        </p:tgtEl>
                                        <p:attrNameLst>
                                          <p:attrName>ppt_y</p:attrName>
                                        </p:attrNameLst>
                                      </p:cBhvr>
                                      <p:tavLst>
                                        <p:tav tm="0">
                                          <p:val>
                                            <p:strVal val="#ppt_h+1"/>
                                          </p:val>
                                        </p:tav>
                                        <p:tav tm="100000">
                                          <p:val>
                                            <p:strVal val="#ppt_y"/>
                                          </p:val>
                                        </p:tav>
                                      </p:tavLst>
                                    </p:anim>
                                    <p:animEffect transition="in" filter="fade">
                                      <p:cBhvr>
                                        <p:cTn id="55" dur="250"/>
                                        <p:tgtEl>
                                          <p:spTgt spid="21"/>
                                        </p:tgtEl>
                                      </p:cBhvr>
                                    </p:animEffect>
                                  </p:childTnLst>
                                </p:cTn>
                              </p:par>
                              <p:par>
                                <p:cTn id="56" presetID="58" presetClass="entr" presetSubtype="0" accel="10000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p:cTn id="58" dur="250" fill="hold"/>
                                        <p:tgtEl>
                                          <p:spTgt spid="8"/>
                                        </p:tgtEl>
                                        <p:attrNameLst>
                                          <p:attrName>ppt_w</p:attrName>
                                        </p:attrNameLst>
                                      </p:cBhvr>
                                      <p:tavLst>
                                        <p:tav tm="0">
                                          <p:val>
                                            <p:strVal val="#ppt_w*2.5"/>
                                          </p:val>
                                        </p:tav>
                                        <p:tav tm="100000">
                                          <p:val>
                                            <p:strVal val="#ppt_w"/>
                                          </p:val>
                                        </p:tav>
                                      </p:tavLst>
                                    </p:anim>
                                    <p:anim calcmode="lin" valueType="num">
                                      <p:cBhvr>
                                        <p:cTn id="59" dur="250" fill="hold"/>
                                        <p:tgtEl>
                                          <p:spTgt spid="8"/>
                                        </p:tgtEl>
                                        <p:attrNameLst>
                                          <p:attrName>ppt_h</p:attrName>
                                        </p:attrNameLst>
                                      </p:cBhvr>
                                      <p:tavLst>
                                        <p:tav tm="0">
                                          <p:val>
                                            <p:strVal val="#ppt_h*0.01"/>
                                          </p:val>
                                        </p:tav>
                                        <p:tav tm="100000">
                                          <p:val>
                                            <p:strVal val="#ppt_h"/>
                                          </p:val>
                                        </p:tav>
                                      </p:tavLst>
                                    </p:anim>
                                    <p:anim calcmode="lin" valueType="num">
                                      <p:cBhvr>
                                        <p:cTn id="60" dur="250" fill="hold"/>
                                        <p:tgtEl>
                                          <p:spTgt spid="8"/>
                                        </p:tgtEl>
                                        <p:attrNameLst>
                                          <p:attrName>ppt_x</p:attrName>
                                        </p:attrNameLst>
                                      </p:cBhvr>
                                      <p:tavLst>
                                        <p:tav tm="0">
                                          <p:val>
                                            <p:strVal val="#ppt_x"/>
                                          </p:val>
                                        </p:tav>
                                        <p:tav tm="100000">
                                          <p:val>
                                            <p:strVal val="#ppt_x"/>
                                          </p:val>
                                        </p:tav>
                                      </p:tavLst>
                                    </p:anim>
                                    <p:anim calcmode="lin" valueType="num">
                                      <p:cBhvr>
                                        <p:cTn id="61" dur="250" fill="hold"/>
                                        <p:tgtEl>
                                          <p:spTgt spid="8"/>
                                        </p:tgtEl>
                                        <p:attrNameLst>
                                          <p:attrName>ppt_y</p:attrName>
                                        </p:attrNameLst>
                                      </p:cBhvr>
                                      <p:tavLst>
                                        <p:tav tm="0">
                                          <p:val>
                                            <p:strVal val="#ppt_h+1"/>
                                          </p:val>
                                        </p:tav>
                                        <p:tav tm="100000">
                                          <p:val>
                                            <p:strVal val="#ppt_y"/>
                                          </p:val>
                                        </p:tav>
                                      </p:tavLst>
                                    </p:anim>
                                    <p:animEffect transition="in" filter="fade">
                                      <p:cBhvr>
                                        <p:cTn id="62" dur="25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checkerboard(across)">
                                      <p:cBhvr>
                                        <p:cTn id="67" dur="25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diamond(in)">
                                      <p:cBhvr>
                                        <p:cTn id="72" dur="250"/>
                                        <p:tgtEl>
                                          <p:spTgt spid="13"/>
                                        </p:tgtEl>
                                      </p:cBhvr>
                                    </p:animEffect>
                                  </p:childTnLst>
                                </p:cTn>
                              </p:par>
                              <p:par>
                                <p:cTn id="73" presetID="8" presetClass="entr" presetSubtype="16"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diamond(in)">
                                      <p:cBhvr>
                                        <p:cTn id="75" dur="25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additive="base">
                                        <p:cTn id="80" dur="250" fill="hold"/>
                                        <p:tgtEl>
                                          <p:spTgt spid="24"/>
                                        </p:tgtEl>
                                        <p:attrNameLst>
                                          <p:attrName>ppt_x</p:attrName>
                                        </p:attrNameLst>
                                      </p:cBhvr>
                                      <p:tavLst>
                                        <p:tav tm="0">
                                          <p:val>
                                            <p:strVal val="#ppt_x"/>
                                          </p:val>
                                        </p:tav>
                                        <p:tav tm="100000">
                                          <p:val>
                                            <p:strVal val="#ppt_x"/>
                                          </p:val>
                                        </p:tav>
                                      </p:tavLst>
                                    </p:anim>
                                    <p:anim calcmode="lin" valueType="num">
                                      <p:cBhvr additive="base">
                                        <p:cTn id="81" dur="250" fill="hold"/>
                                        <p:tgtEl>
                                          <p:spTgt spid="24"/>
                                        </p:tgtEl>
                                        <p:attrNameLst>
                                          <p:attrName>ppt_y</p:attrName>
                                        </p:attrNameLst>
                                      </p:cBhvr>
                                      <p:tavLst>
                                        <p:tav tm="0">
                                          <p:val>
                                            <p:strVal val="1+#ppt_h/2"/>
                                          </p:val>
                                        </p:tav>
                                        <p:tav tm="100000">
                                          <p:val>
                                            <p:strVal val="#ppt_y"/>
                                          </p:val>
                                        </p:tav>
                                      </p:tavLst>
                                    </p:anim>
                                  </p:childTnLst>
                                </p:cTn>
                              </p:par>
                            </p:childTnLst>
                          </p:cTn>
                        </p:par>
                        <p:par>
                          <p:cTn id="82" fill="hold">
                            <p:stCondLst>
                              <p:cond delay="250"/>
                            </p:stCondLst>
                            <p:childTnLst>
                              <p:par>
                                <p:cTn id="83" presetID="49" presetClass="entr" presetSubtype="0" decel="100000" fill="hold" grpId="0" nodeType="after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250" fill="hold"/>
                                        <p:tgtEl>
                                          <p:spTgt spid="25"/>
                                        </p:tgtEl>
                                        <p:attrNameLst>
                                          <p:attrName>ppt_w</p:attrName>
                                        </p:attrNameLst>
                                      </p:cBhvr>
                                      <p:tavLst>
                                        <p:tav tm="0">
                                          <p:val>
                                            <p:fltVal val="0"/>
                                          </p:val>
                                        </p:tav>
                                        <p:tav tm="100000">
                                          <p:val>
                                            <p:strVal val="#ppt_w"/>
                                          </p:val>
                                        </p:tav>
                                      </p:tavLst>
                                    </p:anim>
                                    <p:anim calcmode="lin" valueType="num">
                                      <p:cBhvr>
                                        <p:cTn id="86" dur="250" fill="hold"/>
                                        <p:tgtEl>
                                          <p:spTgt spid="25"/>
                                        </p:tgtEl>
                                        <p:attrNameLst>
                                          <p:attrName>ppt_h</p:attrName>
                                        </p:attrNameLst>
                                      </p:cBhvr>
                                      <p:tavLst>
                                        <p:tav tm="0">
                                          <p:val>
                                            <p:fltVal val="0"/>
                                          </p:val>
                                        </p:tav>
                                        <p:tav tm="100000">
                                          <p:val>
                                            <p:strVal val="#ppt_h"/>
                                          </p:val>
                                        </p:tav>
                                      </p:tavLst>
                                    </p:anim>
                                    <p:anim calcmode="lin" valueType="num">
                                      <p:cBhvr>
                                        <p:cTn id="87" dur="250" fill="hold"/>
                                        <p:tgtEl>
                                          <p:spTgt spid="25"/>
                                        </p:tgtEl>
                                        <p:attrNameLst>
                                          <p:attrName>style.rotation</p:attrName>
                                        </p:attrNameLst>
                                      </p:cBhvr>
                                      <p:tavLst>
                                        <p:tav tm="0">
                                          <p:val>
                                            <p:fltVal val="360"/>
                                          </p:val>
                                        </p:tav>
                                        <p:tav tm="100000">
                                          <p:val>
                                            <p:fltVal val="0"/>
                                          </p:val>
                                        </p:tav>
                                      </p:tavLst>
                                    </p:anim>
                                    <p:animEffect transition="in" filter="fade">
                                      <p:cBhvr>
                                        <p:cTn id="88" dur="250"/>
                                        <p:tgtEl>
                                          <p:spTgt spid="25"/>
                                        </p:tgtEl>
                                      </p:cBhvr>
                                    </p:animEffect>
                                  </p:childTnLst>
                                </p:cTn>
                              </p:par>
                            </p:childTnLst>
                          </p:cTn>
                        </p:par>
                        <p:par>
                          <p:cTn id="89" fill="hold">
                            <p:stCondLst>
                              <p:cond delay="500"/>
                            </p:stCondLst>
                            <p:childTnLst>
                              <p:par>
                                <p:cTn id="90" presetID="8" presetClass="entr" presetSubtype="16" fill="hold"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diamond(in)">
                                      <p:cBhvr>
                                        <p:cTn id="92" dur="250"/>
                                        <p:tgtEl>
                                          <p:spTgt spid="26"/>
                                        </p:tgtEl>
                                      </p:cBhvr>
                                    </p:animEffect>
                                  </p:childTnLst>
                                </p:cTn>
                              </p:par>
                            </p:childTnLst>
                          </p:cTn>
                        </p:par>
                      </p:childTnLst>
                    </p:cTn>
                  </p:par>
                  <p:par>
                    <p:cTn id="93" fill="hold">
                      <p:stCondLst>
                        <p:cond delay="indefinite"/>
                      </p:stCondLst>
                      <p:childTnLst>
                        <p:par>
                          <p:cTn id="94" fill="hold">
                            <p:stCondLst>
                              <p:cond delay="0"/>
                            </p:stCondLst>
                            <p:childTnLst>
                              <p:par>
                                <p:cTn id="95" presetID="49" presetClass="entr" presetSubtype="0" decel="100000"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250" fill="hold"/>
                                        <p:tgtEl>
                                          <p:spTgt spid="14"/>
                                        </p:tgtEl>
                                        <p:attrNameLst>
                                          <p:attrName>ppt_w</p:attrName>
                                        </p:attrNameLst>
                                      </p:cBhvr>
                                      <p:tavLst>
                                        <p:tav tm="0">
                                          <p:val>
                                            <p:fltVal val="0"/>
                                          </p:val>
                                        </p:tav>
                                        <p:tav tm="100000">
                                          <p:val>
                                            <p:strVal val="#ppt_w"/>
                                          </p:val>
                                        </p:tav>
                                      </p:tavLst>
                                    </p:anim>
                                    <p:anim calcmode="lin" valueType="num">
                                      <p:cBhvr>
                                        <p:cTn id="98" dur="250" fill="hold"/>
                                        <p:tgtEl>
                                          <p:spTgt spid="14"/>
                                        </p:tgtEl>
                                        <p:attrNameLst>
                                          <p:attrName>ppt_h</p:attrName>
                                        </p:attrNameLst>
                                      </p:cBhvr>
                                      <p:tavLst>
                                        <p:tav tm="0">
                                          <p:val>
                                            <p:fltVal val="0"/>
                                          </p:val>
                                        </p:tav>
                                        <p:tav tm="100000">
                                          <p:val>
                                            <p:strVal val="#ppt_h"/>
                                          </p:val>
                                        </p:tav>
                                      </p:tavLst>
                                    </p:anim>
                                    <p:anim calcmode="lin" valueType="num">
                                      <p:cBhvr>
                                        <p:cTn id="99" dur="250" fill="hold"/>
                                        <p:tgtEl>
                                          <p:spTgt spid="14"/>
                                        </p:tgtEl>
                                        <p:attrNameLst>
                                          <p:attrName>style.rotation</p:attrName>
                                        </p:attrNameLst>
                                      </p:cBhvr>
                                      <p:tavLst>
                                        <p:tav tm="0">
                                          <p:val>
                                            <p:fltVal val="360"/>
                                          </p:val>
                                        </p:tav>
                                        <p:tav tm="100000">
                                          <p:val>
                                            <p:fltVal val="0"/>
                                          </p:val>
                                        </p:tav>
                                      </p:tavLst>
                                    </p:anim>
                                    <p:animEffect transition="in" filter="fade">
                                      <p:cBhvr>
                                        <p:cTn id="100" dur="250"/>
                                        <p:tgtEl>
                                          <p:spTgt spid="14"/>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box(in)">
                                      <p:cBhvr>
                                        <p:cTn id="105" dur="250"/>
                                        <p:tgtEl>
                                          <p:spTgt spid="18"/>
                                        </p:tgtEl>
                                      </p:cBhvr>
                                    </p:animEffect>
                                  </p:childTnLst>
                                </p:cTn>
                              </p:par>
                              <p:par>
                                <p:cTn id="106" presetID="4" presetClass="entr" presetSubtype="16" fill="hold" nodeType="withEffect">
                                  <p:stCondLst>
                                    <p:cond delay="0"/>
                                  </p:stCondLst>
                                  <p:childTnLst>
                                    <p:set>
                                      <p:cBhvr>
                                        <p:cTn id="107" dur="1" fill="hold">
                                          <p:stCondLst>
                                            <p:cond delay="0"/>
                                          </p:stCondLst>
                                        </p:cTn>
                                        <p:tgtEl>
                                          <p:spTgt spid="23"/>
                                        </p:tgtEl>
                                        <p:attrNameLst>
                                          <p:attrName>style.visibility</p:attrName>
                                        </p:attrNameLst>
                                      </p:cBhvr>
                                      <p:to>
                                        <p:strVal val="visible"/>
                                      </p:to>
                                    </p:set>
                                    <p:animEffect transition="in" filter="box(in)">
                                      <p:cBhvr>
                                        <p:cTn id="108" dur="250"/>
                                        <p:tgtEl>
                                          <p:spTgt spid="23"/>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02085"/>
                                        </p:tgtEl>
                                        <p:attrNameLst>
                                          <p:attrName>style.visibility</p:attrName>
                                        </p:attrNameLst>
                                      </p:cBhvr>
                                      <p:to>
                                        <p:strVal val="visible"/>
                                      </p:to>
                                    </p:set>
                                    <p:anim calcmode="lin" valueType="num">
                                      <p:cBhvr additive="base">
                                        <p:cTn id="113" dur="500" fill="hold"/>
                                        <p:tgtEl>
                                          <p:spTgt spid="302085"/>
                                        </p:tgtEl>
                                        <p:attrNameLst>
                                          <p:attrName>ppt_x</p:attrName>
                                        </p:attrNameLst>
                                      </p:cBhvr>
                                      <p:tavLst>
                                        <p:tav tm="0">
                                          <p:val>
                                            <p:strVal val="#ppt_x"/>
                                          </p:val>
                                        </p:tav>
                                        <p:tav tm="100000">
                                          <p:val>
                                            <p:strVal val="#ppt_x"/>
                                          </p:val>
                                        </p:tav>
                                      </p:tavLst>
                                    </p:anim>
                                    <p:anim calcmode="lin" valueType="num">
                                      <p:cBhvr additive="base">
                                        <p:cTn id="114" dur="500" fill="hold"/>
                                        <p:tgtEl>
                                          <p:spTgt spid="3020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302085" grpId="0" animBg="1"/>
      <p:bldP spid="8" grpId="0" animBg="1"/>
      <p:bldP spid="9" grpId="0" animBg="1"/>
      <p:bldP spid="10" grpId="0" animBg="1"/>
      <p:bldP spid="11" grpId="0" animBg="1"/>
      <p:bldP spid="12" grpId="0" animBg="1"/>
      <p:bldP spid="13" grpId="0" animBg="1"/>
      <p:bldP spid="18" grpId="0" animBg="1"/>
      <p:bldP spid="24"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90552" y="30016"/>
            <a:ext cx="8229600" cy="697179"/>
          </a:xfrm>
        </p:spPr>
        <p:txBody>
          <a:bodyPr>
            <a:normAutofit/>
          </a:bodyPr>
          <a:lstStyle/>
          <a:p>
            <a:pPr eaLnBrk="1" hangingPunct="1"/>
            <a:r>
              <a:rPr lang="en-US" altLang="zh-CN" sz="3200" b="1" dirty="0" smtClean="0">
                <a:solidFill>
                  <a:srgbClr val="FFFF00"/>
                </a:solidFill>
              </a:rPr>
              <a:t>4.1.3 </a:t>
            </a:r>
            <a:r>
              <a:rPr lang="zh-CN" altLang="en-US" sz="3200" b="1" dirty="0" smtClean="0">
                <a:solidFill>
                  <a:srgbClr val="FFFF00"/>
                </a:solidFill>
              </a:rPr>
              <a:t>存在</a:t>
            </a:r>
            <a:r>
              <a:rPr lang="zh-CN" altLang="en-US" sz="3200" b="1" dirty="0">
                <a:solidFill>
                  <a:srgbClr val="FFFF00"/>
                </a:solidFill>
              </a:rPr>
              <a:t>问题的原因</a:t>
            </a:r>
          </a:p>
        </p:txBody>
      </p:sp>
      <p:sp>
        <p:nvSpPr>
          <p:cNvPr id="269315" name="Rectangle 3"/>
          <p:cNvSpPr>
            <a:spLocks noGrp="1" noChangeArrowheads="1"/>
          </p:cNvSpPr>
          <p:nvPr>
            <p:ph idx="1"/>
          </p:nvPr>
        </p:nvSpPr>
        <p:spPr>
          <a:xfrm>
            <a:off x="31544" y="923467"/>
            <a:ext cx="8820151" cy="2073486"/>
          </a:xfrm>
        </p:spPr>
        <p:txBody>
          <a:bodyPr>
            <a:noAutofit/>
          </a:bodyPr>
          <a:lstStyle/>
          <a:p>
            <a:pPr eaLnBrk="1" hangingPunct="1"/>
            <a:r>
              <a:rPr lang="zh-CN" altLang="en-US" b="1" dirty="0" smtClean="0">
                <a:solidFill>
                  <a:srgbClr val="FF0000"/>
                </a:solidFill>
                <a:latin typeface="楷体" pitchFamily="49" charset="-122"/>
                <a:ea typeface="楷体" pitchFamily="49" charset="-122"/>
              </a:rPr>
              <a:t>数据内部的联系表现为同一关系模式中各个属性间的依赖关系。即数据依赖</a:t>
            </a:r>
            <a:endParaRPr lang="en-US" altLang="zh-CN" b="1" dirty="0" smtClean="0">
              <a:solidFill>
                <a:srgbClr val="FF0000"/>
              </a:solidFill>
              <a:latin typeface="楷体" pitchFamily="49" charset="-122"/>
              <a:ea typeface="楷体" pitchFamily="49" charset="-122"/>
            </a:endParaRPr>
          </a:p>
          <a:p>
            <a:pPr eaLnBrk="1" hangingPunct="1"/>
            <a:r>
              <a:rPr lang="zh-CN" altLang="en-US" b="1" dirty="0" smtClean="0">
                <a:solidFill>
                  <a:srgbClr val="FF0000"/>
                </a:solidFill>
                <a:latin typeface="楷体" pitchFamily="49" charset="-122"/>
                <a:ea typeface="楷体" pitchFamily="49" charset="-122"/>
              </a:rPr>
              <a:t>对</a:t>
            </a:r>
            <a:r>
              <a:rPr lang="zh-CN" altLang="en-US" b="1" dirty="0">
                <a:solidFill>
                  <a:srgbClr val="FF0000"/>
                </a:solidFill>
                <a:latin typeface="楷体" pitchFamily="49" charset="-122"/>
                <a:ea typeface="楷体" pitchFamily="49" charset="-122"/>
              </a:rPr>
              <a:t>数据依赖的不恰当</a:t>
            </a:r>
            <a:r>
              <a:rPr lang="zh-CN" altLang="en-US" b="1" dirty="0" smtClean="0">
                <a:solidFill>
                  <a:srgbClr val="FF0000"/>
                </a:solidFill>
                <a:latin typeface="楷体" pitchFamily="49" charset="-122"/>
                <a:ea typeface="楷体" pitchFamily="49" charset="-122"/>
              </a:rPr>
              <a:t>处理</a:t>
            </a:r>
            <a:r>
              <a:rPr lang="zh-CN" altLang="en-US" b="1" dirty="0" smtClean="0">
                <a:latin typeface="楷体" pitchFamily="49" charset="-122"/>
                <a:ea typeface="楷体" pitchFamily="49" charset="-122"/>
              </a:rPr>
              <a:t>是产生数据冗余和操作异常的重要原因</a:t>
            </a:r>
            <a:r>
              <a:rPr lang="en-US" altLang="zh-CN" b="1" dirty="0" smtClean="0">
                <a:latin typeface="楷体" pitchFamily="49" charset="-122"/>
                <a:ea typeface="楷体" pitchFamily="49" charset="-122"/>
              </a:rPr>
              <a:t>.</a:t>
            </a:r>
          </a:p>
        </p:txBody>
      </p:sp>
      <p:sp>
        <p:nvSpPr>
          <p:cNvPr id="11266" name="灯片编号占位符 5"/>
          <p:cNvSpPr>
            <a:spLocks noGrp="1"/>
          </p:cNvSpPr>
          <p:nvPr>
            <p:ph type="sldNum" sz="quarter" idx="12"/>
          </p:nvPr>
        </p:nvSpPr>
        <p:spPr>
          <a:noFill/>
        </p:spPr>
        <p:txBody>
          <a:bodyPr/>
          <a:lstStyle/>
          <a:p>
            <a:fld id="{24608947-BA8E-4D5E-B217-9452178E7934}" type="slidenum">
              <a:rPr lang="en-US" altLang="zh-CN" smtClean="0"/>
              <a:pPr/>
              <a:t>22</a:t>
            </a:fld>
            <a:endParaRPr lang="en-US" altLang="zh-CN" smtClean="0"/>
          </a:p>
        </p:txBody>
      </p:sp>
      <p:sp>
        <p:nvSpPr>
          <p:cNvPr id="2" name="矩形 1"/>
          <p:cNvSpPr/>
          <p:nvPr/>
        </p:nvSpPr>
        <p:spPr>
          <a:xfrm>
            <a:off x="251520" y="3193225"/>
            <a:ext cx="7704856" cy="2308324"/>
          </a:xfrm>
          <a:prstGeom prst="rect">
            <a:avLst/>
          </a:prstGeom>
        </p:spPr>
        <p:txBody>
          <a:bodyPr wrap="square">
            <a:spAutoFit/>
          </a:bodyPr>
          <a:lstStyle/>
          <a:p>
            <a:pPr marL="742950" lvl="1" indent="-285750">
              <a:buFont typeface="Arial" panose="020B0604020202020204" pitchFamily="34" charset="0"/>
              <a:buChar char="•"/>
            </a:pPr>
            <a:r>
              <a:rPr lang="zh-CN" altLang="en-US" sz="2400" b="1" dirty="0">
                <a:latin typeface="楷体" pitchFamily="49" charset="-122"/>
                <a:ea typeface="楷体" pitchFamily="49" charset="-122"/>
              </a:rPr>
              <a:t>一个关系中各</a:t>
            </a:r>
            <a:r>
              <a:rPr lang="zh-CN" altLang="en-US" sz="2400" b="1" dirty="0">
                <a:solidFill>
                  <a:schemeClr val="accent2"/>
                </a:solidFill>
                <a:latin typeface="楷体" pitchFamily="49" charset="-122"/>
                <a:ea typeface="楷体" pitchFamily="49" charset="-122"/>
              </a:rPr>
              <a:t>属性之间</a:t>
            </a:r>
            <a:r>
              <a:rPr lang="zh-CN" altLang="en-US" sz="2400" b="1" dirty="0">
                <a:latin typeface="楷体" pitchFamily="49" charset="-122"/>
                <a:ea typeface="楷体" pitchFamily="49" charset="-122"/>
              </a:rPr>
              <a:t>可能</a:t>
            </a:r>
            <a:r>
              <a:rPr lang="zh-CN" altLang="en-US" sz="2400" b="1" dirty="0">
                <a:solidFill>
                  <a:schemeClr val="accent2"/>
                </a:solidFill>
                <a:latin typeface="楷体" pitchFamily="49" charset="-122"/>
                <a:ea typeface="楷体" pitchFamily="49" charset="-122"/>
              </a:rPr>
              <a:t>是相互关联</a:t>
            </a:r>
            <a:r>
              <a:rPr lang="zh-CN" altLang="en-US" sz="2400" b="1" dirty="0">
                <a:latin typeface="楷体" pitchFamily="49" charset="-122"/>
                <a:ea typeface="楷体" pitchFamily="49" charset="-122"/>
              </a:rPr>
              <a:t>的，而这种</a:t>
            </a:r>
            <a:r>
              <a:rPr lang="zh-CN" altLang="en-US" sz="2400" b="1" dirty="0">
                <a:solidFill>
                  <a:srgbClr val="FF3300"/>
                </a:solidFill>
                <a:latin typeface="楷体" pitchFamily="49" charset="-122"/>
                <a:ea typeface="楷体" pitchFamily="49" charset="-122"/>
              </a:rPr>
              <a:t>关联有“强”有“弱”</a:t>
            </a:r>
            <a:r>
              <a:rPr lang="zh-CN" altLang="en-US" sz="2400" b="1" dirty="0">
                <a:latin typeface="楷体" pitchFamily="49" charset="-122"/>
                <a:ea typeface="楷体" pitchFamily="49" charset="-122"/>
              </a:rPr>
              <a:t>，有直接关联，也有间接关联</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marL="742950" lvl="1" indent="-285750">
              <a:buFont typeface="Arial" panose="020B0604020202020204" pitchFamily="34" charset="0"/>
              <a:buChar char="•"/>
            </a:pPr>
            <a:r>
              <a:rPr lang="zh-CN" altLang="en-US" sz="2400" b="1" dirty="0" smtClean="0">
                <a:latin typeface="楷体" pitchFamily="49" charset="-122"/>
                <a:ea typeface="楷体" pitchFamily="49" charset="-122"/>
              </a:rPr>
              <a:t>不</a:t>
            </a:r>
            <a:r>
              <a:rPr lang="zh-CN" altLang="en-US" sz="2400" b="1" dirty="0">
                <a:latin typeface="楷体" pitchFamily="49" charset="-122"/>
                <a:ea typeface="楷体" pitchFamily="49" charset="-122"/>
              </a:rPr>
              <a:t>从语义上研究和考虑属性子集间的这种</a:t>
            </a:r>
            <a:r>
              <a:rPr lang="zh-CN" altLang="en-US" sz="2400" b="1" dirty="0" smtClean="0">
                <a:latin typeface="楷体" pitchFamily="49" charset="-122"/>
                <a:ea typeface="楷体" pitchFamily="49" charset="-122"/>
              </a:rPr>
              <a:t>关联</a:t>
            </a:r>
            <a:r>
              <a:rPr lang="en-US" altLang="zh-CN" sz="2400" b="1" dirty="0" smtClean="0">
                <a:latin typeface="楷体" pitchFamily="49" charset="-122"/>
                <a:ea typeface="楷体" pitchFamily="49" charset="-122"/>
              </a:rPr>
              <a:t>,</a:t>
            </a:r>
            <a:r>
              <a:rPr lang="zh-CN" altLang="en-US" sz="2400" b="1" dirty="0" smtClean="0">
                <a:latin typeface="楷体" pitchFamily="49" charset="-122"/>
                <a:ea typeface="楷体" pitchFamily="49" charset="-122"/>
              </a:rPr>
              <a:t>简单</a:t>
            </a:r>
            <a:r>
              <a:rPr lang="zh-CN" altLang="en-US" sz="2400" b="1" dirty="0">
                <a:latin typeface="楷体" pitchFamily="49" charset="-122"/>
                <a:ea typeface="楷体" pitchFamily="49" charset="-122"/>
              </a:rPr>
              <a:t>地</a:t>
            </a:r>
            <a:r>
              <a:rPr lang="zh-CN" altLang="en-US" sz="2400" b="1" dirty="0" smtClean="0">
                <a:latin typeface="楷体" pitchFamily="49" charset="-122"/>
                <a:ea typeface="楷体" pitchFamily="49" charset="-122"/>
              </a:rPr>
              <a:t>将</a:t>
            </a:r>
            <a:r>
              <a:rPr lang="zh-CN" altLang="en-US" sz="2400" b="1" dirty="0">
                <a:latin typeface="楷体" pitchFamily="49" charset="-122"/>
                <a:ea typeface="楷体" pitchFamily="49" charset="-122"/>
              </a:rPr>
              <a:t>各种</a:t>
            </a:r>
            <a:r>
              <a:rPr lang="zh-CN" altLang="en-US" sz="2400" b="1" dirty="0" smtClean="0">
                <a:latin typeface="楷体" pitchFamily="49" charset="-122"/>
                <a:ea typeface="楷体" pitchFamily="49" charset="-122"/>
              </a:rPr>
              <a:t>属性</a:t>
            </a:r>
            <a:r>
              <a:rPr lang="zh-CN" altLang="en-US" sz="2400" b="1" dirty="0">
                <a:solidFill>
                  <a:srgbClr val="FF3300"/>
                </a:solidFill>
                <a:latin typeface="楷体" pitchFamily="49" charset="-122"/>
                <a:ea typeface="楷体" pitchFamily="49" charset="-122"/>
              </a:rPr>
              <a:t>随意地编排在一起</a:t>
            </a:r>
            <a:r>
              <a:rPr lang="zh-CN" altLang="en-US" sz="2400" b="1" dirty="0">
                <a:latin typeface="楷体" pitchFamily="49" charset="-122"/>
                <a:ea typeface="楷体" pitchFamily="49" charset="-122"/>
              </a:rPr>
              <a:t>，形成泛关系模式。 </a:t>
            </a:r>
          </a:p>
        </p:txBody>
      </p:sp>
    </p:spTree>
    <p:extLst>
      <p:ext uri="{BB962C8B-B14F-4D97-AF65-F5344CB8AC3E}">
        <p14:creationId xmlns:p14="http://schemas.microsoft.com/office/powerpoint/2010/main" val="2109838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 calcmode="lin" valueType="num">
                                      <p:cBhvr additive="base">
                                        <p:cTn id="7" dur="250" fill="hold"/>
                                        <p:tgtEl>
                                          <p:spTgt spid="269315">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269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9315">
                                            <p:txEl>
                                              <p:pRg st="1" end="1"/>
                                            </p:txEl>
                                          </p:spTgt>
                                        </p:tgtEl>
                                        <p:attrNameLst>
                                          <p:attrName>style.visibility</p:attrName>
                                        </p:attrNameLst>
                                      </p:cBhvr>
                                      <p:to>
                                        <p:strVal val="visible"/>
                                      </p:to>
                                    </p:set>
                                    <p:anim calcmode="lin" valueType="num">
                                      <p:cBhvr additive="base">
                                        <p:cTn id="13" dur="250" fill="hold"/>
                                        <p:tgtEl>
                                          <p:spTgt spid="269315">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269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73831"/>
            <a:ext cx="8229600" cy="1143000"/>
          </a:xfrm>
        </p:spPr>
        <p:txBody>
          <a:bodyPr/>
          <a:lstStyle/>
          <a:p>
            <a:pPr eaLnBrk="1" hangingPunct="1"/>
            <a:r>
              <a:rPr lang="zh-CN" altLang="en-US" sz="3600" b="1" dirty="0" smtClean="0">
                <a:solidFill>
                  <a:srgbClr val="FFFF00"/>
                </a:solidFill>
              </a:rPr>
              <a:t>解决的方法</a:t>
            </a:r>
            <a:endParaRPr lang="zh-CN" altLang="en-US" sz="3600" b="1" dirty="0">
              <a:solidFill>
                <a:srgbClr val="FFFF00"/>
              </a:solidFill>
            </a:endParaRPr>
          </a:p>
        </p:txBody>
      </p:sp>
      <p:sp>
        <p:nvSpPr>
          <p:cNvPr id="270339" name="Rectangle 3"/>
          <p:cNvSpPr>
            <a:spLocks noGrp="1" noChangeArrowheads="1"/>
          </p:cNvSpPr>
          <p:nvPr>
            <p:ph idx="1"/>
          </p:nvPr>
        </p:nvSpPr>
        <p:spPr>
          <a:xfrm>
            <a:off x="628650" y="1464030"/>
            <a:ext cx="7886700" cy="4351338"/>
          </a:xfrm>
        </p:spPr>
        <p:txBody>
          <a:bodyPr/>
          <a:lstStyle/>
          <a:p>
            <a:pPr eaLnBrk="1" hangingPunct="1"/>
            <a:r>
              <a:rPr lang="zh-CN" altLang="en-US" dirty="0" smtClean="0">
                <a:solidFill>
                  <a:srgbClr val="0000CC"/>
                </a:solidFill>
                <a:latin typeface="+mn-ea"/>
              </a:rPr>
              <a:t>将</a:t>
            </a:r>
            <a:r>
              <a:rPr lang="zh-CN" altLang="en-US" dirty="0">
                <a:solidFill>
                  <a:srgbClr val="0000CC"/>
                </a:solidFill>
                <a:latin typeface="+mn-ea"/>
              </a:rPr>
              <a:t>关系模式进一步分解</a:t>
            </a:r>
            <a:endParaRPr lang="en-US" altLang="zh-CN" dirty="0">
              <a:solidFill>
                <a:srgbClr val="0000CC"/>
              </a:solidFill>
              <a:latin typeface="+mn-ea"/>
            </a:endParaRPr>
          </a:p>
          <a:p>
            <a:pPr eaLnBrk="1" hangingPunct="1"/>
            <a:endParaRPr lang="zh-CN" altLang="en-US" dirty="0">
              <a:solidFill>
                <a:srgbClr val="0000CC"/>
              </a:solidFill>
              <a:latin typeface="+mn-ea"/>
            </a:endParaRPr>
          </a:p>
          <a:p>
            <a:pPr eaLnBrk="1" hangingPunct="1">
              <a:lnSpc>
                <a:spcPct val="150000"/>
              </a:lnSpc>
            </a:pPr>
            <a:r>
              <a:rPr lang="zh-CN" altLang="en-US" dirty="0">
                <a:latin typeface="+mn-ea"/>
              </a:rPr>
              <a:t>将关系模式中的属性按照一定的约束条件重新分组，争取“</a:t>
            </a:r>
            <a:r>
              <a:rPr lang="zh-CN" altLang="en-US" sz="3200" b="1" u="sng" dirty="0">
                <a:solidFill>
                  <a:srgbClr val="FF0000"/>
                </a:solidFill>
                <a:latin typeface="+mn-ea"/>
              </a:rPr>
              <a:t>一个关系模式只描述一个独立的实体</a:t>
            </a:r>
            <a:r>
              <a:rPr lang="zh-CN" altLang="en-US" u="sng" dirty="0">
                <a:latin typeface="+mn-ea"/>
              </a:rPr>
              <a:t>”</a:t>
            </a:r>
            <a:r>
              <a:rPr lang="zh-CN" altLang="en-US" dirty="0">
                <a:latin typeface="+mn-ea"/>
              </a:rPr>
              <a:t>，使得逻辑上独立的信息放在独立的关系模式中，即</a:t>
            </a:r>
            <a:r>
              <a:rPr lang="zh-CN" altLang="en-US" u="sng" dirty="0">
                <a:solidFill>
                  <a:srgbClr val="0000CC"/>
                </a:solidFill>
                <a:latin typeface="+mn-ea"/>
              </a:rPr>
              <a:t>进行关系模式的规范化处理</a:t>
            </a:r>
            <a:r>
              <a:rPr lang="zh-CN" altLang="en-US" dirty="0">
                <a:solidFill>
                  <a:srgbClr val="0000CC"/>
                </a:solidFill>
                <a:latin typeface="+mn-ea"/>
              </a:rPr>
              <a:t>。</a:t>
            </a:r>
          </a:p>
        </p:txBody>
      </p:sp>
      <p:sp>
        <p:nvSpPr>
          <p:cNvPr id="12290" name="灯片编号占位符 5"/>
          <p:cNvSpPr>
            <a:spLocks noGrp="1"/>
          </p:cNvSpPr>
          <p:nvPr>
            <p:ph type="sldNum" sz="quarter" idx="12"/>
          </p:nvPr>
        </p:nvSpPr>
        <p:spPr>
          <a:noFill/>
        </p:spPr>
        <p:txBody>
          <a:bodyPr/>
          <a:lstStyle/>
          <a:p>
            <a:fld id="{98ECD0DB-CAAD-42B1-8A78-3986A22CE583}" type="slidenum">
              <a:rPr lang="en-US" altLang="zh-CN" smtClean="0"/>
              <a:pPr/>
              <a:t>23</a:t>
            </a:fld>
            <a:endParaRPr lang="en-US" altLang="zh-CN" smtClean="0"/>
          </a:p>
        </p:txBody>
      </p:sp>
    </p:spTree>
    <p:extLst>
      <p:ext uri="{BB962C8B-B14F-4D97-AF65-F5344CB8AC3E}">
        <p14:creationId xmlns:p14="http://schemas.microsoft.com/office/powerpoint/2010/main" val="2350639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additive="base">
                                        <p:cTn id="7" dur="500" fill="hold"/>
                                        <p:tgtEl>
                                          <p:spTgt spid="270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0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0339">
                                            <p:txEl>
                                              <p:pRg st="2" end="2"/>
                                            </p:txEl>
                                          </p:spTgt>
                                        </p:tgtEl>
                                        <p:attrNameLst>
                                          <p:attrName>style.visibility</p:attrName>
                                        </p:attrNameLst>
                                      </p:cBhvr>
                                      <p:to>
                                        <p:strVal val="visible"/>
                                      </p:to>
                                    </p:set>
                                    <p:anim calcmode="lin" valueType="num">
                                      <p:cBhvr additive="base">
                                        <p:cTn id="13" dur="500" fill="hold"/>
                                        <p:tgtEl>
                                          <p:spTgt spid="2703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03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23528" y="-37565"/>
            <a:ext cx="8229600" cy="952500"/>
          </a:xfrm>
        </p:spPr>
        <p:txBody>
          <a:bodyPr/>
          <a:lstStyle/>
          <a:p>
            <a:pPr eaLnBrk="1" hangingPunct="1"/>
            <a:r>
              <a:rPr lang="en-US" altLang="zh-CN" sz="3600" b="1" dirty="0" smtClean="0">
                <a:solidFill>
                  <a:srgbClr val="FFFF00"/>
                </a:solidFill>
              </a:rPr>
              <a:t>4.1.4 </a:t>
            </a:r>
            <a:r>
              <a:rPr lang="zh-CN" altLang="en-US" sz="3600" b="1" dirty="0" smtClean="0">
                <a:solidFill>
                  <a:srgbClr val="FFFF00"/>
                </a:solidFill>
              </a:rPr>
              <a:t>规范化</a:t>
            </a:r>
            <a:r>
              <a:rPr lang="zh-CN" altLang="en-US" sz="3600" b="1" dirty="0">
                <a:solidFill>
                  <a:srgbClr val="FFFF00"/>
                </a:solidFill>
              </a:rPr>
              <a:t>理论的提出</a:t>
            </a:r>
          </a:p>
        </p:txBody>
      </p:sp>
      <p:sp>
        <p:nvSpPr>
          <p:cNvPr id="271363" name="Rectangle 3"/>
          <p:cNvSpPr>
            <a:spLocks noGrp="1" noChangeArrowheads="1"/>
          </p:cNvSpPr>
          <p:nvPr>
            <p:ph idx="1"/>
          </p:nvPr>
        </p:nvSpPr>
        <p:spPr>
          <a:xfrm>
            <a:off x="457200" y="1509455"/>
            <a:ext cx="8229600" cy="4499239"/>
          </a:xfrm>
        </p:spPr>
        <p:txBody>
          <a:bodyPr>
            <a:normAutofit/>
          </a:bodyPr>
          <a:lstStyle/>
          <a:p>
            <a:pPr eaLnBrk="1" hangingPunct="1">
              <a:buFontTx/>
              <a:buNone/>
            </a:pPr>
            <a:endParaRPr lang="en-US" altLang="zh-CN" b="1" dirty="0">
              <a:latin typeface="华文宋体" pitchFamily="2" charset="-122"/>
              <a:ea typeface="华文宋体" pitchFamily="2" charset="-122"/>
            </a:endParaRPr>
          </a:p>
          <a:p>
            <a:pPr eaLnBrk="1" hangingPunct="1">
              <a:buFontTx/>
              <a:buNone/>
            </a:pPr>
            <a:r>
              <a:rPr lang="zh-CN" altLang="en-US" b="1" dirty="0" smtClean="0">
                <a:solidFill>
                  <a:srgbClr val="FF0000"/>
                </a:solidFill>
                <a:latin typeface="华文宋体" pitchFamily="2" charset="-122"/>
                <a:ea typeface="华文宋体" pitchFamily="2" charset="-122"/>
              </a:rPr>
              <a:t>设计好的数据库模式的根本方法：</a:t>
            </a:r>
            <a:endParaRPr lang="en-US" altLang="zh-CN" b="1" dirty="0" smtClean="0">
              <a:solidFill>
                <a:srgbClr val="FF0000"/>
              </a:solidFill>
              <a:latin typeface="华文宋体" pitchFamily="2" charset="-122"/>
              <a:ea typeface="华文宋体" pitchFamily="2" charset="-122"/>
            </a:endParaRPr>
          </a:p>
          <a:p>
            <a:pPr eaLnBrk="1" hangingPunct="1">
              <a:buFontTx/>
              <a:buNone/>
            </a:pPr>
            <a:endParaRPr lang="en-US" altLang="zh-CN" b="1" dirty="0" smtClean="0">
              <a:solidFill>
                <a:srgbClr val="FF0000"/>
              </a:solidFill>
              <a:latin typeface="华文宋体" pitchFamily="2" charset="-122"/>
              <a:ea typeface="华文宋体" pitchFamily="2" charset="-122"/>
            </a:endParaRPr>
          </a:p>
          <a:p>
            <a:pPr eaLnBrk="1" hangingPunct="1">
              <a:buFontTx/>
              <a:buNone/>
            </a:pPr>
            <a:r>
              <a:rPr lang="zh-CN" altLang="en-US" sz="3200" dirty="0" smtClean="0">
                <a:ea typeface="楷体" pitchFamily="49" charset="-122"/>
              </a:rPr>
              <a:t>分析和掌握属性间的语义关联，再依据这些关联得到相应的设计方案</a:t>
            </a:r>
            <a:endParaRPr lang="en-US" altLang="zh-CN" sz="3200" dirty="0" smtClean="0">
              <a:ea typeface="楷体" pitchFamily="49" charset="-122"/>
            </a:endParaRPr>
          </a:p>
          <a:p>
            <a:pPr eaLnBrk="1" hangingPunct="1">
              <a:buFontTx/>
              <a:buNone/>
            </a:pPr>
            <a:endParaRPr lang="zh-CN" altLang="en-US" dirty="0">
              <a:ea typeface="楷体" pitchFamily="49" charset="-122"/>
            </a:endParaRPr>
          </a:p>
        </p:txBody>
      </p:sp>
      <p:sp>
        <p:nvSpPr>
          <p:cNvPr id="13314" name="灯片编号占位符 5"/>
          <p:cNvSpPr>
            <a:spLocks noGrp="1"/>
          </p:cNvSpPr>
          <p:nvPr>
            <p:ph type="sldNum" sz="quarter" idx="12"/>
          </p:nvPr>
        </p:nvSpPr>
        <p:spPr>
          <a:noFill/>
        </p:spPr>
        <p:txBody>
          <a:bodyPr/>
          <a:lstStyle/>
          <a:p>
            <a:fld id="{E67FB3CF-3C8A-4595-BB45-18F7F3C8A1E1}" type="slidenum">
              <a:rPr lang="en-US" altLang="zh-CN" smtClean="0"/>
              <a:pPr/>
              <a:t>24</a:t>
            </a:fld>
            <a:endParaRPr lang="en-US" altLang="zh-CN" smtClean="0"/>
          </a:p>
        </p:txBody>
      </p:sp>
    </p:spTree>
    <p:extLst>
      <p:ext uri="{BB962C8B-B14F-4D97-AF65-F5344CB8AC3E}">
        <p14:creationId xmlns:p14="http://schemas.microsoft.com/office/powerpoint/2010/main" val="2092461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71363">
                                            <p:txEl>
                                              <p:pRg st="1" end="1"/>
                                            </p:txEl>
                                          </p:spTgt>
                                        </p:tgtEl>
                                        <p:attrNameLst>
                                          <p:attrName>style.visibility</p:attrName>
                                        </p:attrNameLst>
                                      </p:cBhvr>
                                      <p:to>
                                        <p:strVal val="visible"/>
                                      </p:to>
                                    </p:set>
                                    <p:anim calcmode="lin" valueType="num">
                                      <p:cBhvr additive="base">
                                        <p:cTn id="7" dur="500" fill="hold"/>
                                        <p:tgtEl>
                                          <p:spTgt spid="271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1363">
                                            <p:txEl>
                                              <p:pRg st="3" end="3"/>
                                            </p:txEl>
                                          </p:spTgt>
                                        </p:tgtEl>
                                        <p:attrNameLst>
                                          <p:attrName>style.visibility</p:attrName>
                                        </p:attrNameLst>
                                      </p:cBhvr>
                                      <p:to>
                                        <p:strVal val="visible"/>
                                      </p:to>
                                    </p:set>
                                    <p:anim calcmode="lin" valueType="num">
                                      <p:cBhvr additive="base">
                                        <p:cTn id="13" dur="500" fill="hold"/>
                                        <p:tgtEl>
                                          <p:spTgt spid="2713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1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23528" y="-37565"/>
            <a:ext cx="8229600" cy="952500"/>
          </a:xfrm>
        </p:spPr>
        <p:txBody>
          <a:bodyPr/>
          <a:lstStyle/>
          <a:p>
            <a:pPr eaLnBrk="1" hangingPunct="1"/>
            <a:r>
              <a:rPr lang="en-US" altLang="zh-CN" sz="3600" b="1" dirty="0" smtClean="0">
                <a:solidFill>
                  <a:srgbClr val="FFFF00"/>
                </a:solidFill>
              </a:rPr>
              <a:t>4.1.4 </a:t>
            </a:r>
            <a:r>
              <a:rPr lang="zh-CN" altLang="en-US" sz="3600" b="1" dirty="0" smtClean="0">
                <a:solidFill>
                  <a:srgbClr val="FFFF00"/>
                </a:solidFill>
              </a:rPr>
              <a:t>规范化</a:t>
            </a:r>
            <a:r>
              <a:rPr lang="zh-CN" altLang="en-US" sz="3600" b="1" dirty="0">
                <a:solidFill>
                  <a:srgbClr val="FFFF00"/>
                </a:solidFill>
              </a:rPr>
              <a:t>理论的提出</a:t>
            </a:r>
          </a:p>
        </p:txBody>
      </p:sp>
      <p:sp>
        <p:nvSpPr>
          <p:cNvPr id="271363" name="Rectangle 3"/>
          <p:cNvSpPr>
            <a:spLocks noGrp="1" noChangeArrowheads="1"/>
          </p:cNvSpPr>
          <p:nvPr>
            <p:ph idx="1"/>
          </p:nvPr>
        </p:nvSpPr>
        <p:spPr>
          <a:xfrm>
            <a:off x="457200" y="1509455"/>
            <a:ext cx="8229600" cy="1199465"/>
          </a:xfrm>
        </p:spPr>
        <p:txBody>
          <a:bodyPr>
            <a:normAutofit fontScale="92500" lnSpcReduction="20000"/>
          </a:bodyPr>
          <a:lstStyle/>
          <a:p>
            <a:pPr eaLnBrk="1" hangingPunct="1">
              <a:buFontTx/>
              <a:buNone/>
            </a:pPr>
            <a:r>
              <a:rPr lang="zh-CN" altLang="en-US" b="1" dirty="0" smtClean="0">
                <a:latin typeface="华文宋体" pitchFamily="2" charset="-122"/>
                <a:ea typeface="华文宋体" pitchFamily="2" charset="-122"/>
              </a:rPr>
              <a:t>属性间的依赖关系（关联关系）</a:t>
            </a:r>
            <a:endParaRPr lang="en-US" altLang="zh-CN" b="1" dirty="0" smtClean="0">
              <a:latin typeface="华文宋体" pitchFamily="2" charset="-122"/>
              <a:ea typeface="华文宋体" pitchFamily="2" charset="-122"/>
            </a:endParaRPr>
          </a:p>
          <a:p>
            <a:pPr eaLnBrk="1" hangingPunct="1">
              <a:buFontTx/>
              <a:buNone/>
            </a:pPr>
            <a:endParaRPr lang="en-US" altLang="zh-CN" dirty="0">
              <a:ea typeface="楷体" pitchFamily="49" charset="-122"/>
            </a:endParaRPr>
          </a:p>
          <a:p>
            <a:pPr eaLnBrk="1" hangingPunct="1">
              <a:buFontTx/>
              <a:buNone/>
            </a:pPr>
            <a:r>
              <a:rPr lang="zh-CN" altLang="en-US" b="1" dirty="0" smtClean="0">
                <a:latin typeface="楷体" pitchFamily="49" charset="-122"/>
                <a:ea typeface="楷体" pitchFamily="49" charset="-122"/>
              </a:rPr>
              <a:t>多对一</a:t>
            </a:r>
            <a:endParaRPr lang="en-US" altLang="zh-CN" b="1" dirty="0" smtClean="0">
              <a:latin typeface="楷体" pitchFamily="49" charset="-122"/>
              <a:ea typeface="楷体" pitchFamily="49" charset="-122"/>
            </a:endParaRPr>
          </a:p>
        </p:txBody>
      </p:sp>
      <p:sp>
        <p:nvSpPr>
          <p:cNvPr id="13314" name="灯片编号占位符 5"/>
          <p:cNvSpPr>
            <a:spLocks noGrp="1"/>
          </p:cNvSpPr>
          <p:nvPr>
            <p:ph type="sldNum" sz="quarter" idx="12"/>
          </p:nvPr>
        </p:nvSpPr>
        <p:spPr>
          <a:noFill/>
        </p:spPr>
        <p:txBody>
          <a:bodyPr/>
          <a:lstStyle/>
          <a:p>
            <a:fld id="{E67FB3CF-3C8A-4595-BB45-18F7F3C8A1E1}" type="slidenum">
              <a:rPr lang="en-US" altLang="zh-CN" smtClean="0"/>
              <a:pPr/>
              <a:t>25</a:t>
            </a:fld>
            <a:endParaRPr lang="en-US" altLang="zh-CN" smtClean="0"/>
          </a:p>
        </p:txBody>
      </p:sp>
      <p:sp>
        <p:nvSpPr>
          <p:cNvPr id="2" name="矩形 1"/>
          <p:cNvSpPr/>
          <p:nvPr/>
        </p:nvSpPr>
        <p:spPr>
          <a:xfrm>
            <a:off x="2105654" y="2247255"/>
            <a:ext cx="2304256" cy="461665"/>
          </a:xfrm>
          <a:prstGeom prst="rect">
            <a:avLst/>
          </a:prstGeom>
        </p:spPr>
        <p:txBody>
          <a:bodyPr wrap="square">
            <a:spAutoFit/>
          </a:bodyPr>
          <a:lstStyle/>
          <a:p>
            <a:pPr eaLnBrk="1" hangingPunct="1">
              <a:buFontTx/>
              <a:buNone/>
            </a:pPr>
            <a:r>
              <a:rPr lang="zh-CN" altLang="en-US" sz="2400" b="1" dirty="0" smtClean="0">
                <a:solidFill>
                  <a:srgbClr val="FF0000"/>
                </a:solidFill>
                <a:latin typeface="楷体" pitchFamily="49" charset="-122"/>
                <a:ea typeface="楷体" pitchFamily="49" charset="-122"/>
              </a:rPr>
              <a:t>函数依赖</a:t>
            </a:r>
            <a:endParaRPr lang="en-US" altLang="zh-CN" sz="2400" b="1" dirty="0">
              <a:solidFill>
                <a:srgbClr val="FF0000"/>
              </a:solidFill>
              <a:latin typeface="华文宋体" pitchFamily="2" charset="-122"/>
              <a:ea typeface="华文宋体" pitchFamily="2" charset="-122"/>
            </a:endParaRPr>
          </a:p>
        </p:txBody>
      </p:sp>
      <p:sp>
        <p:nvSpPr>
          <p:cNvPr id="6" name="矩形 5"/>
          <p:cNvSpPr/>
          <p:nvPr/>
        </p:nvSpPr>
        <p:spPr>
          <a:xfrm>
            <a:off x="451497" y="3229802"/>
            <a:ext cx="5851086" cy="830997"/>
          </a:xfrm>
          <a:prstGeom prst="rect">
            <a:avLst/>
          </a:prstGeom>
        </p:spPr>
        <p:txBody>
          <a:bodyPr wrap="square">
            <a:spAutoFit/>
          </a:bodyPr>
          <a:lstStyle/>
          <a:p>
            <a:pPr eaLnBrk="1" hangingPunct="1">
              <a:buFontTx/>
              <a:buNone/>
            </a:pPr>
            <a:r>
              <a:rPr lang="zh-CN" altLang="en-US" sz="2400" b="1" dirty="0" smtClean="0">
                <a:solidFill>
                  <a:srgbClr val="FF0000"/>
                </a:solidFill>
                <a:latin typeface="楷体" pitchFamily="49" charset="-122"/>
                <a:ea typeface="楷体" pitchFamily="49" charset="-122"/>
              </a:rPr>
              <a:t>           多值连接依赖关系</a:t>
            </a:r>
            <a:endParaRPr lang="en-US" altLang="zh-CN" sz="2400" b="1" dirty="0" smtClean="0">
              <a:solidFill>
                <a:srgbClr val="FF0000"/>
              </a:solidFill>
              <a:latin typeface="楷体" pitchFamily="49" charset="-122"/>
              <a:ea typeface="楷体" pitchFamily="49" charset="-122"/>
            </a:endParaRPr>
          </a:p>
          <a:p>
            <a:pPr eaLnBrk="1" hangingPunct="1">
              <a:buFontTx/>
              <a:buNone/>
            </a:pPr>
            <a:r>
              <a:rPr lang="zh-CN" altLang="en-US" sz="2400" b="1" dirty="0" smtClean="0">
                <a:solidFill>
                  <a:srgbClr val="FF0000"/>
                </a:solidFill>
                <a:latin typeface="楷体" pitchFamily="49" charset="-122"/>
                <a:ea typeface="楷体" pitchFamily="49" charset="-122"/>
              </a:rPr>
              <a:t>           连接依赖关系</a:t>
            </a:r>
            <a:endParaRPr lang="en-US" altLang="zh-CN" sz="2400" b="1" dirty="0">
              <a:solidFill>
                <a:srgbClr val="FF0000"/>
              </a:solidFill>
              <a:latin typeface="华文宋体" pitchFamily="2" charset="-122"/>
              <a:ea typeface="华文宋体" pitchFamily="2" charset="-122"/>
            </a:endParaRPr>
          </a:p>
        </p:txBody>
      </p:sp>
      <p:sp>
        <p:nvSpPr>
          <p:cNvPr id="3" name="矩形 2"/>
          <p:cNvSpPr/>
          <p:nvPr/>
        </p:nvSpPr>
        <p:spPr>
          <a:xfrm>
            <a:off x="611560" y="3460634"/>
            <a:ext cx="1266693" cy="523220"/>
          </a:xfrm>
          <a:prstGeom prst="rect">
            <a:avLst/>
          </a:prstGeom>
        </p:spPr>
        <p:txBody>
          <a:bodyPr wrap="none">
            <a:spAutoFit/>
          </a:bodyPr>
          <a:lstStyle/>
          <a:p>
            <a:pPr eaLnBrk="1" hangingPunct="1">
              <a:buFontTx/>
              <a:buNone/>
            </a:pPr>
            <a:r>
              <a:rPr lang="zh-CN" altLang="en-US" sz="2800" b="1" dirty="0" smtClean="0">
                <a:latin typeface="楷体" pitchFamily="49" charset="-122"/>
                <a:ea typeface="楷体" pitchFamily="49" charset="-122"/>
              </a:rPr>
              <a:t>一对多</a:t>
            </a:r>
            <a:endParaRPr lang="en-US" altLang="zh-CN" sz="2800" b="1" dirty="0">
              <a:latin typeface="楷体" pitchFamily="49" charset="-122"/>
              <a:ea typeface="楷体" pitchFamily="49" charset="-122"/>
            </a:endParaRPr>
          </a:p>
        </p:txBody>
      </p:sp>
      <p:sp>
        <p:nvSpPr>
          <p:cNvPr id="8" name="Rectangle 3"/>
          <p:cNvSpPr txBox="1">
            <a:spLocks noChangeArrowheads="1"/>
          </p:cNvSpPr>
          <p:nvPr/>
        </p:nvSpPr>
        <p:spPr>
          <a:xfrm>
            <a:off x="451497" y="4581681"/>
            <a:ext cx="8229600" cy="1199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Tx/>
              <a:buNone/>
            </a:pPr>
            <a:r>
              <a:rPr lang="zh-CN" altLang="en-US" b="1" dirty="0" smtClean="0">
                <a:latin typeface="华文宋体" pitchFamily="2" charset="-122"/>
                <a:ea typeface="华文宋体" pitchFamily="2" charset="-122"/>
              </a:rPr>
              <a:t>将属性之间的关联分为若干等级，形成“</a:t>
            </a:r>
            <a:r>
              <a:rPr lang="zh-CN" altLang="en-US" b="1" u="sng" dirty="0" smtClean="0">
                <a:solidFill>
                  <a:srgbClr val="FF0000"/>
                </a:solidFill>
                <a:latin typeface="华文宋体" pitchFamily="2" charset="-122"/>
                <a:ea typeface="华文宋体" pitchFamily="2" charset="-122"/>
              </a:rPr>
              <a:t>规范化</a:t>
            </a:r>
            <a:r>
              <a:rPr lang="zh-CN" altLang="en-US" b="1" dirty="0" smtClean="0">
                <a:latin typeface="华文宋体" pitchFamily="2" charset="-122"/>
                <a:ea typeface="华文宋体" pitchFamily="2" charset="-122"/>
              </a:rPr>
              <a:t>”理论</a:t>
            </a:r>
            <a:endParaRPr lang="en-US" altLang="zh-CN" b="1" dirty="0" smtClean="0">
              <a:latin typeface="楷体" pitchFamily="49" charset="-122"/>
              <a:ea typeface="楷体" pitchFamily="49" charset="-122"/>
            </a:endParaRPr>
          </a:p>
        </p:txBody>
      </p:sp>
    </p:spTree>
    <p:extLst>
      <p:ext uri="{BB962C8B-B14F-4D97-AF65-F5344CB8AC3E}">
        <p14:creationId xmlns:p14="http://schemas.microsoft.com/office/powerpoint/2010/main" val="2530366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1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P spid="2" grpId="0"/>
      <p:bldP spid="6" grpId="0" build="p"/>
      <p:bldP spid="3" grpId="0"/>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23528" y="-37565"/>
            <a:ext cx="8229600" cy="952500"/>
          </a:xfrm>
        </p:spPr>
        <p:txBody>
          <a:bodyPr/>
          <a:lstStyle/>
          <a:p>
            <a:pPr eaLnBrk="1" hangingPunct="1"/>
            <a:r>
              <a:rPr lang="en-US" altLang="zh-CN" sz="3600" b="1" dirty="0" smtClean="0">
                <a:solidFill>
                  <a:srgbClr val="FFFF00"/>
                </a:solidFill>
              </a:rPr>
              <a:t>4.1.4 </a:t>
            </a:r>
            <a:r>
              <a:rPr lang="zh-CN" altLang="en-US" sz="3600" b="1" dirty="0" smtClean="0">
                <a:solidFill>
                  <a:srgbClr val="FFFF00"/>
                </a:solidFill>
              </a:rPr>
              <a:t>规范化</a:t>
            </a:r>
            <a:r>
              <a:rPr lang="zh-CN" altLang="en-US" sz="3600" b="1" dirty="0">
                <a:solidFill>
                  <a:srgbClr val="FFFF00"/>
                </a:solidFill>
              </a:rPr>
              <a:t>理论的提出</a:t>
            </a:r>
          </a:p>
        </p:txBody>
      </p:sp>
      <p:sp>
        <p:nvSpPr>
          <p:cNvPr id="271363" name="Rectangle 3"/>
          <p:cNvSpPr>
            <a:spLocks noGrp="1" noChangeArrowheads="1"/>
          </p:cNvSpPr>
          <p:nvPr>
            <p:ph idx="1"/>
          </p:nvPr>
        </p:nvSpPr>
        <p:spPr>
          <a:xfrm>
            <a:off x="457200" y="1509455"/>
            <a:ext cx="8229600" cy="4499239"/>
          </a:xfrm>
        </p:spPr>
        <p:txBody>
          <a:bodyPr>
            <a:normAutofit/>
          </a:bodyPr>
          <a:lstStyle/>
          <a:p>
            <a:pPr eaLnBrk="1" hangingPunct="1">
              <a:buFontTx/>
              <a:buNone/>
            </a:pPr>
            <a:r>
              <a:rPr lang="en-US" altLang="zh-CN" b="1" dirty="0">
                <a:latin typeface="华文宋体" pitchFamily="2" charset="-122"/>
                <a:ea typeface="华文宋体" pitchFamily="2" charset="-122"/>
              </a:rPr>
              <a:t>“</a:t>
            </a:r>
            <a:r>
              <a:rPr lang="zh-CN" altLang="en-US" b="1" dirty="0">
                <a:ea typeface="华文宋体" pitchFamily="2" charset="-122"/>
              </a:rPr>
              <a:t>关系规范化</a:t>
            </a:r>
            <a:r>
              <a:rPr lang="zh-CN" altLang="en-US" b="1" dirty="0">
                <a:latin typeface="华文宋体" pitchFamily="2" charset="-122"/>
                <a:ea typeface="华文宋体" pitchFamily="2" charset="-122"/>
              </a:rPr>
              <a:t>”</a:t>
            </a:r>
            <a:r>
              <a:rPr lang="zh-CN" altLang="en-US" b="1" dirty="0">
                <a:ea typeface="华文宋体" pitchFamily="2" charset="-122"/>
              </a:rPr>
              <a:t>理论包含两个核心的问题：</a:t>
            </a:r>
          </a:p>
          <a:p>
            <a:pPr eaLnBrk="1" hangingPunct="1"/>
            <a:r>
              <a:rPr lang="zh-CN" altLang="en-US" b="1" dirty="0">
                <a:solidFill>
                  <a:srgbClr val="0000CC"/>
                </a:solidFill>
                <a:ea typeface="华文宋体" pitchFamily="2" charset="-122"/>
              </a:rPr>
              <a:t>一、如何判断关系模式中存在的问题。</a:t>
            </a:r>
          </a:p>
          <a:p>
            <a:pPr lvl="1" eaLnBrk="1" hangingPunct="1"/>
            <a:r>
              <a:rPr lang="zh-CN" altLang="en-US" dirty="0">
                <a:ea typeface="楷体" pitchFamily="49" charset="-122"/>
              </a:rPr>
              <a:t>通过分析关系模式中的数据依赖关系，判断关系模式的</a:t>
            </a:r>
            <a:r>
              <a:rPr lang="zh-CN" altLang="en-US" dirty="0">
                <a:latin typeface="楷体" pitchFamily="49" charset="-122"/>
                <a:ea typeface="楷体" pitchFamily="49" charset="-122"/>
              </a:rPr>
              <a:t>“</a:t>
            </a:r>
            <a:r>
              <a:rPr lang="zh-CN" altLang="en-US" dirty="0">
                <a:ea typeface="楷体" pitchFamily="49" charset="-122"/>
              </a:rPr>
              <a:t>范式</a:t>
            </a:r>
            <a:r>
              <a:rPr lang="zh-CN" altLang="en-US" dirty="0">
                <a:latin typeface="楷体" pitchFamily="49" charset="-122"/>
                <a:ea typeface="楷体" pitchFamily="49" charset="-122"/>
              </a:rPr>
              <a:t>”</a:t>
            </a:r>
            <a:r>
              <a:rPr lang="zh-CN" altLang="en-US" dirty="0">
                <a:ea typeface="楷体" pitchFamily="49" charset="-122"/>
              </a:rPr>
              <a:t>级别，从而得到这种模式中可能存在的数据冗余和操作异常问题；</a:t>
            </a:r>
          </a:p>
          <a:p>
            <a:pPr eaLnBrk="1" hangingPunct="1"/>
            <a:r>
              <a:rPr lang="zh-CN" altLang="en-US" dirty="0">
                <a:solidFill>
                  <a:srgbClr val="0000CC"/>
                </a:solidFill>
                <a:ea typeface="华文宋体" pitchFamily="2" charset="-122"/>
              </a:rPr>
              <a:t>二</a:t>
            </a:r>
            <a:r>
              <a:rPr lang="zh-CN" altLang="en-US" b="1" dirty="0">
                <a:solidFill>
                  <a:srgbClr val="0000CC"/>
                </a:solidFill>
                <a:ea typeface="华文宋体" pitchFamily="2" charset="-122"/>
              </a:rPr>
              <a:t>、如何解决关系模式中存在的问题，即对关系模式进行分解。</a:t>
            </a:r>
          </a:p>
          <a:p>
            <a:pPr lvl="1" eaLnBrk="1" hangingPunct="1"/>
            <a:r>
              <a:rPr lang="zh-CN" altLang="en-US" dirty="0">
                <a:ea typeface="楷体" pitchFamily="49" charset="-122"/>
              </a:rPr>
              <a:t>如何分解？</a:t>
            </a:r>
            <a:r>
              <a:rPr lang="zh-CN" altLang="en-US" dirty="0">
                <a:latin typeface="楷体" pitchFamily="49" charset="-122"/>
                <a:ea typeface="楷体" pitchFamily="49" charset="-122"/>
              </a:rPr>
              <a:t>“</a:t>
            </a:r>
            <a:r>
              <a:rPr lang="zh-CN" altLang="en-US" dirty="0">
                <a:ea typeface="楷体" pitchFamily="49" charset="-122"/>
              </a:rPr>
              <a:t>关系规范化</a:t>
            </a:r>
            <a:r>
              <a:rPr lang="zh-CN" altLang="en-US" dirty="0">
                <a:latin typeface="楷体" pitchFamily="49" charset="-122"/>
                <a:ea typeface="楷体" pitchFamily="49" charset="-122"/>
              </a:rPr>
              <a:t>”</a:t>
            </a:r>
            <a:r>
              <a:rPr lang="zh-CN" altLang="en-US" dirty="0">
                <a:ea typeface="楷体" pitchFamily="49" charset="-122"/>
              </a:rPr>
              <a:t>理论为解决这些问题提供了理论依据和相应的算法。</a:t>
            </a:r>
          </a:p>
        </p:txBody>
      </p:sp>
      <p:sp>
        <p:nvSpPr>
          <p:cNvPr id="13314" name="灯片编号占位符 5"/>
          <p:cNvSpPr>
            <a:spLocks noGrp="1"/>
          </p:cNvSpPr>
          <p:nvPr>
            <p:ph type="sldNum" sz="quarter" idx="12"/>
          </p:nvPr>
        </p:nvSpPr>
        <p:spPr>
          <a:noFill/>
        </p:spPr>
        <p:txBody>
          <a:bodyPr/>
          <a:lstStyle/>
          <a:p>
            <a:fld id="{E67FB3CF-3C8A-4595-BB45-18F7F3C8A1E1}" type="slidenum">
              <a:rPr lang="en-US" altLang="zh-CN" smtClean="0"/>
              <a:pPr/>
              <a:t>26</a:t>
            </a:fld>
            <a:endParaRPr lang="en-US" altLang="zh-CN" smtClean="0"/>
          </a:p>
        </p:txBody>
      </p:sp>
    </p:spTree>
    <p:extLst>
      <p:ext uri="{BB962C8B-B14F-4D97-AF65-F5344CB8AC3E}">
        <p14:creationId xmlns:p14="http://schemas.microsoft.com/office/powerpoint/2010/main" val="897538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1363">
                                            <p:txEl>
                                              <p:pRg st="1" end="1"/>
                                            </p:txEl>
                                          </p:spTgt>
                                        </p:tgtEl>
                                        <p:attrNameLst>
                                          <p:attrName>style.visibility</p:attrName>
                                        </p:attrNameLst>
                                      </p:cBhvr>
                                      <p:to>
                                        <p:strVal val="visible"/>
                                      </p:to>
                                    </p:set>
                                    <p:anim calcmode="lin" valueType="num">
                                      <p:cBhvr additive="base">
                                        <p:cTn id="13" dur="500" fill="hold"/>
                                        <p:tgtEl>
                                          <p:spTgt spid="271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1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1363">
                                            <p:txEl>
                                              <p:pRg st="2" end="2"/>
                                            </p:txEl>
                                          </p:spTgt>
                                        </p:tgtEl>
                                        <p:attrNameLst>
                                          <p:attrName>style.visibility</p:attrName>
                                        </p:attrNameLst>
                                      </p:cBhvr>
                                      <p:to>
                                        <p:strVal val="visible"/>
                                      </p:to>
                                    </p:set>
                                    <p:anim calcmode="lin" valueType="num">
                                      <p:cBhvr additive="base">
                                        <p:cTn id="19"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1363">
                                            <p:txEl>
                                              <p:pRg st="3" end="3"/>
                                            </p:txEl>
                                          </p:spTgt>
                                        </p:tgtEl>
                                        <p:attrNameLst>
                                          <p:attrName>style.visibility</p:attrName>
                                        </p:attrNameLst>
                                      </p:cBhvr>
                                      <p:to>
                                        <p:strVal val="visible"/>
                                      </p:to>
                                    </p:set>
                                    <p:anim calcmode="lin" valueType="num">
                                      <p:cBhvr additive="base">
                                        <p:cTn id="25" dur="500" fill="hold"/>
                                        <p:tgtEl>
                                          <p:spTgt spid="271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1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1363">
                                            <p:txEl>
                                              <p:pRg st="4" end="4"/>
                                            </p:txEl>
                                          </p:spTgt>
                                        </p:tgtEl>
                                        <p:attrNameLst>
                                          <p:attrName>style.visibility</p:attrName>
                                        </p:attrNameLst>
                                      </p:cBhvr>
                                      <p:to>
                                        <p:strVal val="visible"/>
                                      </p:to>
                                    </p:set>
                                    <p:anim calcmode="lin" valueType="num">
                                      <p:cBhvr additive="base">
                                        <p:cTn id="31" dur="500" fill="hold"/>
                                        <p:tgtEl>
                                          <p:spTgt spid="2713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1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62E70A76-6C09-4A20-8E1D-26C438BCD929}" type="slidenum">
              <a:rPr lang="en-US" altLang="zh-CN" smtClean="0"/>
              <a:pPr/>
              <a:t>27</a:t>
            </a:fld>
            <a:endParaRPr lang="en-US" altLang="zh-CN" smtClean="0"/>
          </a:p>
        </p:txBody>
      </p:sp>
      <p:sp>
        <p:nvSpPr>
          <p:cNvPr id="8199" name="Text Box 7"/>
          <p:cNvSpPr txBox="1">
            <a:spLocks noChangeArrowheads="1"/>
          </p:cNvSpPr>
          <p:nvPr/>
        </p:nvSpPr>
        <p:spPr bwMode="auto">
          <a:xfrm>
            <a:off x="269099" y="1340768"/>
            <a:ext cx="8246251" cy="1520416"/>
          </a:xfrm>
          <a:prstGeom prst="rect">
            <a:avLst/>
          </a:prstGeom>
          <a:solidFill>
            <a:schemeClr val="bg1"/>
          </a:solidFill>
          <a:ln w="38100">
            <a:solidFill>
              <a:schemeClr val="bg1"/>
            </a:solidFill>
            <a:miter lim="800000"/>
            <a:headEnd/>
            <a:tailEnd/>
          </a:ln>
        </p:spPr>
        <p:txBody>
          <a:bodyPr wrap="square">
            <a:spAutoFit/>
          </a:bodyPr>
          <a:lstStyle/>
          <a:p>
            <a:pPr>
              <a:lnSpc>
                <a:spcPct val="90000"/>
              </a:lnSpc>
              <a:spcBef>
                <a:spcPct val="20000"/>
              </a:spcBef>
            </a:pPr>
            <a:r>
              <a:rPr kumimoji="1" lang="zh-CN" altLang="en-US" sz="3200" b="1" dirty="0" smtClean="0">
                <a:solidFill>
                  <a:srgbClr val="FF0000"/>
                </a:solidFill>
                <a:latin typeface="隶书" pitchFamily="49" charset="-122"/>
                <a:ea typeface="隶书" pitchFamily="49" charset="-122"/>
              </a:rPr>
              <a:t>数据依赖包括：</a:t>
            </a:r>
            <a:endParaRPr kumimoji="1" lang="en-US" altLang="zh-CN" sz="3200" b="1" dirty="0" smtClean="0">
              <a:solidFill>
                <a:srgbClr val="FF0000"/>
              </a:solidFill>
              <a:latin typeface="隶书" pitchFamily="49" charset="-122"/>
              <a:ea typeface="隶书" pitchFamily="49" charset="-122"/>
            </a:endParaRPr>
          </a:p>
          <a:p>
            <a:pPr>
              <a:lnSpc>
                <a:spcPct val="90000"/>
              </a:lnSpc>
              <a:spcBef>
                <a:spcPct val="20000"/>
              </a:spcBef>
            </a:pPr>
            <a:r>
              <a:rPr kumimoji="1" lang="zh-CN" altLang="en-US" sz="3200" b="1" dirty="0" smtClean="0">
                <a:latin typeface="隶书" pitchFamily="49" charset="-122"/>
                <a:ea typeface="隶书" pitchFamily="49" charset="-122"/>
              </a:rPr>
              <a:t>函数依赖、多值依赖、连接依赖、分层依赖、相互依赖 </a:t>
            </a:r>
            <a:endParaRPr kumimoji="1" lang="zh-CN" altLang="en-US" sz="2000" b="1" dirty="0">
              <a:latin typeface="Times New Roman" pitchFamily="18" charset="0"/>
            </a:endParaRPr>
          </a:p>
        </p:txBody>
      </p:sp>
      <p:sp>
        <p:nvSpPr>
          <p:cNvPr id="2" name="文本框 1"/>
          <p:cNvSpPr txBox="1"/>
          <p:nvPr/>
        </p:nvSpPr>
        <p:spPr>
          <a:xfrm>
            <a:off x="1547664" y="153166"/>
            <a:ext cx="3751348" cy="584775"/>
          </a:xfrm>
          <a:prstGeom prst="rect">
            <a:avLst/>
          </a:prstGeom>
          <a:noFill/>
        </p:spPr>
        <p:txBody>
          <a:bodyPr wrap="none" rtlCol="0">
            <a:spAutoFit/>
          </a:bodyPr>
          <a:lstStyle/>
          <a:p>
            <a:r>
              <a:rPr lang="en-US" altLang="zh-CN" sz="3200" b="1" dirty="0">
                <a:solidFill>
                  <a:srgbClr val="FFFF00"/>
                </a:solidFill>
              </a:rPr>
              <a:t>4.2 </a:t>
            </a:r>
            <a:r>
              <a:rPr lang="zh-CN" altLang="en-US" sz="3200" b="1" dirty="0">
                <a:solidFill>
                  <a:srgbClr val="FFFF00"/>
                </a:solidFill>
              </a:rPr>
              <a:t>函数依赖和范式</a:t>
            </a:r>
          </a:p>
        </p:txBody>
      </p:sp>
      <p:sp>
        <p:nvSpPr>
          <p:cNvPr id="5" name="Text Box 7"/>
          <p:cNvSpPr txBox="1">
            <a:spLocks noChangeArrowheads="1"/>
          </p:cNvSpPr>
          <p:nvPr/>
        </p:nvSpPr>
        <p:spPr bwMode="auto">
          <a:xfrm>
            <a:off x="246843" y="3088351"/>
            <a:ext cx="8246251" cy="535531"/>
          </a:xfrm>
          <a:prstGeom prst="rect">
            <a:avLst/>
          </a:prstGeom>
          <a:solidFill>
            <a:schemeClr val="bg1"/>
          </a:solidFill>
          <a:ln w="38100">
            <a:solidFill>
              <a:schemeClr val="bg1"/>
            </a:solidFill>
            <a:miter lim="800000"/>
            <a:headEnd/>
            <a:tailEnd/>
          </a:ln>
        </p:spPr>
        <p:txBody>
          <a:bodyPr wrap="square">
            <a:spAutoFit/>
          </a:bodyPr>
          <a:lstStyle/>
          <a:p>
            <a:pPr>
              <a:lnSpc>
                <a:spcPct val="90000"/>
              </a:lnSpc>
              <a:spcBef>
                <a:spcPct val="20000"/>
              </a:spcBef>
            </a:pPr>
            <a:r>
              <a:rPr kumimoji="1" lang="zh-CN" altLang="en-US" sz="3200" b="1" dirty="0" smtClean="0">
                <a:solidFill>
                  <a:srgbClr val="FF0000"/>
                </a:solidFill>
                <a:latin typeface="隶书" pitchFamily="49" charset="-122"/>
                <a:ea typeface="隶书" pitchFamily="49" charset="-122"/>
              </a:rPr>
              <a:t>函数依赖</a:t>
            </a:r>
            <a:r>
              <a:rPr kumimoji="1" lang="zh-CN" altLang="en-US" sz="3200" b="1" dirty="0" smtClean="0">
                <a:latin typeface="隶书" pitchFamily="49" charset="-122"/>
                <a:ea typeface="隶书" pitchFamily="49" charset="-122"/>
              </a:rPr>
              <a:t>是最常见、最重要的一种数据依赖</a:t>
            </a:r>
            <a:endParaRPr kumimoji="1" lang="zh-CN" altLang="en-US" sz="2000" b="1" dirty="0">
              <a:latin typeface="Times New Roman" pitchFamily="18" charset="0"/>
            </a:endParaRPr>
          </a:p>
        </p:txBody>
      </p:sp>
    </p:spTree>
    <p:extLst>
      <p:ext uri="{BB962C8B-B14F-4D97-AF65-F5344CB8AC3E}">
        <p14:creationId xmlns:p14="http://schemas.microsoft.com/office/powerpoint/2010/main" val="3775322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 calcmode="lin" valueType="num">
                                      <p:cBhvr additive="base">
                                        <p:cTn id="7" dur="500" fill="hold"/>
                                        <p:tgtEl>
                                          <p:spTgt spid="8199"/>
                                        </p:tgtEl>
                                        <p:attrNameLst>
                                          <p:attrName>ppt_x</p:attrName>
                                        </p:attrNameLst>
                                      </p:cBhvr>
                                      <p:tavLst>
                                        <p:tav tm="0">
                                          <p:val>
                                            <p:strVal val="0-#ppt_w/2"/>
                                          </p:val>
                                        </p:tav>
                                        <p:tav tm="100000">
                                          <p:val>
                                            <p:strVal val="#ppt_x"/>
                                          </p:val>
                                        </p:tav>
                                      </p:tavLst>
                                    </p:anim>
                                    <p:anim calcmode="lin" valueType="num">
                                      <p:cBhvr additive="base">
                                        <p:cTn id="8" dur="500" fill="hold"/>
                                        <p:tgtEl>
                                          <p:spTgt spid="81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autoUpdateAnimBg="0"/>
      <p:bldP spid="5"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62E70A76-6C09-4A20-8E1D-26C438BCD929}" type="slidenum">
              <a:rPr lang="en-US" altLang="zh-CN" smtClean="0"/>
              <a:pPr/>
              <a:t>28</a:t>
            </a:fld>
            <a:endParaRPr lang="en-US" altLang="zh-CN" smtClean="0"/>
          </a:p>
        </p:txBody>
      </p:sp>
      <p:sp>
        <p:nvSpPr>
          <p:cNvPr id="8199" name="Text Box 7"/>
          <p:cNvSpPr txBox="1">
            <a:spLocks noChangeArrowheads="1"/>
          </p:cNvSpPr>
          <p:nvPr/>
        </p:nvSpPr>
        <p:spPr bwMode="auto">
          <a:xfrm>
            <a:off x="474650" y="1340770"/>
            <a:ext cx="8246251" cy="3976473"/>
          </a:xfrm>
          <a:prstGeom prst="rect">
            <a:avLst/>
          </a:prstGeom>
          <a:solidFill>
            <a:schemeClr val="bg1"/>
          </a:solidFill>
          <a:ln w="38100">
            <a:noFill/>
            <a:miter lim="800000"/>
            <a:headEnd/>
            <a:tailEnd/>
          </a:ln>
        </p:spPr>
        <p:txBody>
          <a:bodyPr wrap="square">
            <a:spAutoFit/>
          </a:bodyPr>
          <a:lstStyle/>
          <a:p>
            <a:pPr>
              <a:lnSpc>
                <a:spcPct val="90000"/>
              </a:lnSpc>
              <a:spcBef>
                <a:spcPct val="20000"/>
              </a:spcBef>
            </a:pPr>
            <a:r>
              <a:rPr kumimoji="1" lang="en-US" altLang="zh-CN" sz="4000" b="1" dirty="0">
                <a:solidFill>
                  <a:srgbClr val="FF3300"/>
                </a:solidFill>
                <a:latin typeface="Times New Roman" pitchFamily="18" charset="0"/>
                <a:ea typeface="华文行楷" pitchFamily="2" charset="-122"/>
              </a:rPr>
              <a:t>4.2.1</a:t>
            </a:r>
            <a:r>
              <a:rPr kumimoji="1" lang="zh-CN" altLang="en-US" sz="4000" b="1" dirty="0">
                <a:solidFill>
                  <a:srgbClr val="FF3300"/>
                </a:solidFill>
                <a:latin typeface="Times New Roman" pitchFamily="18" charset="0"/>
                <a:ea typeface="华文行楷" pitchFamily="2" charset="-122"/>
              </a:rPr>
              <a:t>函数依赖的概念：</a:t>
            </a:r>
          </a:p>
          <a:p>
            <a:pPr>
              <a:lnSpc>
                <a:spcPct val="90000"/>
              </a:lnSpc>
              <a:spcBef>
                <a:spcPct val="20000"/>
              </a:spcBef>
            </a:pPr>
            <a:r>
              <a:rPr kumimoji="1" lang="zh-CN" altLang="en-US" sz="2800" b="1" dirty="0">
                <a:latin typeface="Times New Roman" pitchFamily="18" charset="0"/>
              </a:rPr>
              <a:t>       </a:t>
            </a:r>
            <a:r>
              <a:rPr kumimoji="1" lang="zh-CN" altLang="en-US" sz="2800" b="1" dirty="0">
                <a:latin typeface="Times New Roman" pitchFamily="18" charset="0"/>
                <a:ea typeface="华文行楷" pitchFamily="2" charset="-122"/>
              </a:rPr>
              <a:t>属性或属性组之间可能存在的依赖性。</a:t>
            </a:r>
          </a:p>
          <a:p>
            <a:pPr>
              <a:lnSpc>
                <a:spcPct val="90000"/>
              </a:lnSpc>
              <a:spcBef>
                <a:spcPct val="20000"/>
              </a:spcBef>
            </a:pPr>
            <a:r>
              <a:rPr kumimoji="1" lang="en-US" altLang="zh-CN" sz="3200" dirty="0">
                <a:latin typeface="隶书" pitchFamily="49" charset="-122"/>
                <a:ea typeface="隶书" pitchFamily="49" charset="-122"/>
              </a:rPr>
              <a:t>1</a:t>
            </a:r>
            <a:r>
              <a:rPr kumimoji="1" lang="zh-CN" altLang="en-US" sz="3200" dirty="0">
                <a:latin typeface="隶书" pitchFamily="49" charset="-122"/>
                <a:ea typeface="隶书" pitchFamily="49" charset="-122"/>
              </a:rPr>
              <a:t>、定义</a:t>
            </a:r>
          </a:p>
          <a:p>
            <a:pPr>
              <a:lnSpc>
                <a:spcPct val="90000"/>
              </a:lnSpc>
              <a:spcBef>
                <a:spcPct val="20000"/>
              </a:spcBef>
            </a:pPr>
            <a:r>
              <a:rPr kumimoji="1" lang="zh-CN" altLang="en-US" sz="3200" dirty="0">
                <a:latin typeface="隶书" pitchFamily="49" charset="-122"/>
                <a:ea typeface="隶书" pitchFamily="49" charset="-122"/>
              </a:rPr>
              <a:t> </a:t>
            </a:r>
            <a:r>
              <a:rPr kumimoji="1" lang="zh-CN" altLang="en-US" sz="3200" b="1" dirty="0">
                <a:solidFill>
                  <a:schemeClr val="accent2"/>
                </a:solidFill>
                <a:latin typeface="隶书" pitchFamily="49" charset="-122"/>
                <a:ea typeface="隶书" pitchFamily="49" charset="-122"/>
              </a:rPr>
              <a:t>定义</a:t>
            </a:r>
            <a:r>
              <a:rPr kumimoji="1" lang="en-US" altLang="zh-CN" sz="3200" b="1" dirty="0">
                <a:solidFill>
                  <a:schemeClr val="accent2"/>
                </a:solidFill>
                <a:latin typeface="隶书" pitchFamily="49" charset="-122"/>
                <a:ea typeface="隶书" pitchFamily="49" charset="-122"/>
              </a:rPr>
              <a:t>4.1</a:t>
            </a:r>
            <a:r>
              <a:rPr kumimoji="1" lang="zh-CN" altLang="en-US" sz="3200" b="1" dirty="0">
                <a:solidFill>
                  <a:schemeClr val="accent2"/>
                </a:solidFill>
                <a:latin typeface="隶书" pitchFamily="49" charset="-122"/>
                <a:ea typeface="隶书" pitchFamily="49" charset="-122"/>
              </a:rPr>
              <a:t>：</a:t>
            </a:r>
            <a:r>
              <a:rPr kumimoji="1" lang="zh-CN" altLang="en-US" sz="3200" dirty="0">
                <a:latin typeface="隶书" pitchFamily="49" charset="-122"/>
                <a:ea typeface="隶书" pitchFamily="49" charset="-122"/>
              </a:rPr>
              <a:t>设</a:t>
            </a:r>
            <a:r>
              <a:rPr kumimoji="1" lang="en-US" altLang="zh-CN" sz="3200" dirty="0">
                <a:latin typeface="隶书" pitchFamily="49" charset="-122"/>
                <a:ea typeface="隶书" pitchFamily="49" charset="-122"/>
              </a:rPr>
              <a:t>R(U)</a:t>
            </a:r>
            <a:r>
              <a:rPr kumimoji="1" lang="zh-CN" altLang="en-US" sz="3200" dirty="0">
                <a:latin typeface="隶书" pitchFamily="49" charset="-122"/>
                <a:ea typeface="隶书" pitchFamily="49" charset="-122"/>
              </a:rPr>
              <a:t>是属性集</a:t>
            </a:r>
            <a:r>
              <a:rPr kumimoji="1" lang="en-US" altLang="zh-CN" sz="3200" dirty="0">
                <a:latin typeface="隶书" pitchFamily="49" charset="-122"/>
                <a:ea typeface="隶书" pitchFamily="49" charset="-122"/>
              </a:rPr>
              <a:t>U</a:t>
            </a:r>
            <a:r>
              <a:rPr kumimoji="1" lang="zh-CN" altLang="en-US" sz="3200" dirty="0">
                <a:latin typeface="隶书" pitchFamily="49" charset="-122"/>
                <a:ea typeface="隶书" pitchFamily="49" charset="-122"/>
              </a:rPr>
              <a:t>上的关系模式。</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a:t>
            </a:r>
            <a:r>
              <a:rPr kumimoji="1" lang="en-US" altLang="zh-CN" sz="3200" dirty="0">
                <a:latin typeface="隶书" pitchFamily="49" charset="-122"/>
                <a:ea typeface="隶书" pitchFamily="49" charset="-122"/>
              </a:rPr>
              <a:t>Y</a:t>
            </a:r>
            <a:r>
              <a:rPr kumimoji="1" lang="zh-CN" altLang="en-US" sz="3200" dirty="0">
                <a:latin typeface="隶书" pitchFamily="49" charset="-122"/>
                <a:ea typeface="隶书" pitchFamily="49" charset="-122"/>
              </a:rPr>
              <a:t>是</a:t>
            </a:r>
            <a:r>
              <a:rPr kumimoji="1" lang="en-US" altLang="zh-CN" sz="3200" dirty="0">
                <a:latin typeface="隶书" pitchFamily="49" charset="-122"/>
                <a:ea typeface="隶书" pitchFamily="49" charset="-122"/>
              </a:rPr>
              <a:t>U</a:t>
            </a:r>
            <a:r>
              <a:rPr kumimoji="1" lang="zh-CN" altLang="en-US" sz="3200" dirty="0">
                <a:latin typeface="隶书" pitchFamily="49" charset="-122"/>
                <a:ea typeface="隶书" pitchFamily="49" charset="-122"/>
              </a:rPr>
              <a:t>的子集。若对于</a:t>
            </a:r>
            <a:r>
              <a:rPr kumimoji="1" lang="en-US" altLang="zh-CN" sz="3200" dirty="0">
                <a:latin typeface="隶书" pitchFamily="49" charset="-122"/>
                <a:ea typeface="隶书" pitchFamily="49" charset="-122"/>
              </a:rPr>
              <a:t>R(U)</a:t>
            </a:r>
            <a:r>
              <a:rPr kumimoji="1" lang="zh-CN" altLang="en-US" sz="3200" dirty="0">
                <a:latin typeface="隶书" pitchFamily="49" charset="-122"/>
                <a:ea typeface="隶书" pitchFamily="49" charset="-122"/>
              </a:rPr>
              <a:t>的任意一个可能的关系</a:t>
            </a:r>
            <a:r>
              <a:rPr kumimoji="1" lang="en-US" altLang="zh-CN" sz="3200" dirty="0">
                <a:latin typeface="隶书" pitchFamily="49" charset="-122"/>
                <a:ea typeface="隶书" pitchFamily="49" charset="-122"/>
              </a:rPr>
              <a:t>r</a:t>
            </a:r>
            <a:r>
              <a:rPr kumimoji="1" lang="zh-CN" altLang="en-US" sz="3200" dirty="0">
                <a:latin typeface="隶书" pitchFamily="49" charset="-122"/>
                <a:ea typeface="隶书" pitchFamily="49" charset="-122"/>
              </a:rPr>
              <a:t>，</a:t>
            </a:r>
            <a:r>
              <a:rPr kumimoji="1" lang="en-US" altLang="zh-CN" sz="3200" dirty="0">
                <a:latin typeface="隶书" pitchFamily="49" charset="-122"/>
                <a:ea typeface="隶书" pitchFamily="49" charset="-122"/>
              </a:rPr>
              <a:t>r </a:t>
            </a:r>
            <a:r>
              <a:rPr kumimoji="1" lang="zh-CN" altLang="en-US" sz="3200" dirty="0">
                <a:latin typeface="隶书" pitchFamily="49" charset="-122"/>
                <a:ea typeface="隶书" pitchFamily="49" charset="-122"/>
              </a:rPr>
              <a:t>中不可能存在两个元组在</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上的属性值相等，而在</a:t>
            </a:r>
            <a:r>
              <a:rPr kumimoji="1" lang="en-US" altLang="zh-CN" sz="3200" dirty="0">
                <a:latin typeface="隶书" pitchFamily="49" charset="-122"/>
                <a:ea typeface="隶书" pitchFamily="49" charset="-122"/>
              </a:rPr>
              <a:t>Y</a:t>
            </a:r>
            <a:r>
              <a:rPr kumimoji="1" lang="zh-CN" altLang="en-US" sz="3200" dirty="0">
                <a:latin typeface="隶书" pitchFamily="49" charset="-122"/>
                <a:ea typeface="隶书" pitchFamily="49" charset="-122"/>
              </a:rPr>
              <a:t>上的属性值不等，则称</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函数确定</a:t>
            </a:r>
            <a:r>
              <a:rPr kumimoji="1" lang="en-US" altLang="zh-CN" sz="3200" dirty="0">
                <a:latin typeface="隶书" pitchFamily="49" charset="-122"/>
                <a:ea typeface="隶书" pitchFamily="49" charset="-122"/>
              </a:rPr>
              <a:t>Y</a:t>
            </a:r>
            <a:r>
              <a:rPr kumimoji="1" lang="zh-CN" altLang="en-US" sz="3200" dirty="0">
                <a:latin typeface="隶书" pitchFamily="49" charset="-122"/>
                <a:ea typeface="隶书" pitchFamily="49" charset="-122"/>
              </a:rPr>
              <a:t>或</a:t>
            </a:r>
            <a:r>
              <a:rPr kumimoji="1" lang="en-US" altLang="zh-CN" sz="3200" dirty="0">
                <a:latin typeface="隶书" pitchFamily="49" charset="-122"/>
                <a:ea typeface="隶书" pitchFamily="49" charset="-122"/>
              </a:rPr>
              <a:t>Y</a:t>
            </a:r>
            <a:r>
              <a:rPr kumimoji="1" lang="zh-CN" altLang="en-US" sz="3200" dirty="0">
                <a:latin typeface="隶书" pitchFamily="49" charset="-122"/>
                <a:ea typeface="隶书" pitchFamily="49" charset="-122"/>
              </a:rPr>
              <a:t>函数依赖于</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，记作</a:t>
            </a:r>
            <a:r>
              <a:rPr kumimoji="1" lang="en-US" altLang="zh-CN" sz="3200" dirty="0">
                <a:latin typeface="隶书" pitchFamily="49" charset="-122"/>
                <a:ea typeface="隶书" pitchFamily="49" charset="-122"/>
              </a:rPr>
              <a:t>X→Y</a:t>
            </a:r>
            <a:r>
              <a:rPr kumimoji="1" lang="zh-CN" altLang="en-US" sz="3200" dirty="0">
                <a:latin typeface="隶书" pitchFamily="49" charset="-122"/>
                <a:ea typeface="隶书" pitchFamily="49" charset="-122"/>
              </a:rPr>
              <a:t>。</a:t>
            </a:r>
            <a:endParaRPr kumimoji="1" lang="zh-CN" altLang="en-US" sz="2000" dirty="0">
              <a:latin typeface="Times New Roman" pitchFamily="18" charset="0"/>
            </a:endParaRPr>
          </a:p>
        </p:txBody>
      </p:sp>
      <p:sp>
        <p:nvSpPr>
          <p:cNvPr id="2" name="文本框 1"/>
          <p:cNvSpPr txBox="1"/>
          <p:nvPr/>
        </p:nvSpPr>
        <p:spPr>
          <a:xfrm>
            <a:off x="1547664" y="153166"/>
            <a:ext cx="3751348" cy="584775"/>
          </a:xfrm>
          <a:prstGeom prst="rect">
            <a:avLst/>
          </a:prstGeom>
          <a:noFill/>
        </p:spPr>
        <p:txBody>
          <a:bodyPr wrap="none" rtlCol="0">
            <a:spAutoFit/>
          </a:bodyPr>
          <a:lstStyle/>
          <a:p>
            <a:r>
              <a:rPr lang="en-US" altLang="zh-CN" sz="3200" b="1" dirty="0">
                <a:solidFill>
                  <a:srgbClr val="FFFF00"/>
                </a:solidFill>
              </a:rPr>
              <a:t>4.2 </a:t>
            </a:r>
            <a:r>
              <a:rPr lang="zh-CN" altLang="en-US" sz="3200" b="1" dirty="0">
                <a:solidFill>
                  <a:srgbClr val="FFFF00"/>
                </a:solidFill>
              </a:rPr>
              <a:t>函数依赖和范式</a:t>
            </a:r>
          </a:p>
        </p:txBody>
      </p:sp>
    </p:spTree>
    <p:extLst>
      <p:ext uri="{BB962C8B-B14F-4D97-AF65-F5344CB8AC3E}">
        <p14:creationId xmlns:p14="http://schemas.microsoft.com/office/powerpoint/2010/main" val="1835696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9">
                                            <p:bg/>
                                          </p:spTgt>
                                        </p:tgtEl>
                                        <p:attrNameLst>
                                          <p:attrName>style.visibility</p:attrName>
                                        </p:attrNameLst>
                                      </p:cBhvr>
                                      <p:to>
                                        <p:strVal val="visible"/>
                                      </p:to>
                                    </p:set>
                                    <p:anim calcmode="lin" valueType="num">
                                      <p:cBhvr additive="base">
                                        <p:cTn id="7" dur="500" fill="hold"/>
                                        <p:tgtEl>
                                          <p:spTgt spid="819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9">
                                            <p:txEl>
                                              <p:pRg st="0" end="0"/>
                                            </p:txEl>
                                          </p:spTgt>
                                        </p:tgtEl>
                                        <p:attrNameLst>
                                          <p:attrName>style.visibility</p:attrName>
                                        </p:attrNameLst>
                                      </p:cBhvr>
                                      <p:to>
                                        <p:strVal val="visible"/>
                                      </p:to>
                                    </p:set>
                                    <p:anim calcmode="lin" valueType="num">
                                      <p:cBhvr additive="base">
                                        <p:cTn id="13" dur="500" fill="hold"/>
                                        <p:tgtEl>
                                          <p:spTgt spid="81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9">
                                            <p:txEl>
                                              <p:pRg st="1" end="1"/>
                                            </p:txEl>
                                          </p:spTgt>
                                        </p:tgtEl>
                                        <p:attrNameLst>
                                          <p:attrName>style.visibility</p:attrName>
                                        </p:attrNameLst>
                                      </p:cBhvr>
                                      <p:to>
                                        <p:strVal val="visible"/>
                                      </p:to>
                                    </p:set>
                                    <p:anim calcmode="lin" valueType="num">
                                      <p:cBhvr additive="base">
                                        <p:cTn id="19" dur="500" fill="hold"/>
                                        <p:tgtEl>
                                          <p:spTgt spid="81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9">
                                            <p:txEl>
                                              <p:pRg st="2" end="2"/>
                                            </p:txEl>
                                          </p:spTgt>
                                        </p:tgtEl>
                                        <p:attrNameLst>
                                          <p:attrName>style.visibility</p:attrName>
                                        </p:attrNameLst>
                                      </p:cBhvr>
                                      <p:to>
                                        <p:strVal val="visible"/>
                                      </p:to>
                                    </p:set>
                                    <p:anim calcmode="lin" valueType="num">
                                      <p:cBhvr additive="base">
                                        <p:cTn id="25" dur="500" fill="hold"/>
                                        <p:tgtEl>
                                          <p:spTgt spid="819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9">
                                            <p:txEl>
                                              <p:pRg st="3" end="3"/>
                                            </p:txEl>
                                          </p:spTgt>
                                        </p:tgtEl>
                                        <p:attrNameLst>
                                          <p:attrName>style.visibility</p:attrName>
                                        </p:attrNameLst>
                                      </p:cBhvr>
                                      <p:to>
                                        <p:strVal val="visible"/>
                                      </p:to>
                                    </p:set>
                                    <p:anim calcmode="lin" valueType="num">
                                      <p:cBhvr additive="base">
                                        <p:cTn id="31" dur="500" fill="hold"/>
                                        <p:tgtEl>
                                          <p:spTgt spid="819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build="p"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1B1A6B7A-2926-478F-8987-EEB7B03DDC07}" type="slidenum">
              <a:rPr lang="en-US" altLang="zh-CN" smtClean="0"/>
              <a:pPr/>
              <a:t>29</a:t>
            </a:fld>
            <a:endParaRPr lang="en-US" altLang="zh-CN" smtClean="0"/>
          </a:p>
        </p:txBody>
      </p:sp>
      <p:sp>
        <p:nvSpPr>
          <p:cNvPr id="16389" name="Rectangle 5"/>
          <p:cNvSpPr>
            <a:spLocks noChangeArrowheads="1"/>
          </p:cNvSpPr>
          <p:nvPr/>
        </p:nvSpPr>
        <p:spPr bwMode="auto">
          <a:xfrm>
            <a:off x="381000" y="3619501"/>
            <a:ext cx="8583488" cy="1321668"/>
          </a:xfrm>
          <a:prstGeom prst="rect">
            <a:avLst/>
          </a:prstGeom>
          <a:solidFill>
            <a:schemeClr val="bg1"/>
          </a:solidFill>
          <a:ln w="9525">
            <a:noFill/>
            <a:miter lim="800000"/>
            <a:headEnd/>
            <a:tailEnd/>
          </a:ln>
        </p:spPr>
        <p:txBody>
          <a:bodyPr/>
          <a:lstStyle/>
          <a:p>
            <a:pPr marL="342891" indent="-342891">
              <a:lnSpc>
                <a:spcPct val="90000"/>
              </a:lnSpc>
              <a:spcBef>
                <a:spcPct val="20000"/>
              </a:spcBef>
            </a:pPr>
            <a:r>
              <a:rPr kumimoji="1" lang="zh-CN" altLang="en-US" sz="2800" b="1" dirty="0">
                <a:solidFill>
                  <a:schemeClr val="accent2"/>
                </a:solidFill>
                <a:latin typeface="Times New Roman" pitchFamily="18" charset="0"/>
              </a:rPr>
              <a:t>或者说：</a:t>
            </a:r>
            <a:r>
              <a:rPr kumimoji="1" lang="zh-CN" altLang="en-US" sz="2800" dirty="0">
                <a:latin typeface="Times New Roman" pitchFamily="18" charset="0"/>
              </a:rPr>
              <a:t>设</a:t>
            </a:r>
            <a:r>
              <a:rPr kumimoji="1" lang="en-US" altLang="zh-CN" sz="2800" dirty="0">
                <a:latin typeface="Times New Roman" pitchFamily="18" charset="0"/>
              </a:rPr>
              <a:t>R(U)</a:t>
            </a:r>
            <a:r>
              <a:rPr kumimoji="1" lang="zh-CN" altLang="en-US" sz="2800" dirty="0">
                <a:latin typeface="Times New Roman" pitchFamily="18" charset="0"/>
              </a:rPr>
              <a:t>是一个关系模式，</a:t>
            </a:r>
            <a:r>
              <a:rPr kumimoji="1" lang="en-US" altLang="zh-CN" sz="2800" dirty="0">
                <a:latin typeface="Times New Roman" pitchFamily="18" charset="0"/>
              </a:rPr>
              <a:t>X</a:t>
            </a:r>
            <a:r>
              <a:rPr kumimoji="1" lang="zh-CN" altLang="en-US" sz="2800" dirty="0">
                <a:latin typeface="Times New Roman" pitchFamily="18" charset="0"/>
              </a:rPr>
              <a:t>，</a:t>
            </a:r>
            <a:r>
              <a:rPr kumimoji="1" lang="en-US" altLang="zh-CN" sz="2800" dirty="0">
                <a:latin typeface="Times New Roman" pitchFamily="18" charset="0"/>
              </a:rPr>
              <a:t>Y</a:t>
            </a:r>
            <a:r>
              <a:rPr kumimoji="1" lang="zh-CN" altLang="en-US" sz="2800" dirty="0">
                <a:latin typeface="Times New Roman" pitchFamily="18" charset="0"/>
              </a:rPr>
              <a:t>是</a:t>
            </a:r>
            <a:r>
              <a:rPr kumimoji="1" lang="en-US" altLang="zh-CN" sz="2800" dirty="0">
                <a:latin typeface="Times New Roman" pitchFamily="18" charset="0"/>
              </a:rPr>
              <a:t>U</a:t>
            </a:r>
            <a:r>
              <a:rPr kumimoji="1" lang="zh-CN" altLang="en-US" sz="2800" dirty="0">
                <a:latin typeface="Times New Roman" pitchFamily="18" charset="0"/>
              </a:rPr>
              <a:t>的子集，对于</a:t>
            </a:r>
            <a:r>
              <a:rPr kumimoji="1" lang="en-US" altLang="zh-CN" sz="2800" dirty="0">
                <a:latin typeface="Times New Roman" pitchFamily="18" charset="0"/>
              </a:rPr>
              <a:t>R</a:t>
            </a:r>
            <a:r>
              <a:rPr kumimoji="1" lang="zh-CN" altLang="en-US" sz="2800" dirty="0">
                <a:latin typeface="Times New Roman" pitchFamily="18" charset="0"/>
              </a:rPr>
              <a:t>中</a:t>
            </a:r>
            <a:r>
              <a:rPr kumimoji="1" lang="en-US" altLang="zh-CN" sz="2800" dirty="0">
                <a:latin typeface="Times New Roman" pitchFamily="18" charset="0"/>
              </a:rPr>
              <a:t>X</a:t>
            </a:r>
            <a:r>
              <a:rPr kumimoji="1" lang="zh-CN" altLang="en-US" sz="2800" dirty="0">
                <a:latin typeface="Times New Roman" pitchFamily="18" charset="0"/>
              </a:rPr>
              <a:t>的每一个值都有</a:t>
            </a:r>
            <a:r>
              <a:rPr kumimoji="1" lang="en-US" altLang="zh-CN" sz="2800" dirty="0">
                <a:latin typeface="Times New Roman" pitchFamily="18" charset="0"/>
              </a:rPr>
              <a:t>Y</a:t>
            </a:r>
            <a:r>
              <a:rPr kumimoji="1" lang="zh-CN" altLang="en-US" sz="2800" dirty="0">
                <a:latin typeface="Times New Roman" pitchFamily="18" charset="0"/>
              </a:rPr>
              <a:t>的唯一值与之对应，则称</a:t>
            </a:r>
            <a:r>
              <a:rPr kumimoji="1" lang="en-US" altLang="zh-CN" sz="2800" dirty="0">
                <a:latin typeface="Times New Roman" pitchFamily="18" charset="0"/>
              </a:rPr>
              <a:t>X</a:t>
            </a:r>
            <a:r>
              <a:rPr kumimoji="1" lang="zh-CN" altLang="en-US" sz="2800" dirty="0">
                <a:latin typeface="Times New Roman" pitchFamily="18" charset="0"/>
              </a:rPr>
              <a:t>函数确定</a:t>
            </a:r>
            <a:r>
              <a:rPr kumimoji="1" lang="en-US" altLang="zh-CN" sz="2800" dirty="0">
                <a:latin typeface="Times New Roman" pitchFamily="18" charset="0"/>
              </a:rPr>
              <a:t>Y</a:t>
            </a:r>
            <a:r>
              <a:rPr kumimoji="1" lang="zh-CN" altLang="en-US" sz="2800" dirty="0">
                <a:latin typeface="Times New Roman" pitchFamily="18" charset="0"/>
              </a:rPr>
              <a:t>或</a:t>
            </a:r>
            <a:r>
              <a:rPr kumimoji="1" lang="en-US" altLang="zh-CN" sz="2800" dirty="0">
                <a:latin typeface="Times New Roman" pitchFamily="18" charset="0"/>
              </a:rPr>
              <a:t>Y</a:t>
            </a:r>
            <a:r>
              <a:rPr kumimoji="1" lang="zh-CN" altLang="en-US" sz="2800" dirty="0">
                <a:latin typeface="Times New Roman" pitchFamily="18" charset="0"/>
              </a:rPr>
              <a:t>函数依赖于</a:t>
            </a:r>
            <a:r>
              <a:rPr kumimoji="1" lang="en-US" altLang="zh-CN" sz="2800" dirty="0">
                <a:latin typeface="Times New Roman" pitchFamily="18" charset="0"/>
              </a:rPr>
              <a:t>X</a:t>
            </a:r>
            <a:r>
              <a:rPr kumimoji="1" lang="zh-CN" altLang="en-US" sz="2800" dirty="0">
                <a:latin typeface="Times New Roman" pitchFamily="18" charset="0"/>
              </a:rPr>
              <a:t>，记作</a:t>
            </a:r>
            <a:r>
              <a:rPr kumimoji="1" lang="en-US" altLang="zh-CN" sz="2800" dirty="0">
                <a:latin typeface="Times New Roman" pitchFamily="18" charset="0"/>
              </a:rPr>
              <a:t>X→Y</a:t>
            </a:r>
            <a:r>
              <a:rPr kumimoji="1" lang="zh-CN" altLang="en-US" sz="2800" dirty="0">
                <a:latin typeface="Times New Roman" pitchFamily="18" charset="0"/>
              </a:rPr>
              <a:t>。</a:t>
            </a:r>
          </a:p>
        </p:txBody>
      </p:sp>
      <p:sp>
        <p:nvSpPr>
          <p:cNvPr id="16391" name="Text Box 7"/>
          <p:cNvSpPr txBox="1">
            <a:spLocks noChangeArrowheads="1"/>
          </p:cNvSpPr>
          <p:nvPr/>
        </p:nvSpPr>
        <p:spPr bwMode="auto">
          <a:xfrm>
            <a:off x="457200" y="1333506"/>
            <a:ext cx="8305800" cy="1384995"/>
          </a:xfrm>
          <a:prstGeom prst="rect">
            <a:avLst/>
          </a:prstGeom>
          <a:solidFill>
            <a:schemeClr val="bg1"/>
          </a:solidFill>
          <a:ln w="38100">
            <a:noFill/>
            <a:miter lim="800000"/>
            <a:headEnd/>
            <a:tailEnd/>
          </a:ln>
        </p:spPr>
        <p:txBody>
          <a:bodyPr>
            <a:spAutoFit/>
          </a:bodyPr>
          <a:lstStyle/>
          <a:p>
            <a:pPr>
              <a:spcBef>
                <a:spcPct val="20000"/>
              </a:spcBef>
            </a:pPr>
            <a:r>
              <a:rPr kumimoji="1" lang="zh-CN" altLang="en-US" sz="2800" b="1">
                <a:solidFill>
                  <a:schemeClr val="accent2"/>
                </a:solidFill>
                <a:latin typeface="Times New Roman" pitchFamily="18" charset="0"/>
              </a:rPr>
              <a:t>或者说：</a:t>
            </a:r>
            <a:r>
              <a:rPr kumimoji="1" lang="zh-CN" altLang="en-US" sz="2800">
                <a:latin typeface="Times New Roman" pitchFamily="18" charset="0"/>
              </a:rPr>
              <a:t>关系模式</a:t>
            </a:r>
            <a:r>
              <a:rPr kumimoji="1" lang="en-US" altLang="zh-CN" sz="2800">
                <a:latin typeface="Times New Roman" pitchFamily="18" charset="0"/>
              </a:rPr>
              <a:t>R(U)</a:t>
            </a:r>
            <a:r>
              <a:rPr kumimoji="1" lang="zh-CN" altLang="en-US" sz="2800">
                <a:latin typeface="Times New Roman" pitchFamily="18" charset="0"/>
              </a:rPr>
              <a:t>的任一具体关系，属性集</a:t>
            </a:r>
            <a:r>
              <a:rPr kumimoji="1" lang="en-US" altLang="zh-CN" sz="2800">
                <a:latin typeface="Times New Roman" pitchFamily="18" charset="0"/>
              </a:rPr>
              <a:t>X</a:t>
            </a:r>
            <a:r>
              <a:rPr kumimoji="1" lang="zh-CN" altLang="en-US" sz="2800">
                <a:latin typeface="Times New Roman" pitchFamily="18" charset="0"/>
              </a:rPr>
              <a:t>在任意元组上的值能唯一决定属性集</a:t>
            </a:r>
            <a:r>
              <a:rPr kumimoji="1" lang="en-US" altLang="zh-CN" sz="2800">
                <a:latin typeface="Times New Roman" pitchFamily="18" charset="0"/>
              </a:rPr>
              <a:t>Y</a:t>
            </a:r>
            <a:r>
              <a:rPr kumimoji="1" lang="zh-CN" altLang="en-US" sz="2800">
                <a:latin typeface="Times New Roman" pitchFamily="18" charset="0"/>
              </a:rPr>
              <a:t>在该元组上的值，则称</a:t>
            </a:r>
            <a:r>
              <a:rPr kumimoji="1" lang="en-US" altLang="zh-CN" sz="2800">
                <a:latin typeface="Times New Roman" pitchFamily="18" charset="0"/>
              </a:rPr>
              <a:t>X</a:t>
            </a:r>
            <a:r>
              <a:rPr kumimoji="1" lang="zh-CN" altLang="en-US" sz="2800">
                <a:latin typeface="Times New Roman" pitchFamily="18" charset="0"/>
              </a:rPr>
              <a:t>函数确定</a:t>
            </a:r>
            <a:r>
              <a:rPr kumimoji="1" lang="en-US" altLang="zh-CN" sz="2800">
                <a:latin typeface="Times New Roman" pitchFamily="18" charset="0"/>
              </a:rPr>
              <a:t>Y</a:t>
            </a:r>
            <a:r>
              <a:rPr kumimoji="1" lang="zh-CN" altLang="en-US" sz="2800">
                <a:latin typeface="Times New Roman" pitchFamily="18" charset="0"/>
              </a:rPr>
              <a:t>或</a:t>
            </a:r>
            <a:r>
              <a:rPr kumimoji="1" lang="en-US" altLang="zh-CN" sz="2800">
                <a:latin typeface="Times New Roman" pitchFamily="18" charset="0"/>
              </a:rPr>
              <a:t>Y</a:t>
            </a:r>
            <a:r>
              <a:rPr kumimoji="1" lang="zh-CN" altLang="en-US" sz="2800">
                <a:latin typeface="Times New Roman" pitchFamily="18" charset="0"/>
              </a:rPr>
              <a:t>函数依赖于</a:t>
            </a:r>
            <a:r>
              <a:rPr kumimoji="1" lang="en-US" altLang="zh-CN" sz="2800">
                <a:latin typeface="Times New Roman" pitchFamily="18" charset="0"/>
              </a:rPr>
              <a:t>X</a:t>
            </a:r>
            <a:r>
              <a:rPr kumimoji="1" lang="zh-CN" altLang="en-US" sz="2800">
                <a:latin typeface="Times New Roman" pitchFamily="18" charset="0"/>
              </a:rPr>
              <a:t>，记作</a:t>
            </a:r>
            <a:r>
              <a:rPr kumimoji="1" lang="en-US" altLang="zh-CN" sz="2800">
                <a:latin typeface="Times New Roman" pitchFamily="18" charset="0"/>
              </a:rPr>
              <a:t>X→Y</a:t>
            </a:r>
            <a:r>
              <a:rPr kumimoji="1" lang="zh-CN" altLang="en-US" sz="2800">
                <a:latin typeface="Times New Roman" pitchFamily="18" charset="0"/>
              </a:rPr>
              <a:t>。</a:t>
            </a:r>
            <a:endParaRPr kumimoji="1" lang="zh-CN" altLang="en-US" sz="2000">
              <a:latin typeface="Times New Roman" pitchFamily="18" charset="0"/>
            </a:endParaRPr>
          </a:p>
        </p:txBody>
      </p:sp>
      <p:sp>
        <p:nvSpPr>
          <p:cNvPr id="2" name="矩形 1"/>
          <p:cNvSpPr/>
          <p:nvPr/>
        </p:nvSpPr>
        <p:spPr>
          <a:xfrm>
            <a:off x="2123728" y="109336"/>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spTree>
    <p:extLst>
      <p:ext uri="{BB962C8B-B14F-4D97-AF65-F5344CB8AC3E}">
        <p14:creationId xmlns:p14="http://schemas.microsoft.com/office/powerpoint/2010/main" val="804475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91"/>
                                        </p:tgtEl>
                                        <p:attrNameLst>
                                          <p:attrName>style.visibility</p:attrName>
                                        </p:attrNameLst>
                                      </p:cBhvr>
                                      <p:to>
                                        <p:strVal val="visible"/>
                                      </p:to>
                                    </p:set>
                                    <p:anim calcmode="lin" valueType="num">
                                      <p:cBhvr additive="base">
                                        <p:cTn id="7" dur="500" fill="hold"/>
                                        <p:tgtEl>
                                          <p:spTgt spid="16391"/>
                                        </p:tgtEl>
                                        <p:attrNameLst>
                                          <p:attrName>ppt_x</p:attrName>
                                        </p:attrNameLst>
                                      </p:cBhvr>
                                      <p:tavLst>
                                        <p:tav tm="0">
                                          <p:val>
                                            <p:strVal val="0-#ppt_w/2"/>
                                          </p:val>
                                        </p:tav>
                                        <p:tav tm="100000">
                                          <p:val>
                                            <p:strVal val="#ppt_x"/>
                                          </p:val>
                                        </p:tav>
                                      </p:tavLst>
                                    </p:anim>
                                    <p:anim calcmode="lin" valueType="num">
                                      <p:cBhvr additive="base">
                                        <p:cTn id="8"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9"/>
                                        </p:tgtEl>
                                        <p:attrNameLst>
                                          <p:attrName>style.visibility</p:attrName>
                                        </p:attrNameLst>
                                      </p:cBhvr>
                                      <p:to>
                                        <p:strVal val="visible"/>
                                      </p:to>
                                    </p:set>
                                    <p:anim calcmode="lin" valueType="num">
                                      <p:cBhvr additive="base">
                                        <p:cTn id="13" dur="500" fill="hold"/>
                                        <p:tgtEl>
                                          <p:spTgt spid="16389"/>
                                        </p:tgtEl>
                                        <p:attrNameLst>
                                          <p:attrName>ppt_x</p:attrName>
                                        </p:attrNameLst>
                                      </p:cBhvr>
                                      <p:tavLst>
                                        <p:tav tm="0">
                                          <p:val>
                                            <p:strVal val="0-#ppt_w/2"/>
                                          </p:val>
                                        </p:tav>
                                        <p:tav tm="100000">
                                          <p:val>
                                            <p:strVal val="#ppt_x"/>
                                          </p:val>
                                        </p:tav>
                                      </p:tavLst>
                                    </p:anim>
                                    <p:anim calcmode="lin" valueType="num">
                                      <p:cBhvr additive="base">
                                        <p:cTn id="14"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autoUpdateAnimBg="0"/>
      <p:bldP spid="1639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1484784"/>
            <a:ext cx="5870476" cy="729778"/>
          </a:xfrm>
        </p:spPr>
        <p:txBody>
          <a:bodyPr/>
          <a:lstStyle/>
          <a:p>
            <a:pPr algn="ctr"/>
            <a:r>
              <a:rPr lang="zh-CN" altLang="en-US" dirty="0" smtClean="0">
                <a:solidFill>
                  <a:srgbClr val="FF0000"/>
                </a:solidFill>
              </a:rPr>
              <a:t>第一讲</a:t>
            </a:r>
            <a:endParaRPr lang="zh-CN" altLang="en-US" dirty="0">
              <a:solidFill>
                <a:srgbClr val="FF0000"/>
              </a:solidFill>
            </a:endParaRPr>
          </a:p>
        </p:txBody>
      </p:sp>
      <p:sp>
        <p:nvSpPr>
          <p:cNvPr id="3" name="内容占位符 2"/>
          <p:cNvSpPr>
            <a:spLocks noGrp="1"/>
          </p:cNvSpPr>
          <p:nvPr>
            <p:ph idx="1"/>
          </p:nvPr>
        </p:nvSpPr>
        <p:spPr>
          <a:xfrm>
            <a:off x="755576" y="2492896"/>
            <a:ext cx="7886700" cy="2232248"/>
          </a:xfrm>
        </p:spPr>
        <p:txBody>
          <a:bodyPr>
            <a:normAutofit/>
          </a:bodyPr>
          <a:lstStyle/>
          <a:p>
            <a:pPr>
              <a:lnSpc>
                <a:spcPct val="150000"/>
              </a:lnSpc>
            </a:pPr>
            <a:r>
              <a:rPr lang="zh-CN" altLang="en-US" sz="3200" dirty="0" smtClean="0"/>
              <a:t>问题的提出</a:t>
            </a:r>
            <a:endParaRPr lang="en-US" altLang="zh-CN" sz="3200" dirty="0" smtClean="0"/>
          </a:p>
          <a:p>
            <a:pPr>
              <a:lnSpc>
                <a:spcPct val="150000"/>
              </a:lnSpc>
            </a:pPr>
            <a:r>
              <a:rPr lang="zh-CN" altLang="en-US" sz="3200" dirty="0" smtClean="0"/>
              <a:t>函数依赖和范式</a:t>
            </a:r>
            <a:endParaRPr lang="zh-CN" altLang="en-US" sz="3200" dirty="0"/>
          </a:p>
        </p:txBody>
      </p:sp>
    </p:spTree>
    <p:extLst>
      <p:ext uri="{BB962C8B-B14F-4D97-AF65-F5344CB8AC3E}">
        <p14:creationId xmlns:p14="http://schemas.microsoft.com/office/powerpoint/2010/main" val="26531744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5"/>
          <p:cNvSpPr txBox="1">
            <a:spLocks noChangeArrowheads="1"/>
          </p:cNvSpPr>
          <p:nvPr/>
        </p:nvSpPr>
        <p:spPr bwMode="auto">
          <a:xfrm>
            <a:off x="299121" y="1235724"/>
            <a:ext cx="7952161" cy="1612749"/>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spcBef>
                <a:spcPct val="20000"/>
              </a:spcBef>
            </a:pPr>
            <a:r>
              <a:rPr kumimoji="1" lang="zh-CN" altLang="en-US" sz="2600" b="1" dirty="0" smtClean="0">
                <a:solidFill>
                  <a:schemeClr val="tx1"/>
                </a:solidFill>
                <a:latin typeface="+mn-ea"/>
              </a:rPr>
              <a:t>例：</a:t>
            </a:r>
            <a:r>
              <a:rPr kumimoji="1" lang="en-US" altLang="zh-CN" sz="2600" b="1" dirty="0" smtClean="0">
                <a:solidFill>
                  <a:schemeClr val="tx1"/>
                </a:solidFill>
                <a:latin typeface="+mn-ea"/>
              </a:rPr>
              <a:t>U</a:t>
            </a:r>
            <a:r>
              <a:rPr kumimoji="1" lang="en-US" altLang="zh-CN" sz="2600" b="1" dirty="0">
                <a:solidFill>
                  <a:schemeClr val="tx1"/>
                </a:solidFill>
                <a:latin typeface="+mn-ea"/>
              </a:rPr>
              <a:t>={</a:t>
            </a:r>
            <a:r>
              <a:rPr kumimoji="1" lang="zh-CN" altLang="en-US" sz="2600" b="1" dirty="0">
                <a:solidFill>
                  <a:schemeClr val="tx1"/>
                </a:solidFill>
                <a:latin typeface="+mn-ea"/>
              </a:rPr>
              <a:t>学号、姓名、学院名称、院长、项目编号、项目名称、承担任务、导师姓名</a:t>
            </a:r>
            <a:r>
              <a:rPr kumimoji="1" lang="en-US" altLang="zh-CN" sz="2600" b="1" dirty="0" smtClean="0">
                <a:solidFill>
                  <a:schemeClr val="tx1"/>
                </a:solidFill>
                <a:latin typeface="+mn-ea"/>
              </a:rPr>
              <a:t>}</a:t>
            </a:r>
          </a:p>
          <a:p>
            <a:pPr>
              <a:lnSpc>
                <a:spcPct val="90000"/>
              </a:lnSpc>
              <a:spcBef>
                <a:spcPct val="20000"/>
              </a:spcBef>
            </a:pPr>
            <a:r>
              <a:rPr kumimoji="1" lang="zh-CN" altLang="en-US" sz="2600" b="1" dirty="0" smtClean="0">
                <a:solidFill>
                  <a:schemeClr val="tx1"/>
                </a:solidFill>
                <a:latin typeface="+mn-ea"/>
              </a:rPr>
              <a:t>问题：存在哪些事实关系？试给出其上的函数依赖。并说明各个函数依赖的语义。</a:t>
            </a:r>
            <a:endParaRPr kumimoji="1" lang="en-US" altLang="zh-CN" sz="2600" b="1" dirty="0">
              <a:solidFill>
                <a:schemeClr val="tx1"/>
              </a:solidFill>
              <a:latin typeface="+mn-ea"/>
            </a:endParaRPr>
          </a:p>
        </p:txBody>
      </p:sp>
      <p:sp>
        <p:nvSpPr>
          <p:cNvPr id="5" name="矩形 4"/>
          <p:cNvSpPr/>
          <p:nvPr/>
        </p:nvSpPr>
        <p:spPr>
          <a:xfrm>
            <a:off x="275484" y="3501008"/>
            <a:ext cx="7975798" cy="1172629"/>
          </a:xfrm>
          <a:prstGeom prst="rect">
            <a:avLst/>
          </a:prstGeom>
        </p:spPr>
        <p:txBody>
          <a:bodyPr wrap="square">
            <a:spAutoFit/>
          </a:bodyPr>
          <a:lstStyle/>
          <a:p>
            <a:pPr>
              <a:lnSpc>
                <a:spcPct val="90000"/>
              </a:lnSpc>
              <a:spcBef>
                <a:spcPct val="20000"/>
              </a:spcBef>
            </a:pPr>
            <a:r>
              <a:rPr kumimoji="1" lang="en-US" altLang="zh-CN" sz="2600" b="1" dirty="0">
                <a:latin typeface="+mn-ea"/>
              </a:rPr>
              <a:t>F={</a:t>
            </a:r>
            <a:r>
              <a:rPr kumimoji="1" lang="zh-CN" altLang="en-US" sz="2600" b="1" dirty="0">
                <a:latin typeface="+mn-ea"/>
              </a:rPr>
              <a:t>学号→姓名，</a:t>
            </a:r>
            <a:r>
              <a:rPr kumimoji="1" lang="zh-CN" altLang="en-US" sz="2600" b="1" dirty="0">
                <a:latin typeface="+mn-ea"/>
                <a:sym typeface="Wingdings" pitchFamily="2" charset="2"/>
              </a:rPr>
              <a:t>学号导师姓名，</a:t>
            </a:r>
            <a:r>
              <a:rPr kumimoji="1" lang="zh-CN" altLang="en-US" sz="2600" b="1" dirty="0">
                <a:latin typeface="+mn-ea"/>
              </a:rPr>
              <a:t>学号</a:t>
            </a:r>
            <a:r>
              <a:rPr kumimoji="1" lang="en-US" altLang="zh-CN" sz="2600" b="1" dirty="0">
                <a:latin typeface="+mn-ea"/>
              </a:rPr>
              <a:t>-&gt;</a:t>
            </a:r>
            <a:r>
              <a:rPr kumimoji="1" lang="zh-CN" altLang="en-US" sz="2600" b="1" dirty="0">
                <a:latin typeface="+mn-ea"/>
              </a:rPr>
              <a:t>学院名称，学院名称 →院长</a:t>
            </a:r>
            <a:r>
              <a:rPr kumimoji="1" lang="zh-CN" altLang="en-US" sz="2600" b="1" dirty="0">
                <a:latin typeface="+mn-ea"/>
                <a:sym typeface="Wingdings" pitchFamily="2" charset="2"/>
              </a:rPr>
              <a:t>，项目编号项目名称</a:t>
            </a:r>
            <a:r>
              <a:rPr kumimoji="1" lang="en-US" altLang="zh-CN" sz="2600" b="1" dirty="0">
                <a:latin typeface="+mn-ea"/>
              </a:rPr>
              <a:t>,</a:t>
            </a:r>
            <a:r>
              <a:rPr kumimoji="1" lang="zh-CN" altLang="en-US" sz="2600" b="1" dirty="0">
                <a:latin typeface="+mn-ea"/>
              </a:rPr>
              <a:t> （学号，项目编号）</a:t>
            </a:r>
            <a:r>
              <a:rPr kumimoji="1" lang="zh-CN" altLang="en-US" sz="2600" b="1" dirty="0">
                <a:latin typeface="+mn-ea"/>
                <a:sym typeface="Wingdings" pitchFamily="2" charset="2"/>
              </a:rPr>
              <a:t>承担任务</a:t>
            </a:r>
            <a:r>
              <a:rPr kumimoji="1" lang="en-US" altLang="zh-CN" sz="2600" b="1" dirty="0">
                <a:latin typeface="+mn-ea"/>
              </a:rPr>
              <a:t>}</a:t>
            </a:r>
          </a:p>
        </p:txBody>
      </p:sp>
      <p:sp>
        <p:nvSpPr>
          <p:cNvPr id="7" name="矩形 6"/>
          <p:cNvSpPr/>
          <p:nvPr/>
        </p:nvSpPr>
        <p:spPr>
          <a:xfrm>
            <a:off x="2123728" y="109336"/>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spTree>
    <p:extLst>
      <p:ext uri="{BB962C8B-B14F-4D97-AF65-F5344CB8AC3E}">
        <p14:creationId xmlns:p14="http://schemas.microsoft.com/office/powerpoint/2010/main" val="235497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1484784"/>
            <a:ext cx="7947381" cy="2850011"/>
          </a:xfrm>
          <a:prstGeom prst="rect">
            <a:avLst/>
          </a:prstGeom>
        </p:spPr>
        <p:txBody>
          <a:bodyPr wrap="square">
            <a:spAutoFit/>
          </a:bodyPr>
          <a:lstStyle/>
          <a:p>
            <a:pPr>
              <a:spcBef>
                <a:spcPct val="20000"/>
              </a:spcBef>
            </a:pPr>
            <a:r>
              <a:rPr kumimoji="1" lang="zh-CN" altLang="en-US" sz="2800" b="1" dirty="0">
                <a:solidFill>
                  <a:srgbClr val="FF3300"/>
                </a:solidFill>
                <a:latin typeface="+mn-ea"/>
              </a:rPr>
              <a:t>注意</a:t>
            </a:r>
            <a:r>
              <a:rPr kumimoji="1" lang="zh-CN" altLang="en-US" sz="2800" b="1" dirty="0" smtClean="0">
                <a:solidFill>
                  <a:srgbClr val="FF3300"/>
                </a:solidFill>
                <a:latin typeface="+mn-ea"/>
              </a:rPr>
              <a:t>：</a:t>
            </a:r>
            <a:endParaRPr kumimoji="1" lang="en-US" altLang="zh-CN" sz="2800" b="1" dirty="0" smtClean="0">
              <a:solidFill>
                <a:srgbClr val="FF3300"/>
              </a:solidFill>
              <a:latin typeface="+mn-ea"/>
            </a:endParaRPr>
          </a:p>
          <a:p>
            <a:pPr>
              <a:spcBef>
                <a:spcPct val="20000"/>
              </a:spcBef>
            </a:pPr>
            <a:r>
              <a:rPr kumimoji="1" lang="en-US" altLang="zh-CN" sz="2800" b="1" dirty="0" smtClean="0">
                <a:latin typeface="+mn-ea"/>
              </a:rPr>
              <a:t>R</a:t>
            </a:r>
            <a:r>
              <a:rPr kumimoji="1" lang="zh-CN" altLang="en-US" sz="2800" b="1" dirty="0" smtClean="0">
                <a:latin typeface="+mn-ea"/>
              </a:rPr>
              <a:t>上的函数依赖对于关系中的所有实体都必须满足，即使有一个特例的存在，也认为这个函数依赖不成立。</a:t>
            </a:r>
            <a:endParaRPr kumimoji="1" lang="en-US" altLang="zh-CN" sz="2800" b="1" dirty="0">
              <a:latin typeface="+mn-ea"/>
            </a:endParaRPr>
          </a:p>
          <a:p>
            <a:pPr>
              <a:spcBef>
                <a:spcPct val="20000"/>
              </a:spcBef>
            </a:pPr>
            <a:r>
              <a:rPr kumimoji="1" lang="zh-CN" altLang="en-US" sz="2800" b="1" dirty="0" smtClean="0">
                <a:latin typeface="+mn-ea"/>
              </a:rPr>
              <a:t>函数依赖</a:t>
            </a:r>
            <a:r>
              <a:rPr kumimoji="1" lang="zh-CN" altLang="en-US" sz="2800" b="1" dirty="0">
                <a:latin typeface="+mn-ea"/>
              </a:rPr>
              <a:t>不是指关系模式</a:t>
            </a:r>
            <a:r>
              <a:rPr kumimoji="1" lang="en-US" altLang="zh-CN" sz="2800" b="1" dirty="0">
                <a:latin typeface="+mn-ea"/>
              </a:rPr>
              <a:t>R</a:t>
            </a:r>
            <a:r>
              <a:rPr kumimoji="1" lang="zh-CN" altLang="en-US" sz="2800" b="1" dirty="0">
                <a:latin typeface="+mn-ea"/>
              </a:rPr>
              <a:t>的某个或某些关系满足的条件，而是指</a:t>
            </a:r>
            <a:r>
              <a:rPr kumimoji="1" lang="en-US" altLang="zh-CN" sz="2800" b="1" dirty="0">
                <a:latin typeface="+mn-ea"/>
              </a:rPr>
              <a:t>R</a:t>
            </a:r>
            <a:r>
              <a:rPr kumimoji="1" lang="zh-CN" altLang="en-US" sz="2800" b="1" dirty="0">
                <a:latin typeface="+mn-ea"/>
              </a:rPr>
              <a:t>的一切关系均要满足的约束条件</a:t>
            </a:r>
            <a:endParaRPr kumimoji="1" lang="zh-CN" altLang="en-US" b="1" dirty="0">
              <a:latin typeface="+mn-ea"/>
            </a:endParaRPr>
          </a:p>
        </p:txBody>
      </p:sp>
      <p:sp>
        <p:nvSpPr>
          <p:cNvPr id="7" name="矩形 6"/>
          <p:cNvSpPr/>
          <p:nvPr/>
        </p:nvSpPr>
        <p:spPr>
          <a:xfrm>
            <a:off x="2123728" y="109336"/>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sp>
        <p:nvSpPr>
          <p:cNvPr id="2" name="文本框 1"/>
          <p:cNvSpPr txBox="1"/>
          <p:nvPr/>
        </p:nvSpPr>
        <p:spPr>
          <a:xfrm>
            <a:off x="1979712" y="4797152"/>
            <a:ext cx="4464496" cy="523220"/>
          </a:xfrm>
          <a:prstGeom prst="rect">
            <a:avLst/>
          </a:prstGeom>
          <a:noFill/>
        </p:spPr>
        <p:txBody>
          <a:bodyPr wrap="square" rtlCol="0">
            <a:spAutoFit/>
          </a:bodyPr>
          <a:lstStyle/>
          <a:p>
            <a:r>
              <a:rPr lang="zh-CN" altLang="en-US" sz="2800" b="1" dirty="0" smtClean="0"/>
              <a:t>姓名</a:t>
            </a:r>
            <a:r>
              <a:rPr lang="en-US" altLang="zh-CN" sz="2800" b="1" dirty="0" smtClean="0">
                <a:sym typeface="Wingdings" panose="05000000000000000000" pitchFamily="2" charset="2"/>
              </a:rPr>
              <a:t></a:t>
            </a:r>
            <a:r>
              <a:rPr lang="zh-CN" altLang="en-US" sz="2800" b="1" dirty="0" smtClean="0">
                <a:sym typeface="Wingdings" panose="05000000000000000000" pitchFamily="2" charset="2"/>
              </a:rPr>
              <a:t>学院院长  是否成立？</a:t>
            </a:r>
            <a:endParaRPr lang="zh-CN" altLang="en-US" sz="2800" b="1" dirty="0"/>
          </a:p>
        </p:txBody>
      </p:sp>
    </p:spTree>
    <p:extLst>
      <p:ext uri="{BB962C8B-B14F-4D97-AF65-F5344CB8AC3E}">
        <p14:creationId xmlns:p14="http://schemas.microsoft.com/office/powerpoint/2010/main" val="127810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idx="1"/>
          </p:nvPr>
        </p:nvSpPr>
        <p:spPr>
          <a:xfrm>
            <a:off x="457200" y="1079500"/>
            <a:ext cx="8235951" cy="4653756"/>
          </a:xfrm>
          <a:solidFill>
            <a:schemeClr val="bg1"/>
          </a:solidFill>
          <a:ln>
            <a:solidFill>
              <a:srgbClr val="FFFF00"/>
            </a:solidFill>
          </a:ln>
        </p:spPr>
        <p:txBody>
          <a:bodyPr>
            <a:normAutofit/>
          </a:bodyPr>
          <a:lstStyle/>
          <a:p>
            <a:pPr eaLnBrk="1" hangingPunct="1">
              <a:buFontTx/>
              <a:buNone/>
            </a:pPr>
            <a:r>
              <a:rPr lang="zh-CN" altLang="en-US" dirty="0">
                <a:latin typeface="隶书" pitchFamily="49" charset="-122"/>
                <a:ea typeface="隶书" pitchFamily="49" charset="-122"/>
              </a:rPr>
              <a:t>由定义可以导出下列概念：</a:t>
            </a:r>
          </a:p>
          <a:p>
            <a:pPr eaLnBrk="1" hangingPunct="1">
              <a:buFontTx/>
              <a:buNone/>
            </a:pPr>
            <a:r>
              <a:rPr lang="zh-CN" altLang="en-US" b="1" dirty="0">
                <a:latin typeface="隶书" pitchFamily="49" charset="-122"/>
                <a:ea typeface="隶书" pitchFamily="49" charset="-122"/>
              </a:rPr>
              <a:t>   </a:t>
            </a:r>
            <a:r>
              <a:rPr lang="en-US" altLang="zh-CN" b="1" dirty="0">
                <a:latin typeface="隶书" pitchFamily="49" charset="-122"/>
                <a:ea typeface="隶书" pitchFamily="49" charset="-122"/>
              </a:rPr>
              <a:t>1. </a:t>
            </a:r>
            <a:r>
              <a:rPr lang="zh-CN" altLang="en-US" b="1" dirty="0">
                <a:latin typeface="隶书" pitchFamily="49" charset="-122"/>
                <a:ea typeface="隶书" pitchFamily="49" charset="-122"/>
              </a:rPr>
              <a:t>决定因素：</a:t>
            </a:r>
            <a:r>
              <a:rPr lang="zh-CN" altLang="en-US" dirty="0">
                <a:latin typeface="隶书" pitchFamily="49" charset="-122"/>
                <a:ea typeface="隶书" pitchFamily="49" charset="-122"/>
              </a:rPr>
              <a:t>若</a:t>
            </a:r>
            <a:r>
              <a:rPr lang="en-US" altLang="zh-CN" dirty="0">
                <a:latin typeface="隶书" pitchFamily="49" charset="-122"/>
                <a:ea typeface="隶书" pitchFamily="49" charset="-122"/>
              </a:rPr>
              <a:t>X →Y</a:t>
            </a:r>
            <a:r>
              <a:rPr lang="zh-CN" altLang="en-US" dirty="0">
                <a:latin typeface="隶书" pitchFamily="49" charset="-122"/>
                <a:ea typeface="隶书" pitchFamily="49" charset="-122"/>
              </a:rPr>
              <a:t>，则</a:t>
            </a:r>
            <a:r>
              <a:rPr lang="en-US" altLang="zh-CN" dirty="0">
                <a:latin typeface="隶书" pitchFamily="49" charset="-122"/>
                <a:ea typeface="隶书" pitchFamily="49" charset="-122"/>
              </a:rPr>
              <a:t>X</a:t>
            </a:r>
            <a:r>
              <a:rPr lang="zh-CN" altLang="en-US" dirty="0">
                <a:latin typeface="隶书" pitchFamily="49" charset="-122"/>
                <a:ea typeface="隶书" pitchFamily="49" charset="-122"/>
              </a:rPr>
              <a:t>叫做决定因素</a:t>
            </a:r>
          </a:p>
          <a:p>
            <a:pPr eaLnBrk="1" hangingPunct="1">
              <a:buFontTx/>
              <a:buNone/>
            </a:pPr>
            <a:r>
              <a:rPr lang="zh-CN" altLang="en-US" dirty="0">
                <a:latin typeface="隶书" pitchFamily="49" charset="-122"/>
                <a:ea typeface="隶书" pitchFamily="49" charset="-122"/>
              </a:rPr>
              <a:t>   </a:t>
            </a:r>
            <a:r>
              <a:rPr lang="en-US" altLang="zh-CN" b="1" dirty="0">
                <a:latin typeface="隶书" pitchFamily="49" charset="-122"/>
                <a:ea typeface="隶书" pitchFamily="49" charset="-122"/>
              </a:rPr>
              <a:t>2. </a:t>
            </a:r>
            <a:r>
              <a:rPr lang="zh-CN" altLang="en-US" b="1" dirty="0">
                <a:latin typeface="隶书" pitchFamily="49" charset="-122"/>
                <a:ea typeface="隶书" pitchFamily="49" charset="-122"/>
              </a:rPr>
              <a:t>平凡的函数依赖：</a:t>
            </a:r>
            <a:r>
              <a:rPr lang="en-US" altLang="zh-CN" dirty="0">
                <a:latin typeface="隶书" pitchFamily="49" charset="-122"/>
                <a:ea typeface="隶书" pitchFamily="49" charset="-122"/>
              </a:rPr>
              <a:t>X →Y</a:t>
            </a:r>
            <a:r>
              <a:rPr lang="zh-CN" altLang="en-US" dirty="0">
                <a:latin typeface="隶书" pitchFamily="49" charset="-122"/>
                <a:ea typeface="隶书" pitchFamily="49" charset="-122"/>
              </a:rPr>
              <a:t>，</a:t>
            </a:r>
            <a:r>
              <a:rPr lang="en-US" altLang="zh-CN" dirty="0">
                <a:latin typeface="隶书" pitchFamily="49" charset="-122"/>
                <a:ea typeface="隶书" pitchFamily="49" charset="-122"/>
              </a:rPr>
              <a:t>Y</a:t>
            </a:r>
            <a:r>
              <a:rPr lang="en-US" altLang="zh-CN" dirty="0">
                <a:latin typeface="隶书" pitchFamily="49" charset="-122"/>
                <a:ea typeface="隶书" pitchFamily="49" charset="-122"/>
                <a:sym typeface="Symbol" pitchFamily="18" charset="2"/>
              </a:rPr>
              <a:t> </a:t>
            </a:r>
            <a:r>
              <a:rPr lang="en-US" altLang="zh-CN" dirty="0">
                <a:latin typeface="隶书" pitchFamily="49" charset="-122"/>
                <a:ea typeface="隶书" pitchFamily="49" charset="-122"/>
              </a:rPr>
              <a:t>X</a:t>
            </a:r>
            <a:r>
              <a:rPr lang="zh-CN" altLang="en-US" dirty="0">
                <a:latin typeface="隶书" pitchFamily="49" charset="-122"/>
                <a:ea typeface="隶书" pitchFamily="49" charset="-122"/>
              </a:rPr>
              <a:t>，则称</a:t>
            </a:r>
            <a:r>
              <a:rPr lang="en-US" altLang="zh-CN" dirty="0">
                <a:latin typeface="隶书" pitchFamily="49" charset="-122"/>
                <a:ea typeface="隶书" pitchFamily="49" charset="-122"/>
              </a:rPr>
              <a:t>X→Y</a:t>
            </a:r>
            <a:r>
              <a:rPr lang="zh-CN" altLang="en-US" dirty="0">
                <a:latin typeface="隶书" pitchFamily="49" charset="-122"/>
                <a:ea typeface="隶书" pitchFamily="49" charset="-122"/>
              </a:rPr>
              <a:t>是平凡的函数依赖。</a:t>
            </a:r>
          </a:p>
          <a:p>
            <a:pPr eaLnBrk="1" hangingPunct="1">
              <a:buFontTx/>
              <a:buNone/>
            </a:pPr>
            <a:r>
              <a:rPr lang="zh-CN" altLang="en-US" b="1" dirty="0">
                <a:latin typeface="隶书" pitchFamily="49" charset="-122"/>
                <a:ea typeface="隶书" pitchFamily="49" charset="-122"/>
              </a:rPr>
              <a:t>   </a:t>
            </a:r>
            <a:r>
              <a:rPr lang="en-US" altLang="zh-CN" b="1" dirty="0">
                <a:latin typeface="隶书" pitchFamily="49" charset="-122"/>
                <a:ea typeface="隶书" pitchFamily="49" charset="-122"/>
              </a:rPr>
              <a:t>3. </a:t>
            </a:r>
            <a:r>
              <a:rPr lang="zh-CN" altLang="en-US" b="1" dirty="0">
                <a:latin typeface="隶书" pitchFamily="49" charset="-122"/>
                <a:ea typeface="隶书" pitchFamily="49" charset="-122"/>
              </a:rPr>
              <a:t>非平凡的函数依赖</a:t>
            </a:r>
            <a:r>
              <a:rPr lang="en-US" altLang="zh-CN" b="1" dirty="0">
                <a:latin typeface="隶书" pitchFamily="49" charset="-122"/>
                <a:ea typeface="隶书" pitchFamily="49" charset="-122"/>
              </a:rPr>
              <a:t>:</a:t>
            </a:r>
            <a:r>
              <a:rPr lang="en-US" altLang="zh-CN" dirty="0">
                <a:latin typeface="隶书" pitchFamily="49" charset="-122"/>
                <a:ea typeface="隶书" pitchFamily="49" charset="-122"/>
              </a:rPr>
              <a:t>X →Y</a:t>
            </a:r>
            <a:r>
              <a:rPr lang="zh-CN" altLang="en-US" dirty="0" smtClean="0">
                <a:latin typeface="隶书" pitchFamily="49" charset="-122"/>
                <a:ea typeface="隶书" pitchFamily="49" charset="-122"/>
              </a:rPr>
              <a:t>，且</a:t>
            </a:r>
            <a:r>
              <a:rPr lang="en-US" altLang="zh-CN" dirty="0" smtClean="0">
                <a:latin typeface="隶书" pitchFamily="49" charset="-122"/>
                <a:ea typeface="隶书" pitchFamily="49" charset="-122"/>
              </a:rPr>
              <a:t>X</a:t>
            </a:r>
            <a:r>
              <a:rPr lang="zh-CN" altLang="en-US" dirty="0" smtClean="0">
                <a:latin typeface="隶书" pitchFamily="49" charset="-122"/>
                <a:ea typeface="隶书" pitchFamily="49" charset="-122"/>
              </a:rPr>
              <a:t>不包含</a:t>
            </a:r>
            <a:r>
              <a:rPr lang="en-US" altLang="zh-CN" dirty="0" smtClean="0">
                <a:latin typeface="隶书" pitchFamily="49" charset="-122"/>
                <a:ea typeface="隶书" pitchFamily="49" charset="-122"/>
              </a:rPr>
              <a:t>Y</a:t>
            </a:r>
            <a:r>
              <a:rPr lang="zh-CN" altLang="en-US" dirty="0" smtClean="0">
                <a:latin typeface="隶书" pitchFamily="49" charset="-122"/>
                <a:ea typeface="隶书" pitchFamily="49" charset="-122"/>
              </a:rPr>
              <a:t>，</a:t>
            </a:r>
            <a:r>
              <a:rPr lang="zh-CN" altLang="en-US" dirty="0">
                <a:latin typeface="隶书" pitchFamily="49" charset="-122"/>
                <a:ea typeface="隶书" pitchFamily="49" charset="-122"/>
              </a:rPr>
              <a:t>则称</a:t>
            </a:r>
            <a:r>
              <a:rPr lang="en-US" altLang="zh-CN" dirty="0">
                <a:latin typeface="隶书" pitchFamily="49" charset="-122"/>
                <a:ea typeface="隶书" pitchFamily="49" charset="-122"/>
              </a:rPr>
              <a:t>X→Y</a:t>
            </a:r>
            <a:r>
              <a:rPr lang="zh-CN" altLang="en-US" dirty="0">
                <a:latin typeface="隶书" pitchFamily="49" charset="-122"/>
                <a:ea typeface="隶书" pitchFamily="49" charset="-122"/>
              </a:rPr>
              <a:t>是非平凡的函数依赖。</a:t>
            </a:r>
          </a:p>
          <a:p>
            <a:pPr eaLnBrk="1" hangingPunct="1">
              <a:buFontTx/>
              <a:buNone/>
            </a:pPr>
            <a:r>
              <a:rPr lang="zh-CN" altLang="en-US" dirty="0">
                <a:latin typeface="隶书" pitchFamily="49" charset="-122"/>
                <a:ea typeface="隶书" pitchFamily="49" charset="-122"/>
              </a:rPr>
              <a:t>   </a:t>
            </a:r>
            <a:r>
              <a:rPr lang="en-US" altLang="zh-CN" b="1" dirty="0">
                <a:latin typeface="隶书" pitchFamily="49" charset="-122"/>
                <a:ea typeface="隶书" pitchFamily="49" charset="-122"/>
              </a:rPr>
              <a:t>4. </a:t>
            </a:r>
            <a:r>
              <a:rPr lang="zh-CN" altLang="en-US" b="1" dirty="0">
                <a:latin typeface="隶书" pitchFamily="49" charset="-122"/>
                <a:ea typeface="隶书" pitchFamily="49" charset="-122"/>
              </a:rPr>
              <a:t>互相依赖：</a:t>
            </a:r>
            <a:r>
              <a:rPr lang="zh-CN" altLang="en-US" dirty="0">
                <a:latin typeface="隶书" pitchFamily="49" charset="-122"/>
                <a:ea typeface="隶书" pitchFamily="49" charset="-122"/>
              </a:rPr>
              <a:t>若</a:t>
            </a:r>
            <a:r>
              <a:rPr lang="en-US" altLang="zh-CN" dirty="0">
                <a:latin typeface="隶书" pitchFamily="49" charset="-122"/>
                <a:ea typeface="隶书" pitchFamily="49" charset="-122"/>
              </a:rPr>
              <a:t>X→Y</a:t>
            </a:r>
            <a:r>
              <a:rPr lang="zh-CN" altLang="en-US" dirty="0">
                <a:latin typeface="隶书" pitchFamily="49" charset="-122"/>
                <a:ea typeface="隶书" pitchFamily="49" charset="-122"/>
              </a:rPr>
              <a:t>， </a:t>
            </a:r>
            <a:r>
              <a:rPr lang="en-US" altLang="zh-CN" dirty="0">
                <a:latin typeface="隶书" pitchFamily="49" charset="-122"/>
                <a:ea typeface="隶书" pitchFamily="49" charset="-122"/>
              </a:rPr>
              <a:t>Y→X</a:t>
            </a:r>
            <a:r>
              <a:rPr lang="zh-CN" altLang="en-US" dirty="0">
                <a:latin typeface="隶书" pitchFamily="49" charset="-122"/>
                <a:ea typeface="隶书" pitchFamily="49" charset="-122"/>
              </a:rPr>
              <a:t>，</a:t>
            </a:r>
          </a:p>
          <a:p>
            <a:pPr eaLnBrk="1" hangingPunct="1">
              <a:buFontTx/>
              <a:buNone/>
            </a:pPr>
            <a:r>
              <a:rPr lang="zh-CN" altLang="en-US" dirty="0">
                <a:latin typeface="隶书" pitchFamily="49" charset="-122"/>
                <a:ea typeface="隶书" pitchFamily="49" charset="-122"/>
              </a:rPr>
              <a:t>      则记作</a:t>
            </a:r>
            <a:r>
              <a:rPr lang="en-US" altLang="zh-CN" dirty="0">
                <a:latin typeface="隶书" pitchFamily="49" charset="-122"/>
                <a:ea typeface="隶书" pitchFamily="49" charset="-122"/>
              </a:rPr>
              <a:t>X ←→Y</a:t>
            </a:r>
            <a:r>
              <a:rPr lang="zh-CN" altLang="en-US" dirty="0" smtClean="0">
                <a:latin typeface="隶书" pitchFamily="49" charset="-122"/>
                <a:ea typeface="隶书" pitchFamily="49" charset="-122"/>
              </a:rPr>
              <a:t>。   </a:t>
            </a:r>
            <a:endParaRPr lang="zh-CN" altLang="en-US" dirty="0">
              <a:latin typeface="隶书" pitchFamily="49" charset="-122"/>
              <a:ea typeface="隶书" pitchFamily="49" charset="-122"/>
            </a:endParaRPr>
          </a:p>
        </p:txBody>
      </p:sp>
      <p:sp>
        <p:nvSpPr>
          <p:cNvPr id="17410" name="灯片编号占位符 5"/>
          <p:cNvSpPr>
            <a:spLocks noGrp="1"/>
          </p:cNvSpPr>
          <p:nvPr>
            <p:ph type="sldNum" sz="quarter" idx="12"/>
          </p:nvPr>
        </p:nvSpPr>
        <p:spPr>
          <a:xfrm>
            <a:off x="6559551" y="6409134"/>
            <a:ext cx="2133600" cy="476251"/>
          </a:xfrm>
          <a:noFill/>
        </p:spPr>
        <p:txBody>
          <a:bodyPr/>
          <a:lstStyle/>
          <a:p>
            <a:fld id="{E542CC8C-05D9-4FD5-A42E-C51D83688947}" type="slidenum">
              <a:rPr lang="en-US" altLang="zh-CN" smtClean="0">
                <a:solidFill>
                  <a:srgbClr val="FFFF00"/>
                </a:solidFill>
              </a:rPr>
              <a:pPr/>
              <a:t>32</a:t>
            </a:fld>
            <a:endParaRPr lang="en-US" altLang="zh-CN" dirty="0" smtClean="0">
              <a:solidFill>
                <a:srgbClr val="FFFF00"/>
              </a:solidFill>
            </a:endParaRPr>
          </a:p>
        </p:txBody>
      </p:sp>
      <p:sp>
        <p:nvSpPr>
          <p:cNvPr id="11" name="矩形 10"/>
          <p:cNvSpPr/>
          <p:nvPr/>
        </p:nvSpPr>
        <p:spPr>
          <a:xfrm>
            <a:off x="2123728" y="109336"/>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grpSp>
        <p:nvGrpSpPr>
          <p:cNvPr id="4" name="组合 3"/>
          <p:cNvGrpSpPr/>
          <p:nvPr/>
        </p:nvGrpSpPr>
        <p:grpSpPr>
          <a:xfrm>
            <a:off x="1043608" y="4941156"/>
            <a:ext cx="6487673" cy="584774"/>
            <a:chOff x="1043608" y="4941156"/>
            <a:chExt cx="6487673" cy="584774"/>
          </a:xfrm>
        </p:grpSpPr>
        <p:grpSp>
          <p:nvGrpSpPr>
            <p:cNvPr id="2" name="组合 1"/>
            <p:cNvGrpSpPr/>
            <p:nvPr/>
          </p:nvGrpSpPr>
          <p:grpSpPr>
            <a:xfrm>
              <a:off x="6102351" y="4941156"/>
              <a:ext cx="609600" cy="584774"/>
              <a:chOff x="6102350" y="4941168"/>
              <a:chExt cx="609600" cy="584776"/>
            </a:xfrm>
          </p:grpSpPr>
          <p:sp>
            <p:nvSpPr>
              <p:cNvPr id="17414" name="Line 4"/>
              <p:cNvSpPr>
                <a:spLocks noChangeShapeType="1"/>
              </p:cNvSpPr>
              <p:nvPr/>
            </p:nvSpPr>
            <p:spPr bwMode="auto">
              <a:xfrm>
                <a:off x="6273800" y="5157939"/>
                <a:ext cx="152400" cy="317500"/>
              </a:xfrm>
              <a:prstGeom prst="line">
                <a:avLst/>
              </a:prstGeom>
              <a:noFill/>
              <a:ln w="9525">
                <a:solidFill>
                  <a:schemeClr val="tx1"/>
                </a:solidFill>
                <a:miter lim="800000"/>
                <a:headEnd/>
                <a:tailEnd/>
              </a:ln>
            </p:spPr>
            <p:txBody>
              <a:bodyPr wrap="none"/>
              <a:lstStyle/>
              <a:p>
                <a:endParaRPr lang="zh-CN" altLang="en-US"/>
              </a:p>
            </p:txBody>
          </p:sp>
          <p:sp>
            <p:nvSpPr>
              <p:cNvPr id="17415" name="Text Box 8"/>
              <p:cNvSpPr txBox="1">
                <a:spLocks noChangeArrowheads="1"/>
              </p:cNvSpPr>
              <p:nvPr/>
            </p:nvSpPr>
            <p:spPr bwMode="auto">
              <a:xfrm>
                <a:off x="6102350" y="4941168"/>
                <a:ext cx="609600" cy="584776"/>
              </a:xfrm>
              <a:prstGeom prst="rect">
                <a:avLst/>
              </a:prstGeom>
              <a:noFill/>
              <a:ln w="9525">
                <a:noFill/>
                <a:miter lim="800000"/>
                <a:headEnd/>
                <a:tailEnd/>
              </a:ln>
            </p:spPr>
            <p:txBody>
              <a:bodyPr>
                <a:spAutoFit/>
              </a:bodyPr>
              <a:lstStyle/>
              <a:p>
                <a:pPr>
                  <a:spcBef>
                    <a:spcPct val="50000"/>
                  </a:spcBef>
                </a:pPr>
                <a:r>
                  <a:rPr kumimoji="1" lang="en-US" altLang="zh-CN" sz="3200" dirty="0">
                    <a:latin typeface="隶书" pitchFamily="49" charset="-122"/>
                    <a:ea typeface="隶书" pitchFamily="49" charset="-122"/>
                  </a:rPr>
                  <a:t>→</a:t>
                </a:r>
              </a:p>
            </p:txBody>
          </p:sp>
        </p:grpSp>
        <p:sp>
          <p:nvSpPr>
            <p:cNvPr id="3" name="矩形 2"/>
            <p:cNvSpPr/>
            <p:nvPr/>
          </p:nvSpPr>
          <p:spPr>
            <a:xfrm>
              <a:off x="1043608" y="4941156"/>
              <a:ext cx="6487673" cy="523220"/>
            </a:xfrm>
            <a:prstGeom prst="rect">
              <a:avLst/>
            </a:prstGeom>
          </p:spPr>
          <p:txBody>
            <a:bodyPr wrap="none">
              <a:spAutoFit/>
            </a:bodyPr>
            <a:lstStyle/>
            <a:p>
              <a:pPr eaLnBrk="1" hangingPunct="1">
                <a:buFontTx/>
                <a:buNone/>
              </a:pPr>
              <a:r>
                <a:rPr lang="en-US" altLang="zh-CN" sz="2800" b="1" dirty="0">
                  <a:latin typeface="隶书" pitchFamily="49" charset="-122"/>
                  <a:ea typeface="隶书" pitchFamily="49" charset="-122"/>
                </a:rPr>
                <a:t>5. </a:t>
              </a:r>
              <a:r>
                <a:rPr lang="zh-CN" altLang="en-US" sz="2800" b="1" dirty="0">
                  <a:latin typeface="隶书" pitchFamily="49" charset="-122"/>
                  <a:ea typeface="隶书" pitchFamily="49" charset="-122"/>
                </a:rPr>
                <a:t>若</a:t>
              </a:r>
              <a:r>
                <a:rPr lang="en-US" altLang="zh-CN" sz="2800" b="1" dirty="0">
                  <a:latin typeface="隶书" pitchFamily="49" charset="-122"/>
                  <a:ea typeface="隶书" pitchFamily="49" charset="-122"/>
                </a:rPr>
                <a:t>Y</a:t>
              </a:r>
              <a:r>
                <a:rPr lang="zh-CN" altLang="en-US" sz="2800" b="1" dirty="0">
                  <a:latin typeface="隶书" pitchFamily="49" charset="-122"/>
                  <a:ea typeface="隶书" pitchFamily="49" charset="-122"/>
                </a:rPr>
                <a:t>不函数依赖于</a:t>
              </a:r>
              <a:r>
                <a:rPr lang="en-US" altLang="zh-CN" sz="2800" b="1" dirty="0">
                  <a:latin typeface="隶书" pitchFamily="49" charset="-122"/>
                  <a:ea typeface="隶书" pitchFamily="49" charset="-122"/>
                </a:rPr>
                <a:t>X</a:t>
              </a:r>
              <a:r>
                <a:rPr lang="zh-CN" altLang="en-US" sz="2800" dirty="0">
                  <a:latin typeface="隶书" pitchFamily="49" charset="-122"/>
                  <a:ea typeface="隶书" pitchFamily="49" charset="-122"/>
                </a:rPr>
                <a:t>，则记作</a:t>
              </a:r>
              <a:r>
                <a:rPr lang="en-US" altLang="zh-CN" sz="2800" dirty="0">
                  <a:latin typeface="隶书" pitchFamily="49" charset="-122"/>
                  <a:ea typeface="隶书" pitchFamily="49" charset="-122"/>
                </a:rPr>
                <a:t>X    Y</a:t>
              </a:r>
              <a:r>
                <a:rPr lang="zh-CN" altLang="en-US" sz="2800" dirty="0">
                  <a:latin typeface="隶书" pitchFamily="49" charset="-122"/>
                  <a:ea typeface="隶书" pitchFamily="49" charset="-122"/>
                </a:rPr>
                <a:t>。</a:t>
              </a:r>
            </a:p>
          </p:txBody>
        </p:sp>
      </p:grpSp>
    </p:spTree>
    <p:extLst>
      <p:ext uri="{BB962C8B-B14F-4D97-AF65-F5344CB8AC3E}">
        <p14:creationId xmlns:p14="http://schemas.microsoft.com/office/powerpoint/2010/main" val="3247927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250825" y="836715"/>
            <a:ext cx="8382000" cy="1378967"/>
          </a:xfrm>
          <a:solidFill>
            <a:schemeClr val="bg1"/>
          </a:solidFill>
          <a:ln w="28575">
            <a:noFill/>
          </a:ln>
        </p:spPr>
        <p:txBody>
          <a:bodyPr>
            <a:normAutofit/>
          </a:bodyPr>
          <a:lstStyle/>
          <a:p>
            <a:pPr eaLnBrk="1" hangingPunct="1">
              <a:buFontTx/>
              <a:buNone/>
            </a:pPr>
            <a:r>
              <a:rPr lang="en-US" altLang="zh-CN" dirty="0">
                <a:solidFill>
                  <a:srgbClr val="FF3300"/>
                </a:solidFill>
              </a:rPr>
              <a:t>  </a:t>
            </a:r>
            <a:r>
              <a:rPr lang="zh-CN" altLang="en-US" b="1" dirty="0">
                <a:solidFill>
                  <a:srgbClr val="FF3300"/>
                </a:solidFill>
              </a:rPr>
              <a:t>定义</a:t>
            </a:r>
            <a:r>
              <a:rPr lang="en-US" altLang="zh-CN" b="1" dirty="0">
                <a:solidFill>
                  <a:srgbClr val="FF3300"/>
                </a:solidFill>
              </a:rPr>
              <a:t>4.2 </a:t>
            </a:r>
            <a:r>
              <a:rPr lang="zh-CN" altLang="en-US" b="1" dirty="0">
                <a:solidFill>
                  <a:srgbClr val="FF3300"/>
                </a:solidFill>
              </a:rPr>
              <a:t>：</a:t>
            </a:r>
            <a:r>
              <a:rPr lang="zh-CN" altLang="en-US" b="1" dirty="0"/>
              <a:t>完全函数依赖：</a:t>
            </a:r>
            <a:r>
              <a:rPr lang="zh-CN" altLang="en-US" dirty="0"/>
              <a:t>在</a:t>
            </a:r>
            <a:r>
              <a:rPr lang="en-US" altLang="zh-CN" dirty="0"/>
              <a:t>R(U)</a:t>
            </a:r>
            <a:r>
              <a:rPr lang="zh-CN" altLang="en-US" dirty="0"/>
              <a:t>中，如果</a:t>
            </a:r>
            <a:r>
              <a:rPr lang="en-US" altLang="zh-CN" dirty="0"/>
              <a:t>X →Y</a:t>
            </a:r>
            <a:r>
              <a:rPr lang="zh-CN" altLang="en-US" dirty="0"/>
              <a:t>，并且对于</a:t>
            </a:r>
            <a:r>
              <a:rPr lang="en-US" altLang="zh-CN" dirty="0"/>
              <a:t>X</a:t>
            </a:r>
            <a:r>
              <a:rPr lang="zh-CN" altLang="en-US" dirty="0"/>
              <a:t>的任何一个真子集</a:t>
            </a:r>
            <a:r>
              <a:rPr lang="en-US" altLang="zh-CN" dirty="0"/>
              <a:t>X’</a:t>
            </a:r>
            <a:r>
              <a:rPr lang="zh-CN" altLang="en-US" dirty="0"/>
              <a:t>，都有</a:t>
            </a:r>
            <a:r>
              <a:rPr lang="en-US" altLang="zh-CN" dirty="0"/>
              <a:t>X’    Y</a:t>
            </a:r>
            <a:r>
              <a:rPr lang="zh-CN" altLang="en-US" dirty="0"/>
              <a:t>，则称</a:t>
            </a:r>
            <a:r>
              <a:rPr lang="en-US" altLang="zh-CN" dirty="0"/>
              <a:t>Y</a:t>
            </a:r>
            <a:r>
              <a:rPr lang="zh-CN" altLang="en-US" dirty="0"/>
              <a:t>对</a:t>
            </a:r>
            <a:r>
              <a:rPr lang="en-US" altLang="zh-CN" dirty="0"/>
              <a:t>X</a:t>
            </a:r>
            <a:r>
              <a:rPr lang="zh-CN" altLang="en-US" dirty="0"/>
              <a:t>完全函数依赖。记作： </a:t>
            </a:r>
          </a:p>
        </p:txBody>
      </p:sp>
      <p:sp>
        <p:nvSpPr>
          <p:cNvPr id="18434" name="灯片编号占位符 5"/>
          <p:cNvSpPr>
            <a:spLocks noGrp="1"/>
          </p:cNvSpPr>
          <p:nvPr>
            <p:ph type="sldNum" sz="quarter" idx="12"/>
          </p:nvPr>
        </p:nvSpPr>
        <p:spPr>
          <a:noFill/>
        </p:spPr>
        <p:txBody>
          <a:bodyPr/>
          <a:lstStyle/>
          <a:p>
            <a:fld id="{9D302F88-2CEB-41A9-BCC8-5CFE44398371}" type="slidenum">
              <a:rPr lang="en-US" altLang="zh-CN" smtClean="0"/>
              <a:pPr/>
              <a:t>33</a:t>
            </a:fld>
            <a:endParaRPr lang="en-US" altLang="zh-CN" smtClean="0"/>
          </a:p>
        </p:txBody>
      </p:sp>
      <p:grpSp>
        <p:nvGrpSpPr>
          <p:cNvPr id="2" name="Group 9"/>
          <p:cNvGrpSpPr>
            <a:grpSpLocks/>
          </p:cNvGrpSpPr>
          <p:nvPr/>
        </p:nvGrpSpPr>
        <p:grpSpPr bwMode="auto">
          <a:xfrm>
            <a:off x="6153150" y="1133758"/>
            <a:ext cx="609600" cy="584728"/>
            <a:chOff x="4376" y="3843"/>
            <a:chExt cx="384" cy="442"/>
          </a:xfrm>
        </p:grpSpPr>
        <p:sp>
          <p:nvSpPr>
            <p:cNvPr id="18455" name="Line 10"/>
            <p:cNvSpPr>
              <a:spLocks noChangeShapeType="1"/>
            </p:cNvSpPr>
            <p:nvPr/>
          </p:nvSpPr>
          <p:spPr bwMode="auto">
            <a:xfrm>
              <a:off x="4472" y="3965"/>
              <a:ext cx="96" cy="240"/>
            </a:xfrm>
            <a:prstGeom prst="line">
              <a:avLst/>
            </a:prstGeom>
            <a:noFill/>
            <a:ln w="9525">
              <a:solidFill>
                <a:schemeClr val="tx1"/>
              </a:solidFill>
              <a:miter lim="800000"/>
              <a:headEnd/>
              <a:tailEnd/>
            </a:ln>
          </p:spPr>
          <p:txBody>
            <a:bodyPr wrap="none"/>
            <a:lstStyle/>
            <a:p>
              <a:endParaRPr lang="zh-CN" altLang="en-US"/>
            </a:p>
          </p:txBody>
        </p:sp>
        <p:sp>
          <p:nvSpPr>
            <p:cNvPr id="18456" name="Text Box 11"/>
            <p:cNvSpPr txBox="1">
              <a:spLocks noChangeArrowheads="1"/>
            </p:cNvSpPr>
            <p:nvPr/>
          </p:nvSpPr>
          <p:spPr bwMode="auto">
            <a:xfrm>
              <a:off x="4376" y="3843"/>
              <a:ext cx="384" cy="442"/>
            </a:xfrm>
            <a:prstGeom prst="rect">
              <a:avLst/>
            </a:prstGeom>
            <a:noFill/>
            <a:ln w="9525">
              <a:noFill/>
              <a:miter lim="800000"/>
              <a:headEnd/>
              <a:tailEnd/>
            </a:ln>
          </p:spPr>
          <p:txBody>
            <a:bodyPr>
              <a:spAutoFit/>
            </a:bodyPr>
            <a:lstStyle/>
            <a:p>
              <a:pPr>
                <a:spcBef>
                  <a:spcPct val="50000"/>
                </a:spcBef>
              </a:pPr>
              <a:r>
                <a:rPr kumimoji="1" lang="en-US" altLang="zh-CN" sz="3200" dirty="0">
                  <a:latin typeface="隶书" pitchFamily="49" charset="-122"/>
                  <a:ea typeface="隶书" pitchFamily="49" charset="-122"/>
                </a:rPr>
                <a:t>→</a:t>
              </a:r>
            </a:p>
          </p:txBody>
        </p:sp>
      </p:grpSp>
      <p:grpSp>
        <p:nvGrpSpPr>
          <p:cNvPr id="3" name="Group 20"/>
          <p:cNvGrpSpPr>
            <a:grpSpLocks/>
          </p:cNvGrpSpPr>
          <p:nvPr/>
        </p:nvGrpSpPr>
        <p:grpSpPr bwMode="auto">
          <a:xfrm>
            <a:off x="4281454" y="1456557"/>
            <a:ext cx="1676400" cy="711730"/>
            <a:chOff x="1488" y="3120"/>
            <a:chExt cx="1056" cy="538"/>
          </a:xfrm>
        </p:grpSpPr>
        <p:sp>
          <p:nvSpPr>
            <p:cNvPr id="18451" name="Text Box 15"/>
            <p:cNvSpPr txBox="1">
              <a:spLocks noChangeArrowheads="1"/>
            </p:cNvSpPr>
            <p:nvPr/>
          </p:nvSpPr>
          <p:spPr bwMode="auto">
            <a:xfrm>
              <a:off x="1872" y="3120"/>
              <a:ext cx="288"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F</a:t>
              </a:r>
            </a:p>
          </p:txBody>
        </p:sp>
        <p:sp>
          <p:nvSpPr>
            <p:cNvPr id="18452" name="Line 16"/>
            <p:cNvSpPr>
              <a:spLocks noChangeShapeType="1"/>
            </p:cNvSpPr>
            <p:nvPr/>
          </p:nvSpPr>
          <p:spPr bwMode="auto">
            <a:xfrm>
              <a:off x="1776" y="3408"/>
              <a:ext cx="432" cy="0"/>
            </a:xfrm>
            <a:prstGeom prst="line">
              <a:avLst/>
            </a:prstGeom>
            <a:noFill/>
            <a:ln w="28575">
              <a:solidFill>
                <a:schemeClr val="tx1"/>
              </a:solidFill>
              <a:round/>
              <a:headEnd/>
              <a:tailEnd type="triangle" w="lg" len="sm"/>
            </a:ln>
          </p:spPr>
          <p:txBody>
            <a:bodyPr/>
            <a:lstStyle/>
            <a:p>
              <a:endParaRPr lang="zh-CN" altLang="en-US"/>
            </a:p>
          </p:txBody>
        </p:sp>
        <p:sp>
          <p:nvSpPr>
            <p:cNvPr id="18453" name="Text Box 18"/>
            <p:cNvSpPr txBox="1">
              <a:spLocks noChangeArrowheads="1"/>
            </p:cNvSpPr>
            <p:nvPr/>
          </p:nvSpPr>
          <p:spPr bwMode="auto">
            <a:xfrm>
              <a:off x="1488" y="3216"/>
              <a:ext cx="288" cy="442"/>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X</a:t>
              </a:r>
            </a:p>
          </p:txBody>
        </p:sp>
        <p:sp>
          <p:nvSpPr>
            <p:cNvPr id="18454" name="Text Box 19"/>
            <p:cNvSpPr txBox="1">
              <a:spLocks noChangeArrowheads="1"/>
            </p:cNvSpPr>
            <p:nvPr/>
          </p:nvSpPr>
          <p:spPr bwMode="auto">
            <a:xfrm>
              <a:off x="2256" y="3216"/>
              <a:ext cx="288" cy="442"/>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Y</a:t>
              </a:r>
            </a:p>
          </p:txBody>
        </p:sp>
      </p:grpSp>
      <p:sp>
        <p:nvSpPr>
          <p:cNvPr id="10263" name="Rectangle 23"/>
          <p:cNvSpPr>
            <a:spLocks noChangeArrowheads="1"/>
          </p:cNvSpPr>
          <p:nvPr/>
        </p:nvSpPr>
        <p:spPr bwMode="auto">
          <a:xfrm>
            <a:off x="250826" y="2321698"/>
            <a:ext cx="8571148" cy="1686539"/>
          </a:xfrm>
          <a:prstGeom prst="rect">
            <a:avLst/>
          </a:prstGeom>
          <a:solidFill>
            <a:schemeClr val="bg1"/>
          </a:solidFill>
          <a:ln w="28575">
            <a:noFill/>
            <a:miter lim="800000"/>
            <a:headEnd/>
            <a:tailEnd/>
          </a:ln>
        </p:spPr>
        <p:txBody>
          <a:bodyPr/>
          <a:lstStyle/>
          <a:p>
            <a:pPr marL="342891" indent="-342891">
              <a:spcBef>
                <a:spcPct val="20000"/>
              </a:spcBef>
            </a:pPr>
            <a:r>
              <a:rPr kumimoji="1" lang="en-US" altLang="zh-CN" sz="3200" dirty="0">
                <a:solidFill>
                  <a:srgbClr val="FF3300"/>
                </a:solidFill>
                <a:latin typeface="Times New Roman" pitchFamily="18" charset="0"/>
              </a:rPr>
              <a:t>    </a:t>
            </a:r>
            <a:r>
              <a:rPr kumimoji="1" lang="zh-CN" altLang="en-US" sz="2800" b="1" dirty="0">
                <a:solidFill>
                  <a:srgbClr val="FF3300"/>
                </a:solidFill>
                <a:latin typeface="Times New Roman" pitchFamily="18" charset="0"/>
              </a:rPr>
              <a:t>定义</a:t>
            </a:r>
            <a:r>
              <a:rPr kumimoji="1" lang="en-US" altLang="zh-CN" sz="2800" b="1" dirty="0">
                <a:solidFill>
                  <a:srgbClr val="FF3300"/>
                </a:solidFill>
                <a:latin typeface="Times New Roman" pitchFamily="18" charset="0"/>
              </a:rPr>
              <a:t>4.3 </a:t>
            </a:r>
            <a:r>
              <a:rPr kumimoji="1" lang="zh-CN" altLang="en-US" sz="2800" b="1" dirty="0">
                <a:solidFill>
                  <a:srgbClr val="FF3300"/>
                </a:solidFill>
                <a:latin typeface="Times New Roman" pitchFamily="18" charset="0"/>
              </a:rPr>
              <a:t>：</a:t>
            </a:r>
            <a:r>
              <a:rPr kumimoji="1" lang="zh-CN" altLang="en-US" sz="2800" b="1" dirty="0">
                <a:latin typeface="Times New Roman" pitchFamily="18" charset="0"/>
              </a:rPr>
              <a:t>部分函数依赖</a:t>
            </a:r>
          </a:p>
          <a:p>
            <a:pPr marL="342891" indent="-342891">
              <a:spcBef>
                <a:spcPct val="20000"/>
              </a:spcBef>
            </a:pPr>
            <a:r>
              <a:rPr kumimoji="1" lang="zh-CN" altLang="en-US" sz="2800" dirty="0">
                <a:latin typeface="Times New Roman" pitchFamily="18" charset="0"/>
              </a:rPr>
              <a:t> </a:t>
            </a:r>
            <a:r>
              <a:rPr kumimoji="1" lang="zh-CN" altLang="en-US" sz="2800" dirty="0">
                <a:latin typeface="宋体" pitchFamily="2" charset="-122"/>
              </a:rPr>
              <a:t>在</a:t>
            </a:r>
            <a:r>
              <a:rPr kumimoji="1" lang="en-US" altLang="zh-CN" sz="2800" dirty="0">
                <a:latin typeface="宋体" pitchFamily="2" charset="-122"/>
              </a:rPr>
              <a:t>R(U)</a:t>
            </a:r>
            <a:r>
              <a:rPr kumimoji="1" lang="zh-CN" altLang="en-US" sz="2800" dirty="0">
                <a:latin typeface="宋体" pitchFamily="2" charset="-122"/>
              </a:rPr>
              <a:t>中，如果</a:t>
            </a:r>
            <a:r>
              <a:rPr kumimoji="1" lang="en-US" altLang="zh-CN" sz="2800" dirty="0">
                <a:latin typeface="宋体" pitchFamily="2" charset="-122"/>
              </a:rPr>
              <a:t>X →Y</a:t>
            </a:r>
            <a:r>
              <a:rPr kumimoji="1" lang="zh-CN" altLang="en-US" sz="2800" dirty="0">
                <a:latin typeface="宋体" pitchFamily="2" charset="-122"/>
              </a:rPr>
              <a:t>，并且对于</a:t>
            </a:r>
            <a:r>
              <a:rPr kumimoji="1" lang="en-US" altLang="zh-CN" sz="2800" dirty="0">
                <a:latin typeface="宋体" pitchFamily="2" charset="-122"/>
              </a:rPr>
              <a:t>X</a:t>
            </a:r>
            <a:r>
              <a:rPr kumimoji="1" lang="zh-CN" altLang="en-US" sz="2800" dirty="0">
                <a:latin typeface="宋体" pitchFamily="2" charset="-122"/>
              </a:rPr>
              <a:t>的一个真子集</a:t>
            </a:r>
            <a:r>
              <a:rPr kumimoji="1" lang="en-US" altLang="zh-CN" sz="2800" dirty="0">
                <a:latin typeface="宋体" pitchFamily="2" charset="-122"/>
              </a:rPr>
              <a:t>X</a:t>
            </a:r>
            <a:r>
              <a:rPr kumimoji="1" lang="en-US" altLang="zh-CN" sz="2800" dirty="0">
                <a:latin typeface="Times New Roman" pitchFamily="18" charset="0"/>
              </a:rPr>
              <a:t>’</a:t>
            </a:r>
            <a:r>
              <a:rPr kumimoji="1" lang="zh-CN" altLang="en-US" sz="2800" dirty="0">
                <a:latin typeface="宋体" pitchFamily="2" charset="-122"/>
              </a:rPr>
              <a:t>，有</a:t>
            </a:r>
            <a:r>
              <a:rPr kumimoji="1" lang="en-US" altLang="zh-CN" sz="2800" dirty="0">
                <a:latin typeface="宋体" pitchFamily="2" charset="-122"/>
              </a:rPr>
              <a:t>X</a:t>
            </a:r>
            <a:r>
              <a:rPr kumimoji="1" lang="en-US" altLang="zh-CN" sz="2800" dirty="0">
                <a:latin typeface="Times New Roman" pitchFamily="18" charset="0"/>
              </a:rPr>
              <a:t>’</a:t>
            </a:r>
            <a:r>
              <a:rPr kumimoji="1" lang="en-US" altLang="zh-CN" sz="2800" dirty="0">
                <a:latin typeface="宋体" pitchFamily="2" charset="-122"/>
              </a:rPr>
              <a:t> → Y</a:t>
            </a:r>
            <a:r>
              <a:rPr kumimoji="1" lang="zh-CN" altLang="en-US" sz="2800" dirty="0">
                <a:latin typeface="宋体" pitchFamily="2" charset="-122"/>
              </a:rPr>
              <a:t>，则称</a:t>
            </a:r>
            <a:r>
              <a:rPr kumimoji="1" lang="en-US" altLang="zh-CN" sz="2800" dirty="0">
                <a:latin typeface="宋体" pitchFamily="2" charset="-122"/>
              </a:rPr>
              <a:t>Y</a:t>
            </a:r>
            <a:r>
              <a:rPr kumimoji="1" lang="zh-CN" altLang="en-US" sz="2800" dirty="0">
                <a:latin typeface="宋体" pitchFamily="2" charset="-122"/>
              </a:rPr>
              <a:t>对</a:t>
            </a:r>
            <a:r>
              <a:rPr kumimoji="1" lang="en-US" altLang="zh-CN" sz="2800" dirty="0">
                <a:latin typeface="宋体" pitchFamily="2" charset="-122"/>
              </a:rPr>
              <a:t>X</a:t>
            </a:r>
            <a:r>
              <a:rPr kumimoji="1" lang="zh-CN" altLang="en-US" sz="2800" dirty="0">
                <a:latin typeface="宋体" pitchFamily="2" charset="-122"/>
              </a:rPr>
              <a:t>部分函数依赖。记作：</a:t>
            </a:r>
            <a:endParaRPr kumimoji="1" lang="zh-CN" altLang="en-US" sz="3200" dirty="0">
              <a:latin typeface="宋体" pitchFamily="2" charset="-122"/>
            </a:endParaRPr>
          </a:p>
        </p:txBody>
      </p:sp>
      <p:grpSp>
        <p:nvGrpSpPr>
          <p:cNvPr id="4" name="Group 24"/>
          <p:cNvGrpSpPr>
            <a:grpSpLocks/>
          </p:cNvGrpSpPr>
          <p:nvPr/>
        </p:nvGrpSpPr>
        <p:grpSpPr bwMode="auto">
          <a:xfrm>
            <a:off x="7374070" y="3274203"/>
            <a:ext cx="1327247" cy="655615"/>
            <a:chOff x="1488" y="3120"/>
            <a:chExt cx="1056" cy="473"/>
          </a:xfrm>
        </p:grpSpPr>
        <p:sp>
          <p:nvSpPr>
            <p:cNvPr id="18447" name="Text Box 25"/>
            <p:cNvSpPr txBox="1">
              <a:spLocks noChangeArrowheads="1"/>
            </p:cNvSpPr>
            <p:nvPr/>
          </p:nvSpPr>
          <p:spPr bwMode="auto">
            <a:xfrm>
              <a:off x="1872" y="3120"/>
              <a:ext cx="288" cy="377"/>
            </a:xfrm>
            <a:prstGeom prst="rect">
              <a:avLst/>
            </a:prstGeom>
            <a:noFill/>
            <a:ln w="9525">
              <a:noFill/>
              <a:miter lim="800000"/>
              <a:headEnd/>
              <a:tailEnd/>
            </a:ln>
          </p:spPr>
          <p:txBody>
            <a:bodyPr>
              <a:spAutoFit/>
            </a:bodyPr>
            <a:lstStyle/>
            <a:p>
              <a:pPr>
                <a:spcBef>
                  <a:spcPct val="50000"/>
                </a:spcBef>
              </a:pPr>
              <a:r>
                <a:rPr kumimoji="1" lang="en-US" altLang="zh-CN" sz="2800" b="1" dirty="0">
                  <a:latin typeface="Times New Roman" pitchFamily="18" charset="0"/>
                </a:rPr>
                <a:t>P</a:t>
              </a:r>
            </a:p>
          </p:txBody>
        </p:sp>
        <p:sp>
          <p:nvSpPr>
            <p:cNvPr id="18448" name="Line 26"/>
            <p:cNvSpPr>
              <a:spLocks noChangeShapeType="1"/>
            </p:cNvSpPr>
            <p:nvPr/>
          </p:nvSpPr>
          <p:spPr bwMode="auto">
            <a:xfrm>
              <a:off x="1776" y="3408"/>
              <a:ext cx="432" cy="0"/>
            </a:xfrm>
            <a:prstGeom prst="line">
              <a:avLst/>
            </a:prstGeom>
            <a:noFill/>
            <a:ln w="28575">
              <a:solidFill>
                <a:schemeClr val="tx1"/>
              </a:solidFill>
              <a:round/>
              <a:headEnd/>
              <a:tailEnd type="triangle" w="lg" len="sm"/>
            </a:ln>
          </p:spPr>
          <p:txBody>
            <a:bodyPr/>
            <a:lstStyle/>
            <a:p>
              <a:endParaRPr lang="zh-CN" altLang="en-US"/>
            </a:p>
          </p:txBody>
        </p:sp>
        <p:sp>
          <p:nvSpPr>
            <p:cNvPr id="18449" name="Text Box 27"/>
            <p:cNvSpPr txBox="1">
              <a:spLocks noChangeArrowheads="1"/>
            </p:cNvSpPr>
            <p:nvPr/>
          </p:nvSpPr>
          <p:spPr bwMode="auto">
            <a:xfrm>
              <a:off x="1488" y="3216"/>
              <a:ext cx="288" cy="377"/>
            </a:xfrm>
            <a:prstGeom prst="rect">
              <a:avLst/>
            </a:prstGeom>
            <a:noFill/>
            <a:ln w="9525">
              <a:noFill/>
              <a:miter lim="800000"/>
              <a:headEnd/>
              <a:tailEnd/>
            </a:ln>
          </p:spPr>
          <p:txBody>
            <a:bodyPr>
              <a:spAutoFit/>
            </a:bodyPr>
            <a:lstStyle/>
            <a:p>
              <a:pPr>
                <a:spcBef>
                  <a:spcPct val="50000"/>
                </a:spcBef>
              </a:pPr>
              <a:r>
                <a:rPr kumimoji="1" lang="en-US" altLang="zh-CN" sz="2800" b="1" dirty="0">
                  <a:latin typeface="Times New Roman" pitchFamily="18" charset="0"/>
                </a:rPr>
                <a:t>X</a:t>
              </a:r>
              <a:endParaRPr kumimoji="1" lang="en-US" altLang="zh-CN" sz="3200" b="1" dirty="0">
                <a:latin typeface="Times New Roman" pitchFamily="18" charset="0"/>
              </a:endParaRPr>
            </a:p>
          </p:txBody>
        </p:sp>
        <p:sp>
          <p:nvSpPr>
            <p:cNvPr id="18450" name="Text Box 28"/>
            <p:cNvSpPr txBox="1">
              <a:spLocks noChangeArrowheads="1"/>
            </p:cNvSpPr>
            <p:nvPr/>
          </p:nvSpPr>
          <p:spPr bwMode="auto">
            <a:xfrm>
              <a:off x="2256" y="3216"/>
              <a:ext cx="288" cy="377"/>
            </a:xfrm>
            <a:prstGeom prst="rect">
              <a:avLst/>
            </a:prstGeom>
            <a:noFill/>
            <a:ln w="9525">
              <a:noFill/>
              <a:miter lim="800000"/>
              <a:headEnd/>
              <a:tailEnd/>
            </a:ln>
          </p:spPr>
          <p:txBody>
            <a:bodyPr>
              <a:spAutoFit/>
            </a:bodyPr>
            <a:lstStyle/>
            <a:p>
              <a:pPr>
                <a:spcBef>
                  <a:spcPct val="50000"/>
                </a:spcBef>
              </a:pPr>
              <a:r>
                <a:rPr kumimoji="1" lang="en-US" altLang="zh-CN" sz="2800" b="1" dirty="0">
                  <a:latin typeface="Times New Roman" pitchFamily="18" charset="0"/>
                </a:rPr>
                <a:t>Y</a:t>
              </a:r>
              <a:endParaRPr kumimoji="1" lang="en-US" altLang="zh-CN" sz="3200" b="1" dirty="0">
                <a:latin typeface="Times New Roman" pitchFamily="18" charset="0"/>
              </a:endParaRPr>
            </a:p>
          </p:txBody>
        </p:sp>
      </p:grpSp>
      <p:sp>
        <p:nvSpPr>
          <p:cNvPr id="10270" name="Text Box 30"/>
          <p:cNvSpPr txBox="1">
            <a:spLocks noChangeArrowheads="1"/>
          </p:cNvSpPr>
          <p:nvPr/>
        </p:nvSpPr>
        <p:spPr bwMode="auto">
          <a:xfrm>
            <a:off x="250826" y="4182063"/>
            <a:ext cx="8571148" cy="1557349"/>
          </a:xfrm>
          <a:prstGeom prst="rect">
            <a:avLst/>
          </a:prstGeom>
          <a:solidFill>
            <a:schemeClr val="bg1"/>
          </a:solidFill>
          <a:ln w="28575">
            <a:noFill/>
            <a:miter lim="800000"/>
            <a:headEnd/>
            <a:tailEnd/>
          </a:ln>
        </p:spPr>
        <p:txBody>
          <a:bodyPr wrap="square">
            <a:spAutoFit/>
          </a:bodyPr>
          <a:lstStyle/>
          <a:p>
            <a:pPr>
              <a:spcBef>
                <a:spcPct val="20000"/>
              </a:spcBef>
            </a:pPr>
            <a:r>
              <a:rPr kumimoji="1" lang="zh-CN" altLang="en-US" sz="2800" b="1" dirty="0">
                <a:solidFill>
                  <a:srgbClr val="FF3300"/>
                </a:solidFill>
                <a:latin typeface="宋体" pitchFamily="2" charset="-122"/>
              </a:rPr>
              <a:t>定义</a:t>
            </a:r>
            <a:r>
              <a:rPr kumimoji="1" lang="en-US" altLang="zh-CN" sz="2800" b="1" dirty="0">
                <a:solidFill>
                  <a:srgbClr val="FF3300"/>
                </a:solidFill>
                <a:latin typeface="宋体" pitchFamily="2" charset="-122"/>
              </a:rPr>
              <a:t>4.4</a:t>
            </a:r>
            <a:r>
              <a:rPr kumimoji="1" lang="zh-CN" altLang="en-US" sz="2800" b="1" dirty="0">
                <a:solidFill>
                  <a:srgbClr val="FF3300"/>
                </a:solidFill>
                <a:latin typeface="宋体" pitchFamily="2" charset="-122"/>
              </a:rPr>
              <a:t>：</a:t>
            </a:r>
            <a:r>
              <a:rPr kumimoji="1" lang="zh-CN" altLang="en-US" sz="2800" b="1" dirty="0">
                <a:latin typeface="宋体" pitchFamily="2" charset="-122"/>
              </a:rPr>
              <a:t>传递函数依赖</a:t>
            </a:r>
          </a:p>
          <a:p>
            <a:pPr>
              <a:spcBef>
                <a:spcPct val="20000"/>
              </a:spcBef>
            </a:pPr>
            <a:r>
              <a:rPr kumimoji="1" lang="zh-CN" altLang="en-US" sz="2800" dirty="0">
                <a:latin typeface="Times New Roman" pitchFamily="18" charset="0"/>
              </a:rPr>
              <a:t>      在</a:t>
            </a:r>
            <a:r>
              <a:rPr kumimoji="1" lang="en-US" altLang="zh-CN" sz="2800" dirty="0">
                <a:latin typeface="Times New Roman" pitchFamily="18" charset="0"/>
              </a:rPr>
              <a:t>R(U)</a:t>
            </a:r>
            <a:r>
              <a:rPr kumimoji="1" lang="zh-CN" altLang="en-US" sz="2800" dirty="0">
                <a:latin typeface="Times New Roman" pitchFamily="18" charset="0"/>
              </a:rPr>
              <a:t>中，如果</a:t>
            </a:r>
            <a:r>
              <a:rPr kumimoji="1" lang="en-US" altLang="zh-CN" sz="2800" dirty="0">
                <a:latin typeface="Times New Roman" pitchFamily="18" charset="0"/>
              </a:rPr>
              <a:t>X →Y</a:t>
            </a:r>
            <a:r>
              <a:rPr kumimoji="1" lang="zh-CN" altLang="en-US" sz="2800" dirty="0">
                <a:latin typeface="Times New Roman" pitchFamily="18" charset="0"/>
              </a:rPr>
              <a:t>，</a:t>
            </a:r>
            <a:r>
              <a:rPr kumimoji="1" lang="en-US" altLang="zh-CN" sz="2800" dirty="0">
                <a:latin typeface="Times New Roman" pitchFamily="18" charset="0"/>
              </a:rPr>
              <a:t>(Y</a:t>
            </a:r>
            <a:r>
              <a:rPr kumimoji="1" lang="en-US" altLang="zh-CN" sz="2800" dirty="0">
                <a:latin typeface="Times New Roman" pitchFamily="18" charset="0"/>
                <a:sym typeface="Symbol" pitchFamily="18" charset="2"/>
              </a:rPr>
              <a:t>    </a:t>
            </a:r>
            <a:r>
              <a:rPr kumimoji="1" lang="en-US" altLang="zh-CN" sz="2800" dirty="0">
                <a:latin typeface="Times New Roman" pitchFamily="18" charset="0"/>
              </a:rPr>
              <a:t>X)</a:t>
            </a:r>
            <a:r>
              <a:rPr kumimoji="1" lang="zh-CN" altLang="en-US" sz="2800" dirty="0">
                <a:latin typeface="Times New Roman" pitchFamily="18" charset="0"/>
              </a:rPr>
              <a:t>，</a:t>
            </a:r>
          </a:p>
          <a:p>
            <a:pPr>
              <a:spcBef>
                <a:spcPct val="20000"/>
              </a:spcBef>
            </a:pPr>
            <a:r>
              <a:rPr kumimoji="1" lang="en-US" altLang="zh-CN" sz="2800" dirty="0">
                <a:latin typeface="Times New Roman" pitchFamily="18" charset="0"/>
              </a:rPr>
              <a:t>Y      X</a:t>
            </a:r>
            <a:r>
              <a:rPr kumimoji="1" lang="zh-CN" altLang="en-US" sz="2800" dirty="0">
                <a:latin typeface="Times New Roman" pitchFamily="18" charset="0"/>
              </a:rPr>
              <a:t>，</a:t>
            </a:r>
            <a:r>
              <a:rPr kumimoji="1" lang="en-US" altLang="zh-CN" sz="2800" dirty="0">
                <a:latin typeface="Times New Roman" pitchFamily="18" charset="0"/>
              </a:rPr>
              <a:t>Y → Z</a:t>
            </a:r>
            <a:r>
              <a:rPr kumimoji="1" lang="zh-CN" altLang="en-US" sz="2800" dirty="0">
                <a:latin typeface="Times New Roman" pitchFamily="18" charset="0"/>
              </a:rPr>
              <a:t>，则称</a:t>
            </a:r>
            <a:r>
              <a:rPr kumimoji="1" lang="en-US" altLang="zh-CN" sz="2800" dirty="0">
                <a:latin typeface="Times New Roman" pitchFamily="18" charset="0"/>
              </a:rPr>
              <a:t>Z</a:t>
            </a:r>
            <a:r>
              <a:rPr kumimoji="1" lang="zh-CN" altLang="en-US" sz="2800" dirty="0">
                <a:latin typeface="Times New Roman" pitchFamily="18" charset="0"/>
              </a:rPr>
              <a:t>对</a:t>
            </a:r>
            <a:r>
              <a:rPr kumimoji="1" lang="en-US" altLang="zh-CN" sz="2800" dirty="0">
                <a:latin typeface="Times New Roman" pitchFamily="18" charset="0"/>
              </a:rPr>
              <a:t>X</a:t>
            </a:r>
            <a:r>
              <a:rPr kumimoji="1" lang="zh-CN" altLang="en-US" sz="2800" dirty="0">
                <a:latin typeface="Times New Roman" pitchFamily="18" charset="0"/>
              </a:rPr>
              <a:t>传递函数依赖。</a:t>
            </a:r>
          </a:p>
        </p:txBody>
      </p:sp>
      <p:grpSp>
        <p:nvGrpSpPr>
          <p:cNvPr id="5" name="Group 31"/>
          <p:cNvGrpSpPr>
            <a:grpSpLocks/>
          </p:cNvGrpSpPr>
          <p:nvPr/>
        </p:nvGrpSpPr>
        <p:grpSpPr bwMode="auto">
          <a:xfrm>
            <a:off x="5004048" y="4581124"/>
            <a:ext cx="685800" cy="584728"/>
            <a:chOff x="990" y="3779"/>
            <a:chExt cx="432" cy="442"/>
          </a:xfrm>
        </p:grpSpPr>
        <p:sp>
          <p:nvSpPr>
            <p:cNvPr id="18445" name="Text Box 32"/>
            <p:cNvSpPr txBox="1">
              <a:spLocks noChangeArrowheads="1"/>
            </p:cNvSpPr>
            <p:nvPr/>
          </p:nvSpPr>
          <p:spPr bwMode="auto">
            <a:xfrm>
              <a:off x="990" y="3779"/>
              <a:ext cx="432" cy="442"/>
            </a:xfrm>
            <a:prstGeom prst="rect">
              <a:avLst/>
            </a:prstGeom>
            <a:noFill/>
            <a:ln w="9525">
              <a:noFill/>
              <a:miter lim="800000"/>
              <a:headEnd/>
              <a:tailEnd/>
            </a:ln>
          </p:spPr>
          <p:txBody>
            <a:bodyPr>
              <a:spAutoFit/>
            </a:bodyPr>
            <a:lstStyle/>
            <a:p>
              <a:pPr>
                <a:spcBef>
                  <a:spcPct val="50000"/>
                </a:spcBef>
              </a:pPr>
              <a:r>
                <a:rPr kumimoji="1" lang="en-US" altLang="zh-CN" sz="3200" dirty="0">
                  <a:latin typeface="隶书" pitchFamily="49" charset="-122"/>
                  <a:ea typeface="隶书" pitchFamily="49" charset="-122"/>
                  <a:sym typeface="Symbol" pitchFamily="18" charset="2"/>
                </a:rPr>
                <a:t></a:t>
              </a:r>
            </a:p>
          </p:txBody>
        </p:sp>
        <p:sp>
          <p:nvSpPr>
            <p:cNvPr id="18446" name="Line 33"/>
            <p:cNvSpPr>
              <a:spLocks noChangeShapeType="1"/>
            </p:cNvSpPr>
            <p:nvPr/>
          </p:nvSpPr>
          <p:spPr bwMode="auto">
            <a:xfrm>
              <a:off x="1077" y="3856"/>
              <a:ext cx="96" cy="288"/>
            </a:xfrm>
            <a:prstGeom prst="line">
              <a:avLst/>
            </a:prstGeom>
            <a:noFill/>
            <a:ln w="9525">
              <a:solidFill>
                <a:schemeClr val="tx1"/>
              </a:solidFill>
              <a:round/>
              <a:headEnd/>
              <a:tailEnd/>
            </a:ln>
          </p:spPr>
          <p:txBody>
            <a:bodyPr/>
            <a:lstStyle/>
            <a:p>
              <a:endParaRPr lang="zh-CN" altLang="en-US"/>
            </a:p>
          </p:txBody>
        </p:sp>
      </p:grpSp>
      <p:grpSp>
        <p:nvGrpSpPr>
          <p:cNvPr id="6" name="Group 34"/>
          <p:cNvGrpSpPr>
            <a:grpSpLocks/>
          </p:cNvGrpSpPr>
          <p:nvPr/>
        </p:nvGrpSpPr>
        <p:grpSpPr bwMode="auto">
          <a:xfrm>
            <a:off x="684213" y="5085189"/>
            <a:ext cx="609600" cy="584730"/>
            <a:chOff x="2256" y="3840"/>
            <a:chExt cx="384" cy="442"/>
          </a:xfrm>
        </p:grpSpPr>
        <p:sp>
          <p:nvSpPr>
            <p:cNvPr id="18443" name="Line 35"/>
            <p:cNvSpPr>
              <a:spLocks noChangeShapeType="1"/>
            </p:cNvSpPr>
            <p:nvPr/>
          </p:nvSpPr>
          <p:spPr bwMode="auto">
            <a:xfrm>
              <a:off x="2364" y="3924"/>
              <a:ext cx="96" cy="240"/>
            </a:xfrm>
            <a:prstGeom prst="line">
              <a:avLst/>
            </a:prstGeom>
            <a:noFill/>
            <a:ln w="9525">
              <a:solidFill>
                <a:schemeClr val="tx1"/>
              </a:solidFill>
              <a:miter lim="800000"/>
              <a:headEnd/>
              <a:tailEnd/>
            </a:ln>
          </p:spPr>
          <p:txBody>
            <a:bodyPr wrap="none"/>
            <a:lstStyle/>
            <a:p>
              <a:endParaRPr lang="zh-CN" altLang="en-US"/>
            </a:p>
          </p:txBody>
        </p:sp>
        <p:sp>
          <p:nvSpPr>
            <p:cNvPr id="18444" name="Text Box 36"/>
            <p:cNvSpPr txBox="1">
              <a:spLocks noChangeArrowheads="1"/>
            </p:cNvSpPr>
            <p:nvPr/>
          </p:nvSpPr>
          <p:spPr bwMode="auto">
            <a:xfrm>
              <a:off x="2256" y="3840"/>
              <a:ext cx="384" cy="442"/>
            </a:xfrm>
            <a:prstGeom prst="rect">
              <a:avLst/>
            </a:prstGeom>
            <a:noFill/>
            <a:ln w="9525">
              <a:noFill/>
              <a:miter lim="800000"/>
              <a:headEnd/>
              <a:tailEnd/>
            </a:ln>
          </p:spPr>
          <p:txBody>
            <a:bodyPr>
              <a:spAutoFit/>
            </a:bodyPr>
            <a:lstStyle/>
            <a:p>
              <a:pPr>
                <a:spcBef>
                  <a:spcPct val="50000"/>
                </a:spcBef>
              </a:pPr>
              <a:r>
                <a:rPr kumimoji="1" lang="en-US" altLang="zh-CN" sz="3200" dirty="0">
                  <a:latin typeface="隶书" pitchFamily="49" charset="-122"/>
                  <a:ea typeface="隶书" pitchFamily="49" charset="-122"/>
                </a:rPr>
                <a:t>→</a:t>
              </a:r>
            </a:p>
          </p:txBody>
        </p:sp>
      </p:grpSp>
      <p:sp>
        <p:nvSpPr>
          <p:cNvPr id="25" name="矩形 24"/>
          <p:cNvSpPr/>
          <p:nvPr/>
        </p:nvSpPr>
        <p:spPr>
          <a:xfrm>
            <a:off x="2123728" y="109336"/>
            <a:ext cx="3775393" cy="661720"/>
          </a:xfrm>
          <a:prstGeom prst="rect">
            <a:avLst/>
          </a:prstGeom>
        </p:spPr>
        <p:txBody>
          <a:bodyPr wrap="none">
            <a:spAutoFit/>
          </a:bodyPr>
          <a:lstStyle/>
          <a:p>
            <a:pPr lvl="0">
              <a:lnSpc>
                <a:spcPct val="90000"/>
              </a:lnSpc>
              <a:spcBef>
                <a:spcPct val="20000"/>
              </a:spcBef>
            </a:pPr>
            <a:r>
              <a:rPr kumimoji="1" lang="zh-CN" altLang="en-US" sz="4000" b="1" dirty="0" smtClean="0">
                <a:solidFill>
                  <a:srgbClr val="FFFF00"/>
                </a:solidFill>
                <a:latin typeface="Times New Roman" pitchFamily="18" charset="0"/>
                <a:ea typeface="华文行楷" pitchFamily="2" charset="-122"/>
              </a:rPr>
              <a:t>函数依赖的类型</a:t>
            </a:r>
            <a:endParaRPr kumimoji="1" lang="zh-CN" altLang="en-US" sz="4000" b="1" dirty="0">
              <a:solidFill>
                <a:srgbClr val="FFFF00"/>
              </a:solidFill>
              <a:latin typeface="Times New Roman" pitchFamily="18" charset="0"/>
              <a:ea typeface="华文行楷" pitchFamily="2" charset="-122"/>
            </a:endParaRPr>
          </a:p>
        </p:txBody>
      </p:sp>
    </p:spTree>
    <p:extLst>
      <p:ext uri="{BB962C8B-B14F-4D97-AF65-F5344CB8AC3E}">
        <p14:creationId xmlns:p14="http://schemas.microsoft.com/office/powerpoint/2010/main" val="2841032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box(in)">
                                      <p:cBhvr>
                                        <p:cTn id="7" dur="500"/>
                                        <p:tgtEl>
                                          <p:spTgt spid="10242">
                                            <p:txEl>
                                              <p:pRg st="0" end="0"/>
                                            </p:txEl>
                                          </p:spTgt>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0263"/>
                                        </p:tgtEl>
                                        <p:attrNameLst>
                                          <p:attrName>style.visibility</p:attrName>
                                        </p:attrNameLst>
                                      </p:cBhvr>
                                      <p:to>
                                        <p:strVal val="visible"/>
                                      </p:to>
                                    </p:set>
                                    <p:anim calcmode="lin" valueType="num">
                                      <p:cBhvr additive="base">
                                        <p:cTn id="22" dur="500" fill="hold"/>
                                        <p:tgtEl>
                                          <p:spTgt spid="10263"/>
                                        </p:tgtEl>
                                        <p:attrNameLst>
                                          <p:attrName>ppt_x</p:attrName>
                                        </p:attrNameLst>
                                      </p:cBhvr>
                                      <p:tavLst>
                                        <p:tav tm="0">
                                          <p:val>
                                            <p:strVal val="0-#ppt_w/2"/>
                                          </p:val>
                                        </p:tav>
                                        <p:tav tm="100000">
                                          <p:val>
                                            <p:strVal val="#ppt_x"/>
                                          </p:val>
                                        </p:tav>
                                      </p:tavLst>
                                    </p:anim>
                                    <p:anim calcmode="lin" valueType="num">
                                      <p:cBhvr additive="base">
                                        <p:cTn id="23" dur="500" fill="hold"/>
                                        <p:tgtEl>
                                          <p:spTgt spid="10263"/>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8"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0270"/>
                                        </p:tgtEl>
                                        <p:attrNameLst>
                                          <p:attrName>style.visibility</p:attrName>
                                        </p:attrNameLst>
                                      </p:cBhvr>
                                      <p:to>
                                        <p:strVal val="visible"/>
                                      </p:to>
                                    </p:set>
                                    <p:anim calcmode="lin" valueType="num">
                                      <p:cBhvr additive="base">
                                        <p:cTn id="33" dur="500" fill="hold"/>
                                        <p:tgtEl>
                                          <p:spTgt spid="10270"/>
                                        </p:tgtEl>
                                        <p:attrNameLst>
                                          <p:attrName>ppt_x</p:attrName>
                                        </p:attrNameLst>
                                      </p:cBhvr>
                                      <p:tavLst>
                                        <p:tav tm="0">
                                          <p:val>
                                            <p:strVal val="0-#ppt_w/2"/>
                                          </p:val>
                                        </p:tav>
                                        <p:tav tm="100000">
                                          <p:val>
                                            <p:strVal val="#ppt_x"/>
                                          </p:val>
                                        </p:tav>
                                      </p:tavLst>
                                    </p:anim>
                                    <p:anim calcmode="lin" valueType="num">
                                      <p:cBhvr additive="base">
                                        <p:cTn id="34" dur="500" fill="hold"/>
                                        <p:tgtEl>
                                          <p:spTgt spid="10270"/>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8"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0-#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8"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advAuto="1000"/>
      <p:bldP spid="10263" grpId="0" animBg="1" autoUpdateAnimBg="0"/>
      <p:bldP spid="1027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p:spPr>
        <p:txBody>
          <a:bodyPr/>
          <a:lstStyle/>
          <a:p>
            <a:fld id="{2619D79D-1FC0-4D8A-867C-3ACB86289C4C}" type="slidenum">
              <a:rPr lang="en-US" altLang="zh-CN" smtClean="0"/>
              <a:pPr/>
              <a:t>34</a:t>
            </a:fld>
            <a:endParaRPr lang="en-US" altLang="zh-CN" smtClean="0"/>
          </a:p>
        </p:txBody>
      </p:sp>
      <p:sp>
        <p:nvSpPr>
          <p:cNvPr id="19464" name="Text Box 37"/>
          <p:cNvSpPr txBox="1">
            <a:spLocks noChangeArrowheads="1"/>
          </p:cNvSpPr>
          <p:nvPr/>
        </p:nvSpPr>
        <p:spPr bwMode="auto">
          <a:xfrm>
            <a:off x="996951" y="4213491"/>
            <a:ext cx="1787525"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dirty="0">
                <a:latin typeface="Times New Roman" pitchFamily="18" charset="0"/>
              </a:rPr>
              <a:t>学院</a:t>
            </a:r>
          </a:p>
        </p:txBody>
      </p:sp>
      <p:sp>
        <p:nvSpPr>
          <p:cNvPr id="19465" name="Text Box 38"/>
          <p:cNvSpPr txBox="1">
            <a:spLocks noChangeArrowheads="1"/>
          </p:cNvSpPr>
          <p:nvPr/>
        </p:nvSpPr>
        <p:spPr bwMode="auto">
          <a:xfrm>
            <a:off x="3892551" y="4213491"/>
            <a:ext cx="1676400"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院长</a:t>
            </a:r>
          </a:p>
        </p:txBody>
      </p:sp>
      <p:sp>
        <p:nvSpPr>
          <p:cNvPr id="19466" name="Text Box 39"/>
          <p:cNvSpPr txBox="1">
            <a:spLocks noChangeArrowheads="1"/>
          </p:cNvSpPr>
          <p:nvPr/>
        </p:nvSpPr>
        <p:spPr bwMode="auto">
          <a:xfrm>
            <a:off x="7016751" y="1402292"/>
            <a:ext cx="1219200"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成绩</a:t>
            </a:r>
          </a:p>
        </p:txBody>
      </p:sp>
      <p:sp>
        <p:nvSpPr>
          <p:cNvPr id="19467" name="Rectangle 40"/>
          <p:cNvSpPr>
            <a:spLocks noChangeArrowheads="1"/>
          </p:cNvSpPr>
          <p:nvPr/>
        </p:nvSpPr>
        <p:spPr bwMode="auto">
          <a:xfrm>
            <a:off x="539751" y="1148292"/>
            <a:ext cx="5638800" cy="1143000"/>
          </a:xfrm>
          <a:prstGeom prst="rect">
            <a:avLst/>
          </a:prstGeom>
          <a:noFill/>
          <a:ln w="9525">
            <a:solidFill>
              <a:schemeClr val="tx1"/>
            </a:solidFill>
            <a:miter lim="800000"/>
            <a:headEnd/>
            <a:tailEnd/>
          </a:ln>
        </p:spPr>
        <p:txBody>
          <a:bodyPr wrap="none" anchor="ctr"/>
          <a:lstStyle/>
          <a:p>
            <a:endParaRPr lang="zh-CN" altLang="en-US"/>
          </a:p>
        </p:txBody>
      </p:sp>
      <p:sp>
        <p:nvSpPr>
          <p:cNvPr id="19468" name="Line 41"/>
          <p:cNvSpPr>
            <a:spLocks noChangeShapeType="1"/>
          </p:cNvSpPr>
          <p:nvPr/>
        </p:nvSpPr>
        <p:spPr bwMode="auto">
          <a:xfrm>
            <a:off x="2749551" y="4450293"/>
            <a:ext cx="1106488" cy="18521"/>
          </a:xfrm>
          <a:prstGeom prst="line">
            <a:avLst/>
          </a:prstGeom>
          <a:noFill/>
          <a:ln w="28575">
            <a:solidFill>
              <a:schemeClr val="tx1"/>
            </a:solidFill>
            <a:round/>
            <a:headEnd/>
            <a:tailEnd type="triangle" w="lg" len="sm"/>
          </a:ln>
        </p:spPr>
        <p:txBody>
          <a:bodyPr wrap="none" anchor="ctr"/>
          <a:lstStyle/>
          <a:p>
            <a:endParaRPr lang="zh-CN" altLang="en-US"/>
          </a:p>
        </p:txBody>
      </p:sp>
      <p:sp>
        <p:nvSpPr>
          <p:cNvPr id="19469" name="Text Box 42"/>
          <p:cNvSpPr txBox="1">
            <a:spLocks noChangeArrowheads="1"/>
          </p:cNvSpPr>
          <p:nvPr/>
        </p:nvSpPr>
        <p:spPr bwMode="auto">
          <a:xfrm>
            <a:off x="1073151" y="1465792"/>
            <a:ext cx="1676400" cy="584729"/>
          </a:xfrm>
          <a:prstGeom prst="rect">
            <a:avLst/>
          </a:prstGeom>
          <a:noFill/>
          <a:ln w="9525">
            <a:solidFill>
              <a:schemeClr val="tx1"/>
            </a:solidFill>
            <a:miter lim="800000"/>
            <a:headEnd/>
            <a:tailEnd/>
          </a:ln>
        </p:spPr>
        <p:txBody>
          <a:bodyPr>
            <a:spAutoFit/>
          </a:bodyPr>
          <a:lstStyle/>
          <a:p>
            <a:pPr>
              <a:spcBef>
                <a:spcPct val="50000"/>
              </a:spcBef>
            </a:pPr>
            <a:r>
              <a:rPr kumimoji="1" lang="en-US" altLang="zh-CN" sz="3200" b="1">
                <a:latin typeface="华文中宋" pitchFamily="2" charset="-122"/>
                <a:ea typeface="华文中宋" pitchFamily="2" charset="-122"/>
              </a:rPr>
              <a:t>   </a:t>
            </a:r>
            <a:r>
              <a:rPr kumimoji="1" lang="zh-CN" altLang="en-US" sz="3200" b="1">
                <a:latin typeface="华文中宋" pitchFamily="2" charset="-122"/>
                <a:ea typeface="华文中宋" pitchFamily="2" charset="-122"/>
              </a:rPr>
              <a:t>学号</a:t>
            </a:r>
          </a:p>
        </p:txBody>
      </p:sp>
      <p:sp>
        <p:nvSpPr>
          <p:cNvPr id="19470" name="Text Box 43"/>
          <p:cNvSpPr txBox="1">
            <a:spLocks noChangeArrowheads="1"/>
          </p:cNvSpPr>
          <p:nvPr/>
        </p:nvSpPr>
        <p:spPr bwMode="auto">
          <a:xfrm>
            <a:off x="3892551" y="1465792"/>
            <a:ext cx="1900238"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ea typeface="华文中宋" pitchFamily="2" charset="-122"/>
              </a:rPr>
              <a:t>课程号</a:t>
            </a:r>
          </a:p>
        </p:txBody>
      </p:sp>
      <p:sp>
        <p:nvSpPr>
          <p:cNvPr id="19471" name="Line 44"/>
          <p:cNvSpPr>
            <a:spLocks noChangeShapeType="1"/>
          </p:cNvSpPr>
          <p:nvPr/>
        </p:nvSpPr>
        <p:spPr bwMode="auto">
          <a:xfrm>
            <a:off x="1835151" y="2291292"/>
            <a:ext cx="0" cy="1968501"/>
          </a:xfrm>
          <a:prstGeom prst="line">
            <a:avLst/>
          </a:prstGeom>
          <a:noFill/>
          <a:ln w="28575">
            <a:solidFill>
              <a:schemeClr val="tx1"/>
            </a:solidFill>
            <a:round/>
            <a:headEnd/>
            <a:tailEnd type="triangle" w="lg" len="sm"/>
          </a:ln>
        </p:spPr>
        <p:txBody>
          <a:bodyPr wrap="none" anchor="ctr"/>
          <a:lstStyle/>
          <a:p>
            <a:endParaRPr lang="zh-CN" altLang="en-US"/>
          </a:p>
        </p:txBody>
      </p:sp>
      <p:sp>
        <p:nvSpPr>
          <p:cNvPr id="19472" name="Line 45"/>
          <p:cNvSpPr>
            <a:spLocks noChangeShapeType="1"/>
          </p:cNvSpPr>
          <p:nvPr/>
        </p:nvSpPr>
        <p:spPr bwMode="auto">
          <a:xfrm>
            <a:off x="6178551" y="1656292"/>
            <a:ext cx="811213" cy="1323"/>
          </a:xfrm>
          <a:prstGeom prst="line">
            <a:avLst/>
          </a:prstGeom>
          <a:noFill/>
          <a:ln w="28575">
            <a:solidFill>
              <a:schemeClr val="tx1"/>
            </a:solidFill>
            <a:round/>
            <a:headEnd/>
            <a:tailEnd type="triangle" w="lg" len="sm"/>
          </a:ln>
        </p:spPr>
        <p:txBody>
          <a:bodyPr wrap="none" anchor="ctr"/>
          <a:lstStyle/>
          <a:p>
            <a:endParaRPr lang="zh-CN" altLang="en-US"/>
          </a:p>
        </p:txBody>
      </p:sp>
      <p:sp>
        <p:nvSpPr>
          <p:cNvPr id="19473" name="Text Box 46"/>
          <p:cNvSpPr txBox="1">
            <a:spLocks noChangeArrowheads="1"/>
          </p:cNvSpPr>
          <p:nvPr/>
        </p:nvSpPr>
        <p:spPr bwMode="auto">
          <a:xfrm>
            <a:off x="3968751" y="2799292"/>
            <a:ext cx="1787525" cy="58472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sz="3200" b="1">
                <a:latin typeface="Times New Roman" pitchFamily="18" charset="0"/>
              </a:rPr>
              <a:t>课程名</a:t>
            </a:r>
          </a:p>
        </p:txBody>
      </p:sp>
      <p:sp>
        <p:nvSpPr>
          <p:cNvPr id="19474" name="Line 47"/>
          <p:cNvSpPr>
            <a:spLocks noChangeShapeType="1"/>
          </p:cNvSpPr>
          <p:nvPr/>
        </p:nvSpPr>
        <p:spPr bwMode="auto">
          <a:xfrm>
            <a:off x="4806951" y="2291292"/>
            <a:ext cx="0" cy="508000"/>
          </a:xfrm>
          <a:prstGeom prst="line">
            <a:avLst/>
          </a:prstGeom>
          <a:noFill/>
          <a:ln w="28575">
            <a:solidFill>
              <a:schemeClr val="tx1"/>
            </a:solidFill>
            <a:round/>
            <a:headEnd/>
            <a:tailEnd type="triangle" w="lg" len="sm"/>
          </a:ln>
        </p:spPr>
        <p:txBody>
          <a:bodyPr wrap="none" anchor="ctr"/>
          <a:lstStyle/>
          <a:p>
            <a:endParaRPr lang="zh-CN" altLang="en-US"/>
          </a:p>
        </p:txBody>
      </p:sp>
      <p:sp>
        <p:nvSpPr>
          <p:cNvPr id="19504" name="WordArt 48"/>
          <p:cNvSpPr>
            <a:spLocks noChangeArrowheads="1" noChangeShapeType="1" noTextEdit="1"/>
          </p:cNvSpPr>
          <p:nvPr/>
        </p:nvSpPr>
        <p:spPr bwMode="auto">
          <a:xfrm>
            <a:off x="6516688" y="2349500"/>
            <a:ext cx="2209800" cy="381000"/>
          </a:xfrm>
          <a:prstGeom prst="rect">
            <a:avLst/>
          </a:prstGeom>
          <a:noFill/>
        </p:spPr>
        <p:txBody>
          <a:bodyPr spcFirstLastPara="1" wrap="none" fromWordArt="1">
            <a:prstTxWarp prst="textArchUp">
              <a:avLst>
                <a:gd name="adj" fmla="val 10800004"/>
              </a:avLst>
            </a:prstTxWarp>
          </a:bodyPr>
          <a:lstStyle/>
          <a:p>
            <a:pPr algn="ctr"/>
            <a:r>
              <a:rPr lang="zh-CN" altLang="en-US" sz="3600" kern="10" dirty="0">
                <a:ln w="9525">
                  <a:solidFill>
                    <a:srgbClr val="993366"/>
                  </a:solidFill>
                  <a:round/>
                  <a:headEnd/>
                  <a:tailEnd/>
                </a:ln>
                <a:latin typeface="宋体"/>
                <a:ea typeface="宋体"/>
              </a:rPr>
              <a:t>完全函数依赖</a:t>
            </a:r>
          </a:p>
        </p:txBody>
      </p:sp>
      <p:sp>
        <p:nvSpPr>
          <p:cNvPr id="19505" name="WordArt 49"/>
          <p:cNvSpPr>
            <a:spLocks noChangeArrowheads="1" noChangeShapeType="1" noTextEdit="1"/>
          </p:cNvSpPr>
          <p:nvPr/>
        </p:nvSpPr>
        <p:spPr bwMode="auto">
          <a:xfrm>
            <a:off x="3924300" y="4869657"/>
            <a:ext cx="2667000" cy="508000"/>
          </a:xfrm>
          <a:prstGeom prst="rect">
            <a:avLst/>
          </a:prstGeom>
        </p:spPr>
        <p:txBody>
          <a:bodyPr wrap="none" fromWordArt="1">
            <a:prstTxWarp prst="textCurveUp">
              <a:avLst>
                <a:gd name="adj" fmla="val 40356"/>
              </a:avLst>
            </a:prstTxWarp>
          </a:bodyPr>
          <a:lstStyle/>
          <a:p>
            <a:pPr algn="ctr"/>
            <a:r>
              <a:rPr lang="zh-CN" altLang="en-US" sz="3600" kern="10" dirty="0">
                <a:ln w="12700">
                  <a:solidFill>
                    <a:srgbClr val="FF0000"/>
                  </a:solidFill>
                  <a:round/>
                  <a:headEnd/>
                  <a:tailEnd/>
                </a:ln>
                <a:solidFill>
                  <a:srgbClr val="FFCC99"/>
                </a:solidFill>
                <a:effectLst>
                  <a:outerShdw dist="45791" dir="2021404" algn="ctr" rotWithShape="0">
                    <a:srgbClr val="808080"/>
                  </a:outerShdw>
                </a:effectLst>
                <a:latin typeface="宋体"/>
                <a:ea typeface="宋体"/>
              </a:rPr>
              <a:t>传递函数依赖</a:t>
            </a:r>
          </a:p>
        </p:txBody>
      </p:sp>
      <p:sp>
        <p:nvSpPr>
          <p:cNvPr id="19506" name="WordArt 50"/>
          <p:cNvSpPr>
            <a:spLocks noChangeArrowheads="1" noChangeShapeType="1" noTextEdit="1"/>
          </p:cNvSpPr>
          <p:nvPr/>
        </p:nvSpPr>
        <p:spPr bwMode="auto">
          <a:xfrm>
            <a:off x="323851" y="4869657"/>
            <a:ext cx="2438400" cy="508000"/>
          </a:xfrm>
          <a:prstGeom prst="rect">
            <a:avLst/>
          </a:prstGeom>
        </p:spPr>
        <p:txBody>
          <a:bodyPr wrap="none" fromWordArt="1">
            <a:prstTxWarp prst="textDeflate">
              <a:avLst>
                <a:gd name="adj" fmla="val 26227"/>
              </a:avLst>
            </a:prstTxWarp>
          </a:bodyPr>
          <a:lstStyle/>
          <a:p>
            <a:pPr algn="ctr"/>
            <a:r>
              <a:rPr lang="zh-CN" altLang="en-US" sz="3600" kern="10" dirty="0">
                <a:ln w="9525">
                  <a:solidFill>
                    <a:srgbClr val="0000FF"/>
                  </a:solidFill>
                  <a:round/>
                  <a:headEnd/>
                  <a:tailEnd/>
                </a:ln>
                <a:solidFill>
                  <a:srgbClr val="0000FF"/>
                </a:solidFill>
                <a:latin typeface="宋体"/>
                <a:ea typeface="宋体"/>
              </a:rPr>
              <a:t>部分函数依赖</a:t>
            </a:r>
          </a:p>
        </p:txBody>
      </p:sp>
      <p:sp>
        <p:nvSpPr>
          <p:cNvPr id="19507" name="WordArt 51"/>
          <p:cNvSpPr>
            <a:spLocks noChangeArrowheads="1" noChangeShapeType="1" noTextEdit="1"/>
          </p:cNvSpPr>
          <p:nvPr/>
        </p:nvSpPr>
        <p:spPr bwMode="auto">
          <a:xfrm>
            <a:off x="5867400" y="3008313"/>
            <a:ext cx="2438400" cy="508000"/>
          </a:xfrm>
          <a:prstGeom prst="rect">
            <a:avLst/>
          </a:prstGeom>
          <a:noFill/>
        </p:spPr>
        <p:txBody>
          <a:bodyPr wrap="none" fromWordArt="1">
            <a:prstTxWarp prst="textDeflate">
              <a:avLst>
                <a:gd name="adj" fmla="val 26227"/>
              </a:avLst>
            </a:prstTxWarp>
          </a:bodyPr>
          <a:lstStyle/>
          <a:p>
            <a:pPr algn="ctr"/>
            <a:r>
              <a:rPr lang="zh-CN" altLang="en-US" sz="3600" kern="10" dirty="0">
                <a:ln w="9525">
                  <a:solidFill>
                    <a:srgbClr val="0000FF"/>
                  </a:solidFill>
                  <a:round/>
                  <a:headEnd/>
                  <a:tailEnd/>
                </a:ln>
                <a:latin typeface="宋体"/>
                <a:ea typeface="宋体"/>
              </a:rPr>
              <a:t>部分函数依赖</a:t>
            </a:r>
          </a:p>
        </p:txBody>
      </p:sp>
      <p:sp>
        <p:nvSpPr>
          <p:cNvPr id="19" name="矩形 18"/>
          <p:cNvSpPr/>
          <p:nvPr/>
        </p:nvSpPr>
        <p:spPr>
          <a:xfrm>
            <a:off x="2123728" y="109336"/>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spTree>
    <p:extLst>
      <p:ext uri="{BB962C8B-B14F-4D97-AF65-F5344CB8AC3E}">
        <p14:creationId xmlns:p14="http://schemas.microsoft.com/office/powerpoint/2010/main" val="1237159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04"/>
                                        </p:tgtEl>
                                        <p:attrNameLst>
                                          <p:attrName>style.visibility</p:attrName>
                                        </p:attrNameLst>
                                      </p:cBhvr>
                                      <p:to>
                                        <p:strVal val="visible"/>
                                      </p:to>
                                    </p:set>
                                    <p:anim calcmode="lin" valueType="num">
                                      <p:cBhvr additive="base">
                                        <p:cTn id="19" dur="500" fill="hold"/>
                                        <p:tgtEl>
                                          <p:spTgt spid="19504"/>
                                        </p:tgtEl>
                                        <p:attrNameLst>
                                          <p:attrName>ppt_x</p:attrName>
                                        </p:attrNameLst>
                                      </p:cBhvr>
                                      <p:tavLst>
                                        <p:tav tm="0">
                                          <p:val>
                                            <p:strVal val="0-#ppt_w/2"/>
                                          </p:val>
                                        </p:tav>
                                        <p:tav tm="100000">
                                          <p:val>
                                            <p:strVal val="#ppt_x"/>
                                          </p:val>
                                        </p:tav>
                                      </p:tavLst>
                                    </p:anim>
                                    <p:anim calcmode="lin" valueType="num">
                                      <p:cBhvr additive="base">
                                        <p:cTn id="20" dur="500" fill="hold"/>
                                        <p:tgtEl>
                                          <p:spTgt spid="195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4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4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506"/>
                                        </p:tgtEl>
                                        <p:attrNameLst>
                                          <p:attrName>style.visibility</p:attrName>
                                        </p:attrNameLst>
                                      </p:cBhvr>
                                      <p:to>
                                        <p:strVal val="visible"/>
                                      </p:to>
                                    </p:set>
                                    <p:anim calcmode="lin" valueType="num">
                                      <p:cBhvr additive="base">
                                        <p:cTn id="31" dur="500" fill="hold"/>
                                        <p:tgtEl>
                                          <p:spTgt spid="19506"/>
                                        </p:tgtEl>
                                        <p:attrNameLst>
                                          <p:attrName>ppt_x</p:attrName>
                                        </p:attrNameLst>
                                      </p:cBhvr>
                                      <p:tavLst>
                                        <p:tav tm="0">
                                          <p:val>
                                            <p:strVal val="0-#ppt_w/2"/>
                                          </p:val>
                                        </p:tav>
                                        <p:tav tm="100000">
                                          <p:val>
                                            <p:strVal val="#ppt_x"/>
                                          </p:val>
                                        </p:tav>
                                      </p:tavLst>
                                    </p:anim>
                                    <p:anim calcmode="lin" valueType="num">
                                      <p:cBhvr additive="base">
                                        <p:cTn id="32" dur="500" fill="hold"/>
                                        <p:tgtEl>
                                          <p:spTgt spid="1950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4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4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507"/>
                                        </p:tgtEl>
                                        <p:attrNameLst>
                                          <p:attrName>style.visibility</p:attrName>
                                        </p:attrNameLst>
                                      </p:cBhvr>
                                      <p:to>
                                        <p:strVal val="visible"/>
                                      </p:to>
                                    </p:set>
                                    <p:anim calcmode="lin" valueType="num">
                                      <p:cBhvr additive="base">
                                        <p:cTn id="43" dur="500" fill="hold"/>
                                        <p:tgtEl>
                                          <p:spTgt spid="19507"/>
                                        </p:tgtEl>
                                        <p:attrNameLst>
                                          <p:attrName>ppt_x</p:attrName>
                                        </p:attrNameLst>
                                      </p:cBhvr>
                                      <p:tavLst>
                                        <p:tav tm="0">
                                          <p:val>
                                            <p:strVal val="0-#ppt_w/2"/>
                                          </p:val>
                                        </p:tav>
                                        <p:tav tm="100000">
                                          <p:val>
                                            <p:strVal val="#ppt_x"/>
                                          </p:val>
                                        </p:tav>
                                      </p:tavLst>
                                    </p:anim>
                                    <p:anim calcmode="lin" valueType="num">
                                      <p:cBhvr additive="base">
                                        <p:cTn id="44" dur="500" fill="hold"/>
                                        <p:tgtEl>
                                          <p:spTgt spid="1950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4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4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505"/>
                                        </p:tgtEl>
                                        <p:attrNameLst>
                                          <p:attrName>style.visibility</p:attrName>
                                        </p:attrNameLst>
                                      </p:cBhvr>
                                      <p:to>
                                        <p:strVal val="visible"/>
                                      </p:to>
                                    </p:set>
                                    <p:anim calcmode="lin" valueType="num">
                                      <p:cBhvr additive="base">
                                        <p:cTn id="55" dur="500" fill="hold"/>
                                        <p:tgtEl>
                                          <p:spTgt spid="19505"/>
                                        </p:tgtEl>
                                        <p:attrNameLst>
                                          <p:attrName>ppt_x</p:attrName>
                                        </p:attrNameLst>
                                      </p:cBhvr>
                                      <p:tavLst>
                                        <p:tav tm="0">
                                          <p:val>
                                            <p:strVal val="0-#ppt_w/2"/>
                                          </p:val>
                                        </p:tav>
                                        <p:tav tm="100000">
                                          <p:val>
                                            <p:strVal val="#ppt_x"/>
                                          </p:val>
                                        </p:tav>
                                      </p:tavLst>
                                    </p:anim>
                                    <p:anim calcmode="lin" valueType="num">
                                      <p:cBhvr additive="base">
                                        <p:cTn id="56" dur="500" fill="hold"/>
                                        <p:tgtEl>
                                          <p:spTgt spid="195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animBg="1"/>
      <p:bldP spid="19465" grpId="0" animBg="1"/>
      <p:bldP spid="19466" grpId="0" animBg="1"/>
      <p:bldP spid="19467" grpId="0" animBg="1"/>
      <p:bldP spid="19468" grpId="0" animBg="1"/>
      <p:bldP spid="19469" grpId="0" animBg="1"/>
      <p:bldP spid="19470" grpId="0" animBg="1"/>
      <p:bldP spid="19471" grpId="0" animBg="1"/>
      <p:bldP spid="19472" grpId="0" animBg="1"/>
      <p:bldP spid="19473" grpId="0" animBg="1"/>
      <p:bldP spid="19474" grpId="0" animBg="1"/>
      <p:bldP spid="19504" grpId="0"/>
      <p:bldP spid="19505" grpId="0" animBg="1"/>
      <p:bldP spid="19506" grpId="0" animBg="1"/>
      <p:bldP spid="1950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p:spPr>
        <p:txBody>
          <a:bodyPr/>
          <a:lstStyle/>
          <a:p>
            <a:fld id="{FEAAA611-6B35-489E-B0BC-02CE9AB23B4A}" type="slidenum">
              <a:rPr lang="en-US" altLang="zh-CN" smtClean="0"/>
              <a:pPr/>
              <a:t>35</a:t>
            </a:fld>
            <a:endParaRPr lang="en-US" altLang="zh-CN" smtClean="0"/>
          </a:p>
        </p:txBody>
      </p:sp>
      <p:sp>
        <p:nvSpPr>
          <p:cNvPr id="4" name="矩形 3"/>
          <p:cNvSpPr/>
          <p:nvPr/>
        </p:nvSpPr>
        <p:spPr>
          <a:xfrm>
            <a:off x="2123728" y="-27382"/>
            <a:ext cx="4801314" cy="646331"/>
          </a:xfrm>
          <a:prstGeom prst="rect">
            <a:avLst/>
          </a:prstGeom>
        </p:spPr>
        <p:txBody>
          <a:bodyPr wrap="none">
            <a:spAutoFit/>
          </a:bodyPr>
          <a:lstStyle/>
          <a:p>
            <a:pPr lvl="0">
              <a:lnSpc>
                <a:spcPct val="90000"/>
              </a:lnSpc>
              <a:spcBef>
                <a:spcPct val="20000"/>
              </a:spcBef>
            </a:pPr>
            <a:r>
              <a:rPr kumimoji="1" lang="en-US" altLang="zh-CN" sz="4000" b="1" dirty="0">
                <a:solidFill>
                  <a:srgbClr val="FFFF00"/>
                </a:solidFill>
                <a:latin typeface="Times New Roman" pitchFamily="18" charset="0"/>
                <a:ea typeface="华文行楷" pitchFamily="2" charset="-122"/>
              </a:rPr>
              <a:t>4.2.1</a:t>
            </a:r>
            <a:r>
              <a:rPr kumimoji="1" lang="zh-CN" altLang="en-US" sz="4000" b="1" dirty="0">
                <a:solidFill>
                  <a:srgbClr val="FFFF00"/>
                </a:solidFill>
                <a:latin typeface="Times New Roman" pitchFamily="18" charset="0"/>
                <a:ea typeface="华文行楷" pitchFamily="2" charset="-122"/>
              </a:rPr>
              <a:t>函数依赖的概念</a:t>
            </a:r>
          </a:p>
        </p:txBody>
      </p:sp>
      <p:sp>
        <p:nvSpPr>
          <p:cNvPr id="2" name="文本框 1"/>
          <p:cNvSpPr txBox="1"/>
          <p:nvPr/>
        </p:nvSpPr>
        <p:spPr>
          <a:xfrm>
            <a:off x="539552" y="1988840"/>
            <a:ext cx="8064896" cy="2677656"/>
          </a:xfrm>
          <a:prstGeom prst="rect">
            <a:avLst/>
          </a:prstGeom>
          <a:noFill/>
        </p:spPr>
        <p:txBody>
          <a:bodyPr wrap="square" rtlCol="0">
            <a:spAutoFit/>
          </a:bodyPr>
          <a:lstStyle/>
          <a:p>
            <a:r>
              <a:rPr lang="zh-CN" altLang="en-US" sz="2800" dirty="0"/>
              <a:t>例：设车间考核职工完成生产定额关系</a:t>
            </a:r>
            <a:r>
              <a:rPr lang="en-US" altLang="zh-CN" sz="2800" dirty="0"/>
              <a:t>W</a:t>
            </a:r>
          </a:p>
          <a:p>
            <a:r>
              <a:rPr lang="en-US" altLang="zh-CN" sz="2800" dirty="0"/>
              <a:t>W(</a:t>
            </a:r>
            <a:r>
              <a:rPr lang="zh-CN" altLang="en-US" sz="2800" dirty="0"/>
              <a:t>日期，工号，姓名，工种，超额，定额，车间，车间主任</a:t>
            </a:r>
            <a:r>
              <a:rPr lang="en-US" altLang="zh-CN" sz="2800" dirty="0"/>
              <a:t>)</a:t>
            </a:r>
          </a:p>
          <a:p>
            <a:endParaRPr lang="en-US" altLang="zh-CN" sz="2800" dirty="0"/>
          </a:p>
          <a:p>
            <a:r>
              <a:rPr lang="en-US" altLang="zh-CN" sz="2800" dirty="0"/>
              <a:t>F(</a:t>
            </a:r>
            <a:r>
              <a:rPr lang="zh-CN" altLang="en-US" sz="2800" dirty="0">
                <a:sym typeface="Wingdings" panose="05000000000000000000" pitchFamily="2" charset="2"/>
              </a:rPr>
              <a:t>工号</a:t>
            </a:r>
            <a:r>
              <a:rPr lang="en-US" altLang="zh-CN" sz="2800" dirty="0">
                <a:sym typeface="Wingdings" panose="05000000000000000000" pitchFamily="2" charset="2"/>
              </a:rPr>
              <a:t></a:t>
            </a:r>
            <a:r>
              <a:rPr lang="zh-CN" altLang="en-US" sz="2800" dirty="0" smtClean="0">
                <a:sym typeface="Wingdings" panose="05000000000000000000" pitchFamily="2" charset="2"/>
              </a:rPr>
              <a:t>姓名，</a:t>
            </a:r>
            <a:r>
              <a:rPr lang="zh-CN" altLang="en-US" sz="2800" dirty="0">
                <a:sym typeface="Wingdings" panose="05000000000000000000" pitchFamily="2" charset="2"/>
              </a:rPr>
              <a:t>工号</a:t>
            </a:r>
            <a:r>
              <a:rPr lang="en-US" altLang="zh-CN" sz="2800" dirty="0">
                <a:sym typeface="Wingdings" panose="05000000000000000000" pitchFamily="2" charset="2"/>
              </a:rPr>
              <a:t></a:t>
            </a:r>
            <a:r>
              <a:rPr lang="zh-CN" altLang="en-US" sz="2800" dirty="0">
                <a:sym typeface="Wingdings" panose="05000000000000000000" pitchFamily="2" charset="2"/>
              </a:rPr>
              <a:t>工种，工种</a:t>
            </a:r>
            <a:r>
              <a:rPr lang="en-US" altLang="zh-CN" sz="2800" dirty="0">
                <a:sym typeface="Wingdings" panose="05000000000000000000" pitchFamily="2" charset="2"/>
              </a:rPr>
              <a:t></a:t>
            </a:r>
            <a:r>
              <a:rPr lang="zh-CN" altLang="en-US" sz="2800" dirty="0">
                <a:sym typeface="Wingdings" panose="05000000000000000000" pitchFamily="2" charset="2"/>
              </a:rPr>
              <a:t>定额，工号</a:t>
            </a:r>
            <a:r>
              <a:rPr lang="en-US" altLang="zh-CN" sz="2800" dirty="0">
                <a:sym typeface="Wingdings" panose="05000000000000000000" pitchFamily="2" charset="2"/>
              </a:rPr>
              <a:t></a:t>
            </a:r>
            <a:r>
              <a:rPr lang="zh-CN" altLang="en-US" sz="2800" dirty="0">
                <a:sym typeface="Wingdings" panose="05000000000000000000" pitchFamily="2" charset="2"/>
              </a:rPr>
              <a:t>车间，车间</a:t>
            </a:r>
            <a:r>
              <a:rPr lang="en-US" altLang="zh-CN" sz="2800" dirty="0">
                <a:sym typeface="Wingdings" panose="05000000000000000000" pitchFamily="2" charset="2"/>
              </a:rPr>
              <a:t></a:t>
            </a:r>
            <a:r>
              <a:rPr lang="zh-CN" altLang="en-US" sz="2800" dirty="0">
                <a:sym typeface="Wingdings" panose="05000000000000000000" pitchFamily="2" charset="2"/>
              </a:rPr>
              <a:t>车间主任，</a:t>
            </a:r>
            <a:r>
              <a:rPr lang="zh-CN" altLang="en-US" sz="2800" dirty="0"/>
              <a:t>日期、工号</a:t>
            </a:r>
            <a:r>
              <a:rPr lang="en-US" altLang="zh-CN" sz="2800" dirty="0">
                <a:sym typeface="Wingdings" panose="05000000000000000000" pitchFamily="2" charset="2"/>
              </a:rPr>
              <a:t></a:t>
            </a:r>
            <a:r>
              <a:rPr lang="zh-CN" altLang="en-US" sz="2800" dirty="0">
                <a:sym typeface="Wingdings" panose="05000000000000000000" pitchFamily="2" charset="2"/>
              </a:rPr>
              <a:t>超额</a:t>
            </a:r>
            <a:r>
              <a:rPr lang="en-US" altLang="zh-CN" sz="2800" dirty="0" smtClean="0"/>
              <a:t>)</a:t>
            </a:r>
            <a:endParaRPr lang="zh-CN" altLang="en-US" sz="2800" dirty="0"/>
          </a:p>
        </p:txBody>
      </p:sp>
    </p:spTree>
    <p:extLst>
      <p:ext uri="{BB962C8B-B14F-4D97-AF65-F5344CB8AC3E}">
        <p14:creationId xmlns:p14="http://schemas.microsoft.com/office/powerpoint/2010/main" val="2839053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p>
            <a:fld id="{9BADE347-2033-4BDB-A2CF-5FCBCC7DD845}" type="slidenum">
              <a:rPr lang="en-US" altLang="zh-CN" smtClean="0"/>
              <a:pPr/>
              <a:t>36</a:t>
            </a:fld>
            <a:endParaRPr lang="en-US" altLang="zh-CN" smtClean="0"/>
          </a:p>
        </p:txBody>
      </p:sp>
      <p:sp>
        <p:nvSpPr>
          <p:cNvPr id="21507" name="Rectangle 4"/>
          <p:cNvSpPr>
            <a:spLocks noChangeArrowheads="1"/>
          </p:cNvSpPr>
          <p:nvPr/>
        </p:nvSpPr>
        <p:spPr bwMode="auto">
          <a:xfrm>
            <a:off x="3348039" y="2540000"/>
            <a:ext cx="1676400" cy="1651000"/>
          </a:xfrm>
          <a:prstGeom prst="rect">
            <a:avLst/>
          </a:prstGeom>
          <a:solidFill>
            <a:srgbClr val="FFFFCC"/>
          </a:solidFill>
          <a:ln w="12700">
            <a:solidFill>
              <a:schemeClr val="tx1"/>
            </a:solidFill>
            <a:miter lim="800000"/>
            <a:headEnd type="none" w="sm" len="sm"/>
            <a:tailEnd type="none" w="sm" len="sm"/>
          </a:ln>
        </p:spPr>
        <p:txBody>
          <a:bodyPr wrap="none" anchor="ctr"/>
          <a:lstStyle/>
          <a:p>
            <a:endParaRPr lang="zh-CN" altLang="en-US" sz="2800"/>
          </a:p>
        </p:txBody>
      </p:sp>
      <p:sp>
        <p:nvSpPr>
          <p:cNvPr id="21508" name="Text Box 5"/>
          <p:cNvSpPr txBox="1">
            <a:spLocks noChangeArrowheads="1"/>
          </p:cNvSpPr>
          <p:nvPr/>
        </p:nvSpPr>
        <p:spPr bwMode="auto">
          <a:xfrm>
            <a:off x="3517901" y="2667001"/>
            <a:ext cx="1358900" cy="523220"/>
          </a:xfrm>
          <a:prstGeom prst="rect">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a:spAutoFit/>
          </a:bodyPr>
          <a:lstStyle/>
          <a:p>
            <a:pPr>
              <a:spcBef>
                <a:spcPct val="50000"/>
              </a:spcBef>
            </a:pPr>
            <a:r>
              <a:rPr kumimoji="1" lang="zh-CN" altLang="en-US" sz="2800" dirty="0">
                <a:latin typeface="Times New Roman" pitchFamily="18" charset="0"/>
              </a:rPr>
              <a:t>工号</a:t>
            </a:r>
          </a:p>
        </p:txBody>
      </p:sp>
      <p:sp>
        <p:nvSpPr>
          <p:cNvPr id="21509" name="Text Box 6"/>
          <p:cNvSpPr txBox="1">
            <a:spLocks noChangeArrowheads="1"/>
          </p:cNvSpPr>
          <p:nvPr/>
        </p:nvSpPr>
        <p:spPr bwMode="auto">
          <a:xfrm>
            <a:off x="3429000" y="3429001"/>
            <a:ext cx="1447800" cy="523220"/>
          </a:xfrm>
          <a:prstGeom prst="rect">
            <a:avLst/>
          </a:prstGeom>
          <a:solidFill>
            <a:srgbClr val="FFFFCC"/>
          </a:solidFill>
          <a:ln w="12700">
            <a:noFill/>
            <a:miter lim="800000"/>
            <a:headEnd type="none" w="sm" len="sm"/>
            <a:tailEnd type="none" w="sm" len="sm"/>
          </a:ln>
        </p:spPr>
        <p:txBody>
          <a:bodyPr>
            <a:spAutoFit/>
          </a:bodyPr>
          <a:lstStyle/>
          <a:p>
            <a:pPr>
              <a:spcBef>
                <a:spcPct val="50000"/>
              </a:spcBef>
            </a:pPr>
            <a:r>
              <a:rPr kumimoji="1" lang="zh-CN" altLang="en-US" sz="2800" dirty="0">
                <a:latin typeface="Times New Roman" pitchFamily="18" charset="0"/>
              </a:rPr>
              <a:t>日期</a:t>
            </a:r>
          </a:p>
        </p:txBody>
      </p:sp>
      <p:sp>
        <p:nvSpPr>
          <p:cNvPr id="21510" name="Rectangle 7"/>
          <p:cNvSpPr>
            <a:spLocks noChangeArrowheads="1"/>
          </p:cNvSpPr>
          <p:nvPr/>
        </p:nvSpPr>
        <p:spPr bwMode="auto">
          <a:xfrm>
            <a:off x="6553200" y="1206501"/>
            <a:ext cx="15240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a:latin typeface="Times New Roman" pitchFamily="18" charset="0"/>
              </a:rPr>
              <a:t>姓名</a:t>
            </a:r>
          </a:p>
        </p:txBody>
      </p:sp>
      <p:sp>
        <p:nvSpPr>
          <p:cNvPr id="21511" name="Rectangle 8"/>
          <p:cNvSpPr>
            <a:spLocks noChangeArrowheads="1"/>
          </p:cNvSpPr>
          <p:nvPr/>
        </p:nvSpPr>
        <p:spPr bwMode="auto">
          <a:xfrm>
            <a:off x="838200" y="3048001"/>
            <a:ext cx="14478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dirty="0">
                <a:latin typeface="Times New Roman" pitchFamily="18" charset="0"/>
              </a:rPr>
              <a:t>超额</a:t>
            </a:r>
          </a:p>
        </p:txBody>
      </p:sp>
      <p:sp>
        <p:nvSpPr>
          <p:cNvPr id="21512" name="Rectangle 9"/>
          <p:cNvSpPr>
            <a:spLocks noChangeArrowheads="1"/>
          </p:cNvSpPr>
          <p:nvPr/>
        </p:nvSpPr>
        <p:spPr bwMode="auto">
          <a:xfrm>
            <a:off x="6629400" y="5080001"/>
            <a:ext cx="19050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dirty="0">
                <a:latin typeface="Times New Roman" pitchFamily="18" charset="0"/>
              </a:rPr>
              <a:t>车间主任</a:t>
            </a:r>
          </a:p>
        </p:txBody>
      </p:sp>
      <p:sp>
        <p:nvSpPr>
          <p:cNvPr id="21513" name="Rectangle 10"/>
          <p:cNvSpPr>
            <a:spLocks noChangeArrowheads="1"/>
          </p:cNvSpPr>
          <p:nvPr/>
        </p:nvSpPr>
        <p:spPr bwMode="auto">
          <a:xfrm>
            <a:off x="6553200" y="4127501"/>
            <a:ext cx="15240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dirty="0">
                <a:latin typeface="Times New Roman" pitchFamily="18" charset="0"/>
              </a:rPr>
              <a:t>车间</a:t>
            </a:r>
          </a:p>
        </p:txBody>
      </p:sp>
      <p:sp>
        <p:nvSpPr>
          <p:cNvPr id="21514" name="Rectangle 11"/>
          <p:cNvSpPr>
            <a:spLocks noChangeArrowheads="1"/>
          </p:cNvSpPr>
          <p:nvPr/>
        </p:nvSpPr>
        <p:spPr bwMode="auto">
          <a:xfrm>
            <a:off x="6553200" y="3302001"/>
            <a:ext cx="15240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a:latin typeface="Times New Roman" pitchFamily="18" charset="0"/>
              </a:rPr>
              <a:t>定额</a:t>
            </a:r>
          </a:p>
        </p:txBody>
      </p:sp>
      <p:sp>
        <p:nvSpPr>
          <p:cNvPr id="21515" name="Rectangle 12"/>
          <p:cNvSpPr>
            <a:spLocks noChangeArrowheads="1"/>
          </p:cNvSpPr>
          <p:nvPr/>
        </p:nvSpPr>
        <p:spPr bwMode="auto">
          <a:xfrm>
            <a:off x="6553200" y="2222501"/>
            <a:ext cx="1524000" cy="5715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a:r>
              <a:rPr kumimoji="1" lang="zh-CN" altLang="en-US" sz="2800" dirty="0">
                <a:latin typeface="Times New Roman" pitchFamily="18" charset="0"/>
              </a:rPr>
              <a:t>工种</a:t>
            </a:r>
          </a:p>
        </p:txBody>
      </p:sp>
      <p:sp>
        <p:nvSpPr>
          <p:cNvPr id="21516" name="Line 13"/>
          <p:cNvSpPr>
            <a:spLocks noChangeShapeType="1"/>
          </p:cNvSpPr>
          <p:nvPr/>
        </p:nvSpPr>
        <p:spPr bwMode="auto">
          <a:xfrm flipV="1">
            <a:off x="4572000" y="2540001"/>
            <a:ext cx="1981200" cy="317500"/>
          </a:xfrm>
          <a:prstGeom prst="line">
            <a:avLst/>
          </a:prstGeom>
          <a:noFill/>
          <a:ln w="38100">
            <a:solidFill>
              <a:srgbClr val="FF6600"/>
            </a:solidFill>
            <a:round/>
            <a:headEnd type="none" w="sm" len="sm"/>
            <a:tailEnd type="triangle" w="lg" len="sm"/>
          </a:ln>
        </p:spPr>
        <p:txBody>
          <a:bodyPr wrap="none"/>
          <a:lstStyle/>
          <a:p>
            <a:endParaRPr lang="zh-CN" altLang="en-US" sz="2800"/>
          </a:p>
        </p:txBody>
      </p:sp>
      <p:sp>
        <p:nvSpPr>
          <p:cNvPr id="21517" name="Line 14"/>
          <p:cNvSpPr>
            <a:spLocks noChangeShapeType="1"/>
          </p:cNvSpPr>
          <p:nvPr/>
        </p:nvSpPr>
        <p:spPr bwMode="auto">
          <a:xfrm flipV="1">
            <a:off x="4572000" y="1524001"/>
            <a:ext cx="1981200" cy="1333500"/>
          </a:xfrm>
          <a:prstGeom prst="line">
            <a:avLst/>
          </a:prstGeom>
          <a:noFill/>
          <a:ln w="38100">
            <a:solidFill>
              <a:srgbClr val="FF6600"/>
            </a:solidFill>
            <a:round/>
            <a:headEnd type="none" w="sm" len="sm"/>
            <a:tailEnd type="triangle" w="lg" len="sm"/>
          </a:ln>
        </p:spPr>
        <p:txBody>
          <a:bodyPr wrap="none"/>
          <a:lstStyle/>
          <a:p>
            <a:endParaRPr lang="zh-CN" altLang="en-US" sz="2800"/>
          </a:p>
        </p:txBody>
      </p:sp>
      <p:sp>
        <p:nvSpPr>
          <p:cNvPr id="21518" name="Line 15"/>
          <p:cNvSpPr>
            <a:spLocks noChangeShapeType="1"/>
          </p:cNvSpPr>
          <p:nvPr/>
        </p:nvSpPr>
        <p:spPr bwMode="auto">
          <a:xfrm>
            <a:off x="4572000" y="2857501"/>
            <a:ext cx="1981200" cy="1587500"/>
          </a:xfrm>
          <a:prstGeom prst="line">
            <a:avLst/>
          </a:prstGeom>
          <a:noFill/>
          <a:ln w="38100">
            <a:solidFill>
              <a:srgbClr val="FF6600"/>
            </a:solidFill>
            <a:round/>
            <a:headEnd type="none" w="sm" len="sm"/>
            <a:tailEnd type="triangle" w="lg" len="sm"/>
          </a:ln>
        </p:spPr>
        <p:txBody>
          <a:bodyPr wrap="none"/>
          <a:lstStyle/>
          <a:p>
            <a:endParaRPr lang="zh-CN" altLang="en-US" sz="2800"/>
          </a:p>
        </p:txBody>
      </p:sp>
      <p:sp>
        <p:nvSpPr>
          <p:cNvPr id="21519" name="Line 16"/>
          <p:cNvSpPr>
            <a:spLocks noChangeShapeType="1"/>
          </p:cNvSpPr>
          <p:nvPr/>
        </p:nvSpPr>
        <p:spPr bwMode="auto">
          <a:xfrm>
            <a:off x="7315200" y="4699000"/>
            <a:ext cx="0" cy="381000"/>
          </a:xfrm>
          <a:prstGeom prst="line">
            <a:avLst/>
          </a:prstGeom>
          <a:noFill/>
          <a:ln w="28575">
            <a:solidFill>
              <a:srgbClr val="FF3300"/>
            </a:solidFill>
            <a:round/>
            <a:headEnd type="none" w="sm" len="sm"/>
            <a:tailEnd type="triangle" w="lg" len="med"/>
          </a:ln>
        </p:spPr>
        <p:txBody>
          <a:bodyPr wrap="none"/>
          <a:lstStyle/>
          <a:p>
            <a:endParaRPr lang="zh-CN" altLang="en-US" sz="2800"/>
          </a:p>
        </p:txBody>
      </p:sp>
      <p:sp>
        <p:nvSpPr>
          <p:cNvPr id="21520" name="Line 17"/>
          <p:cNvSpPr>
            <a:spLocks noChangeShapeType="1"/>
          </p:cNvSpPr>
          <p:nvPr/>
        </p:nvSpPr>
        <p:spPr bwMode="auto">
          <a:xfrm flipH="1">
            <a:off x="7315200" y="2794000"/>
            <a:ext cx="0" cy="508000"/>
          </a:xfrm>
          <a:prstGeom prst="line">
            <a:avLst/>
          </a:prstGeom>
          <a:noFill/>
          <a:ln w="28575">
            <a:solidFill>
              <a:srgbClr val="FF3300"/>
            </a:solidFill>
            <a:round/>
            <a:headEnd type="none" w="sm" len="sm"/>
            <a:tailEnd type="triangle" w="lg" len="sm"/>
          </a:ln>
        </p:spPr>
        <p:txBody>
          <a:bodyPr wrap="none"/>
          <a:lstStyle/>
          <a:p>
            <a:endParaRPr lang="zh-CN" altLang="en-US" sz="2800"/>
          </a:p>
        </p:txBody>
      </p:sp>
      <p:sp>
        <p:nvSpPr>
          <p:cNvPr id="21521" name="Line 18"/>
          <p:cNvSpPr>
            <a:spLocks noChangeShapeType="1"/>
          </p:cNvSpPr>
          <p:nvPr/>
        </p:nvSpPr>
        <p:spPr bwMode="auto">
          <a:xfrm flipH="1">
            <a:off x="2286000" y="3302000"/>
            <a:ext cx="914400" cy="0"/>
          </a:xfrm>
          <a:prstGeom prst="line">
            <a:avLst/>
          </a:prstGeom>
          <a:noFill/>
          <a:ln w="28575">
            <a:solidFill>
              <a:srgbClr val="FF3300"/>
            </a:solidFill>
            <a:round/>
            <a:headEnd type="oval" w="lg" len="med"/>
            <a:tailEnd type="triangle" w="lg" len="sm"/>
          </a:ln>
        </p:spPr>
        <p:txBody>
          <a:bodyPr wrap="none"/>
          <a:lstStyle/>
          <a:p>
            <a:endParaRPr lang="zh-CN" altLang="en-US" sz="2800"/>
          </a:p>
        </p:txBody>
      </p:sp>
      <p:sp>
        <p:nvSpPr>
          <p:cNvPr id="153619" name="Text Box 19"/>
          <p:cNvSpPr txBox="1">
            <a:spLocks noChangeArrowheads="1"/>
          </p:cNvSpPr>
          <p:nvPr/>
        </p:nvSpPr>
        <p:spPr bwMode="auto">
          <a:xfrm>
            <a:off x="304800" y="185765"/>
            <a:ext cx="4267200" cy="523220"/>
          </a:xfrm>
          <a:prstGeom prst="rect">
            <a:avLst/>
          </a:prstGeom>
          <a:solidFill>
            <a:schemeClr val="bg1"/>
          </a:solidFill>
          <a:ln w="38100">
            <a:solidFill>
              <a:srgbClr val="FF9966"/>
            </a:solidFill>
            <a:miter lim="800000"/>
            <a:headEnd/>
            <a:tailEnd/>
          </a:ln>
        </p:spPr>
        <p:txBody>
          <a:bodyPr>
            <a:spAutoFit/>
          </a:bodyPr>
          <a:lstStyle/>
          <a:p>
            <a:pPr>
              <a:spcBef>
                <a:spcPct val="20000"/>
              </a:spcBef>
            </a:pPr>
            <a:r>
              <a:rPr kumimoji="1" lang="zh-CN" altLang="en-US" sz="2800" i="1" dirty="0">
                <a:solidFill>
                  <a:schemeClr val="tx2"/>
                </a:solidFill>
                <a:latin typeface="Times New Roman" pitchFamily="18" charset="0"/>
              </a:rPr>
              <a:t>函数依赖图：</a:t>
            </a:r>
            <a:endParaRPr kumimoji="1" lang="zh-CN" altLang="en-US" sz="2800" dirty="0">
              <a:latin typeface="Times New Roman" pitchFamily="18" charset="0"/>
            </a:endParaRPr>
          </a:p>
        </p:txBody>
      </p:sp>
      <p:sp>
        <p:nvSpPr>
          <p:cNvPr id="2" name="矩形 1"/>
          <p:cNvSpPr/>
          <p:nvPr/>
        </p:nvSpPr>
        <p:spPr>
          <a:xfrm>
            <a:off x="1032221" y="4671520"/>
            <a:ext cx="4572000" cy="1200329"/>
          </a:xfrm>
          <a:prstGeom prst="rect">
            <a:avLst/>
          </a:prstGeom>
        </p:spPr>
        <p:txBody>
          <a:bodyPr>
            <a:spAutoFit/>
          </a:bodyPr>
          <a:lstStyle/>
          <a:p>
            <a:r>
              <a:rPr lang="en-US" altLang="zh-CN" sz="2400" dirty="0"/>
              <a:t>F(</a:t>
            </a:r>
            <a:r>
              <a:rPr lang="zh-CN" altLang="en-US" sz="2400" dirty="0">
                <a:sym typeface="Wingdings" panose="05000000000000000000" pitchFamily="2" charset="2"/>
              </a:rPr>
              <a:t>工号</a:t>
            </a:r>
            <a:r>
              <a:rPr lang="en-US" altLang="zh-CN" sz="2400" dirty="0">
                <a:sym typeface="Wingdings" panose="05000000000000000000" pitchFamily="2" charset="2"/>
              </a:rPr>
              <a:t></a:t>
            </a:r>
            <a:r>
              <a:rPr lang="zh-CN" altLang="en-US" sz="2400" dirty="0">
                <a:sym typeface="Wingdings" panose="05000000000000000000" pitchFamily="2" charset="2"/>
              </a:rPr>
              <a:t>姓名</a:t>
            </a:r>
            <a:r>
              <a:rPr lang="zh-CN" altLang="en-US" sz="2400" dirty="0" smtClean="0">
                <a:sym typeface="Wingdings" panose="05000000000000000000" pitchFamily="2" charset="2"/>
              </a:rPr>
              <a:t>，工</a:t>
            </a:r>
            <a:r>
              <a:rPr lang="zh-CN" altLang="en-US" sz="2400" dirty="0">
                <a:sym typeface="Wingdings" panose="05000000000000000000" pitchFamily="2" charset="2"/>
              </a:rPr>
              <a:t>号</a:t>
            </a:r>
            <a:r>
              <a:rPr lang="en-US" altLang="zh-CN" sz="2400" dirty="0">
                <a:sym typeface="Wingdings" panose="05000000000000000000" pitchFamily="2" charset="2"/>
              </a:rPr>
              <a:t></a:t>
            </a:r>
            <a:r>
              <a:rPr lang="zh-CN" altLang="en-US" sz="2400" dirty="0">
                <a:sym typeface="Wingdings" panose="05000000000000000000" pitchFamily="2" charset="2"/>
              </a:rPr>
              <a:t>工种，工种</a:t>
            </a:r>
            <a:r>
              <a:rPr lang="en-US" altLang="zh-CN" sz="2400" dirty="0">
                <a:sym typeface="Wingdings" panose="05000000000000000000" pitchFamily="2" charset="2"/>
              </a:rPr>
              <a:t></a:t>
            </a:r>
            <a:r>
              <a:rPr lang="zh-CN" altLang="en-US" sz="2400" dirty="0">
                <a:sym typeface="Wingdings" panose="05000000000000000000" pitchFamily="2" charset="2"/>
              </a:rPr>
              <a:t>定额，工号</a:t>
            </a:r>
            <a:r>
              <a:rPr lang="en-US" altLang="zh-CN" sz="2400" dirty="0">
                <a:sym typeface="Wingdings" panose="05000000000000000000" pitchFamily="2" charset="2"/>
              </a:rPr>
              <a:t></a:t>
            </a:r>
            <a:r>
              <a:rPr lang="zh-CN" altLang="en-US" sz="2400" dirty="0">
                <a:sym typeface="Wingdings" panose="05000000000000000000" pitchFamily="2" charset="2"/>
              </a:rPr>
              <a:t>车间，车间</a:t>
            </a:r>
            <a:r>
              <a:rPr lang="en-US" altLang="zh-CN" sz="2400" dirty="0">
                <a:sym typeface="Wingdings" panose="05000000000000000000" pitchFamily="2" charset="2"/>
              </a:rPr>
              <a:t></a:t>
            </a:r>
            <a:r>
              <a:rPr lang="zh-CN" altLang="en-US" sz="2400" dirty="0">
                <a:sym typeface="Wingdings" panose="05000000000000000000" pitchFamily="2" charset="2"/>
              </a:rPr>
              <a:t>车间</a:t>
            </a:r>
            <a:r>
              <a:rPr lang="zh-CN" altLang="en-US" sz="2400" dirty="0" smtClean="0">
                <a:sym typeface="Wingdings" panose="05000000000000000000" pitchFamily="2" charset="2"/>
              </a:rPr>
              <a:t>主任，</a:t>
            </a:r>
            <a:r>
              <a:rPr lang="zh-CN" altLang="en-US" sz="2400" dirty="0" smtClean="0"/>
              <a:t>日期</a:t>
            </a:r>
            <a:r>
              <a:rPr lang="zh-CN" altLang="en-US" sz="2400" dirty="0"/>
              <a:t>、工号</a:t>
            </a:r>
            <a:r>
              <a:rPr lang="en-US" altLang="zh-CN" sz="2400" dirty="0">
                <a:sym typeface="Wingdings" panose="05000000000000000000" pitchFamily="2" charset="2"/>
              </a:rPr>
              <a:t></a:t>
            </a:r>
            <a:r>
              <a:rPr lang="zh-CN" altLang="en-US" sz="2400" dirty="0" smtClean="0">
                <a:sym typeface="Wingdings" panose="05000000000000000000" pitchFamily="2" charset="2"/>
              </a:rPr>
              <a:t>超额</a:t>
            </a:r>
            <a:r>
              <a:rPr lang="en-US" altLang="zh-CN" sz="2400" dirty="0" smtClean="0"/>
              <a:t>)</a:t>
            </a:r>
            <a:endParaRPr lang="zh-CN" altLang="en-US" sz="2400" dirty="0"/>
          </a:p>
        </p:txBody>
      </p:sp>
      <p:sp>
        <p:nvSpPr>
          <p:cNvPr id="3" name="文本框 2"/>
          <p:cNvSpPr txBox="1"/>
          <p:nvPr/>
        </p:nvSpPr>
        <p:spPr>
          <a:xfrm>
            <a:off x="304799" y="1206501"/>
            <a:ext cx="3043239" cy="954107"/>
          </a:xfrm>
          <a:prstGeom prst="rect">
            <a:avLst/>
          </a:prstGeom>
          <a:noFill/>
        </p:spPr>
        <p:txBody>
          <a:bodyPr wrap="square" rtlCol="0">
            <a:spAutoFit/>
          </a:bodyPr>
          <a:lstStyle/>
          <a:p>
            <a:r>
              <a:rPr lang="zh-CN" altLang="en-US" sz="2800" b="1" dirty="0" smtClean="0"/>
              <a:t>关系的主码：</a:t>
            </a:r>
            <a:endParaRPr lang="en-US" altLang="zh-CN" sz="2800" b="1" dirty="0" smtClean="0"/>
          </a:p>
          <a:p>
            <a:r>
              <a:rPr lang="zh-CN" altLang="en-US" sz="2800" b="1" dirty="0" smtClean="0"/>
              <a:t>工号</a:t>
            </a:r>
            <a:r>
              <a:rPr lang="en-US" altLang="zh-CN" sz="2800" b="1" dirty="0" smtClean="0"/>
              <a:t>+</a:t>
            </a:r>
            <a:r>
              <a:rPr lang="zh-CN" altLang="en-US" sz="2800" b="1" dirty="0" smtClean="0"/>
              <a:t>日期</a:t>
            </a:r>
            <a:endParaRPr lang="zh-CN" altLang="en-US" sz="2800" b="1" dirty="0"/>
          </a:p>
        </p:txBody>
      </p:sp>
    </p:spTree>
    <p:extLst>
      <p:ext uri="{BB962C8B-B14F-4D97-AF65-F5344CB8AC3E}">
        <p14:creationId xmlns:p14="http://schemas.microsoft.com/office/powerpoint/2010/main" val="1832382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53619"/>
                                        </p:tgtEl>
                                        <p:attrNameLst>
                                          <p:attrName>style.visibility</p:attrName>
                                        </p:attrNameLst>
                                      </p:cBhvr>
                                      <p:to>
                                        <p:strVal val="visible"/>
                                      </p:to>
                                    </p:set>
                                    <p:animEffect transition="in" filter="slide(fromLeft)">
                                      <p:cBhvr>
                                        <p:cTn id="7" dur="500"/>
                                        <p:tgtEl>
                                          <p:spTgt spid="1536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50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517"/>
                                        </p:tgtEl>
                                        <p:attrNameLst>
                                          <p:attrName>style.visibility</p:attrName>
                                        </p:attrNameLst>
                                      </p:cBhvr>
                                      <p:to>
                                        <p:strVal val="visible"/>
                                      </p:to>
                                    </p:set>
                                    <p:anim calcmode="lin" valueType="num">
                                      <p:cBhvr additive="base">
                                        <p:cTn id="20" dur="500" fill="hold"/>
                                        <p:tgtEl>
                                          <p:spTgt spid="21517"/>
                                        </p:tgtEl>
                                        <p:attrNameLst>
                                          <p:attrName>ppt_x</p:attrName>
                                        </p:attrNameLst>
                                      </p:cBhvr>
                                      <p:tavLst>
                                        <p:tav tm="0">
                                          <p:val>
                                            <p:strVal val="#ppt_x"/>
                                          </p:val>
                                        </p:tav>
                                        <p:tav tm="100000">
                                          <p:val>
                                            <p:strVal val="#ppt_x"/>
                                          </p:val>
                                        </p:tav>
                                      </p:tavLst>
                                    </p:anim>
                                    <p:anim calcmode="lin" valueType="num">
                                      <p:cBhvr additive="base">
                                        <p:cTn id="21" dur="500" fill="hold"/>
                                        <p:tgtEl>
                                          <p:spTgt spid="21517"/>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21510"/>
                                        </p:tgtEl>
                                        <p:attrNameLst>
                                          <p:attrName>style.visibility</p:attrName>
                                        </p:attrNameLst>
                                      </p:cBhvr>
                                      <p:to>
                                        <p:strVal val="visible"/>
                                      </p:to>
                                    </p:set>
                                    <p:anim calcmode="lin" valueType="num">
                                      <p:cBhvr additive="base">
                                        <p:cTn id="25" dur="500" fill="hold"/>
                                        <p:tgtEl>
                                          <p:spTgt spid="21510"/>
                                        </p:tgtEl>
                                        <p:attrNameLst>
                                          <p:attrName>ppt_x</p:attrName>
                                        </p:attrNameLst>
                                      </p:cBhvr>
                                      <p:tavLst>
                                        <p:tav tm="0">
                                          <p:val>
                                            <p:strVal val="#ppt_x"/>
                                          </p:val>
                                        </p:tav>
                                        <p:tav tm="100000">
                                          <p:val>
                                            <p:strVal val="#ppt_x"/>
                                          </p:val>
                                        </p:tav>
                                      </p:tavLst>
                                    </p:anim>
                                    <p:anim calcmode="lin" valueType="num">
                                      <p:cBhvr additive="base">
                                        <p:cTn id="26"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1516"/>
                                        </p:tgtEl>
                                        <p:attrNameLst>
                                          <p:attrName>style.visibility</p:attrName>
                                        </p:attrNameLst>
                                      </p:cBhvr>
                                      <p:to>
                                        <p:strVal val="visible"/>
                                      </p:to>
                                    </p:set>
                                    <p:animEffect transition="in" filter="fade">
                                      <p:cBhvr>
                                        <p:cTn id="31" dur="1000"/>
                                        <p:tgtEl>
                                          <p:spTgt spid="21516"/>
                                        </p:tgtEl>
                                      </p:cBhvr>
                                    </p:animEffect>
                                    <p:anim calcmode="lin" valueType="num">
                                      <p:cBhvr>
                                        <p:cTn id="32" dur="1000" fill="hold"/>
                                        <p:tgtEl>
                                          <p:spTgt spid="21516"/>
                                        </p:tgtEl>
                                        <p:attrNameLst>
                                          <p:attrName>ppt_x</p:attrName>
                                        </p:attrNameLst>
                                      </p:cBhvr>
                                      <p:tavLst>
                                        <p:tav tm="0">
                                          <p:val>
                                            <p:strVal val="#ppt_x"/>
                                          </p:val>
                                        </p:tav>
                                        <p:tav tm="100000">
                                          <p:val>
                                            <p:strVal val="#ppt_x"/>
                                          </p:val>
                                        </p:tav>
                                      </p:tavLst>
                                    </p:anim>
                                    <p:anim calcmode="lin" valueType="num">
                                      <p:cBhvr>
                                        <p:cTn id="33" dur="1000" fill="hold"/>
                                        <p:tgtEl>
                                          <p:spTgt spid="21516"/>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21515"/>
                                        </p:tgtEl>
                                        <p:attrNameLst>
                                          <p:attrName>style.visibility</p:attrName>
                                        </p:attrNameLst>
                                      </p:cBhvr>
                                      <p:to>
                                        <p:strVal val="visible"/>
                                      </p:to>
                                    </p:set>
                                    <p:animEffect transition="in" filter="fade">
                                      <p:cBhvr>
                                        <p:cTn id="37" dur="1000"/>
                                        <p:tgtEl>
                                          <p:spTgt spid="21515"/>
                                        </p:tgtEl>
                                      </p:cBhvr>
                                    </p:animEffect>
                                    <p:anim calcmode="lin" valueType="num">
                                      <p:cBhvr>
                                        <p:cTn id="38" dur="1000" fill="hold"/>
                                        <p:tgtEl>
                                          <p:spTgt spid="21515"/>
                                        </p:tgtEl>
                                        <p:attrNameLst>
                                          <p:attrName>ppt_x</p:attrName>
                                        </p:attrNameLst>
                                      </p:cBhvr>
                                      <p:tavLst>
                                        <p:tav tm="0">
                                          <p:val>
                                            <p:strVal val="#ppt_x"/>
                                          </p:val>
                                        </p:tav>
                                        <p:tav tm="100000">
                                          <p:val>
                                            <p:strVal val="#ppt_x"/>
                                          </p:val>
                                        </p:tav>
                                      </p:tavLst>
                                    </p:anim>
                                    <p:anim calcmode="lin" valueType="num">
                                      <p:cBhvr>
                                        <p:cTn id="39" dur="1000" fill="hold"/>
                                        <p:tgtEl>
                                          <p:spTgt spid="2151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1520"/>
                                        </p:tgtEl>
                                        <p:attrNameLst>
                                          <p:attrName>style.visibility</p:attrName>
                                        </p:attrNameLst>
                                      </p:cBhvr>
                                      <p:to>
                                        <p:strVal val="visible"/>
                                      </p:to>
                                    </p:set>
                                    <p:anim calcmode="lin" valueType="num">
                                      <p:cBhvr additive="base">
                                        <p:cTn id="44" dur="500" fill="hold"/>
                                        <p:tgtEl>
                                          <p:spTgt spid="21520"/>
                                        </p:tgtEl>
                                        <p:attrNameLst>
                                          <p:attrName>ppt_x</p:attrName>
                                        </p:attrNameLst>
                                      </p:cBhvr>
                                      <p:tavLst>
                                        <p:tav tm="0">
                                          <p:val>
                                            <p:strVal val="#ppt_x"/>
                                          </p:val>
                                        </p:tav>
                                        <p:tav tm="100000">
                                          <p:val>
                                            <p:strVal val="#ppt_x"/>
                                          </p:val>
                                        </p:tav>
                                      </p:tavLst>
                                    </p:anim>
                                    <p:anim calcmode="lin" valueType="num">
                                      <p:cBhvr additive="base">
                                        <p:cTn id="45" dur="500" fill="hold"/>
                                        <p:tgtEl>
                                          <p:spTgt spid="21520"/>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2" presetClass="entr" presetSubtype="4" fill="hold" grpId="0" nodeType="afterEffect">
                                  <p:stCondLst>
                                    <p:cond delay="0"/>
                                  </p:stCondLst>
                                  <p:childTnLst>
                                    <p:set>
                                      <p:cBhvr>
                                        <p:cTn id="48" dur="1" fill="hold">
                                          <p:stCondLst>
                                            <p:cond delay="0"/>
                                          </p:stCondLst>
                                        </p:cTn>
                                        <p:tgtEl>
                                          <p:spTgt spid="21514"/>
                                        </p:tgtEl>
                                        <p:attrNameLst>
                                          <p:attrName>style.visibility</p:attrName>
                                        </p:attrNameLst>
                                      </p:cBhvr>
                                      <p:to>
                                        <p:strVal val="visible"/>
                                      </p:to>
                                    </p:set>
                                    <p:anim calcmode="lin" valueType="num">
                                      <p:cBhvr additive="base">
                                        <p:cTn id="49" dur="500" fill="hold"/>
                                        <p:tgtEl>
                                          <p:spTgt spid="21514"/>
                                        </p:tgtEl>
                                        <p:attrNameLst>
                                          <p:attrName>ppt_x</p:attrName>
                                        </p:attrNameLst>
                                      </p:cBhvr>
                                      <p:tavLst>
                                        <p:tav tm="0">
                                          <p:val>
                                            <p:strVal val="#ppt_x"/>
                                          </p:val>
                                        </p:tav>
                                        <p:tav tm="100000">
                                          <p:val>
                                            <p:strVal val="#ppt_x"/>
                                          </p:val>
                                        </p:tav>
                                      </p:tavLst>
                                    </p:anim>
                                    <p:anim calcmode="lin" valueType="num">
                                      <p:cBhvr additive="base">
                                        <p:cTn id="50" dur="500" fill="hold"/>
                                        <p:tgtEl>
                                          <p:spTgt spid="215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518"/>
                                        </p:tgtEl>
                                        <p:attrNameLst>
                                          <p:attrName>style.visibility</p:attrName>
                                        </p:attrNameLst>
                                      </p:cBhvr>
                                      <p:to>
                                        <p:strVal val="visible"/>
                                      </p:to>
                                    </p:set>
                                    <p:anim calcmode="lin" valueType="num">
                                      <p:cBhvr additive="base">
                                        <p:cTn id="55" dur="500" fill="hold"/>
                                        <p:tgtEl>
                                          <p:spTgt spid="21518"/>
                                        </p:tgtEl>
                                        <p:attrNameLst>
                                          <p:attrName>ppt_x</p:attrName>
                                        </p:attrNameLst>
                                      </p:cBhvr>
                                      <p:tavLst>
                                        <p:tav tm="0">
                                          <p:val>
                                            <p:strVal val="#ppt_x"/>
                                          </p:val>
                                        </p:tav>
                                        <p:tav tm="100000">
                                          <p:val>
                                            <p:strVal val="#ppt_x"/>
                                          </p:val>
                                        </p:tav>
                                      </p:tavLst>
                                    </p:anim>
                                    <p:anim calcmode="lin" valueType="num">
                                      <p:cBhvr additive="base">
                                        <p:cTn id="56" dur="500" fill="hold"/>
                                        <p:tgtEl>
                                          <p:spTgt spid="21518"/>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16" presetClass="entr" presetSubtype="21" fill="hold" grpId="0" nodeType="afterEffect">
                                  <p:stCondLst>
                                    <p:cond delay="0"/>
                                  </p:stCondLst>
                                  <p:childTnLst>
                                    <p:set>
                                      <p:cBhvr>
                                        <p:cTn id="59" dur="1" fill="hold">
                                          <p:stCondLst>
                                            <p:cond delay="0"/>
                                          </p:stCondLst>
                                        </p:cTn>
                                        <p:tgtEl>
                                          <p:spTgt spid="21513"/>
                                        </p:tgtEl>
                                        <p:attrNameLst>
                                          <p:attrName>style.visibility</p:attrName>
                                        </p:attrNameLst>
                                      </p:cBhvr>
                                      <p:to>
                                        <p:strVal val="visible"/>
                                      </p:to>
                                    </p:set>
                                    <p:animEffect transition="in" filter="barn(inVertical)">
                                      <p:cBhvr>
                                        <p:cTn id="60" dur="500"/>
                                        <p:tgtEl>
                                          <p:spTgt spid="21513"/>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1519"/>
                                        </p:tgtEl>
                                        <p:attrNameLst>
                                          <p:attrName>style.visibility</p:attrName>
                                        </p:attrNameLst>
                                      </p:cBhvr>
                                      <p:to>
                                        <p:strVal val="visible"/>
                                      </p:to>
                                    </p:set>
                                    <p:anim calcmode="lin" valueType="num">
                                      <p:cBhvr additive="base">
                                        <p:cTn id="65" dur="500" fill="hold"/>
                                        <p:tgtEl>
                                          <p:spTgt spid="21519"/>
                                        </p:tgtEl>
                                        <p:attrNameLst>
                                          <p:attrName>ppt_x</p:attrName>
                                        </p:attrNameLst>
                                      </p:cBhvr>
                                      <p:tavLst>
                                        <p:tav tm="0">
                                          <p:val>
                                            <p:strVal val="#ppt_x"/>
                                          </p:val>
                                        </p:tav>
                                        <p:tav tm="100000">
                                          <p:val>
                                            <p:strVal val="#ppt_x"/>
                                          </p:val>
                                        </p:tav>
                                      </p:tavLst>
                                    </p:anim>
                                    <p:anim calcmode="lin" valueType="num">
                                      <p:cBhvr additive="base">
                                        <p:cTn id="66" dur="500" fill="hold"/>
                                        <p:tgtEl>
                                          <p:spTgt spid="21519"/>
                                        </p:tgtEl>
                                        <p:attrNameLst>
                                          <p:attrName>ppt_y</p:attrName>
                                        </p:attrNameLst>
                                      </p:cBhvr>
                                      <p:tavLst>
                                        <p:tav tm="0">
                                          <p:val>
                                            <p:strVal val="1+#ppt_h/2"/>
                                          </p:val>
                                        </p:tav>
                                        <p:tav tm="100000">
                                          <p:val>
                                            <p:strVal val="#ppt_y"/>
                                          </p:val>
                                        </p:tav>
                                      </p:tavLst>
                                    </p:anim>
                                  </p:childTnLst>
                                </p:cTn>
                              </p:par>
                            </p:childTnLst>
                          </p:cTn>
                        </p:par>
                        <p:par>
                          <p:cTn id="67" fill="hold">
                            <p:stCondLst>
                              <p:cond delay="500"/>
                            </p:stCondLst>
                            <p:childTnLst>
                              <p:par>
                                <p:cTn id="68" presetID="2" presetClass="entr" presetSubtype="4" fill="hold" grpId="0" nodeType="afterEffect">
                                  <p:stCondLst>
                                    <p:cond delay="0"/>
                                  </p:stCondLst>
                                  <p:childTnLst>
                                    <p:set>
                                      <p:cBhvr>
                                        <p:cTn id="69" dur="1" fill="hold">
                                          <p:stCondLst>
                                            <p:cond delay="0"/>
                                          </p:stCondLst>
                                        </p:cTn>
                                        <p:tgtEl>
                                          <p:spTgt spid="21512"/>
                                        </p:tgtEl>
                                        <p:attrNameLst>
                                          <p:attrName>style.visibility</p:attrName>
                                        </p:attrNameLst>
                                      </p:cBhvr>
                                      <p:to>
                                        <p:strVal val="visible"/>
                                      </p:to>
                                    </p:set>
                                    <p:anim calcmode="lin" valueType="num">
                                      <p:cBhvr additive="base">
                                        <p:cTn id="70" dur="500" fill="hold"/>
                                        <p:tgtEl>
                                          <p:spTgt spid="21512"/>
                                        </p:tgtEl>
                                        <p:attrNameLst>
                                          <p:attrName>ppt_x</p:attrName>
                                        </p:attrNameLst>
                                      </p:cBhvr>
                                      <p:tavLst>
                                        <p:tav tm="0">
                                          <p:val>
                                            <p:strVal val="#ppt_x"/>
                                          </p:val>
                                        </p:tav>
                                        <p:tav tm="100000">
                                          <p:val>
                                            <p:strVal val="#ppt_x"/>
                                          </p:val>
                                        </p:tav>
                                      </p:tavLst>
                                    </p:anim>
                                    <p:anim calcmode="lin" valueType="num">
                                      <p:cBhvr additive="base">
                                        <p:cTn id="71" dur="500" fill="hold"/>
                                        <p:tgtEl>
                                          <p:spTgt spid="21512"/>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1509"/>
                                        </p:tgtEl>
                                        <p:attrNameLst>
                                          <p:attrName>style.visibility</p:attrName>
                                        </p:attrNameLst>
                                      </p:cBhvr>
                                      <p:to>
                                        <p:strVal val="visible"/>
                                      </p:to>
                                    </p:set>
                                    <p:anim calcmode="lin" valueType="num">
                                      <p:cBhvr additive="base">
                                        <p:cTn id="76" dur="500" fill="hold"/>
                                        <p:tgtEl>
                                          <p:spTgt spid="21509"/>
                                        </p:tgtEl>
                                        <p:attrNameLst>
                                          <p:attrName>ppt_x</p:attrName>
                                        </p:attrNameLst>
                                      </p:cBhvr>
                                      <p:tavLst>
                                        <p:tav tm="0">
                                          <p:val>
                                            <p:strVal val="#ppt_x"/>
                                          </p:val>
                                        </p:tav>
                                        <p:tav tm="100000">
                                          <p:val>
                                            <p:strVal val="#ppt_x"/>
                                          </p:val>
                                        </p:tav>
                                      </p:tavLst>
                                    </p:anim>
                                    <p:anim calcmode="lin" valueType="num">
                                      <p:cBhvr additive="base">
                                        <p:cTn id="77" dur="500" fill="hold"/>
                                        <p:tgtEl>
                                          <p:spTgt spid="2150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21507"/>
                                        </p:tgtEl>
                                        <p:attrNameLst>
                                          <p:attrName>style.visibility</p:attrName>
                                        </p:attrNameLst>
                                      </p:cBhvr>
                                      <p:to>
                                        <p:strVal val="visible"/>
                                      </p:to>
                                    </p:set>
                                    <p:anim calcmode="lin" valueType="num">
                                      <p:cBhvr additive="base">
                                        <p:cTn id="80" dur="500" fill="hold"/>
                                        <p:tgtEl>
                                          <p:spTgt spid="21507"/>
                                        </p:tgtEl>
                                        <p:attrNameLst>
                                          <p:attrName>ppt_x</p:attrName>
                                        </p:attrNameLst>
                                      </p:cBhvr>
                                      <p:tavLst>
                                        <p:tav tm="0">
                                          <p:val>
                                            <p:strVal val="#ppt_x"/>
                                          </p:val>
                                        </p:tav>
                                        <p:tav tm="100000">
                                          <p:val>
                                            <p:strVal val="#ppt_x"/>
                                          </p:val>
                                        </p:tav>
                                      </p:tavLst>
                                    </p:anim>
                                    <p:anim calcmode="lin" valueType="num">
                                      <p:cBhvr additive="base">
                                        <p:cTn id="81" dur="500" fill="hold"/>
                                        <p:tgtEl>
                                          <p:spTgt spid="21507"/>
                                        </p:tgtEl>
                                        <p:attrNameLst>
                                          <p:attrName>ppt_y</p:attrName>
                                        </p:attrNameLst>
                                      </p:cBhvr>
                                      <p:tavLst>
                                        <p:tav tm="0">
                                          <p:val>
                                            <p:strVal val="1+#ppt_h/2"/>
                                          </p:val>
                                        </p:tav>
                                        <p:tav tm="100000">
                                          <p:val>
                                            <p:strVal val="#ppt_y"/>
                                          </p:val>
                                        </p:tav>
                                      </p:tavLst>
                                    </p:anim>
                                  </p:childTnLst>
                                </p:cTn>
                              </p:par>
                            </p:childTnLst>
                          </p:cTn>
                        </p:par>
                        <p:par>
                          <p:cTn id="82" fill="hold">
                            <p:stCondLst>
                              <p:cond delay="500"/>
                            </p:stCondLst>
                            <p:childTnLst>
                              <p:par>
                                <p:cTn id="83" presetID="2" presetClass="entr" presetSubtype="4" fill="hold" grpId="0" nodeType="afterEffect">
                                  <p:stCondLst>
                                    <p:cond delay="0"/>
                                  </p:stCondLst>
                                  <p:childTnLst>
                                    <p:set>
                                      <p:cBhvr>
                                        <p:cTn id="84" dur="1" fill="hold">
                                          <p:stCondLst>
                                            <p:cond delay="0"/>
                                          </p:stCondLst>
                                        </p:cTn>
                                        <p:tgtEl>
                                          <p:spTgt spid="21521"/>
                                        </p:tgtEl>
                                        <p:attrNameLst>
                                          <p:attrName>style.visibility</p:attrName>
                                        </p:attrNameLst>
                                      </p:cBhvr>
                                      <p:to>
                                        <p:strVal val="visible"/>
                                      </p:to>
                                    </p:set>
                                    <p:anim calcmode="lin" valueType="num">
                                      <p:cBhvr additive="base">
                                        <p:cTn id="85" dur="500" fill="hold"/>
                                        <p:tgtEl>
                                          <p:spTgt spid="21521"/>
                                        </p:tgtEl>
                                        <p:attrNameLst>
                                          <p:attrName>ppt_x</p:attrName>
                                        </p:attrNameLst>
                                      </p:cBhvr>
                                      <p:tavLst>
                                        <p:tav tm="0">
                                          <p:val>
                                            <p:strVal val="#ppt_x"/>
                                          </p:val>
                                        </p:tav>
                                        <p:tav tm="100000">
                                          <p:val>
                                            <p:strVal val="#ppt_x"/>
                                          </p:val>
                                        </p:tav>
                                      </p:tavLst>
                                    </p:anim>
                                    <p:anim calcmode="lin" valueType="num">
                                      <p:cBhvr additive="base">
                                        <p:cTn id="86" dur="500" fill="hold"/>
                                        <p:tgtEl>
                                          <p:spTgt spid="21521"/>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1511"/>
                                        </p:tgtEl>
                                        <p:attrNameLst>
                                          <p:attrName>style.visibility</p:attrName>
                                        </p:attrNameLst>
                                      </p:cBhvr>
                                      <p:to>
                                        <p:strVal val="visible"/>
                                      </p:to>
                                    </p:set>
                                    <p:anim calcmode="lin" valueType="num">
                                      <p:cBhvr additive="base">
                                        <p:cTn id="89" dur="500" fill="hold"/>
                                        <p:tgtEl>
                                          <p:spTgt spid="21511"/>
                                        </p:tgtEl>
                                        <p:attrNameLst>
                                          <p:attrName>ppt_x</p:attrName>
                                        </p:attrNameLst>
                                      </p:cBhvr>
                                      <p:tavLst>
                                        <p:tav tm="0">
                                          <p:val>
                                            <p:strVal val="#ppt_x"/>
                                          </p:val>
                                        </p:tav>
                                        <p:tav tm="100000">
                                          <p:val>
                                            <p:strVal val="#ppt_x"/>
                                          </p:val>
                                        </p:tav>
                                      </p:tavLst>
                                    </p:anim>
                                    <p:anim calcmode="lin" valueType="num">
                                      <p:cBhvr additive="base">
                                        <p:cTn id="90" dur="500" fill="hold"/>
                                        <p:tgtEl>
                                          <p:spTgt spid="2151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8" grpId="0" animBg="1"/>
      <p:bldP spid="21509" grpId="0" animBg="1"/>
      <p:bldP spid="21510" grpId="0" animBg="1"/>
      <p:bldP spid="21511" grpId="0" animBg="1"/>
      <p:bldP spid="21512" grpId="0" animBg="1"/>
      <p:bldP spid="21513" grpId="0" animBg="1"/>
      <p:bldP spid="21514" grpId="0" animBg="1"/>
      <p:bldP spid="21515" grpId="0" animBg="1"/>
      <p:bldP spid="21516" grpId="0" animBg="1"/>
      <p:bldP spid="21517" grpId="0" animBg="1"/>
      <p:bldP spid="21518" grpId="0" animBg="1"/>
      <p:bldP spid="21519" grpId="0" animBg="1"/>
      <p:bldP spid="21520" grpId="0" animBg="1"/>
      <p:bldP spid="21521" grpId="0" animBg="1"/>
      <p:bldP spid="153619" grpId="0" animBg="1" autoUpdateAnimBg="0"/>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p:spPr>
        <p:txBody>
          <a:bodyPr/>
          <a:lstStyle/>
          <a:p>
            <a:fld id="{2C8BBDDD-D004-4BC3-B40D-B3A0082B55AB}" type="slidenum">
              <a:rPr lang="en-US" altLang="zh-CN" smtClean="0"/>
              <a:pPr/>
              <a:t>37</a:t>
            </a:fld>
            <a:endParaRPr lang="en-US" altLang="zh-CN" smtClean="0"/>
          </a:p>
        </p:txBody>
      </p:sp>
      <p:sp>
        <p:nvSpPr>
          <p:cNvPr id="22531" name="Rectangle 4"/>
          <p:cNvSpPr>
            <a:spLocks noChangeArrowheads="1"/>
          </p:cNvSpPr>
          <p:nvPr/>
        </p:nvSpPr>
        <p:spPr bwMode="auto">
          <a:xfrm>
            <a:off x="0" y="0"/>
            <a:ext cx="7772400" cy="635000"/>
          </a:xfrm>
          <a:prstGeom prst="rect">
            <a:avLst/>
          </a:prstGeom>
          <a:noFill/>
          <a:ln w="9525">
            <a:noFill/>
            <a:miter lim="800000"/>
            <a:headEnd/>
            <a:tailEnd/>
          </a:ln>
        </p:spPr>
        <p:txBody>
          <a:bodyPr anchor="ctr"/>
          <a:lstStyle/>
          <a:p>
            <a:r>
              <a:rPr lang="zh-CN" altLang="en-US" sz="4400" dirty="0">
                <a:solidFill>
                  <a:srgbClr val="FFFF00"/>
                </a:solidFill>
              </a:rPr>
              <a:t>分析：</a:t>
            </a:r>
          </a:p>
        </p:txBody>
      </p:sp>
      <p:sp>
        <p:nvSpPr>
          <p:cNvPr id="154629" name="Rectangle 5"/>
          <p:cNvSpPr>
            <a:spLocks noChangeArrowheads="1"/>
          </p:cNvSpPr>
          <p:nvPr/>
        </p:nvSpPr>
        <p:spPr bwMode="auto">
          <a:xfrm>
            <a:off x="5486400" y="1333501"/>
            <a:ext cx="3429000" cy="698500"/>
          </a:xfrm>
          <a:prstGeom prst="rect">
            <a:avLst/>
          </a:prstGeom>
          <a:noFill/>
          <a:ln w="9525">
            <a:noFill/>
            <a:miter lim="800000"/>
            <a:headEnd/>
            <a:tailEnd/>
          </a:ln>
        </p:spPr>
        <p:txBody>
          <a:bodyPr/>
          <a:lstStyle/>
          <a:p>
            <a:pPr marL="342891" indent="-342891">
              <a:spcBef>
                <a:spcPct val="20000"/>
              </a:spcBef>
            </a:pPr>
            <a:r>
              <a:rPr lang="zh-CN" altLang="en-US" sz="2800" b="1" dirty="0">
                <a:solidFill>
                  <a:srgbClr val="FF3300"/>
                </a:solidFill>
              </a:rPr>
              <a:t>完全函数依赖</a:t>
            </a:r>
          </a:p>
        </p:txBody>
      </p:sp>
      <p:sp>
        <p:nvSpPr>
          <p:cNvPr id="154632" name="Text Box 8"/>
          <p:cNvSpPr txBox="1">
            <a:spLocks noChangeArrowheads="1"/>
          </p:cNvSpPr>
          <p:nvPr/>
        </p:nvSpPr>
        <p:spPr bwMode="auto">
          <a:xfrm>
            <a:off x="6096000" y="2540002"/>
            <a:ext cx="2364432"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a:solidFill>
                  <a:srgbClr val="FF3300"/>
                </a:solidFill>
                <a:latin typeface="Times New Roman" pitchFamily="18" charset="0"/>
              </a:rPr>
              <a:t>部分函数依赖</a:t>
            </a:r>
          </a:p>
        </p:txBody>
      </p:sp>
      <p:pic>
        <p:nvPicPr>
          <p:cNvPr id="22534" name="Picture 10"/>
          <p:cNvPicPr>
            <a:picLocks noChangeAspect="1" noChangeArrowheads="1"/>
          </p:cNvPicPr>
          <p:nvPr/>
        </p:nvPicPr>
        <p:blipFill>
          <a:blip r:embed="rId2"/>
          <a:srcRect/>
          <a:stretch>
            <a:fillRect/>
          </a:stretch>
        </p:blipFill>
        <p:spPr bwMode="auto">
          <a:xfrm>
            <a:off x="228600" y="1333505"/>
            <a:ext cx="5257800" cy="676011"/>
          </a:xfrm>
          <a:prstGeom prst="rect">
            <a:avLst/>
          </a:prstGeom>
          <a:noFill/>
          <a:ln w="9525">
            <a:noFill/>
            <a:miter lim="800000"/>
            <a:headEnd/>
            <a:tailEnd/>
          </a:ln>
        </p:spPr>
      </p:pic>
      <p:pic>
        <p:nvPicPr>
          <p:cNvPr id="22535" name="Picture 11"/>
          <p:cNvPicPr>
            <a:picLocks noChangeAspect="1" noChangeArrowheads="1"/>
          </p:cNvPicPr>
          <p:nvPr/>
        </p:nvPicPr>
        <p:blipFill>
          <a:blip r:embed="rId3"/>
          <a:srcRect/>
          <a:stretch>
            <a:fillRect/>
          </a:stretch>
        </p:blipFill>
        <p:spPr bwMode="auto">
          <a:xfrm>
            <a:off x="228600" y="2222503"/>
            <a:ext cx="5562600" cy="1907647"/>
          </a:xfrm>
          <a:prstGeom prst="rect">
            <a:avLst/>
          </a:prstGeom>
          <a:noFill/>
          <a:ln w="9525">
            <a:noFill/>
            <a:miter lim="800000"/>
            <a:headEnd/>
            <a:tailEnd/>
          </a:ln>
        </p:spPr>
      </p:pic>
      <p:pic>
        <p:nvPicPr>
          <p:cNvPr id="22536" name="Picture 12"/>
          <p:cNvPicPr>
            <a:picLocks noChangeAspect="1" noChangeArrowheads="1"/>
          </p:cNvPicPr>
          <p:nvPr/>
        </p:nvPicPr>
        <p:blipFill>
          <a:blip r:embed="rId4"/>
          <a:srcRect/>
          <a:stretch>
            <a:fillRect/>
          </a:stretch>
        </p:blipFill>
        <p:spPr bwMode="auto">
          <a:xfrm>
            <a:off x="228600" y="4381501"/>
            <a:ext cx="6400800" cy="1206500"/>
          </a:xfrm>
          <a:prstGeom prst="rect">
            <a:avLst/>
          </a:prstGeom>
          <a:noFill/>
          <a:ln w="9525">
            <a:noFill/>
            <a:miter lim="800000"/>
            <a:headEnd/>
            <a:tailEnd/>
          </a:ln>
        </p:spPr>
      </p:pic>
      <p:sp>
        <p:nvSpPr>
          <p:cNvPr id="9" name="Text Box 8"/>
          <p:cNvSpPr txBox="1">
            <a:spLocks noChangeArrowheads="1"/>
          </p:cNvSpPr>
          <p:nvPr/>
        </p:nvSpPr>
        <p:spPr bwMode="auto">
          <a:xfrm>
            <a:off x="6629400" y="4889502"/>
            <a:ext cx="2364432" cy="523220"/>
          </a:xfrm>
          <a:prstGeom prst="rect">
            <a:avLst/>
          </a:prstGeom>
          <a:noFill/>
          <a:ln w="9525">
            <a:noFill/>
            <a:miter lim="800000"/>
            <a:headEnd/>
            <a:tailEnd/>
          </a:ln>
        </p:spPr>
        <p:txBody>
          <a:bodyPr wrap="square">
            <a:spAutoFit/>
          </a:bodyPr>
          <a:lstStyle/>
          <a:p>
            <a:pPr>
              <a:spcBef>
                <a:spcPct val="50000"/>
              </a:spcBef>
            </a:pPr>
            <a:r>
              <a:rPr kumimoji="1" lang="zh-CN" altLang="en-US" sz="2800" b="1" dirty="0">
                <a:solidFill>
                  <a:srgbClr val="FF3300"/>
                </a:solidFill>
                <a:latin typeface="Times New Roman" pitchFamily="18" charset="0"/>
              </a:rPr>
              <a:t>传递</a:t>
            </a:r>
            <a:r>
              <a:rPr kumimoji="1" lang="zh-CN" altLang="en-US" sz="2800" b="1" dirty="0" smtClean="0">
                <a:solidFill>
                  <a:srgbClr val="FF3300"/>
                </a:solidFill>
                <a:latin typeface="Times New Roman" pitchFamily="18" charset="0"/>
              </a:rPr>
              <a:t>函数依赖</a:t>
            </a:r>
            <a:endParaRPr kumimoji="1" lang="zh-CN" altLang="en-US" sz="2800" b="1" dirty="0">
              <a:solidFill>
                <a:srgbClr val="FF3300"/>
              </a:solidFill>
              <a:latin typeface="Times New Roman" pitchFamily="18" charset="0"/>
            </a:endParaRPr>
          </a:p>
        </p:txBody>
      </p:sp>
    </p:spTree>
    <p:extLst>
      <p:ext uri="{BB962C8B-B14F-4D97-AF65-F5344CB8AC3E}">
        <p14:creationId xmlns:p14="http://schemas.microsoft.com/office/powerpoint/2010/main" val="1043763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4629">
                                            <p:txEl>
                                              <p:pRg st="0" end="0"/>
                                            </p:txEl>
                                          </p:spTgt>
                                        </p:tgtEl>
                                        <p:attrNameLst>
                                          <p:attrName>style.visibility</p:attrName>
                                        </p:attrNameLst>
                                      </p:cBhvr>
                                      <p:to>
                                        <p:strVal val="visible"/>
                                      </p:to>
                                    </p:set>
                                    <p:anim calcmode="lin" valueType="num">
                                      <p:cBhvr additive="base">
                                        <p:cTn id="7" dur="500" fill="hold"/>
                                        <p:tgtEl>
                                          <p:spTgt spid="15462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46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5"/>
                                        </p:tgtEl>
                                        <p:attrNameLst>
                                          <p:attrName>style.visibility</p:attrName>
                                        </p:attrNameLst>
                                      </p:cBhvr>
                                      <p:to>
                                        <p:strVal val="visible"/>
                                      </p:to>
                                    </p:set>
                                    <p:anim calcmode="lin" valueType="num">
                                      <p:cBhvr additive="base">
                                        <p:cTn id="13" dur="500" fill="hold"/>
                                        <p:tgtEl>
                                          <p:spTgt spid="22535"/>
                                        </p:tgtEl>
                                        <p:attrNameLst>
                                          <p:attrName>ppt_x</p:attrName>
                                        </p:attrNameLst>
                                      </p:cBhvr>
                                      <p:tavLst>
                                        <p:tav tm="0">
                                          <p:val>
                                            <p:strVal val="#ppt_x"/>
                                          </p:val>
                                        </p:tav>
                                        <p:tav tm="100000">
                                          <p:val>
                                            <p:strVal val="#ppt_x"/>
                                          </p:val>
                                        </p:tav>
                                      </p:tavLst>
                                    </p:anim>
                                    <p:anim calcmode="lin" valueType="num">
                                      <p:cBhvr additive="base">
                                        <p:cTn id="14"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4632"/>
                                        </p:tgtEl>
                                        <p:attrNameLst>
                                          <p:attrName>style.visibility</p:attrName>
                                        </p:attrNameLst>
                                      </p:cBhvr>
                                      <p:to>
                                        <p:strVal val="visible"/>
                                      </p:to>
                                    </p:set>
                                    <p:anim calcmode="lin" valueType="num">
                                      <p:cBhvr additive="base">
                                        <p:cTn id="19" dur="500" fill="hold"/>
                                        <p:tgtEl>
                                          <p:spTgt spid="154632"/>
                                        </p:tgtEl>
                                        <p:attrNameLst>
                                          <p:attrName>ppt_x</p:attrName>
                                        </p:attrNameLst>
                                      </p:cBhvr>
                                      <p:tavLst>
                                        <p:tav tm="0">
                                          <p:val>
                                            <p:strVal val="1+#ppt_w/2"/>
                                          </p:val>
                                        </p:tav>
                                        <p:tav tm="100000">
                                          <p:val>
                                            <p:strVal val="#ppt_x"/>
                                          </p:val>
                                        </p:tav>
                                      </p:tavLst>
                                    </p:anim>
                                    <p:anim calcmode="lin" valueType="num">
                                      <p:cBhvr additive="base">
                                        <p:cTn id="20" dur="500" fill="hold"/>
                                        <p:tgtEl>
                                          <p:spTgt spid="1546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6"/>
                                        </p:tgtEl>
                                        <p:attrNameLst>
                                          <p:attrName>style.visibility</p:attrName>
                                        </p:attrNameLst>
                                      </p:cBhvr>
                                      <p:to>
                                        <p:strVal val="visible"/>
                                      </p:to>
                                    </p:set>
                                    <p:anim calcmode="lin" valueType="num">
                                      <p:cBhvr additive="base">
                                        <p:cTn id="25" dur="500" fill="hold"/>
                                        <p:tgtEl>
                                          <p:spTgt spid="22536"/>
                                        </p:tgtEl>
                                        <p:attrNameLst>
                                          <p:attrName>ppt_x</p:attrName>
                                        </p:attrNameLst>
                                      </p:cBhvr>
                                      <p:tavLst>
                                        <p:tav tm="0">
                                          <p:val>
                                            <p:strVal val="#ppt_x"/>
                                          </p:val>
                                        </p:tav>
                                        <p:tav tm="100000">
                                          <p:val>
                                            <p:strVal val="#ppt_x"/>
                                          </p:val>
                                        </p:tav>
                                      </p:tavLst>
                                    </p:anim>
                                    <p:anim calcmode="lin" valueType="num">
                                      <p:cBhvr additive="base">
                                        <p:cTn id="26" dur="500" fill="hold"/>
                                        <p:tgtEl>
                                          <p:spTgt spid="225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build="p" autoUpdateAnimBg="0"/>
      <p:bldP spid="154632" grpId="0" autoUpdateAnimBg="0"/>
      <p:bldP spid="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296414" y="1341389"/>
            <a:ext cx="8452051" cy="1239141"/>
          </a:xfrm>
          <a:solidFill>
            <a:schemeClr val="bg1"/>
          </a:solidFill>
          <a:ln>
            <a:noFill/>
          </a:ln>
        </p:spPr>
        <p:txBody>
          <a:bodyPr>
            <a:normAutofit fontScale="92500" lnSpcReduction="10000"/>
          </a:bodyPr>
          <a:lstStyle/>
          <a:p>
            <a:pPr eaLnBrk="1" hangingPunct="1">
              <a:lnSpc>
                <a:spcPct val="150000"/>
              </a:lnSpc>
              <a:buFontTx/>
              <a:buNone/>
            </a:pPr>
            <a:r>
              <a:rPr lang="zh-CN" altLang="en-US" dirty="0">
                <a:solidFill>
                  <a:schemeClr val="accent2"/>
                </a:solidFill>
              </a:rPr>
              <a:t>定义</a:t>
            </a:r>
            <a:r>
              <a:rPr lang="en-US" altLang="zh-CN" dirty="0">
                <a:solidFill>
                  <a:schemeClr val="accent2"/>
                </a:solidFill>
              </a:rPr>
              <a:t>4.5</a:t>
            </a:r>
            <a:r>
              <a:rPr lang="zh-CN" altLang="en-US" dirty="0">
                <a:solidFill>
                  <a:schemeClr val="accent2"/>
                </a:solidFill>
              </a:rPr>
              <a:t>：</a:t>
            </a:r>
            <a:r>
              <a:rPr lang="zh-CN" altLang="en-US" dirty="0"/>
              <a:t>设</a:t>
            </a:r>
            <a:r>
              <a:rPr lang="en-US" altLang="zh-CN" dirty="0"/>
              <a:t>K</a:t>
            </a:r>
            <a:r>
              <a:rPr lang="zh-CN" altLang="en-US" dirty="0"/>
              <a:t>为</a:t>
            </a:r>
            <a:r>
              <a:rPr lang="en-US" altLang="zh-CN" dirty="0"/>
              <a:t>R(U</a:t>
            </a:r>
            <a:r>
              <a:rPr lang="zh-CN" altLang="en-US" dirty="0"/>
              <a:t>，</a:t>
            </a:r>
            <a:r>
              <a:rPr lang="en-US" altLang="zh-CN" dirty="0"/>
              <a:t>F)</a:t>
            </a:r>
            <a:r>
              <a:rPr lang="zh-CN" altLang="en-US" dirty="0"/>
              <a:t>中的属性或属性组，</a:t>
            </a:r>
            <a:r>
              <a:rPr lang="zh-CN" altLang="en-US" dirty="0" smtClean="0"/>
              <a:t>若                     </a:t>
            </a:r>
            <a:r>
              <a:rPr lang="zh-CN" altLang="en-US" dirty="0"/>
              <a:t>，则</a:t>
            </a:r>
            <a:r>
              <a:rPr lang="en-US" altLang="zh-CN" dirty="0"/>
              <a:t>K</a:t>
            </a:r>
            <a:r>
              <a:rPr lang="zh-CN" altLang="en-US" dirty="0"/>
              <a:t>为</a:t>
            </a:r>
            <a:r>
              <a:rPr lang="en-US" altLang="zh-CN" dirty="0"/>
              <a:t>R</a:t>
            </a:r>
            <a:r>
              <a:rPr lang="zh-CN" altLang="en-US" dirty="0"/>
              <a:t>的</a:t>
            </a:r>
            <a:r>
              <a:rPr lang="zh-CN" altLang="en-US" b="1" dirty="0">
                <a:solidFill>
                  <a:srgbClr val="9900CC"/>
                </a:solidFill>
                <a:ea typeface="华文中宋" pitchFamily="2" charset="-122"/>
              </a:rPr>
              <a:t>候选码</a:t>
            </a:r>
            <a:r>
              <a:rPr lang="zh-CN" altLang="en-US" dirty="0"/>
              <a:t>。</a:t>
            </a:r>
          </a:p>
        </p:txBody>
      </p:sp>
      <p:sp>
        <p:nvSpPr>
          <p:cNvPr id="23554" name="灯片编号占位符 5"/>
          <p:cNvSpPr>
            <a:spLocks noGrp="1"/>
          </p:cNvSpPr>
          <p:nvPr>
            <p:ph type="sldNum" sz="quarter" idx="12"/>
          </p:nvPr>
        </p:nvSpPr>
        <p:spPr>
          <a:noFill/>
        </p:spPr>
        <p:txBody>
          <a:bodyPr/>
          <a:lstStyle/>
          <a:p>
            <a:fld id="{22DAFB48-97A4-4CBB-9614-35105B89FE82}" type="slidenum">
              <a:rPr lang="en-US" altLang="zh-CN" smtClean="0"/>
              <a:pPr/>
              <a:t>38</a:t>
            </a:fld>
            <a:endParaRPr lang="en-US" altLang="zh-CN" smtClean="0"/>
          </a:p>
        </p:txBody>
      </p:sp>
      <p:grpSp>
        <p:nvGrpSpPr>
          <p:cNvPr id="2" name="Group 3"/>
          <p:cNvGrpSpPr>
            <a:grpSpLocks/>
          </p:cNvGrpSpPr>
          <p:nvPr/>
        </p:nvGrpSpPr>
        <p:grpSpPr bwMode="auto">
          <a:xfrm>
            <a:off x="6948264" y="1277110"/>
            <a:ext cx="1676400" cy="711730"/>
            <a:chOff x="1488" y="3120"/>
            <a:chExt cx="1056" cy="538"/>
          </a:xfrm>
        </p:grpSpPr>
        <p:sp>
          <p:nvSpPr>
            <p:cNvPr id="23564" name="Text Box 4"/>
            <p:cNvSpPr txBox="1">
              <a:spLocks noChangeArrowheads="1"/>
            </p:cNvSpPr>
            <p:nvPr/>
          </p:nvSpPr>
          <p:spPr bwMode="auto">
            <a:xfrm>
              <a:off x="1872" y="3120"/>
              <a:ext cx="288" cy="396"/>
            </a:xfrm>
            <a:prstGeom prst="rect">
              <a:avLst/>
            </a:prstGeom>
            <a:noFill/>
            <a:ln w="9525">
              <a:noFill/>
              <a:miter lim="800000"/>
              <a:headEnd/>
              <a:tailEnd/>
            </a:ln>
          </p:spPr>
          <p:txBody>
            <a:bodyPr>
              <a:spAutoFit/>
            </a:bodyPr>
            <a:lstStyle/>
            <a:p>
              <a:pPr>
                <a:spcBef>
                  <a:spcPct val="50000"/>
                </a:spcBef>
              </a:pPr>
              <a:r>
                <a:rPr kumimoji="1" lang="en-US" altLang="zh-CN" sz="2800" b="1">
                  <a:latin typeface="Times New Roman" pitchFamily="18" charset="0"/>
                </a:rPr>
                <a:t>F</a:t>
              </a:r>
            </a:p>
          </p:txBody>
        </p:sp>
        <p:sp>
          <p:nvSpPr>
            <p:cNvPr id="23565" name="Line 5"/>
            <p:cNvSpPr>
              <a:spLocks noChangeShapeType="1"/>
            </p:cNvSpPr>
            <p:nvPr/>
          </p:nvSpPr>
          <p:spPr bwMode="auto">
            <a:xfrm>
              <a:off x="1776" y="3408"/>
              <a:ext cx="432" cy="0"/>
            </a:xfrm>
            <a:prstGeom prst="line">
              <a:avLst/>
            </a:prstGeom>
            <a:noFill/>
            <a:ln w="28575">
              <a:noFill/>
              <a:round/>
              <a:headEnd/>
              <a:tailEnd type="triangle" w="lg" len="sm"/>
            </a:ln>
          </p:spPr>
          <p:txBody>
            <a:bodyPr/>
            <a:lstStyle/>
            <a:p>
              <a:endParaRPr lang="zh-CN" altLang="en-US"/>
            </a:p>
          </p:txBody>
        </p:sp>
        <p:sp>
          <p:nvSpPr>
            <p:cNvPr id="23566" name="Text Box 6"/>
            <p:cNvSpPr txBox="1">
              <a:spLocks noChangeArrowheads="1"/>
            </p:cNvSpPr>
            <p:nvPr/>
          </p:nvSpPr>
          <p:spPr bwMode="auto">
            <a:xfrm>
              <a:off x="1488" y="3216"/>
              <a:ext cx="288" cy="442"/>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K</a:t>
              </a:r>
            </a:p>
          </p:txBody>
        </p:sp>
        <p:sp>
          <p:nvSpPr>
            <p:cNvPr id="23567" name="Text Box 7"/>
            <p:cNvSpPr txBox="1">
              <a:spLocks noChangeArrowheads="1"/>
            </p:cNvSpPr>
            <p:nvPr/>
          </p:nvSpPr>
          <p:spPr bwMode="auto">
            <a:xfrm>
              <a:off x="2256" y="3216"/>
              <a:ext cx="288" cy="442"/>
            </a:xfrm>
            <a:prstGeom prst="rect">
              <a:avLst/>
            </a:prstGeom>
            <a:noFill/>
            <a:ln w="9525">
              <a:noFill/>
              <a:miter lim="800000"/>
              <a:headEnd/>
              <a:tailEnd/>
            </a:ln>
          </p:spPr>
          <p:txBody>
            <a:bodyPr>
              <a:spAutoFit/>
            </a:bodyPr>
            <a:lstStyle/>
            <a:p>
              <a:pPr>
                <a:spcBef>
                  <a:spcPct val="50000"/>
                </a:spcBef>
              </a:pPr>
              <a:r>
                <a:rPr kumimoji="1" lang="en-US" altLang="zh-CN" sz="3200" b="1">
                  <a:latin typeface="Times New Roman" pitchFamily="18" charset="0"/>
                </a:rPr>
                <a:t>U</a:t>
              </a:r>
            </a:p>
          </p:txBody>
        </p:sp>
      </p:grpSp>
      <p:sp>
        <p:nvSpPr>
          <p:cNvPr id="11272" name="Text Box 8"/>
          <p:cNvSpPr txBox="1">
            <a:spLocks noChangeArrowheads="1"/>
          </p:cNvSpPr>
          <p:nvPr/>
        </p:nvSpPr>
        <p:spPr bwMode="auto">
          <a:xfrm>
            <a:off x="323528" y="2794287"/>
            <a:ext cx="8452048" cy="1138773"/>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3600" b="1" dirty="0">
                <a:solidFill>
                  <a:srgbClr val="9900CC"/>
                </a:solidFill>
                <a:latin typeface="Times New Roman" pitchFamily="18" charset="0"/>
                <a:ea typeface="隶书" pitchFamily="49" charset="-122"/>
              </a:rPr>
              <a:t>主码：</a:t>
            </a:r>
            <a:r>
              <a:rPr kumimoji="1" lang="zh-CN" altLang="en-US" sz="3200" dirty="0">
                <a:latin typeface="Times New Roman" pitchFamily="18" charset="0"/>
                <a:ea typeface="隶书" pitchFamily="49" charset="-122"/>
              </a:rPr>
              <a:t>若候选码多于一个，则选定其中的一个为主码。</a:t>
            </a:r>
          </a:p>
        </p:txBody>
      </p:sp>
      <p:sp>
        <p:nvSpPr>
          <p:cNvPr id="11273" name="Text Box 9"/>
          <p:cNvSpPr txBox="1">
            <a:spLocks noChangeArrowheads="1"/>
          </p:cNvSpPr>
          <p:nvPr/>
        </p:nvSpPr>
        <p:spPr bwMode="auto">
          <a:xfrm>
            <a:off x="316104" y="4222832"/>
            <a:ext cx="8000315" cy="646331"/>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3600" b="1" dirty="0">
                <a:solidFill>
                  <a:srgbClr val="9900CC"/>
                </a:solidFill>
                <a:latin typeface="Times New Roman" pitchFamily="18" charset="0"/>
                <a:ea typeface="隶书" pitchFamily="49" charset="-122"/>
              </a:rPr>
              <a:t>主属性：</a:t>
            </a:r>
            <a:r>
              <a:rPr kumimoji="1" lang="zh-CN" altLang="en-US" sz="3200" dirty="0">
                <a:latin typeface="Times New Roman" pitchFamily="18" charset="0"/>
                <a:ea typeface="隶书" pitchFamily="49" charset="-122"/>
              </a:rPr>
              <a:t>包含在</a:t>
            </a:r>
            <a:r>
              <a:rPr kumimoji="1" lang="zh-CN" altLang="en-US" sz="3200" dirty="0">
                <a:solidFill>
                  <a:srgbClr val="FF0000"/>
                </a:solidFill>
                <a:latin typeface="Times New Roman" pitchFamily="18" charset="0"/>
                <a:ea typeface="隶书" pitchFamily="49" charset="-122"/>
              </a:rPr>
              <a:t>任何一个侯选码</a:t>
            </a:r>
            <a:r>
              <a:rPr kumimoji="1" lang="zh-CN" altLang="en-US" sz="3200" dirty="0">
                <a:latin typeface="Times New Roman" pitchFamily="18" charset="0"/>
                <a:ea typeface="隶书" pitchFamily="49" charset="-122"/>
              </a:rPr>
              <a:t>中的属性。</a:t>
            </a:r>
            <a:endParaRPr kumimoji="1" lang="zh-CN" altLang="en-US" dirty="0">
              <a:latin typeface="Times New Roman" pitchFamily="18" charset="0"/>
              <a:ea typeface="隶书" pitchFamily="49" charset="-122"/>
            </a:endParaRPr>
          </a:p>
        </p:txBody>
      </p:sp>
      <p:sp>
        <p:nvSpPr>
          <p:cNvPr id="11274" name="Text Box 10"/>
          <p:cNvSpPr txBox="1">
            <a:spLocks noChangeArrowheads="1"/>
          </p:cNvSpPr>
          <p:nvPr/>
        </p:nvSpPr>
        <p:spPr bwMode="auto">
          <a:xfrm>
            <a:off x="299823" y="5082919"/>
            <a:ext cx="6963912" cy="646331"/>
          </a:xfrm>
          <a:prstGeom prst="rect">
            <a:avLst/>
          </a:prstGeom>
          <a:solidFill>
            <a:schemeClr val="bg1"/>
          </a:solidFill>
          <a:ln w="9525">
            <a:noFill/>
            <a:miter lim="800000"/>
            <a:headEnd/>
            <a:tailEnd/>
          </a:ln>
        </p:spPr>
        <p:txBody>
          <a:bodyPr wrap="square">
            <a:spAutoFit/>
          </a:bodyPr>
          <a:lstStyle/>
          <a:p>
            <a:pPr>
              <a:spcBef>
                <a:spcPct val="20000"/>
              </a:spcBef>
            </a:pPr>
            <a:r>
              <a:rPr kumimoji="1" lang="zh-CN" altLang="en-US" sz="3600" b="1" dirty="0">
                <a:solidFill>
                  <a:srgbClr val="FF3300"/>
                </a:solidFill>
                <a:latin typeface="隶书" pitchFamily="49" charset="-122"/>
                <a:ea typeface="隶书" pitchFamily="49" charset="-122"/>
              </a:rPr>
              <a:t>非主属性：</a:t>
            </a:r>
            <a:r>
              <a:rPr kumimoji="1" lang="zh-CN" altLang="en-US" sz="3200" dirty="0">
                <a:latin typeface="隶书" pitchFamily="49" charset="-122"/>
                <a:ea typeface="隶书" pitchFamily="49" charset="-122"/>
              </a:rPr>
              <a:t>不包含在</a:t>
            </a:r>
            <a:r>
              <a:rPr kumimoji="1" lang="zh-CN" altLang="en-US" sz="3200" dirty="0">
                <a:solidFill>
                  <a:srgbClr val="FF0000"/>
                </a:solidFill>
                <a:latin typeface="隶书" pitchFamily="49" charset="-122"/>
                <a:ea typeface="隶书" pitchFamily="49" charset="-122"/>
              </a:rPr>
              <a:t>任何码</a:t>
            </a:r>
            <a:r>
              <a:rPr kumimoji="1" lang="zh-CN" altLang="en-US" sz="3200" dirty="0">
                <a:latin typeface="隶书" pitchFamily="49" charset="-122"/>
                <a:ea typeface="隶书" pitchFamily="49" charset="-122"/>
              </a:rPr>
              <a:t>中的属性</a:t>
            </a:r>
            <a:r>
              <a:rPr kumimoji="1" lang="zh-CN" altLang="en-US" sz="3200" dirty="0">
                <a:solidFill>
                  <a:srgbClr val="FF3300"/>
                </a:solidFill>
                <a:latin typeface="隶书" pitchFamily="49" charset="-122"/>
                <a:ea typeface="隶书" pitchFamily="49" charset="-122"/>
              </a:rPr>
              <a:t>。 </a:t>
            </a:r>
            <a:endParaRPr kumimoji="1" lang="zh-CN" altLang="en-US" dirty="0">
              <a:solidFill>
                <a:srgbClr val="FF3300"/>
              </a:solidFill>
              <a:latin typeface="隶书" pitchFamily="49" charset="-122"/>
              <a:ea typeface="隶书" pitchFamily="49" charset="-122"/>
            </a:endParaRPr>
          </a:p>
        </p:txBody>
      </p:sp>
      <p:sp>
        <p:nvSpPr>
          <p:cNvPr id="3" name="文本框 2"/>
          <p:cNvSpPr txBox="1"/>
          <p:nvPr/>
        </p:nvSpPr>
        <p:spPr>
          <a:xfrm>
            <a:off x="2771803" y="116635"/>
            <a:ext cx="4504759" cy="584775"/>
          </a:xfrm>
          <a:prstGeom prst="rect">
            <a:avLst/>
          </a:prstGeom>
          <a:noFill/>
        </p:spPr>
        <p:txBody>
          <a:bodyPr wrap="none" rtlCol="0">
            <a:spAutoFit/>
          </a:bodyPr>
          <a:lstStyle/>
          <a:p>
            <a:r>
              <a:rPr lang="en-US" altLang="zh-CN" sz="3200" b="1" dirty="0">
                <a:solidFill>
                  <a:srgbClr val="FFFF00"/>
                </a:solidFill>
              </a:rPr>
              <a:t>4.2.2 </a:t>
            </a:r>
            <a:r>
              <a:rPr lang="zh-CN" altLang="en-US" sz="3200" b="1" dirty="0">
                <a:solidFill>
                  <a:srgbClr val="FFFF00"/>
                </a:solidFill>
              </a:rPr>
              <a:t>码的函数依赖定义</a:t>
            </a:r>
          </a:p>
        </p:txBody>
      </p:sp>
      <p:cxnSp>
        <p:nvCxnSpPr>
          <p:cNvPr id="5" name="直接箭头连接符 4"/>
          <p:cNvCxnSpPr/>
          <p:nvPr/>
        </p:nvCxnSpPr>
        <p:spPr>
          <a:xfrm>
            <a:off x="7452320" y="1772816"/>
            <a:ext cx="75855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5764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Effect transition="in" filter="box(out)">
                                      <p:cBhvr>
                                        <p:cTn id="7" dur="500"/>
                                        <p:tgtEl>
                                          <p:spTgt spid="11266">
                                            <p:txEl>
                                              <p:pRg st="0" end="0"/>
                                            </p:txEl>
                                          </p:spTgt>
                                        </p:tgtEl>
                                      </p:cBhvr>
                                    </p:animEffect>
                                  </p:childTnLst>
                                </p:cTn>
                              </p:par>
                              <p:par>
                                <p:cTn id="8" presetID="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0-#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272"/>
                                        </p:tgtEl>
                                        <p:attrNameLst>
                                          <p:attrName>style.visibility</p:attrName>
                                        </p:attrNameLst>
                                      </p:cBhvr>
                                      <p:to>
                                        <p:strVal val="visible"/>
                                      </p:to>
                                    </p:set>
                                    <p:anim calcmode="lin" valueType="num">
                                      <p:cBhvr additive="base">
                                        <p:cTn id="18" dur="500" fill="hold"/>
                                        <p:tgtEl>
                                          <p:spTgt spid="11272"/>
                                        </p:tgtEl>
                                        <p:attrNameLst>
                                          <p:attrName>ppt_x</p:attrName>
                                        </p:attrNameLst>
                                      </p:cBhvr>
                                      <p:tavLst>
                                        <p:tav tm="0">
                                          <p:val>
                                            <p:strVal val="0-#ppt_w/2"/>
                                          </p:val>
                                        </p:tav>
                                        <p:tav tm="100000">
                                          <p:val>
                                            <p:strVal val="#ppt_x"/>
                                          </p:val>
                                        </p:tav>
                                      </p:tavLst>
                                    </p:anim>
                                    <p:anim calcmode="lin" valueType="num">
                                      <p:cBhvr additive="base">
                                        <p:cTn id="19" dur="500" fill="hold"/>
                                        <p:tgtEl>
                                          <p:spTgt spid="1127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273"/>
                                        </p:tgtEl>
                                        <p:attrNameLst>
                                          <p:attrName>style.visibility</p:attrName>
                                        </p:attrNameLst>
                                      </p:cBhvr>
                                      <p:to>
                                        <p:strVal val="visible"/>
                                      </p:to>
                                    </p:set>
                                    <p:anim calcmode="lin" valueType="num">
                                      <p:cBhvr additive="base">
                                        <p:cTn id="24" dur="500" fill="hold"/>
                                        <p:tgtEl>
                                          <p:spTgt spid="11273"/>
                                        </p:tgtEl>
                                        <p:attrNameLst>
                                          <p:attrName>ppt_x</p:attrName>
                                        </p:attrNameLst>
                                      </p:cBhvr>
                                      <p:tavLst>
                                        <p:tav tm="0">
                                          <p:val>
                                            <p:strVal val="0-#ppt_w/2"/>
                                          </p:val>
                                        </p:tav>
                                        <p:tav tm="100000">
                                          <p:val>
                                            <p:strVal val="#ppt_x"/>
                                          </p:val>
                                        </p:tav>
                                      </p:tavLst>
                                    </p:anim>
                                    <p:anim calcmode="lin" valueType="num">
                                      <p:cBhvr additive="base">
                                        <p:cTn id="25" dur="500" fill="hold"/>
                                        <p:tgtEl>
                                          <p:spTgt spid="1127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274"/>
                                        </p:tgtEl>
                                        <p:attrNameLst>
                                          <p:attrName>style.visibility</p:attrName>
                                        </p:attrNameLst>
                                      </p:cBhvr>
                                      <p:to>
                                        <p:strVal val="visible"/>
                                      </p:to>
                                    </p:set>
                                    <p:anim calcmode="lin" valueType="num">
                                      <p:cBhvr additive="base">
                                        <p:cTn id="30" dur="500" fill="hold"/>
                                        <p:tgtEl>
                                          <p:spTgt spid="11274"/>
                                        </p:tgtEl>
                                        <p:attrNameLst>
                                          <p:attrName>ppt_x</p:attrName>
                                        </p:attrNameLst>
                                      </p:cBhvr>
                                      <p:tavLst>
                                        <p:tav tm="0">
                                          <p:val>
                                            <p:strVal val="0-#ppt_w/2"/>
                                          </p:val>
                                        </p:tav>
                                        <p:tav tm="100000">
                                          <p:val>
                                            <p:strVal val="#ppt_x"/>
                                          </p:val>
                                        </p:tav>
                                      </p:tavLst>
                                    </p:anim>
                                    <p:anim calcmode="lin" valueType="num">
                                      <p:cBhvr additive="base">
                                        <p:cTn id="31" dur="500" fill="hold"/>
                                        <p:tgtEl>
                                          <p:spTgt spid="112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autoUpdateAnimBg="0" advAuto="0"/>
      <p:bldP spid="11272" grpId="0" animBg="1" autoUpdateAnimBg="0"/>
      <p:bldP spid="11273" grpId="0" animBg="1" autoUpdateAnimBg="0"/>
      <p:bldP spid="11274"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4.2.2 </a:t>
            </a:r>
            <a:r>
              <a:rPr lang="zh-CN" altLang="en-US" dirty="0"/>
              <a:t>码的函数依赖</a:t>
            </a:r>
            <a:r>
              <a:rPr lang="zh-CN" altLang="en-US" dirty="0" smtClean="0"/>
              <a:t>定义</a:t>
            </a:r>
            <a:endParaRPr lang="zh-CN" altLang="en-US" b="0" dirty="0"/>
          </a:p>
        </p:txBody>
      </p:sp>
      <p:sp>
        <p:nvSpPr>
          <p:cNvPr id="5" name="Rectangle 11"/>
          <p:cNvSpPr>
            <a:spLocks noGrp="1" noChangeArrowheads="1"/>
          </p:cNvSpPr>
          <p:nvPr>
            <p:ph idx="1"/>
          </p:nvPr>
        </p:nvSpPr>
        <p:spPr bwMode="auto">
          <a:xfrm>
            <a:off x="628650" y="1825625"/>
            <a:ext cx="7255718" cy="2062103"/>
          </a:xfrm>
          <a:prstGeom prst="rect">
            <a:avLst/>
          </a:prstGeom>
          <a:solidFill>
            <a:schemeClr val="bg1"/>
          </a:solidFill>
          <a:ln w="9525">
            <a:noFill/>
            <a:miter lim="800000"/>
            <a:headEnd/>
            <a:tailEnd/>
          </a:ln>
        </p:spPr>
        <p:txBody>
          <a:bodyPr wrap="square">
            <a:spAutoFit/>
          </a:bodyPr>
          <a:lstStyle/>
          <a:p>
            <a:pPr>
              <a:spcBef>
                <a:spcPct val="20000"/>
              </a:spcBef>
            </a:pPr>
            <a:r>
              <a:rPr kumimoji="1" lang="zh-CN" altLang="en-US" sz="3200" b="1" dirty="0" smtClean="0">
                <a:solidFill>
                  <a:srgbClr val="002060"/>
                </a:solidFill>
                <a:latin typeface="+mn-ea"/>
              </a:rPr>
              <a:t>例：关系</a:t>
            </a:r>
            <a:r>
              <a:rPr kumimoji="1" lang="zh-CN" altLang="en-US" sz="3200" b="1" dirty="0" smtClean="0">
                <a:solidFill>
                  <a:srgbClr val="002060"/>
                </a:solidFill>
                <a:latin typeface="+mn-ea"/>
                <a:sym typeface="Wingdings" panose="05000000000000000000" pitchFamily="2" charset="2"/>
              </a:rPr>
              <a:t>（</a:t>
            </a:r>
            <a:r>
              <a:rPr kumimoji="1" lang="zh-CN" altLang="en-US" sz="3200" b="1" dirty="0">
                <a:solidFill>
                  <a:srgbClr val="002060"/>
                </a:solidFill>
                <a:latin typeface="+mn-ea"/>
                <a:sym typeface="Wingdings" panose="05000000000000000000" pitchFamily="2" charset="2"/>
              </a:rPr>
              <a:t>歌手，歌曲，听众</a:t>
            </a:r>
            <a:r>
              <a:rPr kumimoji="1" lang="zh-CN" altLang="en-US" sz="3200" b="1" dirty="0" smtClean="0">
                <a:solidFill>
                  <a:srgbClr val="002060"/>
                </a:solidFill>
                <a:latin typeface="+mn-ea"/>
                <a:sym typeface="Wingdings" panose="05000000000000000000" pitchFamily="2" charset="2"/>
              </a:rPr>
              <a:t>）的候选码是什么？</a:t>
            </a:r>
            <a:endParaRPr kumimoji="1" lang="zh-CN" altLang="en-US" sz="3200" dirty="0">
              <a:solidFill>
                <a:srgbClr val="002060"/>
              </a:solidFill>
              <a:latin typeface="+mn-ea"/>
            </a:endParaRPr>
          </a:p>
          <a:p>
            <a:pPr>
              <a:spcBef>
                <a:spcPct val="20000"/>
              </a:spcBef>
            </a:pPr>
            <a:endParaRPr kumimoji="1" lang="en-US" altLang="zh-CN" sz="3200" b="1" dirty="0" smtClean="0">
              <a:solidFill>
                <a:srgbClr val="FF3300"/>
              </a:solidFill>
              <a:latin typeface="Times New Roman" pitchFamily="18" charset="0"/>
              <a:ea typeface="隶书" pitchFamily="49" charset="-122"/>
            </a:endParaRPr>
          </a:p>
          <a:p>
            <a:pPr>
              <a:spcBef>
                <a:spcPct val="20000"/>
              </a:spcBef>
            </a:pPr>
            <a:r>
              <a:rPr kumimoji="1" lang="zh-CN" altLang="en-US" sz="3200" b="1" dirty="0" smtClean="0">
                <a:solidFill>
                  <a:srgbClr val="FF3300"/>
                </a:solidFill>
                <a:latin typeface="Times New Roman" pitchFamily="18" charset="0"/>
                <a:ea typeface="隶书" pitchFamily="49" charset="-122"/>
              </a:rPr>
              <a:t>全</a:t>
            </a:r>
            <a:r>
              <a:rPr kumimoji="1" lang="zh-CN" altLang="en-US" sz="3200" b="1" dirty="0">
                <a:solidFill>
                  <a:srgbClr val="FF3300"/>
                </a:solidFill>
                <a:latin typeface="Times New Roman" pitchFamily="18" charset="0"/>
                <a:ea typeface="隶书" pitchFamily="49" charset="-122"/>
              </a:rPr>
              <a:t>码</a:t>
            </a:r>
            <a:r>
              <a:rPr kumimoji="1" lang="zh-CN" altLang="en-US" sz="3200" b="1" dirty="0">
                <a:latin typeface="Times New Roman" pitchFamily="18" charset="0"/>
                <a:ea typeface="隶书" pitchFamily="49" charset="-122"/>
              </a:rPr>
              <a:t>：</a:t>
            </a:r>
            <a:r>
              <a:rPr kumimoji="1" lang="zh-CN" altLang="en-US" sz="3200" dirty="0">
                <a:latin typeface="Times New Roman" pitchFamily="18" charset="0"/>
                <a:ea typeface="隶书" pitchFamily="49" charset="-122"/>
              </a:rPr>
              <a:t>整个属性组是码。</a:t>
            </a:r>
          </a:p>
        </p:txBody>
      </p:sp>
    </p:spTree>
    <p:extLst>
      <p:ext uri="{BB962C8B-B14F-4D97-AF65-F5344CB8AC3E}">
        <p14:creationId xmlns:p14="http://schemas.microsoft.com/office/powerpoint/2010/main" val="105352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85776" y="188640"/>
            <a:ext cx="3868540" cy="531799"/>
          </a:xfrm>
        </p:spPr>
        <p:txBody>
          <a:bodyPr>
            <a:noAutofit/>
          </a:bodyPr>
          <a:lstStyle/>
          <a:p>
            <a:pPr eaLnBrk="1" hangingPunct="1"/>
            <a:r>
              <a:rPr lang="en-US" altLang="zh-CN" sz="2800" dirty="0">
                <a:solidFill>
                  <a:srgbClr val="FFFF00"/>
                </a:solidFill>
                <a:latin typeface="黑体" pitchFamily="49" charset="-122"/>
                <a:ea typeface="黑体" pitchFamily="49" charset="-122"/>
              </a:rPr>
              <a:t>4.1</a:t>
            </a:r>
            <a:r>
              <a:rPr lang="zh-CN" altLang="en-US" sz="2800" dirty="0">
                <a:solidFill>
                  <a:srgbClr val="FFFF00"/>
                </a:solidFill>
                <a:latin typeface="黑体" pitchFamily="49" charset="-122"/>
                <a:ea typeface="黑体" pitchFamily="49" charset="-122"/>
              </a:rPr>
              <a:t>问题的提出</a:t>
            </a:r>
          </a:p>
        </p:txBody>
      </p:sp>
      <p:sp>
        <p:nvSpPr>
          <p:cNvPr id="4098" name="灯片编号占位符 5"/>
          <p:cNvSpPr>
            <a:spLocks noGrp="1"/>
          </p:cNvSpPr>
          <p:nvPr>
            <p:ph type="sldNum" sz="quarter" idx="12"/>
          </p:nvPr>
        </p:nvSpPr>
        <p:spPr>
          <a:noFill/>
        </p:spPr>
        <p:txBody>
          <a:bodyPr/>
          <a:lstStyle/>
          <a:p>
            <a:fld id="{F149240D-E803-4352-AD8C-91A095BD8625}" type="slidenum">
              <a:rPr lang="en-US" altLang="zh-CN" smtClean="0"/>
              <a:pPr/>
              <a:t>4</a:t>
            </a:fld>
            <a:endParaRPr lang="en-US" altLang="zh-CN" smtClean="0"/>
          </a:p>
        </p:txBody>
      </p:sp>
      <p:graphicFrame>
        <p:nvGraphicFramePr>
          <p:cNvPr id="7" name="图示 6"/>
          <p:cNvGraphicFramePr/>
          <p:nvPr>
            <p:extLst>
              <p:ext uri="{D42A27DB-BD31-4B8C-83A1-F6EECF244321}">
                <p14:modId xmlns:p14="http://schemas.microsoft.com/office/powerpoint/2010/main" val="3731932504"/>
              </p:ext>
            </p:extLst>
          </p:nvPr>
        </p:nvGraphicFramePr>
        <p:xfrm>
          <a:off x="714349" y="908720"/>
          <a:ext cx="8178131" cy="5447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604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14A23CAD-F7D2-440F-A045-2F0737A7CDF5}"/>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2B8C4815-3AB4-4A4A-9163-6EF7F71EA78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D08E06F5-F510-4F5D-94DD-1A1D0F24EAB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8A2CE490-E62B-412F-8712-859CB3685650}"/>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graphicEl>
                                              <a:dgm id="{CC38D8BA-D3C9-4BC1-A605-5D988630838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91D7099C-E8FC-4757-9483-50FA4A52605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graphicEl>
                                              <a:dgm id="{E4404CF5-F47F-4C42-95F9-F3571D6EDC1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a:spLocks noChangeArrowheads="1"/>
          </p:cNvSpPr>
          <p:nvPr/>
        </p:nvSpPr>
        <p:spPr bwMode="auto">
          <a:xfrm>
            <a:off x="92709" y="1556792"/>
            <a:ext cx="8507411" cy="1692771"/>
          </a:xfrm>
          <a:prstGeom prst="rect">
            <a:avLst/>
          </a:prstGeom>
          <a:solidFill>
            <a:schemeClr val="bg1"/>
          </a:solidFill>
          <a:ln w="9525">
            <a:noFill/>
            <a:miter lim="800000"/>
            <a:headEnd/>
            <a:tailEnd/>
          </a:ln>
        </p:spPr>
        <p:txBody>
          <a:bodyPr wrap="square">
            <a:spAutoFit/>
          </a:bodyPr>
          <a:lstStyle/>
          <a:p>
            <a:pPr>
              <a:spcBef>
                <a:spcPct val="50000"/>
              </a:spcBef>
            </a:pPr>
            <a:r>
              <a:rPr kumimoji="1" lang="zh-CN" altLang="en-US" sz="3600" b="1" i="1" dirty="0">
                <a:solidFill>
                  <a:schemeClr val="accent2"/>
                </a:solidFill>
                <a:latin typeface="隶书" pitchFamily="49" charset="-122"/>
                <a:ea typeface="隶书" pitchFamily="49" charset="-122"/>
              </a:rPr>
              <a:t>定义</a:t>
            </a:r>
            <a:r>
              <a:rPr kumimoji="1" lang="en-US" altLang="zh-CN" sz="3600" b="1" i="1" dirty="0">
                <a:solidFill>
                  <a:schemeClr val="accent2"/>
                </a:solidFill>
                <a:latin typeface="隶书" pitchFamily="49" charset="-122"/>
                <a:ea typeface="隶书" pitchFamily="49" charset="-122"/>
              </a:rPr>
              <a:t>4.6:</a:t>
            </a:r>
            <a:r>
              <a:rPr kumimoji="1" lang="en-US" altLang="zh-CN" sz="3200" dirty="0">
                <a:latin typeface="隶书" pitchFamily="49" charset="-122"/>
                <a:ea typeface="隶书" pitchFamily="49" charset="-122"/>
              </a:rPr>
              <a:t> </a:t>
            </a:r>
            <a:r>
              <a:rPr kumimoji="1" lang="zh-CN" altLang="en-US" sz="3200" dirty="0">
                <a:latin typeface="隶书" pitchFamily="49" charset="-122"/>
                <a:ea typeface="隶书" pitchFamily="49" charset="-122"/>
              </a:rPr>
              <a:t>关系模式</a:t>
            </a:r>
            <a:r>
              <a:rPr kumimoji="1" lang="en-US" altLang="zh-CN" sz="3200" dirty="0">
                <a:latin typeface="隶书" pitchFamily="49" charset="-122"/>
                <a:ea typeface="隶书" pitchFamily="49" charset="-122"/>
              </a:rPr>
              <a:t>R</a:t>
            </a:r>
            <a:r>
              <a:rPr kumimoji="1" lang="zh-CN" altLang="en-US" sz="3200" dirty="0">
                <a:latin typeface="隶书" pitchFamily="49" charset="-122"/>
                <a:ea typeface="隶书" pitchFamily="49" charset="-122"/>
              </a:rPr>
              <a:t>中属性或属性组</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并非</a:t>
            </a:r>
            <a:r>
              <a:rPr kumimoji="1" lang="en-US" altLang="zh-CN" sz="3200" dirty="0">
                <a:latin typeface="隶书" pitchFamily="49" charset="-122"/>
                <a:ea typeface="隶书" pitchFamily="49" charset="-122"/>
              </a:rPr>
              <a:t>R</a:t>
            </a:r>
            <a:r>
              <a:rPr kumimoji="1" lang="zh-CN" altLang="en-US" sz="3200" dirty="0">
                <a:latin typeface="隶书" pitchFamily="49" charset="-122"/>
                <a:ea typeface="隶书" pitchFamily="49" charset="-122"/>
              </a:rPr>
              <a:t>的码，但</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是另一个关系模式的码，则称</a:t>
            </a:r>
            <a:r>
              <a:rPr kumimoji="1" lang="en-US" altLang="zh-CN" sz="3200" dirty="0">
                <a:latin typeface="隶书" pitchFamily="49" charset="-122"/>
                <a:ea typeface="隶书" pitchFamily="49" charset="-122"/>
              </a:rPr>
              <a:t>X</a:t>
            </a:r>
            <a:r>
              <a:rPr kumimoji="1" lang="zh-CN" altLang="en-US" sz="3200" dirty="0">
                <a:latin typeface="隶书" pitchFamily="49" charset="-122"/>
                <a:ea typeface="隶书" pitchFamily="49" charset="-122"/>
              </a:rPr>
              <a:t>是</a:t>
            </a:r>
            <a:r>
              <a:rPr kumimoji="1" lang="en-US" altLang="zh-CN" sz="3200" dirty="0">
                <a:latin typeface="隶书" pitchFamily="49" charset="-122"/>
                <a:ea typeface="隶书" pitchFamily="49" charset="-122"/>
              </a:rPr>
              <a:t>R</a:t>
            </a:r>
            <a:r>
              <a:rPr kumimoji="1" lang="zh-CN" altLang="en-US" sz="3200" dirty="0">
                <a:latin typeface="隶书" pitchFamily="49" charset="-122"/>
                <a:ea typeface="隶书" pitchFamily="49" charset="-122"/>
              </a:rPr>
              <a:t>的</a:t>
            </a:r>
            <a:r>
              <a:rPr kumimoji="1" lang="zh-CN" altLang="en-US" sz="3600" b="1" dirty="0">
                <a:solidFill>
                  <a:srgbClr val="FF3300"/>
                </a:solidFill>
                <a:latin typeface="隶书" pitchFamily="49" charset="-122"/>
                <a:ea typeface="隶书" pitchFamily="49" charset="-122"/>
              </a:rPr>
              <a:t>外码</a:t>
            </a:r>
            <a:endParaRPr kumimoji="1" lang="zh-CN" altLang="en-US" sz="3200" dirty="0">
              <a:solidFill>
                <a:srgbClr val="FF3300"/>
              </a:solidFill>
              <a:latin typeface="隶书" pitchFamily="49" charset="-122"/>
              <a:ea typeface="隶书" pitchFamily="49" charset="-122"/>
            </a:endParaRPr>
          </a:p>
        </p:txBody>
      </p:sp>
      <p:sp>
        <p:nvSpPr>
          <p:cNvPr id="5" name="Text Box 14"/>
          <p:cNvSpPr txBox="1">
            <a:spLocks noChangeArrowheads="1"/>
          </p:cNvSpPr>
          <p:nvPr/>
        </p:nvSpPr>
        <p:spPr bwMode="auto">
          <a:xfrm>
            <a:off x="92709" y="4104945"/>
            <a:ext cx="8659812" cy="584775"/>
          </a:xfrm>
          <a:prstGeom prst="rect">
            <a:avLst/>
          </a:prstGeom>
          <a:solidFill>
            <a:schemeClr val="bg1"/>
          </a:solidFill>
          <a:ln w="38100">
            <a:noFill/>
            <a:miter lim="800000"/>
            <a:headEnd/>
            <a:tailEnd/>
          </a:ln>
        </p:spPr>
        <p:txBody>
          <a:bodyPr>
            <a:spAutoFit/>
          </a:bodyPr>
          <a:lstStyle/>
          <a:p>
            <a:pPr>
              <a:spcBef>
                <a:spcPct val="50000"/>
              </a:spcBef>
            </a:pPr>
            <a:r>
              <a:rPr kumimoji="1" lang="zh-CN" altLang="en-US" sz="3200" dirty="0">
                <a:solidFill>
                  <a:srgbClr val="FF3300"/>
                </a:solidFill>
                <a:latin typeface="Times New Roman" pitchFamily="18" charset="0"/>
                <a:ea typeface="华文新魏" pitchFamily="2" charset="-122"/>
              </a:rPr>
              <a:t>主码与外码提供了一个表示关系间联系的手段</a:t>
            </a:r>
          </a:p>
        </p:txBody>
      </p:sp>
      <p:sp>
        <p:nvSpPr>
          <p:cNvPr id="7" name="文本框 6"/>
          <p:cNvSpPr txBox="1"/>
          <p:nvPr/>
        </p:nvSpPr>
        <p:spPr>
          <a:xfrm>
            <a:off x="2771803" y="116635"/>
            <a:ext cx="4504759" cy="584775"/>
          </a:xfrm>
          <a:prstGeom prst="rect">
            <a:avLst/>
          </a:prstGeom>
          <a:noFill/>
        </p:spPr>
        <p:txBody>
          <a:bodyPr wrap="none" rtlCol="0">
            <a:spAutoFit/>
          </a:bodyPr>
          <a:lstStyle/>
          <a:p>
            <a:r>
              <a:rPr lang="en-US" altLang="zh-CN" sz="3200" b="1" dirty="0">
                <a:solidFill>
                  <a:srgbClr val="FFFF00"/>
                </a:solidFill>
              </a:rPr>
              <a:t>4.2.2 </a:t>
            </a:r>
            <a:r>
              <a:rPr lang="zh-CN" altLang="en-US" sz="3200" b="1" dirty="0">
                <a:solidFill>
                  <a:srgbClr val="FFFF00"/>
                </a:solidFill>
              </a:rPr>
              <a:t>码的函数依赖定义</a:t>
            </a:r>
          </a:p>
        </p:txBody>
      </p:sp>
    </p:spTree>
    <p:extLst>
      <p:ext uri="{BB962C8B-B14F-4D97-AF65-F5344CB8AC3E}">
        <p14:creationId xmlns:p14="http://schemas.microsoft.com/office/powerpoint/2010/main" val="325132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421890" name="Rectangle 2"/>
          <p:cNvSpPr>
            <a:spLocks noGrp="1" noChangeArrowheads="1"/>
          </p:cNvSpPr>
          <p:nvPr>
            <p:ph type="title"/>
          </p:nvPr>
        </p:nvSpPr>
        <p:spPr/>
        <p:txBody>
          <a:bodyPr/>
          <a:lstStyle/>
          <a:p>
            <a:r>
              <a:rPr lang="en-US" altLang="zh-CN" dirty="0" smtClean="0"/>
              <a:t>4.2.3 </a:t>
            </a:r>
            <a:r>
              <a:rPr lang="zh-CN" altLang="en-US" dirty="0"/>
              <a:t>范式</a:t>
            </a:r>
          </a:p>
        </p:txBody>
      </p:sp>
      <p:sp>
        <p:nvSpPr>
          <p:cNvPr id="421891" name="Rectangle 3"/>
          <p:cNvSpPr>
            <a:spLocks noGrp="1" noChangeArrowheads="1"/>
          </p:cNvSpPr>
          <p:nvPr>
            <p:ph type="body" idx="1"/>
          </p:nvPr>
        </p:nvSpPr>
        <p:spPr>
          <a:xfrm>
            <a:off x="628650" y="908720"/>
            <a:ext cx="7886700" cy="5268243"/>
          </a:xfrm>
        </p:spPr>
        <p:txBody>
          <a:bodyPr>
            <a:normAutofit/>
          </a:bodyPr>
          <a:lstStyle/>
          <a:p>
            <a:r>
              <a:rPr lang="en-US" altLang="zh-CN" dirty="0"/>
              <a:t>E. F. </a:t>
            </a:r>
            <a:r>
              <a:rPr lang="en-US" altLang="zh-CN" dirty="0" err="1"/>
              <a:t>Codd</a:t>
            </a:r>
            <a:r>
              <a:rPr lang="en-US" altLang="zh-CN" dirty="0"/>
              <a:t> 1971~1972</a:t>
            </a:r>
            <a:r>
              <a:rPr lang="zh-CN" altLang="zh-CN" dirty="0"/>
              <a:t>年系统地提出了范式的概念</a:t>
            </a:r>
            <a:endParaRPr lang="en-US" altLang="zh-CN" sz="2800" dirty="0" smtClean="0"/>
          </a:p>
          <a:p>
            <a:pPr>
              <a:lnSpc>
                <a:spcPct val="90000"/>
              </a:lnSpc>
            </a:pPr>
            <a:r>
              <a:rPr lang="zh-CN" altLang="en-US" sz="2800" dirty="0" smtClean="0"/>
              <a:t>范式</a:t>
            </a:r>
            <a:r>
              <a:rPr lang="zh-CN" altLang="en-US" sz="2800" dirty="0"/>
              <a:t>是符合某一种级别的关系模式的集合。</a:t>
            </a:r>
          </a:p>
          <a:p>
            <a:pPr>
              <a:lnSpc>
                <a:spcPct val="90000"/>
              </a:lnSpc>
            </a:pPr>
            <a:r>
              <a:rPr lang="zh-CN" altLang="en-US" sz="2800" dirty="0"/>
              <a:t>关系数据库中的关系必须满足一定的要求。满足不同程度要求的为不同范式。</a:t>
            </a:r>
          </a:p>
          <a:p>
            <a:pPr>
              <a:lnSpc>
                <a:spcPct val="90000"/>
              </a:lnSpc>
            </a:pPr>
            <a:r>
              <a:rPr lang="zh-CN" altLang="en-US" sz="2800" dirty="0"/>
              <a:t>范式的种类：	</a:t>
            </a:r>
          </a:p>
          <a:p>
            <a:pPr>
              <a:lnSpc>
                <a:spcPct val="90000"/>
              </a:lnSpc>
              <a:buFont typeface="Wingdings" panose="05000000000000000000" pitchFamily="2" charset="2"/>
              <a:buNone/>
            </a:pPr>
            <a:r>
              <a:rPr lang="zh-CN" altLang="en-US" sz="2800" dirty="0"/>
              <a:t>			</a:t>
            </a:r>
            <a:r>
              <a:rPr lang="zh-CN" altLang="en-US" sz="2400" dirty="0"/>
              <a:t>第一范式</a:t>
            </a:r>
            <a:r>
              <a:rPr lang="en-US" altLang="zh-CN" sz="2400" dirty="0"/>
              <a:t>(1NF)</a:t>
            </a:r>
          </a:p>
          <a:p>
            <a:pPr>
              <a:lnSpc>
                <a:spcPct val="90000"/>
              </a:lnSpc>
              <a:buFont typeface="Wingdings" panose="05000000000000000000" pitchFamily="2" charset="2"/>
              <a:buNone/>
            </a:pPr>
            <a:r>
              <a:rPr lang="en-US" altLang="zh-CN" sz="2400" dirty="0"/>
              <a:t>			</a:t>
            </a:r>
            <a:r>
              <a:rPr lang="zh-CN" altLang="en-US" sz="2400" dirty="0"/>
              <a:t>第二范式</a:t>
            </a:r>
            <a:r>
              <a:rPr lang="en-US" altLang="zh-CN" sz="2400" dirty="0"/>
              <a:t>(2NF)</a:t>
            </a:r>
          </a:p>
          <a:p>
            <a:pPr>
              <a:lnSpc>
                <a:spcPct val="90000"/>
              </a:lnSpc>
              <a:buFont typeface="Wingdings" panose="05000000000000000000" pitchFamily="2" charset="2"/>
              <a:buNone/>
            </a:pPr>
            <a:r>
              <a:rPr lang="en-US" altLang="zh-CN" sz="2400" dirty="0"/>
              <a:t>			</a:t>
            </a:r>
            <a:r>
              <a:rPr lang="zh-CN" altLang="en-US" sz="2400" dirty="0"/>
              <a:t>第三范式</a:t>
            </a:r>
            <a:r>
              <a:rPr lang="en-US" altLang="zh-CN" sz="2400" dirty="0"/>
              <a:t>(3NF)</a:t>
            </a:r>
          </a:p>
          <a:p>
            <a:pPr>
              <a:lnSpc>
                <a:spcPct val="90000"/>
              </a:lnSpc>
              <a:buFont typeface="Wingdings" panose="05000000000000000000" pitchFamily="2" charset="2"/>
              <a:buNone/>
            </a:pPr>
            <a:r>
              <a:rPr lang="en-US" altLang="zh-CN" sz="2400" dirty="0"/>
              <a:t>			BC</a:t>
            </a:r>
            <a:r>
              <a:rPr lang="zh-CN" altLang="en-US" sz="2400" dirty="0"/>
              <a:t>范式</a:t>
            </a:r>
            <a:r>
              <a:rPr lang="en-US" altLang="zh-CN" sz="2400" dirty="0"/>
              <a:t>(BCNF)</a:t>
            </a:r>
          </a:p>
          <a:p>
            <a:pPr>
              <a:lnSpc>
                <a:spcPct val="90000"/>
              </a:lnSpc>
              <a:buFont typeface="Wingdings" panose="05000000000000000000" pitchFamily="2" charset="2"/>
              <a:buNone/>
            </a:pPr>
            <a:r>
              <a:rPr lang="en-US" altLang="zh-CN" sz="2400" dirty="0"/>
              <a:t>			</a:t>
            </a:r>
            <a:r>
              <a:rPr lang="zh-CN" altLang="en-US" sz="2400" dirty="0"/>
              <a:t>第四范式</a:t>
            </a:r>
            <a:r>
              <a:rPr lang="en-US" altLang="zh-CN" sz="2400" dirty="0"/>
              <a:t>(4NF)</a:t>
            </a:r>
          </a:p>
          <a:p>
            <a:pPr>
              <a:lnSpc>
                <a:spcPct val="90000"/>
              </a:lnSpc>
              <a:buFont typeface="Wingdings" panose="05000000000000000000" pitchFamily="2" charset="2"/>
              <a:buNone/>
            </a:pPr>
            <a:r>
              <a:rPr lang="en-US" altLang="zh-CN" sz="2400" dirty="0"/>
              <a:t>			</a:t>
            </a:r>
            <a:r>
              <a:rPr lang="zh-CN" altLang="en-US" sz="2400" dirty="0"/>
              <a:t>第五范式</a:t>
            </a:r>
            <a:r>
              <a:rPr lang="en-US" altLang="zh-CN" sz="2400" dirty="0"/>
              <a:t>(5NF)</a:t>
            </a:r>
          </a:p>
        </p:txBody>
      </p:sp>
      <p:sp>
        <p:nvSpPr>
          <p:cNvPr id="421892" name="AutoShape 4"/>
          <p:cNvSpPr>
            <a:spLocks/>
          </p:cNvSpPr>
          <p:nvPr/>
        </p:nvSpPr>
        <p:spPr bwMode="auto">
          <a:xfrm>
            <a:off x="2195736" y="3356992"/>
            <a:ext cx="288032" cy="2646040"/>
          </a:xfrm>
          <a:prstGeom prst="leftBrace">
            <a:avLst>
              <a:gd name="adj1" fmla="val 62500"/>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238614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1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1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1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1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18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18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18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18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1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a:t>An Introduction to Database System</a:t>
            </a:r>
          </a:p>
        </p:txBody>
      </p:sp>
      <p:sp>
        <p:nvSpPr>
          <p:cNvPr id="422914" name="Rectangle 2"/>
          <p:cNvSpPr>
            <a:spLocks noGrp="1" noChangeArrowheads="1"/>
          </p:cNvSpPr>
          <p:nvPr>
            <p:ph type="title"/>
          </p:nvPr>
        </p:nvSpPr>
        <p:spPr/>
        <p:txBody>
          <a:bodyPr/>
          <a:lstStyle/>
          <a:p>
            <a:r>
              <a:rPr lang="en-US" altLang="zh-CN" dirty="0" smtClean="0"/>
              <a:t>4.2.3 </a:t>
            </a:r>
            <a:r>
              <a:rPr lang="zh-CN" altLang="en-US" dirty="0"/>
              <a:t>范式</a:t>
            </a:r>
          </a:p>
        </p:txBody>
      </p:sp>
      <p:sp>
        <p:nvSpPr>
          <p:cNvPr id="422915" name="Rectangle 3"/>
          <p:cNvSpPr>
            <a:spLocks noGrp="1" noChangeArrowheads="1"/>
          </p:cNvSpPr>
          <p:nvPr>
            <p:ph type="body" idx="1"/>
          </p:nvPr>
        </p:nvSpPr>
        <p:spPr/>
        <p:txBody>
          <a:bodyPr/>
          <a:lstStyle/>
          <a:p>
            <a:r>
              <a:rPr lang="zh-CN" altLang="en-US" sz="3600" dirty="0"/>
              <a:t>各种范式之间存在联系：</a:t>
            </a:r>
          </a:p>
          <a:p>
            <a:endParaRPr lang="zh-CN" altLang="en-US" dirty="0"/>
          </a:p>
          <a:p>
            <a:endParaRPr lang="zh-CN" altLang="en-US" sz="3600" dirty="0"/>
          </a:p>
          <a:p>
            <a:r>
              <a:rPr lang="zh-CN" altLang="en-US" sz="3600" dirty="0"/>
              <a:t>某一关系模式</a:t>
            </a:r>
            <a:r>
              <a:rPr lang="en-US" altLang="zh-CN" sz="3600" dirty="0"/>
              <a:t>R</a:t>
            </a:r>
            <a:r>
              <a:rPr lang="zh-CN" altLang="en-US" sz="3600" dirty="0"/>
              <a:t>为第</a:t>
            </a:r>
            <a:r>
              <a:rPr lang="en-US" altLang="zh-CN" sz="3600" dirty="0"/>
              <a:t>n</a:t>
            </a:r>
            <a:r>
              <a:rPr lang="zh-CN" altLang="en-US" sz="3600" dirty="0"/>
              <a:t>范式，可简记为</a:t>
            </a:r>
            <a:r>
              <a:rPr lang="en-US" altLang="zh-CN" sz="3600" dirty="0" err="1"/>
              <a:t>R∈nNF</a:t>
            </a:r>
            <a:r>
              <a:rPr lang="zh-CN" altLang="en-US" sz="3600" dirty="0"/>
              <a:t>。</a:t>
            </a:r>
          </a:p>
        </p:txBody>
      </p:sp>
      <p:graphicFrame>
        <p:nvGraphicFramePr>
          <p:cNvPr id="422916" name="Object 4"/>
          <p:cNvGraphicFramePr>
            <a:graphicFrameLocks noChangeAspect="1"/>
          </p:cNvGraphicFramePr>
          <p:nvPr/>
        </p:nvGraphicFramePr>
        <p:xfrm>
          <a:off x="1219200" y="2895600"/>
          <a:ext cx="7239000" cy="493713"/>
        </p:xfrm>
        <a:graphic>
          <a:graphicData uri="http://schemas.openxmlformats.org/presentationml/2006/ole">
            <mc:AlternateContent xmlns:mc="http://schemas.openxmlformats.org/markup-compatibility/2006">
              <mc:Choice xmlns:v="urn:schemas-microsoft-com:vml" Requires="v">
                <p:oleObj spid="_x0000_s1049" r:id="rId3" imgW="2869920" imgH="177480" progId="">
                  <p:embed/>
                </p:oleObj>
              </mc:Choice>
              <mc:Fallback>
                <p:oleObj r:id="rId3" imgW="2869920" imgH="177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895600"/>
                        <a:ext cx="7239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97797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2"/>
          </p:nvPr>
        </p:nvSpPr>
        <p:spPr>
          <a:xfrm>
            <a:off x="6752699" y="6106125"/>
            <a:ext cx="2057400" cy="365125"/>
          </a:xfrm>
          <a:noFill/>
        </p:spPr>
        <p:txBody>
          <a:bodyPr/>
          <a:lstStyle/>
          <a:p>
            <a:fld id="{D5C2C9D9-C233-4287-B723-057E3407B15B}" type="slidenum">
              <a:rPr lang="en-US" altLang="zh-CN" smtClean="0"/>
              <a:pPr/>
              <a:t>43</a:t>
            </a:fld>
            <a:endParaRPr lang="en-US" altLang="zh-CN" smtClean="0"/>
          </a:p>
        </p:txBody>
      </p:sp>
      <p:sp>
        <p:nvSpPr>
          <p:cNvPr id="149509" name="Rectangle 5"/>
          <p:cNvSpPr>
            <a:spLocks noChangeArrowheads="1"/>
          </p:cNvSpPr>
          <p:nvPr/>
        </p:nvSpPr>
        <p:spPr bwMode="auto">
          <a:xfrm>
            <a:off x="683568" y="2564904"/>
            <a:ext cx="7924800" cy="1349388"/>
          </a:xfrm>
          <a:prstGeom prst="rect">
            <a:avLst/>
          </a:prstGeom>
          <a:solidFill>
            <a:schemeClr val="bg1"/>
          </a:solidFill>
          <a:ln w="9525">
            <a:noFill/>
            <a:miter lim="800000"/>
            <a:headEnd/>
            <a:tailEnd/>
          </a:ln>
        </p:spPr>
        <p:txBody>
          <a:bodyPr/>
          <a:lstStyle/>
          <a:p>
            <a:pPr marL="342891" indent="-342891">
              <a:spcBef>
                <a:spcPct val="20000"/>
              </a:spcBef>
            </a:pPr>
            <a:r>
              <a:rPr lang="en-US" altLang="zh-CN" sz="2800" b="1" dirty="0"/>
              <a:t>   </a:t>
            </a:r>
            <a:r>
              <a:rPr lang="zh-CN" altLang="en-US" sz="2800" b="1" dirty="0"/>
              <a:t>一个低一级范式的关系模式，通过模式分解可以转换为若干个高一级范式的关系模式的集合，这种过程就叫做</a:t>
            </a:r>
            <a:r>
              <a:rPr lang="zh-CN" altLang="en-US" sz="2800" b="1" dirty="0">
                <a:solidFill>
                  <a:srgbClr val="FF0000"/>
                </a:solidFill>
              </a:rPr>
              <a:t>规范化</a:t>
            </a:r>
            <a:r>
              <a:rPr lang="zh-CN" altLang="en-US" sz="2800" b="1" dirty="0"/>
              <a:t>。</a:t>
            </a:r>
          </a:p>
        </p:txBody>
      </p:sp>
      <p:sp>
        <p:nvSpPr>
          <p:cNvPr id="13" name="TextBox 12"/>
          <p:cNvSpPr txBox="1"/>
          <p:nvPr/>
        </p:nvSpPr>
        <p:spPr>
          <a:xfrm>
            <a:off x="179512" y="46472"/>
            <a:ext cx="3787924" cy="584775"/>
          </a:xfrm>
          <a:prstGeom prst="rect">
            <a:avLst/>
          </a:prstGeom>
          <a:noFill/>
        </p:spPr>
        <p:txBody>
          <a:bodyPr wrap="square" rtlCol="0">
            <a:spAutoFit/>
          </a:bodyPr>
          <a:lstStyle/>
          <a:p>
            <a:r>
              <a:rPr lang="en-US" altLang="zh-CN" sz="3200" b="1" dirty="0">
                <a:solidFill>
                  <a:schemeClr val="bg1"/>
                </a:solidFill>
              </a:rPr>
              <a:t>4.2.3</a:t>
            </a:r>
            <a:r>
              <a:rPr lang="zh-CN" altLang="en-US" sz="3200" b="1" dirty="0">
                <a:solidFill>
                  <a:schemeClr val="bg1"/>
                </a:solidFill>
              </a:rPr>
              <a:t>范式</a:t>
            </a:r>
          </a:p>
        </p:txBody>
      </p:sp>
    </p:spTree>
    <p:extLst>
      <p:ext uri="{BB962C8B-B14F-4D97-AF65-F5344CB8AC3E}">
        <p14:creationId xmlns:p14="http://schemas.microsoft.com/office/powerpoint/2010/main" val="4238399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09">
                                            <p:txEl>
                                              <p:pRg st="0" end="0"/>
                                            </p:txEl>
                                          </p:spTgt>
                                        </p:tgtEl>
                                        <p:attrNameLst>
                                          <p:attrName>style.visibility</p:attrName>
                                        </p:attrNameLst>
                                      </p:cBhvr>
                                      <p:to>
                                        <p:strVal val="visible"/>
                                      </p:to>
                                    </p:set>
                                    <p:animEffect transition="in" filter="dissolve">
                                      <p:cBhvr>
                                        <p:cTn id="7" dur="250"/>
                                        <p:tgtEl>
                                          <p:spTgt spid="1495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152406" y="889002"/>
            <a:ext cx="8596313" cy="1550460"/>
          </a:xfrm>
          <a:solidFill>
            <a:schemeClr val="bg1"/>
          </a:solidFill>
          <a:ln>
            <a:solidFill>
              <a:srgbClr val="FFFF00"/>
            </a:solidFill>
          </a:ln>
        </p:spPr>
        <p:txBody>
          <a:bodyPr/>
          <a:lstStyle/>
          <a:p>
            <a:pPr eaLnBrk="1" hangingPunct="1">
              <a:buFontTx/>
              <a:buNone/>
            </a:pPr>
            <a:r>
              <a:rPr lang="en-US" altLang="zh-CN" b="1" dirty="0">
                <a:solidFill>
                  <a:srgbClr val="FF3300"/>
                </a:solidFill>
                <a:latin typeface="隶书" pitchFamily="49" charset="-122"/>
                <a:ea typeface="隶书" pitchFamily="49" charset="-122"/>
              </a:rPr>
              <a:t>1</a:t>
            </a:r>
            <a:r>
              <a:rPr lang="zh-CN" altLang="en-US" b="1" dirty="0">
                <a:solidFill>
                  <a:srgbClr val="FF3300"/>
                </a:solidFill>
                <a:latin typeface="隶书" pitchFamily="49" charset="-122"/>
                <a:ea typeface="隶书" pitchFamily="49" charset="-122"/>
              </a:rPr>
              <a:t>、第一范式</a:t>
            </a:r>
            <a:r>
              <a:rPr lang="en-US" altLang="zh-CN" b="1" dirty="0">
                <a:solidFill>
                  <a:srgbClr val="FF3300"/>
                </a:solidFill>
                <a:latin typeface="隶书" pitchFamily="49" charset="-122"/>
                <a:ea typeface="隶书" pitchFamily="49" charset="-122"/>
              </a:rPr>
              <a:t>(1NF)</a:t>
            </a:r>
          </a:p>
          <a:p>
            <a:pPr eaLnBrk="1" hangingPunct="1">
              <a:buFontTx/>
              <a:buNone/>
            </a:pPr>
            <a:r>
              <a:rPr lang="zh-CN" altLang="en-US" dirty="0">
                <a:latin typeface="华文中宋" pitchFamily="2" charset="-122"/>
                <a:ea typeface="华文中宋" pitchFamily="2" charset="-122"/>
              </a:rPr>
              <a:t>定义：满足关系的每一个分量是不可分的数据项这一条件的关系模式就属于第一范式</a:t>
            </a:r>
            <a:r>
              <a:rPr lang="en-US" altLang="zh-CN" dirty="0">
                <a:latin typeface="华文中宋" pitchFamily="2" charset="-122"/>
                <a:ea typeface="华文中宋" pitchFamily="2" charset="-122"/>
              </a:rPr>
              <a:t>(1NF)</a:t>
            </a:r>
            <a:r>
              <a:rPr lang="zh-CN" altLang="en-US" dirty="0"/>
              <a:t>。</a:t>
            </a:r>
          </a:p>
        </p:txBody>
      </p:sp>
      <p:sp>
        <p:nvSpPr>
          <p:cNvPr id="24578" name="灯片编号占位符 5"/>
          <p:cNvSpPr>
            <a:spLocks noGrp="1"/>
          </p:cNvSpPr>
          <p:nvPr>
            <p:ph type="sldNum" sz="quarter" idx="12"/>
          </p:nvPr>
        </p:nvSpPr>
        <p:spPr>
          <a:noFill/>
        </p:spPr>
        <p:txBody>
          <a:bodyPr/>
          <a:lstStyle/>
          <a:p>
            <a:fld id="{08C8246D-AAA5-4D26-9764-F45D1B19F47F}" type="slidenum">
              <a:rPr lang="en-US" altLang="zh-CN" smtClean="0"/>
              <a:pPr/>
              <a:t>44</a:t>
            </a:fld>
            <a:endParaRPr lang="en-US" altLang="zh-CN" smtClean="0"/>
          </a:p>
        </p:txBody>
      </p:sp>
      <p:pic>
        <p:nvPicPr>
          <p:cNvPr id="12464" name="Picture 176"/>
          <p:cNvPicPr>
            <a:picLocks noChangeAspect="1" noChangeArrowheads="1"/>
          </p:cNvPicPr>
          <p:nvPr/>
        </p:nvPicPr>
        <p:blipFill rotWithShape="1">
          <a:blip r:embed="rId2"/>
          <a:srcRect b="8693"/>
          <a:stretch/>
        </p:blipFill>
        <p:spPr bwMode="auto">
          <a:xfrm>
            <a:off x="76200" y="2636913"/>
            <a:ext cx="3886200" cy="2670703"/>
          </a:xfrm>
          <a:prstGeom prst="rect">
            <a:avLst/>
          </a:prstGeom>
          <a:noFill/>
          <a:ln w="9525">
            <a:noFill/>
            <a:miter lim="800000"/>
            <a:headEnd/>
            <a:tailEnd/>
          </a:ln>
        </p:spPr>
      </p:pic>
      <p:pic>
        <p:nvPicPr>
          <p:cNvPr id="12465" name="Picture 177"/>
          <p:cNvPicPr>
            <a:picLocks noChangeAspect="1" noChangeArrowheads="1"/>
          </p:cNvPicPr>
          <p:nvPr/>
        </p:nvPicPr>
        <p:blipFill rotWithShape="1">
          <a:blip r:embed="rId3"/>
          <a:srcRect b="10076"/>
          <a:stretch/>
        </p:blipFill>
        <p:spPr bwMode="auto">
          <a:xfrm>
            <a:off x="4114800" y="2636912"/>
            <a:ext cx="4953000" cy="2670703"/>
          </a:xfrm>
          <a:prstGeom prst="rect">
            <a:avLst/>
          </a:prstGeom>
          <a:noFill/>
          <a:ln w="9525">
            <a:noFill/>
            <a:miter lim="800000"/>
            <a:headEnd/>
            <a:tailEnd/>
          </a:ln>
        </p:spPr>
      </p:pic>
      <p:sp>
        <p:nvSpPr>
          <p:cNvPr id="2" name="文本框 1"/>
          <p:cNvSpPr txBox="1"/>
          <p:nvPr/>
        </p:nvSpPr>
        <p:spPr>
          <a:xfrm>
            <a:off x="2267744" y="5589240"/>
            <a:ext cx="6800056" cy="523220"/>
          </a:xfrm>
          <a:prstGeom prst="rect">
            <a:avLst/>
          </a:prstGeom>
          <a:noFill/>
        </p:spPr>
        <p:txBody>
          <a:bodyPr wrap="square" rtlCol="0">
            <a:spAutoFit/>
          </a:bodyPr>
          <a:lstStyle/>
          <a:p>
            <a:r>
              <a:rPr lang="zh-CN" altLang="en-US" sz="2800" b="1" dirty="0" smtClean="0"/>
              <a:t>解决方法：用原子属性取代复合属性</a:t>
            </a:r>
            <a:endParaRPr lang="zh-CN" altLang="en-US" sz="2800" b="1" dirty="0"/>
          </a:p>
        </p:txBody>
      </p:sp>
    </p:spTree>
    <p:extLst>
      <p:ext uri="{BB962C8B-B14F-4D97-AF65-F5344CB8AC3E}">
        <p14:creationId xmlns:p14="http://schemas.microsoft.com/office/powerpoint/2010/main" val="988620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slide(fromLeft)">
                                      <p:cBhvr>
                                        <p:cTn id="7" dur="500"/>
                                        <p:tgtEl>
                                          <p:spTgt spid="12290">
                                            <p:txEl>
                                              <p:pRg st="0" end="0"/>
                                            </p:txEl>
                                          </p:spTgt>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2290">
                                            <p:txEl>
                                              <p:pRg st="1" end="1"/>
                                            </p:txEl>
                                          </p:spTgt>
                                        </p:tgtEl>
                                        <p:attrNameLst>
                                          <p:attrName>style.visibility</p:attrName>
                                        </p:attrNameLst>
                                      </p:cBhvr>
                                      <p:to>
                                        <p:strVal val="visible"/>
                                      </p:to>
                                    </p:set>
                                    <p:animEffect transition="in" filter="slide(fromLeft)">
                                      <p:cBhvr>
                                        <p:cTn id="11" dur="500"/>
                                        <p:tgtEl>
                                          <p:spTgt spid="12290">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2464"/>
                                        </p:tgtEl>
                                        <p:attrNameLst>
                                          <p:attrName>style.visibility</p:attrName>
                                        </p:attrNameLst>
                                      </p:cBhvr>
                                      <p:to>
                                        <p:strVal val="visible"/>
                                      </p:to>
                                    </p:set>
                                    <p:anim calcmode="lin" valueType="num">
                                      <p:cBhvr additive="base">
                                        <p:cTn id="16" dur="500" fill="hold"/>
                                        <p:tgtEl>
                                          <p:spTgt spid="12464"/>
                                        </p:tgtEl>
                                        <p:attrNameLst>
                                          <p:attrName>ppt_x</p:attrName>
                                        </p:attrNameLst>
                                      </p:cBhvr>
                                      <p:tavLst>
                                        <p:tav tm="0">
                                          <p:val>
                                            <p:strVal val="#ppt_x"/>
                                          </p:val>
                                        </p:tav>
                                        <p:tav tm="100000">
                                          <p:val>
                                            <p:strVal val="#ppt_x"/>
                                          </p:val>
                                        </p:tav>
                                      </p:tavLst>
                                    </p:anim>
                                    <p:anim calcmode="lin" valueType="num">
                                      <p:cBhvr additive="base">
                                        <p:cTn id="17" dur="500" fill="hold"/>
                                        <p:tgtEl>
                                          <p:spTgt spid="1246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2465"/>
                                        </p:tgtEl>
                                        <p:attrNameLst>
                                          <p:attrName>style.visibility</p:attrName>
                                        </p:attrNameLst>
                                      </p:cBhvr>
                                      <p:to>
                                        <p:strVal val="visible"/>
                                      </p:to>
                                    </p:set>
                                    <p:anim calcmode="lin" valueType="num">
                                      <p:cBhvr additive="base">
                                        <p:cTn id="26" dur="500" fill="hold"/>
                                        <p:tgtEl>
                                          <p:spTgt spid="12465"/>
                                        </p:tgtEl>
                                        <p:attrNameLst>
                                          <p:attrName>ppt_x</p:attrName>
                                        </p:attrNameLst>
                                      </p:cBhvr>
                                      <p:tavLst>
                                        <p:tav tm="0">
                                          <p:val>
                                            <p:strVal val="#ppt_x"/>
                                          </p:val>
                                        </p:tav>
                                        <p:tav tm="100000">
                                          <p:val>
                                            <p:strVal val="#ppt_x"/>
                                          </p:val>
                                        </p:tav>
                                      </p:tavLst>
                                    </p:anim>
                                    <p:anim calcmode="lin" valueType="num">
                                      <p:cBhvr additive="base">
                                        <p:cTn id="27" dur="500" fill="hold"/>
                                        <p:tgtEl>
                                          <p:spTgt spid="12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advAuto="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7663" y="-171400"/>
            <a:ext cx="8229600" cy="1143000"/>
          </a:xfrm>
        </p:spPr>
        <p:txBody>
          <a:bodyPr/>
          <a:lstStyle/>
          <a:p>
            <a:r>
              <a:rPr lang="en-US" altLang="zh-CN" b="1" dirty="0">
                <a:solidFill>
                  <a:srgbClr val="FFFF00"/>
                </a:solidFill>
                <a:latin typeface="隶书" pitchFamily="49" charset="-122"/>
                <a:ea typeface="隶书" pitchFamily="49" charset="-122"/>
              </a:rPr>
              <a:t>1</a:t>
            </a:r>
            <a:r>
              <a:rPr lang="zh-CN" altLang="en-US" b="1" dirty="0">
                <a:solidFill>
                  <a:srgbClr val="FFFF00"/>
                </a:solidFill>
                <a:latin typeface="隶书" pitchFamily="49" charset="-122"/>
                <a:ea typeface="隶书" pitchFamily="49" charset="-122"/>
              </a:rPr>
              <a:t>、第一范式</a:t>
            </a:r>
            <a:r>
              <a:rPr lang="en-US" altLang="zh-CN" b="1" dirty="0">
                <a:solidFill>
                  <a:srgbClr val="FFFF00"/>
                </a:solidFill>
                <a:latin typeface="隶书" pitchFamily="49" charset="-122"/>
                <a:ea typeface="隶书" pitchFamily="49" charset="-122"/>
              </a:rPr>
              <a:t>(1NF</a:t>
            </a:r>
            <a:r>
              <a:rPr lang="en-US" altLang="zh-CN" b="1" dirty="0" smtClean="0">
                <a:solidFill>
                  <a:srgbClr val="FFFF00"/>
                </a:solidFill>
                <a:latin typeface="隶书" pitchFamily="49" charset="-122"/>
                <a:ea typeface="隶书" pitchFamily="49" charset="-122"/>
              </a:rPr>
              <a:t>)</a:t>
            </a:r>
            <a:endParaRPr lang="zh-CN" altLang="en-US" dirty="0">
              <a:solidFill>
                <a:srgbClr val="FFFF00"/>
              </a:solidFill>
            </a:endParaRPr>
          </a:p>
        </p:txBody>
      </p:sp>
      <p:graphicFrame>
        <p:nvGraphicFramePr>
          <p:cNvPr id="4" name="内容占位符 3"/>
          <p:cNvGraphicFramePr>
            <a:graphicFrameLocks noGrp="1"/>
          </p:cNvGraphicFramePr>
          <p:nvPr>
            <p:ph idx="1"/>
            <p:extLst/>
          </p:nvPr>
        </p:nvGraphicFramePr>
        <p:xfrm>
          <a:off x="449307" y="1196752"/>
          <a:ext cx="3106688" cy="2926080"/>
        </p:xfrm>
        <a:graphic>
          <a:graphicData uri="http://schemas.openxmlformats.org/drawingml/2006/table">
            <a:tbl>
              <a:tblPr firstRow="1" bandRow="1">
                <a:tableStyleId>{5C22544A-7EE6-4342-B048-85BDC9FD1C3A}</a:tableStyleId>
              </a:tblPr>
              <a:tblGrid>
                <a:gridCol w="1553344"/>
                <a:gridCol w="1553344"/>
              </a:tblGrid>
              <a:tr h="457200">
                <a:tc>
                  <a:txBody>
                    <a:bodyPr/>
                    <a:lstStyle/>
                    <a:p>
                      <a:r>
                        <a:rPr lang="zh-CN" altLang="en-US" sz="2400" dirty="0" smtClean="0">
                          <a:solidFill>
                            <a:schemeClr val="tx1"/>
                          </a:solidFill>
                        </a:rPr>
                        <a:t>学号</a:t>
                      </a:r>
                      <a:endParaRPr lang="zh-CN" altLang="en-US" sz="2400" dirty="0">
                        <a:solidFill>
                          <a:schemeClr val="tx1"/>
                        </a:solidFill>
                      </a:endParaRPr>
                    </a:p>
                  </a:txBody>
                  <a:tcPr/>
                </a:tc>
                <a:tc>
                  <a:txBody>
                    <a:bodyPr/>
                    <a:lstStyle/>
                    <a:p>
                      <a:r>
                        <a:rPr lang="zh-CN" altLang="en-US" sz="2400" dirty="0" smtClean="0">
                          <a:solidFill>
                            <a:schemeClr val="tx1"/>
                          </a:solidFill>
                        </a:rPr>
                        <a:t>项目编号</a:t>
                      </a:r>
                      <a:endParaRPr lang="zh-CN" altLang="en-US" sz="2400" dirty="0">
                        <a:solidFill>
                          <a:schemeClr val="tx1"/>
                        </a:solidFill>
                      </a:endParaRPr>
                    </a:p>
                  </a:txBody>
                  <a:tcPr/>
                </a:tc>
              </a:tr>
              <a:tr h="1188720">
                <a:tc>
                  <a:txBody>
                    <a:bodyPr/>
                    <a:lstStyle/>
                    <a:p>
                      <a:r>
                        <a:rPr lang="en-US" altLang="zh-CN" sz="2400" dirty="0" smtClean="0"/>
                        <a:t>0001</a:t>
                      </a:r>
                      <a:endParaRPr lang="zh-CN" altLang="en-US" sz="2400" dirty="0"/>
                    </a:p>
                  </a:txBody>
                  <a:tcPr/>
                </a:tc>
                <a:tc>
                  <a:txBody>
                    <a:bodyPr/>
                    <a:lstStyle/>
                    <a:p>
                      <a:r>
                        <a:rPr lang="en-US" altLang="zh-CN" sz="2400" dirty="0" smtClean="0"/>
                        <a:t>01</a:t>
                      </a:r>
                    </a:p>
                    <a:p>
                      <a:r>
                        <a:rPr lang="en-US" altLang="zh-CN" sz="2400" dirty="0" smtClean="0"/>
                        <a:t>02</a:t>
                      </a:r>
                    </a:p>
                    <a:p>
                      <a:r>
                        <a:rPr lang="en-US" altLang="zh-CN" sz="2400" dirty="0" smtClean="0"/>
                        <a:t>03</a:t>
                      </a:r>
                      <a:endParaRPr lang="zh-CN" altLang="en-US" sz="2400" dirty="0"/>
                    </a:p>
                  </a:txBody>
                  <a:tcPr/>
                </a:tc>
              </a:tr>
              <a:tr h="822960">
                <a:tc>
                  <a:txBody>
                    <a:bodyPr/>
                    <a:lstStyle/>
                    <a:p>
                      <a:r>
                        <a:rPr lang="en-US" altLang="zh-CN" sz="2400" dirty="0" smtClean="0"/>
                        <a:t>0002</a:t>
                      </a:r>
                      <a:endParaRPr lang="zh-CN" altLang="en-US" sz="2400" dirty="0"/>
                    </a:p>
                  </a:txBody>
                  <a:tcPr/>
                </a:tc>
                <a:tc>
                  <a:txBody>
                    <a:bodyPr/>
                    <a:lstStyle/>
                    <a:p>
                      <a:r>
                        <a:rPr lang="en-US" altLang="zh-CN" sz="2400" dirty="0" smtClean="0"/>
                        <a:t>02</a:t>
                      </a:r>
                    </a:p>
                    <a:p>
                      <a:r>
                        <a:rPr lang="en-US" altLang="zh-CN" sz="2400" dirty="0" smtClean="0"/>
                        <a:t>03</a:t>
                      </a:r>
                      <a:endParaRPr lang="zh-CN" altLang="en-US" sz="2400" dirty="0"/>
                    </a:p>
                  </a:txBody>
                  <a:tcPr/>
                </a:tc>
              </a:tr>
              <a:tr h="457200">
                <a:tc>
                  <a:txBody>
                    <a:bodyPr/>
                    <a:lstStyle/>
                    <a:p>
                      <a:r>
                        <a:rPr lang="en-US" altLang="zh-CN" sz="2400" dirty="0" smtClean="0"/>
                        <a:t>……</a:t>
                      </a:r>
                      <a:endParaRPr lang="zh-CN" altLang="en-US" sz="2400" dirty="0"/>
                    </a:p>
                  </a:txBody>
                  <a:tcPr/>
                </a:tc>
                <a:tc>
                  <a:txBody>
                    <a:bodyPr/>
                    <a:lstStyle/>
                    <a:p>
                      <a:r>
                        <a:rPr lang="en-US" altLang="zh-CN" sz="2400" dirty="0" smtClean="0"/>
                        <a:t>……</a:t>
                      </a:r>
                      <a:endParaRPr lang="zh-CN" altLang="en-US" sz="2400" dirty="0"/>
                    </a:p>
                  </a:txBody>
                  <a:tcPr/>
                </a:tc>
              </a:tr>
            </a:tbl>
          </a:graphicData>
        </a:graphic>
      </p:graphicFrame>
      <p:graphicFrame>
        <p:nvGraphicFramePr>
          <p:cNvPr id="5" name="内容占位符 3"/>
          <p:cNvGraphicFramePr>
            <a:graphicFrameLocks/>
          </p:cNvGraphicFramePr>
          <p:nvPr>
            <p:extLst/>
          </p:nvPr>
        </p:nvGraphicFramePr>
        <p:xfrm>
          <a:off x="5796136" y="971600"/>
          <a:ext cx="3106688" cy="3200400"/>
        </p:xfrm>
        <a:graphic>
          <a:graphicData uri="http://schemas.openxmlformats.org/drawingml/2006/table">
            <a:tbl>
              <a:tblPr firstRow="1" bandRow="1">
                <a:tableStyleId>{5C22544A-7EE6-4342-B048-85BDC9FD1C3A}</a:tableStyleId>
              </a:tblPr>
              <a:tblGrid>
                <a:gridCol w="1553344"/>
                <a:gridCol w="1553344"/>
              </a:tblGrid>
              <a:tr h="457200">
                <a:tc>
                  <a:txBody>
                    <a:bodyPr/>
                    <a:lstStyle/>
                    <a:p>
                      <a:r>
                        <a:rPr lang="zh-CN" altLang="en-US" sz="2400" dirty="0" smtClean="0">
                          <a:solidFill>
                            <a:schemeClr val="tx1"/>
                          </a:solidFill>
                        </a:rPr>
                        <a:t>学号</a:t>
                      </a:r>
                      <a:endParaRPr lang="zh-CN" altLang="en-US" sz="2400" dirty="0">
                        <a:solidFill>
                          <a:schemeClr val="tx1"/>
                        </a:solidFill>
                      </a:endParaRPr>
                    </a:p>
                  </a:txBody>
                  <a:tcPr/>
                </a:tc>
                <a:tc>
                  <a:txBody>
                    <a:bodyPr/>
                    <a:lstStyle/>
                    <a:p>
                      <a:r>
                        <a:rPr lang="zh-CN" altLang="en-US" sz="2400" dirty="0" smtClean="0">
                          <a:solidFill>
                            <a:schemeClr val="tx1"/>
                          </a:solidFill>
                        </a:rPr>
                        <a:t>项目编号</a:t>
                      </a:r>
                      <a:endParaRPr lang="zh-CN" altLang="en-US" sz="2400" dirty="0">
                        <a:solidFill>
                          <a:schemeClr val="tx1"/>
                        </a:solidFill>
                      </a:endParaRPr>
                    </a:p>
                  </a:txBody>
                  <a:tcPr/>
                </a:tc>
              </a:tr>
              <a:tr h="457200">
                <a:tc>
                  <a:txBody>
                    <a:bodyPr/>
                    <a:lstStyle/>
                    <a:p>
                      <a:r>
                        <a:rPr lang="en-US" altLang="zh-CN" sz="2400" dirty="0" smtClean="0"/>
                        <a:t>0001</a:t>
                      </a:r>
                      <a:endParaRPr lang="zh-CN" altLang="en-US" sz="2400" dirty="0"/>
                    </a:p>
                  </a:txBody>
                  <a:tcPr/>
                </a:tc>
                <a:tc>
                  <a:txBody>
                    <a:bodyPr/>
                    <a:lstStyle/>
                    <a:p>
                      <a:r>
                        <a:rPr lang="en-US" altLang="zh-CN" sz="2400" dirty="0" smtClean="0"/>
                        <a:t>01</a:t>
                      </a:r>
                      <a:endParaRPr lang="zh-CN" altLang="en-US" sz="2400" dirty="0"/>
                    </a:p>
                  </a:txBody>
                  <a:tcPr/>
                </a:tc>
              </a:tr>
              <a:tr h="457200">
                <a:tc>
                  <a:txBody>
                    <a:bodyPr/>
                    <a:lstStyle/>
                    <a:p>
                      <a:r>
                        <a:rPr lang="en-US" altLang="zh-CN" sz="2400" dirty="0" smtClean="0"/>
                        <a:t>0001</a:t>
                      </a:r>
                      <a:endParaRPr lang="zh-CN" altLang="en-US" sz="2400" dirty="0"/>
                    </a:p>
                  </a:txBody>
                  <a:tcPr/>
                </a:tc>
                <a:tc>
                  <a:txBody>
                    <a:bodyPr/>
                    <a:lstStyle/>
                    <a:p>
                      <a:r>
                        <a:rPr lang="en-US" altLang="zh-CN" sz="2400" dirty="0" smtClean="0"/>
                        <a:t>02</a:t>
                      </a:r>
                      <a:endParaRPr lang="zh-CN" altLang="en-US" sz="2400" dirty="0"/>
                    </a:p>
                  </a:txBody>
                  <a:tcPr/>
                </a:tc>
              </a:tr>
              <a:tr h="457200">
                <a:tc>
                  <a:txBody>
                    <a:bodyPr/>
                    <a:lstStyle/>
                    <a:p>
                      <a:r>
                        <a:rPr lang="en-US" altLang="zh-CN" sz="2400" dirty="0" smtClean="0"/>
                        <a:t>0001</a:t>
                      </a:r>
                      <a:endParaRPr lang="zh-CN" altLang="en-US" sz="2400" dirty="0"/>
                    </a:p>
                  </a:txBody>
                  <a:tcPr/>
                </a:tc>
                <a:tc>
                  <a:txBody>
                    <a:bodyPr/>
                    <a:lstStyle/>
                    <a:p>
                      <a:r>
                        <a:rPr lang="en-US" altLang="zh-CN" sz="2400" dirty="0" smtClean="0"/>
                        <a:t>03</a:t>
                      </a:r>
                      <a:endParaRPr lang="zh-CN" altLang="en-US" sz="2400" dirty="0"/>
                    </a:p>
                  </a:txBody>
                  <a:tcPr/>
                </a:tc>
              </a:tr>
              <a:tr h="457200">
                <a:tc>
                  <a:txBody>
                    <a:bodyPr/>
                    <a:lstStyle/>
                    <a:p>
                      <a:r>
                        <a:rPr lang="en-US" altLang="zh-CN" sz="2400" dirty="0" smtClean="0"/>
                        <a:t>0002</a:t>
                      </a:r>
                      <a:endParaRPr lang="zh-CN" altLang="en-US" sz="2400" dirty="0"/>
                    </a:p>
                  </a:txBody>
                  <a:tcPr/>
                </a:tc>
                <a:tc>
                  <a:txBody>
                    <a:bodyPr/>
                    <a:lstStyle/>
                    <a:p>
                      <a:r>
                        <a:rPr lang="en-US" altLang="zh-CN" sz="2400" dirty="0" smtClean="0"/>
                        <a:t>02</a:t>
                      </a:r>
                      <a:endParaRPr lang="zh-CN" altLang="en-US" sz="2400" dirty="0"/>
                    </a:p>
                  </a:txBody>
                  <a:tcPr/>
                </a:tc>
              </a:tr>
              <a:tr h="457200">
                <a:tc>
                  <a:txBody>
                    <a:bodyPr/>
                    <a:lstStyle/>
                    <a:p>
                      <a:r>
                        <a:rPr lang="en-US" altLang="zh-CN" sz="2400" dirty="0" smtClean="0"/>
                        <a:t>0002</a:t>
                      </a:r>
                      <a:endParaRPr lang="zh-CN" altLang="en-US" sz="2400" dirty="0"/>
                    </a:p>
                  </a:txBody>
                  <a:tcPr/>
                </a:tc>
                <a:tc>
                  <a:txBody>
                    <a:bodyPr/>
                    <a:lstStyle/>
                    <a:p>
                      <a:r>
                        <a:rPr lang="en-US" altLang="zh-CN" sz="2400" dirty="0" smtClean="0"/>
                        <a:t>03</a:t>
                      </a:r>
                      <a:endParaRPr lang="zh-CN" altLang="en-US" sz="2400" dirty="0"/>
                    </a:p>
                  </a:txBody>
                  <a:tcPr/>
                </a:tc>
              </a:tr>
              <a:tr h="457200">
                <a:tc>
                  <a:txBody>
                    <a:bodyPr/>
                    <a:lstStyle/>
                    <a:p>
                      <a:r>
                        <a:rPr lang="en-US" altLang="zh-CN" sz="2400" dirty="0" smtClean="0"/>
                        <a:t>……</a:t>
                      </a:r>
                      <a:endParaRPr lang="zh-CN" altLang="en-US" sz="2400" dirty="0"/>
                    </a:p>
                  </a:txBody>
                  <a:tcPr/>
                </a:tc>
                <a:tc>
                  <a:txBody>
                    <a:bodyPr/>
                    <a:lstStyle/>
                    <a:p>
                      <a:r>
                        <a:rPr lang="en-US" altLang="zh-CN" sz="2400" dirty="0" smtClean="0"/>
                        <a:t>……</a:t>
                      </a:r>
                      <a:endParaRPr lang="zh-CN" altLang="en-US" sz="2400" dirty="0"/>
                    </a:p>
                  </a:txBody>
                  <a:tcPr/>
                </a:tc>
              </a:tr>
            </a:tbl>
          </a:graphicData>
        </a:graphic>
      </p:graphicFrame>
      <p:sp>
        <p:nvSpPr>
          <p:cNvPr id="6" name="文本框 5"/>
          <p:cNvSpPr txBox="1"/>
          <p:nvPr/>
        </p:nvSpPr>
        <p:spPr>
          <a:xfrm>
            <a:off x="1979712" y="4797155"/>
            <a:ext cx="5532284" cy="954107"/>
          </a:xfrm>
          <a:prstGeom prst="rect">
            <a:avLst/>
          </a:prstGeom>
          <a:noFill/>
        </p:spPr>
        <p:txBody>
          <a:bodyPr wrap="none" rtlCol="0">
            <a:spAutoFit/>
          </a:bodyPr>
          <a:lstStyle/>
          <a:p>
            <a:r>
              <a:rPr lang="zh-CN" altLang="en-US" sz="2800" dirty="0"/>
              <a:t>问题：存在多值属性，不属于</a:t>
            </a:r>
            <a:r>
              <a:rPr lang="en-US" altLang="zh-CN" sz="2800" dirty="0"/>
              <a:t>1NF</a:t>
            </a:r>
          </a:p>
          <a:p>
            <a:r>
              <a:rPr lang="zh-CN" altLang="en-US" sz="2800" dirty="0"/>
              <a:t>解决方法：将多值属性拆分</a:t>
            </a:r>
          </a:p>
        </p:txBody>
      </p:sp>
    </p:spTree>
    <p:extLst>
      <p:ext uri="{BB962C8B-B14F-4D97-AF65-F5344CB8AC3E}">
        <p14:creationId xmlns:p14="http://schemas.microsoft.com/office/powerpoint/2010/main" val="193931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 name="图示 6"/>
          <p:cNvGraphicFramePr/>
          <p:nvPr>
            <p:extLst/>
          </p:nvPr>
        </p:nvGraphicFramePr>
        <p:xfrm>
          <a:off x="428596" y="3786190"/>
          <a:ext cx="8247860" cy="2379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924" name="Group 780"/>
          <p:cNvGraphicFramePr>
            <a:graphicFrameLocks noGrp="1"/>
          </p:cNvGraphicFramePr>
          <p:nvPr>
            <p:ph sz="half" idx="2"/>
            <p:extLst/>
          </p:nvPr>
        </p:nvGraphicFramePr>
        <p:xfrm>
          <a:off x="2" y="714360"/>
          <a:ext cx="9144000" cy="3059832"/>
        </p:xfrm>
        <a:graphic>
          <a:graphicData uri="http://schemas.openxmlformats.org/drawingml/2006/table">
            <a:tbl>
              <a:tblPr>
                <a:tableStyleId>{8A107856-5554-42FB-B03E-39F5DBC370BA}</a:tableStyleId>
              </a:tblPr>
              <a:tblGrid>
                <a:gridCol w="1119935"/>
                <a:gridCol w="883397"/>
                <a:gridCol w="1306520"/>
                <a:gridCol w="783912"/>
                <a:gridCol w="1054301"/>
                <a:gridCol w="1907143"/>
                <a:gridCol w="1045217"/>
                <a:gridCol w="1043575"/>
              </a:tblGrid>
              <a:tr h="378424">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smtClean="0">
                          <a:ln>
                            <a:noFill/>
                          </a:ln>
                          <a:effectLst/>
                        </a:rPr>
                        <a:t>学号</a:t>
                      </a:r>
                      <a:endPar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smtClean="0">
                          <a:ln>
                            <a:noFill/>
                          </a:ln>
                          <a:effectLst/>
                        </a:rPr>
                        <a:t>姓名</a:t>
                      </a:r>
                      <a:endPar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学院名称</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院长</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项目编号</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项目名称</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smtClean="0">
                          <a:ln>
                            <a:noFill/>
                          </a:ln>
                          <a:effectLst/>
                        </a:rPr>
                        <a:t>承担任务</a:t>
                      </a:r>
                      <a:endParaRPr kumimoji="1" lang="zh-CN" altLang="en-US" sz="16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600" b="1" u="none" strike="noStrike" cap="none" normalizeH="0" baseline="0" dirty="0" smtClean="0">
                          <a:ln>
                            <a:noFill/>
                          </a:ln>
                          <a:effectLst/>
                        </a:rPr>
                        <a:t>导师姓名</a:t>
                      </a:r>
                      <a:endPar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20082401</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周黎明</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计算机学院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李洲彤</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0042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提升机稳定性研究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实验分析</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贺信维</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dirty="0" smtClean="0">
                          <a:ln>
                            <a:noFill/>
                          </a:ln>
                          <a:effectLst/>
                        </a:rPr>
                        <a:t>20082402</a:t>
                      </a:r>
                      <a:endParaRPr kumimoji="1" lang="en-US" altLang="zh-CN"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李毅先</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计算机学院</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李洲彤</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0042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提升机稳定性研究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系统设计</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张琦</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20082402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李毅先</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计算机学院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李洲彤</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0052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多维数据分析研究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软件编码</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萨林</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r>
              <a:tr h="540607">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20083401</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王鑫鑫</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数学学院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吴兆民</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0091</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定理证明自动化研究</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软件编码</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刘玉琴</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r h="421673">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20083402</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何飞雨</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数学学院</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吴兆民</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effectLst/>
                        </a:rPr>
                        <a:t>0083</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effectLst/>
                        </a:rPr>
                        <a:t>最大熵原理研究</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软件编码</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effectLst/>
                        </a:rPr>
                        <a:t>刘玉琴</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r>
              <a:tr h="454109">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en-US" altLang="zh-CN" sz="1500" u="none" strike="noStrike" cap="none" normalizeH="0" baseline="0" smtClean="0">
                          <a:ln>
                            <a:noFill/>
                          </a:ln>
                          <a:solidFill>
                            <a:schemeClr val="tx1"/>
                          </a:solidFill>
                          <a:effectLst/>
                        </a:rPr>
                        <a:t>20083403</a:t>
                      </a:r>
                      <a:endParaRPr kumimoji="1" lang="en-US" altLang="zh-CN"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smtClean="0">
                          <a:ln>
                            <a:noFill/>
                          </a:ln>
                          <a:solidFill>
                            <a:schemeClr val="tx1"/>
                          </a:solidFill>
                          <a:effectLst/>
                        </a:rPr>
                        <a:t>杨宇奇</a:t>
                      </a:r>
                      <a:endParaRPr kumimoji="1" lang="zh-CN" altLang="en-US" sz="1500" b="1" i="0" u="none" strike="noStrike" cap="none" normalizeH="0" baseline="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solidFill>
                            <a:schemeClr val="tx1"/>
                          </a:solidFill>
                          <a:effectLst/>
                        </a:rPr>
                        <a:t>数学学院</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solidFill>
                            <a:schemeClr val="tx1"/>
                          </a:solidFill>
                          <a:effectLst/>
                        </a:rPr>
                        <a:t>吴兆民</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0" lang="en-US" altLang="zh-CN" sz="1500" b="1" i="0" u="none" strike="noStrike" cap="none" normalizeH="0" baseline="0" dirty="0" smtClean="0">
                          <a:ln>
                            <a:noFill/>
                          </a:ln>
                          <a:solidFill>
                            <a:schemeClr val="tx1"/>
                          </a:solidFill>
                          <a:effectLst/>
                          <a:latin typeface="Arial" charset="0"/>
                          <a:ea typeface="宋体" pitchFamily="2" charset="-122"/>
                        </a:rPr>
                        <a:t>0083</a:t>
                      </a:r>
                      <a:endParaRPr kumimoji="0" lang="zh-CN" altLang="zh-CN" sz="1500" b="1" i="0" u="none" strike="noStrike" cap="none" normalizeH="0" baseline="0" dirty="0" smtClean="0">
                        <a:ln>
                          <a:noFill/>
                        </a:ln>
                        <a:solidFill>
                          <a:schemeClr val="tx1"/>
                        </a:solidFill>
                        <a:effectLst/>
                        <a:latin typeface="Arial"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1" lang="zh-CN" altLang="en-US" sz="1500" u="none" strike="noStrike" cap="none" normalizeH="0" baseline="0" dirty="0" smtClean="0">
                          <a:ln>
                            <a:noFill/>
                          </a:ln>
                          <a:solidFill>
                            <a:schemeClr val="tx1"/>
                          </a:solidFill>
                          <a:effectLst/>
                        </a:rPr>
                        <a:t>最大熵原理研究</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0" lang="zh-CN" altLang="en-US" sz="1500" b="1" i="0" u="none" strike="noStrike" cap="none" normalizeH="0" baseline="0" dirty="0" smtClean="0">
                          <a:ln>
                            <a:noFill/>
                          </a:ln>
                          <a:solidFill>
                            <a:schemeClr val="tx1"/>
                          </a:solidFill>
                          <a:effectLst/>
                          <a:latin typeface="Arial" charset="0"/>
                          <a:ea typeface="宋体" pitchFamily="2" charset="-122"/>
                        </a:rPr>
                        <a:t>实验分析</a:t>
                      </a:r>
                      <a:endParaRPr kumimoji="0" lang="zh-CN" altLang="zh-CN" sz="1500" b="1" i="0" u="none" strike="noStrike" cap="none" normalizeH="0" baseline="0" dirty="0" smtClean="0">
                        <a:ln>
                          <a:noFill/>
                        </a:ln>
                        <a:solidFill>
                          <a:schemeClr val="tx1"/>
                        </a:solidFill>
                        <a:effectLst/>
                        <a:latin typeface="Arial" charset="0"/>
                        <a:ea typeface="宋体" pitchFamily="2" charset="-122"/>
                      </a:endParaRPr>
                    </a:p>
                  </a:txBody>
                  <a:tcPr marT="38100" marB="38100" horzOverflow="overflow"/>
                </a:tc>
                <a:tc>
                  <a:txBody>
                    <a:bodyPr/>
                    <a:lstStyle/>
                    <a:p>
                      <a:pPr marL="0" marR="0" lvl="0" indent="0" algn="just" defTabSz="914400" rtl="0" eaLnBrk="0" fontAlgn="base" latinLnBrk="0" hangingPunct="0">
                        <a:lnSpc>
                          <a:spcPct val="100000"/>
                        </a:lnSpc>
                        <a:spcBef>
                          <a:spcPts val="0"/>
                        </a:spcBef>
                        <a:spcAft>
                          <a:spcPct val="0"/>
                        </a:spcAft>
                        <a:buClrTx/>
                        <a:buSzTx/>
                        <a:buFontTx/>
                        <a:buNone/>
                        <a:tabLst/>
                      </a:pPr>
                      <a:r>
                        <a:rPr kumimoji="1" lang="zh-CN" altLang="en-US" sz="1500" u="none" strike="noStrike" cap="none" normalizeH="0" baseline="0" dirty="0" smtClean="0">
                          <a:ln>
                            <a:noFill/>
                          </a:ln>
                          <a:solidFill>
                            <a:schemeClr val="tx1"/>
                          </a:solidFill>
                          <a:effectLst/>
                        </a:rPr>
                        <a:t>刘坤鹏</a:t>
                      </a:r>
                      <a:endParaRPr kumimoji="1" lang="zh-CN" altLang="en-US" sz="1500" b="1" i="0" u="none" strike="noStrike" cap="none" normalizeH="0" baseline="0" dirty="0" smtClean="0">
                        <a:ln>
                          <a:noFill/>
                        </a:ln>
                        <a:solidFill>
                          <a:schemeClr val="tx1"/>
                        </a:solidFill>
                        <a:effectLst/>
                        <a:latin typeface="Times New Roman" pitchFamily="18" charset="0"/>
                        <a:ea typeface="宋体" pitchFamily="2" charset="-122"/>
                      </a:endParaRPr>
                    </a:p>
                  </a:txBody>
                  <a:tcPr marT="38100" marB="38100" horzOverflow="overflow"/>
                </a:tc>
              </a:tr>
            </a:tbl>
          </a:graphicData>
        </a:graphic>
      </p:graphicFrame>
      <p:sp>
        <p:nvSpPr>
          <p:cNvPr id="6146" name="灯片编号占位符 6"/>
          <p:cNvSpPr>
            <a:spLocks noGrp="1"/>
          </p:cNvSpPr>
          <p:nvPr>
            <p:ph type="sldNum" sz="quarter" idx="12"/>
          </p:nvPr>
        </p:nvSpPr>
        <p:spPr>
          <a:noFill/>
        </p:spPr>
        <p:txBody>
          <a:bodyPr/>
          <a:lstStyle/>
          <a:p>
            <a:fld id="{317EAF28-29A0-46E4-8B79-62BEFE6E71C5}" type="slidenum">
              <a:rPr lang="en-US" altLang="zh-CN" smtClean="0"/>
              <a:pPr/>
              <a:t>46</a:t>
            </a:fld>
            <a:endParaRPr lang="en-US" altLang="zh-CN" smtClean="0"/>
          </a:p>
        </p:txBody>
      </p:sp>
      <p:sp>
        <p:nvSpPr>
          <p:cNvPr id="6148" name="Rectangle 9"/>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6149" name="Rectangle 158"/>
          <p:cNvSpPr>
            <a:spLocks noChangeArrowheads="1"/>
          </p:cNvSpPr>
          <p:nvPr/>
        </p:nvSpPr>
        <p:spPr bwMode="auto">
          <a:xfrm>
            <a:off x="3201988" y="2399771"/>
            <a:ext cx="9144000" cy="369332"/>
          </a:xfrm>
          <a:prstGeom prst="rect">
            <a:avLst/>
          </a:prstGeom>
          <a:noFill/>
          <a:ln w="9525">
            <a:noFill/>
            <a:miter lim="800000"/>
            <a:headEnd/>
            <a:tailEnd/>
          </a:ln>
        </p:spPr>
        <p:txBody>
          <a:bodyPr>
            <a:spAutoFit/>
          </a:bodyPr>
          <a:lstStyle/>
          <a:p>
            <a:endParaRPr lang="zh-CN" altLang="en-US"/>
          </a:p>
        </p:txBody>
      </p:sp>
      <p:sp>
        <p:nvSpPr>
          <p:cNvPr id="9" name="矩形 8"/>
          <p:cNvSpPr/>
          <p:nvPr/>
        </p:nvSpPr>
        <p:spPr>
          <a:xfrm>
            <a:off x="2382551" y="44627"/>
            <a:ext cx="3485249" cy="584775"/>
          </a:xfrm>
          <a:prstGeom prst="rect">
            <a:avLst/>
          </a:prstGeom>
        </p:spPr>
        <p:txBody>
          <a:bodyPr wrap="none">
            <a:spAutoFit/>
          </a:bodyPr>
          <a:lstStyle/>
          <a:p>
            <a:r>
              <a:rPr lang="en-US" altLang="zh-CN" sz="3200" b="1" dirty="0">
                <a:solidFill>
                  <a:srgbClr val="FFFF00"/>
                </a:solidFill>
                <a:latin typeface="隶书" pitchFamily="49" charset="-122"/>
                <a:ea typeface="隶书" pitchFamily="49" charset="-122"/>
              </a:rPr>
              <a:t>1</a:t>
            </a:r>
            <a:r>
              <a:rPr lang="zh-CN" altLang="en-US" sz="3200" b="1" dirty="0">
                <a:solidFill>
                  <a:srgbClr val="FFFF00"/>
                </a:solidFill>
                <a:latin typeface="隶书" pitchFamily="49" charset="-122"/>
                <a:ea typeface="隶书" pitchFamily="49" charset="-122"/>
              </a:rPr>
              <a:t>、第一范式</a:t>
            </a:r>
            <a:r>
              <a:rPr lang="en-US" altLang="zh-CN" sz="3200" b="1" dirty="0">
                <a:solidFill>
                  <a:srgbClr val="FFFF00"/>
                </a:solidFill>
                <a:latin typeface="隶书" pitchFamily="49" charset="-122"/>
                <a:ea typeface="隶书" pitchFamily="49" charset="-122"/>
              </a:rPr>
              <a:t>(1NF)</a:t>
            </a:r>
            <a:endParaRPr lang="zh-CN" altLang="en-US" sz="3200" dirty="0"/>
          </a:p>
        </p:txBody>
      </p:sp>
    </p:spTree>
    <p:extLst>
      <p:ext uri="{BB962C8B-B14F-4D97-AF65-F5344CB8AC3E}">
        <p14:creationId xmlns:p14="http://schemas.microsoft.com/office/powerpoint/2010/main" val="16098531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graphicEl>
                                              <a:dgm id="{777C10CA-8587-4804-82AF-1D853F559D35}"/>
                                            </p:graphicEl>
                                          </p:spTgt>
                                        </p:tgtEl>
                                        <p:attrNameLst>
                                          <p:attrName>style.visibility</p:attrName>
                                        </p:attrNameLst>
                                      </p:cBhvr>
                                      <p:to>
                                        <p:strVal val="visible"/>
                                      </p:to>
                                    </p:set>
                                    <p:animEffect transition="in" filter="slide(fromBottom)">
                                      <p:cBhvr>
                                        <p:cTn id="7" dur="500"/>
                                        <p:tgtEl>
                                          <p:spTgt spid="7">
                                            <p:graphicEl>
                                              <a:dgm id="{777C10CA-8587-4804-82AF-1D853F559D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graphicEl>
                                              <a:dgm id="{B2D22787-8245-4158-BA65-05DE8CD04C15}"/>
                                            </p:graphicEl>
                                          </p:spTgt>
                                        </p:tgtEl>
                                        <p:attrNameLst>
                                          <p:attrName>style.visibility</p:attrName>
                                        </p:attrNameLst>
                                      </p:cBhvr>
                                      <p:to>
                                        <p:strVal val="visible"/>
                                      </p:to>
                                    </p:set>
                                    <p:animEffect transition="in" filter="slide(fromBottom)">
                                      <p:cBhvr>
                                        <p:cTn id="12" dur="500"/>
                                        <p:tgtEl>
                                          <p:spTgt spid="7">
                                            <p:graphicEl>
                                              <a:dgm id="{B2D22787-8245-4158-BA65-05DE8CD04C1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graphicEl>
                                              <a:dgm id="{2B3C9921-FD84-4834-A95F-9A9F59E1D058}"/>
                                            </p:graphicEl>
                                          </p:spTgt>
                                        </p:tgtEl>
                                        <p:attrNameLst>
                                          <p:attrName>style.visibility</p:attrName>
                                        </p:attrNameLst>
                                      </p:cBhvr>
                                      <p:to>
                                        <p:strVal val="visible"/>
                                      </p:to>
                                    </p:set>
                                    <p:animEffect transition="in" filter="slide(fromBottom)">
                                      <p:cBhvr>
                                        <p:cTn id="17" dur="500"/>
                                        <p:tgtEl>
                                          <p:spTgt spid="7">
                                            <p:graphicEl>
                                              <a:dgm id="{2B3C9921-FD84-4834-A95F-9A9F59E1D05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
                                            <p:graphicEl>
                                              <a:dgm id="{EB984153-9A67-4EFA-BE45-554E9B52E9C9}"/>
                                            </p:graphicEl>
                                          </p:spTgt>
                                        </p:tgtEl>
                                        <p:attrNameLst>
                                          <p:attrName>style.visibility</p:attrName>
                                        </p:attrNameLst>
                                      </p:cBhvr>
                                      <p:to>
                                        <p:strVal val="visible"/>
                                      </p:to>
                                    </p:set>
                                    <p:animEffect transition="in" filter="slide(fromBottom)">
                                      <p:cBhvr>
                                        <p:cTn id="22" dur="500"/>
                                        <p:tgtEl>
                                          <p:spTgt spid="7">
                                            <p:graphicEl>
                                              <a:dgm id="{EB984153-9A67-4EFA-BE45-554E9B52E9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609600" y="1048367"/>
            <a:ext cx="8077200" cy="832792"/>
          </a:xfrm>
          <a:solidFill>
            <a:schemeClr val="bg1"/>
          </a:solidFill>
          <a:ln>
            <a:solidFill>
              <a:srgbClr val="FFFF00"/>
            </a:solidFill>
          </a:ln>
        </p:spPr>
        <p:txBody>
          <a:bodyPr>
            <a:normAutofit lnSpcReduction="10000"/>
          </a:bodyPr>
          <a:lstStyle/>
          <a:p>
            <a:pPr eaLnBrk="1" hangingPunct="1">
              <a:buFontTx/>
              <a:buNone/>
            </a:pPr>
            <a:r>
              <a:rPr lang="zh-CN" altLang="en-US" dirty="0"/>
              <a:t>定义：   若</a:t>
            </a:r>
            <a:r>
              <a:rPr lang="en-US" altLang="zh-CN" dirty="0"/>
              <a:t>R∈1NF</a:t>
            </a:r>
            <a:r>
              <a:rPr lang="zh-CN" altLang="en-US" dirty="0"/>
              <a:t>，且每一个非主属性完全函数依赖于码，则</a:t>
            </a:r>
            <a:r>
              <a:rPr lang="en-US" altLang="zh-CN" dirty="0"/>
              <a:t>R∈2NF</a:t>
            </a:r>
            <a:r>
              <a:rPr lang="zh-CN" altLang="en-US" dirty="0"/>
              <a:t>。</a:t>
            </a:r>
          </a:p>
        </p:txBody>
      </p:sp>
      <p:sp>
        <p:nvSpPr>
          <p:cNvPr id="26626" name="灯片编号占位符 5"/>
          <p:cNvSpPr>
            <a:spLocks noGrp="1"/>
          </p:cNvSpPr>
          <p:nvPr>
            <p:ph type="sldNum" sz="quarter" idx="12"/>
          </p:nvPr>
        </p:nvSpPr>
        <p:spPr>
          <a:noFill/>
        </p:spPr>
        <p:txBody>
          <a:bodyPr/>
          <a:lstStyle/>
          <a:p>
            <a:fld id="{E227FA4F-CCCA-4658-9203-7DF3D3E0F279}" type="slidenum">
              <a:rPr lang="en-US" altLang="zh-CN" smtClean="0"/>
              <a:pPr/>
              <a:t>47</a:t>
            </a:fld>
            <a:endParaRPr lang="en-US" altLang="zh-CN" smtClean="0"/>
          </a:p>
        </p:txBody>
      </p:sp>
      <p:sp>
        <p:nvSpPr>
          <p:cNvPr id="3" name="矩形 2"/>
          <p:cNvSpPr/>
          <p:nvPr/>
        </p:nvSpPr>
        <p:spPr>
          <a:xfrm>
            <a:off x="2570164" y="44627"/>
            <a:ext cx="3485249" cy="584775"/>
          </a:xfrm>
          <a:prstGeom prst="rect">
            <a:avLst/>
          </a:prstGeom>
        </p:spPr>
        <p:txBody>
          <a:bodyPr wrap="none">
            <a:spAutoFit/>
          </a:bodyPr>
          <a:lstStyle/>
          <a:p>
            <a:pPr eaLnBrk="1" hangingPunct="1">
              <a:buFontTx/>
              <a:buNone/>
            </a:pPr>
            <a:r>
              <a:rPr lang="en-US" altLang="zh-CN" sz="3200" b="1" dirty="0">
                <a:solidFill>
                  <a:srgbClr val="FFFF00"/>
                </a:solidFill>
                <a:latin typeface="隶书" pitchFamily="49" charset="-122"/>
                <a:ea typeface="隶书" pitchFamily="49" charset="-122"/>
              </a:rPr>
              <a:t>2</a:t>
            </a:r>
            <a:r>
              <a:rPr lang="zh-CN" altLang="en-US" sz="3200" b="1" dirty="0">
                <a:solidFill>
                  <a:srgbClr val="FFFF00"/>
                </a:solidFill>
                <a:latin typeface="隶书" pitchFamily="49" charset="-122"/>
                <a:ea typeface="隶书" pitchFamily="49" charset="-122"/>
              </a:rPr>
              <a:t>、第二范式</a:t>
            </a:r>
            <a:r>
              <a:rPr lang="en-US" altLang="zh-CN" sz="3200" b="1" dirty="0">
                <a:solidFill>
                  <a:srgbClr val="FFFF00"/>
                </a:solidFill>
                <a:latin typeface="隶书" pitchFamily="49" charset="-122"/>
                <a:ea typeface="隶书" pitchFamily="49" charset="-122"/>
              </a:rPr>
              <a:t>(2NF)</a:t>
            </a:r>
          </a:p>
        </p:txBody>
      </p:sp>
      <p:sp>
        <p:nvSpPr>
          <p:cNvPr id="15" name="流程图: 可选过程 14"/>
          <p:cNvSpPr/>
          <p:nvPr/>
        </p:nvSpPr>
        <p:spPr>
          <a:xfrm>
            <a:off x="2182054" y="3926786"/>
            <a:ext cx="2571768" cy="59833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16" name="Text Box 25"/>
          <p:cNvSpPr txBox="1">
            <a:spLocks noChangeArrowheads="1"/>
          </p:cNvSpPr>
          <p:nvPr/>
        </p:nvSpPr>
        <p:spPr bwMode="auto">
          <a:xfrm>
            <a:off x="425522" y="2209819"/>
            <a:ext cx="8181542"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spcBef>
                <a:spcPct val="20000"/>
              </a:spcBef>
            </a:pPr>
            <a:r>
              <a:rPr kumimoji="1" lang="en-US" altLang="zh-CN" sz="2000" b="1" dirty="0">
                <a:solidFill>
                  <a:schemeClr val="tx1"/>
                </a:solidFill>
                <a:latin typeface="+mn-ea"/>
              </a:rPr>
              <a:t>U={</a:t>
            </a:r>
            <a:r>
              <a:rPr kumimoji="1" lang="zh-CN" altLang="en-US" sz="2000" b="1" dirty="0">
                <a:solidFill>
                  <a:schemeClr val="tx1"/>
                </a:solidFill>
                <a:latin typeface="+mn-ea"/>
              </a:rPr>
              <a:t>学号、姓名、学院名称、院长、项目编号、项目名称、承担任务、导师姓名</a:t>
            </a:r>
            <a:r>
              <a:rPr kumimoji="1" lang="en-US" altLang="zh-CN" sz="2000" b="1" dirty="0" smtClean="0">
                <a:solidFill>
                  <a:schemeClr val="tx1"/>
                </a:solidFill>
                <a:latin typeface="+mn-ea"/>
              </a:rPr>
              <a:t>}</a:t>
            </a:r>
            <a:endParaRPr kumimoji="1" lang="en-US" altLang="zh-CN" sz="2000" b="1" dirty="0">
              <a:solidFill>
                <a:schemeClr val="tx1"/>
              </a:solidFill>
              <a:latin typeface="+mn-ea"/>
            </a:endParaRPr>
          </a:p>
        </p:txBody>
      </p:sp>
      <p:sp>
        <p:nvSpPr>
          <p:cNvPr id="17" name="流程图: 过程 16"/>
          <p:cNvSpPr/>
          <p:nvPr/>
        </p:nvSpPr>
        <p:spPr>
          <a:xfrm>
            <a:off x="2309247" y="4051892"/>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学号</a:t>
            </a:r>
            <a:endParaRPr lang="zh-CN" altLang="en-US" b="1" dirty="0">
              <a:solidFill>
                <a:srgbClr val="FF0000"/>
              </a:solidFill>
            </a:endParaRPr>
          </a:p>
        </p:txBody>
      </p:sp>
      <p:sp>
        <p:nvSpPr>
          <p:cNvPr id="18" name="流程图: 过程 17"/>
          <p:cNvSpPr/>
          <p:nvPr/>
        </p:nvSpPr>
        <p:spPr>
          <a:xfrm>
            <a:off x="3452257" y="4051892"/>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项目编号</a:t>
            </a:r>
            <a:endParaRPr lang="zh-CN" altLang="en-US" b="1" dirty="0">
              <a:solidFill>
                <a:srgbClr val="FF0000"/>
              </a:solidFill>
            </a:endParaRPr>
          </a:p>
        </p:txBody>
      </p:sp>
      <p:sp>
        <p:nvSpPr>
          <p:cNvPr id="19" name="流程图: 过程 18"/>
          <p:cNvSpPr/>
          <p:nvPr/>
        </p:nvSpPr>
        <p:spPr>
          <a:xfrm>
            <a:off x="2132920" y="4998356"/>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学院名称</a:t>
            </a:r>
            <a:endParaRPr lang="zh-CN" altLang="en-US" b="1" dirty="0">
              <a:solidFill>
                <a:srgbClr val="FF0000"/>
              </a:solidFill>
            </a:endParaRPr>
          </a:p>
        </p:txBody>
      </p:sp>
      <p:sp>
        <p:nvSpPr>
          <p:cNvPr id="20" name="流程图: 过程 19"/>
          <p:cNvSpPr/>
          <p:nvPr/>
        </p:nvSpPr>
        <p:spPr>
          <a:xfrm>
            <a:off x="3896566" y="4998356"/>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院长</a:t>
            </a:r>
            <a:endParaRPr lang="zh-CN" altLang="en-US" b="1" dirty="0">
              <a:solidFill>
                <a:srgbClr val="FF0000"/>
              </a:solidFill>
            </a:endParaRPr>
          </a:p>
        </p:txBody>
      </p:sp>
      <p:sp>
        <p:nvSpPr>
          <p:cNvPr id="21" name="流程图: 过程 20"/>
          <p:cNvSpPr/>
          <p:nvPr/>
        </p:nvSpPr>
        <p:spPr>
          <a:xfrm>
            <a:off x="5396765" y="4069663"/>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承担任务</a:t>
            </a:r>
            <a:endParaRPr lang="zh-CN" altLang="en-US" b="1" dirty="0">
              <a:solidFill>
                <a:srgbClr val="FF0000"/>
              </a:solidFill>
            </a:endParaRPr>
          </a:p>
        </p:txBody>
      </p:sp>
      <p:sp>
        <p:nvSpPr>
          <p:cNvPr id="22" name="流程图: 过程 21"/>
          <p:cNvSpPr/>
          <p:nvPr/>
        </p:nvSpPr>
        <p:spPr>
          <a:xfrm>
            <a:off x="3825129" y="3140968"/>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项目名称</a:t>
            </a:r>
            <a:endParaRPr lang="zh-CN" altLang="en-US" b="1" dirty="0">
              <a:solidFill>
                <a:srgbClr val="FF0000"/>
              </a:solidFill>
            </a:endParaRPr>
          </a:p>
        </p:txBody>
      </p:sp>
      <p:sp>
        <p:nvSpPr>
          <p:cNvPr id="23" name="流程图: 过程 22"/>
          <p:cNvSpPr/>
          <p:nvPr/>
        </p:nvSpPr>
        <p:spPr>
          <a:xfrm>
            <a:off x="467544" y="3140968"/>
            <a:ext cx="1214447"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导师姓名</a:t>
            </a:r>
            <a:endParaRPr lang="zh-CN" altLang="en-US" b="1" dirty="0">
              <a:solidFill>
                <a:srgbClr val="FF0000"/>
              </a:solidFill>
            </a:endParaRPr>
          </a:p>
        </p:txBody>
      </p:sp>
      <p:sp>
        <p:nvSpPr>
          <p:cNvPr id="24" name="流程图: 过程 23"/>
          <p:cNvSpPr/>
          <p:nvPr/>
        </p:nvSpPr>
        <p:spPr>
          <a:xfrm>
            <a:off x="1967741" y="3140968"/>
            <a:ext cx="857256" cy="357191"/>
          </a:xfrm>
          <a:prstGeom prst="flowChartProcess">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smtClean="0">
                <a:solidFill>
                  <a:srgbClr val="FF0000"/>
                </a:solidFill>
              </a:rPr>
              <a:t>姓名</a:t>
            </a:r>
            <a:endParaRPr lang="zh-CN" altLang="en-US" b="1" dirty="0">
              <a:solidFill>
                <a:srgbClr val="FF0000"/>
              </a:solidFill>
            </a:endParaRPr>
          </a:p>
        </p:txBody>
      </p:sp>
      <p:cxnSp>
        <p:nvCxnSpPr>
          <p:cNvPr id="25" name="直接箭头连接符 24"/>
          <p:cNvCxnSpPr>
            <a:stCxn id="17" idx="0"/>
            <a:endCxn id="24" idx="2"/>
          </p:cNvCxnSpPr>
          <p:nvPr/>
        </p:nvCxnSpPr>
        <p:spPr>
          <a:xfrm rot="16200000" flipV="1">
            <a:off x="2290257" y="3604274"/>
            <a:ext cx="553735" cy="341507"/>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7" idx="0"/>
            <a:endCxn id="23" idx="2"/>
          </p:cNvCxnSpPr>
          <p:nvPr/>
        </p:nvCxnSpPr>
        <p:spPr>
          <a:xfrm rot="16200000" flipV="1">
            <a:off x="1629454" y="2943471"/>
            <a:ext cx="553735" cy="1663111"/>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8" idx="0"/>
            <a:endCxn id="22" idx="2"/>
          </p:cNvCxnSpPr>
          <p:nvPr/>
        </p:nvCxnSpPr>
        <p:spPr>
          <a:xfrm rot="5400000" flipH="1" flipV="1">
            <a:off x="3969049" y="3588592"/>
            <a:ext cx="553735" cy="372873"/>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5" idx="3"/>
            <a:endCxn id="21" idx="1"/>
          </p:cNvCxnSpPr>
          <p:nvPr/>
        </p:nvCxnSpPr>
        <p:spPr>
          <a:xfrm>
            <a:off x="4753824" y="4225956"/>
            <a:ext cx="642943" cy="22303"/>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7" idx="2"/>
            <a:endCxn id="19" idx="0"/>
          </p:cNvCxnSpPr>
          <p:nvPr/>
        </p:nvCxnSpPr>
        <p:spPr>
          <a:xfrm rot="16200000" flipH="1">
            <a:off x="2444372" y="4702586"/>
            <a:ext cx="589275" cy="2267"/>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9" idx="3"/>
            <a:endCxn id="20" idx="1"/>
          </p:cNvCxnSpPr>
          <p:nvPr/>
        </p:nvCxnSpPr>
        <p:spPr>
          <a:xfrm>
            <a:off x="3347364" y="5176951"/>
            <a:ext cx="549203" cy="1588"/>
          </a:xfrm>
          <a:prstGeom prst="straightConnector1">
            <a:avLst/>
          </a:prstGeom>
          <a:ln w="381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303021" y="4869160"/>
            <a:ext cx="3304043" cy="954107"/>
          </a:xfrm>
          <a:prstGeom prst="rect">
            <a:avLst/>
          </a:prstGeom>
          <a:noFill/>
        </p:spPr>
        <p:txBody>
          <a:bodyPr wrap="square" rtlCol="0">
            <a:spAutoFit/>
          </a:bodyPr>
          <a:lstStyle/>
          <a:p>
            <a:r>
              <a:rPr lang="zh-CN" altLang="en-US" sz="2800" b="1" dirty="0" smtClean="0"/>
              <a:t>存在非主属性对码的部分函数依赖</a:t>
            </a:r>
            <a:endParaRPr lang="zh-CN" altLang="en-US" sz="2800" b="1" dirty="0"/>
          </a:p>
        </p:txBody>
      </p:sp>
    </p:spTree>
    <p:extLst>
      <p:ext uri="{BB962C8B-B14F-4D97-AF65-F5344CB8AC3E}">
        <p14:creationId xmlns:p14="http://schemas.microsoft.com/office/powerpoint/2010/main" val="3400764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ox(in)">
                                      <p:cBhvr>
                                        <p:cTn id="7" dur="500"/>
                                        <p:tgtEl>
                                          <p:spTgt spid="13314">
                                            <p:txEl>
                                              <p:pRg st="0" end="0"/>
                                            </p:txEl>
                                          </p:spTgt>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6">
                                            <p:bg/>
                                          </p:spTgt>
                                        </p:tgtEl>
                                        <p:attrNameLst>
                                          <p:attrName>style.visibility</p:attrName>
                                        </p:attrNameLst>
                                      </p:cBhvr>
                                      <p:to>
                                        <p:strVal val="visible"/>
                                      </p:to>
                                    </p:set>
                                    <p:anim calcmode="lin" valueType="num">
                                      <p:cBhvr additive="base">
                                        <p:cTn id="11" dur="500" fill="hold"/>
                                        <p:tgtEl>
                                          <p:spTgt spid="16">
                                            <p:bg/>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
                                            <p:bg/>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 calcmode="lin" valueType="num">
                                      <p:cBhvr additive="base">
                                        <p:cTn id="17"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250" fill="hold"/>
                                        <p:tgtEl>
                                          <p:spTgt spid="17"/>
                                        </p:tgtEl>
                                        <p:attrNameLst>
                                          <p:attrName>ppt_x</p:attrName>
                                        </p:attrNameLst>
                                      </p:cBhvr>
                                      <p:tavLst>
                                        <p:tav tm="0">
                                          <p:val>
                                            <p:strVal val="#ppt_x"/>
                                          </p:val>
                                        </p:tav>
                                        <p:tav tm="100000">
                                          <p:val>
                                            <p:strVal val="#ppt_x"/>
                                          </p:val>
                                        </p:tav>
                                      </p:tavLst>
                                    </p:anim>
                                    <p:anim calcmode="lin" valueType="num">
                                      <p:cBhvr additive="base">
                                        <p:cTn id="24" dur="2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ox(in)">
                                      <p:cBhvr>
                                        <p:cTn id="29" dur="250"/>
                                        <p:tgtEl>
                                          <p:spTgt spid="25"/>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ox(in)">
                                      <p:cBhvr>
                                        <p:cTn id="32" dur="25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diamond(in)">
                                      <p:cBhvr>
                                        <p:cTn id="37" dur="250"/>
                                        <p:tgtEl>
                                          <p:spTgt spid="26"/>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diamond(in)">
                                      <p:cBhvr>
                                        <p:cTn id="40" dur="25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slide(fromBottom)">
                                      <p:cBhvr>
                                        <p:cTn id="45" dur="250"/>
                                        <p:tgtEl>
                                          <p:spTgt spid="29"/>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lide(fromBottom)">
                                      <p:cBhvr>
                                        <p:cTn id="48" dur="25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30" presetClass="entr" presetSubtype="0"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200" decel="100000"/>
                                        <p:tgtEl>
                                          <p:spTgt spid="30"/>
                                        </p:tgtEl>
                                      </p:cBhvr>
                                    </p:animEffect>
                                    <p:anim calcmode="lin" valueType="num">
                                      <p:cBhvr>
                                        <p:cTn id="54" dur="200" decel="100000" fill="hold"/>
                                        <p:tgtEl>
                                          <p:spTgt spid="30"/>
                                        </p:tgtEl>
                                        <p:attrNameLst>
                                          <p:attrName>style.rotation</p:attrName>
                                        </p:attrNameLst>
                                      </p:cBhvr>
                                      <p:tavLst>
                                        <p:tav tm="0">
                                          <p:val>
                                            <p:fltVal val="-90"/>
                                          </p:val>
                                        </p:tav>
                                        <p:tav tm="100000">
                                          <p:val>
                                            <p:fltVal val="0"/>
                                          </p:val>
                                        </p:tav>
                                      </p:tavLst>
                                    </p:anim>
                                    <p:anim calcmode="lin" valueType="num">
                                      <p:cBhvr>
                                        <p:cTn id="55" dur="200" decel="100000" fill="hold"/>
                                        <p:tgtEl>
                                          <p:spTgt spid="30"/>
                                        </p:tgtEl>
                                        <p:attrNameLst>
                                          <p:attrName>ppt_x</p:attrName>
                                        </p:attrNameLst>
                                      </p:cBhvr>
                                      <p:tavLst>
                                        <p:tav tm="0">
                                          <p:val>
                                            <p:strVal val="#ppt_x+0.4"/>
                                          </p:val>
                                        </p:tav>
                                        <p:tav tm="100000">
                                          <p:val>
                                            <p:strVal val="#ppt_x-0.05"/>
                                          </p:val>
                                        </p:tav>
                                      </p:tavLst>
                                    </p:anim>
                                    <p:anim calcmode="lin" valueType="num">
                                      <p:cBhvr>
                                        <p:cTn id="56" dur="200" decel="100000" fill="hold"/>
                                        <p:tgtEl>
                                          <p:spTgt spid="30"/>
                                        </p:tgtEl>
                                        <p:attrNameLst>
                                          <p:attrName>ppt_y</p:attrName>
                                        </p:attrNameLst>
                                      </p:cBhvr>
                                      <p:tavLst>
                                        <p:tav tm="0">
                                          <p:val>
                                            <p:strVal val="#ppt_y-0.4"/>
                                          </p:val>
                                        </p:tav>
                                        <p:tav tm="100000">
                                          <p:val>
                                            <p:strVal val="#ppt_y+0.1"/>
                                          </p:val>
                                        </p:tav>
                                      </p:tavLst>
                                    </p:anim>
                                    <p:anim calcmode="lin" valueType="num">
                                      <p:cBhvr>
                                        <p:cTn id="57" dur="2" accel="100000" fill="hold">
                                          <p:stCondLst>
                                            <p:cond delay="249"/>
                                          </p:stCondLst>
                                        </p:cTn>
                                        <p:tgtEl>
                                          <p:spTgt spid="30"/>
                                        </p:tgtEl>
                                        <p:attrNameLst>
                                          <p:attrName>ppt_x</p:attrName>
                                        </p:attrNameLst>
                                      </p:cBhvr>
                                      <p:tavLst>
                                        <p:tav tm="0">
                                          <p:val>
                                            <p:strVal val="#ppt_x-0.05"/>
                                          </p:val>
                                        </p:tav>
                                        <p:tav tm="100000">
                                          <p:val>
                                            <p:strVal val="#ppt_x"/>
                                          </p:val>
                                        </p:tav>
                                      </p:tavLst>
                                    </p:anim>
                                    <p:anim calcmode="lin" valueType="num">
                                      <p:cBhvr>
                                        <p:cTn id="58" dur="2" accel="100000" fill="hold">
                                          <p:stCondLst>
                                            <p:cond delay="249"/>
                                          </p:stCondLst>
                                        </p:cTn>
                                        <p:tgtEl>
                                          <p:spTgt spid="30"/>
                                        </p:tgtEl>
                                        <p:attrNameLst>
                                          <p:attrName>ppt_y</p:attrName>
                                        </p:attrNameLst>
                                      </p:cBhvr>
                                      <p:tavLst>
                                        <p:tav tm="0">
                                          <p:val>
                                            <p:strVal val="#ppt_y+0.1"/>
                                          </p:val>
                                        </p:tav>
                                        <p:tav tm="100000">
                                          <p:val>
                                            <p:strVal val="#ppt_y"/>
                                          </p:val>
                                        </p:tav>
                                      </p:tavLst>
                                    </p:anim>
                                  </p:childTnLst>
                                </p:cTn>
                              </p:par>
                              <p:par>
                                <p:cTn id="59" presetID="3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200" decel="100000"/>
                                        <p:tgtEl>
                                          <p:spTgt spid="20"/>
                                        </p:tgtEl>
                                      </p:cBhvr>
                                    </p:animEffect>
                                    <p:anim calcmode="lin" valueType="num">
                                      <p:cBhvr>
                                        <p:cTn id="62" dur="200" decel="100000" fill="hold"/>
                                        <p:tgtEl>
                                          <p:spTgt spid="20"/>
                                        </p:tgtEl>
                                        <p:attrNameLst>
                                          <p:attrName>style.rotation</p:attrName>
                                        </p:attrNameLst>
                                      </p:cBhvr>
                                      <p:tavLst>
                                        <p:tav tm="0">
                                          <p:val>
                                            <p:fltVal val="-90"/>
                                          </p:val>
                                        </p:tav>
                                        <p:tav tm="100000">
                                          <p:val>
                                            <p:fltVal val="0"/>
                                          </p:val>
                                        </p:tav>
                                      </p:tavLst>
                                    </p:anim>
                                    <p:anim calcmode="lin" valueType="num">
                                      <p:cBhvr>
                                        <p:cTn id="63" dur="200" decel="100000" fill="hold"/>
                                        <p:tgtEl>
                                          <p:spTgt spid="20"/>
                                        </p:tgtEl>
                                        <p:attrNameLst>
                                          <p:attrName>ppt_x</p:attrName>
                                        </p:attrNameLst>
                                      </p:cBhvr>
                                      <p:tavLst>
                                        <p:tav tm="0">
                                          <p:val>
                                            <p:strVal val="#ppt_x+0.4"/>
                                          </p:val>
                                        </p:tav>
                                        <p:tav tm="100000">
                                          <p:val>
                                            <p:strVal val="#ppt_x-0.05"/>
                                          </p:val>
                                        </p:tav>
                                      </p:tavLst>
                                    </p:anim>
                                    <p:anim calcmode="lin" valueType="num">
                                      <p:cBhvr>
                                        <p:cTn id="64" dur="200" decel="100000" fill="hold"/>
                                        <p:tgtEl>
                                          <p:spTgt spid="20"/>
                                        </p:tgtEl>
                                        <p:attrNameLst>
                                          <p:attrName>ppt_y</p:attrName>
                                        </p:attrNameLst>
                                      </p:cBhvr>
                                      <p:tavLst>
                                        <p:tav tm="0">
                                          <p:val>
                                            <p:strVal val="#ppt_y-0.4"/>
                                          </p:val>
                                        </p:tav>
                                        <p:tav tm="100000">
                                          <p:val>
                                            <p:strVal val="#ppt_y+0.1"/>
                                          </p:val>
                                        </p:tav>
                                      </p:tavLst>
                                    </p:anim>
                                    <p:anim calcmode="lin" valueType="num">
                                      <p:cBhvr>
                                        <p:cTn id="65" dur="2" accel="100000" fill="hold">
                                          <p:stCondLst>
                                            <p:cond delay="249"/>
                                          </p:stCondLst>
                                        </p:cTn>
                                        <p:tgtEl>
                                          <p:spTgt spid="20"/>
                                        </p:tgtEl>
                                        <p:attrNameLst>
                                          <p:attrName>ppt_x</p:attrName>
                                        </p:attrNameLst>
                                      </p:cBhvr>
                                      <p:tavLst>
                                        <p:tav tm="0">
                                          <p:val>
                                            <p:strVal val="#ppt_x-0.05"/>
                                          </p:val>
                                        </p:tav>
                                        <p:tav tm="100000">
                                          <p:val>
                                            <p:strVal val="#ppt_x"/>
                                          </p:val>
                                        </p:tav>
                                      </p:tavLst>
                                    </p:anim>
                                    <p:anim calcmode="lin" valueType="num">
                                      <p:cBhvr>
                                        <p:cTn id="66" dur="2" accel="100000" fill="hold">
                                          <p:stCondLst>
                                            <p:cond delay="249"/>
                                          </p:stCondLst>
                                        </p:cTn>
                                        <p:tgtEl>
                                          <p:spTgt spid="20"/>
                                        </p:tgtEl>
                                        <p:attrNameLst>
                                          <p:attrName>ppt_y</p:attrName>
                                        </p:attrNameLst>
                                      </p:cBhvr>
                                      <p:tavLst>
                                        <p:tav tm="0">
                                          <p:val>
                                            <p:strVal val="#ppt_y+0.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25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49" presetClass="entr" presetSubtype="0" decel="100000"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p:cTn id="76" dur="250" fill="hold"/>
                                        <p:tgtEl>
                                          <p:spTgt spid="27"/>
                                        </p:tgtEl>
                                        <p:attrNameLst>
                                          <p:attrName>ppt_w</p:attrName>
                                        </p:attrNameLst>
                                      </p:cBhvr>
                                      <p:tavLst>
                                        <p:tav tm="0">
                                          <p:val>
                                            <p:fltVal val="0"/>
                                          </p:val>
                                        </p:tav>
                                        <p:tav tm="100000">
                                          <p:val>
                                            <p:strVal val="#ppt_w"/>
                                          </p:val>
                                        </p:tav>
                                      </p:tavLst>
                                    </p:anim>
                                    <p:anim calcmode="lin" valueType="num">
                                      <p:cBhvr>
                                        <p:cTn id="77" dur="250" fill="hold"/>
                                        <p:tgtEl>
                                          <p:spTgt spid="27"/>
                                        </p:tgtEl>
                                        <p:attrNameLst>
                                          <p:attrName>ppt_h</p:attrName>
                                        </p:attrNameLst>
                                      </p:cBhvr>
                                      <p:tavLst>
                                        <p:tav tm="0">
                                          <p:val>
                                            <p:fltVal val="0"/>
                                          </p:val>
                                        </p:tav>
                                        <p:tav tm="100000">
                                          <p:val>
                                            <p:strVal val="#ppt_h"/>
                                          </p:val>
                                        </p:tav>
                                      </p:tavLst>
                                    </p:anim>
                                    <p:anim calcmode="lin" valueType="num">
                                      <p:cBhvr>
                                        <p:cTn id="78" dur="250" fill="hold"/>
                                        <p:tgtEl>
                                          <p:spTgt spid="27"/>
                                        </p:tgtEl>
                                        <p:attrNameLst>
                                          <p:attrName>style.rotation</p:attrName>
                                        </p:attrNameLst>
                                      </p:cBhvr>
                                      <p:tavLst>
                                        <p:tav tm="0">
                                          <p:val>
                                            <p:fltVal val="360"/>
                                          </p:val>
                                        </p:tav>
                                        <p:tav tm="100000">
                                          <p:val>
                                            <p:fltVal val="0"/>
                                          </p:val>
                                        </p:tav>
                                      </p:tavLst>
                                    </p:anim>
                                    <p:animEffect transition="in" filter="fade">
                                      <p:cBhvr>
                                        <p:cTn id="79" dur="250"/>
                                        <p:tgtEl>
                                          <p:spTgt spid="27"/>
                                        </p:tgtEl>
                                      </p:cBhvr>
                                    </p:animEffect>
                                  </p:childTnLst>
                                </p:cTn>
                              </p:par>
                              <p:par>
                                <p:cTn id="80" presetID="49" presetClass="entr" presetSubtype="0" decel="10000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 calcmode="lin" valueType="num">
                                      <p:cBhvr>
                                        <p:cTn id="82" dur="250" fill="hold"/>
                                        <p:tgtEl>
                                          <p:spTgt spid="22"/>
                                        </p:tgtEl>
                                        <p:attrNameLst>
                                          <p:attrName>ppt_w</p:attrName>
                                        </p:attrNameLst>
                                      </p:cBhvr>
                                      <p:tavLst>
                                        <p:tav tm="0">
                                          <p:val>
                                            <p:fltVal val="0"/>
                                          </p:val>
                                        </p:tav>
                                        <p:tav tm="100000">
                                          <p:val>
                                            <p:strVal val="#ppt_w"/>
                                          </p:val>
                                        </p:tav>
                                      </p:tavLst>
                                    </p:anim>
                                    <p:anim calcmode="lin" valueType="num">
                                      <p:cBhvr>
                                        <p:cTn id="83" dur="250" fill="hold"/>
                                        <p:tgtEl>
                                          <p:spTgt spid="22"/>
                                        </p:tgtEl>
                                        <p:attrNameLst>
                                          <p:attrName>ppt_h</p:attrName>
                                        </p:attrNameLst>
                                      </p:cBhvr>
                                      <p:tavLst>
                                        <p:tav tm="0">
                                          <p:val>
                                            <p:fltVal val="0"/>
                                          </p:val>
                                        </p:tav>
                                        <p:tav tm="100000">
                                          <p:val>
                                            <p:strVal val="#ppt_h"/>
                                          </p:val>
                                        </p:tav>
                                      </p:tavLst>
                                    </p:anim>
                                    <p:anim calcmode="lin" valueType="num">
                                      <p:cBhvr>
                                        <p:cTn id="84" dur="250" fill="hold"/>
                                        <p:tgtEl>
                                          <p:spTgt spid="22"/>
                                        </p:tgtEl>
                                        <p:attrNameLst>
                                          <p:attrName>style.rotation</p:attrName>
                                        </p:attrNameLst>
                                      </p:cBhvr>
                                      <p:tavLst>
                                        <p:tav tm="0">
                                          <p:val>
                                            <p:fltVal val="360"/>
                                          </p:val>
                                        </p:tav>
                                        <p:tav tm="100000">
                                          <p:val>
                                            <p:fltVal val="0"/>
                                          </p:val>
                                        </p:tav>
                                      </p:tavLst>
                                    </p:anim>
                                    <p:animEffect transition="in" filter="fade">
                                      <p:cBhvr>
                                        <p:cTn id="85" dur="250"/>
                                        <p:tgtEl>
                                          <p:spTgt spid="22"/>
                                        </p:tgtEl>
                                      </p:cBhvr>
                                    </p:animEffect>
                                  </p:childTnLst>
                                </p:cTn>
                              </p:par>
                            </p:childTnLst>
                          </p:cTn>
                        </p:par>
                      </p:childTnLst>
                    </p:cTn>
                  </p:par>
                  <p:par>
                    <p:cTn id="86" fill="hold">
                      <p:stCondLst>
                        <p:cond delay="indefinite"/>
                      </p:stCondLst>
                      <p:childTnLst>
                        <p:par>
                          <p:cTn id="87" fill="hold">
                            <p:stCondLst>
                              <p:cond delay="0"/>
                            </p:stCondLst>
                            <p:childTnLst>
                              <p:par>
                                <p:cTn id="88" presetID="8" presetClass="entr" presetSubtype="16"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diamond(in)">
                                      <p:cBhvr>
                                        <p:cTn id="90" dur="25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8" presetClass="entr" presetSubtype="0" accel="100000"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p:cTn id="95" dur="250" fill="hold"/>
                                        <p:tgtEl>
                                          <p:spTgt spid="28"/>
                                        </p:tgtEl>
                                        <p:attrNameLst>
                                          <p:attrName>ppt_w</p:attrName>
                                        </p:attrNameLst>
                                      </p:cBhvr>
                                      <p:tavLst>
                                        <p:tav tm="0">
                                          <p:val>
                                            <p:strVal val="#ppt_w*2.5"/>
                                          </p:val>
                                        </p:tav>
                                        <p:tav tm="100000">
                                          <p:val>
                                            <p:strVal val="#ppt_w"/>
                                          </p:val>
                                        </p:tav>
                                      </p:tavLst>
                                    </p:anim>
                                    <p:anim calcmode="lin" valueType="num">
                                      <p:cBhvr>
                                        <p:cTn id="96" dur="250" fill="hold"/>
                                        <p:tgtEl>
                                          <p:spTgt spid="28"/>
                                        </p:tgtEl>
                                        <p:attrNameLst>
                                          <p:attrName>ppt_h</p:attrName>
                                        </p:attrNameLst>
                                      </p:cBhvr>
                                      <p:tavLst>
                                        <p:tav tm="0">
                                          <p:val>
                                            <p:strVal val="#ppt_h*0.01"/>
                                          </p:val>
                                        </p:tav>
                                        <p:tav tm="100000">
                                          <p:val>
                                            <p:strVal val="#ppt_h"/>
                                          </p:val>
                                        </p:tav>
                                      </p:tavLst>
                                    </p:anim>
                                    <p:anim calcmode="lin" valueType="num">
                                      <p:cBhvr>
                                        <p:cTn id="97" dur="250" fill="hold"/>
                                        <p:tgtEl>
                                          <p:spTgt spid="28"/>
                                        </p:tgtEl>
                                        <p:attrNameLst>
                                          <p:attrName>ppt_x</p:attrName>
                                        </p:attrNameLst>
                                      </p:cBhvr>
                                      <p:tavLst>
                                        <p:tav tm="0">
                                          <p:val>
                                            <p:strVal val="#ppt_x"/>
                                          </p:val>
                                        </p:tav>
                                        <p:tav tm="100000">
                                          <p:val>
                                            <p:strVal val="#ppt_x"/>
                                          </p:val>
                                        </p:tav>
                                      </p:tavLst>
                                    </p:anim>
                                    <p:anim calcmode="lin" valueType="num">
                                      <p:cBhvr>
                                        <p:cTn id="98" dur="250" fill="hold"/>
                                        <p:tgtEl>
                                          <p:spTgt spid="28"/>
                                        </p:tgtEl>
                                        <p:attrNameLst>
                                          <p:attrName>ppt_y</p:attrName>
                                        </p:attrNameLst>
                                      </p:cBhvr>
                                      <p:tavLst>
                                        <p:tav tm="0">
                                          <p:val>
                                            <p:strVal val="#ppt_h+1"/>
                                          </p:val>
                                        </p:tav>
                                        <p:tav tm="100000">
                                          <p:val>
                                            <p:strVal val="#ppt_y"/>
                                          </p:val>
                                        </p:tav>
                                      </p:tavLst>
                                    </p:anim>
                                    <p:animEffect transition="in" filter="fade">
                                      <p:cBhvr>
                                        <p:cTn id="99" dur="250"/>
                                        <p:tgtEl>
                                          <p:spTgt spid="28"/>
                                        </p:tgtEl>
                                      </p:cBhvr>
                                    </p:animEffect>
                                  </p:childTnLst>
                                </p:cTn>
                              </p:par>
                              <p:par>
                                <p:cTn id="100" presetID="58" presetClass="entr" presetSubtype="0" accel="100000" fill="hold" grpId="0" nodeType="withEffect">
                                  <p:stCondLst>
                                    <p:cond delay="0"/>
                                  </p:stCondLst>
                                  <p:childTnLst>
                                    <p:set>
                                      <p:cBhvr>
                                        <p:cTn id="101" dur="1" fill="hold">
                                          <p:stCondLst>
                                            <p:cond delay="0"/>
                                          </p:stCondLst>
                                        </p:cTn>
                                        <p:tgtEl>
                                          <p:spTgt spid="21"/>
                                        </p:tgtEl>
                                        <p:attrNameLst>
                                          <p:attrName>style.visibility</p:attrName>
                                        </p:attrNameLst>
                                      </p:cBhvr>
                                      <p:to>
                                        <p:strVal val="visible"/>
                                      </p:to>
                                    </p:set>
                                    <p:anim calcmode="lin" valueType="num">
                                      <p:cBhvr>
                                        <p:cTn id="102" dur="250" fill="hold"/>
                                        <p:tgtEl>
                                          <p:spTgt spid="21"/>
                                        </p:tgtEl>
                                        <p:attrNameLst>
                                          <p:attrName>ppt_w</p:attrName>
                                        </p:attrNameLst>
                                      </p:cBhvr>
                                      <p:tavLst>
                                        <p:tav tm="0">
                                          <p:val>
                                            <p:strVal val="#ppt_w*2.5"/>
                                          </p:val>
                                        </p:tav>
                                        <p:tav tm="100000">
                                          <p:val>
                                            <p:strVal val="#ppt_w"/>
                                          </p:val>
                                        </p:tav>
                                      </p:tavLst>
                                    </p:anim>
                                    <p:anim calcmode="lin" valueType="num">
                                      <p:cBhvr>
                                        <p:cTn id="103" dur="250" fill="hold"/>
                                        <p:tgtEl>
                                          <p:spTgt spid="21"/>
                                        </p:tgtEl>
                                        <p:attrNameLst>
                                          <p:attrName>ppt_h</p:attrName>
                                        </p:attrNameLst>
                                      </p:cBhvr>
                                      <p:tavLst>
                                        <p:tav tm="0">
                                          <p:val>
                                            <p:strVal val="#ppt_h*0.01"/>
                                          </p:val>
                                        </p:tav>
                                        <p:tav tm="100000">
                                          <p:val>
                                            <p:strVal val="#ppt_h"/>
                                          </p:val>
                                        </p:tav>
                                      </p:tavLst>
                                    </p:anim>
                                    <p:anim calcmode="lin" valueType="num">
                                      <p:cBhvr>
                                        <p:cTn id="104" dur="250" fill="hold"/>
                                        <p:tgtEl>
                                          <p:spTgt spid="21"/>
                                        </p:tgtEl>
                                        <p:attrNameLst>
                                          <p:attrName>ppt_x</p:attrName>
                                        </p:attrNameLst>
                                      </p:cBhvr>
                                      <p:tavLst>
                                        <p:tav tm="0">
                                          <p:val>
                                            <p:strVal val="#ppt_x"/>
                                          </p:val>
                                        </p:tav>
                                        <p:tav tm="100000">
                                          <p:val>
                                            <p:strVal val="#ppt_x"/>
                                          </p:val>
                                        </p:tav>
                                      </p:tavLst>
                                    </p:anim>
                                    <p:anim calcmode="lin" valueType="num">
                                      <p:cBhvr>
                                        <p:cTn id="105" dur="250" fill="hold"/>
                                        <p:tgtEl>
                                          <p:spTgt spid="21"/>
                                        </p:tgtEl>
                                        <p:attrNameLst>
                                          <p:attrName>ppt_y</p:attrName>
                                        </p:attrNameLst>
                                      </p:cBhvr>
                                      <p:tavLst>
                                        <p:tav tm="0">
                                          <p:val>
                                            <p:strVal val="#ppt_h+1"/>
                                          </p:val>
                                        </p:tav>
                                        <p:tav tm="100000">
                                          <p:val>
                                            <p:strVal val="#ppt_y"/>
                                          </p:val>
                                        </p:tav>
                                      </p:tavLst>
                                    </p:anim>
                                    <p:animEffect transition="in" filter="fade">
                                      <p:cBhvr>
                                        <p:cTn id="106" dur="250"/>
                                        <p:tgtEl>
                                          <p:spTgt spid="21"/>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autoUpdateAnimBg="0" advAuto="0"/>
      <p:bldP spid="15" grpId="0" animBg="1"/>
      <p:bldP spid="16" grpId="0" build="p" animBg="1" autoUpdateAnimBg="0"/>
      <p:bldP spid="17" grpId="0" animBg="1"/>
      <p:bldP spid="18" grpId="0" animBg="1"/>
      <p:bldP spid="19" grpId="0" animBg="1"/>
      <p:bldP spid="20" grpId="0" animBg="1"/>
      <p:bldP spid="21" grpId="0" animBg="1"/>
      <p:bldP spid="22" grpId="0" animBg="1"/>
      <p:bldP spid="23" grpId="0" animBg="1"/>
      <p:bldP spid="24" grpId="0" animBg="1"/>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p>
            <a:fld id="{856A9205-14EA-4C36-B9E1-5685B873294B}" type="slidenum">
              <a:rPr lang="en-US" altLang="zh-CN" smtClean="0"/>
              <a:pPr/>
              <a:t>48</a:t>
            </a:fld>
            <a:endParaRPr lang="en-US" altLang="zh-CN" smtClean="0"/>
          </a:p>
        </p:txBody>
      </p:sp>
      <p:sp>
        <p:nvSpPr>
          <p:cNvPr id="16" name="矩形 15"/>
          <p:cNvSpPr/>
          <p:nvPr/>
        </p:nvSpPr>
        <p:spPr>
          <a:xfrm>
            <a:off x="2570164" y="44627"/>
            <a:ext cx="3485249" cy="584775"/>
          </a:xfrm>
          <a:prstGeom prst="rect">
            <a:avLst/>
          </a:prstGeom>
        </p:spPr>
        <p:txBody>
          <a:bodyPr wrap="none">
            <a:spAutoFit/>
          </a:bodyPr>
          <a:lstStyle/>
          <a:p>
            <a:pPr eaLnBrk="1" hangingPunct="1">
              <a:buFontTx/>
              <a:buNone/>
            </a:pPr>
            <a:r>
              <a:rPr lang="en-US" altLang="zh-CN" sz="3200" b="1" dirty="0">
                <a:solidFill>
                  <a:srgbClr val="FFFF00"/>
                </a:solidFill>
                <a:latin typeface="隶书" pitchFamily="49" charset="-122"/>
                <a:ea typeface="隶书" pitchFamily="49" charset="-122"/>
              </a:rPr>
              <a:t>2</a:t>
            </a:r>
            <a:r>
              <a:rPr lang="zh-CN" altLang="en-US" sz="3200" b="1" dirty="0">
                <a:solidFill>
                  <a:srgbClr val="FFFF00"/>
                </a:solidFill>
                <a:latin typeface="隶书" pitchFamily="49" charset="-122"/>
                <a:ea typeface="隶书" pitchFamily="49" charset="-122"/>
              </a:rPr>
              <a:t>、第二范式</a:t>
            </a:r>
            <a:r>
              <a:rPr lang="en-US" altLang="zh-CN" sz="3200" b="1" dirty="0">
                <a:solidFill>
                  <a:srgbClr val="FFFF00"/>
                </a:solidFill>
                <a:latin typeface="隶书" pitchFamily="49" charset="-122"/>
                <a:ea typeface="隶书" pitchFamily="49" charset="-122"/>
              </a:rPr>
              <a:t>(2NF)</a:t>
            </a:r>
          </a:p>
        </p:txBody>
      </p:sp>
      <p:graphicFrame>
        <p:nvGraphicFramePr>
          <p:cNvPr id="19" name="内容占位符 6"/>
          <p:cNvGraphicFramePr>
            <a:graphicFrameLocks noGrp="1"/>
          </p:cNvGraphicFramePr>
          <p:nvPr>
            <p:ph idx="1"/>
            <p:extLst/>
          </p:nvPr>
        </p:nvGraphicFramePr>
        <p:xfrm>
          <a:off x="476631" y="2058162"/>
          <a:ext cx="6687657" cy="422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圆角矩形 19"/>
          <p:cNvSpPr/>
          <p:nvPr/>
        </p:nvSpPr>
        <p:spPr>
          <a:xfrm>
            <a:off x="500035" y="2928935"/>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导师姓名</a:t>
            </a:r>
            <a:endParaRPr lang="zh-CN" altLang="en-US" b="1" dirty="0">
              <a:solidFill>
                <a:srgbClr val="FF0000"/>
              </a:solidFill>
            </a:endParaRPr>
          </a:p>
        </p:txBody>
      </p:sp>
      <p:sp>
        <p:nvSpPr>
          <p:cNvPr id="21" name="圆角矩形 20"/>
          <p:cNvSpPr/>
          <p:nvPr/>
        </p:nvSpPr>
        <p:spPr>
          <a:xfrm>
            <a:off x="500035" y="457201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院长</a:t>
            </a:r>
            <a:endParaRPr lang="zh-CN" altLang="en-US" b="1" dirty="0">
              <a:solidFill>
                <a:srgbClr val="FF0000"/>
              </a:solidFill>
            </a:endParaRPr>
          </a:p>
        </p:txBody>
      </p:sp>
      <p:sp>
        <p:nvSpPr>
          <p:cNvPr id="22" name="圆角矩形 21"/>
          <p:cNvSpPr/>
          <p:nvPr/>
        </p:nvSpPr>
        <p:spPr>
          <a:xfrm>
            <a:off x="2214546" y="4572010"/>
            <a:ext cx="1357323"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学院名称</a:t>
            </a:r>
            <a:endParaRPr lang="zh-CN" altLang="en-US" b="1" dirty="0">
              <a:solidFill>
                <a:srgbClr val="FF0000"/>
              </a:solidFill>
            </a:endParaRPr>
          </a:p>
        </p:txBody>
      </p:sp>
      <p:sp>
        <p:nvSpPr>
          <p:cNvPr id="23" name="圆角矩形 22"/>
          <p:cNvSpPr/>
          <p:nvPr/>
        </p:nvSpPr>
        <p:spPr>
          <a:xfrm>
            <a:off x="2357423" y="3786191"/>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学号</a:t>
            </a:r>
            <a:endParaRPr lang="zh-CN" altLang="en-US" b="1" dirty="0">
              <a:solidFill>
                <a:srgbClr val="FF0000"/>
              </a:solidFill>
            </a:endParaRPr>
          </a:p>
        </p:txBody>
      </p:sp>
      <p:sp>
        <p:nvSpPr>
          <p:cNvPr id="24" name="圆角矩形 23"/>
          <p:cNvSpPr/>
          <p:nvPr/>
        </p:nvSpPr>
        <p:spPr>
          <a:xfrm>
            <a:off x="2357423" y="2928935"/>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姓名</a:t>
            </a:r>
            <a:endParaRPr lang="zh-CN" altLang="en-US" b="1" dirty="0">
              <a:solidFill>
                <a:srgbClr val="FF0000"/>
              </a:solidFill>
            </a:endParaRPr>
          </a:p>
        </p:txBody>
      </p:sp>
      <p:sp>
        <p:nvSpPr>
          <p:cNvPr id="25" name="圆角矩形 24"/>
          <p:cNvSpPr/>
          <p:nvPr/>
        </p:nvSpPr>
        <p:spPr>
          <a:xfrm>
            <a:off x="4000496" y="3000374"/>
            <a:ext cx="1428760"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项目编号</a:t>
            </a:r>
            <a:endParaRPr lang="zh-CN" altLang="en-US" b="1" dirty="0">
              <a:solidFill>
                <a:srgbClr val="FF0000"/>
              </a:solidFill>
            </a:endParaRPr>
          </a:p>
        </p:txBody>
      </p:sp>
      <p:sp>
        <p:nvSpPr>
          <p:cNvPr id="26" name="圆角矩形 25"/>
          <p:cNvSpPr/>
          <p:nvPr/>
        </p:nvSpPr>
        <p:spPr>
          <a:xfrm>
            <a:off x="6357951" y="3000374"/>
            <a:ext cx="1500199"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项目名称</a:t>
            </a:r>
            <a:endParaRPr lang="zh-CN" altLang="en-US" b="1" dirty="0">
              <a:solidFill>
                <a:srgbClr val="FF0000"/>
              </a:solidFill>
            </a:endParaRPr>
          </a:p>
        </p:txBody>
      </p:sp>
      <p:grpSp>
        <p:nvGrpSpPr>
          <p:cNvPr id="27" name="组合 26"/>
          <p:cNvGrpSpPr/>
          <p:nvPr/>
        </p:nvGrpSpPr>
        <p:grpSpPr>
          <a:xfrm>
            <a:off x="3786183" y="4071943"/>
            <a:ext cx="2857520" cy="642943"/>
            <a:chOff x="3786182" y="3500442"/>
            <a:chExt cx="2857520" cy="642942"/>
          </a:xfrm>
          <a:noFill/>
        </p:grpSpPr>
        <p:sp>
          <p:nvSpPr>
            <p:cNvPr id="28" name="圆角矩形 27"/>
            <p:cNvSpPr/>
            <p:nvPr/>
          </p:nvSpPr>
          <p:spPr>
            <a:xfrm>
              <a:off x="3786182" y="3500442"/>
              <a:ext cx="2857520" cy="642942"/>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FF0000"/>
                </a:solidFill>
              </a:endParaRPr>
            </a:p>
          </p:txBody>
        </p:sp>
        <p:sp>
          <p:nvSpPr>
            <p:cNvPr id="29" name="圆角矩形 28"/>
            <p:cNvSpPr/>
            <p:nvPr/>
          </p:nvSpPr>
          <p:spPr>
            <a:xfrm>
              <a:off x="3929058" y="3643318"/>
              <a:ext cx="1000132"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学号</a:t>
              </a:r>
              <a:endParaRPr lang="zh-CN" altLang="en-US" b="1" dirty="0">
                <a:solidFill>
                  <a:srgbClr val="FF0000"/>
                </a:solidFill>
              </a:endParaRPr>
            </a:p>
          </p:txBody>
        </p:sp>
        <p:sp>
          <p:nvSpPr>
            <p:cNvPr id="30" name="圆角矩形 29"/>
            <p:cNvSpPr/>
            <p:nvPr/>
          </p:nvSpPr>
          <p:spPr>
            <a:xfrm>
              <a:off x="5000628" y="3643318"/>
              <a:ext cx="1428760" cy="357190"/>
            </a:xfrm>
            <a:prstGeom prst="round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项目编号</a:t>
              </a:r>
              <a:endParaRPr lang="zh-CN" altLang="en-US" b="1" dirty="0">
                <a:solidFill>
                  <a:srgbClr val="FF0000"/>
                </a:solidFill>
              </a:endParaRPr>
            </a:p>
          </p:txBody>
        </p:sp>
      </p:grpSp>
      <p:sp>
        <p:nvSpPr>
          <p:cNvPr id="31" name="圆角矩形 30"/>
          <p:cNvSpPr/>
          <p:nvPr/>
        </p:nvSpPr>
        <p:spPr>
          <a:xfrm>
            <a:off x="7572396" y="4214819"/>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承担任务</a:t>
            </a:r>
            <a:endParaRPr lang="zh-CN" altLang="en-US" b="1" dirty="0">
              <a:solidFill>
                <a:srgbClr val="FF0000"/>
              </a:solidFill>
            </a:endParaRPr>
          </a:p>
        </p:txBody>
      </p:sp>
      <p:cxnSp>
        <p:nvCxnSpPr>
          <p:cNvPr id="32" name="直接箭头连接符 31"/>
          <p:cNvCxnSpPr>
            <a:stCxn id="23" idx="2"/>
            <a:endCxn id="22" idx="0"/>
          </p:cNvCxnSpPr>
          <p:nvPr/>
        </p:nvCxnSpPr>
        <p:spPr>
          <a:xfrm rot="16200000" flipH="1">
            <a:off x="2661034" y="4339839"/>
            <a:ext cx="428628"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3" name="直接箭头连接符 32"/>
          <p:cNvCxnSpPr>
            <a:stCxn id="23" idx="0"/>
            <a:endCxn id="24" idx="2"/>
          </p:cNvCxnSpPr>
          <p:nvPr/>
        </p:nvCxnSpPr>
        <p:spPr>
          <a:xfrm rot="5400000" flipH="1" flipV="1">
            <a:off x="2607456" y="3536158"/>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4" name="直接箭头连接符 33"/>
          <p:cNvCxnSpPr>
            <a:stCxn id="23" idx="0"/>
            <a:endCxn id="20" idx="3"/>
          </p:cNvCxnSpPr>
          <p:nvPr/>
        </p:nvCxnSpPr>
        <p:spPr>
          <a:xfrm rot="16200000" flipV="1">
            <a:off x="1910939" y="2839639"/>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5" name="直接箭头连接符 34"/>
          <p:cNvCxnSpPr>
            <a:stCxn id="22" idx="1"/>
            <a:endCxn id="21" idx="3"/>
          </p:cNvCxnSpPr>
          <p:nvPr/>
        </p:nvCxnSpPr>
        <p:spPr>
          <a:xfrm rot="10800000">
            <a:off x="1500167" y="4750603"/>
            <a:ext cx="714380"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6" name="直接箭头连接符 35"/>
          <p:cNvCxnSpPr>
            <a:stCxn id="25" idx="3"/>
            <a:endCxn id="26" idx="1"/>
          </p:cNvCxnSpPr>
          <p:nvPr/>
        </p:nvCxnSpPr>
        <p:spPr>
          <a:xfrm>
            <a:off x="5429258" y="3178967"/>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37" name="直接箭头连接符 36"/>
          <p:cNvCxnSpPr/>
          <p:nvPr/>
        </p:nvCxnSpPr>
        <p:spPr>
          <a:xfrm>
            <a:off x="6643703" y="4429133"/>
            <a:ext cx="928695"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grpSp>
        <p:nvGrpSpPr>
          <p:cNvPr id="38" name="组合 37"/>
          <p:cNvGrpSpPr/>
          <p:nvPr/>
        </p:nvGrpSpPr>
        <p:grpSpPr>
          <a:xfrm>
            <a:off x="472092" y="855835"/>
            <a:ext cx="6692196" cy="438521"/>
            <a:chOff x="0" y="0"/>
            <a:chExt cx="8229600" cy="438521"/>
          </a:xfrm>
        </p:grpSpPr>
        <p:sp>
          <p:nvSpPr>
            <p:cNvPr id="39" name="圆角矩形 38"/>
            <p:cNvSpPr/>
            <p:nvPr/>
          </p:nvSpPr>
          <p:spPr>
            <a:xfrm>
              <a:off x="0" y="0"/>
              <a:ext cx="8229600" cy="438521"/>
            </a:xfrm>
            <a:prstGeom prst="round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圆角矩形 4"/>
            <p:cNvSpPr/>
            <p:nvPr/>
          </p:nvSpPr>
          <p:spPr>
            <a:xfrm>
              <a:off x="21407" y="21407"/>
              <a:ext cx="8186786" cy="3957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S_D</a:t>
              </a:r>
              <a:r>
                <a:rPr lang="zh-CN" sz="2400" kern="1200" dirty="0" smtClean="0"/>
                <a:t>（学号，姓名，学院名称，院长，导师姓名）</a:t>
              </a:r>
              <a:endParaRPr lang="zh-CN" sz="2400" kern="1200" dirty="0"/>
            </a:p>
          </p:txBody>
        </p:sp>
      </p:grpSp>
      <p:grpSp>
        <p:nvGrpSpPr>
          <p:cNvPr id="41" name="组合 40"/>
          <p:cNvGrpSpPr/>
          <p:nvPr/>
        </p:nvGrpSpPr>
        <p:grpSpPr>
          <a:xfrm>
            <a:off x="467544" y="1415219"/>
            <a:ext cx="6696744" cy="500067"/>
            <a:chOff x="0" y="6761"/>
            <a:chExt cx="8229600" cy="617760"/>
          </a:xfrm>
        </p:grpSpPr>
        <p:sp>
          <p:nvSpPr>
            <p:cNvPr id="42" name="圆角矩形 41"/>
            <p:cNvSpPr/>
            <p:nvPr/>
          </p:nvSpPr>
          <p:spPr>
            <a:xfrm>
              <a:off x="0" y="6761"/>
              <a:ext cx="8229600" cy="617760"/>
            </a:xfrm>
            <a:prstGeom prst="round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3" name="圆角矩形 4"/>
            <p:cNvSpPr/>
            <p:nvPr/>
          </p:nvSpPr>
          <p:spPr>
            <a:xfrm>
              <a:off x="30157" y="36918"/>
              <a:ext cx="8169286" cy="5574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a:t>
              </a:r>
              <a:r>
                <a:rPr lang="zh-CN" sz="2400" kern="1200" dirty="0" smtClean="0"/>
                <a:t>（项目编号，项目名称）</a:t>
              </a:r>
              <a:endParaRPr lang="zh-CN" sz="2400" kern="1200" dirty="0"/>
            </a:p>
          </p:txBody>
        </p:sp>
      </p:grpSp>
      <p:sp>
        <p:nvSpPr>
          <p:cNvPr id="3" name="文本框 2"/>
          <p:cNvSpPr txBox="1"/>
          <p:nvPr/>
        </p:nvSpPr>
        <p:spPr>
          <a:xfrm>
            <a:off x="7452320" y="980728"/>
            <a:ext cx="1440160" cy="369332"/>
          </a:xfrm>
          <a:prstGeom prst="rect">
            <a:avLst/>
          </a:prstGeom>
          <a:noFill/>
        </p:spPr>
        <p:txBody>
          <a:bodyPr wrap="square" rtlCol="0">
            <a:spAutoFit/>
          </a:bodyPr>
          <a:lstStyle/>
          <a:p>
            <a:r>
              <a:rPr lang="en-US" altLang="zh-CN" dirty="0" smtClean="0"/>
              <a:t>2NF</a:t>
            </a:r>
            <a:endParaRPr lang="zh-CN" altLang="en-US" dirty="0"/>
          </a:p>
        </p:txBody>
      </p:sp>
      <p:sp>
        <p:nvSpPr>
          <p:cNvPr id="44" name="文本框 43"/>
          <p:cNvSpPr txBox="1"/>
          <p:nvPr/>
        </p:nvSpPr>
        <p:spPr>
          <a:xfrm>
            <a:off x="7423820" y="1504369"/>
            <a:ext cx="1440160" cy="369332"/>
          </a:xfrm>
          <a:prstGeom prst="rect">
            <a:avLst/>
          </a:prstGeom>
          <a:noFill/>
        </p:spPr>
        <p:txBody>
          <a:bodyPr wrap="square" rtlCol="0">
            <a:spAutoFit/>
          </a:bodyPr>
          <a:lstStyle/>
          <a:p>
            <a:r>
              <a:rPr lang="en-US" altLang="zh-CN" dirty="0" smtClean="0"/>
              <a:t>2NF</a:t>
            </a:r>
            <a:endParaRPr lang="zh-CN" altLang="en-US" dirty="0"/>
          </a:p>
        </p:txBody>
      </p:sp>
      <p:sp>
        <p:nvSpPr>
          <p:cNvPr id="45" name="文本框 44"/>
          <p:cNvSpPr txBox="1"/>
          <p:nvPr/>
        </p:nvSpPr>
        <p:spPr>
          <a:xfrm>
            <a:off x="7452320" y="2028010"/>
            <a:ext cx="1440160" cy="369332"/>
          </a:xfrm>
          <a:prstGeom prst="rect">
            <a:avLst/>
          </a:prstGeom>
          <a:noFill/>
        </p:spPr>
        <p:txBody>
          <a:bodyPr wrap="square" rtlCol="0">
            <a:spAutoFit/>
          </a:bodyPr>
          <a:lstStyle/>
          <a:p>
            <a:r>
              <a:rPr lang="en-US" altLang="zh-CN" dirty="0" smtClean="0"/>
              <a:t>2NF</a:t>
            </a:r>
            <a:endParaRPr lang="zh-CN" altLang="en-US" dirty="0"/>
          </a:p>
        </p:txBody>
      </p:sp>
      <p:sp>
        <p:nvSpPr>
          <p:cNvPr id="4" name="文本框 3"/>
          <p:cNvSpPr txBox="1"/>
          <p:nvPr/>
        </p:nvSpPr>
        <p:spPr>
          <a:xfrm>
            <a:off x="2250269" y="5373216"/>
            <a:ext cx="5607881" cy="523220"/>
          </a:xfrm>
          <a:prstGeom prst="rect">
            <a:avLst/>
          </a:prstGeom>
          <a:noFill/>
        </p:spPr>
        <p:txBody>
          <a:bodyPr wrap="square" rtlCol="0">
            <a:spAutoFit/>
          </a:bodyPr>
          <a:lstStyle/>
          <a:p>
            <a:r>
              <a:rPr lang="zh-CN" altLang="en-US" sz="2800" b="1" dirty="0" smtClean="0"/>
              <a:t>关系</a:t>
            </a:r>
            <a:r>
              <a:rPr lang="en-US" altLang="zh-CN" sz="2800" b="1" dirty="0" smtClean="0"/>
              <a:t>S_D</a:t>
            </a:r>
            <a:r>
              <a:rPr lang="zh-CN" altLang="en-US" sz="2800" b="1" dirty="0" smtClean="0"/>
              <a:t>依然存在冗余和操作异常！</a:t>
            </a:r>
            <a:endParaRPr lang="zh-CN" altLang="en-US" sz="2800" b="1" dirty="0"/>
          </a:p>
        </p:txBody>
      </p:sp>
    </p:spTree>
    <p:extLst>
      <p:ext uri="{BB962C8B-B14F-4D97-AF65-F5344CB8AC3E}">
        <p14:creationId xmlns:p14="http://schemas.microsoft.com/office/powerpoint/2010/main" val="279844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checkerboard(across)">
                                      <p:cBhvr>
                                        <p:cTn id="17" dur="500"/>
                                        <p:tgtEl>
                                          <p:spTgt spid="33"/>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checkerboard(across)">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800" decel="100000"/>
                                        <p:tgtEl>
                                          <p:spTgt spid="32"/>
                                        </p:tgtEl>
                                      </p:cBhvr>
                                    </p:animEffect>
                                    <p:anim calcmode="lin" valueType="num">
                                      <p:cBhvr>
                                        <p:cTn id="26" dur="800" decel="100000" fill="hold"/>
                                        <p:tgtEl>
                                          <p:spTgt spid="32"/>
                                        </p:tgtEl>
                                        <p:attrNameLst>
                                          <p:attrName>style.rotation</p:attrName>
                                        </p:attrNameLst>
                                      </p:cBhvr>
                                      <p:tavLst>
                                        <p:tav tm="0">
                                          <p:val>
                                            <p:fltVal val="-90"/>
                                          </p:val>
                                        </p:tav>
                                        <p:tav tm="100000">
                                          <p:val>
                                            <p:fltVal val="0"/>
                                          </p:val>
                                        </p:tav>
                                      </p:tavLst>
                                    </p:anim>
                                    <p:anim calcmode="lin" valueType="num">
                                      <p:cBhvr>
                                        <p:cTn id="27" dur="800" decel="100000" fill="hold"/>
                                        <p:tgtEl>
                                          <p:spTgt spid="32"/>
                                        </p:tgtEl>
                                        <p:attrNameLst>
                                          <p:attrName>ppt_x</p:attrName>
                                        </p:attrNameLst>
                                      </p:cBhvr>
                                      <p:tavLst>
                                        <p:tav tm="0">
                                          <p:val>
                                            <p:strVal val="#ppt_x+0.4"/>
                                          </p:val>
                                        </p:tav>
                                        <p:tav tm="100000">
                                          <p:val>
                                            <p:strVal val="#ppt_x-0.05"/>
                                          </p:val>
                                        </p:tav>
                                      </p:tavLst>
                                    </p:anim>
                                    <p:anim calcmode="lin" valueType="num">
                                      <p:cBhvr>
                                        <p:cTn id="28" dur="800" decel="100000" fill="hold"/>
                                        <p:tgtEl>
                                          <p:spTgt spid="32"/>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32"/>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32"/>
                                        </p:tgtEl>
                                        <p:attrNameLst>
                                          <p:attrName>ppt_y</p:attrName>
                                        </p:attrNameLst>
                                      </p:cBhvr>
                                      <p:tavLst>
                                        <p:tav tm="0">
                                          <p:val>
                                            <p:strVal val="#ppt_y+0.1"/>
                                          </p:val>
                                        </p:tav>
                                        <p:tav tm="100000">
                                          <p:val>
                                            <p:strVal val="#ppt_y"/>
                                          </p:val>
                                        </p:tav>
                                      </p:tavLst>
                                    </p:anim>
                                  </p:childTnLst>
                                </p:cTn>
                              </p:par>
                              <p:par>
                                <p:cTn id="31" presetID="3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800" decel="100000"/>
                                        <p:tgtEl>
                                          <p:spTgt spid="22"/>
                                        </p:tgtEl>
                                      </p:cBhvr>
                                    </p:animEffect>
                                    <p:anim calcmode="lin" valueType="num">
                                      <p:cBhvr>
                                        <p:cTn id="34" dur="800" decel="100000" fill="hold"/>
                                        <p:tgtEl>
                                          <p:spTgt spid="22"/>
                                        </p:tgtEl>
                                        <p:attrNameLst>
                                          <p:attrName>style.rotation</p:attrName>
                                        </p:attrNameLst>
                                      </p:cBhvr>
                                      <p:tavLst>
                                        <p:tav tm="0">
                                          <p:val>
                                            <p:fltVal val="-90"/>
                                          </p:val>
                                        </p:tav>
                                        <p:tav tm="100000">
                                          <p:val>
                                            <p:fltVal val="0"/>
                                          </p:val>
                                        </p:tav>
                                      </p:tavLst>
                                    </p:anim>
                                    <p:anim calcmode="lin" valueType="num">
                                      <p:cBhvr>
                                        <p:cTn id="35" dur="800" decel="100000" fill="hold"/>
                                        <p:tgtEl>
                                          <p:spTgt spid="22"/>
                                        </p:tgtEl>
                                        <p:attrNameLst>
                                          <p:attrName>ppt_x</p:attrName>
                                        </p:attrNameLst>
                                      </p:cBhvr>
                                      <p:tavLst>
                                        <p:tav tm="0">
                                          <p:val>
                                            <p:strVal val="#ppt_x+0.4"/>
                                          </p:val>
                                        </p:tav>
                                        <p:tav tm="100000">
                                          <p:val>
                                            <p:strVal val="#ppt_x-0.05"/>
                                          </p:val>
                                        </p:tav>
                                      </p:tavLst>
                                    </p:anim>
                                    <p:anim calcmode="lin" valueType="num">
                                      <p:cBhvr>
                                        <p:cTn id="36" dur="800" decel="100000" fill="hold"/>
                                        <p:tgtEl>
                                          <p:spTgt spid="22"/>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ppt_w</p:attrName>
                                        </p:attrNameLst>
                                      </p:cBhvr>
                                      <p:tavLst>
                                        <p:tav tm="0">
                                          <p:val>
                                            <p:fltVal val="0"/>
                                          </p:val>
                                        </p:tav>
                                        <p:tav tm="100000">
                                          <p:val>
                                            <p:strVal val="#ppt_w"/>
                                          </p:val>
                                        </p:tav>
                                      </p:tavLst>
                                    </p:anim>
                                    <p:anim calcmode="lin" valueType="num">
                                      <p:cBhvr>
                                        <p:cTn id="44" dur="500" fill="hold"/>
                                        <p:tgtEl>
                                          <p:spTgt spid="35"/>
                                        </p:tgtEl>
                                        <p:attrNameLst>
                                          <p:attrName>ppt_h</p:attrName>
                                        </p:attrNameLst>
                                      </p:cBhvr>
                                      <p:tavLst>
                                        <p:tav tm="0">
                                          <p:val>
                                            <p:fltVal val="0"/>
                                          </p:val>
                                        </p:tav>
                                        <p:tav tm="100000">
                                          <p:val>
                                            <p:strVal val="#ppt_h"/>
                                          </p:val>
                                        </p:tav>
                                      </p:tavLst>
                                    </p:anim>
                                    <p:anim calcmode="lin" valueType="num">
                                      <p:cBhvr>
                                        <p:cTn id="45" dur="500" fill="hold"/>
                                        <p:tgtEl>
                                          <p:spTgt spid="35"/>
                                        </p:tgtEl>
                                        <p:attrNameLst>
                                          <p:attrName>style.rotation</p:attrName>
                                        </p:attrNameLst>
                                      </p:cBhvr>
                                      <p:tavLst>
                                        <p:tav tm="0">
                                          <p:val>
                                            <p:fltVal val="360"/>
                                          </p:val>
                                        </p:tav>
                                        <p:tav tm="100000">
                                          <p:val>
                                            <p:fltVal val="0"/>
                                          </p:val>
                                        </p:tav>
                                      </p:tavLst>
                                    </p:anim>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58" presetClass="entr" presetSubtype="0" accel="10000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500" fill="hold"/>
                                        <p:tgtEl>
                                          <p:spTgt spid="34"/>
                                        </p:tgtEl>
                                        <p:attrNameLst>
                                          <p:attrName>ppt_w</p:attrName>
                                        </p:attrNameLst>
                                      </p:cBhvr>
                                      <p:tavLst>
                                        <p:tav tm="0">
                                          <p:val>
                                            <p:strVal val="#ppt_w*2.5"/>
                                          </p:val>
                                        </p:tav>
                                        <p:tav tm="100000">
                                          <p:val>
                                            <p:strVal val="#ppt_w"/>
                                          </p:val>
                                        </p:tav>
                                      </p:tavLst>
                                    </p:anim>
                                    <p:anim calcmode="lin" valueType="num">
                                      <p:cBhvr>
                                        <p:cTn id="52" dur="500" fill="hold"/>
                                        <p:tgtEl>
                                          <p:spTgt spid="34"/>
                                        </p:tgtEl>
                                        <p:attrNameLst>
                                          <p:attrName>ppt_h</p:attrName>
                                        </p:attrNameLst>
                                      </p:cBhvr>
                                      <p:tavLst>
                                        <p:tav tm="0">
                                          <p:val>
                                            <p:strVal val="#ppt_h*0.01"/>
                                          </p:val>
                                        </p:tav>
                                        <p:tav tm="100000">
                                          <p:val>
                                            <p:strVal val="#ppt_h"/>
                                          </p:val>
                                        </p:tav>
                                      </p:tavLst>
                                    </p:anim>
                                    <p:anim calcmode="lin" valueType="num">
                                      <p:cBhvr>
                                        <p:cTn id="53" dur="500" fill="hold"/>
                                        <p:tgtEl>
                                          <p:spTgt spid="34"/>
                                        </p:tgtEl>
                                        <p:attrNameLst>
                                          <p:attrName>ppt_x</p:attrName>
                                        </p:attrNameLst>
                                      </p:cBhvr>
                                      <p:tavLst>
                                        <p:tav tm="0">
                                          <p:val>
                                            <p:strVal val="#ppt_x"/>
                                          </p:val>
                                        </p:tav>
                                        <p:tav tm="100000">
                                          <p:val>
                                            <p:strVal val="#ppt_x"/>
                                          </p:val>
                                        </p:tav>
                                      </p:tavLst>
                                    </p:anim>
                                    <p:anim calcmode="lin" valueType="num">
                                      <p:cBhvr>
                                        <p:cTn id="54" dur="500" fill="hold"/>
                                        <p:tgtEl>
                                          <p:spTgt spid="34"/>
                                        </p:tgtEl>
                                        <p:attrNameLst>
                                          <p:attrName>ppt_y</p:attrName>
                                        </p:attrNameLst>
                                      </p:cBhvr>
                                      <p:tavLst>
                                        <p:tav tm="0">
                                          <p:val>
                                            <p:strVal val="#ppt_h+1"/>
                                          </p:val>
                                        </p:tav>
                                        <p:tav tm="100000">
                                          <p:val>
                                            <p:strVal val="#ppt_y"/>
                                          </p:val>
                                        </p:tav>
                                      </p:tavLst>
                                    </p:anim>
                                    <p:animEffect transition="in" filter="fade">
                                      <p:cBhvr>
                                        <p:cTn id="55" dur="500"/>
                                        <p:tgtEl>
                                          <p:spTgt spid="34"/>
                                        </p:tgtEl>
                                      </p:cBhvr>
                                    </p:animEffect>
                                  </p:childTnLst>
                                </p:cTn>
                              </p:par>
                              <p:par>
                                <p:cTn id="56" presetID="58" presetClass="entr" presetSubtype="0" ac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strVal val="#ppt_w*2.5"/>
                                          </p:val>
                                        </p:tav>
                                        <p:tav tm="100000">
                                          <p:val>
                                            <p:strVal val="#ppt_w"/>
                                          </p:val>
                                        </p:tav>
                                      </p:tavLst>
                                    </p:anim>
                                    <p:anim calcmode="lin" valueType="num">
                                      <p:cBhvr>
                                        <p:cTn id="59" dur="500" fill="hold"/>
                                        <p:tgtEl>
                                          <p:spTgt spid="20"/>
                                        </p:tgtEl>
                                        <p:attrNameLst>
                                          <p:attrName>ppt_h</p:attrName>
                                        </p:attrNameLst>
                                      </p:cBhvr>
                                      <p:tavLst>
                                        <p:tav tm="0">
                                          <p:val>
                                            <p:strVal val="#ppt_h*0.01"/>
                                          </p:val>
                                        </p:tav>
                                        <p:tav tm="100000">
                                          <p:val>
                                            <p:strVal val="#ppt_h"/>
                                          </p:val>
                                        </p:tav>
                                      </p:tavLst>
                                    </p:anim>
                                    <p:anim calcmode="lin" valueType="num">
                                      <p:cBhvr>
                                        <p:cTn id="60" dur="500" fill="hold"/>
                                        <p:tgtEl>
                                          <p:spTgt spid="20"/>
                                        </p:tgtEl>
                                        <p:attrNameLst>
                                          <p:attrName>ppt_x</p:attrName>
                                        </p:attrNameLst>
                                      </p:cBhvr>
                                      <p:tavLst>
                                        <p:tav tm="0">
                                          <p:val>
                                            <p:strVal val="#ppt_x"/>
                                          </p:val>
                                        </p:tav>
                                        <p:tav tm="100000">
                                          <p:val>
                                            <p:strVal val="#ppt_x"/>
                                          </p:val>
                                        </p:tav>
                                      </p:tavLst>
                                    </p:anim>
                                    <p:anim calcmode="lin" valueType="num">
                                      <p:cBhvr>
                                        <p:cTn id="61" dur="500" fill="hold"/>
                                        <p:tgtEl>
                                          <p:spTgt spid="20"/>
                                        </p:tgtEl>
                                        <p:attrNameLst>
                                          <p:attrName>ppt_y</p:attrName>
                                        </p:attrNameLst>
                                      </p:cBhvr>
                                      <p:tavLst>
                                        <p:tav tm="0">
                                          <p:val>
                                            <p:strVal val="#ppt_h+1"/>
                                          </p:val>
                                        </p:tav>
                                        <p:tav tm="100000">
                                          <p:val>
                                            <p:strVal val="#ppt_y"/>
                                          </p:val>
                                        </p:tav>
                                      </p:tavLst>
                                    </p:anim>
                                    <p:animEffect transition="in" filter="fade">
                                      <p:cBhvr>
                                        <p:cTn id="62" dur="500"/>
                                        <p:tgtEl>
                                          <p:spTgt spid="20"/>
                                        </p:tgtEl>
                                      </p:cBhvr>
                                    </p:animEffect>
                                  </p:childTnLst>
                                </p:cTn>
                              </p:par>
                              <p:par>
                                <p:cTn id="63" presetID="49" presetClass="entr" presetSubtype="0" decel="10000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p:cTn id="65" dur="500" fill="hold"/>
                                        <p:tgtEl>
                                          <p:spTgt spid="21"/>
                                        </p:tgtEl>
                                        <p:attrNameLst>
                                          <p:attrName>ppt_w</p:attrName>
                                        </p:attrNameLst>
                                      </p:cBhvr>
                                      <p:tavLst>
                                        <p:tav tm="0">
                                          <p:val>
                                            <p:fltVal val="0"/>
                                          </p:val>
                                        </p:tav>
                                        <p:tav tm="100000">
                                          <p:val>
                                            <p:strVal val="#ppt_w"/>
                                          </p:val>
                                        </p:tav>
                                      </p:tavLst>
                                    </p:anim>
                                    <p:anim calcmode="lin" valueType="num">
                                      <p:cBhvr>
                                        <p:cTn id="66" dur="500" fill="hold"/>
                                        <p:tgtEl>
                                          <p:spTgt spid="21"/>
                                        </p:tgtEl>
                                        <p:attrNameLst>
                                          <p:attrName>ppt_h</p:attrName>
                                        </p:attrNameLst>
                                      </p:cBhvr>
                                      <p:tavLst>
                                        <p:tav tm="0">
                                          <p:val>
                                            <p:fltVal val="0"/>
                                          </p:val>
                                        </p:tav>
                                        <p:tav tm="100000">
                                          <p:val>
                                            <p:strVal val="#ppt_h"/>
                                          </p:val>
                                        </p:tav>
                                      </p:tavLst>
                                    </p:anim>
                                    <p:anim calcmode="lin" valueType="num">
                                      <p:cBhvr>
                                        <p:cTn id="67" dur="500" fill="hold"/>
                                        <p:tgtEl>
                                          <p:spTgt spid="21"/>
                                        </p:tgtEl>
                                        <p:attrNameLst>
                                          <p:attrName>style.rotation</p:attrName>
                                        </p:attrNameLst>
                                      </p:cBhvr>
                                      <p:tavLst>
                                        <p:tav tm="0">
                                          <p:val>
                                            <p:fltVal val="360"/>
                                          </p:val>
                                        </p:tav>
                                        <p:tav tm="100000">
                                          <p:val>
                                            <p:fltVal val="0"/>
                                          </p:val>
                                        </p:tav>
                                      </p:tavLst>
                                    </p:anim>
                                    <p:animEffect transition="in" filter="fade">
                                      <p:cBhvr>
                                        <p:cTn id="68" dur="500"/>
                                        <p:tgtEl>
                                          <p:spTgt spid="21"/>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checkerboard(across)">
                                      <p:cBhvr>
                                        <p:cTn id="81" dur="500"/>
                                        <p:tgtEl>
                                          <p:spTgt spid="25"/>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diamond(in)">
                                      <p:cBhvr>
                                        <p:cTn id="86" dur="2000"/>
                                        <p:tgtEl>
                                          <p:spTgt spid="26"/>
                                        </p:tgtEl>
                                      </p:cBhvr>
                                    </p:animEffect>
                                  </p:childTnLst>
                                </p:cTn>
                              </p:par>
                              <p:par>
                                <p:cTn id="87" presetID="8" presetClass="entr" presetSubtype="16"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diamond(in)">
                                      <p:cBhvr>
                                        <p:cTn id="89" dur="2000"/>
                                        <p:tgtEl>
                                          <p:spTgt spid="36"/>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52" presetClass="entr" presetSubtype="0" fill="hold" grpId="0" nodeType="clickEffect">
                                  <p:stCondLst>
                                    <p:cond delay="0"/>
                                  </p:stCondLst>
                                  <p:childTnLst>
                                    <p:set>
                                      <p:cBhvr>
                                        <p:cTn id="97" dur="1" fill="hold">
                                          <p:stCondLst>
                                            <p:cond delay="0"/>
                                          </p:stCondLst>
                                        </p:cTn>
                                        <p:tgtEl>
                                          <p:spTgt spid="19"/>
                                        </p:tgtEl>
                                        <p:attrNameLst>
                                          <p:attrName>style.visibility</p:attrName>
                                        </p:attrNameLst>
                                      </p:cBhvr>
                                      <p:to>
                                        <p:strVal val="visible"/>
                                      </p:to>
                                    </p:set>
                                    <p:animScale>
                                      <p:cBhvr>
                                        <p:cTn id="98"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9" dur="1000" decel="50000" fill="hold">
                                          <p:stCondLst>
                                            <p:cond delay="0"/>
                                          </p:stCondLst>
                                        </p:cTn>
                                        <p:tgtEl>
                                          <p:spTgt spid="19"/>
                                        </p:tgtEl>
                                        <p:attrNameLst>
                                          <p:attrName>ppt_x</p:attrName>
                                          <p:attrName>ppt_y</p:attrName>
                                        </p:attrNameLst>
                                      </p:cBhvr>
                                    </p:animMotion>
                                    <p:animEffect transition="in" filter="fade">
                                      <p:cBhvr>
                                        <p:cTn id="100" dur="1000"/>
                                        <p:tgtEl>
                                          <p:spTgt spid="19"/>
                                        </p:tgtEl>
                                      </p:cBhvr>
                                    </p:animEffect>
                                  </p:childTnLst>
                                </p:cTn>
                              </p:par>
                            </p:childTnLst>
                          </p:cTn>
                        </p:par>
                      </p:childTnLst>
                    </p:cTn>
                  </p:par>
                  <p:par>
                    <p:cTn id="101" fill="hold">
                      <p:stCondLst>
                        <p:cond delay="indefinite"/>
                      </p:stCondLst>
                      <p:childTnLst>
                        <p:par>
                          <p:cTn id="102" fill="hold">
                            <p:stCondLst>
                              <p:cond delay="0"/>
                            </p:stCondLst>
                            <p:childTnLst>
                              <p:par>
                                <p:cTn id="103" presetID="49" presetClass="entr" presetSubtype="0" decel="10000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500" fill="hold"/>
                                        <p:tgtEl>
                                          <p:spTgt spid="27"/>
                                        </p:tgtEl>
                                        <p:attrNameLst>
                                          <p:attrName>ppt_w</p:attrName>
                                        </p:attrNameLst>
                                      </p:cBhvr>
                                      <p:tavLst>
                                        <p:tav tm="0">
                                          <p:val>
                                            <p:fltVal val="0"/>
                                          </p:val>
                                        </p:tav>
                                        <p:tav tm="100000">
                                          <p:val>
                                            <p:strVal val="#ppt_w"/>
                                          </p:val>
                                        </p:tav>
                                      </p:tavLst>
                                    </p:anim>
                                    <p:anim calcmode="lin" valueType="num">
                                      <p:cBhvr>
                                        <p:cTn id="106" dur="500" fill="hold"/>
                                        <p:tgtEl>
                                          <p:spTgt spid="27"/>
                                        </p:tgtEl>
                                        <p:attrNameLst>
                                          <p:attrName>ppt_h</p:attrName>
                                        </p:attrNameLst>
                                      </p:cBhvr>
                                      <p:tavLst>
                                        <p:tav tm="0">
                                          <p:val>
                                            <p:fltVal val="0"/>
                                          </p:val>
                                        </p:tav>
                                        <p:tav tm="100000">
                                          <p:val>
                                            <p:strVal val="#ppt_h"/>
                                          </p:val>
                                        </p:tav>
                                      </p:tavLst>
                                    </p:anim>
                                    <p:anim calcmode="lin" valueType="num">
                                      <p:cBhvr>
                                        <p:cTn id="107" dur="500" fill="hold"/>
                                        <p:tgtEl>
                                          <p:spTgt spid="27"/>
                                        </p:tgtEl>
                                        <p:attrNameLst>
                                          <p:attrName>style.rotation</p:attrName>
                                        </p:attrNameLst>
                                      </p:cBhvr>
                                      <p:tavLst>
                                        <p:tav tm="0">
                                          <p:val>
                                            <p:fltVal val="360"/>
                                          </p:val>
                                        </p:tav>
                                        <p:tav tm="100000">
                                          <p:val>
                                            <p:fltVal val="0"/>
                                          </p:val>
                                        </p:tav>
                                      </p:tavLst>
                                    </p:anim>
                                    <p:animEffect transition="in" filter="fade">
                                      <p:cBhvr>
                                        <p:cTn id="108" dur="500"/>
                                        <p:tgtEl>
                                          <p:spTgt spid="27"/>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box(in)">
                                      <p:cBhvr>
                                        <p:cTn id="113" dur="500"/>
                                        <p:tgtEl>
                                          <p:spTgt spid="31"/>
                                        </p:tgtEl>
                                      </p:cBhvr>
                                    </p:animEffect>
                                  </p:childTnLst>
                                </p:cTn>
                              </p:par>
                              <p:par>
                                <p:cTn id="114" presetID="4" presetClass="entr" presetSubtype="16" fill="hold"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box(in)">
                                      <p:cBhvr>
                                        <p:cTn id="116" dur="500"/>
                                        <p:tgtEl>
                                          <p:spTgt spid="37"/>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P spid="20" grpId="0" animBg="1"/>
      <p:bldP spid="21" grpId="0" animBg="1"/>
      <p:bldP spid="22" grpId="0" animBg="1"/>
      <p:bldP spid="23" grpId="0" animBg="1"/>
      <p:bldP spid="24" grpId="0" animBg="1"/>
      <p:bldP spid="25" grpId="0" animBg="1"/>
      <p:bldP spid="26" grpId="0" animBg="1"/>
      <p:bldP spid="31" grpId="0" animBg="1"/>
      <p:bldP spid="3" grpId="0"/>
      <p:bldP spid="44" grpId="0"/>
      <p:bldP spid="45"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B510B41F-62B0-4873-ABA7-A0E094F3082D}" type="slidenum">
              <a:rPr lang="en-US" altLang="zh-CN" smtClean="0"/>
              <a:pPr/>
              <a:t>49</a:t>
            </a:fld>
            <a:endParaRPr lang="en-US" altLang="zh-CN" smtClean="0"/>
          </a:p>
        </p:txBody>
      </p:sp>
      <p:sp>
        <p:nvSpPr>
          <p:cNvPr id="28676" name="Text Box 14"/>
          <p:cNvSpPr txBox="1">
            <a:spLocks noChangeArrowheads="1"/>
          </p:cNvSpPr>
          <p:nvPr/>
        </p:nvSpPr>
        <p:spPr bwMode="auto">
          <a:xfrm>
            <a:off x="323851" y="2708922"/>
            <a:ext cx="2286000" cy="3108543"/>
          </a:xfrm>
          <a:prstGeom prst="rect">
            <a:avLst/>
          </a:prstGeom>
          <a:solidFill>
            <a:schemeClr val="bg1"/>
          </a:solidFill>
          <a:ln w="9525">
            <a:solidFill>
              <a:srgbClr val="66FFFF"/>
            </a:solidFill>
            <a:miter lim="800000"/>
            <a:headEnd/>
            <a:tailEnd/>
          </a:ln>
        </p:spPr>
        <p:txBody>
          <a:bodyPr>
            <a:spAutoFit/>
          </a:bodyPr>
          <a:lstStyle/>
          <a:p>
            <a:pPr>
              <a:spcBef>
                <a:spcPct val="20000"/>
              </a:spcBef>
            </a:pPr>
            <a:r>
              <a:rPr kumimoji="1" lang="zh-CN" altLang="en-US" sz="2800" b="1" dirty="0">
                <a:solidFill>
                  <a:srgbClr val="006600"/>
                </a:solidFill>
                <a:latin typeface="华文细黑" pitchFamily="2" charset="-122"/>
                <a:ea typeface="华文细黑" pitchFamily="2" charset="-122"/>
              </a:rPr>
              <a:t>即：若</a:t>
            </a:r>
            <a:r>
              <a:rPr kumimoji="1" lang="en-US" altLang="zh-CN" sz="2800" b="1" dirty="0">
                <a:solidFill>
                  <a:srgbClr val="006600"/>
                </a:solidFill>
                <a:latin typeface="华文细黑" pitchFamily="2" charset="-122"/>
                <a:ea typeface="华文细黑" pitchFamily="2" charset="-122"/>
              </a:rPr>
              <a:t>R ∈3NF</a:t>
            </a:r>
            <a:r>
              <a:rPr kumimoji="1" lang="zh-CN" altLang="en-US" sz="2800" b="1" dirty="0">
                <a:solidFill>
                  <a:srgbClr val="006600"/>
                </a:solidFill>
                <a:latin typeface="华文细黑" pitchFamily="2" charset="-122"/>
                <a:ea typeface="华文细黑" pitchFamily="2" charset="-122"/>
              </a:rPr>
              <a:t>，且每一个非主属性既不部分依赖于码也不传递依赖于码。</a:t>
            </a:r>
          </a:p>
        </p:txBody>
      </p:sp>
      <p:sp>
        <p:nvSpPr>
          <p:cNvPr id="28678" name="Text Box 27"/>
          <p:cNvSpPr txBox="1">
            <a:spLocks noChangeArrowheads="1"/>
          </p:cNvSpPr>
          <p:nvPr/>
        </p:nvSpPr>
        <p:spPr bwMode="auto">
          <a:xfrm>
            <a:off x="2743200" y="4941171"/>
            <a:ext cx="6019800" cy="954107"/>
          </a:xfrm>
          <a:prstGeom prst="rect">
            <a:avLst/>
          </a:prstGeom>
          <a:solidFill>
            <a:srgbClr val="FFFFCC"/>
          </a:solidFill>
          <a:ln w="9525">
            <a:solidFill>
              <a:srgbClr val="66FFFF"/>
            </a:solidFill>
            <a:miter lim="800000"/>
            <a:headEnd/>
            <a:tailEnd/>
          </a:ln>
        </p:spPr>
        <p:txBody>
          <a:bodyPr>
            <a:spAutoFit/>
          </a:bodyPr>
          <a:lstStyle/>
          <a:p>
            <a:pPr>
              <a:spcBef>
                <a:spcPct val="20000"/>
              </a:spcBef>
            </a:pPr>
            <a:r>
              <a:rPr kumimoji="1" lang="zh-CN" altLang="en-US" sz="2800" b="1" dirty="0">
                <a:solidFill>
                  <a:schemeClr val="accent2"/>
                </a:solidFill>
                <a:latin typeface="华文中宋" pitchFamily="2" charset="-122"/>
                <a:ea typeface="华文中宋" pitchFamily="2" charset="-122"/>
              </a:rPr>
              <a:t>若</a:t>
            </a:r>
            <a:r>
              <a:rPr kumimoji="1" lang="en-US" altLang="zh-CN" sz="2800" b="1" dirty="0">
                <a:solidFill>
                  <a:schemeClr val="accent2"/>
                </a:solidFill>
                <a:latin typeface="华文中宋" pitchFamily="2" charset="-122"/>
                <a:ea typeface="华文中宋" pitchFamily="2" charset="-122"/>
              </a:rPr>
              <a:t>R ∈2NF</a:t>
            </a:r>
            <a:r>
              <a:rPr kumimoji="1" lang="zh-CN" altLang="en-US" sz="2800" b="1" dirty="0">
                <a:solidFill>
                  <a:schemeClr val="accent2"/>
                </a:solidFill>
                <a:latin typeface="华文中宋" pitchFamily="2" charset="-122"/>
                <a:ea typeface="华文中宋" pitchFamily="2" charset="-122"/>
              </a:rPr>
              <a:t>，且每一个非主属性不传递依赖于码，则</a:t>
            </a:r>
            <a:r>
              <a:rPr kumimoji="1" lang="en-US" altLang="zh-CN" sz="2800" b="1" dirty="0">
                <a:solidFill>
                  <a:schemeClr val="accent2"/>
                </a:solidFill>
                <a:latin typeface="华文中宋" pitchFamily="2" charset="-122"/>
                <a:ea typeface="华文中宋" pitchFamily="2" charset="-122"/>
              </a:rPr>
              <a:t>R ∈3NF</a:t>
            </a:r>
            <a:r>
              <a:rPr kumimoji="1" lang="zh-CN" altLang="en-US" sz="2800" b="1" dirty="0">
                <a:solidFill>
                  <a:schemeClr val="accent2"/>
                </a:solidFill>
                <a:latin typeface="华文中宋" pitchFamily="2" charset="-122"/>
                <a:ea typeface="华文中宋" pitchFamily="2" charset="-122"/>
              </a:rPr>
              <a:t>。</a:t>
            </a:r>
          </a:p>
        </p:txBody>
      </p:sp>
      <p:sp>
        <p:nvSpPr>
          <p:cNvPr id="28680" name="Rectangle 30"/>
          <p:cNvSpPr>
            <a:spLocks noChangeArrowheads="1"/>
          </p:cNvSpPr>
          <p:nvPr/>
        </p:nvSpPr>
        <p:spPr bwMode="auto">
          <a:xfrm>
            <a:off x="7" y="571500"/>
            <a:ext cx="184731" cy="369332"/>
          </a:xfrm>
          <a:prstGeom prst="rect">
            <a:avLst/>
          </a:prstGeom>
          <a:noFill/>
          <a:ln w="9525">
            <a:noFill/>
            <a:miter lim="800000"/>
            <a:headEnd/>
            <a:tailEnd/>
          </a:ln>
        </p:spPr>
        <p:txBody>
          <a:bodyPr wrap="none" anchor="ctr">
            <a:spAutoFit/>
          </a:bodyPr>
          <a:lstStyle/>
          <a:p>
            <a:endParaRPr lang="zh-CN" altLang="en-US"/>
          </a:p>
        </p:txBody>
      </p:sp>
      <p:sp>
        <p:nvSpPr>
          <p:cNvPr id="16" name="矩形 15"/>
          <p:cNvSpPr/>
          <p:nvPr/>
        </p:nvSpPr>
        <p:spPr>
          <a:xfrm>
            <a:off x="2570164" y="44627"/>
            <a:ext cx="3485249" cy="584775"/>
          </a:xfrm>
          <a:prstGeom prst="rect">
            <a:avLst/>
          </a:prstGeom>
        </p:spPr>
        <p:txBody>
          <a:bodyPr wrap="none">
            <a:spAutoFit/>
          </a:bodyPr>
          <a:lstStyle/>
          <a:p>
            <a:pPr eaLnBrk="1" hangingPunct="1">
              <a:buFontTx/>
              <a:buNone/>
            </a:pPr>
            <a:r>
              <a:rPr lang="en-US" altLang="zh-CN" sz="3200" b="1" dirty="0">
                <a:solidFill>
                  <a:srgbClr val="FFFF00"/>
                </a:solidFill>
                <a:latin typeface="隶书" pitchFamily="49" charset="-122"/>
                <a:ea typeface="隶书" pitchFamily="49" charset="-122"/>
              </a:rPr>
              <a:t>3</a:t>
            </a:r>
            <a:r>
              <a:rPr lang="zh-CN" altLang="en-US" sz="3200" b="1" dirty="0">
                <a:solidFill>
                  <a:srgbClr val="FFFF00"/>
                </a:solidFill>
                <a:latin typeface="隶书" pitchFamily="49" charset="-122"/>
                <a:ea typeface="隶书" pitchFamily="49" charset="-122"/>
              </a:rPr>
              <a:t>、第三范式</a:t>
            </a:r>
            <a:r>
              <a:rPr lang="en-US" altLang="zh-CN" sz="3200" b="1" dirty="0">
                <a:solidFill>
                  <a:srgbClr val="FFFF00"/>
                </a:solidFill>
                <a:latin typeface="隶书" pitchFamily="49" charset="-122"/>
                <a:ea typeface="隶书" pitchFamily="49" charset="-122"/>
              </a:rPr>
              <a:t>(3NF)</a:t>
            </a:r>
          </a:p>
        </p:txBody>
      </p:sp>
      <mc:AlternateContent xmlns:mc="http://schemas.openxmlformats.org/markup-compatibility/2006" xmlns:a14="http://schemas.microsoft.com/office/drawing/2010/main">
        <mc:Choice Requires="a14">
          <p:sp>
            <p:nvSpPr>
              <p:cNvPr id="2" name="文本框 1"/>
              <p:cNvSpPr txBox="1"/>
              <p:nvPr/>
            </p:nvSpPr>
            <p:spPr>
              <a:xfrm>
                <a:off x="573430" y="973660"/>
                <a:ext cx="7887003" cy="1384995"/>
              </a:xfrm>
              <a:prstGeom prst="rect">
                <a:avLst/>
              </a:prstGeom>
              <a:noFill/>
            </p:spPr>
            <p:txBody>
              <a:bodyPr wrap="square" rtlCol="0">
                <a:spAutoFit/>
              </a:bodyPr>
              <a:lstStyle/>
              <a:p>
                <a:r>
                  <a:rPr lang="zh-CN" altLang="en-US" sz="2800" dirty="0"/>
                  <a:t>定义：关系模式</a:t>
                </a:r>
                <a:r>
                  <a:rPr lang="en-US" altLang="zh-CN" sz="2800" dirty="0"/>
                  <a:t>R</a:t>
                </a:r>
                <a:r>
                  <a:rPr lang="zh-CN" altLang="en-US" sz="2800" dirty="0"/>
                  <a:t>（</a:t>
                </a:r>
                <a:r>
                  <a:rPr lang="en-US" altLang="zh-CN" sz="2800" dirty="0"/>
                  <a:t>U,F</a:t>
                </a:r>
                <a:r>
                  <a:rPr lang="zh-CN" altLang="en-US" sz="2800" dirty="0"/>
                  <a:t>）中若不存在这样的码</a:t>
                </a:r>
                <a:r>
                  <a:rPr lang="en-US" altLang="zh-CN" sz="2800" dirty="0"/>
                  <a:t>X</a:t>
                </a:r>
                <a:r>
                  <a:rPr lang="zh-CN" altLang="en-US" sz="2800" dirty="0"/>
                  <a:t>，属性组</a:t>
                </a:r>
                <a:r>
                  <a:rPr lang="en-US" altLang="zh-CN" sz="2800" dirty="0"/>
                  <a:t>Y</a:t>
                </a:r>
                <a:r>
                  <a:rPr lang="zh-CN" altLang="en-US" sz="2800" dirty="0"/>
                  <a:t>及非主属性组</a:t>
                </a:r>
                <a:r>
                  <a:rPr lang="en-US" altLang="zh-CN" sz="2800" dirty="0"/>
                  <a:t>Z</a:t>
                </a:r>
                <a:r>
                  <a:rPr lang="zh-CN" altLang="en-US" sz="2800" dirty="0"/>
                  <a:t>（</a:t>
                </a:r>
                <a14:m>
                  <m:oMath xmlns:m="http://schemas.openxmlformats.org/officeDocument/2006/math">
                    <m:r>
                      <m:rPr>
                        <m:sty m:val="p"/>
                      </m:rPr>
                      <a:rPr lang="en-US" altLang="zh-CN" sz="2800" i="1" dirty="0">
                        <a:latin typeface="Cambria Math" panose="02040503050406030204" pitchFamily="18" charset="0"/>
                      </a:rPr>
                      <m:t>Z</m:t>
                    </m:r>
                    <m:r>
                      <a:rPr lang="en-US" altLang="zh-CN" sz="2800" i="1" dirty="0">
                        <a:latin typeface="Cambria Math" panose="02040503050406030204" pitchFamily="18" charset="0"/>
                        <a:ea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𝑌</m:t>
                    </m:r>
                  </m:oMath>
                </a14:m>
                <a:r>
                  <a:rPr lang="zh-CN" altLang="en-US" sz="2800" dirty="0"/>
                  <a:t>）</a:t>
                </a:r>
                <a:r>
                  <a:rPr lang="en-US" altLang="zh-CN" sz="2800" dirty="0"/>
                  <a:t>,</a:t>
                </a:r>
                <a:r>
                  <a:rPr lang="zh-CN" altLang="en-US" sz="2800" dirty="0"/>
                  <a:t>使得</a:t>
                </a:r>
                <a:r>
                  <a:rPr lang="en-US" altLang="zh-CN" sz="2800" dirty="0"/>
                  <a:t>X</a:t>
                </a:r>
                <a:r>
                  <a:rPr lang="en-US" altLang="zh-CN" sz="2800" dirty="0">
                    <a:sym typeface="Wingdings" panose="05000000000000000000" pitchFamily="2" charset="2"/>
                  </a:rPr>
                  <a:t>Y</a:t>
                </a:r>
                <a:r>
                  <a:rPr lang="zh-CN" altLang="en-US" sz="2800" dirty="0">
                    <a:sym typeface="Wingdings" panose="05000000000000000000" pitchFamily="2" charset="2"/>
                  </a:rPr>
                  <a:t>，（</a:t>
                </a:r>
                <a14:m>
                  <m:oMath xmlns:m="http://schemas.openxmlformats.org/officeDocument/2006/math">
                    <m:r>
                      <m:rPr>
                        <m:sty m:val="p"/>
                      </m:rPr>
                      <a:rPr lang="en-US" altLang="zh-CN" sz="2800" i="1" dirty="0">
                        <a:latin typeface="Cambria Math" panose="02040503050406030204" pitchFamily="18" charset="0"/>
                        <a:sym typeface="Wingdings" panose="05000000000000000000" pitchFamily="2" charset="2"/>
                      </a:rPr>
                      <m:t>Y</m:t>
                    </m:r>
                    <m:r>
                      <a:rPr lang="en-US" altLang="zh-CN" sz="2800" i="1" dirty="0">
                        <a:latin typeface="Cambria Math" panose="02040503050406030204" pitchFamily="18" charset="0"/>
                        <a:ea typeface="Cambria Math" panose="02040503050406030204" pitchFamily="18" charset="0"/>
                        <a:sym typeface="Wingdings" panose="05000000000000000000" pitchFamily="2" charset="2"/>
                      </a:rPr>
                      <m:t>↛</m:t>
                    </m:r>
                    <m:r>
                      <m:rPr>
                        <m:sty m:val="p"/>
                      </m:rPr>
                      <a:rPr lang="en-US" altLang="zh-CN" sz="2800" i="1" dirty="0">
                        <a:latin typeface="Cambria Math" panose="02040503050406030204" pitchFamily="18" charset="0"/>
                        <a:ea typeface="Cambria Math" panose="02040503050406030204" pitchFamily="18" charset="0"/>
                        <a:sym typeface="Wingdings" panose="05000000000000000000" pitchFamily="2" charset="2"/>
                      </a:rPr>
                      <m:t>X</m:t>
                    </m:r>
                    <m:r>
                      <a:rPr lang="zh-CN" altLang="en-US" sz="2800" i="1" dirty="0">
                        <a:latin typeface="Cambria Math" panose="02040503050406030204" pitchFamily="18" charset="0"/>
                        <a:ea typeface="Cambria Math" panose="02040503050406030204" pitchFamily="18" charset="0"/>
                        <a:sym typeface="Wingdings" panose="05000000000000000000" pitchFamily="2" charset="2"/>
                      </a:rPr>
                      <m:t>）</m:t>
                    </m:r>
                  </m:oMath>
                </a14:m>
                <a:r>
                  <a:rPr lang="zh-CN" altLang="en-US" sz="2800" dirty="0"/>
                  <a:t>，</a:t>
                </a:r>
                <a:r>
                  <a:rPr lang="en-US" altLang="zh-CN" sz="2800" dirty="0"/>
                  <a:t>Y</a:t>
                </a:r>
                <a:r>
                  <a:rPr lang="en-US" altLang="zh-CN" sz="2800" dirty="0">
                    <a:sym typeface="Wingdings" panose="05000000000000000000" pitchFamily="2" charset="2"/>
                  </a:rPr>
                  <a:t>Z</a:t>
                </a:r>
                <a:r>
                  <a:rPr lang="zh-CN" altLang="en-US" sz="2800" dirty="0">
                    <a:sym typeface="Wingdings" panose="05000000000000000000" pitchFamily="2" charset="2"/>
                  </a:rPr>
                  <a:t>成立，则称</a:t>
                </a:r>
                <a:r>
                  <a:rPr lang="en-US" altLang="zh-CN" sz="2800" dirty="0">
                    <a:sym typeface="Wingdings" panose="05000000000000000000" pitchFamily="2" charset="2"/>
                  </a:rPr>
                  <a:t>R</a:t>
                </a:r>
                <a:r>
                  <a:rPr lang="zh-CN" altLang="en-US" sz="2800" dirty="0">
                    <a:sym typeface="Wingdings" panose="05000000000000000000" pitchFamily="2" charset="2"/>
                  </a:rPr>
                  <a:t>（</a:t>
                </a:r>
                <a:r>
                  <a:rPr lang="en-US" altLang="zh-CN" sz="2800" dirty="0">
                    <a:sym typeface="Wingdings" panose="05000000000000000000" pitchFamily="2" charset="2"/>
                  </a:rPr>
                  <a:t>U</a:t>
                </a:r>
                <a:r>
                  <a:rPr lang="zh-CN" altLang="en-US" sz="2800" dirty="0">
                    <a:sym typeface="Wingdings" panose="05000000000000000000" pitchFamily="2" charset="2"/>
                  </a:rPr>
                  <a:t>，</a:t>
                </a:r>
                <a:r>
                  <a:rPr lang="en-US" altLang="zh-CN" sz="2800" dirty="0">
                    <a:sym typeface="Wingdings" panose="05000000000000000000" pitchFamily="2" charset="2"/>
                  </a:rPr>
                  <a:t>F</a:t>
                </a:r>
                <a:r>
                  <a:rPr lang="zh-CN" altLang="en-US" sz="2800" dirty="0">
                    <a:sym typeface="Wingdings" panose="05000000000000000000" pitchFamily="2" charset="2"/>
                  </a:rPr>
                  <a:t>）</a:t>
                </a:r>
                <a14:m>
                  <m:oMath xmlns:m="http://schemas.openxmlformats.org/officeDocument/2006/math">
                    <m:r>
                      <a:rPr lang="zh-CN" altLang="en-US" sz="2800" i="1">
                        <a:latin typeface="Cambria Math" panose="02040503050406030204" pitchFamily="18" charset="0"/>
                        <a:sym typeface="Wingdings" panose="05000000000000000000" pitchFamily="2" charset="2"/>
                      </a:rPr>
                      <m:t>∈</m:t>
                    </m:r>
                  </m:oMath>
                </a14:m>
                <a:r>
                  <a:rPr lang="en-US" altLang="zh-CN" sz="2800" dirty="0"/>
                  <a:t>3NF</a:t>
                </a:r>
                <a:r>
                  <a:rPr lang="zh-CN" altLang="en-US" sz="2800" dirty="0"/>
                  <a:t>。</a:t>
                </a:r>
                <a:endParaRPr lang="en-US" altLang="zh-CN"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573430" y="973657"/>
                <a:ext cx="7887002" cy="1384995"/>
              </a:xfrm>
              <a:prstGeom prst="rect">
                <a:avLst/>
              </a:prstGeom>
              <a:blipFill rotWithShape="0">
                <a:blip r:embed="rId2"/>
                <a:stretch>
                  <a:fillRect l="-1546" t="-6167" r="-3091" b="-11454"/>
                </a:stretch>
              </a:blipFill>
            </p:spPr>
            <p:txBody>
              <a:bodyPr/>
              <a:lstStyle/>
              <a:p>
                <a:r>
                  <a:rPr lang="zh-CN" altLang="en-US">
                    <a:noFill/>
                  </a:rPr>
                  <a:t> </a:t>
                </a:r>
              </a:p>
            </p:txBody>
          </p:sp>
        </mc:Fallback>
      </mc:AlternateContent>
      <p:sp>
        <p:nvSpPr>
          <p:cNvPr id="14" name="圆角矩形 13"/>
          <p:cNvSpPr/>
          <p:nvPr/>
        </p:nvSpPr>
        <p:spPr>
          <a:xfrm>
            <a:off x="3697959" y="2702660"/>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导师姓名</a:t>
            </a:r>
            <a:endParaRPr lang="zh-CN" altLang="en-US" b="1" dirty="0">
              <a:solidFill>
                <a:srgbClr val="FF0000"/>
              </a:solidFill>
            </a:endParaRPr>
          </a:p>
        </p:txBody>
      </p:sp>
      <p:sp>
        <p:nvSpPr>
          <p:cNvPr id="15" name="圆角矩形 14"/>
          <p:cNvSpPr/>
          <p:nvPr/>
        </p:nvSpPr>
        <p:spPr>
          <a:xfrm>
            <a:off x="3697959" y="4345735"/>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院长</a:t>
            </a:r>
            <a:endParaRPr lang="zh-CN" altLang="en-US" b="1" dirty="0">
              <a:solidFill>
                <a:srgbClr val="FF0000"/>
              </a:solidFill>
            </a:endParaRPr>
          </a:p>
        </p:txBody>
      </p:sp>
      <p:sp>
        <p:nvSpPr>
          <p:cNvPr id="17" name="圆角矩形 16"/>
          <p:cNvSpPr/>
          <p:nvPr/>
        </p:nvSpPr>
        <p:spPr>
          <a:xfrm>
            <a:off x="5412470" y="4345735"/>
            <a:ext cx="1357323"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学院名称</a:t>
            </a:r>
            <a:endParaRPr lang="zh-CN" altLang="en-US" b="1" dirty="0">
              <a:solidFill>
                <a:srgbClr val="FF0000"/>
              </a:solidFill>
            </a:endParaRPr>
          </a:p>
        </p:txBody>
      </p:sp>
      <p:sp>
        <p:nvSpPr>
          <p:cNvPr id="18" name="圆角矩形 17"/>
          <p:cNvSpPr/>
          <p:nvPr/>
        </p:nvSpPr>
        <p:spPr>
          <a:xfrm>
            <a:off x="5555347" y="3559916"/>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学号</a:t>
            </a:r>
            <a:endParaRPr lang="zh-CN" altLang="en-US" b="1" dirty="0">
              <a:solidFill>
                <a:srgbClr val="FF0000"/>
              </a:solidFill>
            </a:endParaRPr>
          </a:p>
        </p:txBody>
      </p:sp>
      <p:sp>
        <p:nvSpPr>
          <p:cNvPr id="19" name="圆角矩形 18"/>
          <p:cNvSpPr/>
          <p:nvPr/>
        </p:nvSpPr>
        <p:spPr>
          <a:xfrm>
            <a:off x="5555347" y="270266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姓名</a:t>
            </a:r>
            <a:endParaRPr lang="zh-CN" altLang="en-US" b="1" dirty="0">
              <a:solidFill>
                <a:srgbClr val="FF0000"/>
              </a:solidFill>
            </a:endParaRPr>
          </a:p>
        </p:txBody>
      </p:sp>
      <p:cxnSp>
        <p:nvCxnSpPr>
          <p:cNvPr id="20" name="直接箭头连接符 19"/>
          <p:cNvCxnSpPr>
            <a:stCxn id="18" idx="2"/>
            <a:endCxn id="17" idx="0"/>
          </p:cNvCxnSpPr>
          <p:nvPr/>
        </p:nvCxnSpPr>
        <p:spPr>
          <a:xfrm rot="16200000" flipH="1">
            <a:off x="5858958" y="4113564"/>
            <a:ext cx="428628"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1" name="直接箭头连接符 20"/>
          <p:cNvCxnSpPr>
            <a:stCxn id="18" idx="0"/>
            <a:endCxn id="19" idx="2"/>
          </p:cNvCxnSpPr>
          <p:nvPr/>
        </p:nvCxnSpPr>
        <p:spPr>
          <a:xfrm rot="5400000" flipH="1" flipV="1">
            <a:off x="5805380" y="3309883"/>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2" name="直接箭头连接符 21"/>
          <p:cNvCxnSpPr>
            <a:stCxn id="18" idx="0"/>
            <a:endCxn id="14" idx="3"/>
          </p:cNvCxnSpPr>
          <p:nvPr/>
        </p:nvCxnSpPr>
        <p:spPr>
          <a:xfrm rot="16200000" flipV="1">
            <a:off x="5108863" y="2613364"/>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23" name="直接箭头连接符 22"/>
          <p:cNvCxnSpPr>
            <a:stCxn id="17" idx="1"/>
            <a:endCxn id="15" idx="3"/>
          </p:cNvCxnSpPr>
          <p:nvPr/>
        </p:nvCxnSpPr>
        <p:spPr>
          <a:xfrm rot="10800000">
            <a:off x="4698091" y="4524328"/>
            <a:ext cx="714380"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68367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ppt_x"/>
                                          </p:val>
                                        </p:tav>
                                        <p:tav tm="100000">
                                          <p:val>
                                            <p:strVal val="#ppt_x"/>
                                          </p:val>
                                        </p:tav>
                                      </p:tavLst>
                                    </p:anim>
                                    <p:anim calcmode="lin" valueType="num">
                                      <p:cBhvr additive="base">
                                        <p:cTn id="8"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8"/>
                                        </p:tgtEl>
                                        <p:attrNameLst>
                                          <p:attrName>style.visibility</p:attrName>
                                        </p:attrNameLst>
                                      </p:cBhvr>
                                      <p:to>
                                        <p:strVal val="visible"/>
                                      </p:to>
                                    </p:set>
                                    <p:anim calcmode="lin" valueType="num">
                                      <p:cBhvr additive="base">
                                        <p:cTn id="13" dur="500" fill="hold"/>
                                        <p:tgtEl>
                                          <p:spTgt spid="28678"/>
                                        </p:tgtEl>
                                        <p:attrNameLst>
                                          <p:attrName>ppt_x</p:attrName>
                                        </p:attrNameLst>
                                      </p:cBhvr>
                                      <p:tavLst>
                                        <p:tav tm="0">
                                          <p:val>
                                            <p:strVal val="#ppt_x"/>
                                          </p:val>
                                        </p:tav>
                                        <p:tav tm="100000">
                                          <p:val>
                                            <p:strVal val="#ppt_x"/>
                                          </p:val>
                                        </p:tav>
                                      </p:tavLst>
                                    </p:anim>
                                    <p:anim calcmode="lin" valueType="num">
                                      <p:cBhvr additive="base">
                                        <p:cTn id="14"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checkerboard(across)">
                                      <p:cBhvr>
                                        <p:cTn id="25" dur="500"/>
                                        <p:tgtEl>
                                          <p:spTgt spid="2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checkerboard(across)">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30"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800" decel="100000"/>
                                        <p:tgtEl>
                                          <p:spTgt spid="20"/>
                                        </p:tgtEl>
                                      </p:cBhvr>
                                    </p:animEffect>
                                    <p:anim calcmode="lin" valueType="num">
                                      <p:cBhvr>
                                        <p:cTn id="34" dur="800" decel="100000" fill="hold"/>
                                        <p:tgtEl>
                                          <p:spTgt spid="20"/>
                                        </p:tgtEl>
                                        <p:attrNameLst>
                                          <p:attrName>style.rotation</p:attrName>
                                        </p:attrNameLst>
                                      </p:cBhvr>
                                      <p:tavLst>
                                        <p:tav tm="0">
                                          <p:val>
                                            <p:fltVal val="-90"/>
                                          </p:val>
                                        </p:tav>
                                        <p:tav tm="100000">
                                          <p:val>
                                            <p:fltVal val="0"/>
                                          </p:val>
                                        </p:tav>
                                      </p:tavLst>
                                    </p:anim>
                                    <p:anim calcmode="lin" valueType="num">
                                      <p:cBhvr>
                                        <p:cTn id="35" dur="800" decel="100000" fill="hold"/>
                                        <p:tgtEl>
                                          <p:spTgt spid="20"/>
                                        </p:tgtEl>
                                        <p:attrNameLst>
                                          <p:attrName>ppt_x</p:attrName>
                                        </p:attrNameLst>
                                      </p:cBhvr>
                                      <p:tavLst>
                                        <p:tav tm="0">
                                          <p:val>
                                            <p:strVal val="#ppt_x+0.4"/>
                                          </p:val>
                                        </p:tav>
                                        <p:tav tm="100000">
                                          <p:val>
                                            <p:strVal val="#ppt_x-0.05"/>
                                          </p:val>
                                        </p:tav>
                                      </p:tavLst>
                                    </p:anim>
                                    <p:anim calcmode="lin" valueType="num">
                                      <p:cBhvr>
                                        <p:cTn id="36" dur="800" decel="100000" fill="hold"/>
                                        <p:tgtEl>
                                          <p:spTgt spid="20"/>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20"/>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20"/>
                                        </p:tgtEl>
                                        <p:attrNameLst>
                                          <p:attrName>ppt_y</p:attrName>
                                        </p:attrNameLst>
                                      </p:cBhvr>
                                      <p:tavLst>
                                        <p:tav tm="0">
                                          <p:val>
                                            <p:strVal val="#ppt_y+0.1"/>
                                          </p:val>
                                        </p:tav>
                                        <p:tav tm="100000">
                                          <p:val>
                                            <p:strVal val="#ppt_y"/>
                                          </p:val>
                                        </p:tav>
                                      </p:tavLst>
                                    </p:anim>
                                  </p:childTnLst>
                                </p:cTn>
                              </p:par>
                              <p:par>
                                <p:cTn id="39" presetID="3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800" decel="100000"/>
                                        <p:tgtEl>
                                          <p:spTgt spid="17"/>
                                        </p:tgtEl>
                                      </p:cBhvr>
                                    </p:animEffect>
                                    <p:anim calcmode="lin" valueType="num">
                                      <p:cBhvr>
                                        <p:cTn id="42" dur="800" decel="100000" fill="hold"/>
                                        <p:tgtEl>
                                          <p:spTgt spid="17"/>
                                        </p:tgtEl>
                                        <p:attrNameLst>
                                          <p:attrName>style.rotation</p:attrName>
                                        </p:attrNameLst>
                                      </p:cBhvr>
                                      <p:tavLst>
                                        <p:tav tm="0">
                                          <p:val>
                                            <p:fltVal val="-90"/>
                                          </p:val>
                                        </p:tav>
                                        <p:tav tm="100000">
                                          <p:val>
                                            <p:fltVal val="0"/>
                                          </p:val>
                                        </p:tav>
                                      </p:tavLst>
                                    </p:anim>
                                    <p:anim calcmode="lin" valueType="num">
                                      <p:cBhvr>
                                        <p:cTn id="43" dur="800" decel="100000" fill="hold"/>
                                        <p:tgtEl>
                                          <p:spTgt spid="17"/>
                                        </p:tgtEl>
                                        <p:attrNameLst>
                                          <p:attrName>ppt_x</p:attrName>
                                        </p:attrNameLst>
                                      </p:cBhvr>
                                      <p:tavLst>
                                        <p:tav tm="0">
                                          <p:val>
                                            <p:strVal val="#ppt_x+0.4"/>
                                          </p:val>
                                        </p:tav>
                                        <p:tav tm="100000">
                                          <p:val>
                                            <p:strVal val="#ppt_x-0.05"/>
                                          </p:val>
                                        </p:tav>
                                      </p:tavLst>
                                    </p:anim>
                                    <p:anim calcmode="lin" valueType="num">
                                      <p:cBhvr>
                                        <p:cTn id="44" dur="800" decel="100000" fill="hold"/>
                                        <p:tgtEl>
                                          <p:spTgt spid="17"/>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500" fill="hold"/>
                                        <p:tgtEl>
                                          <p:spTgt spid="23"/>
                                        </p:tgtEl>
                                        <p:attrNameLst>
                                          <p:attrName>ppt_w</p:attrName>
                                        </p:attrNameLst>
                                      </p:cBhvr>
                                      <p:tavLst>
                                        <p:tav tm="0">
                                          <p:val>
                                            <p:fltVal val="0"/>
                                          </p:val>
                                        </p:tav>
                                        <p:tav tm="100000">
                                          <p:val>
                                            <p:strVal val="#ppt_w"/>
                                          </p:val>
                                        </p:tav>
                                      </p:tavLst>
                                    </p:anim>
                                    <p:anim calcmode="lin" valueType="num">
                                      <p:cBhvr>
                                        <p:cTn id="52" dur="500" fill="hold"/>
                                        <p:tgtEl>
                                          <p:spTgt spid="23"/>
                                        </p:tgtEl>
                                        <p:attrNameLst>
                                          <p:attrName>ppt_h</p:attrName>
                                        </p:attrNameLst>
                                      </p:cBhvr>
                                      <p:tavLst>
                                        <p:tav tm="0">
                                          <p:val>
                                            <p:fltVal val="0"/>
                                          </p:val>
                                        </p:tav>
                                        <p:tav tm="100000">
                                          <p:val>
                                            <p:strVal val="#ppt_h"/>
                                          </p:val>
                                        </p:tav>
                                      </p:tavLst>
                                    </p:anim>
                                    <p:anim calcmode="lin" valueType="num">
                                      <p:cBhvr>
                                        <p:cTn id="53" dur="500" fill="hold"/>
                                        <p:tgtEl>
                                          <p:spTgt spid="23"/>
                                        </p:tgtEl>
                                        <p:attrNameLst>
                                          <p:attrName>style.rotation</p:attrName>
                                        </p:attrNameLst>
                                      </p:cBhvr>
                                      <p:tavLst>
                                        <p:tav tm="0">
                                          <p:val>
                                            <p:fltVal val="360"/>
                                          </p:val>
                                        </p:tav>
                                        <p:tav tm="100000">
                                          <p:val>
                                            <p:fltVal val="0"/>
                                          </p:val>
                                        </p:tav>
                                      </p:tavLst>
                                    </p:anim>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58" presetClass="entr" presetSubtype="0" accel="10000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500" fill="hold"/>
                                        <p:tgtEl>
                                          <p:spTgt spid="22"/>
                                        </p:tgtEl>
                                        <p:attrNameLst>
                                          <p:attrName>ppt_w</p:attrName>
                                        </p:attrNameLst>
                                      </p:cBhvr>
                                      <p:tavLst>
                                        <p:tav tm="0">
                                          <p:val>
                                            <p:strVal val="#ppt_w*2.5"/>
                                          </p:val>
                                        </p:tav>
                                        <p:tav tm="100000">
                                          <p:val>
                                            <p:strVal val="#ppt_w"/>
                                          </p:val>
                                        </p:tav>
                                      </p:tavLst>
                                    </p:anim>
                                    <p:anim calcmode="lin" valueType="num">
                                      <p:cBhvr>
                                        <p:cTn id="60" dur="500" fill="hold"/>
                                        <p:tgtEl>
                                          <p:spTgt spid="22"/>
                                        </p:tgtEl>
                                        <p:attrNameLst>
                                          <p:attrName>ppt_h</p:attrName>
                                        </p:attrNameLst>
                                      </p:cBhvr>
                                      <p:tavLst>
                                        <p:tav tm="0">
                                          <p:val>
                                            <p:strVal val="#ppt_h*0.01"/>
                                          </p:val>
                                        </p:tav>
                                        <p:tav tm="100000">
                                          <p:val>
                                            <p:strVal val="#ppt_h"/>
                                          </p:val>
                                        </p:tav>
                                      </p:tavLst>
                                    </p:anim>
                                    <p:anim calcmode="lin" valueType="num">
                                      <p:cBhvr>
                                        <p:cTn id="61" dur="500" fill="hold"/>
                                        <p:tgtEl>
                                          <p:spTgt spid="22"/>
                                        </p:tgtEl>
                                        <p:attrNameLst>
                                          <p:attrName>ppt_x</p:attrName>
                                        </p:attrNameLst>
                                      </p:cBhvr>
                                      <p:tavLst>
                                        <p:tav tm="0">
                                          <p:val>
                                            <p:strVal val="#ppt_x"/>
                                          </p:val>
                                        </p:tav>
                                        <p:tav tm="100000">
                                          <p:val>
                                            <p:strVal val="#ppt_x"/>
                                          </p:val>
                                        </p:tav>
                                      </p:tavLst>
                                    </p:anim>
                                    <p:anim calcmode="lin" valueType="num">
                                      <p:cBhvr>
                                        <p:cTn id="62" dur="500" fill="hold"/>
                                        <p:tgtEl>
                                          <p:spTgt spid="22"/>
                                        </p:tgtEl>
                                        <p:attrNameLst>
                                          <p:attrName>ppt_y</p:attrName>
                                        </p:attrNameLst>
                                      </p:cBhvr>
                                      <p:tavLst>
                                        <p:tav tm="0">
                                          <p:val>
                                            <p:strVal val="#ppt_h+1"/>
                                          </p:val>
                                        </p:tav>
                                        <p:tav tm="100000">
                                          <p:val>
                                            <p:strVal val="#ppt_y"/>
                                          </p:val>
                                        </p:tav>
                                      </p:tavLst>
                                    </p:anim>
                                    <p:animEffect transition="in" filter="fade">
                                      <p:cBhvr>
                                        <p:cTn id="63" dur="500"/>
                                        <p:tgtEl>
                                          <p:spTgt spid="22"/>
                                        </p:tgtEl>
                                      </p:cBhvr>
                                    </p:animEffect>
                                  </p:childTnLst>
                                </p:cTn>
                              </p:par>
                              <p:par>
                                <p:cTn id="64" presetID="58" presetClass="entr" presetSubtype="0" accel="10000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p:cTn id="66" dur="500" fill="hold"/>
                                        <p:tgtEl>
                                          <p:spTgt spid="14"/>
                                        </p:tgtEl>
                                        <p:attrNameLst>
                                          <p:attrName>ppt_w</p:attrName>
                                        </p:attrNameLst>
                                      </p:cBhvr>
                                      <p:tavLst>
                                        <p:tav tm="0">
                                          <p:val>
                                            <p:strVal val="#ppt_w*2.5"/>
                                          </p:val>
                                        </p:tav>
                                        <p:tav tm="100000">
                                          <p:val>
                                            <p:strVal val="#ppt_w"/>
                                          </p:val>
                                        </p:tav>
                                      </p:tavLst>
                                    </p:anim>
                                    <p:anim calcmode="lin" valueType="num">
                                      <p:cBhvr>
                                        <p:cTn id="67" dur="500" fill="hold"/>
                                        <p:tgtEl>
                                          <p:spTgt spid="14"/>
                                        </p:tgtEl>
                                        <p:attrNameLst>
                                          <p:attrName>ppt_h</p:attrName>
                                        </p:attrNameLst>
                                      </p:cBhvr>
                                      <p:tavLst>
                                        <p:tav tm="0">
                                          <p:val>
                                            <p:strVal val="#ppt_h*0.01"/>
                                          </p:val>
                                        </p:tav>
                                        <p:tav tm="100000">
                                          <p:val>
                                            <p:strVal val="#ppt_h"/>
                                          </p:val>
                                        </p:tav>
                                      </p:tavLst>
                                    </p:anim>
                                    <p:anim calcmode="lin" valueType="num">
                                      <p:cBhvr>
                                        <p:cTn id="68" dur="500" fill="hold"/>
                                        <p:tgtEl>
                                          <p:spTgt spid="14"/>
                                        </p:tgtEl>
                                        <p:attrNameLst>
                                          <p:attrName>ppt_x</p:attrName>
                                        </p:attrNameLst>
                                      </p:cBhvr>
                                      <p:tavLst>
                                        <p:tav tm="0">
                                          <p:val>
                                            <p:strVal val="#ppt_x"/>
                                          </p:val>
                                        </p:tav>
                                        <p:tav tm="100000">
                                          <p:val>
                                            <p:strVal val="#ppt_x"/>
                                          </p:val>
                                        </p:tav>
                                      </p:tavLst>
                                    </p:anim>
                                    <p:anim calcmode="lin" valueType="num">
                                      <p:cBhvr>
                                        <p:cTn id="69" dur="500" fill="hold"/>
                                        <p:tgtEl>
                                          <p:spTgt spid="14"/>
                                        </p:tgtEl>
                                        <p:attrNameLst>
                                          <p:attrName>ppt_y</p:attrName>
                                        </p:attrNameLst>
                                      </p:cBhvr>
                                      <p:tavLst>
                                        <p:tav tm="0">
                                          <p:val>
                                            <p:strVal val="#ppt_h+1"/>
                                          </p:val>
                                        </p:tav>
                                        <p:tav tm="100000">
                                          <p:val>
                                            <p:strVal val="#ppt_y"/>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 calcmode="lin" valueType="num">
                                      <p:cBhvr>
                                        <p:cTn id="75" dur="500" fill="hold"/>
                                        <p:tgtEl>
                                          <p:spTgt spid="15"/>
                                        </p:tgtEl>
                                        <p:attrNameLst>
                                          <p:attrName>style.rotation</p:attrName>
                                        </p:attrNameLst>
                                      </p:cBhvr>
                                      <p:tavLst>
                                        <p:tav tm="0">
                                          <p:val>
                                            <p:fltVal val="360"/>
                                          </p:val>
                                        </p:tav>
                                        <p:tav tm="100000">
                                          <p:val>
                                            <p:fltVal val="0"/>
                                          </p:val>
                                        </p:tav>
                                      </p:tavLst>
                                    </p:anim>
                                    <p:animEffect transition="in" filter="fade">
                                      <p:cBhvr>
                                        <p:cTn id="7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8" grpId="0" animBg="1"/>
      <p:bldP spid="14" grpId="0" animBg="1"/>
      <p:bldP spid="15"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397314" name="Rectangle 2"/>
          <p:cNvSpPr>
            <a:spLocks noGrp="1" noChangeArrowheads="1"/>
          </p:cNvSpPr>
          <p:nvPr>
            <p:ph type="title"/>
          </p:nvPr>
        </p:nvSpPr>
        <p:spPr/>
        <p:txBody>
          <a:bodyPr/>
          <a:lstStyle/>
          <a:p>
            <a:r>
              <a:rPr lang="zh-CN" altLang="en-US" dirty="0" smtClean="0"/>
              <a:t>概念</a:t>
            </a:r>
            <a:r>
              <a:rPr lang="zh-CN" altLang="en-US" dirty="0"/>
              <a:t>回顾</a:t>
            </a:r>
          </a:p>
        </p:txBody>
      </p:sp>
      <p:sp>
        <p:nvSpPr>
          <p:cNvPr id="397315" name="Rectangle 3"/>
          <p:cNvSpPr>
            <a:spLocks noGrp="1" noChangeArrowheads="1"/>
          </p:cNvSpPr>
          <p:nvPr>
            <p:ph type="body" idx="1"/>
          </p:nvPr>
        </p:nvSpPr>
        <p:spPr>
          <a:xfrm>
            <a:off x="539552" y="1124744"/>
            <a:ext cx="7772400" cy="4114800"/>
          </a:xfrm>
        </p:spPr>
        <p:txBody>
          <a:bodyPr>
            <a:noAutofit/>
          </a:bodyPr>
          <a:lstStyle/>
          <a:p>
            <a:pPr>
              <a:lnSpc>
                <a:spcPct val="140000"/>
              </a:lnSpc>
            </a:pPr>
            <a:r>
              <a:rPr lang="zh-CN" altLang="en-US" sz="2400" dirty="0">
                <a:solidFill>
                  <a:srgbClr val="FF0000"/>
                </a:solidFill>
              </a:rPr>
              <a:t>关系</a:t>
            </a:r>
            <a:r>
              <a:rPr lang="zh-CN" altLang="en-US" sz="2400" dirty="0"/>
              <a:t>：描述</a:t>
            </a:r>
            <a:r>
              <a:rPr lang="zh-CN" altLang="en-US" sz="2400" dirty="0" smtClean="0"/>
              <a:t>实体、</a:t>
            </a:r>
            <a:r>
              <a:rPr lang="zh-CN" altLang="en-US" sz="2400" dirty="0"/>
              <a:t>实体间的联系。</a:t>
            </a:r>
          </a:p>
          <a:p>
            <a:pPr lvl="1">
              <a:lnSpc>
                <a:spcPct val="140000"/>
              </a:lnSpc>
            </a:pPr>
            <a:r>
              <a:rPr lang="zh-CN" altLang="en-US" dirty="0"/>
              <a:t>从形式上看，它是一张二维表，是所涉及属性的笛卡尔积的一个子集。</a:t>
            </a:r>
          </a:p>
          <a:p>
            <a:pPr>
              <a:lnSpc>
                <a:spcPct val="140000"/>
              </a:lnSpc>
            </a:pPr>
            <a:r>
              <a:rPr lang="zh-CN" altLang="en-US" sz="2400" dirty="0">
                <a:solidFill>
                  <a:srgbClr val="FF0000"/>
                </a:solidFill>
              </a:rPr>
              <a:t>关系模式</a:t>
            </a:r>
            <a:r>
              <a:rPr lang="zh-CN" altLang="en-US" sz="2400" dirty="0"/>
              <a:t>：用来</a:t>
            </a:r>
            <a:r>
              <a:rPr lang="zh-CN" altLang="en-US" sz="2400" dirty="0" smtClean="0"/>
              <a:t>定义关系的逻辑结构。</a:t>
            </a:r>
            <a:endParaRPr lang="zh-CN" altLang="en-US" sz="2400" dirty="0"/>
          </a:p>
          <a:p>
            <a:pPr>
              <a:lnSpc>
                <a:spcPct val="140000"/>
              </a:lnSpc>
            </a:pPr>
            <a:r>
              <a:rPr lang="zh-CN" altLang="en-US" sz="2400" dirty="0">
                <a:solidFill>
                  <a:srgbClr val="FF0000"/>
                </a:solidFill>
              </a:rPr>
              <a:t>关系数据库</a:t>
            </a:r>
            <a:r>
              <a:rPr lang="zh-CN" altLang="en-US" sz="2400" dirty="0"/>
              <a:t>：基于关系模型的数据库，利用关系来描述现实世界。</a:t>
            </a:r>
          </a:p>
          <a:p>
            <a:pPr lvl="1">
              <a:lnSpc>
                <a:spcPct val="140000"/>
              </a:lnSpc>
            </a:pPr>
            <a:r>
              <a:rPr lang="zh-CN" altLang="en-US" dirty="0"/>
              <a:t>从形式上看，它由一组关系组成。</a:t>
            </a:r>
          </a:p>
          <a:p>
            <a:pPr>
              <a:lnSpc>
                <a:spcPct val="140000"/>
              </a:lnSpc>
            </a:pPr>
            <a:r>
              <a:rPr lang="zh-CN" altLang="en-US" sz="2400" dirty="0">
                <a:solidFill>
                  <a:srgbClr val="FF0000"/>
                </a:solidFill>
              </a:rPr>
              <a:t>关系数据库的模式</a:t>
            </a:r>
            <a:r>
              <a:rPr lang="zh-CN" altLang="en-US" sz="2400" dirty="0"/>
              <a:t>：定义这组关系的关系模式的全体。</a:t>
            </a:r>
            <a:endParaRPr lang="zh-CN" altLang="en-US" dirty="0"/>
          </a:p>
        </p:txBody>
      </p:sp>
    </p:spTree>
    <p:extLst>
      <p:ext uri="{BB962C8B-B14F-4D97-AF65-F5344CB8AC3E}">
        <p14:creationId xmlns:p14="http://schemas.microsoft.com/office/powerpoint/2010/main" val="49687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7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73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73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73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7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wrap="none">
            <a:spAutoFit/>
          </a:bodyPr>
          <a:lstStyle/>
          <a:p>
            <a:pPr eaLnBrk="1" hangingPunct="1">
              <a:buFontTx/>
              <a:buNone/>
            </a:pPr>
            <a:r>
              <a:rPr lang="en-US" altLang="zh-CN" sz="3200" b="1" dirty="0">
                <a:solidFill>
                  <a:srgbClr val="FFFF00"/>
                </a:solidFill>
                <a:latin typeface="隶书" pitchFamily="49" charset="-122"/>
                <a:ea typeface="隶书" pitchFamily="49" charset="-122"/>
              </a:rPr>
              <a:t>3</a:t>
            </a:r>
            <a:r>
              <a:rPr lang="zh-CN" altLang="en-US" sz="3200" b="1" dirty="0">
                <a:solidFill>
                  <a:srgbClr val="FFFF00"/>
                </a:solidFill>
                <a:latin typeface="隶书" pitchFamily="49" charset="-122"/>
                <a:ea typeface="隶书" pitchFamily="49" charset="-122"/>
              </a:rPr>
              <a:t>、第三范式</a:t>
            </a:r>
            <a:r>
              <a:rPr lang="en-US" altLang="zh-CN" sz="3200" b="1" dirty="0">
                <a:solidFill>
                  <a:srgbClr val="FFFF00"/>
                </a:solidFill>
                <a:latin typeface="隶书" pitchFamily="49" charset="-122"/>
                <a:ea typeface="隶书" pitchFamily="49" charset="-122"/>
              </a:rPr>
              <a:t>(3NF)</a:t>
            </a:r>
          </a:p>
        </p:txBody>
      </p:sp>
      <p:sp>
        <p:nvSpPr>
          <p:cNvPr id="5" name="圆角矩形 4"/>
          <p:cNvSpPr/>
          <p:nvPr/>
        </p:nvSpPr>
        <p:spPr>
          <a:xfrm>
            <a:off x="270451" y="2204864"/>
            <a:ext cx="1143008"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导师姓名</a:t>
            </a:r>
            <a:endParaRPr lang="zh-CN" altLang="en-US" b="1" dirty="0">
              <a:solidFill>
                <a:srgbClr val="FF0000"/>
              </a:solidFill>
            </a:endParaRPr>
          </a:p>
        </p:txBody>
      </p:sp>
      <p:sp>
        <p:nvSpPr>
          <p:cNvPr id="7" name="圆角矩形 6"/>
          <p:cNvSpPr/>
          <p:nvPr/>
        </p:nvSpPr>
        <p:spPr>
          <a:xfrm>
            <a:off x="1984962" y="3847939"/>
            <a:ext cx="1357323"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学院名称</a:t>
            </a:r>
            <a:endParaRPr lang="zh-CN" altLang="en-US" b="1" dirty="0">
              <a:solidFill>
                <a:srgbClr val="FF0000"/>
              </a:solidFill>
            </a:endParaRPr>
          </a:p>
        </p:txBody>
      </p:sp>
      <p:sp>
        <p:nvSpPr>
          <p:cNvPr id="8" name="圆角矩形 7"/>
          <p:cNvSpPr/>
          <p:nvPr/>
        </p:nvSpPr>
        <p:spPr>
          <a:xfrm>
            <a:off x="2127839" y="3062120"/>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学号</a:t>
            </a:r>
            <a:endParaRPr lang="zh-CN" altLang="en-US" b="1" dirty="0">
              <a:solidFill>
                <a:srgbClr val="FF0000"/>
              </a:solidFill>
            </a:endParaRPr>
          </a:p>
        </p:txBody>
      </p:sp>
      <p:sp>
        <p:nvSpPr>
          <p:cNvPr id="9" name="圆角矩形 8"/>
          <p:cNvSpPr/>
          <p:nvPr/>
        </p:nvSpPr>
        <p:spPr>
          <a:xfrm>
            <a:off x="2127839" y="2204864"/>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姓名</a:t>
            </a:r>
            <a:endParaRPr lang="zh-CN" altLang="en-US" b="1" dirty="0">
              <a:solidFill>
                <a:srgbClr val="FF0000"/>
              </a:solidFill>
            </a:endParaRPr>
          </a:p>
        </p:txBody>
      </p:sp>
      <p:cxnSp>
        <p:nvCxnSpPr>
          <p:cNvPr id="10" name="直接箭头连接符 9"/>
          <p:cNvCxnSpPr>
            <a:stCxn id="8" idx="2"/>
            <a:endCxn id="7" idx="0"/>
          </p:cNvCxnSpPr>
          <p:nvPr/>
        </p:nvCxnSpPr>
        <p:spPr>
          <a:xfrm rot="16200000" flipH="1">
            <a:off x="2431450" y="3615768"/>
            <a:ext cx="428628" cy="35719"/>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11" name="直接箭头连接符 10"/>
          <p:cNvCxnSpPr>
            <a:stCxn id="8" idx="0"/>
            <a:endCxn id="9" idx="2"/>
          </p:cNvCxnSpPr>
          <p:nvPr/>
        </p:nvCxnSpPr>
        <p:spPr>
          <a:xfrm rot="5400000" flipH="1" flipV="1">
            <a:off x="2377872" y="2812087"/>
            <a:ext cx="500067"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cxnSp>
        <p:nvCxnSpPr>
          <p:cNvPr id="12" name="直接箭头连接符 11"/>
          <p:cNvCxnSpPr>
            <a:stCxn id="8" idx="0"/>
            <a:endCxn id="5" idx="3"/>
          </p:cNvCxnSpPr>
          <p:nvPr/>
        </p:nvCxnSpPr>
        <p:spPr>
          <a:xfrm rot="16200000" flipV="1">
            <a:off x="1681355" y="2115568"/>
            <a:ext cx="678661" cy="1214447"/>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sp>
        <p:nvSpPr>
          <p:cNvPr id="14" name="圆角矩形 13"/>
          <p:cNvSpPr/>
          <p:nvPr/>
        </p:nvSpPr>
        <p:spPr>
          <a:xfrm>
            <a:off x="270450" y="4630928"/>
            <a:ext cx="1000132"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院长</a:t>
            </a:r>
            <a:endParaRPr lang="zh-CN" altLang="en-US" b="1" dirty="0">
              <a:solidFill>
                <a:srgbClr val="FF0000"/>
              </a:solidFill>
            </a:endParaRPr>
          </a:p>
        </p:txBody>
      </p:sp>
      <p:sp>
        <p:nvSpPr>
          <p:cNvPr id="15" name="圆角矩形 14"/>
          <p:cNvSpPr/>
          <p:nvPr/>
        </p:nvSpPr>
        <p:spPr>
          <a:xfrm>
            <a:off x="1984961" y="4630928"/>
            <a:ext cx="1357323" cy="357191"/>
          </a:xfrm>
          <a:prstGeom prst="roundRect">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smtClean="0">
                <a:solidFill>
                  <a:srgbClr val="FF0000"/>
                </a:solidFill>
              </a:rPr>
              <a:t>学院名称</a:t>
            </a:r>
            <a:endParaRPr lang="zh-CN" altLang="en-US" b="1" dirty="0">
              <a:solidFill>
                <a:srgbClr val="FF0000"/>
              </a:solidFill>
            </a:endParaRPr>
          </a:p>
        </p:txBody>
      </p:sp>
      <p:cxnSp>
        <p:nvCxnSpPr>
          <p:cNvPr id="16" name="直接箭头连接符 15"/>
          <p:cNvCxnSpPr>
            <a:stCxn id="15" idx="1"/>
            <a:endCxn id="14" idx="3"/>
          </p:cNvCxnSpPr>
          <p:nvPr/>
        </p:nvCxnSpPr>
        <p:spPr>
          <a:xfrm rot="10800000">
            <a:off x="1270582" y="4809521"/>
            <a:ext cx="714380" cy="1588"/>
          </a:xfrm>
          <a:prstGeom prst="straightConnector1">
            <a:avLst/>
          </a:prstGeom>
          <a:ln w="38100">
            <a:tailEnd type="arrow"/>
          </a:ln>
        </p:spPr>
        <p:style>
          <a:lnRef idx="1">
            <a:schemeClr val="accent4"/>
          </a:lnRef>
          <a:fillRef idx="0">
            <a:schemeClr val="accent4"/>
          </a:fillRef>
          <a:effectRef idx="0">
            <a:schemeClr val="accent4"/>
          </a:effectRef>
          <a:fontRef idx="minor">
            <a:schemeClr val="tx1"/>
          </a:fontRef>
        </p:style>
      </p:cxnSp>
      <p:grpSp>
        <p:nvGrpSpPr>
          <p:cNvPr id="20" name="组合 19"/>
          <p:cNvGrpSpPr/>
          <p:nvPr/>
        </p:nvGrpSpPr>
        <p:grpSpPr>
          <a:xfrm>
            <a:off x="251520" y="916815"/>
            <a:ext cx="5661642" cy="438521"/>
            <a:chOff x="0" y="0"/>
            <a:chExt cx="8229600" cy="438521"/>
          </a:xfrm>
        </p:grpSpPr>
        <p:sp>
          <p:nvSpPr>
            <p:cNvPr id="21" name="圆角矩形 20"/>
            <p:cNvSpPr/>
            <p:nvPr/>
          </p:nvSpPr>
          <p:spPr>
            <a:xfrm>
              <a:off x="0" y="0"/>
              <a:ext cx="8229600" cy="438521"/>
            </a:xfrm>
            <a:prstGeom prst="round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圆角矩形 4"/>
            <p:cNvSpPr/>
            <p:nvPr/>
          </p:nvSpPr>
          <p:spPr>
            <a:xfrm>
              <a:off x="21407" y="21407"/>
              <a:ext cx="8186786" cy="3957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a:t>
              </a:r>
              <a:r>
                <a:rPr lang="zh-CN" sz="2400" kern="1200" dirty="0" smtClean="0"/>
                <a:t>（学号，姓名，学院名称，导师姓名）</a:t>
              </a:r>
              <a:endParaRPr lang="zh-CN" sz="2400" kern="1200" dirty="0"/>
            </a:p>
          </p:txBody>
        </p:sp>
      </p:grpSp>
      <p:grpSp>
        <p:nvGrpSpPr>
          <p:cNvPr id="23" name="组合 22"/>
          <p:cNvGrpSpPr/>
          <p:nvPr/>
        </p:nvGrpSpPr>
        <p:grpSpPr>
          <a:xfrm>
            <a:off x="266247" y="1506537"/>
            <a:ext cx="5646915" cy="438521"/>
            <a:chOff x="0" y="0"/>
            <a:chExt cx="8229600" cy="438521"/>
          </a:xfrm>
        </p:grpSpPr>
        <p:sp>
          <p:nvSpPr>
            <p:cNvPr id="24" name="圆角矩形 23"/>
            <p:cNvSpPr/>
            <p:nvPr/>
          </p:nvSpPr>
          <p:spPr>
            <a:xfrm>
              <a:off x="0" y="0"/>
              <a:ext cx="8229600" cy="438521"/>
            </a:xfrm>
            <a:prstGeom prst="round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圆角矩形 4"/>
            <p:cNvSpPr/>
            <p:nvPr/>
          </p:nvSpPr>
          <p:spPr>
            <a:xfrm>
              <a:off x="21407" y="21407"/>
              <a:ext cx="8186786" cy="3957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altLang="zh-CN" sz="2400" dirty="0" smtClean="0"/>
                <a:t>D</a:t>
              </a:r>
              <a:r>
                <a:rPr lang="zh-CN" sz="2400" kern="1200" dirty="0" smtClean="0"/>
                <a:t>（学院名称，院长）</a:t>
              </a:r>
              <a:endParaRPr lang="zh-CN" sz="2400" kern="1200" dirty="0"/>
            </a:p>
          </p:txBody>
        </p:sp>
      </p:grpSp>
      <p:sp>
        <p:nvSpPr>
          <p:cNvPr id="26" name="文本框 25"/>
          <p:cNvSpPr txBox="1"/>
          <p:nvPr/>
        </p:nvSpPr>
        <p:spPr>
          <a:xfrm>
            <a:off x="6300192" y="971436"/>
            <a:ext cx="1440160" cy="369332"/>
          </a:xfrm>
          <a:prstGeom prst="rect">
            <a:avLst/>
          </a:prstGeom>
          <a:noFill/>
        </p:spPr>
        <p:txBody>
          <a:bodyPr wrap="square" rtlCol="0">
            <a:spAutoFit/>
          </a:bodyPr>
          <a:lstStyle/>
          <a:p>
            <a:r>
              <a:rPr lang="en-US" altLang="zh-CN" dirty="0"/>
              <a:t>3</a:t>
            </a:r>
            <a:r>
              <a:rPr lang="en-US" altLang="zh-CN" dirty="0" smtClean="0"/>
              <a:t>NF</a:t>
            </a:r>
            <a:endParaRPr lang="zh-CN" altLang="en-US" dirty="0"/>
          </a:p>
        </p:txBody>
      </p:sp>
      <p:sp>
        <p:nvSpPr>
          <p:cNvPr id="27" name="文本框 26"/>
          <p:cNvSpPr txBox="1"/>
          <p:nvPr/>
        </p:nvSpPr>
        <p:spPr>
          <a:xfrm>
            <a:off x="6300192" y="1547500"/>
            <a:ext cx="1440160" cy="369332"/>
          </a:xfrm>
          <a:prstGeom prst="rect">
            <a:avLst/>
          </a:prstGeom>
          <a:noFill/>
        </p:spPr>
        <p:txBody>
          <a:bodyPr wrap="square" rtlCol="0">
            <a:spAutoFit/>
          </a:bodyPr>
          <a:lstStyle/>
          <a:p>
            <a:r>
              <a:rPr lang="en-US" altLang="zh-CN" dirty="0" smtClean="0"/>
              <a:t>3NF</a:t>
            </a:r>
            <a:endParaRPr lang="zh-CN" altLang="en-US" dirty="0"/>
          </a:p>
        </p:txBody>
      </p:sp>
      <p:graphicFrame>
        <p:nvGraphicFramePr>
          <p:cNvPr id="28" name="内容占位符 6"/>
          <p:cNvGraphicFramePr>
            <a:graphicFrameLocks noGrp="1"/>
          </p:cNvGraphicFramePr>
          <p:nvPr>
            <p:ph idx="1"/>
            <p:extLst/>
          </p:nvPr>
        </p:nvGraphicFramePr>
        <p:xfrm>
          <a:off x="3635896" y="2966995"/>
          <a:ext cx="4879454" cy="422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9" name="组合 28"/>
          <p:cNvGrpSpPr/>
          <p:nvPr/>
        </p:nvGrpSpPr>
        <p:grpSpPr>
          <a:xfrm>
            <a:off x="3626809" y="2324052"/>
            <a:ext cx="3681495" cy="500067"/>
            <a:chOff x="0" y="6761"/>
            <a:chExt cx="8229600" cy="617760"/>
          </a:xfrm>
        </p:grpSpPr>
        <p:sp>
          <p:nvSpPr>
            <p:cNvPr id="30" name="圆角矩形 29"/>
            <p:cNvSpPr/>
            <p:nvPr/>
          </p:nvSpPr>
          <p:spPr>
            <a:xfrm>
              <a:off x="0" y="6761"/>
              <a:ext cx="8229600" cy="617760"/>
            </a:xfrm>
            <a:prstGeom prst="roundRect">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1" name="圆角矩形 4"/>
            <p:cNvSpPr/>
            <p:nvPr/>
          </p:nvSpPr>
          <p:spPr>
            <a:xfrm>
              <a:off x="30157" y="36918"/>
              <a:ext cx="8169286" cy="5574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a:t>
              </a:r>
              <a:r>
                <a:rPr lang="zh-CN" sz="2400" kern="1200" dirty="0" smtClean="0"/>
                <a:t>（项目编号，项目名称）</a:t>
              </a:r>
              <a:endParaRPr lang="zh-CN" sz="2400" kern="1200" dirty="0"/>
            </a:p>
          </p:txBody>
        </p:sp>
      </p:grpSp>
      <p:sp>
        <p:nvSpPr>
          <p:cNvPr id="32" name="文本框 31"/>
          <p:cNvSpPr txBox="1"/>
          <p:nvPr/>
        </p:nvSpPr>
        <p:spPr>
          <a:xfrm>
            <a:off x="7586333" y="2383459"/>
            <a:ext cx="1440160" cy="369332"/>
          </a:xfrm>
          <a:prstGeom prst="rect">
            <a:avLst/>
          </a:prstGeom>
          <a:noFill/>
        </p:spPr>
        <p:txBody>
          <a:bodyPr wrap="square" rtlCol="0">
            <a:spAutoFit/>
          </a:bodyPr>
          <a:lstStyle/>
          <a:p>
            <a:r>
              <a:rPr lang="en-US" altLang="zh-CN" dirty="0"/>
              <a:t>3</a:t>
            </a:r>
            <a:r>
              <a:rPr lang="en-US" altLang="zh-CN" dirty="0" smtClean="0"/>
              <a:t>NF</a:t>
            </a:r>
            <a:endParaRPr lang="zh-CN" altLang="en-US" dirty="0"/>
          </a:p>
        </p:txBody>
      </p:sp>
      <p:sp>
        <p:nvSpPr>
          <p:cNvPr id="33" name="文本框 32"/>
          <p:cNvSpPr txBox="1"/>
          <p:nvPr/>
        </p:nvSpPr>
        <p:spPr>
          <a:xfrm>
            <a:off x="4139952" y="4630928"/>
            <a:ext cx="4375398" cy="954107"/>
          </a:xfrm>
          <a:prstGeom prst="rect">
            <a:avLst/>
          </a:prstGeom>
          <a:noFill/>
        </p:spPr>
        <p:txBody>
          <a:bodyPr wrap="square" rtlCol="0">
            <a:spAutoFit/>
          </a:bodyPr>
          <a:lstStyle/>
          <a:p>
            <a:r>
              <a:rPr lang="zh-CN" altLang="en-US" sz="2800" b="1" dirty="0" smtClean="0"/>
              <a:t>分解后的关系模式，减小了冗余，消除了操作异常</a:t>
            </a:r>
            <a:endParaRPr lang="zh-CN" altLang="en-US" sz="2800" b="1" dirty="0"/>
          </a:p>
        </p:txBody>
      </p:sp>
    </p:spTree>
    <p:extLst>
      <p:ext uri="{BB962C8B-B14F-4D97-AF65-F5344CB8AC3E}">
        <p14:creationId xmlns:p14="http://schemas.microsoft.com/office/powerpoint/2010/main" val="398627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800" decel="100000"/>
                                        <p:tgtEl>
                                          <p:spTgt spid="10"/>
                                        </p:tgtEl>
                                      </p:cBhvr>
                                    </p:animEffect>
                                    <p:anim calcmode="lin" valueType="num">
                                      <p:cBhvr>
                                        <p:cTn id="26" dur="800" decel="100000" fill="hold"/>
                                        <p:tgtEl>
                                          <p:spTgt spid="10"/>
                                        </p:tgtEl>
                                        <p:attrNameLst>
                                          <p:attrName>style.rotation</p:attrName>
                                        </p:attrNameLst>
                                      </p:cBhvr>
                                      <p:tavLst>
                                        <p:tav tm="0">
                                          <p:val>
                                            <p:fltVal val="-90"/>
                                          </p:val>
                                        </p:tav>
                                        <p:tav tm="100000">
                                          <p:val>
                                            <p:fltVal val="0"/>
                                          </p:val>
                                        </p:tav>
                                      </p:tavLst>
                                    </p:anim>
                                    <p:anim calcmode="lin" valueType="num">
                                      <p:cBhvr>
                                        <p:cTn id="27" dur="800" decel="100000" fill="hold"/>
                                        <p:tgtEl>
                                          <p:spTgt spid="10"/>
                                        </p:tgtEl>
                                        <p:attrNameLst>
                                          <p:attrName>ppt_x</p:attrName>
                                        </p:attrNameLst>
                                      </p:cBhvr>
                                      <p:tavLst>
                                        <p:tav tm="0">
                                          <p:val>
                                            <p:strVal val="#ppt_x+0.4"/>
                                          </p:val>
                                        </p:tav>
                                        <p:tav tm="100000">
                                          <p:val>
                                            <p:strVal val="#ppt_x-0.05"/>
                                          </p:val>
                                        </p:tav>
                                      </p:tavLst>
                                    </p:anim>
                                    <p:anim calcmode="lin" valueType="num">
                                      <p:cBhvr>
                                        <p:cTn id="28" dur="800" decel="100000" fill="hold"/>
                                        <p:tgtEl>
                                          <p:spTgt spid="10"/>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par>
                                <p:cTn id="31" presetID="3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800" decel="100000"/>
                                        <p:tgtEl>
                                          <p:spTgt spid="7"/>
                                        </p:tgtEl>
                                      </p:cBhvr>
                                    </p:animEffect>
                                    <p:anim calcmode="lin" valueType="num">
                                      <p:cBhvr>
                                        <p:cTn id="34" dur="800" decel="100000" fill="hold"/>
                                        <p:tgtEl>
                                          <p:spTgt spid="7"/>
                                        </p:tgtEl>
                                        <p:attrNameLst>
                                          <p:attrName>style.rotation</p:attrName>
                                        </p:attrNameLst>
                                      </p:cBhvr>
                                      <p:tavLst>
                                        <p:tav tm="0">
                                          <p:val>
                                            <p:fltVal val="-90"/>
                                          </p:val>
                                        </p:tav>
                                        <p:tav tm="100000">
                                          <p:val>
                                            <p:fltVal val="0"/>
                                          </p:val>
                                        </p:tav>
                                      </p:tavLst>
                                    </p:anim>
                                    <p:anim calcmode="lin" valueType="num">
                                      <p:cBhvr>
                                        <p:cTn id="35" dur="800" decel="100000" fill="hold"/>
                                        <p:tgtEl>
                                          <p:spTgt spid="7"/>
                                        </p:tgtEl>
                                        <p:attrNameLst>
                                          <p:attrName>ppt_x</p:attrName>
                                        </p:attrNameLst>
                                      </p:cBhvr>
                                      <p:tavLst>
                                        <p:tav tm="0">
                                          <p:val>
                                            <p:strVal val="#ppt_x+0.4"/>
                                          </p:val>
                                        </p:tav>
                                        <p:tav tm="100000">
                                          <p:val>
                                            <p:strVal val="#ppt_x-0.05"/>
                                          </p:val>
                                        </p:tav>
                                      </p:tavLst>
                                    </p:anim>
                                    <p:anim calcmode="lin" valueType="num">
                                      <p:cBhvr>
                                        <p:cTn id="36" dur="800" decel="100000" fill="hold"/>
                                        <p:tgtEl>
                                          <p:spTgt spid="7"/>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8" presetClass="entr" presetSubtype="0" accel="10000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strVal val="#ppt_w*2.5"/>
                                          </p:val>
                                        </p:tav>
                                        <p:tav tm="100000">
                                          <p:val>
                                            <p:strVal val="#ppt_w"/>
                                          </p:val>
                                        </p:tav>
                                      </p:tavLst>
                                    </p:anim>
                                    <p:anim calcmode="lin" valueType="num">
                                      <p:cBhvr>
                                        <p:cTn id="44" dur="500" fill="hold"/>
                                        <p:tgtEl>
                                          <p:spTgt spid="12"/>
                                        </p:tgtEl>
                                        <p:attrNameLst>
                                          <p:attrName>ppt_h</p:attrName>
                                        </p:attrNameLst>
                                      </p:cBhvr>
                                      <p:tavLst>
                                        <p:tav tm="0">
                                          <p:val>
                                            <p:strVal val="#ppt_h*0.01"/>
                                          </p:val>
                                        </p:tav>
                                        <p:tav tm="100000">
                                          <p:val>
                                            <p:strVal val="#ppt_h"/>
                                          </p:val>
                                        </p:tav>
                                      </p:tavLst>
                                    </p:anim>
                                    <p:anim calcmode="lin" valueType="num">
                                      <p:cBhvr>
                                        <p:cTn id="45" dur="500" fill="hold"/>
                                        <p:tgtEl>
                                          <p:spTgt spid="12"/>
                                        </p:tgtEl>
                                        <p:attrNameLst>
                                          <p:attrName>ppt_x</p:attrName>
                                        </p:attrNameLst>
                                      </p:cBhvr>
                                      <p:tavLst>
                                        <p:tav tm="0">
                                          <p:val>
                                            <p:strVal val="#ppt_x"/>
                                          </p:val>
                                        </p:tav>
                                        <p:tav tm="100000">
                                          <p:val>
                                            <p:strVal val="#ppt_x"/>
                                          </p:val>
                                        </p:tav>
                                      </p:tavLst>
                                    </p:anim>
                                    <p:anim calcmode="lin" valueType="num">
                                      <p:cBhvr>
                                        <p:cTn id="46" dur="500" fill="hold"/>
                                        <p:tgtEl>
                                          <p:spTgt spid="12"/>
                                        </p:tgtEl>
                                        <p:attrNameLst>
                                          <p:attrName>ppt_y</p:attrName>
                                        </p:attrNameLst>
                                      </p:cBhvr>
                                      <p:tavLst>
                                        <p:tav tm="0">
                                          <p:val>
                                            <p:strVal val="#ppt_h+1"/>
                                          </p:val>
                                        </p:tav>
                                        <p:tav tm="100000">
                                          <p:val>
                                            <p:strVal val="#ppt_y"/>
                                          </p:val>
                                        </p:tav>
                                      </p:tavLst>
                                    </p:anim>
                                    <p:animEffect transition="in" filter="fade">
                                      <p:cBhvr>
                                        <p:cTn id="47" dur="500"/>
                                        <p:tgtEl>
                                          <p:spTgt spid="12"/>
                                        </p:tgtEl>
                                      </p:cBhvr>
                                    </p:animEffect>
                                  </p:childTnLst>
                                </p:cTn>
                              </p:par>
                              <p:par>
                                <p:cTn id="48" presetID="58" presetClass="entr" presetSubtype="0" accel="10000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p:cTn id="50" dur="500" fill="hold"/>
                                        <p:tgtEl>
                                          <p:spTgt spid="5"/>
                                        </p:tgtEl>
                                        <p:attrNameLst>
                                          <p:attrName>ppt_w</p:attrName>
                                        </p:attrNameLst>
                                      </p:cBhvr>
                                      <p:tavLst>
                                        <p:tav tm="0">
                                          <p:val>
                                            <p:strVal val="#ppt_w*2.5"/>
                                          </p:val>
                                        </p:tav>
                                        <p:tav tm="100000">
                                          <p:val>
                                            <p:strVal val="#ppt_w"/>
                                          </p:val>
                                        </p:tav>
                                      </p:tavLst>
                                    </p:anim>
                                    <p:anim calcmode="lin" valueType="num">
                                      <p:cBhvr>
                                        <p:cTn id="51" dur="500" fill="hold"/>
                                        <p:tgtEl>
                                          <p:spTgt spid="5"/>
                                        </p:tgtEl>
                                        <p:attrNameLst>
                                          <p:attrName>ppt_h</p:attrName>
                                        </p:attrNameLst>
                                      </p:cBhvr>
                                      <p:tavLst>
                                        <p:tav tm="0">
                                          <p:val>
                                            <p:strVal val="#ppt_h*0.01"/>
                                          </p:val>
                                        </p:tav>
                                        <p:tav tm="100000">
                                          <p:val>
                                            <p:strVal val="#ppt_h"/>
                                          </p:val>
                                        </p:tav>
                                      </p:tavLst>
                                    </p:anim>
                                    <p:anim calcmode="lin" valueType="num">
                                      <p:cBhvr>
                                        <p:cTn id="52" dur="500" fill="hold"/>
                                        <p:tgtEl>
                                          <p:spTgt spid="5"/>
                                        </p:tgtEl>
                                        <p:attrNameLst>
                                          <p:attrName>ppt_x</p:attrName>
                                        </p:attrNameLst>
                                      </p:cBhvr>
                                      <p:tavLst>
                                        <p:tav tm="0">
                                          <p:val>
                                            <p:strVal val="#ppt_x"/>
                                          </p:val>
                                        </p:tav>
                                        <p:tav tm="100000">
                                          <p:val>
                                            <p:strVal val="#ppt_x"/>
                                          </p:val>
                                        </p:tav>
                                      </p:tavLst>
                                    </p:anim>
                                    <p:anim calcmode="lin" valueType="num">
                                      <p:cBhvr>
                                        <p:cTn id="53" dur="500" fill="hold"/>
                                        <p:tgtEl>
                                          <p:spTgt spid="5"/>
                                        </p:tgtEl>
                                        <p:attrNameLst>
                                          <p:attrName>ppt_y</p:attrName>
                                        </p:attrNameLst>
                                      </p:cBhvr>
                                      <p:tavLst>
                                        <p:tav tm="0">
                                          <p:val>
                                            <p:strVal val="#ppt_h+1"/>
                                          </p:val>
                                        </p:tav>
                                        <p:tav tm="100000">
                                          <p:val>
                                            <p:strVal val="#ppt_y"/>
                                          </p:val>
                                        </p:tav>
                                      </p:tavLst>
                                    </p:anim>
                                    <p:animEffect transition="in" filter="fad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800" decel="100000"/>
                                        <p:tgtEl>
                                          <p:spTgt spid="15"/>
                                        </p:tgtEl>
                                      </p:cBhvr>
                                    </p:animEffect>
                                    <p:anim calcmode="lin" valueType="num">
                                      <p:cBhvr>
                                        <p:cTn id="68" dur="800" decel="100000" fill="hold"/>
                                        <p:tgtEl>
                                          <p:spTgt spid="15"/>
                                        </p:tgtEl>
                                        <p:attrNameLst>
                                          <p:attrName>style.rotation</p:attrName>
                                        </p:attrNameLst>
                                      </p:cBhvr>
                                      <p:tavLst>
                                        <p:tav tm="0">
                                          <p:val>
                                            <p:fltVal val="-90"/>
                                          </p:val>
                                        </p:tav>
                                        <p:tav tm="100000">
                                          <p:val>
                                            <p:fltVal val="0"/>
                                          </p:val>
                                        </p:tav>
                                      </p:tavLst>
                                    </p:anim>
                                    <p:anim calcmode="lin" valueType="num">
                                      <p:cBhvr>
                                        <p:cTn id="69" dur="800" decel="100000" fill="hold"/>
                                        <p:tgtEl>
                                          <p:spTgt spid="15"/>
                                        </p:tgtEl>
                                        <p:attrNameLst>
                                          <p:attrName>ppt_x</p:attrName>
                                        </p:attrNameLst>
                                      </p:cBhvr>
                                      <p:tavLst>
                                        <p:tav tm="0">
                                          <p:val>
                                            <p:strVal val="#ppt_x+0.4"/>
                                          </p:val>
                                        </p:tav>
                                        <p:tav tm="100000">
                                          <p:val>
                                            <p:strVal val="#ppt_x-0.05"/>
                                          </p:val>
                                        </p:tav>
                                      </p:tavLst>
                                    </p:anim>
                                    <p:anim calcmode="lin" valueType="num">
                                      <p:cBhvr>
                                        <p:cTn id="70" dur="800" decel="100000" fill="hold"/>
                                        <p:tgtEl>
                                          <p:spTgt spid="15"/>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9" presetClass="entr" presetSubtype="0" decel="10000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500" fill="hold"/>
                                        <p:tgtEl>
                                          <p:spTgt spid="16"/>
                                        </p:tgtEl>
                                        <p:attrNameLst>
                                          <p:attrName>ppt_w</p:attrName>
                                        </p:attrNameLst>
                                      </p:cBhvr>
                                      <p:tavLst>
                                        <p:tav tm="0">
                                          <p:val>
                                            <p:fltVal val="0"/>
                                          </p:val>
                                        </p:tav>
                                        <p:tav tm="100000">
                                          <p:val>
                                            <p:strVal val="#ppt_w"/>
                                          </p:val>
                                        </p:tav>
                                      </p:tavLst>
                                    </p:anim>
                                    <p:anim calcmode="lin" valueType="num">
                                      <p:cBhvr>
                                        <p:cTn id="78" dur="500" fill="hold"/>
                                        <p:tgtEl>
                                          <p:spTgt spid="16"/>
                                        </p:tgtEl>
                                        <p:attrNameLst>
                                          <p:attrName>ppt_h</p:attrName>
                                        </p:attrNameLst>
                                      </p:cBhvr>
                                      <p:tavLst>
                                        <p:tav tm="0">
                                          <p:val>
                                            <p:fltVal val="0"/>
                                          </p:val>
                                        </p:tav>
                                        <p:tav tm="100000">
                                          <p:val>
                                            <p:strVal val="#ppt_h"/>
                                          </p:val>
                                        </p:tav>
                                      </p:tavLst>
                                    </p:anim>
                                    <p:anim calcmode="lin" valueType="num">
                                      <p:cBhvr>
                                        <p:cTn id="79" dur="500" fill="hold"/>
                                        <p:tgtEl>
                                          <p:spTgt spid="16"/>
                                        </p:tgtEl>
                                        <p:attrNameLst>
                                          <p:attrName>style.rotation</p:attrName>
                                        </p:attrNameLst>
                                      </p:cBhvr>
                                      <p:tavLst>
                                        <p:tav tm="0">
                                          <p:val>
                                            <p:fltVal val="360"/>
                                          </p:val>
                                        </p:tav>
                                        <p:tav tm="100000">
                                          <p:val>
                                            <p:fltVal val="0"/>
                                          </p:val>
                                        </p:tav>
                                      </p:tavLst>
                                    </p:anim>
                                    <p:animEffect transition="in" filter="fade">
                                      <p:cBhvr>
                                        <p:cTn id="80" dur="500"/>
                                        <p:tgtEl>
                                          <p:spTgt spid="16"/>
                                        </p:tgtEl>
                                      </p:cBhvr>
                                    </p:animEffect>
                                  </p:childTnLst>
                                </p:cTn>
                              </p:par>
                              <p:par>
                                <p:cTn id="81" presetID="49" presetClass="entr" presetSubtype="0" decel="10000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 calcmode="lin" valueType="num">
                                      <p:cBhvr>
                                        <p:cTn id="83" dur="500" fill="hold"/>
                                        <p:tgtEl>
                                          <p:spTgt spid="14"/>
                                        </p:tgtEl>
                                        <p:attrNameLst>
                                          <p:attrName>ppt_w</p:attrName>
                                        </p:attrNameLst>
                                      </p:cBhvr>
                                      <p:tavLst>
                                        <p:tav tm="0">
                                          <p:val>
                                            <p:fltVal val="0"/>
                                          </p:val>
                                        </p:tav>
                                        <p:tav tm="100000">
                                          <p:val>
                                            <p:strVal val="#ppt_w"/>
                                          </p:val>
                                        </p:tav>
                                      </p:tavLst>
                                    </p:anim>
                                    <p:anim calcmode="lin" valueType="num">
                                      <p:cBhvr>
                                        <p:cTn id="84" dur="500" fill="hold"/>
                                        <p:tgtEl>
                                          <p:spTgt spid="14"/>
                                        </p:tgtEl>
                                        <p:attrNameLst>
                                          <p:attrName>ppt_h</p:attrName>
                                        </p:attrNameLst>
                                      </p:cBhvr>
                                      <p:tavLst>
                                        <p:tav tm="0">
                                          <p:val>
                                            <p:fltVal val="0"/>
                                          </p:val>
                                        </p:tav>
                                        <p:tav tm="100000">
                                          <p:val>
                                            <p:strVal val="#ppt_h"/>
                                          </p:val>
                                        </p:tav>
                                      </p:tavLst>
                                    </p:anim>
                                    <p:anim calcmode="lin" valueType="num">
                                      <p:cBhvr>
                                        <p:cTn id="85" dur="500" fill="hold"/>
                                        <p:tgtEl>
                                          <p:spTgt spid="14"/>
                                        </p:tgtEl>
                                        <p:attrNameLst>
                                          <p:attrName>style.rotation</p:attrName>
                                        </p:attrNameLst>
                                      </p:cBhvr>
                                      <p:tavLst>
                                        <p:tav tm="0">
                                          <p:val>
                                            <p:fltVal val="360"/>
                                          </p:val>
                                        </p:tav>
                                        <p:tav tm="100000">
                                          <p:val>
                                            <p:fltVal val="0"/>
                                          </p:val>
                                        </p:tav>
                                      </p:tavLst>
                                    </p:anim>
                                    <p:animEffect transition="in" filter="fade">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52"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animScale>
                                      <p:cBhvr>
                                        <p:cTn id="99"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0" dur="1000" decel="50000" fill="hold">
                                          <p:stCondLst>
                                            <p:cond delay="0"/>
                                          </p:stCondLst>
                                        </p:cTn>
                                        <p:tgtEl>
                                          <p:spTgt spid="28"/>
                                        </p:tgtEl>
                                        <p:attrNameLst>
                                          <p:attrName>ppt_x</p:attrName>
                                          <p:attrName>ppt_y</p:attrName>
                                        </p:attrNameLst>
                                      </p:cBhvr>
                                    </p:animMotion>
                                    <p:animEffect transition="in" filter="fade">
                                      <p:cBhvr>
                                        <p:cTn id="101" dur="10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4" grpId="0" animBg="1"/>
      <p:bldP spid="15" grpId="0" animBg="1"/>
      <p:bldP spid="26" grpId="0"/>
      <p:bldP spid="27" grpId="0"/>
      <p:bldGraphic spid="28" grpId="0">
        <p:bldAsOne/>
      </p:bldGraphic>
      <p:bldP spid="32" grpId="0"/>
      <p:bldP spid="33"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436313" y="907907"/>
            <a:ext cx="8229600" cy="1152943"/>
          </a:xfrm>
        </p:spPr>
        <p:txBody>
          <a:bodyPr>
            <a:normAutofit/>
          </a:bodyPr>
          <a:lstStyle/>
          <a:p>
            <a:pPr eaLnBrk="1" hangingPunct="1">
              <a:lnSpc>
                <a:spcPct val="90000"/>
              </a:lnSpc>
              <a:buFontTx/>
              <a:buNone/>
            </a:pPr>
            <a:r>
              <a:rPr lang="zh-CN" altLang="en-US" dirty="0">
                <a:solidFill>
                  <a:srgbClr val="FF7C80"/>
                </a:solidFill>
                <a:latin typeface="+mn-ea"/>
              </a:rPr>
              <a:t>例：</a:t>
            </a:r>
            <a:r>
              <a:rPr lang="zh-CN" altLang="en-US" dirty="0">
                <a:latin typeface="+mn-ea"/>
              </a:rPr>
              <a:t>项目</a:t>
            </a:r>
            <a:r>
              <a:rPr lang="en-US" altLang="zh-CN" dirty="0">
                <a:latin typeface="+mn-ea"/>
              </a:rPr>
              <a:t>(</a:t>
            </a:r>
            <a:r>
              <a:rPr lang="zh-CN" altLang="en-US" dirty="0">
                <a:latin typeface="+mn-ea"/>
              </a:rPr>
              <a:t>编号，项目名称，负责人，职务， 成员，任务情况</a:t>
            </a:r>
            <a:r>
              <a:rPr lang="en-US" altLang="zh-CN" dirty="0">
                <a:latin typeface="+mn-ea"/>
              </a:rPr>
              <a:t>) (</a:t>
            </a:r>
            <a:r>
              <a:rPr lang="zh-CN" altLang="en-US" dirty="0">
                <a:latin typeface="+mn-ea"/>
              </a:rPr>
              <a:t>假设</a:t>
            </a:r>
            <a:r>
              <a:rPr lang="en-US" altLang="zh-CN" dirty="0">
                <a:latin typeface="+mn-ea"/>
              </a:rPr>
              <a:t>:</a:t>
            </a:r>
            <a:r>
              <a:rPr lang="zh-CN" altLang="en-US" dirty="0">
                <a:latin typeface="+mn-ea"/>
              </a:rPr>
              <a:t>负责人无重名情况）</a:t>
            </a:r>
          </a:p>
        </p:txBody>
      </p:sp>
      <p:sp>
        <p:nvSpPr>
          <p:cNvPr id="29698" name="灯片编号占位符 5"/>
          <p:cNvSpPr>
            <a:spLocks noGrp="1"/>
          </p:cNvSpPr>
          <p:nvPr>
            <p:ph type="sldNum" sz="quarter" idx="12"/>
          </p:nvPr>
        </p:nvSpPr>
        <p:spPr>
          <a:noFill/>
        </p:spPr>
        <p:txBody>
          <a:bodyPr/>
          <a:lstStyle/>
          <a:p>
            <a:fld id="{F9EBB51F-2F02-4900-A13C-2869A9E51F2B}" type="slidenum">
              <a:rPr lang="en-US" altLang="zh-CN" smtClean="0"/>
              <a:pPr/>
              <a:t>51</a:t>
            </a:fld>
            <a:endParaRPr lang="en-US" altLang="zh-CN" smtClean="0"/>
          </a:p>
        </p:txBody>
      </p:sp>
      <p:grpSp>
        <p:nvGrpSpPr>
          <p:cNvPr id="2" name="Group 23"/>
          <p:cNvGrpSpPr>
            <a:grpSpLocks/>
          </p:cNvGrpSpPr>
          <p:nvPr/>
        </p:nvGrpSpPr>
        <p:grpSpPr bwMode="auto">
          <a:xfrm>
            <a:off x="611560" y="2370188"/>
            <a:ext cx="7543800" cy="2020094"/>
            <a:chOff x="336" y="1776"/>
            <a:chExt cx="4752" cy="1527"/>
          </a:xfrm>
          <a:noFill/>
        </p:grpSpPr>
        <p:sp>
          <p:nvSpPr>
            <p:cNvPr id="29701" name="Text Box 24"/>
            <p:cNvSpPr txBox="1">
              <a:spLocks noChangeArrowheads="1"/>
            </p:cNvSpPr>
            <p:nvPr/>
          </p:nvSpPr>
          <p:spPr bwMode="auto">
            <a:xfrm>
              <a:off x="2112" y="1968"/>
              <a:ext cx="816"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编号</a:t>
              </a:r>
            </a:p>
          </p:txBody>
        </p:sp>
        <p:sp>
          <p:nvSpPr>
            <p:cNvPr id="29702" name="Text Box 25"/>
            <p:cNvSpPr txBox="1">
              <a:spLocks noChangeArrowheads="1"/>
            </p:cNvSpPr>
            <p:nvPr/>
          </p:nvSpPr>
          <p:spPr bwMode="auto">
            <a:xfrm>
              <a:off x="2112" y="2736"/>
              <a:ext cx="816"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成员</a:t>
              </a:r>
            </a:p>
          </p:txBody>
        </p:sp>
        <p:sp>
          <p:nvSpPr>
            <p:cNvPr id="29703" name="Text Box 26"/>
            <p:cNvSpPr txBox="1">
              <a:spLocks noChangeArrowheads="1"/>
            </p:cNvSpPr>
            <p:nvPr/>
          </p:nvSpPr>
          <p:spPr bwMode="auto">
            <a:xfrm>
              <a:off x="3792" y="2400"/>
              <a:ext cx="1160"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负责人</a:t>
              </a:r>
            </a:p>
          </p:txBody>
        </p:sp>
        <p:sp>
          <p:nvSpPr>
            <p:cNvPr id="29704" name="Text Box 27"/>
            <p:cNvSpPr txBox="1">
              <a:spLocks noChangeArrowheads="1"/>
            </p:cNvSpPr>
            <p:nvPr/>
          </p:nvSpPr>
          <p:spPr bwMode="auto">
            <a:xfrm>
              <a:off x="3792" y="1776"/>
              <a:ext cx="1296"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项目名称</a:t>
              </a:r>
            </a:p>
          </p:txBody>
        </p:sp>
        <p:sp>
          <p:nvSpPr>
            <p:cNvPr id="29705" name="Text Box 28"/>
            <p:cNvSpPr txBox="1">
              <a:spLocks noChangeArrowheads="1"/>
            </p:cNvSpPr>
            <p:nvPr/>
          </p:nvSpPr>
          <p:spPr bwMode="auto">
            <a:xfrm>
              <a:off x="336" y="2304"/>
              <a:ext cx="1296"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任务情况</a:t>
              </a:r>
            </a:p>
          </p:txBody>
        </p:sp>
        <p:sp>
          <p:nvSpPr>
            <p:cNvPr id="29706" name="Rectangle 29"/>
            <p:cNvSpPr>
              <a:spLocks noChangeArrowheads="1"/>
            </p:cNvSpPr>
            <p:nvPr/>
          </p:nvSpPr>
          <p:spPr bwMode="auto">
            <a:xfrm>
              <a:off x="1968" y="1824"/>
              <a:ext cx="1104" cy="1392"/>
            </a:xfrm>
            <a:prstGeom prst="rect">
              <a:avLst/>
            </a:prstGeom>
            <a:grpFill/>
            <a:ln w="9525">
              <a:solidFill>
                <a:schemeClr val="tx1"/>
              </a:solidFill>
              <a:miter lim="800000"/>
              <a:headEnd/>
              <a:tailEnd/>
            </a:ln>
          </p:spPr>
          <p:txBody>
            <a:bodyPr wrap="none" anchor="ctr"/>
            <a:lstStyle/>
            <a:p>
              <a:endParaRPr lang="zh-CN" altLang="en-US"/>
            </a:p>
          </p:txBody>
        </p:sp>
        <p:sp>
          <p:nvSpPr>
            <p:cNvPr id="29707" name="Line 30"/>
            <p:cNvSpPr>
              <a:spLocks noChangeShapeType="1"/>
            </p:cNvSpPr>
            <p:nvPr/>
          </p:nvSpPr>
          <p:spPr bwMode="auto">
            <a:xfrm flipH="1">
              <a:off x="1632" y="2448"/>
              <a:ext cx="336" cy="1"/>
            </a:xfrm>
            <a:prstGeom prst="line">
              <a:avLst/>
            </a:prstGeom>
            <a:grpFill/>
            <a:ln w="9525">
              <a:solidFill>
                <a:schemeClr val="tx1"/>
              </a:solidFill>
              <a:round/>
              <a:headEnd/>
              <a:tailEnd type="triangle" w="lg" len="med"/>
            </a:ln>
          </p:spPr>
          <p:txBody>
            <a:bodyPr wrap="none" anchor="ctr"/>
            <a:lstStyle/>
            <a:p>
              <a:endParaRPr lang="zh-CN" altLang="en-US"/>
            </a:p>
          </p:txBody>
        </p:sp>
        <p:sp>
          <p:nvSpPr>
            <p:cNvPr id="29708" name="Line 31"/>
            <p:cNvSpPr>
              <a:spLocks noChangeShapeType="1"/>
            </p:cNvSpPr>
            <p:nvPr/>
          </p:nvSpPr>
          <p:spPr bwMode="auto">
            <a:xfrm flipV="1">
              <a:off x="2928" y="1920"/>
              <a:ext cx="864" cy="192"/>
            </a:xfrm>
            <a:prstGeom prst="line">
              <a:avLst/>
            </a:prstGeom>
            <a:grpFill/>
            <a:ln w="38100">
              <a:solidFill>
                <a:srgbClr val="FF0000"/>
              </a:solidFill>
              <a:round/>
              <a:headEnd/>
              <a:tailEnd type="triangle" w="lg" len="sm"/>
            </a:ln>
          </p:spPr>
          <p:txBody>
            <a:bodyPr wrap="none" anchor="ctr"/>
            <a:lstStyle/>
            <a:p>
              <a:endParaRPr lang="zh-CN" altLang="en-US"/>
            </a:p>
          </p:txBody>
        </p:sp>
        <p:sp>
          <p:nvSpPr>
            <p:cNvPr id="29709" name="Line 32"/>
            <p:cNvSpPr>
              <a:spLocks noChangeShapeType="1"/>
            </p:cNvSpPr>
            <p:nvPr/>
          </p:nvSpPr>
          <p:spPr bwMode="auto">
            <a:xfrm>
              <a:off x="2928" y="2112"/>
              <a:ext cx="864" cy="432"/>
            </a:xfrm>
            <a:prstGeom prst="line">
              <a:avLst/>
            </a:prstGeom>
            <a:grpFill/>
            <a:ln w="38100">
              <a:solidFill>
                <a:srgbClr val="FF0000"/>
              </a:solidFill>
              <a:round/>
              <a:headEnd/>
              <a:tailEnd type="triangle" w="lg" len="sm"/>
            </a:ln>
          </p:spPr>
          <p:txBody>
            <a:bodyPr wrap="none" anchor="ctr"/>
            <a:lstStyle/>
            <a:p>
              <a:endParaRPr lang="zh-CN" altLang="en-US"/>
            </a:p>
          </p:txBody>
        </p:sp>
        <p:sp>
          <p:nvSpPr>
            <p:cNvPr id="29710" name="Line 33"/>
            <p:cNvSpPr>
              <a:spLocks noChangeShapeType="1"/>
            </p:cNvSpPr>
            <p:nvPr/>
          </p:nvSpPr>
          <p:spPr bwMode="auto">
            <a:xfrm flipV="1">
              <a:off x="3072" y="2016"/>
              <a:ext cx="720" cy="672"/>
            </a:xfrm>
            <a:prstGeom prst="line">
              <a:avLst/>
            </a:prstGeom>
            <a:grpFill/>
            <a:ln w="28575">
              <a:solidFill>
                <a:schemeClr val="tx1"/>
              </a:solidFill>
              <a:prstDash val="sysDot"/>
              <a:round/>
              <a:headEnd/>
              <a:tailEnd type="triangle" w="lg" len="med"/>
            </a:ln>
          </p:spPr>
          <p:txBody>
            <a:bodyPr wrap="none" anchor="ctr"/>
            <a:lstStyle/>
            <a:p>
              <a:endParaRPr lang="zh-CN" altLang="en-US"/>
            </a:p>
          </p:txBody>
        </p:sp>
        <p:sp>
          <p:nvSpPr>
            <p:cNvPr id="29711" name="Line 34"/>
            <p:cNvSpPr>
              <a:spLocks noChangeShapeType="1"/>
            </p:cNvSpPr>
            <p:nvPr/>
          </p:nvSpPr>
          <p:spPr bwMode="auto">
            <a:xfrm flipV="1">
              <a:off x="3072" y="2592"/>
              <a:ext cx="720" cy="144"/>
            </a:xfrm>
            <a:prstGeom prst="line">
              <a:avLst/>
            </a:prstGeom>
            <a:grpFill/>
            <a:ln w="28575">
              <a:solidFill>
                <a:schemeClr val="tx1"/>
              </a:solidFill>
              <a:prstDash val="sysDot"/>
              <a:round/>
              <a:headEnd/>
              <a:tailEnd type="triangle" w="lg" len="med"/>
            </a:ln>
          </p:spPr>
          <p:txBody>
            <a:bodyPr wrap="none" anchor="ctr"/>
            <a:lstStyle/>
            <a:p>
              <a:endParaRPr lang="zh-CN" altLang="en-US"/>
            </a:p>
          </p:txBody>
        </p:sp>
        <p:sp>
          <p:nvSpPr>
            <p:cNvPr id="29712" name="Text Box 35"/>
            <p:cNvSpPr txBox="1">
              <a:spLocks noChangeArrowheads="1"/>
            </p:cNvSpPr>
            <p:nvPr/>
          </p:nvSpPr>
          <p:spPr bwMode="auto">
            <a:xfrm>
              <a:off x="3792" y="3024"/>
              <a:ext cx="1160" cy="279"/>
            </a:xfrm>
            <a:prstGeom prst="rect">
              <a:avLst/>
            </a:prstGeom>
            <a:grp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职务</a:t>
              </a:r>
            </a:p>
          </p:txBody>
        </p:sp>
        <p:sp>
          <p:nvSpPr>
            <p:cNvPr id="29713" name="Line 36"/>
            <p:cNvSpPr>
              <a:spLocks noChangeShapeType="1"/>
            </p:cNvSpPr>
            <p:nvPr/>
          </p:nvSpPr>
          <p:spPr bwMode="auto">
            <a:xfrm>
              <a:off x="4175" y="2688"/>
              <a:ext cx="1" cy="336"/>
            </a:xfrm>
            <a:prstGeom prst="line">
              <a:avLst/>
            </a:prstGeom>
            <a:grpFill/>
            <a:ln w="9525">
              <a:solidFill>
                <a:schemeClr val="tx1"/>
              </a:solidFill>
              <a:round/>
              <a:headEnd/>
              <a:tailEnd type="triangle" w="lg" len="med"/>
            </a:ln>
          </p:spPr>
          <p:txBody>
            <a:bodyPr wrap="none" anchor="ctr"/>
            <a:lstStyle/>
            <a:p>
              <a:endParaRPr lang="zh-CN" altLang="en-US"/>
            </a:p>
          </p:txBody>
        </p:sp>
        <p:sp>
          <p:nvSpPr>
            <p:cNvPr id="29714" name="Line 37"/>
            <p:cNvSpPr>
              <a:spLocks noChangeShapeType="1"/>
            </p:cNvSpPr>
            <p:nvPr/>
          </p:nvSpPr>
          <p:spPr bwMode="auto">
            <a:xfrm>
              <a:off x="2928" y="2112"/>
              <a:ext cx="864" cy="1056"/>
            </a:xfrm>
            <a:prstGeom prst="line">
              <a:avLst/>
            </a:prstGeom>
            <a:grpFill/>
            <a:ln w="38100">
              <a:solidFill>
                <a:srgbClr val="FF0000"/>
              </a:solidFill>
              <a:round/>
              <a:headEnd/>
              <a:tailEnd type="triangle" w="lg" len="sm"/>
            </a:ln>
          </p:spPr>
          <p:txBody>
            <a:bodyPr wrap="none" anchor="ctr"/>
            <a:lstStyle/>
            <a:p>
              <a:endParaRPr lang="zh-CN" altLang="en-US"/>
            </a:p>
          </p:txBody>
        </p:sp>
        <p:sp>
          <p:nvSpPr>
            <p:cNvPr id="29715" name="Line 38"/>
            <p:cNvSpPr>
              <a:spLocks noChangeShapeType="1"/>
            </p:cNvSpPr>
            <p:nvPr/>
          </p:nvSpPr>
          <p:spPr bwMode="auto">
            <a:xfrm>
              <a:off x="3072" y="2784"/>
              <a:ext cx="720" cy="432"/>
            </a:xfrm>
            <a:prstGeom prst="line">
              <a:avLst/>
            </a:prstGeom>
            <a:grpFill/>
            <a:ln w="28575">
              <a:solidFill>
                <a:schemeClr val="tx1"/>
              </a:solidFill>
              <a:prstDash val="sysDot"/>
              <a:round/>
              <a:headEnd/>
              <a:tailEnd type="triangle" w="lg" len="med"/>
            </a:ln>
          </p:spPr>
          <p:txBody>
            <a:bodyPr wrap="none" anchor="ctr"/>
            <a:lstStyle/>
            <a:p>
              <a:endParaRPr lang="zh-CN" altLang="en-US"/>
            </a:p>
          </p:txBody>
        </p:sp>
      </p:grpSp>
      <p:sp>
        <p:nvSpPr>
          <p:cNvPr id="20" name="矩形 19"/>
          <p:cNvSpPr/>
          <p:nvPr/>
        </p:nvSpPr>
        <p:spPr>
          <a:xfrm>
            <a:off x="2570164" y="44627"/>
            <a:ext cx="2244525" cy="584775"/>
          </a:xfrm>
          <a:prstGeom prst="rect">
            <a:avLst/>
          </a:prstGeom>
        </p:spPr>
        <p:txBody>
          <a:bodyPr wrap="none">
            <a:spAutoFit/>
          </a:bodyPr>
          <a:lstStyle/>
          <a:p>
            <a:pPr eaLnBrk="1" hangingPunct="1">
              <a:buFontTx/>
              <a:buNone/>
            </a:pPr>
            <a:r>
              <a:rPr lang="zh-CN" altLang="en-US" sz="3200" b="1" dirty="0">
                <a:solidFill>
                  <a:srgbClr val="FFFF00"/>
                </a:solidFill>
                <a:latin typeface="隶书" pitchFamily="49" charset="-122"/>
                <a:ea typeface="隶书" pitchFamily="49" charset="-122"/>
              </a:rPr>
              <a:t>规范化举例</a:t>
            </a:r>
            <a:endParaRPr lang="en-US" altLang="zh-CN" sz="3200" b="1" dirty="0">
              <a:solidFill>
                <a:srgbClr val="FFFF00"/>
              </a:solidFill>
              <a:latin typeface="隶书" pitchFamily="49" charset="-122"/>
              <a:ea typeface="隶书" pitchFamily="49" charset="-122"/>
            </a:endParaRPr>
          </a:p>
        </p:txBody>
      </p:sp>
      <p:sp>
        <p:nvSpPr>
          <p:cNvPr id="3" name="文本框 2"/>
          <p:cNvSpPr txBox="1"/>
          <p:nvPr/>
        </p:nvSpPr>
        <p:spPr>
          <a:xfrm>
            <a:off x="241176" y="4509123"/>
            <a:ext cx="8507288" cy="1384995"/>
          </a:xfrm>
          <a:prstGeom prst="rect">
            <a:avLst/>
          </a:prstGeom>
          <a:noFill/>
        </p:spPr>
        <p:txBody>
          <a:bodyPr wrap="square" rtlCol="0">
            <a:spAutoFit/>
          </a:bodyPr>
          <a:lstStyle/>
          <a:p>
            <a:pPr>
              <a:lnSpc>
                <a:spcPct val="150000"/>
              </a:lnSpc>
            </a:pPr>
            <a:r>
              <a:rPr lang="zh-CN" altLang="en-US" sz="2800" dirty="0"/>
              <a:t>主码：（编号，成员）</a:t>
            </a:r>
            <a:r>
              <a:rPr lang="en-US" altLang="zh-CN" sz="2800" dirty="0"/>
              <a:t>1NF</a:t>
            </a:r>
          </a:p>
          <a:p>
            <a:pPr>
              <a:lnSpc>
                <a:spcPct val="150000"/>
              </a:lnSpc>
            </a:pPr>
            <a:r>
              <a:rPr lang="zh-CN" altLang="en-US" sz="2800" dirty="0"/>
              <a:t>问题：你能分析出关系模式存在的问题吗？举例说明</a:t>
            </a:r>
          </a:p>
        </p:txBody>
      </p:sp>
    </p:spTree>
    <p:extLst>
      <p:ext uri="{BB962C8B-B14F-4D97-AF65-F5344CB8AC3E}">
        <p14:creationId xmlns:p14="http://schemas.microsoft.com/office/powerpoint/2010/main" val="2302803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autoUpdateAnimBg="0" advAuto="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DA87D523-378E-46DA-9A7C-B2927A8DE70E}" type="slidenum">
              <a:rPr lang="en-US" altLang="zh-CN" smtClean="0"/>
              <a:pPr/>
              <a:t>52</a:t>
            </a:fld>
            <a:endParaRPr lang="en-US" altLang="zh-CN" smtClean="0"/>
          </a:p>
        </p:txBody>
      </p:sp>
      <p:sp>
        <p:nvSpPr>
          <p:cNvPr id="25623" name="Rectangle 23"/>
          <p:cNvSpPr>
            <a:spLocks noChangeArrowheads="1"/>
          </p:cNvSpPr>
          <p:nvPr/>
        </p:nvSpPr>
        <p:spPr bwMode="auto">
          <a:xfrm>
            <a:off x="539555" y="1467363"/>
            <a:ext cx="7981951" cy="1169551"/>
          </a:xfrm>
          <a:prstGeom prst="rect">
            <a:avLst/>
          </a:prstGeom>
          <a:solidFill>
            <a:schemeClr val="bg1"/>
          </a:solidFill>
          <a:ln w="38100">
            <a:solidFill>
              <a:srgbClr val="9900CC"/>
            </a:solidFill>
            <a:miter lim="800000"/>
            <a:headEnd/>
            <a:tailEnd/>
          </a:ln>
        </p:spPr>
        <p:txBody>
          <a:bodyPr>
            <a:spAutoFit/>
          </a:bodyPr>
          <a:lstStyle/>
          <a:p>
            <a:pPr>
              <a:spcBef>
                <a:spcPct val="50000"/>
              </a:spcBef>
            </a:pPr>
            <a:r>
              <a:rPr kumimoji="1" lang="zh-CN" altLang="en-US" sz="2800" b="1" dirty="0">
                <a:solidFill>
                  <a:schemeClr val="accent2"/>
                </a:solidFill>
                <a:latin typeface="Times New Roman" pitchFamily="18" charset="0"/>
                <a:ea typeface="华文中宋" pitchFamily="2" charset="-122"/>
              </a:rPr>
              <a:t>任务（编号，成员，任务情况）</a:t>
            </a:r>
          </a:p>
          <a:p>
            <a:pPr>
              <a:spcBef>
                <a:spcPct val="50000"/>
              </a:spcBef>
              <a:buClr>
                <a:srgbClr val="CCECFF"/>
              </a:buClr>
              <a:buSzPct val="70000"/>
              <a:buFont typeface="Wingdings" pitchFamily="2" charset="2"/>
              <a:buNone/>
            </a:pPr>
            <a:r>
              <a:rPr kumimoji="1" lang="zh-CN" altLang="en-US" sz="2800" b="1" dirty="0">
                <a:solidFill>
                  <a:schemeClr val="accent2"/>
                </a:solidFill>
                <a:latin typeface="Times New Roman" pitchFamily="18" charset="0"/>
                <a:ea typeface="华文中宋" pitchFamily="2" charset="-122"/>
              </a:rPr>
              <a:t>项目（编号，项目名称，负责人，职务</a:t>
            </a:r>
            <a:r>
              <a:rPr kumimoji="1" lang="zh-CN" altLang="en-US" sz="2800" b="1" dirty="0">
                <a:latin typeface="Times New Roman" pitchFamily="18" charset="0"/>
                <a:ea typeface="华文中宋" pitchFamily="2" charset="-122"/>
              </a:rPr>
              <a:t>）</a:t>
            </a:r>
          </a:p>
        </p:txBody>
      </p:sp>
      <p:sp>
        <p:nvSpPr>
          <p:cNvPr id="30726" name="Text Box 25"/>
          <p:cNvSpPr txBox="1">
            <a:spLocks noChangeArrowheads="1"/>
          </p:cNvSpPr>
          <p:nvPr/>
        </p:nvSpPr>
        <p:spPr bwMode="auto">
          <a:xfrm>
            <a:off x="2667000" y="3669928"/>
            <a:ext cx="12954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编号</a:t>
            </a:r>
          </a:p>
        </p:txBody>
      </p:sp>
      <p:sp>
        <p:nvSpPr>
          <p:cNvPr id="30727" name="Text Box 26"/>
          <p:cNvSpPr txBox="1">
            <a:spLocks noChangeArrowheads="1"/>
          </p:cNvSpPr>
          <p:nvPr/>
        </p:nvSpPr>
        <p:spPr bwMode="auto">
          <a:xfrm>
            <a:off x="2667000" y="4558928"/>
            <a:ext cx="12954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成员</a:t>
            </a:r>
          </a:p>
        </p:txBody>
      </p:sp>
      <p:sp>
        <p:nvSpPr>
          <p:cNvPr id="30728" name="Text Box 27"/>
          <p:cNvSpPr txBox="1">
            <a:spLocks noChangeArrowheads="1"/>
          </p:cNvSpPr>
          <p:nvPr/>
        </p:nvSpPr>
        <p:spPr bwMode="auto">
          <a:xfrm>
            <a:off x="381000" y="4106491"/>
            <a:ext cx="15240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任务情况</a:t>
            </a:r>
          </a:p>
        </p:txBody>
      </p:sp>
      <p:sp>
        <p:nvSpPr>
          <p:cNvPr id="30729" name="Rectangle 28"/>
          <p:cNvSpPr>
            <a:spLocks noChangeArrowheads="1"/>
          </p:cNvSpPr>
          <p:nvPr/>
        </p:nvSpPr>
        <p:spPr bwMode="auto">
          <a:xfrm>
            <a:off x="2438400" y="3415929"/>
            <a:ext cx="1752600" cy="1841500"/>
          </a:xfrm>
          <a:prstGeom prst="rect">
            <a:avLst/>
          </a:prstGeom>
          <a:noFill/>
          <a:ln w="9525">
            <a:solidFill>
              <a:schemeClr val="tx1"/>
            </a:solidFill>
            <a:miter lim="800000"/>
            <a:headEnd/>
            <a:tailEnd/>
          </a:ln>
        </p:spPr>
        <p:txBody>
          <a:bodyPr wrap="none" anchor="ctr"/>
          <a:lstStyle/>
          <a:p>
            <a:endParaRPr lang="zh-CN" altLang="en-US"/>
          </a:p>
        </p:txBody>
      </p:sp>
      <p:sp>
        <p:nvSpPr>
          <p:cNvPr id="30730" name="Line 29"/>
          <p:cNvSpPr>
            <a:spLocks noChangeShapeType="1"/>
          </p:cNvSpPr>
          <p:nvPr/>
        </p:nvSpPr>
        <p:spPr bwMode="auto">
          <a:xfrm flipH="1">
            <a:off x="1905000" y="4303608"/>
            <a:ext cx="533400" cy="1323"/>
          </a:xfrm>
          <a:prstGeom prst="line">
            <a:avLst/>
          </a:prstGeom>
          <a:noFill/>
          <a:ln w="9525">
            <a:solidFill>
              <a:schemeClr val="tx1"/>
            </a:solidFill>
            <a:round/>
            <a:headEnd/>
            <a:tailEnd type="triangle" w="lg" len="med"/>
          </a:ln>
        </p:spPr>
        <p:txBody>
          <a:bodyPr wrap="none" anchor="ctr"/>
          <a:lstStyle/>
          <a:p>
            <a:endParaRPr lang="zh-CN" altLang="en-US"/>
          </a:p>
        </p:txBody>
      </p:sp>
      <p:sp>
        <p:nvSpPr>
          <p:cNvPr id="30731" name="Text Box 30"/>
          <p:cNvSpPr txBox="1">
            <a:spLocks noChangeArrowheads="1"/>
          </p:cNvSpPr>
          <p:nvPr/>
        </p:nvSpPr>
        <p:spPr bwMode="auto">
          <a:xfrm>
            <a:off x="5105400" y="4050928"/>
            <a:ext cx="12954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编号</a:t>
            </a:r>
          </a:p>
        </p:txBody>
      </p:sp>
      <p:sp>
        <p:nvSpPr>
          <p:cNvPr id="30732" name="Text Box 31"/>
          <p:cNvSpPr txBox="1">
            <a:spLocks noChangeArrowheads="1"/>
          </p:cNvSpPr>
          <p:nvPr/>
        </p:nvSpPr>
        <p:spPr bwMode="auto">
          <a:xfrm>
            <a:off x="7391400" y="4050928"/>
            <a:ext cx="12954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负责人</a:t>
            </a:r>
          </a:p>
        </p:txBody>
      </p:sp>
      <p:sp>
        <p:nvSpPr>
          <p:cNvPr id="30733" name="Text Box 32"/>
          <p:cNvSpPr txBox="1">
            <a:spLocks noChangeArrowheads="1"/>
          </p:cNvSpPr>
          <p:nvPr/>
        </p:nvSpPr>
        <p:spPr bwMode="auto">
          <a:xfrm>
            <a:off x="7391400" y="3225429"/>
            <a:ext cx="14478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项目名称</a:t>
            </a:r>
          </a:p>
        </p:txBody>
      </p:sp>
      <p:sp>
        <p:nvSpPr>
          <p:cNvPr id="30734" name="Line 33"/>
          <p:cNvSpPr>
            <a:spLocks noChangeShapeType="1"/>
          </p:cNvSpPr>
          <p:nvPr/>
        </p:nvSpPr>
        <p:spPr bwMode="auto">
          <a:xfrm flipV="1">
            <a:off x="6400800" y="3415929"/>
            <a:ext cx="990600" cy="825500"/>
          </a:xfrm>
          <a:prstGeom prst="line">
            <a:avLst/>
          </a:prstGeom>
          <a:noFill/>
          <a:ln w="9525">
            <a:solidFill>
              <a:schemeClr val="tx1"/>
            </a:solidFill>
            <a:round/>
            <a:headEnd/>
            <a:tailEnd type="triangle" w="lg" len="med"/>
          </a:ln>
        </p:spPr>
        <p:txBody>
          <a:bodyPr wrap="none" anchor="ctr"/>
          <a:lstStyle/>
          <a:p>
            <a:endParaRPr lang="zh-CN" altLang="en-US"/>
          </a:p>
        </p:txBody>
      </p:sp>
      <p:sp>
        <p:nvSpPr>
          <p:cNvPr id="30735" name="Line 34"/>
          <p:cNvSpPr>
            <a:spLocks noChangeShapeType="1"/>
          </p:cNvSpPr>
          <p:nvPr/>
        </p:nvSpPr>
        <p:spPr bwMode="auto">
          <a:xfrm>
            <a:off x="6400800" y="4241430"/>
            <a:ext cx="990600" cy="1323"/>
          </a:xfrm>
          <a:prstGeom prst="line">
            <a:avLst/>
          </a:prstGeom>
          <a:noFill/>
          <a:ln w="9525">
            <a:solidFill>
              <a:schemeClr val="tx1"/>
            </a:solidFill>
            <a:round/>
            <a:headEnd/>
            <a:tailEnd type="triangle" w="lg" len="med"/>
          </a:ln>
        </p:spPr>
        <p:txBody>
          <a:bodyPr wrap="none" anchor="ctr"/>
          <a:lstStyle/>
          <a:p>
            <a:endParaRPr lang="zh-CN" altLang="en-US"/>
          </a:p>
        </p:txBody>
      </p:sp>
      <p:sp>
        <p:nvSpPr>
          <p:cNvPr id="30736" name="Text Box 35"/>
          <p:cNvSpPr txBox="1">
            <a:spLocks noChangeArrowheads="1"/>
          </p:cNvSpPr>
          <p:nvPr/>
        </p:nvSpPr>
        <p:spPr bwMode="auto">
          <a:xfrm>
            <a:off x="7391400" y="4939928"/>
            <a:ext cx="1295400" cy="369332"/>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职务</a:t>
            </a:r>
          </a:p>
        </p:txBody>
      </p:sp>
      <p:sp>
        <p:nvSpPr>
          <p:cNvPr id="30737" name="Line 36"/>
          <p:cNvSpPr>
            <a:spLocks noChangeShapeType="1"/>
          </p:cNvSpPr>
          <p:nvPr/>
        </p:nvSpPr>
        <p:spPr bwMode="auto">
          <a:xfrm>
            <a:off x="8001000" y="4431929"/>
            <a:ext cx="0" cy="444500"/>
          </a:xfrm>
          <a:prstGeom prst="line">
            <a:avLst/>
          </a:prstGeom>
          <a:noFill/>
          <a:ln w="9525">
            <a:solidFill>
              <a:schemeClr val="tx1"/>
            </a:solidFill>
            <a:round/>
            <a:headEnd/>
            <a:tailEnd type="triangle" w="lg" len="med"/>
          </a:ln>
        </p:spPr>
        <p:txBody>
          <a:bodyPr wrap="none" anchor="ctr"/>
          <a:lstStyle/>
          <a:p>
            <a:endParaRPr lang="zh-CN" altLang="en-US"/>
          </a:p>
        </p:txBody>
      </p:sp>
      <p:sp>
        <p:nvSpPr>
          <p:cNvPr id="30738" name="Text Box 37"/>
          <p:cNvSpPr txBox="1">
            <a:spLocks noChangeArrowheads="1"/>
          </p:cNvSpPr>
          <p:nvPr/>
        </p:nvSpPr>
        <p:spPr bwMode="auto">
          <a:xfrm>
            <a:off x="762000" y="2780928"/>
            <a:ext cx="1600200" cy="523220"/>
          </a:xfrm>
          <a:prstGeom prst="rect">
            <a:avLst/>
          </a:prstGeom>
          <a:solidFill>
            <a:srgbClr val="FFFFCC"/>
          </a:solidFill>
          <a:ln w="9525">
            <a:solidFill>
              <a:srgbClr val="FFCC99"/>
            </a:solidFill>
            <a:miter lim="800000"/>
            <a:headEnd/>
            <a:tailEnd/>
          </a:ln>
        </p:spPr>
        <p:txBody>
          <a:bodyPr>
            <a:spAutoFit/>
          </a:bodyPr>
          <a:lstStyle/>
          <a:p>
            <a:pPr algn="ctr">
              <a:spcBef>
                <a:spcPct val="50000"/>
              </a:spcBef>
            </a:pPr>
            <a:r>
              <a:rPr kumimoji="1" lang="zh-CN" altLang="en-US" sz="2800" b="1" dirty="0">
                <a:latin typeface="Times New Roman" pitchFamily="18" charset="0"/>
                <a:ea typeface="华文行楷" pitchFamily="2" charset="-122"/>
              </a:rPr>
              <a:t>任务</a:t>
            </a:r>
          </a:p>
        </p:txBody>
      </p:sp>
      <p:sp>
        <p:nvSpPr>
          <p:cNvPr id="30739" name="Text Box 38"/>
          <p:cNvSpPr txBox="1">
            <a:spLocks noChangeArrowheads="1"/>
          </p:cNvSpPr>
          <p:nvPr/>
        </p:nvSpPr>
        <p:spPr bwMode="auto">
          <a:xfrm>
            <a:off x="4876800" y="2780928"/>
            <a:ext cx="1828800" cy="523220"/>
          </a:xfrm>
          <a:prstGeom prst="rect">
            <a:avLst/>
          </a:prstGeom>
          <a:solidFill>
            <a:srgbClr val="FFFFCC"/>
          </a:solidFill>
          <a:ln w="9525">
            <a:solidFill>
              <a:srgbClr val="FFCC99"/>
            </a:solidFill>
            <a:miter lim="800000"/>
            <a:headEnd/>
            <a:tailEnd/>
          </a:ln>
        </p:spPr>
        <p:txBody>
          <a:bodyPr>
            <a:spAutoFit/>
          </a:bodyPr>
          <a:lstStyle/>
          <a:p>
            <a:pPr algn="ctr">
              <a:spcBef>
                <a:spcPct val="50000"/>
              </a:spcBef>
            </a:pPr>
            <a:r>
              <a:rPr kumimoji="1" lang="zh-CN" altLang="en-US" sz="2800" b="1" dirty="0">
                <a:latin typeface="Times New Roman" pitchFamily="18" charset="0"/>
                <a:ea typeface="华文行楷" pitchFamily="2" charset="-122"/>
              </a:rPr>
              <a:t>项目</a:t>
            </a:r>
          </a:p>
        </p:txBody>
      </p:sp>
      <p:sp>
        <p:nvSpPr>
          <p:cNvPr id="30740" name="Line 39"/>
          <p:cNvSpPr>
            <a:spLocks noChangeShapeType="1"/>
          </p:cNvSpPr>
          <p:nvPr/>
        </p:nvSpPr>
        <p:spPr bwMode="auto">
          <a:xfrm>
            <a:off x="6400800" y="4241429"/>
            <a:ext cx="914400" cy="825500"/>
          </a:xfrm>
          <a:prstGeom prst="line">
            <a:avLst/>
          </a:prstGeom>
          <a:noFill/>
          <a:ln w="28575">
            <a:solidFill>
              <a:srgbClr val="FF0000"/>
            </a:solidFill>
            <a:round/>
            <a:headEnd/>
            <a:tailEnd type="triangle" w="lg" len="med"/>
          </a:ln>
        </p:spPr>
        <p:txBody>
          <a:bodyPr wrap="none" anchor="ctr"/>
          <a:lstStyle/>
          <a:p>
            <a:endParaRPr lang="zh-CN" altLang="en-US"/>
          </a:p>
        </p:txBody>
      </p:sp>
      <p:sp>
        <p:nvSpPr>
          <p:cNvPr id="3" name="文本框 2"/>
          <p:cNvSpPr txBox="1"/>
          <p:nvPr/>
        </p:nvSpPr>
        <p:spPr>
          <a:xfrm>
            <a:off x="762001" y="828004"/>
            <a:ext cx="2194832" cy="584775"/>
          </a:xfrm>
          <a:prstGeom prst="rect">
            <a:avLst/>
          </a:prstGeom>
          <a:noFill/>
        </p:spPr>
        <p:txBody>
          <a:bodyPr wrap="none" rtlCol="0">
            <a:spAutoFit/>
          </a:bodyPr>
          <a:lstStyle/>
          <a:p>
            <a:r>
              <a:rPr lang="zh-CN" altLang="en-US" sz="3200" b="1" dirty="0">
                <a:solidFill>
                  <a:srgbClr val="FF0000"/>
                </a:solidFill>
              </a:rPr>
              <a:t>分解为</a:t>
            </a:r>
            <a:r>
              <a:rPr lang="en-US" altLang="zh-CN" sz="3200" b="1" dirty="0">
                <a:solidFill>
                  <a:srgbClr val="FF0000"/>
                </a:solidFill>
              </a:rPr>
              <a:t>2NF</a:t>
            </a:r>
            <a:endParaRPr lang="zh-CN" altLang="en-US" sz="3200" b="1" dirty="0">
              <a:solidFill>
                <a:srgbClr val="FF0000"/>
              </a:solidFill>
            </a:endParaRPr>
          </a:p>
        </p:txBody>
      </p:sp>
      <p:sp>
        <p:nvSpPr>
          <p:cNvPr id="22" name="Rectangle 23"/>
          <p:cNvSpPr>
            <a:spLocks noChangeArrowheads="1"/>
          </p:cNvSpPr>
          <p:nvPr/>
        </p:nvSpPr>
        <p:spPr bwMode="auto">
          <a:xfrm>
            <a:off x="2438403" y="5498069"/>
            <a:ext cx="6429375" cy="523220"/>
          </a:xfrm>
          <a:prstGeom prst="rect">
            <a:avLst/>
          </a:prstGeom>
          <a:solidFill>
            <a:schemeClr val="bg1"/>
          </a:solidFill>
          <a:ln w="38100">
            <a:solidFill>
              <a:srgbClr val="9900CC"/>
            </a:solidFill>
            <a:miter lim="800000"/>
            <a:headEnd/>
            <a:tailEnd/>
          </a:ln>
        </p:spPr>
        <p:txBody>
          <a:bodyPr wrap="square">
            <a:spAutoFit/>
          </a:bodyPr>
          <a:lstStyle/>
          <a:p>
            <a:pPr>
              <a:spcBef>
                <a:spcPct val="50000"/>
              </a:spcBef>
            </a:pPr>
            <a:r>
              <a:rPr kumimoji="1" lang="zh-CN" altLang="en-US" sz="2800" b="1" dirty="0">
                <a:solidFill>
                  <a:schemeClr val="accent2"/>
                </a:solidFill>
                <a:latin typeface="Times New Roman" pitchFamily="18" charset="0"/>
                <a:ea typeface="华文中宋" pitchFamily="2" charset="-122"/>
              </a:rPr>
              <a:t>结论：消除了非主属性对码的部分依赖</a:t>
            </a:r>
            <a:endParaRPr kumimoji="1" lang="zh-CN" altLang="en-US" sz="2800" b="1" dirty="0">
              <a:latin typeface="Times New Roman" pitchFamily="18" charset="0"/>
              <a:ea typeface="华文中宋" pitchFamily="2" charset="-122"/>
            </a:endParaRPr>
          </a:p>
        </p:txBody>
      </p:sp>
      <p:sp>
        <p:nvSpPr>
          <p:cNvPr id="23" name="矩形 22"/>
          <p:cNvSpPr/>
          <p:nvPr/>
        </p:nvSpPr>
        <p:spPr>
          <a:xfrm>
            <a:off x="2570164" y="44627"/>
            <a:ext cx="2244525" cy="584775"/>
          </a:xfrm>
          <a:prstGeom prst="rect">
            <a:avLst/>
          </a:prstGeom>
        </p:spPr>
        <p:txBody>
          <a:bodyPr wrap="none">
            <a:spAutoFit/>
          </a:bodyPr>
          <a:lstStyle/>
          <a:p>
            <a:pPr eaLnBrk="1" hangingPunct="1">
              <a:buFontTx/>
              <a:buNone/>
            </a:pPr>
            <a:r>
              <a:rPr lang="zh-CN" altLang="en-US" sz="3200" b="1" dirty="0">
                <a:solidFill>
                  <a:srgbClr val="FFFF00"/>
                </a:solidFill>
                <a:latin typeface="隶书" pitchFamily="49" charset="-122"/>
                <a:ea typeface="隶书" pitchFamily="49" charset="-122"/>
              </a:rPr>
              <a:t>规范化举例</a:t>
            </a:r>
            <a:endParaRPr lang="en-US" altLang="zh-CN" sz="3200" b="1" dirty="0">
              <a:solidFill>
                <a:srgbClr val="FFFF00"/>
              </a:solidFill>
              <a:latin typeface="隶书" pitchFamily="49" charset="-122"/>
              <a:ea typeface="隶书" pitchFamily="49" charset="-122"/>
            </a:endParaRPr>
          </a:p>
        </p:txBody>
      </p:sp>
    </p:spTree>
    <p:extLst>
      <p:ext uri="{BB962C8B-B14F-4D97-AF65-F5344CB8AC3E}">
        <p14:creationId xmlns:p14="http://schemas.microsoft.com/office/powerpoint/2010/main" val="386379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5623"/>
                                        </p:tgtEl>
                                        <p:attrNameLst>
                                          <p:attrName>style.visibility</p:attrName>
                                        </p:attrNameLst>
                                      </p:cBhvr>
                                      <p:to>
                                        <p:strVal val="visible"/>
                                      </p:to>
                                    </p:set>
                                    <p:anim calcmode="lin" valueType="num">
                                      <p:cBhvr>
                                        <p:cTn id="7" dur="1000" fill="hold"/>
                                        <p:tgtEl>
                                          <p:spTgt spid="25623"/>
                                        </p:tgtEl>
                                        <p:attrNameLst>
                                          <p:attrName>ppt_w</p:attrName>
                                        </p:attrNameLst>
                                      </p:cBhvr>
                                      <p:tavLst>
                                        <p:tav tm="0">
                                          <p:val>
                                            <p:fltVal val="0"/>
                                          </p:val>
                                        </p:tav>
                                        <p:tav tm="100000">
                                          <p:val>
                                            <p:strVal val="#ppt_w"/>
                                          </p:val>
                                        </p:tav>
                                      </p:tavLst>
                                    </p:anim>
                                    <p:anim calcmode="lin" valueType="num">
                                      <p:cBhvr>
                                        <p:cTn id="8" dur="1000" fill="hold"/>
                                        <p:tgtEl>
                                          <p:spTgt spid="25623"/>
                                        </p:tgtEl>
                                        <p:attrNameLst>
                                          <p:attrName>ppt_h</p:attrName>
                                        </p:attrNameLst>
                                      </p:cBhvr>
                                      <p:tavLst>
                                        <p:tav tm="0">
                                          <p:val>
                                            <p:fltVal val="0"/>
                                          </p:val>
                                        </p:tav>
                                        <p:tav tm="100000">
                                          <p:val>
                                            <p:strVal val="#ppt_h"/>
                                          </p:val>
                                        </p:tav>
                                      </p:tavLst>
                                    </p:anim>
                                    <p:anim calcmode="lin" valueType="num">
                                      <p:cBhvr>
                                        <p:cTn id="9" dur="1000" fill="hold"/>
                                        <p:tgtEl>
                                          <p:spTgt spid="2562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6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0726"/>
                                        </p:tgtEl>
                                        <p:attrNameLst>
                                          <p:attrName>style.visibility</p:attrName>
                                        </p:attrNameLst>
                                      </p:cBhvr>
                                      <p:to>
                                        <p:strVal val="visible"/>
                                      </p:to>
                                    </p:set>
                                    <p:anim calcmode="lin" valueType="num">
                                      <p:cBhvr additive="base">
                                        <p:cTn id="15" dur="500" fill="hold"/>
                                        <p:tgtEl>
                                          <p:spTgt spid="30726"/>
                                        </p:tgtEl>
                                        <p:attrNameLst>
                                          <p:attrName>ppt_x</p:attrName>
                                        </p:attrNameLst>
                                      </p:cBhvr>
                                      <p:tavLst>
                                        <p:tav tm="0">
                                          <p:val>
                                            <p:strVal val="#ppt_x"/>
                                          </p:val>
                                        </p:tav>
                                        <p:tav tm="100000">
                                          <p:val>
                                            <p:strVal val="#ppt_x"/>
                                          </p:val>
                                        </p:tav>
                                      </p:tavLst>
                                    </p:anim>
                                    <p:anim calcmode="lin" valueType="num">
                                      <p:cBhvr additive="base">
                                        <p:cTn id="16" dur="500" fill="hold"/>
                                        <p:tgtEl>
                                          <p:spTgt spid="307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727"/>
                                        </p:tgtEl>
                                        <p:attrNameLst>
                                          <p:attrName>style.visibility</p:attrName>
                                        </p:attrNameLst>
                                      </p:cBhvr>
                                      <p:to>
                                        <p:strVal val="visible"/>
                                      </p:to>
                                    </p:set>
                                    <p:anim calcmode="lin" valueType="num">
                                      <p:cBhvr additive="base">
                                        <p:cTn id="19" dur="500" fill="hold"/>
                                        <p:tgtEl>
                                          <p:spTgt spid="30727"/>
                                        </p:tgtEl>
                                        <p:attrNameLst>
                                          <p:attrName>ppt_x</p:attrName>
                                        </p:attrNameLst>
                                      </p:cBhvr>
                                      <p:tavLst>
                                        <p:tav tm="0">
                                          <p:val>
                                            <p:strVal val="#ppt_x"/>
                                          </p:val>
                                        </p:tav>
                                        <p:tav tm="100000">
                                          <p:val>
                                            <p:strVal val="#ppt_x"/>
                                          </p:val>
                                        </p:tav>
                                      </p:tavLst>
                                    </p:anim>
                                    <p:anim calcmode="lin" valueType="num">
                                      <p:cBhvr additive="base">
                                        <p:cTn id="20" dur="500" fill="hold"/>
                                        <p:tgtEl>
                                          <p:spTgt spid="307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728"/>
                                        </p:tgtEl>
                                        <p:attrNameLst>
                                          <p:attrName>style.visibility</p:attrName>
                                        </p:attrNameLst>
                                      </p:cBhvr>
                                      <p:to>
                                        <p:strVal val="visible"/>
                                      </p:to>
                                    </p:set>
                                    <p:anim calcmode="lin" valueType="num">
                                      <p:cBhvr additive="base">
                                        <p:cTn id="23" dur="500" fill="hold"/>
                                        <p:tgtEl>
                                          <p:spTgt spid="30728"/>
                                        </p:tgtEl>
                                        <p:attrNameLst>
                                          <p:attrName>ppt_x</p:attrName>
                                        </p:attrNameLst>
                                      </p:cBhvr>
                                      <p:tavLst>
                                        <p:tav tm="0">
                                          <p:val>
                                            <p:strVal val="#ppt_x"/>
                                          </p:val>
                                        </p:tav>
                                        <p:tav tm="100000">
                                          <p:val>
                                            <p:strVal val="#ppt_x"/>
                                          </p:val>
                                        </p:tav>
                                      </p:tavLst>
                                    </p:anim>
                                    <p:anim calcmode="lin" valueType="num">
                                      <p:cBhvr additive="base">
                                        <p:cTn id="24" dur="500" fill="hold"/>
                                        <p:tgtEl>
                                          <p:spTgt spid="307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729"/>
                                        </p:tgtEl>
                                        <p:attrNameLst>
                                          <p:attrName>style.visibility</p:attrName>
                                        </p:attrNameLst>
                                      </p:cBhvr>
                                      <p:to>
                                        <p:strVal val="visible"/>
                                      </p:to>
                                    </p:set>
                                    <p:anim calcmode="lin" valueType="num">
                                      <p:cBhvr additive="base">
                                        <p:cTn id="27" dur="500" fill="hold"/>
                                        <p:tgtEl>
                                          <p:spTgt spid="30729"/>
                                        </p:tgtEl>
                                        <p:attrNameLst>
                                          <p:attrName>ppt_x</p:attrName>
                                        </p:attrNameLst>
                                      </p:cBhvr>
                                      <p:tavLst>
                                        <p:tav tm="0">
                                          <p:val>
                                            <p:strVal val="#ppt_x"/>
                                          </p:val>
                                        </p:tav>
                                        <p:tav tm="100000">
                                          <p:val>
                                            <p:strVal val="#ppt_x"/>
                                          </p:val>
                                        </p:tav>
                                      </p:tavLst>
                                    </p:anim>
                                    <p:anim calcmode="lin" valueType="num">
                                      <p:cBhvr additive="base">
                                        <p:cTn id="28" dur="500" fill="hold"/>
                                        <p:tgtEl>
                                          <p:spTgt spid="307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730"/>
                                        </p:tgtEl>
                                        <p:attrNameLst>
                                          <p:attrName>style.visibility</p:attrName>
                                        </p:attrNameLst>
                                      </p:cBhvr>
                                      <p:to>
                                        <p:strVal val="visible"/>
                                      </p:to>
                                    </p:set>
                                    <p:anim calcmode="lin" valueType="num">
                                      <p:cBhvr additive="base">
                                        <p:cTn id="31" dur="500" fill="hold"/>
                                        <p:tgtEl>
                                          <p:spTgt spid="30730"/>
                                        </p:tgtEl>
                                        <p:attrNameLst>
                                          <p:attrName>ppt_x</p:attrName>
                                        </p:attrNameLst>
                                      </p:cBhvr>
                                      <p:tavLst>
                                        <p:tav tm="0">
                                          <p:val>
                                            <p:strVal val="#ppt_x"/>
                                          </p:val>
                                        </p:tav>
                                        <p:tav tm="100000">
                                          <p:val>
                                            <p:strVal val="#ppt_x"/>
                                          </p:val>
                                        </p:tav>
                                      </p:tavLst>
                                    </p:anim>
                                    <p:anim calcmode="lin" valueType="num">
                                      <p:cBhvr additive="base">
                                        <p:cTn id="32" dur="500" fill="hold"/>
                                        <p:tgtEl>
                                          <p:spTgt spid="307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738"/>
                                        </p:tgtEl>
                                        <p:attrNameLst>
                                          <p:attrName>style.visibility</p:attrName>
                                        </p:attrNameLst>
                                      </p:cBhvr>
                                      <p:to>
                                        <p:strVal val="visible"/>
                                      </p:to>
                                    </p:set>
                                    <p:anim calcmode="lin" valueType="num">
                                      <p:cBhvr additive="base">
                                        <p:cTn id="35" dur="500" fill="hold"/>
                                        <p:tgtEl>
                                          <p:spTgt spid="30738"/>
                                        </p:tgtEl>
                                        <p:attrNameLst>
                                          <p:attrName>ppt_x</p:attrName>
                                        </p:attrNameLst>
                                      </p:cBhvr>
                                      <p:tavLst>
                                        <p:tav tm="0">
                                          <p:val>
                                            <p:strVal val="#ppt_x"/>
                                          </p:val>
                                        </p:tav>
                                        <p:tav tm="100000">
                                          <p:val>
                                            <p:strVal val="#ppt_x"/>
                                          </p:val>
                                        </p:tav>
                                      </p:tavLst>
                                    </p:anim>
                                    <p:anim calcmode="lin" valueType="num">
                                      <p:cBhvr additive="base">
                                        <p:cTn id="36" dur="500" fill="hold"/>
                                        <p:tgtEl>
                                          <p:spTgt spid="3073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0731"/>
                                        </p:tgtEl>
                                        <p:attrNameLst>
                                          <p:attrName>style.visibility</p:attrName>
                                        </p:attrNameLst>
                                      </p:cBhvr>
                                      <p:to>
                                        <p:strVal val="visible"/>
                                      </p:to>
                                    </p:set>
                                    <p:anim calcmode="lin" valueType="num">
                                      <p:cBhvr additive="base">
                                        <p:cTn id="41" dur="500" fill="hold"/>
                                        <p:tgtEl>
                                          <p:spTgt spid="30731"/>
                                        </p:tgtEl>
                                        <p:attrNameLst>
                                          <p:attrName>ppt_x</p:attrName>
                                        </p:attrNameLst>
                                      </p:cBhvr>
                                      <p:tavLst>
                                        <p:tav tm="0">
                                          <p:val>
                                            <p:strVal val="#ppt_x"/>
                                          </p:val>
                                        </p:tav>
                                        <p:tav tm="100000">
                                          <p:val>
                                            <p:strVal val="#ppt_x"/>
                                          </p:val>
                                        </p:tav>
                                      </p:tavLst>
                                    </p:anim>
                                    <p:anim calcmode="lin" valueType="num">
                                      <p:cBhvr additive="base">
                                        <p:cTn id="42" dur="500" fill="hold"/>
                                        <p:tgtEl>
                                          <p:spTgt spid="3073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0732"/>
                                        </p:tgtEl>
                                        <p:attrNameLst>
                                          <p:attrName>style.visibility</p:attrName>
                                        </p:attrNameLst>
                                      </p:cBhvr>
                                      <p:to>
                                        <p:strVal val="visible"/>
                                      </p:to>
                                    </p:set>
                                    <p:anim calcmode="lin" valueType="num">
                                      <p:cBhvr additive="base">
                                        <p:cTn id="45" dur="500" fill="hold"/>
                                        <p:tgtEl>
                                          <p:spTgt spid="30732"/>
                                        </p:tgtEl>
                                        <p:attrNameLst>
                                          <p:attrName>ppt_x</p:attrName>
                                        </p:attrNameLst>
                                      </p:cBhvr>
                                      <p:tavLst>
                                        <p:tav tm="0">
                                          <p:val>
                                            <p:strVal val="#ppt_x"/>
                                          </p:val>
                                        </p:tav>
                                        <p:tav tm="100000">
                                          <p:val>
                                            <p:strVal val="#ppt_x"/>
                                          </p:val>
                                        </p:tav>
                                      </p:tavLst>
                                    </p:anim>
                                    <p:anim calcmode="lin" valueType="num">
                                      <p:cBhvr additive="base">
                                        <p:cTn id="46" dur="500" fill="hold"/>
                                        <p:tgtEl>
                                          <p:spTgt spid="3073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733"/>
                                        </p:tgtEl>
                                        <p:attrNameLst>
                                          <p:attrName>style.visibility</p:attrName>
                                        </p:attrNameLst>
                                      </p:cBhvr>
                                      <p:to>
                                        <p:strVal val="visible"/>
                                      </p:to>
                                    </p:set>
                                    <p:anim calcmode="lin" valueType="num">
                                      <p:cBhvr additive="base">
                                        <p:cTn id="49" dur="500" fill="hold"/>
                                        <p:tgtEl>
                                          <p:spTgt spid="30733"/>
                                        </p:tgtEl>
                                        <p:attrNameLst>
                                          <p:attrName>ppt_x</p:attrName>
                                        </p:attrNameLst>
                                      </p:cBhvr>
                                      <p:tavLst>
                                        <p:tav tm="0">
                                          <p:val>
                                            <p:strVal val="#ppt_x"/>
                                          </p:val>
                                        </p:tav>
                                        <p:tav tm="100000">
                                          <p:val>
                                            <p:strVal val="#ppt_x"/>
                                          </p:val>
                                        </p:tav>
                                      </p:tavLst>
                                    </p:anim>
                                    <p:anim calcmode="lin" valueType="num">
                                      <p:cBhvr additive="base">
                                        <p:cTn id="50" dur="500" fill="hold"/>
                                        <p:tgtEl>
                                          <p:spTgt spid="3073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734"/>
                                        </p:tgtEl>
                                        <p:attrNameLst>
                                          <p:attrName>style.visibility</p:attrName>
                                        </p:attrNameLst>
                                      </p:cBhvr>
                                      <p:to>
                                        <p:strVal val="visible"/>
                                      </p:to>
                                    </p:set>
                                    <p:anim calcmode="lin" valueType="num">
                                      <p:cBhvr additive="base">
                                        <p:cTn id="53" dur="500" fill="hold"/>
                                        <p:tgtEl>
                                          <p:spTgt spid="30734"/>
                                        </p:tgtEl>
                                        <p:attrNameLst>
                                          <p:attrName>ppt_x</p:attrName>
                                        </p:attrNameLst>
                                      </p:cBhvr>
                                      <p:tavLst>
                                        <p:tav tm="0">
                                          <p:val>
                                            <p:strVal val="#ppt_x"/>
                                          </p:val>
                                        </p:tav>
                                        <p:tav tm="100000">
                                          <p:val>
                                            <p:strVal val="#ppt_x"/>
                                          </p:val>
                                        </p:tav>
                                      </p:tavLst>
                                    </p:anim>
                                    <p:anim calcmode="lin" valueType="num">
                                      <p:cBhvr additive="base">
                                        <p:cTn id="54" dur="500" fill="hold"/>
                                        <p:tgtEl>
                                          <p:spTgt spid="3073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735"/>
                                        </p:tgtEl>
                                        <p:attrNameLst>
                                          <p:attrName>style.visibility</p:attrName>
                                        </p:attrNameLst>
                                      </p:cBhvr>
                                      <p:to>
                                        <p:strVal val="visible"/>
                                      </p:to>
                                    </p:set>
                                    <p:anim calcmode="lin" valueType="num">
                                      <p:cBhvr additive="base">
                                        <p:cTn id="57" dur="500" fill="hold"/>
                                        <p:tgtEl>
                                          <p:spTgt spid="30735"/>
                                        </p:tgtEl>
                                        <p:attrNameLst>
                                          <p:attrName>ppt_x</p:attrName>
                                        </p:attrNameLst>
                                      </p:cBhvr>
                                      <p:tavLst>
                                        <p:tav tm="0">
                                          <p:val>
                                            <p:strVal val="#ppt_x"/>
                                          </p:val>
                                        </p:tav>
                                        <p:tav tm="100000">
                                          <p:val>
                                            <p:strVal val="#ppt_x"/>
                                          </p:val>
                                        </p:tav>
                                      </p:tavLst>
                                    </p:anim>
                                    <p:anim calcmode="lin" valueType="num">
                                      <p:cBhvr additive="base">
                                        <p:cTn id="58" dur="500" fill="hold"/>
                                        <p:tgtEl>
                                          <p:spTgt spid="3073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0736"/>
                                        </p:tgtEl>
                                        <p:attrNameLst>
                                          <p:attrName>style.visibility</p:attrName>
                                        </p:attrNameLst>
                                      </p:cBhvr>
                                      <p:to>
                                        <p:strVal val="visible"/>
                                      </p:to>
                                    </p:set>
                                    <p:anim calcmode="lin" valueType="num">
                                      <p:cBhvr additive="base">
                                        <p:cTn id="61" dur="500" fill="hold"/>
                                        <p:tgtEl>
                                          <p:spTgt spid="30736"/>
                                        </p:tgtEl>
                                        <p:attrNameLst>
                                          <p:attrName>ppt_x</p:attrName>
                                        </p:attrNameLst>
                                      </p:cBhvr>
                                      <p:tavLst>
                                        <p:tav tm="0">
                                          <p:val>
                                            <p:strVal val="#ppt_x"/>
                                          </p:val>
                                        </p:tav>
                                        <p:tav tm="100000">
                                          <p:val>
                                            <p:strVal val="#ppt_x"/>
                                          </p:val>
                                        </p:tav>
                                      </p:tavLst>
                                    </p:anim>
                                    <p:anim calcmode="lin" valueType="num">
                                      <p:cBhvr additive="base">
                                        <p:cTn id="62" dur="500" fill="hold"/>
                                        <p:tgtEl>
                                          <p:spTgt spid="3073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0737"/>
                                        </p:tgtEl>
                                        <p:attrNameLst>
                                          <p:attrName>style.visibility</p:attrName>
                                        </p:attrNameLst>
                                      </p:cBhvr>
                                      <p:to>
                                        <p:strVal val="visible"/>
                                      </p:to>
                                    </p:set>
                                    <p:anim calcmode="lin" valueType="num">
                                      <p:cBhvr additive="base">
                                        <p:cTn id="65" dur="500" fill="hold"/>
                                        <p:tgtEl>
                                          <p:spTgt spid="30737"/>
                                        </p:tgtEl>
                                        <p:attrNameLst>
                                          <p:attrName>ppt_x</p:attrName>
                                        </p:attrNameLst>
                                      </p:cBhvr>
                                      <p:tavLst>
                                        <p:tav tm="0">
                                          <p:val>
                                            <p:strVal val="#ppt_x"/>
                                          </p:val>
                                        </p:tav>
                                        <p:tav tm="100000">
                                          <p:val>
                                            <p:strVal val="#ppt_x"/>
                                          </p:val>
                                        </p:tav>
                                      </p:tavLst>
                                    </p:anim>
                                    <p:anim calcmode="lin" valueType="num">
                                      <p:cBhvr additive="base">
                                        <p:cTn id="66" dur="500" fill="hold"/>
                                        <p:tgtEl>
                                          <p:spTgt spid="3073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0739"/>
                                        </p:tgtEl>
                                        <p:attrNameLst>
                                          <p:attrName>style.visibility</p:attrName>
                                        </p:attrNameLst>
                                      </p:cBhvr>
                                      <p:to>
                                        <p:strVal val="visible"/>
                                      </p:to>
                                    </p:set>
                                    <p:anim calcmode="lin" valueType="num">
                                      <p:cBhvr additive="base">
                                        <p:cTn id="69" dur="500" fill="hold"/>
                                        <p:tgtEl>
                                          <p:spTgt spid="30739"/>
                                        </p:tgtEl>
                                        <p:attrNameLst>
                                          <p:attrName>ppt_x</p:attrName>
                                        </p:attrNameLst>
                                      </p:cBhvr>
                                      <p:tavLst>
                                        <p:tav tm="0">
                                          <p:val>
                                            <p:strVal val="#ppt_x"/>
                                          </p:val>
                                        </p:tav>
                                        <p:tav tm="100000">
                                          <p:val>
                                            <p:strVal val="#ppt_x"/>
                                          </p:val>
                                        </p:tav>
                                      </p:tavLst>
                                    </p:anim>
                                    <p:anim calcmode="lin" valueType="num">
                                      <p:cBhvr additive="base">
                                        <p:cTn id="70" dur="500" fill="hold"/>
                                        <p:tgtEl>
                                          <p:spTgt spid="3073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740"/>
                                        </p:tgtEl>
                                        <p:attrNameLst>
                                          <p:attrName>style.visibility</p:attrName>
                                        </p:attrNameLst>
                                      </p:cBhvr>
                                      <p:to>
                                        <p:strVal val="visible"/>
                                      </p:to>
                                    </p:set>
                                    <p:anim calcmode="lin" valueType="num">
                                      <p:cBhvr additive="base">
                                        <p:cTn id="73" dur="500" fill="hold"/>
                                        <p:tgtEl>
                                          <p:spTgt spid="30740"/>
                                        </p:tgtEl>
                                        <p:attrNameLst>
                                          <p:attrName>ppt_x</p:attrName>
                                        </p:attrNameLst>
                                      </p:cBhvr>
                                      <p:tavLst>
                                        <p:tav tm="0">
                                          <p:val>
                                            <p:strVal val="#ppt_x"/>
                                          </p:val>
                                        </p:tav>
                                        <p:tav tm="100000">
                                          <p:val>
                                            <p:strVal val="#ppt_x"/>
                                          </p:val>
                                        </p:tav>
                                      </p:tavLst>
                                    </p:anim>
                                    <p:anim calcmode="lin" valueType="num">
                                      <p:cBhvr additive="base">
                                        <p:cTn id="74" dur="500" fill="hold"/>
                                        <p:tgtEl>
                                          <p:spTgt spid="3074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p:cTn id="79" dur="1000" fill="hold"/>
                                        <p:tgtEl>
                                          <p:spTgt spid="22"/>
                                        </p:tgtEl>
                                        <p:attrNameLst>
                                          <p:attrName>ppt_w</p:attrName>
                                        </p:attrNameLst>
                                      </p:cBhvr>
                                      <p:tavLst>
                                        <p:tav tm="0">
                                          <p:val>
                                            <p:fltVal val="0"/>
                                          </p:val>
                                        </p:tav>
                                        <p:tav tm="100000">
                                          <p:val>
                                            <p:strVal val="#ppt_w"/>
                                          </p:val>
                                        </p:tav>
                                      </p:tavLst>
                                    </p:anim>
                                    <p:anim calcmode="lin" valueType="num">
                                      <p:cBhvr>
                                        <p:cTn id="80" dur="1000" fill="hold"/>
                                        <p:tgtEl>
                                          <p:spTgt spid="22"/>
                                        </p:tgtEl>
                                        <p:attrNameLst>
                                          <p:attrName>ppt_h</p:attrName>
                                        </p:attrNameLst>
                                      </p:cBhvr>
                                      <p:tavLst>
                                        <p:tav tm="0">
                                          <p:val>
                                            <p:fltVal val="0"/>
                                          </p:val>
                                        </p:tav>
                                        <p:tav tm="100000">
                                          <p:val>
                                            <p:strVal val="#ppt_h"/>
                                          </p:val>
                                        </p:tav>
                                      </p:tavLst>
                                    </p:anim>
                                    <p:anim calcmode="lin" valueType="num">
                                      <p:cBhvr>
                                        <p:cTn id="8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3" grpId="0" animBg="1" autoUpdateAnimBg="0"/>
      <p:bldP spid="30726" grpId="0" animBg="1"/>
      <p:bldP spid="30727" grpId="0" animBg="1"/>
      <p:bldP spid="30728" grpId="0" animBg="1"/>
      <p:bldP spid="30729" grpId="0" animBg="1"/>
      <p:bldP spid="30730" grpId="0" animBg="1"/>
      <p:bldP spid="30731" grpId="0" animBg="1"/>
      <p:bldP spid="30732" grpId="0" animBg="1"/>
      <p:bldP spid="30733" grpId="0" animBg="1"/>
      <p:bldP spid="30734" grpId="0" animBg="1"/>
      <p:bldP spid="30735" grpId="0" animBg="1"/>
      <p:bldP spid="30736" grpId="0" animBg="1"/>
      <p:bldP spid="30737" grpId="0" animBg="1"/>
      <p:bldP spid="30738" grpId="0" animBg="1"/>
      <p:bldP spid="30739" grpId="0" animBg="1"/>
      <p:bldP spid="30740" grpId="0" animBg="1"/>
      <p:bldP spid="22"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B286EA92-4730-4C2B-9D26-8CFE43F1D22C}" type="slidenum">
              <a:rPr lang="en-US" altLang="zh-CN" smtClean="0"/>
              <a:pPr/>
              <a:t>53</a:t>
            </a:fld>
            <a:endParaRPr lang="en-US" altLang="zh-CN" smtClean="0"/>
          </a:p>
        </p:txBody>
      </p:sp>
      <p:grpSp>
        <p:nvGrpSpPr>
          <p:cNvPr id="2" name="Group 67"/>
          <p:cNvGrpSpPr>
            <a:grpSpLocks/>
          </p:cNvGrpSpPr>
          <p:nvPr/>
        </p:nvGrpSpPr>
        <p:grpSpPr bwMode="auto">
          <a:xfrm>
            <a:off x="457200" y="1566541"/>
            <a:ext cx="4114800" cy="2222500"/>
            <a:chOff x="288" y="906"/>
            <a:chExt cx="2592" cy="1542"/>
          </a:xfrm>
        </p:grpSpPr>
        <p:sp>
          <p:nvSpPr>
            <p:cNvPr id="31761" name="Text Box 42"/>
            <p:cNvSpPr txBox="1">
              <a:spLocks noChangeArrowheads="1"/>
            </p:cNvSpPr>
            <p:nvPr/>
          </p:nvSpPr>
          <p:spPr bwMode="auto">
            <a:xfrm>
              <a:off x="1920" y="1248"/>
              <a:ext cx="816" cy="256"/>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编号</a:t>
              </a:r>
            </a:p>
          </p:txBody>
        </p:sp>
        <p:sp>
          <p:nvSpPr>
            <p:cNvPr id="31762" name="Text Box 43"/>
            <p:cNvSpPr txBox="1">
              <a:spLocks noChangeArrowheads="1"/>
            </p:cNvSpPr>
            <p:nvPr/>
          </p:nvSpPr>
          <p:spPr bwMode="auto">
            <a:xfrm>
              <a:off x="1920" y="1776"/>
              <a:ext cx="816" cy="256"/>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成 员</a:t>
              </a:r>
            </a:p>
          </p:txBody>
        </p:sp>
        <p:sp>
          <p:nvSpPr>
            <p:cNvPr id="31763" name="Text Box 44"/>
            <p:cNvSpPr txBox="1">
              <a:spLocks noChangeArrowheads="1"/>
            </p:cNvSpPr>
            <p:nvPr/>
          </p:nvSpPr>
          <p:spPr bwMode="auto">
            <a:xfrm>
              <a:off x="480" y="1578"/>
              <a:ext cx="960" cy="256"/>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任务情况</a:t>
              </a:r>
            </a:p>
          </p:txBody>
        </p:sp>
        <p:sp>
          <p:nvSpPr>
            <p:cNvPr id="31764" name="Rectangle 45"/>
            <p:cNvSpPr>
              <a:spLocks noChangeArrowheads="1"/>
            </p:cNvSpPr>
            <p:nvPr/>
          </p:nvSpPr>
          <p:spPr bwMode="auto">
            <a:xfrm>
              <a:off x="1776" y="1056"/>
              <a:ext cx="1104" cy="1392"/>
            </a:xfrm>
            <a:prstGeom prst="rect">
              <a:avLst/>
            </a:prstGeom>
            <a:noFill/>
            <a:ln w="9525">
              <a:solidFill>
                <a:schemeClr val="tx1"/>
              </a:solidFill>
              <a:miter lim="800000"/>
              <a:headEnd/>
              <a:tailEnd/>
            </a:ln>
          </p:spPr>
          <p:txBody>
            <a:bodyPr wrap="none" anchor="ctr"/>
            <a:lstStyle/>
            <a:p>
              <a:endParaRPr lang="zh-CN" altLang="en-US"/>
            </a:p>
          </p:txBody>
        </p:sp>
        <p:sp>
          <p:nvSpPr>
            <p:cNvPr id="31765" name="Line 46"/>
            <p:cNvSpPr>
              <a:spLocks noChangeShapeType="1"/>
            </p:cNvSpPr>
            <p:nvPr/>
          </p:nvSpPr>
          <p:spPr bwMode="auto">
            <a:xfrm flipH="1">
              <a:off x="1440" y="1727"/>
              <a:ext cx="336" cy="1"/>
            </a:xfrm>
            <a:prstGeom prst="line">
              <a:avLst/>
            </a:prstGeom>
            <a:noFill/>
            <a:ln w="9525">
              <a:solidFill>
                <a:schemeClr val="tx1"/>
              </a:solidFill>
              <a:round/>
              <a:headEnd/>
              <a:tailEnd type="triangle" w="lg" len="med"/>
            </a:ln>
          </p:spPr>
          <p:txBody>
            <a:bodyPr wrap="none" anchor="ctr"/>
            <a:lstStyle/>
            <a:p>
              <a:endParaRPr lang="zh-CN" altLang="en-US"/>
            </a:p>
          </p:txBody>
        </p:sp>
        <p:sp>
          <p:nvSpPr>
            <p:cNvPr id="31766" name="Text Box 54"/>
            <p:cNvSpPr txBox="1">
              <a:spLocks noChangeArrowheads="1"/>
            </p:cNvSpPr>
            <p:nvPr/>
          </p:nvSpPr>
          <p:spPr bwMode="auto">
            <a:xfrm>
              <a:off x="288" y="906"/>
              <a:ext cx="1008" cy="256"/>
            </a:xfrm>
            <a:prstGeom prst="rect">
              <a:avLst/>
            </a:prstGeom>
            <a:solidFill>
              <a:srgbClr val="FFFFCC"/>
            </a:solidFill>
            <a:ln w="9525">
              <a:solidFill>
                <a:srgbClr val="FFCC99"/>
              </a:solidFill>
              <a:miter lim="800000"/>
              <a:headEnd/>
              <a:tailEnd/>
            </a:ln>
          </p:spPr>
          <p:txBody>
            <a:bodyPr>
              <a:spAutoFit/>
            </a:bodyPr>
            <a:lstStyle/>
            <a:p>
              <a:pPr algn="ctr">
                <a:spcBef>
                  <a:spcPct val="50000"/>
                </a:spcBef>
              </a:pPr>
              <a:r>
                <a:rPr kumimoji="1" lang="zh-CN" altLang="en-US" b="1">
                  <a:latin typeface="Times New Roman" pitchFamily="18" charset="0"/>
                  <a:ea typeface="华文行楷" pitchFamily="2" charset="-122"/>
                </a:rPr>
                <a:t>任务</a:t>
              </a:r>
            </a:p>
          </p:txBody>
        </p:sp>
      </p:grpSp>
      <p:grpSp>
        <p:nvGrpSpPr>
          <p:cNvPr id="3" name="Group 66"/>
          <p:cNvGrpSpPr>
            <a:grpSpLocks/>
          </p:cNvGrpSpPr>
          <p:nvPr/>
        </p:nvGrpSpPr>
        <p:grpSpPr bwMode="auto">
          <a:xfrm>
            <a:off x="4953000" y="1052737"/>
            <a:ext cx="3886200" cy="2808552"/>
            <a:chOff x="3120" y="768"/>
            <a:chExt cx="2448" cy="2123"/>
          </a:xfrm>
        </p:grpSpPr>
        <p:sp>
          <p:nvSpPr>
            <p:cNvPr id="31755" name="Text Box 47"/>
            <p:cNvSpPr txBox="1">
              <a:spLocks noChangeArrowheads="1"/>
            </p:cNvSpPr>
            <p:nvPr/>
          </p:nvSpPr>
          <p:spPr bwMode="auto">
            <a:xfrm>
              <a:off x="3216" y="2015"/>
              <a:ext cx="816" cy="27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dirty="0">
                  <a:latin typeface="Times New Roman" pitchFamily="18" charset="0"/>
                </a:rPr>
                <a:t>编号</a:t>
              </a:r>
            </a:p>
          </p:txBody>
        </p:sp>
        <p:sp>
          <p:nvSpPr>
            <p:cNvPr id="31756" name="Text Box 48"/>
            <p:cNvSpPr txBox="1">
              <a:spLocks noChangeArrowheads="1"/>
            </p:cNvSpPr>
            <p:nvPr/>
          </p:nvSpPr>
          <p:spPr bwMode="auto">
            <a:xfrm>
              <a:off x="4608" y="2612"/>
              <a:ext cx="816" cy="27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负责人</a:t>
              </a:r>
            </a:p>
          </p:txBody>
        </p:sp>
        <p:sp>
          <p:nvSpPr>
            <p:cNvPr id="31757" name="Text Box 49"/>
            <p:cNvSpPr txBox="1">
              <a:spLocks noChangeArrowheads="1"/>
            </p:cNvSpPr>
            <p:nvPr/>
          </p:nvSpPr>
          <p:spPr bwMode="auto">
            <a:xfrm>
              <a:off x="4656" y="1310"/>
              <a:ext cx="912" cy="27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项目名称</a:t>
              </a:r>
            </a:p>
          </p:txBody>
        </p:sp>
        <p:sp>
          <p:nvSpPr>
            <p:cNvPr id="31758" name="Line 50"/>
            <p:cNvSpPr>
              <a:spLocks noChangeShapeType="1"/>
            </p:cNvSpPr>
            <p:nvPr/>
          </p:nvSpPr>
          <p:spPr bwMode="auto">
            <a:xfrm flipV="1">
              <a:off x="4032" y="1473"/>
              <a:ext cx="624" cy="705"/>
            </a:xfrm>
            <a:prstGeom prst="line">
              <a:avLst/>
            </a:prstGeom>
            <a:noFill/>
            <a:ln w="9525">
              <a:solidFill>
                <a:schemeClr val="tx1"/>
              </a:solidFill>
              <a:round/>
              <a:headEnd/>
              <a:tailEnd type="triangle" w="lg" len="med"/>
            </a:ln>
          </p:spPr>
          <p:txBody>
            <a:bodyPr wrap="none" anchor="ctr"/>
            <a:lstStyle/>
            <a:p>
              <a:endParaRPr lang="zh-CN" altLang="en-US"/>
            </a:p>
          </p:txBody>
        </p:sp>
        <p:sp>
          <p:nvSpPr>
            <p:cNvPr id="31759" name="Line 51"/>
            <p:cNvSpPr>
              <a:spLocks noChangeShapeType="1"/>
            </p:cNvSpPr>
            <p:nvPr/>
          </p:nvSpPr>
          <p:spPr bwMode="auto">
            <a:xfrm>
              <a:off x="4032" y="2232"/>
              <a:ext cx="576" cy="543"/>
            </a:xfrm>
            <a:prstGeom prst="line">
              <a:avLst/>
            </a:prstGeom>
            <a:noFill/>
            <a:ln w="9525">
              <a:solidFill>
                <a:schemeClr val="tx1"/>
              </a:solidFill>
              <a:round/>
              <a:headEnd/>
              <a:tailEnd type="triangle" w="lg" len="med"/>
            </a:ln>
          </p:spPr>
          <p:txBody>
            <a:bodyPr wrap="none" anchor="ctr"/>
            <a:lstStyle/>
            <a:p>
              <a:endParaRPr lang="zh-CN" altLang="en-US"/>
            </a:p>
          </p:txBody>
        </p:sp>
        <p:sp>
          <p:nvSpPr>
            <p:cNvPr id="31760" name="Text Box 55"/>
            <p:cNvSpPr txBox="1">
              <a:spLocks noChangeArrowheads="1"/>
            </p:cNvSpPr>
            <p:nvPr/>
          </p:nvSpPr>
          <p:spPr bwMode="auto">
            <a:xfrm>
              <a:off x="3120" y="768"/>
              <a:ext cx="1152" cy="279"/>
            </a:xfrm>
            <a:prstGeom prst="rect">
              <a:avLst/>
            </a:prstGeom>
            <a:solidFill>
              <a:srgbClr val="FFFFCC"/>
            </a:solidFill>
            <a:ln w="9525">
              <a:solidFill>
                <a:srgbClr val="FFCC99"/>
              </a:solidFill>
              <a:miter lim="800000"/>
              <a:headEnd/>
              <a:tailEnd/>
            </a:ln>
          </p:spPr>
          <p:txBody>
            <a:bodyPr>
              <a:spAutoFit/>
            </a:bodyPr>
            <a:lstStyle/>
            <a:p>
              <a:pPr algn="ctr">
                <a:spcBef>
                  <a:spcPct val="50000"/>
                </a:spcBef>
              </a:pPr>
              <a:r>
                <a:rPr kumimoji="1" lang="zh-CN" altLang="en-US" b="1">
                  <a:latin typeface="Times New Roman" pitchFamily="18" charset="0"/>
                  <a:ea typeface="华文行楷" pitchFamily="2" charset="-122"/>
                </a:rPr>
                <a:t>项目</a:t>
              </a:r>
            </a:p>
          </p:txBody>
        </p:sp>
      </p:grpSp>
      <p:grpSp>
        <p:nvGrpSpPr>
          <p:cNvPr id="4" name="Group 61"/>
          <p:cNvGrpSpPr>
            <a:grpSpLocks/>
          </p:cNvGrpSpPr>
          <p:nvPr/>
        </p:nvGrpSpPr>
        <p:grpSpPr bwMode="auto">
          <a:xfrm>
            <a:off x="723901" y="4191002"/>
            <a:ext cx="3009900" cy="1529292"/>
            <a:chOff x="456" y="2736"/>
            <a:chExt cx="1896" cy="1156"/>
          </a:xfrm>
        </p:grpSpPr>
        <p:sp>
          <p:nvSpPr>
            <p:cNvPr id="31751" name="Text Box 30"/>
            <p:cNvSpPr txBox="1">
              <a:spLocks noChangeArrowheads="1"/>
            </p:cNvSpPr>
            <p:nvPr/>
          </p:nvSpPr>
          <p:spPr bwMode="auto">
            <a:xfrm>
              <a:off x="1296" y="2736"/>
              <a:ext cx="1056" cy="27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负责人</a:t>
              </a:r>
            </a:p>
          </p:txBody>
        </p:sp>
        <p:sp>
          <p:nvSpPr>
            <p:cNvPr id="31752" name="Text Box 31"/>
            <p:cNvSpPr txBox="1">
              <a:spLocks noChangeArrowheads="1"/>
            </p:cNvSpPr>
            <p:nvPr/>
          </p:nvSpPr>
          <p:spPr bwMode="auto">
            <a:xfrm>
              <a:off x="1296" y="3613"/>
              <a:ext cx="1056" cy="279"/>
            </a:xfrm>
            <a:prstGeom prst="rect">
              <a:avLst/>
            </a:prstGeom>
            <a:noFill/>
            <a:ln w="9525">
              <a:solidFill>
                <a:schemeClr val="tx1"/>
              </a:solidFill>
              <a:miter lim="800000"/>
              <a:headEnd/>
              <a:tailEnd/>
            </a:ln>
          </p:spPr>
          <p:txBody>
            <a:bodyPr>
              <a:spAutoFit/>
            </a:bodyPr>
            <a:lstStyle/>
            <a:p>
              <a:pPr algn="ctr">
                <a:spcBef>
                  <a:spcPct val="50000"/>
                </a:spcBef>
              </a:pPr>
              <a:r>
                <a:rPr kumimoji="1" lang="zh-CN" altLang="en-US" b="1">
                  <a:latin typeface="Times New Roman" pitchFamily="18" charset="0"/>
                </a:rPr>
                <a:t>职务</a:t>
              </a:r>
            </a:p>
          </p:txBody>
        </p:sp>
        <p:sp>
          <p:nvSpPr>
            <p:cNvPr id="31753" name="Line 32"/>
            <p:cNvSpPr>
              <a:spLocks noChangeShapeType="1"/>
            </p:cNvSpPr>
            <p:nvPr/>
          </p:nvSpPr>
          <p:spPr bwMode="auto">
            <a:xfrm>
              <a:off x="1824" y="3120"/>
              <a:ext cx="0" cy="480"/>
            </a:xfrm>
            <a:prstGeom prst="line">
              <a:avLst/>
            </a:prstGeom>
            <a:noFill/>
            <a:ln w="9525">
              <a:solidFill>
                <a:schemeClr val="tx1"/>
              </a:solidFill>
              <a:round/>
              <a:headEnd/>
              <a:tailEnd type="triangle" w="lg" len="med"/>
            </a:ln>
          </p:spPr>
          <p:txBody>
            <a:bodyPr wrap="none" anchor="ctr"/>
            <a:lstStyle/>
            <a:p>
              <a:endParaRPr lang="zh-CN" altLang="en-US"/>
            </a:p>
          </p:txBody>
        </p:sp>
        <p:sp>
          <p:nvSpPr>
            <p:cNvPr id="31754" name="Text Box 59"/>
            <p:cNvSpPr txBox="1">
              <a:spLocks noChangeArrowheads="1"/>
            </p:cNvSpPr>
            <p:nvPr/>
          </p:nvSpPr>
          <p:spPr bwMode="auto">
            <a:xfrm>
              <a:off x="456" y="2880"/>
              <a:ext cx="672" cy="489"/>
            </a:xfrm>
            <a:prstGeom prst="rect">
              <a:avLst/>
            </a:prstGeom>
            <a:solidFill>
              <a:srgbClr val="FFFFCC"/>
            </a:solidFill>
            <a:ln w="9525">
              <a:solidFill>
                <a:srgbClr val="FFCC99"/>
              </a:solidFill>
              <a:miter lim="800000"/>
              <a:headEnd/>
              <a:tailEnd/>
            </a:ln>
          </p:spPr>
          <p:txBody>
            <a:bodyPr>
              <a:spAutoFit/>
            </a:bodyPr>
            <a:lstStyle/>
            <a:p>
              <a:pPr algn="ctr">
                <a:spcBef>
                  <a:spcPct val="50000"/>
                </a:spcBef>
              </a:pPr>
              <a:r>
                <a:rPr kumimoji="1" lang="zh-CN" altLang="en-US" dirty="0">
                  <a:latin typeface="Times New Roman" pitchFamily="18" charset="0"/>
                  <a:ea typeface="华文行楷" pitchFamily="2" charset="-122"/>
                </a:rPr>
                <a:t>负责人职务</a:t>
              </a:r>
              <a:endParaRPr kumimoji="1" lang="zh-CN" altLang="en-US" b="1" dirty="0">
                <a:latin typeface="Times New Roman" pitchFamily="18" charset="0"/>
                <a:ea typeface="华文行楷" pitchFamily="2" charset="-122"/>
              </a:endParaRPr>
            </a:p>
          </p:txBody>
        </p:sp>
      </p:grpSp>
      <p:sp>
        <p:nvSpPr>
          <p:cNvPr id="23" name="文本框 22"/>
          <p:cNvSpPr txBox="1"/>
          <p:nvPr/>
        </p:nvSpPr>
        <p:spPr>
          <a:xfrm>
            <a:off x="857979" y="709107"/>
            <a:ext cx="2194832" cy="584775"/>
          </a:xfrm>
          <a:prstGeom prst="rect">
            <a:avLst/>
          </a:prstGeom>
          <a:noFill/>
        </p:spPr>
        <p:txBody>
          <a:bodyPr wrap="none" rtlCol="0">
            <a:spAutoFit/>
          </a:bodyPr>
          <a:lstStyle/>
          <a:p>
            <a:r>
              <a:rPr lang="zh-CN" altLang="en-US" sz="3200" b="1" dirty="0">
                <a:solidFill>
                  <a:srgbClr val="FF0000"/>
                </a:solidFill>
              </a:rPr>
              <a:t>分解为</a:t>
            </a:r>
            <a:r>
              <a:rPr lang="en-US" altLang="zh-CN" sz="3200" b="1" dirty="0">
                <a:solidFill>
                  <a:srgbClr val="FF0000"/>
                </a:solidFill>
              </a:rPr>
              <a:t>3NF</a:t>
            </a:r>
            <a:endParaRPr lang="zh-CN" altLang="en-US" sz="3200" b="1" dirty="0">
              <a:solidFill>
                <a:srgbClr val="FF0000"/>
              </a:solidFill>
            </a:endParaRPr>
          </a:p>
        </p:txBody>
      </p:sp>
      <p:sp>
        <p:nvSpPr>
          <p:cNvPr id="24" name="Rectangle 23"/>
          <p:cNvSpPr>
            <a:spLocks noChangeArrowheads="1"/>
          </p:cNvSpPr>
          <p:nvPr/>
        </p:nvSpPr>
        <p:spPr bwMode="auto">
          <a:xfrm>
            <a:off x="4572003" y="4968572"/>
            <a:ext cx="4295775" cy="954107"/>
          </a:xfrm>
          <a:prstGeom prst="rect">
            <a:avLst/>
          </a:prstGeom>
          <a:solidFill>
            <a:schemeClr val="bg1"/>
          </a:solidFill>
          <a:ln w="38100">
            <a:solidFill>
              <a:srgbClr val="9900CC"/>
            </a:solidFill>
            <a:miter lim="800000"/>
            <a:headEnd/>
            <a:tailEnd/>
          </a:ln>
        </p:spPr>
        <p:txBody>
          <a:bodyPr wrap="square">
            <a:spAutoFit/>
          </a:bodyPr>
          <a:lstStyle/>
          <a:p>
            <a:pPr>
              <a:spcBef>
                <a:spcPct val="50000"/>
              </a:spcBef>
            </a:pPr>
            <a:r>
              <a:rPr kumimoji="1" lang="zh-CN" altLang="en-US" sz="2800" b="1" dirty="0">
                <a:solidFill>
                  <a:schemeClr val="accent2"/>
                </a:solidFill>
                <a:latin typeface="Times New Roman" pitchFamily="18" charset="0"/>
                <a:ea typeface="华文中宋" pitchFamily="2" charset="-122"/>
              </a:rPr>
              <a:t>结论：进一步消除了非主属性对码的传递依赖</a:t>
            </a:r>
            <a:endParaRPr kumimoji="1" lang="zh-CN" altLang="en-US" sz="2800" b="1" dirty="0">
              <a:latin typeface="Times New Roman" pitchFamily="18" charset="0"/>
              <a:ea typeface="华文中宋" pitchFamily="2" charset="-122"/>
            </a:endParaRPr>
          </a:p>
        </p:txBody>
      </p:sp>
      <p:sp>
        <p:nvSpPr>
          <p:cNvPr id="25" name="矩形 24"/>
          <p:cNvSpPr/>
          <p:nvPr/>
        </p:nvSpPr>
        <p:spPr>
          <a:xfrm>
            <a:off x="2570164" y="44627"/>
            <a:ext cx="2244525" cy="584775"/>
          </a:xfrm>
          <a:prstGeom prst="rect">
            <a:avLst/>
          </a:prstGeom>
        </p:spPr>
        <p:txBody>
          <a:bodyPr wrap="none">
            <a:spAutoFit/>
          </a:bodyPr>
          <a:lstStyle/>
          <a:p>
            <a:pPr eaLnBrk="1" hangingPunct="1">
              <a:buFontTx/>
              <a:buNone/>
            </a:pPr>
            <a:r>
              <a:rPr lang="zh-CN" altLang="en-US" sz="3200" b="1" dirty="0">
                <a:solidFill>
                  <a:srgbClr val="FFFF00"/>
                </a:solidFill>
                <a:latin typeface="隶书" pitchFamily="49" charset="-122"/>
                <a:ea typeface="隶书" pitchFamily="49" charset="-122"/>
              </a:rPr>
              <a:t>规范化举例</a:t>
            </a:r>
            <a:endParaRPr lang="en-US" altLang="zh-CN" sz="3200" b="1" dirty="0">
              <a:solidFill>
                <a:srgbClr val="FFFF00"/>
              </a:solidFill>
              <a:latin typeface="隶书" pitchFamily="49" charset="-122"/>
              <a:ea typeface="隶书" pitchFamily="49" charset="-122"/>
            </a:endParaRPr>
          </a:p>
        </p:txBody>
      </p:sp>
    </p:spTree>
    <p:extLst>
      <p:ext uri="{BB962C8B-B14F-4D97-AF65-F5344CB8AC3E}">
        <p14:creationId xmlns:p14="http://schemas.microsoft.com/office/powerpoint/2010/main" val="3450887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1000" fill="hold"/>
                                        <p:tgtEl>
                                          <p:spTgt spid="24"/>
                                        </p:tgtEl>
                                        <p:attrNameLst>
                                          <p:attrName>ppt_w</p:attrName>
                                        </p:attrNameLst>
                                      </p:cBhvr>
                                      <p:tavLst>
                                        <p:tav tm="0">
                                          <p:val>
                                            <p:fltVal val="0"/>
                                          </p:val>
                                        </p:tav>
                                        <p:tav tm="100000">
                                          <p:val>
                                            <p:strVal val="#ppt_w"/>
                                          </p:val>
                                        </p:tav>
                                      </p:tavLst>
                                    </p:anim>
                                    <p:anim calcmode="lin" valueType="num">
                                      <p:cBhvr>
                                        <p:cTn id="23" dur="1000" fill="hold"/>
                                        <p:tgtEl>
                                          <p:spTgt spid="24"/>
                                        </p:tgtEl>
                                        <p:attrNameLst>
                                          <p:attrName>ppt_h</p:attrName>
                                        </p:attrNameLst>
                                      </p:cBhvr>
                                      <p:tavLst>
                                        <p:tav tm="0">
                                          <p:val>
                                            <p:fltVal val="0"/>
                                          </p:val>
                                        </p:tav>
                                        <p:tav tm="100000">
                                          <p:val>
                                            <p:strVal val="#ppt_h"/>
                                          </p:val>
                                        </p:tav>
                                      </p:tavLst>
                                    </p:anim>
                                    <p:anim calcmode="lin" valueType="num">
                                      <p:cBhvr>
                                        <p:cTn id="24"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a:t>
            </a:r>
            <a:endParaRPr lang="zh-CN" altLang="en-US" dirty="0"/>
          </a:p>
        </p:txBody>
      </p:sp>
      <p:sp>
        <p:nvSpPr>
          <p:cNvPr id="3" name="内容占位符 2"/>
          <p:cNvSpPr>
            <a:spLocks noGrp="1"/>
          </p:cNvSpPr>
          <p:nvPr>
            <p:ph idx="1"/>
          </p:nvPr>
        </p:nvSpPr>
        <p:spPr/>
        <p:txBody>
          <a:bodyPr/>
          <a:lstStyle/>
          <a:p>
            <a:r>
              <a:rPr lang="zh-CN" altLang="en-US" dirty="0" smtClean="0"/>
              <a:t>为什么要进行规范化</a:t>
            </a:r>
            <a:endParaRPr lang="en-US" altLang="zh-CN" dirty="0" smtClean="0"/>
          </a:p>
          <a:p>
            <a:r>
              <a:rPr lang="zh-CN" altLang="en-US" dirty="0" smtClean="0"/>
              <a:t>函数依赖的基本概念</a:t>
            </a:r>
            <a:endParaRPr lang="en-US" altLang="zh-CN" dirty="0" smtClean="0"/>
          </a:p>
          <a:p>
            <a:r>
              <a:rPr lang="zh-CN" altLang="en-US" dirty="0" smtClean="0"/>
              <a:t>函数依赖的类型</a:t>
            </a:r>
            <a:endParaRPr lang="en-US" altLang="zh-CN" dirty="0" smtClean="0"/>
          </a:p>
          <a:p>
            <a:r>
              <a:rPr lang="zh-CN" altLang="en-US" dirty="0"/>
              <a:t>范式</a:t>
            </a:r>
          </a:p>
        </p:txBody>
      </p:sp>
    </p:spTree>
    <p:extLst>
      <p:ext uri="{BB962C8B-B14F-4D97-AF65-F5344CB8AC3E}">
        <p14:creationId xmlns:p14="http://schemas.microsoft.com/office/powerpoint/2010/main" val="48459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p:spPr>
        <p:txBody>
          <a:bodyPr/>
          <a:lstStyle/>
          <a:p>
            <a:fld id="{1ED10C5D-D358-43D6-92EE-F8A3D7DA0C89}" type="slidenum">
              <a:rPr lang="en-US" altLang="zh-CN" smtClean="0"/>
              <a:pPr/>
              <a:t>55</a:t>
            </a:fld>
            <a:endParaRPr lang="en-US" altLang="zh-CN" smtClean="0"/>
          </a:p>
        </p:txBody>
      </p:sp>
      <p:sp>
        <p:nvSpPr>
          <p:cNvPr id="101379" name="Text Box 3"/>
          <p:cNvSpPr txBox="1">
            <a:spLocks noChangeArrowheads="1"/>
          </p:cNvSpPr>
          <p:nvPr/>
        </p:nvSpPr>
        <p:spPr bwMode="auto">
          <a:xfrm>
            <a:off x="360490" y="1206875"/>
            <a:ext cx="8243961" cy="3754874"/>
          </a:xfrm>
          <a:prstGeom prst="rect">
            <a:avLst/>
          </a:prstGeom>
          <a:solidFill>
            <a:schemeClr val="bg1"/>
          </a:solidFill>
          <a:ln w="9525">
            <a:solidFill>
              <a:srgbClr val="FF0000"/>
            </a:solidFill>
            <a:miter lim="800000"/>
            <a:headEnd/>
            <a:tailEnd/>
          </a:ln>
        </p:spPr>
        <p:txBody>
          <a:bodyPr wrap="square">
            <a:spAutoFit/>
          </a:bodyPr>
          <a:lstStyle/>
          <a:p>
            <a:pPr>
              <a:lnSpc>
                <a:spcPct val="160000"/>
              </a:lnSpc>
              <a:spcBef>
                <a:spcPct val="50000"/>
              </a:spcBef>
              <a:buFontTx/>
              <a:buChar char="•"/>
            </a:pPr>
            <a:r>
              <a:rPr kumimoji="1" lang="zh-CN" altLang="en-US" sz="2800" dirty="0">
                <a:latin typeface="Times New Roman" pitchFamily="18" charset="0"/>
              </a:rPr>
              <a:t>凡是满足</a:t>
            </a:r>
            <a:r>
              <a:rPr kumimoji="1" lang="en-US" altLang="zh-CN" sz="2800" dirty="0">
                <a:latin typeface="Times New Roman" pitchFamily="18" charset="0"/>
              </a:rPr>
              <a:t>3NF</a:t>
            </a:r>
            <a:r>
              <a:rPr kumimoji="1" lang="zh-CN" altLang="en-US" sz="2800" dirty="0">
                <a:latin typeface="Times New Roman" pitchFamily="18" charset="0"/>
              </a:rPr>
              <a:t>的关系，一般都能获得满意的效果。但是某些情况下，</a:t>
            </a:r>
            <a:r>
              <a:rPr kumimoji="1" lang="en-US" altLang="zh-CN" sz="2800" dirty="0">
                <a:latin typeface="Times New Roman" pitchFamily="18" charset="0"/>
              </a:rPr>
              <a:t>3NF</a:t>
            </a:r>
            <a:r>
              <a:rPr kumimoji="1" lang="zh-CN" altLang="en-US" sz="2800" dirty="0">
                <a:latin typeface="Times New Roman" pitchFamily="18" charset="0"/>
              </a:rPr>
              <a:t>仍会出现问题。</a:t>
            </a:r>
          </a:p>
          <a:p>
            <a:pPr>
              <a:lnSpc>
                <a:spcPct val="160000"/>
              </a:lnSpc>
              <a:spcBef>
                <a:spcPct val="50000"/>
              </a:spcBef>
              <a:buFontTx/>
              <a:buChar char="•"/>
            </a:pPr>
            <a:r>
              <a:rPr kumimoji="1" lang="zh-CN" altLang="en-US" sz="2800" dirty="0">
                <a:latin typeface="Times New Roman" pitchFamily="18" charset="0"/>
              </a:rPr>
              <a:t>原因是没有对主属性与关键字之间给出任何限制，如果出现</a:t>
            </a:r>
            <a:r>
              <a:rPr kumimoji="1" lang="zh-CN" altLang="en-US" sz="2800" b="1" dirty="0">
                <a:solidFill>
                  <a:schemeClr val="accent2"/>
                </a:solidFill>
                <a:latin typeface="Times New Roman" pitchFamily="18" charset="0"/>
              </a:rPr>
              <a:t>主属性部分或传递依赖于</a:t>
            </a:r>
            <a:r>
              <a:rPr kumimoji="1" lang="en-US" altLang="zh-CN" sz="2800" b="1" dirty="0">
                <a:solidFill>
                  <a:schemeClr val="accent2"/>
                </a:solidFill>
                <a:latin typeface="Times New Roman" pitchFamily="18" charset="0"/>
              </a:rPr>
              <a:t>KEY</a:t>
            </a:r>
            <a:r>
              <a:rPr kumimoji="1" lang="zh-CN" altLang="en-US" sz="2800" dirty="0">
                <a:latin typeface="Times New Roman" pitchFamily="18" charset="0"/>
              </a:rPr>
              <a:t>，则也会使关系性能变坏</a:t>
            </a:r>
          </a:p>
        </p:txBody>
      </p:sp>
      <p:sp>
        <p:nvSpPr>
          <p:cNvPr id="4" name="矩形 3"/>
          <p:cNvSpPr/>
          <p:nvPr/>
        </p:nvSpPr>
        <p:spPr>
          <a:xfrm>
            <a:off x="2570165" y="44627"/>
            <a:ext cx="3276859" cy="584775"/>
          </a:xfrm>
          <a:prstGeom prst="rect">
            <a:avLst/>
          </a:prstGeom>
        </p:spPr>
        <p:txBody>
          <a:bodyPr wrap="none">
            <a:spAutoFit/>
          </a:bodyPr>
          <a:lstStyle/>
          <a:p>
            <a:pPr eaLnBrk="1" hangingPunct="1">
              <a:buFontTx/>
              <a:buNone/>
            </a:pPr>
            <a:r>
              <a:rPr lang="en-US" altLang="zh-CN" sz="3200" b="1" dirty="0">
                <a:solidFill>
                  <a:srgbClr val="FFFF00"/>
                </a:solidFill>
                <a:latin typeface="隶书" pitchFamily="49" charset="-122"/>
                <a:ea typeface="隶书" pitchFamily="49" charset="-122"/>
              </a:rPr>
              <a:t>3NF</a:t>
            </a:r>
            <a:r>
              <a:rPr lang="zh-CN" altLang="en-US" sz="3200" b="1" dirty="0">
                <a:solidFill>
                  <a:srgbClr val="FFFF00"/>
                </a:solidFill>
                <a:latin typeface="隶书" pitchFamily="49" charset="-122"/>
                <a:ea typeface="隶书" pitchFamily="49" charset="-122"/>
              </a:rPr>
              <a:t>存在问题吗？</a:t>
            </a:r>
            <a:endParaRPr lang="en-US" altLang="zh-CN" sz="3200" b="1" dirty="0">
              <a:solidFill>
                <a:srgbClr val="FFFF00"/>
              </a:solidFill>
              <a:latin typeface="隶书" pitchFamily="49" charset="-122"/>
              <a:ea typeface="隶书" pitchFamily="49" charset="-122"/>
            </a:endParaRPr>
          </a:p>
        </p:txBody>
      </p:sp>
    </p:spTree>
    <p:extLst>
      <p:ext uri="{BB962C8B-B14F-4D97-AF65-F5344CB8AC3E}">
        <p14:creationId xmlns:p14="http://schemas.microsoft.com/office/powerpoint/2010/main" val="246476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79">
                                            <p:bg/>
                                          </p:spTgt>
                                        </p:tgtEl>
                                        <p:attrNameLst>
                                          <p:attrName>style.visibility</p:attrName>
                                        </p:attrNameLst>
                                      </p:cBhvr>
                                      <p:to>
                                        <p:strVal val="visible"/>
                                      </p:to>
                                    </p:set>
                                    <p:anim calcmode="lin" valueType="num">
                                      <p:cBhvr additive="base">
                                        <p:cTn id="7" dur="500" fill="hold"/>
                                        <p:tgtEl>
                                          <p:spTgt spid="10137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1379">
                                            <p:txEl>
                                              <p:pRg st="0" end="0"/>
                                            </p:txEl>
                                          </p:spTgt>
                                        </p:tgtEl>
                                        <p:attrNameLst>
                                          <p:attrName>style.visibility</p:attrName>
                                        </p:attrNameLst>
                                      </p:cBhvr>
                                      <p:to>
                                        <p:strVal val="visible"/>
                                      </p:to>
                                    </p:set>
                                    <p:anim calcmode="lin" valueType="num">
                                      <p:cBhvr additive="base">
                                        <p:cTn id="13" dur="500" fill="hold"/>
                                        <p:tgtEl>
                                          <p:spTgt spid="10137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1379">
                                            <p:txEl>
                                              <p:pRg st="1" end="1"/>
                                            </p:txEl>
                                          </p:spTgt>
                                        </p:tgtEl>
                                        <p:attrNameLst>
                                          <p:attrName>style.visibility</p:attrName>
                                        </p:attrNameLst>
                                      </p:cBhvr>
                                      <p:to>
                                        <p:strVal val="visible"/>
                                      </p:to>
                                    </p:set>
                                    <p:anim calcmode="lin" valueType="num">
                                      <p:cBhvr additive="base">
                                        <p:cTn id="19" dur="500" fill="hold"/>
                                        <p:tgtEl>
                                          <p:spTgt spid="10137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3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A2A8B83A-167F-4CE3-9A73-77D899FCE5BD}" type="slidenum">
              <a:rPr lang="en-US" altLang="zh-CN" smtClean="0"/>
              <a:pPr/>
              <a:t>56</a:t>
            </a:fld>
            <a:endParaRPr lang="en-US" altLang="zh-CN" smtClean="0"/>
          </a:p>
        </p:txBody>
      </p:sp>
      <p:sp>
        <p:nvSpPr>
          <p:cNvPr id="33795" name="Line 3"/>
          <p:cNvSpPr>
            <a:spLocks noChangeShapeType="1"/>
          </p:cNvSpPr>
          <p:nvPr/>
        </p:nvSpPr>
        <p:spPr bwMode="auto">
          <a:xfrm>
            <a:off x="3810000" y="2349500"/>
            <a:ext cx="228600" cy="381000"/>
          </a:xfrm>
          <a:prstGeom prst="line">
            <a:avLst/>
          </a:prstGeom>
          <a:noFill/>
          <a:ln w="12700">
            <a:solidFill>
              <a:schemeClr val="bg1"/>
            </a:solidFill>
            <a:round/>
            <a:headEnd type="none" w="sm" len="sm"/>
            <a:tailEnd type="none" w="sm" len="sm"/>
          </a:ln>
        </p:spPr>
        <p:txBody>
          <a:bodyPr wrap="none"/>
          <a:lstStyle/>
          <a:p>
            <a:endParaRPr lang="zh-CN" altLang="en-US"/>
          </a:p>
        </p:txBody>
      </p:sp>
      <mc:AlternateContent xmlns:mc="http://schemas.openxmlformats.org/markup-compatibility/2006" xmlns:a14="http://schemas.microsoft.com/office/drawing/2010/main">
        <mc:Choice Requires="a14">
          <p:sp>
            <p:nvSpPr>
              <p:cNvPr id="33797" name="Text Box 2"/>
              <p:cNvSpPr txBox="1">
                <a:spLocks noChangeArrowheads="1"/>
              </p:cNvSpPr>
              <p:nvPr/>
            </p:nvSpPr>
            <p:spPr bwMode="auto">
              <a:xfrm>
                <a:off x="247652" y="1844825"/>
                <a:ext cx="8439151" cy="1963614"/>
              </a:xfrm>
              <a:prstGeom prst="rect">
                <a:avLst/>
              </a:prstGeom>
              <a:solidFill>
                <a:schemeClr val="bg1"/>
              </a:solidFill>
              <a:ln w="28575">
                <a:solidFill>
                  <a:srgbClr val="FF3300"/>
                </a:solidFill>
                <a:miter lim="800000"/>
                <a:headEnd/>
                <a:tailEnd/>
              </a:ln>
            </p:spPr>
            <p:txBody>
              <a:bodyPr>
                <a:spAutoFit/>
              </a:bodyPr>
              <a:lstStyle/>
              <a:p>
                <a:pPr>
                  <a:lnSpc>
                    <a:spcPct val="90000"/>
                  </a:lnSpc>
                  <a:spcBef>
                    <a:spcPct val="20000"/>
                  </a:spcBef>
                </a:pPr>
                <a:r>
                  <a:rPr kumimoji="1" lang="zh-CN" altLang="en-US" sz="3200" b="1" dirty="0">
                    <a:latin typeface="Times New Roman" pitchFamily="18" charset="0"/>
                  </a:rPr>
                  <a:t>定义：</a:t>
                </a:r>
                <a:r>
                  <a:rPr kumimoji="1" lang="zh-CN" altLang="en-US" sz="3200" dirty="0">
                    <a:latin typeface="Times New Roman" pitchFamily="18" charset="0"/>
                  </a:rPr>
                  <a:t>关系模式</a:t>
                </a:r>
                <a:r>
                  <a:rPr kumimoji="1" lang="en-US" altLang="zh-CN" sz="3200" dirty="0">
                    <a:latin typeface="Times New Roman" pitchFamily="18" charset="0"/>
                  </a:rPr>
                  <a:t>R(U</a:t>
                </a:r>
                <a:r>
                  <a:rPr kumimoji="1" lang="zh-CN" altLang="en-US" sz="3200" dirty="0">
                    <a:latin typeface="Times New Roman" pitchFamily="18" charset="0"/>
                  </a:rPr>
                  <a:t>，</a:t>
                </a:r>
                <a:r>
                  <a:rPr kumimoji="1" lang="en-US" altLang="zh-CN" sz="3200" dirty="0">
                    <a:latin typeface="Times New Roman" pitchFamily="18" charset="0"/>
                  </a:rPr>
                  <a:t>F) ∈1NF</a:t>
                </a:r>
                <a:r>
                  <a:rPr kumimoji="1" lang="zh-CN" altLang="en-US" sz="3200" dirty="0">
                    <a:latin typeface="Times New Roman" pitchFamily="18" charset="0"/>
                  </a:rPr>
                  <a:t>。若 </a:t>
                </a:r>
                <a:r>
                  <a:rPr kumimoji="1" lang="en-US" altLang="zh-CN" sz="3200" dirty="0">
                    <a:latin typeface="Times New Roman" pitchFamily="18" charset="0"/>
                  </a:rPr>
                  <a:t>X→Y</a:t>
                </a:r>
                <a:r>
                  <a:rPr kumimoji="1" lang="zh-CN" altLang="en-US" sz="3200" dirty="0">
                    <a:latin typeface="Times New Roman" pitchFamily="18" charset="0"/>
                  </a:rPr>
                  <a:t>且</a:t>
                </a:r>
                <a:r>
                  <a:rPr kumimoji="1" lang="en-US" altLang="zh-CN" sz="3200" dirty="0">
                    <a:latin typeface="Times New Roman" pitchFamily="18" charset="0"/>
                  </a:rPr>
                  <a:t>Y</a:t>
                </a:r>
                <a14:m>
                  <m:oMath xmlns:m="http://schemas.openxmlformats.org/officeDocument/2006/math">
                    <m:r>
                      <a:rPr kumimoji="1" lang="en-US" altLang="zh-CN" sz="3200" i="1">
                        <a:latin typeface="Cambria Math" panose="02040503050406030204" pitchFamily="18" charset="0"/>
                        <a:ea typeface="Cambria Math" panose="02040503050406030204" pitchFamily="18" charset="0"/>
                      </a:rPr>
                      <m:t>⊈</m:t>
                    </m:r>
                  </m:oMath>
                </a14:m>
                <a:r>
                  <a:rPr kumimoji="1" lang="en-US" altLang="zh-CN" sz="3200" dirty="0">
                    <a:latin typeface="Times New Roman" pitchFamily="18" charset="0"/>
                  </a:rPr>
                  <a:t> X</a:t>
                </a:r>
                <a:r>
                  <a:rPr kumimoji="1" lang="zh-CN" altLang="en-US" sz="3200" dirty="0">
                    <a:latin typeface="Times New Roman" pitchFamily="18" charset="0"/>
                  </a:rPr>
                  <a:t>时</a:t>
                </a:r>
                <a:r>
                  <a:rPr kumimoji="1" lang="en-US" altLang="zh-CN" sz="3200" dirty="0">
                    <a:latin typeface="Times New Roman" pitchFamily="18" charset="0"/>
                  </a:rPr>
                  <a:t>X</a:t>
                </a:r>
                <a:r>
                  <a:rPr kumimoji="1" lang="zh-CN" altLang="en-US" sz="3200" dirty="0">
                    <a:latin typeface="Times New Roman" pitchFamily="18" charset="0"/>
                  </a:rPr>
                  <a:t>必含有码，则</a:t>
                </a:r>
                <a:r>
                  <a:rPr kumimoji="1" lang="en-US" altLang="zh-CN" sz="3200" dirty="0">
                    <a:latin typeface="Times New Roman" pitchFamily="18" charset="0"/>
                  </a:rPr>
                  <a:t>R(U</a:t>
                </a:r>
                <a:r>
                  <a:rPr kumimoji="1" lang="zh-CN" altLang="en-US" sz="3200" dirty="0">
                    <a:latin typeface="Times New Roman" pitchFamily="18" charset="0"/>
                  </a:rPr>
                  <a:t>，</a:t>
                </a:r>
                <a:r>
                  <a:rPr kumimoji="1" lang="en-US" altLang="zh-CN" sz="3200" dirty="0">
                    <a:latin typeface="Times New Roman" pitchFamily="18" charset="0"/>
                  </a:rPr>
                  <a:t>F) ∈BCNF</a:t>
                </a:r>
                <a:r>
                  <a:rPr kumimoji="1" lang="zh-CN" altLang="en-US" sz="3200" dirty="0">
                    <a:latin typeface="Times New Roman" pitchFamily="18" charset="0"/>
                  </a:rPr>
                  <a:t>。</a:t>
                </a:r>
              </a:p>
              <a:p>
                <a:pPr>
                  <a:lnSpc>
                    <a:spcPct val="90000"/>
                  </a:lnSpc>
                  <a:spcBef>
                    <a:spcPct val="20000"/>
                  </a:spcBef>
                </a:pPr>
                <a:r>
                  <a:rPr kumimoji="1" lang="zh-CN" altLang="en-US" sz="3200" dirty="0">
                    <a:latin typeface="Times New Roman" pitchFamily="18" charset="0"/>
                  </a:rPr>
                  <a:t>即：关系模式</a:t>
                </a:r>
                <a:r>
                  <a:rPr kumimoji="1" lang="en-US" altLang="zh-CN" sz="3200" dirty="0">
                    <a:latin typeface="Times New Roman" pitchFamily="18" charset="0"/>
                  </a:rPr>
                  <a:t>R(U</a:t>
                </a:r>
                <a:r>
                  <a:rPr kumimoji="1" lang="zh-CN" altLang="en-US" sz="3200" dirty="0">
                    <a:latin typeface="Times New Roman" pitchFamily="18" charset="0"/>
                  </a:rPr>
                  <a:t>，</a:t>
                </a:r>
                <a:r>
                  <a:rPr kumimoji="1" lang="en-US" altLang="zh-CN" sz="3200" dirty="0">
                    <a:latin typeface="Times New Roman" pitchFamily="18" charset="0"/>
                  </a:rPr>
                  <a:t>F) </a:t>
                </a:r>
                <a:r>
                  <a:rPr kumimoji="1" lang="zh-CN" altLang="en-US" sz="3200" dirty="0">
                    <a:latin typeface="Times New Roman" pitchFamily="18" charset="0"/>
                  </a:rPr>
                  <a:t>中，若每一个决定因素都包含码，则</a:t>
                </a:r>
                <a:r>
                  <a:rPr kumimoji="1" lang="en-US" altLang="zh-CN" sz="3200" dirty="0">
                    <a:latin typeface="Times New Roman" pitchFamily="18" charset="0"/>
                  </a:rPr>
                  <a:t>R(U</a:t>
                </a:r>
                <a:r>
                  <a:rPr kumimoji="1" lang="zh-CN" altLang="en-US" sz="3200" dirty="0">
                    <a:latin typeface="Times New Roman" pitchFamily="18" charset="0"/>
                  </a:rPr>
                  <a:t>，</a:t>
                </a:r>
                <a:r>
                  <a:rPr kumimoji="1" lang="en-US" altLang="zh-CN" sz="3200" dirty="0">
                    <a:latin typeface="Times New Roman" pitchFamily="18" charset="0"/>
                  </a:rPr>
                  <a:t>F) ∈BCNF</a:t>
                </a:r>
                <a:r>
                  <a:rPr kumimoji="1" lang="zh-CN" altLang="en-US" sz="3200" dirty="0">
                    <a:latin typeface="Times New Roman" pitchFamily="18" charset="0"/>
                  </a:rPr>
                  <a:t>。</a:t>
                </a:r>
              </a:p>
            </p:txBody>
          </p:sp>
        </mc:Choice>
        <mc:Fallback xmlns="">
          <p:sp>
            <p:nvSpPr>
              <p:cNvPr id="33797" name="Text Box 2"/>
              <p:cNvSpPr txBox="1">
                <a:spLocks noRot="1" noChangeAspect="1" noMove="1" noResize="1" noEditPoints="1" noAdjustHandles="1" noChangeArrowheads="1" noChangeShapeType="1" noTextEdit="1"/>
              </p:cNvSpPr>
              <p:nvPr/>
            </p:nvSpPr>
            <p:spPr bwMode="auto">
              <a:xfrm>
                <a:off x="247649" y="1844824"/>
                <a:ext cx="8439151" cy="1963614"/>
              </a:xfrm>
              <a:prstGeom prst="rect">
                <a:avLst/>
              </a:prstGeom>
              <a:blipFill rotWithShape="0">
                <a:blip r:embed="rId2"/>
                <a:stretch>
                  <a:fillRect l="-1728" t="-7034" b="-8257"/>
                </a:stretch>
              </a:blipFill>
              <a:ln w="28575">
                <a:solidFill>
                  <a:srgbClr val="FF3300"/>
                </a:solidFill>
                <a:miter lim="800000"/>
                <a:headEnd/>
                <a:tailEnd/>
              </a:ln>
            </p:spPr>
            <p:txBody>
              <a:bodyPr/>
              <a:lstStyle/>
              <a:p>
                <a:r>
                  <a:rPr lang="zh-CN" altLang="en-US">
                    <a:noFill/>
                  </a:rPr>
                  <a:t> </a:t>
                </a:r>
              </a:p>
            </p:txBody>
          </p:sp>
        </mc:Fallback>
      </mc:AlternateContent>
      <p:sp>
        <p:nvSpPr>
          <p:cNvPr id="2" name="矩形 1"/>
          <p:cNvSpPr/>
          <p:nvPr/>
        </p:nvSpPr>
        <p:spPr>
          <a:xfrm>
            <a:off x="2814550" y="215825"/>
            <a:ext cx="4179349" cy="535531"/>
          </a:xfrm>
          <a:prstGeom prst="rect">
            <a:avLst/>
          </a:prstGeom>
        </p:spPr>
        <p:txBody>
          <a:bodyPr wrap="none">
            <a:spAutoFit/>
          </a:bodyPr>
          <a:lstStyle/>
          <a:p>
            <a:pPr>
              <a:lnSpc>
                <a:spcPct val="90000"/>
              </a:lnSpc>
              <a:spcBef>
                <a:spcPct val="20000"/>
              </a:spcBef>
            </a:pPr>
            <a:r>
              <a:rPr kumimoji="1" lang="en-US" altLang="zh-CN" sz="3200" b="1" dirty="0">
                <a:solidFill>
                  <a:srgbClr val="FFFF00"/>
                </a:solidFill>
                <a:latin typeface="Times New Roman" pitchFamily="18" charset="0"/>
              </a:rPr>
              <a:t>4</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BCNF(</a:t>
            </a:r>
            <a:r>
              <a:rPr kumimoji="1" lang="zh-CN" altLang="en-US" sz="3200" b="1" dirty="0">
                <a:solidFill>
                  <a:srgbClr val="FFFF00"/>
                </a:solidFill>
                <a:latin typeface="Times New Roman" pitchFamily="18" charset="0"/>
              </a:rPr>
              <a:t>扩充的</a:t>
            </a:r>
            <a:r>
              <a:rPr kumimoji="1" lang="en-US" altLang="zh-CN" sz="3200" b="1" dirty="0">
                <a:solidFill>
                  <a:srgbClr val="FFFF00"/>
                </a:solidFill>
                <a:latin typeface="Times New Roman" pitchFamily="18" charset="0"/>
              </a:rPr>
              <a:t>3NF)</a:t>
            </a:r>
          </a:p>
        </p:txBody>
      </p:sp>
    </p:spTree>
    <p:extLst>
      <p:ext uri="{BB962C8B-B14F-4D97-AF65-F5344CB8AC3E}">
        <p14:creationId xmlns:p14="http://schemas.microsoft.com/office/powerpoint/2010/main" val="3789582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9FC5CA9E-4812-4D6A-A3AB-AD4165ABA2B5}" type="slidenum">
              <a:rPr lang="en-US" altLang="zh-CN" smtClean="0"/>
              <a:pPr/>
              <a:t>57</a:t>
            </a:fld>
            <a:endParaRPr lang="en-US" altLang="zh-CN" smtClean="0"/>
          </a:p>
        </p:txBody>
      </p:sp>
      <p:sp>
        <p:nvSpPr>
          <p:cNvPr id="34819" name="Text Box 2"/>
          <p:cNvSpPr txBox="1">
            <a:spLocks noChangeArrowheads="1"/>
          </p:cNvSpPr>
          <p:nvPr/>
        </p:nvSpPr>
        <p:spPr bwMode="auto">
          <a:xfrm>
            <a:off x="762000" y="1397000"/>
            <a:ext cx="7467600" cy="2936188"/>
          </a:xfrm>
          <a:prstGeom prst="rect">
            <a:avLst/>
          </a:prstGeom>
          <a:solidFill>
            <a:schemeClr val="bg1"/>
          </a:solidFill>
          <a:ln w="28575">
            <a:solidFill>
              <a:srgbClr val="FF3300"/>
            </a:solidFill>
            <a:miter lim="800000"/>
            <a:headEnd/>
            <a:tailEnd/>
          </a:ln>
        </p:spPr>
        <p:txBody>
          <a:bodyPr>
            <a:spAutoFit/>
          </a:bodyPr>
          <a:lstStyle/>
          <a:p>
            <a:pPr>
              <a:spcBef>
                <a:spcPct val="20000"/>
              </a:spcBef>
            </a:pPr>
            <a:r>
              <a:rPr kumimoji="1" lang="zh-CN" altLang="en-US" sz="2800" dirty="0">
                <a:latin typeface="Times New Roman" pitchFamily="18" charset="0"/>
              </a:rPr>
              <a:t>一个满足</a:t>
            </a:r>
            <a:r>
              <a:rPr kumimoji="1" lang="en-US" altLang="zh-CN" sz="2800" dirty="0">
                <a:latin typeface="Times New Roman" pitchFamily="18" charset="0"/>
              </a:rPr>
              <a:t>BCNF</a:t>
            </a:r>
            <a:r>
              <a:rPr kumimoji="1" lang="zh-CN" altLang="en-US" sz="2800" dirty="0">
                <a:latin typeface="Times New Roman" pitchFamily="18" charset="0"/>
              </a:rPr>
              <a:t>的关系模式有</a:t>
            </a:r>
            <a:r>
              <a:rPr kumimoji="1" lang="en-US" altLang="zh-CN" sz="2800" dirty="0">
                <a:latin typeface="Times New Roman" pitchFamily="18" charset="0"/>
              </a:rPr>
              <a:t>:</a:t>
            </a:r>
          </a:p>
          <a:p>
            <a:pPr>
              <a:spcBef>
                <a:spcPct val="20000"/>
              </a:spcBef>
              <a:buFontTx/>
              <a:buChar char="•"/>
            </a:pPr>
            <a:r>
              <a:rPr kumimoji="1" lang="zh-CN" altLang="en-US" sz="2800" b="1" dirty="0">
                <a:solidFill>
                  <a:schemeClr val="accent2"/>
                </a:solidFill>
                <a:latin typeface="Times New Roman" pitchFamily="18" charset="0"/>
                <a:ea typeface="华文新魏" pitchFamily="2" charset="-122"/>
              </a:rPr>
              <a:t>所有非主属性对每一个码都是完全函数依赖。</a:t>
            </a:r>
          </a:p>
          <a:p>
            <a:pPr>
              <a:spcBef>
                <a:spcPct val="20000"/>
              </a:spcBef>
              <a:buFontTx/>
              <a:buChar char="•"/>
            </a:pPr>
            <a:r>
              <a:rPr kumimoji="1" lang="zh-CN" altLang="en-US" sz="2800" b="1" dirty="0">
                <a:solidFill>
                  <a:schemeClr val="accent2"/>
                </a:solidFill>
                <a:latin typeface="Times New Roman" pitchFamily="18" charset="0"/>
                <a:ea typeface="华文新魏" pitchFamily="2" charset="-122"/>
              </a:rPr>
              <a:t>所有主属性对每一个不包含它的码也是完全函数依赖。</a:t>
            </a:r>
          </a:p>
          <a:p>
            <a:pPr>
              <a:spcBef>
                <a:spcPct val="20000"/>
              </a:spcBef>
              <a:buFontTx/>
              <a:buChar char="•"/>
            </a:pPr>
            <a:r>
              <a:rPr kumimoji="1" lang="zh-CN" altLang="en-US" sz="2800" b="1" dirty="0">
                <a:solidFill>
                  <a:schemeClr val="accent2"/>
                </a:solidFill>
                <a:latin typeface="Times New Roman" pitchFamily="18" charset="0"/>
                <a:ea typeface="华文新魏" pitchFamily="2" charset="-122"/>
              </a:rPr>
              <a:t>没有任何属性完全函数依赖于非码的任何一组属性。</a:t>
            </a:r>
          </a:p>
        </p:txBody>
      </p:sp>
      <p:sp>
        <p:nvSpPr>
          <p:cNvPr id="5" name="矩形 4"/>
          <p:cNvSpPr/>
          <p:nvPr/>
        </p:nvSpPr>
        <p:spPr>
          <a:xfrm>
            <a:off x="2814550" y="188643"/>
            <a:ext cx="4179349" cy="535531"/>
          </a:xfrm>
          <a:prstGeom prst="rect">
            <a:avLst/>
          </a:prstGeom>
        </p:spPr>
        <p:txBody>
          <a:bodyPr wrap="none">
            <a:spAutoFit/>
          </a:bodyPr>
          <a:lstStyle/>
          <a:p>
            <a:pPr>
              <a:lnSpc>
                <a:spcPct val="90000"/>
              </a:lnSpc>
              <a:spcBef>
                <a:spcPct val="20000"/>
              </a:spcBef>
            </a:pPr>
            <a:r>
              <a:rPr kumimoji="1" lang="en-US" altLang="zh-CN" sz="3200" b="1" dirty="0">
                <a:solidFill>
                  <a:srgbClr val="FFFF00"/>
                </a:solidFill>
                <a:latin typeface="Times New Roman" pitchFamily="18" charset="0"/>
              </a:rPr>
              <a:t>4</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BCNF(</a:t>
            </a:r>
            <a:r>
              <a:rPr kumimoji="1" lang="zh-CN" altLang="en-US" sz="3200" b="1" dirty="0">
                <a:solidFill>
                  <a:srgbClr val="FFFF00"/>
                </a:solidFill>
                <a:latin typeface="Times New Roman" pitchFamily="18" charset="0"/>
              </a:rPr>
              <a:t>扩充的</a:t>
            </a:r>
            <a:r>
              <a:rPr kumimoji="1" lang="en-US" altLang="zh-CN" sz="3200" b="1" dirty="0">
                <a:solidFill>
                  <a:srgbClr val="FFFF00"/>
                </a:solidFill>
                <a:latin typeface="Times New Roman" pitchFamily="18" charset="0"/>
              </a:rPr>
              <a:t>3NF)</a:t>
            </a:r>
          </a:p>
        </p:txBody>
      </p:sp>
    </p:spTree>
    <p:extLst>
      <p:ext uri="{BB962C8B-B14F-4D97-AF65-F5344CB8AC3E}">
        <p14:creationId xmlns:p14="http://schemas.microsoft.com/office/powerpoint/2010/main" val="926005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228600" y="825501"/>
            <a:ext cx="8610600" cy="4889500"/>
          </a:xfrm>
          <a:noFill/>
        </p:spPr>
        <p:txBody>
          <a:bodyPr>
            <a:normAutofit/>
          </a:bodyPr>
          <a:lstStyle/>
          <a:p>
            <a:pPr eaLnBrk="1" hangingPunct="1">
              <a:buFontTx/>
              <a:buNone/>
            </a:pPr>
            <a:r>
              <a:rPr lang="zh-CN" altLang="en-US" b="1" i="1" dirty="0">
                <a:solidFill>
                  <a:schemeClr val="tx2"/>
                </a:solidFill>
              </a:rPr>
              <a:t>例：</a:t>
            </a:r>
            <a:r>
              <a:rPr lang="zh-CN" altLang="en-US" dirty="0"/>
              <a:t>关系模式</a:t>
            </a:r>
            <a:r>
              <a:rPr lang="en-US" altLang="zh-CN" dirty="0"/>
              <a:t>SJP</a:t>
            </a:r>
            <a:r>
              <a:rPr lang="zh-CN" altLang="en-US" dirty="0"/>
              <a:t>（</a:t>
            </a:r>
            <a:r>
              <a:rPr lang="en-US" altLang="zh-CN" dirty="0"/>
              <a:t>S</a:t>
            </a:r>
            <a:r>
              <a:rPr lang="zh-CN" altLang="en-US" dirty="0"/>
              <a:t>，</a:t>
            </a:r>
            <a:r>
              <a:rPr lang="en-US" altLang="zh-CN" dirty="0"/>
              <a:t>J</a:t>
            </a:r>
            <a:r>
              <a:rPr lang="zh-CN" altLang="en-US" dirty="0"/>
              <a:t>，</a:t>
            </a:r>
            <a:r>
              <a:rPr lang="en-US" altLang="zh-CN" dirty="0"/>
              <a:t>P</a:t>
            </a:r>
            <a:r>
              <a:rPr lang="zh-CN" altLang="en-US" dirty="0"/>
              <a:t>）</a:t>
            </a:r>
          </a:p>
          <a:p>
            <a:pPr eaLnBrk="1" hangingPunct="1">
              <a:buFontTx/>
              <a:buNone/>
            </a:pPr>
            <a:r>
              <a:rPr lang="zh-CN" altLang="en-US" dirty="0"/>
              <a:t>     </a:t>
            </a:r>
            <a:r>
              <a:rPr lang="en-US" altLang="zh-CN" dirty="0"/>
              <a:t>S</a:t>
            </a:r>
            <a:r>
              <a:rPr lang="zh-CN" altLang="en-US" dirty="0"/>
              <a:t>：学生   </a:t>
            </a:r>
            <a:r>
              <a:rPr lang="en-US" altLang="zh-CN" dirty="0"/>
              <a:t>[</a:t>
            </a:r>
            <a:r>
              <a:rPr lang="zh-CN" altLang="en-US" dirty="0"/>
              <a:t>学生选修课程有一定的名次</a:t>
            </a:r>
            <a:r>
              <a:rPr lang="en-US" altLang="zh-CN" dirty="0"/>
              <a:t>]</a:t>
            </a:r>
          </a:p>
          <a:p>
            <a:pPr eaLnBrk="1" hangingPunct="1">
              <a:buFontTx/>
              <a:buNone/>
            </a:pPr>
            <a:r>
              <a:rPr lang="en-US" altLang="zh-CN" dirty="0"/>
              <a:t>     J</a:t>
            </a:r>
            <a:r>
              <a:rPr lang="zh-CN" altLang="en-US" dirty="0"/>
              <a:t>：课程   </a:t>
            </a:r>
            <a:r>
              <a:rPr lang="en-US" altLang="zh-CN" dirty="0"/>
              <a:t>[</a:t>
            </a:r>
            <a:r>
              <a:rPr lang="zh-CN" altLang="en-US" dirty="0"/>
              <a:t>每门课程中每一名次只有一个学生</a:t>
            </a:r>
            <a:r>
              <a:rPr lang="en-US" altLang="zh-CN" dirty="0"/>
              <a:t>]</a:t>
            </a:r>
          </a:p>
          <a:p>
            <a:pPr eaLnBrk="1" hangingPunct="1">
              <a:buFontTx/>
              <a:buNone/>
            </a:pPr>
            <a:r>
              <a:rPr lang="en-US" altLang="zh-CN" dirty="0"/>
              <a:t>     P</a:t>
            </a:r>
            <a:r>
              <a:rPr lang="zh-CN" altLang="en-US" dirty="0"/>
              <a:t>：名次     （名次没有并列）</a:t>
            </a:r>
          </a:p>
        </p:txBody>
      </p:sp>
      <p:sp>
        <p:nvSpPr>
          <p:cNvPr id="35842" name="灯片编号占位符 5"/>
          <p:cNvSpPr>
            <a:spLocks noGrp="1"/>
          </p:cNvSpPr>
          <p:nvPr>
            <p:ph type="sldNum" sz="quarter" idx="12"/>
          </p:nvPr>
        </p:nvSpPr>
        <p:spPr>
          <a:noFill/>
        </p:spPr>
        <p:txBody>
          <a:bodyPr/>
          <a:lstStyle/>
          <a:p>
            <a:fld id="{1849BB7A-C63F-462F-8EFD-5E07C4E3ED10}" type="slidenum">
              <a:rPr lang="en-US" altLang="zh-CN" smtClean="0"/>
              <a:pPr/>
              <a:t>58</a:t>
            </a:fld>
            <a:endParaRPr lang="en-US" altLang="zh-CN" dirty="0" smtClean="0"/>
          </a:p>
        </p:txBody>
      </p:sp>
      <p:sp>
        <p:nvSpPr>
          <p:cNvPr id="4" name="矩形 3"/>
          <p:cNvSpPr/>
          <p:nvPr/>
        </p:nvSpPr>
        <p:spPr>
          <a:xfrm>
            <a:off x="2814550" y="215825"/>
            <a:ext cx="4179349" cy="535531"/>
          </a:xfrm>
          <a:prstGeom prst="rect">
            <a:avLst/>
          </a:prstGeom>
        </p:spPr>
        <p:txBody>
          <a:bodyPr wrap="none">
            <a:spAutoFit/>
          </a:bodyPr>
          <a:lstStyle/>
          <a:p>
            <a:pPr>
              <a:lnSpc>
                <a:spcPct val="90000"/>
              </a:lnSpc>
              <a:spcBef>
                <a:spcPct val="20000"/>
              </a:spcBef>
            </a:pPr>
            <a:r>
              <a:rPr kumimoji="1" lang="en-US" altLang="zh-CN" sz="3200" b="1" dirty="0">
                <a:solidFill>
                  <a:srgbClr val="FFFF00"/>
                </a:solidFill>
                <a:latin typeface="Times New Roman" pitchFamily="18" charset="0"/>
              </a:rPr>
              <a:t>4</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BCNF(</a:t>
            </a:r>
            <a:r>
              <a:rPr kumimoji="1" lang="zh-CN" altLang="en-US" sz="3200" b="1" dirty="0">
                <a:solidFill>
                  <a:srgbClr val="FFFF00"/>
                </a:solidFill>
                <a:latin typeface="Times New Roman" pitchFamily="18" charset="0"/>
              </a:rPr>
              <a:t>扩充的</a:t>
            </a:r>
            <a:r>
              <a:rPr kumimoji="1" lang="en-US" altLang="zh-CN" sz="3200" b="1" dirty="0">
                <a:solidFill>
                  <a:srgbClr val="FFFF00"/>
                </a:solidFill>
                <a:latin typeface="Times New Roman" pitchFamily="18" charset="0"/>
              </a:rPr>
              <a:t>3NF)</a:t>
            </a:r>
          </a:p>
        </p:txBody>
      </p:sp>
      <p:sp>
        <p:nvSpPr>
          <p:cNvPr id="2" name="矩形 1"/>
          <p:cNvSpPr/>
          <p:nvPr/>
        </p:nvSpPr>
        <p:spPr>
          <a:xfrm>
            <a:off x="827584" y="3140971"/>
            <a:ext cx="7056784" cy="523220"/>
          </a:xfrm>
          <a:prstGeom prst="rect">
            <a:avLst/>
          </a:prstGeom>
        </p:spPr>
        <p:txBody>
          <a:bodyPr wrap="square">
            <a:spAutoFit/>
          </a:bodyPr>
          <a:lstStyle/>
          <a:p>
            <a:pPr marL="342891" indent="-342891">
              <a:spcBef>
                <a:spcPct val="20000"/>
              </a:spcBef>
            </a:pPr>
            <a:r>
              <a:rPr lang="zh-CN" altLang="en-US" sz="2800" dirty="0">
                <a:solidFill>
                  <a:srgbClr val="000000"/>
                </a:solidFill>
                <a:latin typeface="Arial"/>
                <a:ea typeface="宋体"/>
              </a:rPr>
              <a:t> 函数依赖：  （</a:t>
            </a:r>
            <a:r>
              <a:rPr lang="en-US" altLang="zh-CN" sz="2800" dirty="0">
                <a:solidFill>
                  <a:srgbClr val="000000"/>
                </a:solidFill>
                <a:latin typeface="Arial"/>
                <a:ea typeface="宋体"/>
              </a:rPr>
              <a:t>S</a:t>
            </a:r>
            <a:r>
              <a:rPr lang="zh-CN" altLang="en-US" sz="2800" dirty="0">
                <a:solidFill>
                  <a:srgbClr val="000000"/>
                </a:solidFill>
                <a:latin typeface="Arial"/>
                <a:ea typeface="宋体"/>
              </a:rPr>
              <a:t>，</a:t>
            </a:r>
            <a:r>
              <a:rPr lang="en-US" altLang="zh-CN" sz="2800" dirty="0">
                <a:solidFill>
                  <a:srgbClr val="000000"/>
                </a:solidFill>
                <a:latin typeface="Arial"/>
                <a:ea typeface="宋体"/>
              </a:rPr>
              <a:t>J</a:t>
            </a:r>
            <a:r>
              <a:rPr lang="zh-CN" altLang="en-US" sz="2800" dirty="0">
                <a:solidFill>
                  <a:srgbClr val="000000"/>
                </a:solidFill>
                <a:latin typeface="Arial"/>
                <a:ea typeface="宋体"/>
              </a:rPr>
              <a:t>）→   </a:t>
            </a:r>
            <a:r>
              <a:rPr lang="en-US" altLang="zh-CN" sz="2800" dirty="0" smtClean="0">
                <a:solidFill>
                  <a:srgbClr val="000000"/>
                </a:solidFill>
                <a:latin typeface="Arial"/>
                <a:ea typeface="宋体"/>
              </a:rPr>
              <a:t>P</a:t>
            </a:r>
            <a:endParaRPr lang="en-US" altLang="zh-CN" sz="2800" dirty="0">
              <a:solidFill>
                <a:srgbClr val="000000"/>
              </a:solidFill>
              <a:latin typeface="Arial"/>
              <a:ea typeface="宋体"/>
            </a:endParaRPr>
          </a:p>
        </p:txBody>
      </p:sp>
      <p:sp>
        <p:nvSpPr>
          <p:cNvPr id="3" name="矩形 2"/>
          <p:cNvSpPr/>
          <p:nvPr/>
        </p:nvSpPr>
        <p:spPr>
          <a:xfrm>
            <a:off x="827584" y="4476950"/>
            <a:ext cx="7632848" cy="1040285"/>
          </a:xfrm>
          <a:prstGeom prst="rect">
            <a:avLst/>
          </a:prstGeom>
        </p:spPr>
        <p:txBody>
          <a:bodyPr wrap="square">
            <a:spAutoFit/>
          </a:bodyPr>
          <a:lstStyle/>
          <a:p>
            <a:pPr marL="342891" indent="-342891">
              <a:spcBef>
                <a:spcPct val="20000"/>
              </a:spcBef>
            </a:pPr>
            <a:r>
              <a:rPr lang="en-US" altLang="zh-CN" sz="2800" dirty="0">
                <a:solidFill>
                  <a:srgbClr val="000000"/>
                </a:solidFill>
                <a:latin typeface="Arial"/>
                <a:ea typeface="宋体"/>
              </a:rPr>
              <a:t> </a:t>
            </a:r>
            <a:r>
              <a:rPr lang="zh-CN" altLang="en-US" sz="2800" dirty="0">
                <a:solidFill>
                  <a:srgbClr val="000000"/>
                </a:solidFill>
                <a:latin typeface="Arial"/>
                <a:ea typeface="宋体"/>
              </a:rPr>
              <a:t>分析得知：</a:t>
            </a:r>
            <a:r>
              <a:rPr lang="en-US" altLang="zh-CN" sz="2800" dirty="0">
                <a:solidFill>
                  <a:srgbClr val="000000"/>
                </a:solidFill>
                <a:latin typeface="Arial"/>
                <a:ea typeface="宋体"/>
              </a:rPr>
              <a:t>SJP ∈ 3NF</a:t>
            </a:r>
          </a:p>
          <a:p>
            <a:pPr marL="342891" indent="-342891">
              <a:spcBef>
                <a:spcPct val="20000"/>
              </a:spcBef>
            </a:pPr>
            <a:r>
              <a:rPr lang="en-US" altLang="zh-CN" sz="2800" dirty="0">
                <a:solidFill>
                  <a:srgbClr val="000000"/>
                </a:solidFill>
                <a:latin typeface="Arial"/>
                <a:ea typeface="宋体"/>
              </a:rPr>
              <a:t>                          SJP ∈ BCNF</a:t>
            </a:r>
            <a:endParaRPr lang="zh-CN" altLang="en-US" dirty="0"/>
          </a:p>
        </p:txBody>
      </p:sp>
      <p:sp>
        <p:nvSpPr>
          <p:cNvPr id="5" name="矩形 4"/>
          <p:cNvSpPr/>
          <p:nvPr/>
        </p:nvSpPr>
        <p:spPr>
          <a:xfrm>
            <a:off x="2771800" y="3664191"/>
            <a:ext cx="2675732" cy="523220"/>
          </a:xfrm>
          <a:prstGeom prst="rect">
            <a:avLst/>
          </a:prstGeom>
        </p:spPr>
        <p:txBody>
          <a:bodyPr wrap="none">
            <a:spAutoFit/>
          </a:bodyPr>
          <a:lstStyle/>
          <a:p>
            <a:r>
              <a:rPr lang="en-US" altLang="zh-CN" sz="2800" dirty="0">
                <a:solidFill>
                  <a:srgbClr val="000000"/>
                </a:solidFill>
                <a:latin typeface="Arial"/>
                <a:ea typeface="宋体"/>
              </a:rPr>
              <a:t> </a:t>
            </a:r>
            <a:r>
              <a:rPr lang="zh-CN" altLang="en-US" sz="2800" dirty="0">
                <a:solidFill>
                  <a:srgbClr val="000000"/>
                </a:solidFill>
                <a:latin typeface="Arial"/>
                <a:ea typeface="宋体"/>
              </a:rPr>
              <a:t>（</a:t>
            </a:r>
            <a:r>
              <a:rPr lang="en-US" altLang="zh-CN" sz="2800" dirty="0">
                <a:solidFill>
                  <a:srgbClr val="000000"/>
                </a:solidFill>
                <a:latin typeface="Arial"/>
                <a:ea typeface="宋体"/>
              </a:rPr>
              <a:t>J</a:t>
            </a:r>
            <a:r>
              <a:rPr lang="zh-CN" altLang="en-US" sz="2800" dirty="0">
                <a:solidFill>
                  <a:srgbClr val="000000"/>
                </a:solidFill>
                <a:latin typeface="Arial"/>
                <a:ea typeface="宋体"/>
              </a:rPr>
              <a:t>，</a:t>
            </a:r>
            <a:r>
              <a:rPr lang="en-US" altLang="zh-CN" sz="2800" dirty="0">
                <a:solidFill>
                  <a:srgbClr val="000000"/>
                </a:solidFill>
                <a:latin typeface="Arial"/>
                <a:ea typeface="宋体"/>
              </a:rPr>
              <a:t>P</a:t>
            </a:r>
            <a:r>
              <a:rPr lang="zh-CN" altLang="en-US" sz="2800" dirty="0">
                <a:solidFill>
                  <a:srgbClr val="000000"/>
                </a:solidFill>
                <a:latin typeface="Arial"/>
                <a:ea typeface="宋体"/>
              </a:rPr>
              <a:t>）→   </a:t>
            </a:r>
            <a:r>
              <a:rPr lang="en-US" altLang="zh-CN" sz="2800" dirty="0">
                <a:solidFill>
                  <a:srgbClr val="000000"/>
                </a:solidFill>
                <a:latin typeface="Arial"/>
                <a:ea typeface="宋体"/>
              </a:rPr>
              <a:t>S</a:t>
            </a:r>
            <a:endParaRPr lang="zh-CN" altLang="en-US" sz="2800" dirty="0"/>
          </a:p>
        </p:txBody>
      </p:sp>
    </p:spTree>
    <p:extLst>
      <p:ext uri="{BB962C8B-B14F-4D97-AF65-F5344CB8AC3E}">
        <p14:creationId xmlns:p14="http://schemas.microsoft.com/office/powerpoint/2010/main" val="846102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idx="1"/>
          </p:nvPr>
        </p:nvSpPr>
        <p:spPr>
          <a:xfrm>
            <a:off x="0" y="1026368"/>
            <a:ext cx="9144000" cy="5715000"/>
          </a:xfrm>
          <a:noFill/>
        </p:spPr>
        <p:txBody>
          <a:bodyPr>
            <a:normAutofit/>
          </a:bodyPr>
          <a:lstStyle/>
          <a:p>
            <a:pPr eaLnBrk="1" hangingPunct="1">
              <a:buFontTx/>
              <a:buNone/>
            </a:pPr>
            <a:r>
              <a:rPr lang="zh-CN" altLang="en-US" b="1" i="1" dirty="0">
                <a:solidFill>
                  <a:schemeClr val="tx2"/>
                </a:solidFill>
              </a:rPr>
              <a:t>例：</a:t>
            </a:r>
            <a:r>
              <a:rPr lang="zh-CN" altLang="en-US" dirty="0"/>
              <a:t>关系模式</a:t>
            </a:r>
            <a:r>
              <a:rPr lang="en-US" altLang="zh-CN" dirty="0"/>
              <a:t>STJ</a:t>
            </a:r>
            <a:r>
              <a:rPr lang="zh-CN" altLang="en-US" dirty="0"/>
              <a:t>（</a:t>
            </a:r>
            <a:r>
              <a:rPr lang="en-US" altLang="zh-CN" dirty="0"/>
              <a:t>S</a:t>
            </a:r>
            <a:r>
              <a:rPr lang="zh-CN" altLang="en-US" dirty="0"/>
              <a:t>，</a:t>
            </a:r>
            <a:r>
              <a:rPr lang="en-US" altLang="zh-CN" dirty="0"/>
              <a:t>T</a:t>
            </a:r>
            <a:r>
              <a:rPr lang="zh-CN" altLang="en-US" dirty="0"/>
              <a:t>，</a:t>
            </a:r>
            <a:r>
              <a:rPr lang="en-US" altLang="zh-CN" dirty="0"/>
              <a:t>J</a:t>
            </a:r>
            <a:r>
              <a:rPr lang="zh-CN" altLang="en-US" dirty="0"/>
              <a:t>）</a:t>
            </a:r>
          </a:p>
          <a:p>
            <a:pPr eaLnBrk="1" hangingPunct="1">
              <a:buFontTx/>
              <a:buNone/>
            </a:pPr>
            <a:r>
              <a:rPr lang="zh-CN" altLang="en-US" dirty="0"/>
              <a:t>    </a:t>
            </a:r>
            <a:r>
              <a:rPr lang="en-US" altLang="zh-CN" dirty="0"/>
              <a:t>S</a:t>
            </a:r>
            <a:r>
              <a:rPr lang="zh-CN" altLang="en-US" dirty="0"/>
              <a:t>：学生  </a:t>
            </a:r>
            <a:r>
              <a:rPr lang="en-US" altLang="zh-CN" dirty="0"/>
              <a:t>[</a:t>
            </a:r>
            <a:r>
              <a:rPr lang="zh-CN" altLang="en-US" dirty="0"/>
              <a:t>某一学生选定某门课，就对应一个固定教师</a:t>
            </a:r>
            <a:r>
              <a:rPr lang="en-US" altLang="zh-CN" dirty="0"/>
              <a:t>]</a:t>
            </a:r>
          </a:p>
          <a:p>
            <a:pPr eaLnBrk="1" hangingPunct="1">
              <a:buFontTx/>
              <a:buNone/>
            </a:pPr>
            <a:r>
              <a:rPr lang="en-US" altLang="zh-CN" dirty="0"/>
              <a:t>    T</a:t>
            </a:r>
            <a:r>
              <a:rPr lang="zh-CN" altLang="en-US" dirty="0"/>
              <a:t>：教师     </a:t>
            </a:r>
            <a:r>
              <a:rPr lang="en-US" altLang="zh-CN" dirty="0"/>
              <a:t>[</a:t>
            </a:r>
            <a:r>
              <a:rPr lang="zh-CN" altLang="en-US" dirty="0"/>
              <a:t>每个教师只教一门课</a:t>
            </a:r>
            <a:r>
              <a:rPr lang="en-US" altLang="zh-CN" dirty="0"/>
              <a:t>]</a:t>
            </a:r>
          </a:p>
          <a:p>
            <a:pPr eaLnBrk="1" hangingPunct="1">
              <a:buFontTx/>
              <a:buNone/>
            </a:pPr>
            <a:r>
              <a:rPr lang="en-US" altLang="zh-CN" dirty="0"/>
              <a:t>    J</a:t>
            </a:r>
            <a:r>
              <a:rPr lang="zh-CN" altLang="en-US" dirty="0"/>
              <a:t>： 课程     </a:t>
            </a:r>
            <a:r>
              <a:rPr lang="en-US" altLang="zh-CN" dirty="0"/>
              <a:t>[</a:t>
            </a:r>
            <a:r>
              <a:rPr lang="zh-CN" altLang="en-US" dirty="0"/>
              <a:t>每门课有若干教师</a:t>
            </a:r>
            <a:r>
              <a:rPr lang="en-US" altLang="zh-CN" dirty="0"/>
              <a:t>]</a:t>
            </a:r>
          </a:p>
          <a:p>
            <a:pPr eaLnBrk="1" hangingPunct="1">
              <a:buFontTx/>
              <a:buNone/>
            </a:pPr>
            <a:r>
              <a:rPr lang="en-US" altLang="zh-CN" dirty="0"/>
              <a:t>    </a:t>
            </a:r>
            <a:r>
              <a:rPr lang="zh-CN" altLang="en-US" dirty="0"/>
              <a:t>函数依赖：  </a:t>
            </a:r>
            <a:r>
              <a:rPr lang="en-US" altLang="zh-CN" dirty="0"/>
              <a:t>{</a:t>
            </a:r>
            <a:r>
              <a:rPr lang="zh-CN" altLang="en-US" dirty="0"/>
              <a:t>（</a:t>
            </a:r>
            <a:r>
              <a:rPr lang="en-US" altLang="zh-CN" dirty="0"/>
              <a:t>S</a:t>
            </a:r>
            <a:r>
              <a:rPr lang="zh-CN" altLang="en-US" dirty="0"/>
              <a:t>，</a:t>
            </a:r>
            <a:r>
              <a:rPr lang="en-US" altLang="zh-CN" dirty="0"/>
              <a:t>J</a:t>
            </a:r>
            <a:r>
              <a:rPr lang="zh-CN" altLang="en-US" dirty="0"/>
              <a:t>）→   </a:t>
            </a:r>
            <a:r>
              <a:rPr lang="en-US" altLang="zh-CN" dirty="0"/>
              <a:t>T</a:t>
            </a:r>
            <a:r>
              <a:rPr lang="zh-CN" altLang="en-US" dirty="0"/>
              <a:t> ，（</a:t>
            </a:r>
            <a:r>
              <a:rPr lang="en-US" altLang="zh-CN" dirty="0"/>
              <a:t>S</a:t>
            </a:r>
            <a:r>
              <a:rPr lang="zh-CN" altLang="en-US" dirty="0"/>
              <a:t>，</a:t>
            </a:r>
            <a:r>
              <a:rPr lang="en-US" altLang="zh-CN" dirty="0"/>
              <a:t>T</a:t>
            </a:r>
            <a:r>
              <a:rPr lang="zh-CN" altLang="en-US" dirty="0"/>
              <a:t>）→   </a:t>
            </a:r>
            <a:r>
              <a:rPr lang="en-US" altLang="zh-CN" dirty="0"/>
              <a:t>J</a:t>
            </a:r>
            <a:r>
              <a:rPr lang="zh-CN" altLang="en-US" dirty="0"/>
              <a:t>，</a:t>
            </a:r>
            <a:r>
              <a:rPr lang="en-US" altLang="zh-CN" dirty="0"/>
              <a:t>T</a:t>
            </a:r>
            <a:r>
              <a:rPr lang="en-US" altLang="zh-CN" dirty="0">
                <a:sym typeface="Wingdings" panose="05000000000000000000" pitchFamily="2" charset="2"/>
              </a:rPr>
              <a:t></a:t>
            </a:r>
            <a:r>
              <a:rPr lang="en-US" altLang="zh-CN" dirty="0"/>
              <a:t>J}</a:t>
            </a:r>
          </a:p>
          <a:p>
            <a:pPr eaLnBrk="1" hangingPunct="1">
              <a:buFontTx/>
              <a:buNone/>
            </a:pPr>
            <a:r>
              <a:rPr lang="zh-CN" altLang="en-US" dirty="0"/>
              <a:t>分析得知：</a:t>
            </a:r>
            <a:r>
              <a:rPr lang="en-US" altLang="zh-CN" dirty="0"/>
              <a:t>STJ ∈ 3NF</a:t>
            </a:r>
          </a:p>
          <a:p>
            <a:pPr eaLnBrk="1" hangingPunct="1">
              <a:buFontTx/>
              <a:buNone/>
            </a:pPr>
            <a:r>
              <a:rPr lang="zh-CN" altLang="en-US" dirty="0"/>
              <a:t>但是：</a:t>
            </a:r>
            <a:r>
              <a:rPr lang="en-US" altLang="zh-CN" dirty="0"/>
              <a:t>STJ ∈ BCNF  </a:t>
            </a:r>
          </a:p>
          <a:p>
            <a:pPr eaLnBrk="1" hangingPunct="1">
              <a:buFontTx/>
              <a:buNone/>
            </a:pPr>
            <a:r>
              <a:rPr lang="en-US" altLang="zh-CN" dirty="0"/>
              <a:t>		</a:t>
            </a:r>
            <a:r>
              <a:rPr lang="zh-CN" altLang="en-US" dirty="0"/>
              <a:t>因为： </a:t>
            </a:r>
            <a:r>
              <a:rPr lang="en-US" altLang="zh-CN" dirty="0"/>
              <a:t>T → J</a:t>
            </a:r>
            <a:r>
              <a:rPr lang="zh-CN" altLang="en-US" dirty="0"/>
              <a:t>，而</a:t>
            </a:r>
            <a:r>
              <a:rPr lang="en-US" altLang="zh-CN" dirty="0"/>
              <a:t>T</a:t>
            </a:r>
            <a:r>
              <a:rPr lang="zh-CN" altLang="en-US" dirty="0"/>
              <a:t>不是码</a:t>
            </a:r>
            <a:endParaRPr lang="en-US" altLang="zh-CN" dirty="0"/>
          </a:p>
          <a:p>
            <a:pPr eaLnBrk="1" hangingPunct="1">
              <a:buFontTx/>
              <a:buNone/>
            </a:pPr>
            <a:r>
              <a:rPr lang="en-US" altLang="zh-CN" dirty="0"/>
              <a:t>  STJ</a:t>
            </a:r>
            <a:r>
              <a:rPr lang="zh-CN" altLang="en-US" dirty="0"/>
              <a:t>可以分解为：</a:t>
            </a:r>
            <a:r>
              <a:rPr lang="en-US" altLang="zh-CN" dirty="0"/>
              <a:t>ST</a:t>
            </a:r>
            <a:r>
              <a:rPr lang="zh-CN" altLang="en-US" dirty="0"/>
              <a:t>（</a:t>
            </a:r>
            <a:r>
              <a:rPr lang="en-US" altLang="zh-CN" dirty="0"/>
              <a:t>S</a:t>
            </a:r>
            <a:r>
              <a:rPr lang="zh-CN" altLang="en-US" dirty="0"/>
              <a:t>，</a:t>
            </a:r>
            <a:r>
              <a:rPr lang="en-US" altLang="zh-CN" dirty="0"/>
              <a:t>T</a:t>
            </a:r>
            <a:r>
              <a:rPr lang="zh-CN" altLang="en-US" dirty="0"/>
              <a:t>）</a:t>
            </a:r>
            <a:r>
              <a:rPr lang="en-US" altLang="zh-CN" dirty="0"/>
              <a:t>TJ</a:t>
            </a:r>
            <a:r>
              <a:rPr lang="zh-CN" altLang="en-US" dirty="0"/>
              <a:t>（</a:t>
            </a:r>
            <a:r>
              <a:rPr lang="en-US" altLang="zh-CN" dirty="0"/>
              <a:t>T</a:t>
            </a:r>
            <a:r>
              <a:rPr lang="zh-CN" altLang="en-US" dirty="0"/>
              <a:t>，</a:t>
            </a:r>
            <a:r>
              <a:rPr lang="en-US" altLang="zh-CN" dirty="0"/>
              <a:t>J</a:t>
            </a:r>
            <a:r>
              <a:rPr lang="zh-CN" altLang="en-US" dirty="0"/>
              <a:t>）</a:t>
            </a:r>
          </a:p>
        </p:txBody>
      </p:sp>
      <p:sp>
        <p:nvSpPr>
          <p:cNvPr id="36866" name="灯片编号占位符 5"/>
          <p:cNvSpPr>
            <a:spLocks noGrp="1"/>
          </p:cNvSpPr>
          <p:nvPr>
            <p:ph type="sldNum" sz="quarter" idx="12"/>
          </p:nvPr>
        </p:nvSpPr>
        <p:spPr>
          <a:noFill/>
        </p:spPr>
        <p:txBody>
          <a:bodyPr/>
          <a:lstStyle/>
          <a:p>
            <a:fld id="{CDC2D9B0-EE33-482A-B3EF-5DA5BC995997}" type="slidenum">
              <a:rPr lang="en-US" altLang="zh-CN" smtClean="0"/>
              <a:pPr/>
              <a:t>59</a:t>
            </a:fld>
            <a:endParaRPr lang="en-US" altLang="zh-CN" smtClean="0"/>
          </a:p>
        </p:txBody>
      </p:sp>
      <p:sp>
        <p:nvSpPr>
          <p:cNvPr id="36868" name="Line 5"/>
          <p:cNvSpPr>
            <a:spLocks noChangeShapeType="1"/>
          </p:cNvSpPr>
          <p:nvPr/>
        </p:nvSpPr>
        <p:spPr bwMode="auto">
          <a:xfrm>
            <a:off x="1793668" y="4137032"/>
            <a:ext cx="128015" cy="34796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5" name="矩形 4"/>
          <p:cNvSpPr/>
          <p:nvPr/>
        </p:nvSpPr>
        <p:spPr>
          <a:xfrm>
            <a:off x="2814550" y="188643"/>
            <a:ext cx="4179349" cy="535531"/>
          </a:xfrm>
          <a:prstGeom prst="rect">
            <a:avLst/>
          </a:prstGeom>
        </p:spPr>
        <p:txBody>
          <a:bodyPr wrap="none">
            <a:spAutoFit/>
          </a:bodyPr>
          <a:lstStyle/>
          <a:p>
            <a:pPr>
              <a:lnSpc>
                <a:spcPct val="90000"/>
              </a:lnSpc>
              <a:spcBef>
                <a:spcPct val="20000"/>
              </a:spcBef>
            </a:pPr>
            <a:r>
              <a:rPr kumimoji="1" lang="en-US" altLang="zh-CN" sz="3200" b="1" dirty="0">
                <a:solidFill>
                  <a:srgbClr val="FFFF00"/>
                </a:solidFill>
                <a:latin typeface="Times New Roman" pitchFamily="18" charset="0"/>
              </a:rPr>
              <a:t>4</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BCNF(</a:t>
            </a:r>
            <a:r>
              <a:rPr kumimoji="1" lang="zh-CN" altLang="en-US" sz="3200" b="1" dirty="0">
                <a:solidFill>
                  <a:srgbClr val="FFFF00"/>
                </a:solidFill>
                <a:latin typeface="Times New Roman" pitchFamily="18" charset="0"/>
              </a:rPr>
              <a:t>扩充的</a:t>
            </a:r>
            <a:r>
              <a:rPr kumimoji="1" lang="en-US" altLang="zh-CN" sz="3200" b="1" dirty="0">
                <a:solidFill>
                  <a:srgbClr val="FFFF00"/>
                </a:solidFill>
                <a:latin typeface="Times New Roman" pitchFamily="18" charset="0"/>
              </a:rPr>
              <a:t>3NF)</a:t>
            </a:r>
          </a:p>
        </p:txBody>
      </p:sp>
    </p:spTree>
    <p:extLst>
      <p:ext uri="{BB962C8B-B14F-4D97-AF65-F5344CB8AC3E}">
        <p14:creationId xmlns:p14="http://schemas.microsoft.com/office/powerpoint/2010/main" val="83882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6">
                                            <p:txEl>
                                              <p:pRg st="5" end="5"/>
                                            </p:txEl>
                                          </p:spTgt>
                                        </p:tgtEl>
                                        <p:attrNameLst>
                                          <p:attrName>style.visibility</p:attrName>
                                        </p:attrNameLst>
                                      </p:cBhvr>
                                      <p:to>
                                        <p:strVal val="visible"/>
                                      </p:to>
                                    </p:set>
                                    <p:anim calcmode="lin" valueType="num">
                                      <p:cBhvr additive="base">
                                        <p:cTn id="7" dur="2000" fill="hold"/>
                                        <p:tgtEl>
                                          <p:spTgt spid="44036">
                                            <p:txEl>
                                              <p:pRg st="5" end="5"/>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403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44036">
                                            <p:txEl>
                                              <p:pRg st="6" end="6"/>
                                            </p:txEl>
                                          </p:spTgt>
                                        </p:tgtEl>
                                        <p:attrNameLst>
                                          <p:attrName>style.visibility</p:attrName>
                                        </p:attrNameLst>
                                      </p:cBhvr>
                                      <p:to>
                                        <p:strVal val="visible"/>
                                      </p:to>
                                    </p:set>
                                    <p:animEffect transition="in" filter="diamond(in)">
                                      <p:cBhvr>
                                        <p:cTn id="13" dur="2000"/>
                                        <p:tgtEl>
                                          <p:spTgt spid="4403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686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44036">
                                            <p:txEl>
                                              <p:pRg st="7" end="7"/>
                                            </p:txEl>
                                          </p:spTgt>
                                        </p:tgtEl>
                                        <p:attrNameLst>
                                          <p:attrName>style.visibility</p:attrName>
                                        </p:attrNameLst>
                                      </p:cBhvr>
                                      <p:to>
                                        <p:strVal val="visible"/>
                                      </p:to>
                                    </p:set>
                                    <p:animEffect transition="in" filter="diamond(in)">
                                      <p:cBhvr>
                                        <p:cTn id="22" dur="2000"/>
                                        <p:tgtEl>
                                          <p:spTgt spid="4403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44036">
                                            <p:txEl>
                                              <p:pRg st="8" end="8"/>
                                            </p:txEl>
                                          </p:spTgt>
                                        </p:tgtEl>
                                        <p:attrNameLst>
                                          <p:attrName>style.visibility</p:attrName>
                                        </p:attrNameLst>
                                      </p:cBhvr>
                                      <p:to>
                                        <p:strVal val="visible"/>
                                      </p:to>
                                    </p:set>
                                    <p:animEffect transition="in" filter="diamond(in)">
                                      <p:cBhvr>
                                        <p:cTn id="27" dur="2000"/>
                                        <p:tgtEl>
                                          <p:spTgt spid="440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398338" name="Rectangle 2"/>
          <p:cNvSpPr>
            <a:spLocks noGrp="1" noChangeArrowheads="1"/>
          </p:cNvSpPr>
          <p:nvPr>
            <p:ph type="title"/>
          </p:nvPr>
        </p:nvSpPr>
        <p:spPr/>
        <p:txBody>
          <a:bodyPr/>
          <a:lstStyle/>
          <a:p>
            <a:r>
              <a:rPr lang="zh-CN" altLang="en-US" dirty="0" smtClean="0"/>
              <a:t>关系</a:t>
            </a:r>
            <a:r>
              <a:rPr lang="zh-CN" altLang="en-US" dirty="0"/>
              <a:t>模式的形式化定义</a:t>
            </a:r>
          </a:p>
        </p:txBody>
      </p:sp>
      <p:sp>
        <p:nvSpPr>
          <p:cNvPr id="398339" name="Rectangle 3"/>
          <p:cNvSpPr>
            <a:spLocks noGrp="1" noChangeArrowheads="1"/>
          </p:cNvSpPr>
          <p:nvPr>
            <p:ph type="body" idx="1"/>
          </p:nvPr>
        </p:nvSpPr>
        <p:spPr>
          <a:xfrm>
            <a:off x="990600" y="980728"/>
            <a:ext cx="7772400" cy="4810472"/>
          </a:xfrm>
        </p:spPr>
        <p:txBody>
          <a:bodyPr>
            <a:normAutofit lnSpcReduction="10000"/>
          </a:bodyPr>
          <a:lstStyle/>
          <a:p>
            <a:pPr>
              <a:lnSpc>
                <a:spcPct val="120000"/>
              </a:lnSpc>
              <a:buFont typeface="Wingdings" panose="05000000000000000000" pitchFamily="2" charset="2"/>
              <a:buNone/>
            </a:pPr>
            <a:r>
              <a:rPr lang="zh-CN" altLang="en-US" sz="2400" b="1" dirty="0"/>
              <a:t>关系模式由五部分组成，即它是一个五元组：</a:t>
            </a:r>
          </a:p>
          <a:p>
            <a:pPr>
              <a:lnSpc>
                <a:spcPct val="120000"/>
              </a:lnSpc>
              <a:buFont typeface="Wingdings" panose="05000000000000000000" pitchFamily="2" charset="2"/>
              <a:buNone/>
            </a:pPr>
            <a:r>
              <a:rPr lang="zh-CN" altLang="en-US" sz="2400" b="1" dirty="0"/>
              <a:t>                    </a:t>
            </a:r>
            <a:r>
              <a:rPr lang="en-US" altLang="zh-CN" b="1" dirty="0">
                <a:solidFill>
                  <a:schemeClr val="accent2"/>
                </a:solidFill>
              </a:rPr>
              <a:t>R(U, D, </a:t>
            </a:r>
            <a:r>
              <a:rPr lang="en-US" altLang="zh-CN" b="1" dirty="0" smtClean="0">
                <a:solidFill>
                  <a:schemeClr val="accent2"/>
                </a:solidFill>
              </a:rPr>
              <a:t>DOM,I,F</a:t>
            </a:r>
            <a:r>
              <a:rPr lang="en-US" altLang="zh-CN" b="1" dirty="0">
                <a:solidFill>
                  <a:schemeClr val="accent2"/>
                </a:solidFill>
              </a:rPr>
              <a:t>)</a:t>
            </a:r>
          </a:p>
          <a:p>
            <a:pPr lvl="1">
              <a:lnSpc>
                <a:spcPct val="130000"/>
              </a:lnSpc>
              <a:buFont typeface="Wingdings" panose="05000000000000000000" pitchFamily="2" charset="2"/>
              <a:buNone/>
            </a:pPr>
            <a:r>
              <a:rPr lang="en-US" altLang="zh-CN" sz="2800" b="1" dirty="0">
                <a:solidFill>
                  <a:srgbClr val="FF0000"/>
                </a:solidFill>
              </a:rPr>
              <a:t>R</a:t>
            </a:r>
            <a:r>
              <a:rPr lang="zh-CN" altLang="en-US" sz="2800" b="1" dirty="0"/>
              <a:t>：      </a:t>
            </a:r>
            <a:r>
              <a:rPr lang="zh-CN" altLang="en-US" sz="2800" b="1" dirty="0" smtClean="0"/>
              <a:t> </a:t>
            </a:r>
            <a:r>
              <a:rPr lang="zh-CN" altLang="en-US" sz="2400" b="1" dirty="0" smtClean="0"/>
              <a:t>关系</a:t>
            </a:r>
            <a:r>
              <a:rPr lang="zh-CN" altLang="en-US" sz="2400" b="1" dirty="0"/>
              <a:t>名</a:t>
            </a:r>
          </a:p>
          <a:p>
            <a:pPr lvl="1">
              <a:lnSpc>
                <a:spcPct val="130000"/>
              </a:lnSpc>
              <a:buFont typeface="Wingdings" panose="05000000000000000000" pitchFamily="2" charset="2"/>
              <a:buNone/>
            </a:pPr>
            <a:r>
              <a:rPr lang="en-US" altLang="zh-CN" sz="2800" b="1" dirty="0">
                <a:solidFill>
                  <a:srgbClr val="FF0000"/>
                </a:solidFill>
              </a:rPr>
              <a:t>U</a:t>
            </a:r>
            <a:r>
              <a:rPr lang="zh-CN" altLang="en-US" sz="2400" b="1" dirty="0"/>
              <a:t>：       </a:t>
            </a:r>
            <a:r>
              <a:rPr lang="zh-CN" altLang="en-US" sz="2400" b="1" dirty="0" smtClean="0"/>
              <a:t> 组成</a:t>
            </a:r>
            <a:r>
              <a:rPr lang="zh-CN" altLang="en-US" sz="2400" b="1" dirty="0"/>
              <a:t>该关系的属性名集合</a:t>
            </a:r>
          </a:p>
          <a:p>
            <a:pPr lvl="1">
              <a:lnSpc>
                <a:spcPct val="130000"/>
              </a:lnSpc>
              <a:buFont typeface="Wingdings" panose="05000000000000000000" pitchFamily="2" charset="2"/>
              <a:buNone/>
            </a:pPr>
            <a:r>
              <a:rPr lang="en-US" altLang="zh-CN" sz="2800" b="1" dirty="0">
                <a:solidFill>
                  <a:srgbClr val="FF0000"/>
                </a:solidFill>
              </a:rPr>
              <a:t>D</a:t>
            </a:r>
            <a:r>
              <a:rPr lang="zh-CN" altLang="en-US" sz="2400" b="1" dirty="0"/>
              <a:t>：       </a:t>
            </a:r>
            <a:r>
              <a:rPr lang="zh-CN" altLang="en-US" sz="2400" b="1" dirty="0" smtClean="0"/>
              <a:t> 属性</a:t>
            </a:r>
            <a:r>
              <a:rPr lang="zh-CN" altLang="en-US" sz="2400" b="1" dirty="0"/>
              <a:t>组</a:t>
            </a:r>
            <a:r>
              <a:rPr lang="en-US" altLang="zh-CN" sz="2400" b="1" dirty="0"/>
              <a:t>U</a:t>
            </a:r>
            <a:r>
              <a:rPr lang="zh-CN" altLang="en-US" sz="2400" b="1" dirty="0"/>
              <a:t>中属性所来自的域</a:t>
            </a:r>
          </a:p>
          <a:p>
            <a:pPr lvl="1">
              <a:lnSpc>
                <a:spcPct val="130000"/>
              </a:lnSpc>
              <a:buFont typeface="Wingdings" panose="05000000000000000000" pitchFamily="2" charset="2"/>
              <a:buNone/>
            </a:pPr>
            <a:r>
              <a:rPr lang="en-US" altLang="zh-CN" sz="2800" b="1" dirty="0" smtClean="0">
                <a:solidFill>
                  <a:srgbClr val="FF0000"/>
                </a:solidFill>
              </a:rPr>
              <a:t>DOM</a:t>
            </a:r>
            <a:r>
              <a:rPr lang="zh-CN" altLang="en-US" b="1" dirty="0"/>
              <a:t>：</a:t>
            </a:r>
            <a:r>
              <a:rPr lang="zh-CN" altLang="en-US" sz="2400" b="1" dirty="0" smtClean="0"/>
              <a:t>属性</a:t>
            </a:r>
            <a:r>
              <a:rPr lang="zh-CN" altLang="en-US" sz="2400" b="1" dirty="0"/>
              <a:t>向域的映象</a:t>
            </a:r>
            <a:r>
              <a:rPr lang="zh-CN" altLang="en-US" sz="2400" b="1" dirty="0" smtClean="0"/>
              <a:t>集合</a:t>
            </a:r>
            <a:endParaRPr lang="en-US" altLang="zh-CN" sz="2400" b="1" dirty="0" smtClean="0"/>
          </a:p>
          <a:p>
            <a:pPr lvl="1">
              <a:lnSpc>
                <a:spcPct val="130000"/>
              </a:lnSpc>
              <a:buNone/>
            </a:pPr>
            <a:r>
              <a:rPr lang="en-US" altLang="zh-CN" sz="2800" b="1" dirty="0">
                <a:solidFill>
                  <a:srgbClr val="FF0000"/>
                </a:solidFill>
              </a:rPr>
              <a:t>I</a:t>
            </a:r>
            <a:r>
              <a:rPr lang="zh-CN" altLang="en-US" b="1" dirty="0" smtClean="0"/>
              <a:t>：          一</a:t>
            </a:r>
            <a:r>
              <a:rPr lang="zh-CN" altLang="en-US" b="1" dirty="0"/>
              <a:t>组完整性约束条件</a:t>
            </a:r>
          </a:p>
          <a:p>
            <a:pPr lvl="1">
              <a:lnSpc>
                <a:spcPct val="130000"/>
              </a:lnSpc>
              <a:buFont typeface="Wingdings" panose="05000000000000000000" pitchFamily="2" charset="2"/>
              <a:buNone/>
            </a:pPr>
            <a:r>
              <a:rPr lang="en-US" altLang="zh-CN" sz="2800" b="1" dirty="0">
                <a:solidFill>
                  <a:srgbClr val="FF0000"/>
                </a:solidFill>
              </a:rPr>
              <a:t>F</a:t>
            </a:r>
            <a:r>
              <a:rPr lang="zh-CN" altLang="en-US" sz="2400" b="1" dirty="0">
                <a:solidFill>
                  <a:schemeClr val="accent2"/>
                </a:solidFill>
              </a:rPr>
              <a:t>：        </a:t>
            </a:r>
            <a:r>
              <a:rPr lang="zh-CN" altLang="en-US" sz="2400" b="1" dirty="0" smtClean="0">
                <a:solidFill>
                  <a:schemeClr val="accent2"/>
                </a:solidFill>
              </a:rPr>
              <a:t> </a:t>
            </a:r>
            <a:r>
              <a:rPr lang="zh-CN" altLang="en-US" sz="2400" b="1" dirty="0" smtClean="0"/>
              <a:t>属性</a:t>
            </a:r>
            <a:r>
              <a:rPr lang="zh-CN" altLang="en-US" sz="2400" b="1" dirty="0"/>
              <a:t>间数据的依赖关系集合</a:t>
            </a:r>
            <a:endParaRPr lang="zh-CN" altLang="en-US" sz="2000" b="1" dirty="0"/>
          </a:p>
        </p:txBody>
      </p:sp>
    </p:spTree>
    <p:extLst>
      <p:ext uri="{BB962C8B-B14F-4D97-AF65-F5344CB8AC3E}">
        <p14:creationId xmlns:p14="http://schemas.microsoft.com/office/powerpoint/2010/main" val="3166942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399362" name="Rectangle 2"/>
          <p:cNvSpPr>
            <a:spLocks noGrp="1" noChangeArrowheads="1"/>
          </p:cNvSpPr>
          <p:nvPr>
            <p:ph type="title"/>
          </p:nvPr>
        </p:nvSpPr>
        <p:spPr/>
        <p:txBody>
          <a:bodyPr/>
          <a:lstStyle/>
          <a:p>
            <a:r>
              <a:rPr lang="zh-CN" altLang="en-US" dirty="0" smtClean="0"/>
              <a:t>什么</a:t>
            </a:r>
            <a:r>
              <a:rPr lang="zh-CN" altLang="en-US" dirty="0"/>
              <a:t>是数据依赖</a:t>
            </a:r>
          </a:p>
        </p:txBody>
      </p:sp>
      <p:sp>
        <p:nvSpPr>
          <p:cNvPr id="399363" name="Rectangle 3"/>
          <p:cNvSpPr>
            <a:spLocks noGrp="1" noChangeArrowheads="1"/>
          </p:cNvSpPr>
          <p:nvPr>
            <p:ph type="body" idx="1"/>
          </p:nvPr>
        </p:nvSpPr>
        <p:spPr>
          <a:xfrm>
            <a:off x="628650" y="1196752"/>
            <a:ext cx="7772400" cy="4114800"/>
          </a:xfrm>
        </p:spPr>
        <p:txBody>
          <a:bodyPr/>
          <a:lstStyle/>
          <a:p>
            <a:pPr>
              <a:lnSpc>
                <a:spcPct val="120000"/>
              </a:lnSpc>
              <a:buFont typeface="Wingdings" panose="05000000000000000000" pitchFamily="2" charset="2"/>
              <a:buNone/>
            </a:pPr>
            <a:r>
              <a:rPr lang="en-US" altLang="zh-CN" sz="3600" dirty="0"/>
              <a:t>1. </a:t>
            </a:r>
            <a:r>
              <a:rPr lang="zh-CN" altLang="en-US" sz="3600" dirty="0"/>
              <a:t>完整性约束的表现形式</a:t>
            </a:r>
          </a:p>
          <a:p>
            <a:pPr>
              <a:lnSpc>
                <a:spcPct val="120000"/>
              </a:lnSpc>
            </a:pPr>
            <a:r>
              <a:rPr lang="zh-CN" altLang="en-US" dirty="0"/>
              <a:t>限定属性取值范围：例如学生成绩必须在</a:t>
            </a:r>
            <a:r>
              <a:rPr lang="en-US" altLang="zh-CN" dirty="0"/>
              <a:t>0-100</a:t>
            </a:r>
            <a:r>
              <a:rPr lang="zh-CN" altLang="en-US" dirty="0"/>
              <a:t>之间</a:t>
            </a:r>
          </a:p>
          <a:p>
            <a:pPr>
              <a:lnSpc>
                <a:spcPct val="120000"/>
              </a:lnSpc>
              <a:spcBef>
                <a:spcPct val="50000"/>
              </a:spcBef>
              <a:spcAft>
                <a:spcPct val="50000"/>
              </a:spcAft>
            </a:pPr>
            <a:r>
              <a:rPr lang="zh-CN" altLang="en-US" dirty="0"/>
              <a:t>定义属性</a:t>
            </a:r>
            <a:r>
              <a:rPr lang="zh-CN" altLang="en-US" dirty="0">
                <a:solidFill>
                  <a:schemeClr val="accent2"/>
                </a:solidFill>
              </a:rPr>
              <a:t>值</a:t>
            </a:r>
            <a:r>
              <a:rPr lang="zh-CN" altLang="en-US" dirty="0"/>
              <a:t>间的相互关连（主要体现于值的</a:t>
            </a:r>
            <a:r>
              <a:rPr lang="zh-CN" altLang="en-US" dirty="0">
                <a:solidFill>
                  <a:schemeClr val="accent2"/>
                </a:solidFill>
              </a:rPr>
              <a:t>相等与否</a:t>
            </a:r>
            <a:r>
              <a:rPr lang="zh-CN" altLang="en-US" dirty="0"/>
              <a:t>），这就是数据依赖，它是数据库模式设计的关键</a:t>
            </a:r>
            <a:endParaRPr lang="zh-CN" altLang="en-US" sz="3600" dirty="0"/>
          </a:p>
        </p:txBody>
      </p:sp>
    </p:spTree>
    <p:extLst>
      <p:ext uri="{BB962C8B-B14F-4D97-AF65-F5344CB8AC3E}">
        <p14:creationId xmlns:p14="http://schemas.microsoft.com/office/powerpoint/2010/main" val="2922030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a:t>An Introduction to Database System</a:t>
            </a:r>
          </a:p>
        </p:txBody>
      </p:sp>
      <p:sp>
        <p:nvSpPr>
          <p:cNvPr id="400386" name="Rectangle 2"/>
          <p:cNvSpPr>
            <a:spLocks noGrp="1" noChangeArrowheads="1"/>
          </p:cNvSpPr>
          <p:nvPr>
            <p:ph type="title"/>
          </p:nvPr>
        </p:nvSpPr>
        <p:spPr/>
        <p:txBody>
          <a:bodyPr/>
          <a:lstStyle/>
          <a:p>
            <a:r>
              <a:rPr lang="zh-CN" altLang="en-US"/>
              <a:t>什么是数据依赖（续）</a:t>
            </a:r>
          </a:p>
        </p:txBody>
      </p:sp>
      <p:sp>
        <p:nvSpPr>
          <p:cNvPr id="400387" name="Rectangle 3"/>
          <p:cNvSpPr>
            <a:spLocks noGrp="1" noChangeArrowheads="1"/>
          </p:cNvSpPr>
          <p:nvPr>
            <p:ph type="body" idx="1"/>
          </p:nvPr>
        </p:nvSpPr>
        <p:spPr>
          <a:xfrm>
            <a:off x="628650" y="1268760"/>
            <a:ext cx="7886700" cy="4351338"/>
          </a:xfrm>
        </p:spPr>
        <p:txBody>
          <a:bodyPr/>
          <a:lstStyle/>
          <a:p>
            <a:pPr>
              <a:buFont typeface="Wingdings" panose="05000000000000000000" pitchFamily="2" charset="2"/>
              <a:buNone/>
            </a:pPr>
            <a:r>
              <a:rPr lang="en-US" altLang="zh-CN" sz="3600" dirty="0"/>
              <a:t>2. </a:t>
            </a:r>
            <a:r>
              <a:rPr lang="zh-CN" altLang="en-US" sz="3600" dirty="0"/>
              <a:t>数据依赖</a:t>
            </a:r>
          </a:p>
          <a:p>
            <a:pPr>
              <a:lnSpc>
                <a:spcPct val="120000"/>
              </a:lnSpc>
            </a:pPr>
            <a:r>
              <a:rPr lang="zh-CN" altLang="en-US" dirty="0"/>
              <a:t>是通过一个关系中属性间值的相等与否体现出来的数据间的相互关系</a:t>
            </a:r>
          </a:p>
          <a:p>
            <a:pPr>
              <a:lnSpc>
                <a:spcPct val="120000"/>
              </a:lnSpc>
            </a:pPr>
            <a:r>
              <a:rPr lang="zh-CN" altLang="en-US" dirty="0"/>
              <a:t>是现实世界属性间相互联系的抽象</a:t>
            </a:r>
          </a:p>
          <a:p>
            <a:pPr>
              <a:lnSpc>
                <a:spcPct val="120000"/>
              </a:lnSpc>
            </a:pPr>
            <a:r>
              <a:rPr lang="zh-CN" altLang="en-US" dirty="0"/>
              <a:t>是数据内在的性质</a:t>
            </a:r>
          </a:p>
          <a:p>
            <a:pPr>
              <a:lnSpc>
                <a:spcPct val="120000"/>
              </a:lnSpc>
            </a:pPr>
            <a:r>
              <a:rPr lang="zh-CN" altLang="en-US" dirty="0"/>
              <a:t>是</a:t>
            </a:r>
            <a:r>
              <a:rPr lang="zh-CN" altLang="en-US" dirty="0">
                <a:solidFill>
                  <a:schemeClr val="accent2"/>
                </a:solidFill>
              </a:rPr>
              <a:t>语义</a:t>
            </a:r>
            <a:r>
              <a:rPr lang="zh-CN" altLang="en-US" dirty="0"/>
              <a:t>的体现</a:t>
            </a:r>
          </a:p>
        </p:txBody>
      </p:sp>
    </p:spTree>
    <p:extLst>
      <p:ext uri="{BB962C8B-B14F-4D97-AF65-F5344CB8AC3E}">
        <p14:creationId xmlns:p14="http://schemas.microsoft.com/office/powerpoint/2010/main" val="363047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160" y="116634"/>
            <a:ext cx="3814763" cy="531799"/>
          </a:xfrm>
        </p:spPr>
        <p:txBody>
          <a:bodyPr>
            <a:noAutofit/>
          </a:bodyPr>
          <a:lstStyle/>
          <a:p>
            <a:pPr eaLnBrk="1" hangingPunct="1"/>
            <a:r>
              <a:rPr lang="en-US" altLang="zh-CN" sz="2800" dirty="0">
                <a:solidFill>
                  <a:schemeClr val="bg1"/>
                </a:solidFill>
                <a:latin typeface="黑体" pitchFamily="49" charset="-122"/>
                <a:ea typeface="黑体" pitchFamily="49" charset="-122"/>
              </a:rPr>
              <a:t>4.1</a:t>
            </a:r>
            <a:r>
              <a:rPr lang="zh-CN" altLang="en-US" sz="2800" dirty="0">
                <a:solidFill>
                  <a:schemeClr val="bg1"/>
                </a:solidFill>
                <a:latin typeface="黑体" pitchFamily="49" charset="-122"/>
                <a:ea typeface="黑体" pitchFamily="49" charset="-122"/>
              </a:rPr>
              <a:t>问题的提出</a:t>
            </a:r>
          </a:p>
        </p:txBody>
      </p:sp>
      <p:sp>
        <p:nvSpPr>
          <p:cNvPr id="4098" name="灯片编号占位符 5"/>
          <p:cNvSpPr>
            <a:spLocks noGrp="1"/>
          </p:cNvSpPr>
          <p:nvPr>
            <p:ph type="sldNum" sz="quarter" idx="12"/>
          </p:nvPr>
        </p:nvSpPr>
        <p:spPr>
          <a:noFill/>
        </p:spPr>
        <p:txBody>
          <a:bodyPr/>
          <a:lstStyle/>
          <a:p>
            <a:fld id="{F149240D-E803-4352-AD8C-91A095BD8625}" type="slidenum">
              <a:rPr lang="en-US" altLang="zh-CN" smtClean="0"/>
              <a:pPr/>
              <a:t>9</a:t>
            </a:fld>
            <a:endParaRPr lang="en-US" altLang="zh-CN" smtClean="0"/>
          </a:p>
        </p:txBody>
      </p:sp>
      <p:graphicFrame>
        <p:nvGraphicFramePr>
          <p:cNvPr id="7" name="图示 6"/>
          <p:cNvGraphicFramePr/>
          <p:nvPr>
            <p:extLst>
              <p:ext uri="{D42A27DB-BD31-4B8C-83A1-F6EECF244321}">
                <p14:modId xmlns:p14="http://schemas.microsoft.com/office/powerpoint/2010/main" val="4068048722"/>
              </p:ext>
            </p:extLst>
          </p:nvPr>
        </p:nvGraphicFramePr>
        <p:xfrm>
          <a:off x="611561" y="1772818"/>
          <a:ext cx="7967667" cy="3687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73497" y="836713"/>
            <a:ext cx="1346844" cy="369332"/>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zh-CN" altLang="en-US" b="1" dirty="0">
                <a:solidFill>
                  <a:schemeClr val="tx1"/>
                </a:solidFill>
              </a:rPr>
              <a:t>基本概念：</a:t>
            </a:r>
          </a:p>
        </p:txBody>
      </p:sp>
    </p:spTree>
    <p:extLst>
      <p:ext uri="{BB962C8B-B14F-4D97-AF65-F5344CB8AC3E}">
        <p14:creationId xmlns:p14="http://schemas.microsoft.com/office/powerpoint/2010/main" val="2061739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7">
                                            <p:graphicEl>
                                              <a:dgm id="{99E0F249-D70B-42C1-8B09-CC7303F0250E}"/>
                                            </p:graphicEl>
                                          </p:spTgt>
                                        </p:tgtEl>
                                        <p:attrNameLst>
                                          <p:attrName>style.visibility</p:attrName>
                                        </p:attrNameLst>
                                      </p:cBhvr>
                                      <p:to>
                                        <p:strVal val="visible"/>
                                      </p:to>
                                    </p:set>
                                    <p:anim calcmode="lin" valueType="num">
                                      <p:cBhvr>
                                        <p:cTn id="15" dur="500" fill="hold"/>
                                        <p:tgtEl>
                                          <p:spTgt spid="7">
                                            <p:graphicEl>
                                              <a:dgm id="{99E0F249-D70B-42C1-8B09-CC7303F0250E}"/>
                                            </p:graphicEl>
                                          </p:spTgt>
                                        </p:tgtEl>
                                        <p:attrNameLst>
                                          <p:attrName>ppt_w</p:attrName>
                                        </p:attrNameLst>
                                      </p:cBhvr>
                                      <p:tavLst>
                                        <p:tav tm="0">
                                          <p:val>
                                            <p:fltVal val="0"/>
                                          </p:val>
                                        </p:tav>
                                        <p:tav tm="100000">
                                          <p:val>
                                            <p:strVal val="#ppt_w"/>
                                          </p:val>
                                        </p:tav>
                                      </p:tavLst>
                                    </p:anim>
                                    <p:anim calcmode="lin" valueType="num">
                                      <p:cBhvr>
                                        <p:cTn id="16" dur="500" fill="hold"/>
                                        <p:tgtEl>
                                          <p:spTgt spid="7">
                                            <p:graphicEl>
                                              <a:dgm id="{99E0F249-D70B-42C1-8B09-CC7303F0250E}"/>
                                            </p:graphicEl>
                                          </p:spTgt>
                                        </p:tgtEl>
                                        <p:attrNameLst>
                                          <p:attrName>ppt_h</p:attrName>
                                        </p:attrNameLst>
                                      </p:cBhvr>
                                      <p:tavLst>
                                        <p:tav tm="0">
                                          <p:val>
                                            <p:fltVal val="0"/>
                                          </p:val>
                                        </p:tav>
                                        <p:tav tm="100000">
                                          <p:val>
                                            <p:strVal val="#ppt_h"/>
                                          </p:val>
                                        </p:tav>
                                      </p:tavLst>
                                    </p:anim>
                                    <p:anim calcmode="lin" valueType="num">
                                      <p:cBhvr>
                                        <p:cTn id="17" dur="500" fill="hold"/>
                                        <p:tgtEl>
                                          <p:spTgt spid="7">
                                            <p:graphicEl>
                                              <a:dgm id="{99E0F249-D70B-42C1-8B09-CC7303F0250E}"/>
                                            </p:graphicEl>
                                          </p:spTgt>
                                        </p:tgtEl>
                                        <p:attrNameLst>
                                          <p:attrName>style.rotation</p:attrName>
                                        </p:attrNameLst>
                                      </p:cBhvr>
                                      <p:tavLst>
                                        <p:tav tm="0">
                                          <p:val>
                                            <p:fltVal val="360"/>
                                          </p:val>
                                        </p:tav>
                                        <p:tav tm="100000">
                                          <p:val>
                                            <p:fltVal val="0"/>
                                          </p:val>
                                        </p:tav>
                                      </p:tavLst>
                                    </p:anim>
                                    <p:animEffect transition="in" filter="fade">
                                      <p:cBhvr>
                                        <p:cTn id="18" dur="500"/>
                                        <p:tgtEl>
                                          <p:spTgt spid="7">
                                            <p:graphicEl>
                                              <a:dgm id="{99E0F249-D70B-42C1-8B09-CC7303F0250E}"/>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7">
                                            <p:graphicEl>
                                              <a:dgm id="{78BE7CD7-EA4A-46A7-B8EE-D26AB08E71AF}"/>
                                            </p:graphicEl>
                                          </p:spTgt>
                                        </p:tgtEl>
                                        <p:attrNameLst>
                                          <p:attrName>style.visibility</p:attrName>
                                        </p:attrNameLst>
                                      </p:cBhvr>
                                      <p:to>
                                        <p:strVal val="visible"/>
                                      </p:to>
                                    </p:set>
                                    <p:anim calcmode="lin" valueType="num">
                                      <p:cBhvr>
                                        <p:cTn id="23" dur="500" fill="hold"/>
                                        <p:tgtEl>
                                          <p:spTgt spid="7">
                                            <p:graphicEl>
                                              <a:dgm id="{78BE7CD7-EA4A-46A7-B8EE-D26AB08E71AF}"/>
                                            </p:graphicEl>
                                          </p:spTgt>
                                        </p:tgtEl>
                                        <p:attrNameLst>
                                          <p:attrName>ppt_w</p:attrName>
                                        </p:attrNameLst>
                                      </p:cBhvr>
                                      <p:tavLst>
                                        <p:tav tm="0">
                                          <p:val>
                                            <p:fltVal val="0"/>
                                          </p:val>
                                        </p:tav>
                                        <p:tav tm="100000">
                                          <p:val>
                                            <p:strVal val="#ppt_w"/>
                                          </p:val>
                                        </p:tav>
                                      </p:tavLst>
                                    </p:anim>
                                    <p:anim calcmode="lin" valueType="num">
                                      <p:cBhvr>
                                        <p:cTn id="24" dur="500" fill="hold"/>
                                        <p:tgtEl>
                                          <p:spTgt spid="7">
                                            <p:graphicEl>
                                              <a:dgm id="{78BE7CD7-EA4A-46A7-B8EE-D26AB08E71AF}"/>
                                            </p:graphicEl>
                                          </p:spTgt>
                                        </p:tgtEl>
                                        <p:attrNameLst>
                                          <p:attrName>ppt_h</p:attrName>
                                        </p:attrNameLst>
                                      </p:cBhvr>
                                      <p:tavLst>
                                        <p:tav tm="0">
                                          <p:val>
                                            <p:fltVal val="0"/>
                                          </p:val>
                                        </p:tav>
                                        <p:tav tm="100000">
                                          <p:val>
                                            <p:strVal val="#ppt_h"/>
                                          </p:val>
                                        </p:tav>
                                      </p:tavLst>
                                    </p:anim>
                                    <p:anim calcmode="lin" valueType="num">
                                      <p:cBhvr>
                                        <p:cTn id="25" dur="500" fill="hold"/>
                                        <p:tgtEl>
                                          <p:spTgt spid="7">
                                            <p:graphicEl>
                                              <a:dgm id="{78BE7CD7-EA4A-46A7-B8EE-D26AB08E71AF}"/>
                                            </p:graphicEl>
                                          </p:spTgt>
                                        </p:tgtEl>
                                        <p:attrNameLst>
                                          <p:attrName>style.rotation</p:attrName>
                                        </p:attrNameLst>
                                      </p:cBhvr>
                                      <p:tavLst>
                                        <p:tav tm="0">
                                          <p:val>
                                            <p:fltVal val="360"/>
                                          </p:val>
                                        </p:tav>
                                        <p:tav tm="100000">
                                          <p:val>
                                            <p:fltVal val="0"/>
                                          </p:val>
                                        </p:tav>
                                      </p:tavLst>
                                    </p:anim>
                                    <p:animEffect transition="in" filter="fade">
                                      <p:cBhvr>
                                        <p:cTn id="26" dur="500"/>
                                        <p:tgtEl>
                                          <p:spTgt spid="7">
                                            <p:graphicEl>
                                              <a:dgm id="{78BE7CD7-EA4A-46A7-B8EE-D26AB08E71AF}"/>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7">
                                            <p:graphicEl>
                                              <a:dgm id="{94959F8E-0F2D-4854-A03A-5810C3A1F07E}"/>
                                            </p:graphicEl>
                                          </p:spTgt>
                                        </p:tgtEl>
                                        <p:attrNameLst>
                                          <p:attrName>style.visibility</p:attrName>
                                        </p:attrNameLst>
                                      </p:cBhvr>
                                      <p:to>
                                        <p:strVal val="visible"/>
                                      </p:to>
                                    </p:set>
                                    <p:anim calcmode="lin" valueType="num">
                                      <p:cBhvr>
                                        <p:cTn id="31" dur="500" fill="hold"/>
                                        <p:tgtEl>
                                          <p:spTgt spid="7">
                                            <p:graphicEl>
                                              <a:dgm id="{94959F8E-0F2D-4854-A03A-5810C3A1F07E}"/>
                                            </p:graphicEl>
                                          </p:spTgt>
                                        </p:tgtEl>
                                        <p:attrNameLst>
                                          <p:attrName>ppt_w</p:attrName>
                                        </p:attrNameLst>
                                      </p:cBhvr>
                                      <p:tavLst>
                                        <p:tav tm="0">
                                          <p:val>
                                            <p:fltVal val="0"/>
                                          </p:val>
                                        </p:tav>
                                        <p:tav tm="100000">
                                          <p:val>
                                            <p:strVal val="#ppt_w"/>
                                          </p:val>
                                        </p:tav>
                                      </p:tavLst>
                                    </p:anim>
                                    <p:anim calcmode="lin" valueType="num">
                                      <p:cBhvr>
                                        <p:cTn id="32" dur="500" fill="hold"/>
                                        <p:tgtEl>
                                          <p:spTgt spid="7">
                                            <p:graphicEl>
                                              <a:dgm id="{94959F8E-0F2D-4854-A03A-5810C3A1F07E}"/>
                                            </p:graphicEl>
                                          </p:spTgt>
                                        </p:tgtEl>
                                        <p:attrNameLst>
                                          <p:attrName>ppt_h</p:attrName>
                                        </p:attrNameLst>
                                      </p:cBhvr>
                                      <p:tavLst>
                                        <p:tav tm="0">
                                          <p:val>
                                            <p:fltVal val="0"/>
                                          </p:val>
                                        </p:tav>
                                        <p:tav tm="100000">
                                          <p:val>
                                            <p:strVal val="#ppt_h"/>
                                          </p:val>
                                        </p:tav>
                                      </p:tavLst>
                                    </p:anim>
                                    <p:anim calcmode="lin" valueType="num">
                                      <p:cBhvr>
                                        <p:cTn id="33" dur="500" fill="hold"/>
                                        <p:tgtEl>
                                          <p:spTgt spid="7">
                                            <p:graphicEl>
                                              <a:dgm id="{94959F8E-0F2D-4854-A03A-5810C3A1F07E}"/>
                                            </p:graphicEl>
                                          </p:spTgt>
                                        </p:tgtEl>
                                        <p:attrNameLst>
                                          <p:attrName>style.rotation</p:attrName>
                                        </p:attrNameLst>
                                      </p:cBhvr>
                                      <p:tavLst>
                                        <p:tav tm="0">
                                          <p:val>
                                            <p:fltVal val="360"/>
                                          </p:val>
                                        </p:tav>
                                        <p:tav tm="100000">
                                          <p:val>
                                            <p:fltVal val="0"/>
                                          </p:val>
                                        </p:tav>
                                      </p:tavLst>
                                    </p:anim>
                                    <p:animEffect transition="in" filter="fade">
                                      <p:cBhvr>
                                        <p:cTn id="34" dur="500"/>
                                        <p:tgtEl>
                                          <p:spTgt spid="7">
                                            <p:graphicEl>
                                              <a:dgm id="{94959F8E-0F2D-4854-A03A-5810C3A1F07E}"/>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7">
                                            <p:graphicEl>
                                              <a:dgm id="{0BC2387D-D48F-41F4-9AB9-61EFA6D7806E}"/>
                                            </p:graphicEl>
                                          </p:spTgt>
                                        </p:tgtEl>
                                        <p:attrNameLst>
                                          <p:attrName>style.visibility</p:attrName>
                                        </p:attrNameLst>
                                      </p:cBhvr>
                                      <p:to>
                                        <p:strVal val="visible"/>
                                      </p:to>
                                    </p:set>
                                    <p:anim calcmode="lin" valueType="num">
                                      <p:cBhvr>
                                        <p:cTn id="39" dur="500" fill="hold"/>
                                        <p:tgtEl>
                                          <p:spTgt spid="7">
                                            <p:graphicEl>
                                              <a:dgm id="{0BC2387D-D48F-41F4-9AB9-61EFA6D7806E}"/>
                                            </p:graphicEl>
                                          </p:spTgt>
                                        </p:tgtEl>
                                        <p:attrNameLst>
                                          <p:attrName>ppt_w</p:attrName>
                                        </p:attrNameLst>
                                      </p:cBhvr>
                                      <p:tavLst>
                                        <p:tav tm="0">
                                          <p:val>
                                            <p:fltVal val="0"/>
                                          </p:val>
                                        </p:tav>
                                        <p:tav tm="100000">
                                          <p:val>
                                            <p:strVal val="#ppt_w"/>
                                          </p:val>
                                        </p:tav>
                                      </p:tavLst>
                                    </p:anim>
                                    <p:anim calcmode="lin" valueType="num">
                                      <p:cBhvr>
                                        <p:cTn id="40" dur="500" fill="hold"/>
                                        <p:tgtEl>
                                          <p:spTgt spid="7">
                                            <p:graphicEl>
                                              <a:dgm id="{0BC2387D-D48F-41F4-9AB9-61EFA6D7806E}"/>
                                            </p:graphicEl>
                                          </p:spTgt>
                                        </p:tgtEl>
                                        <p:attrNameLst>
                                          <p:attrName>ppt_h</p:attrName>
                                        </p:attrNameLst>
                                      </p:cBhvr>
                                      <p:tavLst>
                                        <p:tav tm="0">
                                          <p:val>
                                            <p:fltVal val="0"/>
                                          </p:val>
                                        </p:tav>
                                        <p:tav tm="100000">
                                          <p:val>
                                            <p:strVal val="#ppt_h"/>
                                          </p:val>
                                        </p:tav>
                                      </p:tavLst>
                                    </p:anim>
                                    <p:anim calcmode="lin" valueType="num">
                                      <p:cBhvr>
                                        <p:cTn id="41" dur="500" fill="hold"/>
                                        <p:tgtEl>
                                          <p:spTgt spid="7">
                                            <p:graphicEl>
                                              <a:dgm id="{0BC2387D-D48F-41F4-9AB9-61EFA6D7806E}"/>
                                            </p:graphicEl>
                                          </p:spTgt>
                                        </p:tgtEl>
                                        <p:attrNameLst>
                                          <p:attrName>style.rotation</p:attrName>
                                        </p:attrNameLst>
                                      </p:cBhvr>
                                      <p:tavLst>
                                        <p:tav tm="0">
                                          <p:val>
                                            <p:fltVal val="360"/>
                                          </p:val>
                                        </p:tav>
                                        <p:tav tm="100000">
                                          <p:val>
                                            <p:fltVal val="0"/>
                                          </p:val>
                                        </p:tav>
                                      </p:tavLst>
                                    </p:anim>
                                    <p:animEffect transition="in" filter="fade">
                                      <p:cBhvr>
                                        <p:cTn id="42" dur="500"/>
                                        <p:tgtEl>
                                          <p:spTgt spid="7">
                                            <p:graphicEl>
                                              <a:dgm id="{0BC2387D-D48F-41F4-9AB9-61EFA6D7806E}"/>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childTnLst>
                                    <p:set>
                                      <p:cBhvr>
                                        <p:cTn id="46" dur="1" fill="hold">
                                          <p:stCondLst>
                                            <p:cond delay="0"/>
                                          </p:stCondLst>
                                        </p:cTn>
                                        <p:tgtEl>
                                          <p:spTgt spid="7">
                                            <p:graphicEl>
                                              <a:dgm id="{0DDC12F9-4EB8-411F-BE52-9A694F0A21E5}"/>
                                            </p:graphicEl>
                                          </p:spTgt>
                                        </p:tgtEl>
                                        <p:attrNameLst>
                                          <p:attrName>style.visibility</p:attrName>
                                        </p:attrNameLst>
                                      </p:cBhvr>
                                      <p:to>
                                        <p:strVal val="visible"/>
                                      </p:to>
                                    </p:set>
                                    <p:anim calcmode="lin" valueType="num">
                                      <p:cBhvr>
                                        <p:cTn id="47" dur="500" fill="hold"/>
                                        <p:tgtEl>
                                          <p:spTgt spid="7">
                                            <p:graphicEl>
                                              <a:dgm id="{0DDC12F9-4EB8-411F-BE52-9A694F0A21E5}"/>
                                            </p:graphicEl>
                                          </p:spTgt>
                                        </p:tgtEl>
                                        <p:attrNameLst>
                                          <p:attrName>ppt_w</p:attrName>
                                        </p:attrNameLst>
                                      </p:cBhvr>
                                      <p:tavLst>
                                        <p:tav tm="0">
                                          <p:val>
                                            <p:fltVal val="0"/>
                                          </p:val>
                                        </p:tav>
                                        <p:tav tm="100000">
                                          <p:val>
                                            <p:strVal val="#ppt_w"/>
                                          </p:val>
                                        </p:tav>
                                      </p:tavLst>
                                    </p:anim>
                                    <p:anim calcmode="lin" valueType="num">
                                      <p:cBhvr>
                                        <p:cTn id="48" dur="500" fill="hold"/>
                                        <p:tgtEl>
                                          <p:spTgt spid="7">
                                            <p:graphicEl>
                                              <a:dgm id="{0DDC12F9-4EB8-411F-BE52-9A694F0A21E5}"/>
                                            </p:graphicEl>
                                          </p:spTgt>
                                        </p:tgtEl>
                                        <p:attrNameLst>
                                          <p:attrName>ppt_h</p:attrName>
                                        </p:attrNameLst>
                                      </p:cBhvr>
                                      <p:tavLst>
                                        <p:tav tm="0">
                                          <p:val>
                                            <p:fltVal val="0"/>
                                          </p:val>
                                        </p:tav>
                                        <p:tav tm="100000">
                                          <p:val>
                                            <p:strVal val="#ppt_h"/>
                                          </p:val>
                                        </p:tav>
                                      </p:tavLst>
                                    </p:anim>
                                    <p:anim calcmode="lin" valueType="num">
                                      <p:cBhvr>
                                        <p:cTn id="49" dur="500" fill="hold"/>
                                        <p:tgtEl>
                                          <p:spTgt spid="7">
                                            <p:graphicEl>
                                              <a:dgm id="{0DDC12F9-4EB8-411F-BE52-9A694F0A21E5}"/>
                                            </p:graphicEl>
                                          </p:spTgt>
                                        </p:tgtEl>
                                        <p:attrNameLst>
                                          <p:attrName>style.rotation</p:attrName>
                                        </p:attrNameLst>
                                      </p:cBhvr>
                                      <p:tavLst>
                                        <p:tav tm="0">
                                          <p:val>
                                            <p:fltVal val="360"/>
                                          </p:val>
                                        </p:tav>
                                        <p:tav tm="100000">
                                          <p:val>
                                            <p:fltVal val="0"/>
                                          </p:val>
                                        </p:tav>
                                      </p:tavLst>
                                    </p:anim>
                                    <p:animEffect transition="in" filter="fade">
                                      <p:cBhvr>
                                        <p:cTn id="50" dur="500"/>
                                        <p:tgtEl>
                                          <p:spTgt spid="7">
                                            <p:graphicEl>
                                              <a:dgm id="{0DDC12F9-4EB8-411F-BE52-9A694F0A21E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Graphic spid="7" grpId="0">
        <p:bldSub>
          <a:bldDgm bld="one"/>
        </p:bldSub>
      </p:bldGraphic>
    </p:bld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2301</TotalTime>
  <Pages>0</Pages>
  <Words>4475</Words>
  <Characters>0</Characters>
  <Application>Microsoft Office PowerPoint</Application>
  <DocSecurity>0</DocSecurity>
  <PresentationFormat>全屏显示(4:3)</PresentationFormat>
  <Lines>0</Lines>
  <Paragraphs>712</Paragraphs>
  <Slides>59</Slides>
  <Notes>12</Notes>
  <HiddenSlides>1</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59</vt:i4>
      </vt:variant>
    </vt:vector>
  </HeadingPairs>
  <TitlesOfParts>
    <vt:vector size="60" baseType="lpstr">
      <vt:lpstr>默认设计模板</vt:lpstr>
      <vt:lpstr>第4章 关系规范化理论</vt:lpstr>
      <vt:lpstr>主要内容</vt:lpstr>
      <vt:lpstr>第一讲</vt:lpstr>
      <vt:lpstr>4.1问题的提出</vt:lpstr>
      <vt:lpstr>概念回顾</vt:lpstr>
      <vt:lpstr>关系模式的形式化定义</vt:lpstr>
      <vt:lpstr>什么是数据依赖</vt:lpstr>
      <vt:lpstr>什么是数据依赖（续）</vt:lpstr>
      <vt:lpstr>4.1问题的提出</vt:lpstr>
      <vt:lpstr>四、关系模式的简化表示</vt:lpstr>
      <vt:lpstr>泛关系模式实例</vt:lpstr>
      <vt:lpstr>泛关系模式实例</vt:lpstr>
      <vt:lpstr>PowerPoint 演示文稿</vt:lpstr>
      <vt:lpstr>PowerPoint 演示文稿</vt:lpstr>
      <vt:lpstr>PowerPoint 演示文稿</vt:lpstr>
      <vt:lpstr>4.1.2 改造泛关系模式S_D_P</vt:lpstr>
      <vt:lpstr>第1种分解方法-消除项目信息的冗余</vt:lpstr>
      <vt:lpstr>第1种分解方法-消除项目信息的冗余</vt:lpstr>
      <vt:lpstr>第2种分解方法</vt:lpstr>
      <vt:lpstr>第3种分解方法 </vt:lpstr>
      <vt:lpstr>第4种分解方法 </vt:lpstr>
      <vt:lpstr>4.1.3 存在问题的原因</vt:lpstr>
      <vt:lpstr>解决的方法</vt:lpstr>
      <vt:lpstr>4.1.4 规范化理论的提出</vt:lpstr>
      <vt:lpstr>4.1.4 规范化理论的提出</vt:lpstr>
      <vt:lpstr>4.1.4 规范化理论的提出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4.2.2 码的函数依赖定义</vt:lpstr>
      <vt:lpstr>PowerPoint 演示文稿</vt:lpstr>
      <vt:lpstr>4.2.3 范式</vt:lpstr>
      <vt:lpstr>4.2.3 范式</vt:lpstr>
      <vt:lpstr>PowerPoint 演示文稿</vt:lpstr>
      <vt:lpstr>PowerPoint 演示文稿</vt:lpstr>
      <vt:lpstr>1、第一范式(1NF)</vt:lpstr>
      <vt:lpstr>PowerPoint 演示文稿</vt:lpstr>
      <vt:lpstr>PowerPoint 演示文稿</vt:lpstr>
      <vt:lpstr>PowerPoint 演示文稿</vt:lpstr>
      <vt:lpstr>PowerPoint 演示文稿</vt:lpstr>
      <vt:lpstr>3、第三范式(3NF)</vt:lpstr>
      <vt:lpstr>PowerPoint 演示文稿</vt:lpstr>
      <vt:lpstr>PowerPoint 演示文稿</vt:lpstr>
      <vt:lpstr>PowerPoint 演示文稿</vt:lpstr>
      <vt:lpstr>小结</vt:lpstr>
      <vt:lpstr>PowerPoint 演示文稿</vt:lpstr>
      <vt:lpstr>PowerPoint 演示文稿</vt:lpstr>
      <vt:lpstr>PowerPoint 演示文稿</vt:lpstr>
      <vt:lpstr>PowerPoint 演示文稿</vt:lpstr>
      <vt:lpstr>PowerPoint 演示文稿</vt:lpstr>
    </vt:vector>
  </TitlesOfParts>
  <Manager/>
  <Company>微软中国</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未定义</dc:creator>
  <cp:keywords/>
  <dc:description/>
  <cp:lastModifiedBy>PC</cp:lastModifiedBy>
  <cp:revision>202</cp:revision>
  <dcterms:created xsi:type="dcterms:W3CDTF">2014-01-06T05:16:49Z</dcterms:created>
  <dcterms:modified xsi:type="dcterms:W3CDTF">2018-04-10T09:07:07Z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