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3"/>
  </p:notesMasterIdLst>
  <p:sldIdLst>
    <p:sldId id="256" r:id="rId2"/>
    <p:sldId id="443" r:id="rId3"/>
    <p:sldId id="438" r:id="rId4"/>
    <p:sldId id="295" r:id="rId5"/>
    <p:sldId id="296" r:id="rId6"/>
    <p:sldId id="444" r:id="rId7"/>
    <p:sldId id="298" r:id="rId8"/>
    <p:sldId id="299" r:id="rId9"/>
    <p:sldId id="300" r:id="rId10"/>
    <p:sldId id="301" r:id="rId11"/>
    <p:sldId id="302" r:id="rId12"/>
    <p:sldId id="427" r:id="rId13"/>
    <p:sldId id="303" r:id="rId14"/>
    <p:sldId id="304" r:id="rId15"/>
    <p:sldId id="306" r:id="rId16"/>
    <p:sldId id="307" r:id="rId17"/>
    <p:sldId id="308" r:id="rId18"/>
    <p:sldId id="446" r:id="rId19"/>
    <p:sldId id="430" r:id="rId20"/>
    <p:sldId id="431" r:id="rId21"/>
    <p:sldId id="439" r:id="rId22"/>
    <p:sldId id="440" r:id="rId23"/>
    <p:sldId id="432" r:id="rId24"/>
    <p:sldId id="433" r:id="rId25"/>
    <p:sldId id="434" r:id="rId26"/>
    <p:sldId id="448" r:id="rId27"/>
    <p:sldId id="435" r:id="rId28"/>
    <p:sldId id="436" r:id="rId29"/>
    <p:sldId id="437" r:id="rId30"/>
    <p:sldId id="447" r:id="rId31"/>
    <p:sldId id="305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79099" autoAdjust="0"/>
  </p:normalViewPr>
  <p:slideViewPr>
    <p:cSldViewPr>
      <p:cViewPr varScale="1">
        <p:scale>
          <a:sx n="95" d="100"/>
          <a:sy n="95" d="100"/>
        </p:scale>
        <p:origin x="65" y="1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27F7B-5E17-4CBF-9DCC-4C89D805F36F}" type="datetimeFigureOut">
              <a:rPr lang="zh-CN" altLang="en-US" smtClean="0"/>
              <a:pPr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7A6D2-98E4-43C9-8A46-51362BDE5C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5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22EE6-E48A-4829-8DEA-4FE52C7C4C67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381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18257-6391-4C7B-BE28-529BCCB42F0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从理论上讲，对于给定的函数依赖集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，只要反复使用</a:t>
            </a:r>
            <a:r>
              <a:rPr lang="en-US" altLang="zh-CN" dirty="0" smtClean="0"/>
              <a:t>Armstrong</a:t>
            </a:r>
            <a:r>
              <a:rPr lang="zh-CN" altLang="en-US" dirty="0" smtClean="0"/>
              <a:t>公理系统给出的推理规则，直到不能再产生新的函数依赖为止，就可以算出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的闭包。但在实际应用中，这种方法不但效率低，而且还会产生大量无意义的或者意义不大的函数依赖。由于人们感兴趣的只是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的闭包的某个自己，所以实际过程几乎没有必要算出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的闭包自身。为了解决这个问题，就引入了属性集闭包的概念。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286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76249-1C65-4428-9954-E77372069908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888</a:t>
            </a:r>
          </a:p>
        </p:txBody>
      </p:sp>
    </p:spTree>
    <p:extLst>
      <p:ext uri="{BB962C8B-B14F-4D97-AF65-F5344CB8AC3E}">
        <p14:creationId xmlns:p14="http://schemas.microsoft.com/office/powerpoint/2010/main" val="403012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76249-1C65-4428-9954-E77372069908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888</a:t>
            </a:r>
          </a:p>
        </p:txBody>
      </p:sp>
    </p:spTree>
    <p:extLst>
      <p:ext uri="{BB962C8B-B14F-4D97-AF65-F5344CB8AC3E}">
        <p14:creationId xmlns:p14="http://schemas.microsoft.com/office/powerpoint/2010/main" val="4773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76249-1C65-4428-9954-E77372069908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888</a:t>
            </a:r>
          </a:p>
        </p:txBody>
      </p:sp>
    </p:spTree>
    <p:extLst>
      <p:ext uri="{BB962C8B-B14F-4D97-AF65-F5344CB8AC3E}">
        <p14:creationId xmlns:p14="http://schemas.microsoft.com/office/powerpoint/2010/main" val="338472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2179-1E2D-4D58-BEBB-C9E8FD11F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326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EEB-8A33-4D24-AF5A-CBB6933640F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66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D3E6-7488-4FB0-BDC4-3F815E35A7D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42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27"/>
            <a:ext cx="7886700" cy="72977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6E7F-1B23-4ABD-9552-83346E461B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330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81D0-6D4C-492F-9E72-EDDC9A30307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184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A0BF-2164-4615-A2A0-E4BD9B47EBB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437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D2F-3091-428C-9373-2AB771938A7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64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DC8A-A56C-4A93-9234-C02D3F2325CE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784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BC8C-A9AF-4A48-A28A-F748A08473A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75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6B78-5C31-475E-B183-ED37AE94392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0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65C-3471-4DA2-BF9A-3A862FA2F1E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090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6899-CA87-45FB-82CF-6925A6DDABD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pic>
        <p:nvPicPr>
          <p:cNvPr id="7" name="Picture 7" descr="背景(小)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章 关系规范化理论</a:t>
            </a:r>
            <a:endParaRPr lang="zh-CN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                                        </a:t>
            </a:r>
            <a:endParaRPr lang="zh-CN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1043608" y="1700808"/>
            <a:ext cx="7848872" cy="4248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latin typeface="+mn-ea"/>
              </a:rPr>
              <a:t>4.3.1 </a:t>
            </a:r>
            <a:r>
              <a:rPr lang="zh-CN" altLang="en-US" b="1" dirty="0">
                <a:latin typeface="+mn-ea"/>
              </a:rPr>
              <a:t>函数依赖集的闭包</a:t>
            </a:r>
            <a:endParaRPr lang="en-US" altLang="zh-CN" b="1" dirty="0">
              <a:latin typeface="+mn-ea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latin typeface="+mn-ea"/>
              </a:rPr>
              <a:t>4.3.2 </a:t>
            </a:r>
            <a:r>
              <a:rPr lang="zh-CN" altLang="en-US" b="1" dirty="0">
                <a:latin typeface="+mn-ea"/>
              </a:rPr>
              <a:t>函数依赖的推理规则</a:t>
            </a:r>
            <a:endParaRPr lang="en-US" altLang="zh-CN" b="1" dirty="0">
              <a:latin typeface="+mn-ea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latin typeface="+mn-ea"/>
              </a:rPr>
              <a:t>4.3.3 </a:t>
            </a:r>
            <a:r>
              <a:rPr lang="zh-CN" altLang="en-US" b="1" dirty="0">
                <a:latin typeface="+mn-ea"/>
              </a:rPr>
              <a:t>属性集闭包与</a:t>
            </a:r>
            <a:r>
              <a:rPr lang="en-US" altLang="zh-CN" b="1" dirty="0">
                <a:latin typeface="+mn-ea"/>
              </a:rPr>
              <a:t>F</a:t>
            </a:r>
            <a:r>
              <a:rPr lang="zh-CN" altLang="en-US" b="1" dirty="0">
                <a:latin typeface="+mn-ea"/>
              </a:rPr>
              <a:t>逻辑蕴涵的</a:t>
            </a:r>
            <a:r>
              <a:rPr lang="zh-CN" altLang="en-US" b="1" dirty="0" smtClean="0">
                <a:latin typeface="+mn-ea"/>
              </a:rPr>
              <a:t>充要条件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latin typeface="+mn-ea"/>
              </a:rPr>
              <a:t>4.3.4 Armstrong</a:t>
            </a:r>
            <a:r>
              <a:rPr lang="zh-CN" altLang="en-US" b="1" dirty="0" smtClean="0">
                <a:latin typeface="+mn-ea"/>
              </a:rPr>
              <a:t>公理的正确性和完备性</a:t>
            </a:r>
            <a:endParaRPr lang="en-US" altLang="zh-CN" b="1" dirty="0" smtClean="0">
              <a:latin typeface="+mn-ea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latin typeface="+mn-ea"/>
              </a:rPr>
              <a:t>4.3.5 </a:t>
            </a:r>
            <a:r>
              <a:rPr lang="zh-CN" altLang="en-US" b="1" dirty="0" smtClean="0">
                <a:latin typeface="+mn-ea"/>
              </a:rPr>
              <a:t>函数依赖集的等价和最小函数依赖集</a:t>
            </a:r>
            <a:endParaRPr lang="zh-CN" altLang="en-US" b="1" dirty="0">
              <a:latin typeface="+mn-ea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275624-3509-4E2B-9B41-9C55FDB740F1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2285987" y="58146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4.3 </a:t>
            </a:r>
            <a:r>
              <a:rPr lang="zh-CN" altLang="en-US" sz="3200" b="1" dirty="0">
                <a:solidFill>
                  <a:srgbClr val="FFFF00"/>
                </a:solidFill>
              </a:rPr>
              <a:t>数据依赖的公理系统</a:t>
            </a:r>
          </a:p>
        </p:txBody>
      </p:sp>
    </p:spTree>
    <p:extLst>
      <p:ext uri="{BB962C8B-B14F-4D97-AF65-F5344CB8AC3E}">
        <p14:creationId xmlns:p14="http://schemas.microsoft.com/office/powerpoint/2010/main" val="10831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825501"/>
            <a:ext cx="8077200" cy="2603500"/>
          </a:xfrm>
          <a:solidFill>
            <a:schemeClr val="bg1"/>
          </a:solidFill>
          <a:ln w="38100"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+mn-ea"/>
              </a:rPr>
              <a:t>1</a:t>
            </a:r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、函数依赖集</a:t>
            </a:r>
            <a:r>
              <a:rPr lang="en-US" altLang="zh-CN" b="1" i="1" dirty="0">
                <a:solidFill>
                  <a:schemeClr val="accent2"/>
                </a:solidFill>
                <a:latin typeface="+mn-ea"/>
              </a:rPr>
              <a:t>F</a:t>
            </a:r>
            <a:r>
              <a:rPr lang="zh-CN" altLang="en-US" b="1" i="1" dirty="0">
                <a:solidFill>
                  <a:schemeClr val="accent2"/>
                </a:solidFill>
                <a:latin typeface="+mn-ea"/>
              </a:rPr>
              <a:t>的逻辑蕴含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定义</a:t>
            </a:r>
            <a:r>
              <a:rPr lang="zh-CN" altLang="en-US" dirty="0">
                <a:latin typeface="+mn-ea"/>
              </a:rPr>
              <a:t>：对于</a:t>
            </a:r>
            <a:r>
              <a:rPr lang="en-US" altLang="zh-CN" dirty="0">
                <a:latin typeface="+mn-ea"/>
              </a:rPr>
              <a:t>R(U,F)</a:t>
            </a:r>
            <a:r>
              <a:rPr lang="zh-CN" altLang="en-US" dirty="0">
                <a:latin typeface="+mn-ea"/>
              </a:rPr>
              <a:t>，如果</a:t>
            </a:r>
            <a:r>
              <a:rPr lang="en-US" altLang="zh-CN" dirty="0">
                <a:latin typeface="+mn-ea"/>
              </a:rPr>
              <a:t>X→Y</a:t>
            </a:r>
            <a:r>
              <a:rPr lang="zh-CN" altLang="en-US" dirty="0">
                <a:latin typeface="+mn-ea"/>
              </a:rPr>
              <a:t>不在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中，但是对于其任何一个关系</a:t>
            </a:r>
            <a:r>
              <a:rPr lang="en-US" altLang="zh-CN" dirty="0">
                <a:latin typeface="+mn-ea"/>
              </a:rPr>
              <a:t>r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X→Y</a:t>
            </a:r>
            <a:r>
              <a:rPr lang="zh-CN" altLang="en-US" dirty="0">
                <a:latin typeface="+mn-ea"/>
              </a:rPr>
              <a:t>都成立，则称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逻辑蕴含</a:t>
            </a:r>
            <a:r>
              <a:rPr lang="en-US" altLang="zh-CN" dirty="0">
                <a:latin typeface="+mn-ea"/>
              </a:rPr>
              <a:t>X→Y</a:t>
            </a:r>
            <a:r>
              <a:rPr lang="zh-CN" altLang="en-US" dirty="0">
                <a:latin typeface="+mn-ea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[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或者说： 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X→Y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可以由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F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导出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]</a:t>
            </a: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B2D83-64CB-4A4A-B0D5-ABE4A90094A2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14672" y="3647263"/>
            <a:ext cx="8095928" cy="207441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例</a:t>
            </a:r>
            <a:r>
              <a:rPr kumimoji="1" lang="zh-CN" altLang="en-US" sz="2800" dirty="0">
                <a:latin typeface="+mn-ea"/>
                <a:ea typeface="+mn-ea"/>
              </a:rPr>
              <a:t>：关系模式</a:t>
            </a:r>
            <a:r>
              <a:rPr kumimoji="1" lang="en-US" altLang="zh-CN" sz="2800" dirty="0">
                <a:latin typeface="+mn-ea"/>
                <a:ea typeface="+mn-ea"/>
              </a:rPr>
              <a:t>R(U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F)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dirty="0">
                <a:latin typeface="+mn-ea"/>
                <a:ea typeface="+mn-ea"/>
              </a:rPr>
              <a:t>其中</a:t>
            </a:r>
            <a:r>
              <a:rPr kumimoji="1" lang="en-US" altLang="zh-CN" sz="2800" dirty="0">
                <a:latin typeface="+mn-ea"/>
                <a:ea typeface="+mn-ea"/>
              </a:rPr>
              <a:t>U(A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B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C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D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E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F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G)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 dirty="0">
                <a:latin typeface="+mn-ea"/>
                <a:ea typeface="+mn-ea"/>
              </a:rPr>
              <a:t>        F(A→B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C→D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AB→E</a:t>
            </a:r>
            <a:r>
              <a:rPr kumimoji="1" lang="zh-CN" altLang="en-US" sz="2800" dirty="0">
                <a:latin typeface="+mn-ea"/>
                <a:ea typeface="+mn-ea"/>
              </a:rPr>
              <a:t>，</a:t>
            </a:r>
            <a:r>
              <a:rPr kumimoji="1" lang="en-US" altLang="zh-CN" sz="2800" dirty="0">
                <a:latin typeface="+mn-ea"/>
                <a:ea typeface="+mn-ea"/>
              </a:rPr>
              <a:t>F→G)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dirty="0">
                <a:latin typeface="+mn-ea"/>
                <a:ea typeface="+mn-ea"/>
              </a:rPr>
              <a:t>问：</a:t>
            </a:r>
            <a:r>
              <a:rPr kumimoji="1" lang="en-US" altLang="zh-CN" sz="2800" dirty="0">
                <a:latin typeface="+mn-ea"/>
                <a:ea typeface="+mn-ea"/>
              </a:rPr>
              <a:t>F</a:t>
            </a:r>
            <a:r>
              <a:rPr kumimoji="1" lang="zh-CN" altLang="en-US" sz="2800" dirty="0">
                <a:latin typeface="+mn-ea"/>
                <a:ea typeface="+mn-ea"/>
              </a:rPr>
              <a:t>是否逻辑蕴含</a:t>
            </a:r>
            <a:r>
              <a:rPr kumimoji="1" lang="en-US" altLang="zh-CN" sz="2800" dirty="0">
                <a:latin typeface="+mn-ea"/>
                <a:ea typeface="+mn-ea"/>
              </a:rPr>
              <a:t>A→E</a:t>
            </a:r>
          </a:p>
        </p:txBody>
      </p:sp>
      <p:sp>
        <p:nvSpPr>
          <p:cNvPr id="2" name="矩形 1"/>
          <p:cNvSpPr/>
          <p:nvPr/>
        </p:nvSpPr>
        <p:spPr>
          <a:xfrm>
            <a:off x="2123728" y="44627"/>
            <a:ext cx="4721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4.3.1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函数依赖集的闭包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1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 advAuto="0"/>
      <p:bldP spid="4915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94048"/>
            <a:ext cx="8305800" cy="2378968"/>
          </a:xfrm>
          <a:noFill/>
          <a:ln w="38100">
            <a:noFill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F</a:t>
            </a:r>
            <a:r>
              <a:rPr lang="zh-CN" altLang="en-US" dirty="0">
                <a:solidFill>
                  <a:schemeClr val="accent2"/>
                </a:solidFill>
              </a:rPr>
              <a:t>的闭包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定义</a:t>
            </a:r>
            <a:r>
              <a:rPr lang="zh-CN" altLang="en-US" dirty="0"/>
              <a:t>：在关系模式</a:t>
            </a:r>
            <a:r>
              <a:rPr lang="en-US" altLang="zh-CN" dirty="0"/>
              <a:t>R(U</a:t>
            </a:r>
            <a:r>
              <a:rPr lang="zh-CN" altLang="en-US" dirty="0"/>
              <a:t>，</a:t>
            </a:r>
            <a:r>
              <a:rPr lang="en-US" altLang="zh-CN" dirty="0"/>
              <a:t>F)</a:t>
            </a:r>
            <a:r>
              <a:rPr lang="zh-CN" altLang="en-US" dirty="0"/>
              <a:t>中为</a:t>
            </a:r>
            <a:r>
              <a:rPr lang="en-US" altLang="zh-CN" dirty="0"/>
              <a:t>F</a:t>
            </a:r>
            <a:r>
              <a:rPr lang="zh-CN" altLang="en-US" dirty="0"/>
              <a:t>及</a:t>
            </a:r>
            <a:r>
              <a:rPr lang="en-US" altLang="zh-CN" dirty="0"/>
              <a:t>F</a:t>
            </a:r>
            <a:r>
              <a:rPr lang="zh-CN" altLang="en-US" dirty="0"/>
              <a:t>所逻辑蕴含的函数依赖的全体叫做</a:t>
            </a:r>
            <a:r>
              <a:rPr lang="en-US" altLang="zh-CN" dirty="0"/>
              <a:t>F</a:t>
            </a:r>
            <a:r>
              <a:rPr lang="zh-CN" altLang="en-US" dirty="0"/>
              <a:t>的闭包。记为</a:t>
            </a:r>
            <a:r>
              <a:rPr lang="en-US" altLang="zh-CN" dirty="0"/>
              <a:t>F</a:t>
            </a:r>
            <a:r>
              <a:rPr lang="en-US" altLang="zh-CN" baseline="30000" dirty="0"/>
              <a:t>+</a:t>
            </a:r>
            <a:r>
              <a:rPr lang="zh-CN" altLang="en-US" dirty="0"/>
              <a:t>。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F</a:t>
            </a:r>
            <a:r>
              <a:rPr lang="en-US" altLang="zh-CN" baseline="-25000" dirty="0"/>
              <a:t> </a:t>
            </a:r>
            <a:r>
              <a:rPr lang="en-US" altLang="zh-CN" baseline="30000" dirty="0"/>
              <a:t>+</a:t>
            </a:r>
            <a:r>
              <a:rPr lang="en-US" altLang="zh-CN" dirty="0"/>
              <a:t>={X → Y</a:t>
            </a:r>
            <a:r>
              <a:rPr lang="en-US" altLang="zh-CN" b="1" dirty="0"/>
              <a:t>|</a:t>
            </a:r>
            <a:r>
              <a:rPr lang="en-US" altLang="zh-CN" sz="2400" dirty="0">
                <a:latin typeface="宋体" pitchFamily="2" charset="-122"/>
              </a:rPr>
              <a:t>F</a:t>
            </a:r>
            <a:r>
              <a:rPr lang="zh-CN" altLang="en-US" sz="2400" dirty="0">
                <a:latin typeface="宋体" pitchFamily="2" charset="-122"/>
              </a:rPr>
              <a:t>及</a:t>
            </a:r>
            <a:r>
              <a:rPr lang="zh-CN" altLang="en-US" sz="2400" dirty="0"/>
              <a:t>能由</a:t>
            </a:r>
            <a:r>
              <a:rPr lang="en-US" altLang="zh-CN" sz="2400" dirty="0"/>
              <a:t>F</a:t>
            </a:r>
            <a:r>
              <a:rPr lang="zh-CN" altLang="en-US" sz="2400" dirty="0"/>
              <a:t>根据</a:t>
            </a:r>
            <a:r>
              <a:rPr lang="en-US" altLang="zh-CN" sz="2400" dirty="0"/>
              <a:t>Armstrong</a:t>
            </a:r>
            <a:r>
              <a:rPr lang="zh-CN" altLang="en-US" sz="2400" dirty="0"/>
              <a:t>公理导出</a:t>
            </a:r>
            <a:r>
              <a:rPr lang="en-US" altLang="zh-CN" dirty="0"/>
              <a:t>}</a:t>
            </a: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2DBA8-7598-4F7D-B55F-76E0E949A04A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24235" y="3987065"/>
            <a:ext cx="8305800" cy="138499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+mn-ea"/>
                <a:ea typeface="+mn-ea"/>
              </a:rPr>
              <a:t> </a:t>
            </a:r>
            <a:r>
              <a:rPr kumimoji="1" lang="zh-CN" altLang="en-US" sz="2800" dirty="0">
                <a:latin typeface="+mn-ea"/>
                <a:ea typeface="+mn-ea"/>
              </a:rPr>
              <a:t>所有被一个已知函数依赖集</a:t>
            </a:r>
            <a:r>
              <a:rPr kumimoji="1" lang="en-US" altLang="zh-CN" sz="2800" dirty="0">
                <a:latin typeface="+mn-ea"/>
                <a:ea typeface="+mn-ea"/>
              </a:rPr>
              <a:t>F</a:t>
            </a:r>
            <a:r>
              <a:rPr kumimoji="1" lang="zh-CN" altLang="en-US" sz="2800" dirty="0">
                <a:latin typeface="+mn-ea"/>
                <a:ea typeface="+mn-ea"/>
              </a:rPr>
              <a:t>及</a:t>
            </a:r>
            <a:r>
              <a:rPr kumimoji="1" lang="en-US" altLang="zh-CN" sz="2800" dirty="0">
                <a:latin typeface="+mn-ea"/>
                <a:ea typeface="+mn-ea"/>
              </a:rPr>
              <a:t>F</a:t>
            </a:r>
            <a:r>
              <a:rPr kumimoji="1" lang="zh-CN" altLang="en-US" sz="2800" dirty="0">
                <a:latin typeface="+mn-ea"/>
                <a:ea typeface="+mn-ea"/>
              </a:rPr>
              <a:t>逻辑蕴涵的那些函数依赖的集合为</a:t>
            </a:r>
            <a:r>
              <a:rPr kumimoji="1" lang="en-US" altLang="zh-CN" sz="2800" dirty="0">
                <a:latin typeface="+mn-ea"/>
                <a:ea typeface="+mn-ea"/>
              </a:rPr>
              <a:t>F</a:t>
            </a:r>
            <a:r>
              <a:rPr kumimoji="1" lang="zh-CN" altLang="en-US" sz="2800" dirty="0">
                <a:latin typeface="+mn-ea"/>
                <a:ea typeface="+mn-ea"/>
              </a:rPr>
              <a:t>的闭包（</a:t>
            </a:r>
            <a:r>
              <a:rPr kumimoji="1" lang="en-US" altLang="zh-CN" sz="2800" dirty="0">
                <a:latin typeface="+mn-ea"/>
                <a:ea typeface="+mn-ea"/>
              </a:rPr>
              <a:t>Closure</a:t>
            </a:r>
            <a:r>
              <a:rPr kumimoji="1" lang="zh-CN" altLang="en-US" sz="2800" dirty="0">
                <a:latin typeface="+mn-ea"/>
                <a:ea typeface="+mn-ea"/>
              </a:rPr>
              <a:t>），记为</a:t>
            </a:r>
            <a:r>
              <a:rPr kumimoji="1" lang="en-US" altLang="zh-CN" sz="2800" dirty="0">
                <a:latin typeface="+mn-ea"/>
                <a:ea typeface="+mn-ea"/>
              </a:rPr>
              <a:t>F</a:t>
            </a:r>
            <a:r>
              <a:rPr kumimoji="1" lang="en-US" altLang="zh-CN" sz="2800" baseline="30000" dirty="0">
                <a:latin typeface="+mn-ea"/>
                <a:ea typeface="+mn-ea"/>
              </a:rPr>
              <a:t>+ </a:t>
            </a:r>
            <a:r>
              <a:rPr kumimoji="1" lang="zh-CN" altLang="en-US" sz="2800" dirty="0">
                <a:latin typeface="+mn-ea"/>
                <a:ea typeface="+mn-ea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44627"/>
            <a:ext cx="4721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4.3.1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函数依赖集的闭包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58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 advAuto="0"/>
      <p:bldP spid="5325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698501"/>
            <a:ext cx="8839200" cy="4508500"/>
          </a:xfrm>
          <a:solidFill>
            <a:schemeClr val="bg1"/>
          </a:solidFill>
          <a:ln w="38100"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i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i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i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Armstrong</a:t>
            </a:r>
            <a:r>
              <a:rPr lang="zh-CN" altLang="en-US" b="1" i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公理系统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  对于关系模式</a:t>
            </a:r>
            <a:r>
              <a:rPr lang="en-US" altLang="zh-CN" dirty="0"/>
              <a:t>R(U</a:t>
            </a:r>
            <a:r>
              <a:rPr lang="zh-CN" altLang="en-US" dirty="0"/>
              <a:t>，</a:t>
            </a:r>
            <a:r>
              <a:rPr lang="en-US" altLang="zh-CN" dirty="0"/>
              <a:t>F)</a:t>
            </a:r>
            <a:r>
              <a:rPr lang="zh-CN" altLang="en-US" dirty="0"/>
              <a:t>，有</a:t>
            </a:r>
          </a:p>
          <a:p>
            <a:pPr eaLnBrk="1" hangingPunct="1"/>
            <a:r>
              <a:rPr lang="zh-CN" altLang="en-US" b="1" i="1" dirty="0">
                <a:solidFill>
                  <a:schemeClr val="tx2"/>
                </a:solidFill>
              </a:rPr>
              <a:t>公理</a:t>
            </a:r>
            <a:r>
              <a:rPr lang="en-US" altLang="zh-CN" b="1" i="1" dirty="0">
                <a:solidFill>
                  <a:schemeClr val="tx2"/>
                </a:solidFill>
              </a:rPr>
              <a:t>1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自反律</a:t>
            </a:r>
            <a:r>
              <a:rPr lang="en-US" altLang="zh-CN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(Reflexivity)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若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Y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 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X 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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 U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，则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X→Y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为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F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所蕴含。</a:t>
            </a:r>
          </a:p>
          <a:p>
            <a:pPr eaLnBrk="1" hangingPunct="1"/>
            <a:r>
              <a:rPr lang="zh-CN" altLang="en-US" b="1" i="1" dirty="0">
                <a:solidFill>
                  <a:schemeClr val="tx2"/>
                </a:solidFill>
              </a:rPr>
              <a:t>公理</a:t>
            </a:r>
            <a:r>
              <a:rPr lang="en-US" altLang="zh-CN" b="1" i="1" dirty="0">
                <a:solidFill>
                  <a:schemeClr val="tx2"/>
                </a:solidFill>
              </a:rPr>
              <a:t>2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增广律</a:t>
            </a:r>
            <a:r>
              <a:rPr lang="en-US" altLang="zh-CN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(Augmentation)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若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X→Y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为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F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所蕴含，且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Z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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U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，则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XZ→YZ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为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F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所蕴含。</a:t>
            </a:r>
          </a:p>
          <a:p>
            <a:pPr eaLnBrk="1" hangingPunct="1"/>
            <a:r>
              <a:rPr lang="zh-CN" altLang="en-US" b="1" i="1" dirty="0">
                <a:solidFill>
                  <a:schemeClr val="tx2"/>
                </a:solidFill>
              </a:rPr>
              <a:t>公理</a:t>
            </a:r>
            <a:r>
              <a:rPr lang="en-US" altLang="zh-CN" b="1" i="1" dirty="0">
                <a:solidFill>
                  <a:schemeClr val="tx2"/>
                </a:solidFill>
              </a:rPr>
              <a:t>3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传递律</a:t>
            </a:r>
            <a:r>
              <a:rPr lang="en-US" altLang="zh-CN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(Transitivity)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若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X→Y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，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Y→Z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为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F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所蕴含，则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X→Z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为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F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所蕴含。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FA9DBA-E627-45CD-BC00-B65115255BF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51520" y="5281613"/>
            <a:ext cx="8534400" cy="444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SzPct val="85000"/>
            </a:pPr>
            <a:r>
              <a:rPr kumimoji="1" lang="zh-CN" altLang="en-US" sz="2800" b="1" dirty="0">
                <a:solidFill>
                  <a:srgbClr val="FF3300"/>
                </a:solidFill>
              </a:rPr>
              <a:t>自反律、增广律、传递律是最基本的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Armstrong</a:t>
            </a:r>
            <a:r>
              <a:rPr kumimoji="1" lang="zh-CN" altLang="en-US" sz="2800" b="1" dirty="0">
                <a:solidFill>
                  <a:srgbClr val="FF3300"/>
                </a:solidFill>
              </a:rPr>
              <a:t>公理。</a:t>
            </a:r>
            <a:endParaRPr kumimoji="1" lang="zh-CN" altLang="en-US" dirty="0"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44627"/>
            <a:ext cx="5133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4.3.2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函数依赖的推理规则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82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 advAuto="0"/>
      <p:bldP spid="5017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1259632" y="2095501"/>
            <a:ext cx="6131768" cy="3709764"/>
          </a:xfrm>
          <a:solidFill>
            <a:schemeClr val="bg1"/>
          </a:solidFill>
          <a:ln w="38100"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i="1" dirty="0">
                <a:solidFill>
                  <a:schemeClr val="tx2"/>
                </a:solidFill>
              </a:rPr>
              <a:t>公理</a:t>
            </a:r>
            <a:r>
              <a:rPr lang="en-US" altLang="zh-CN" b="1" i="1" dirty="0">
                <a:solidFill>
                  <a:schemeClr val="tx2"/>
                </a:solidFill>
              </a:rPr>
              <a:t>4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合并规则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由</a:t>
            </a:r>
            <a:r>
              <a:rPr lang="en-US" altLang="zh-CN" dirty="0"/>
              <a:t>X→Y</a:t>
            </a:r>
            <a:r>
              <a:rPr lang="zh-CN" altLang="en-US" dirty="0"/>
              <a:t>，</a:t>
            </a:r>
            <a:r>
              <a:rPr lang="en-US" altLang="zh-CN" dirty="0"/>
              <a:t>X→Z</a:t>
            </a:r>
            <a:r>
              <a:rPr lang="zh-CN" altLang="en-US" dirty="0"/>
              <a:t>，有</a:t>
            </a:r>
            <a:r>
              <a:rPr lang="en-US" altLang="zh-CN" dirty="0"/>
              <a:t>X→YZ</a:t>
            </a:r>
            <a:r>
              <a:rPr lang="zh-CN" altLang="en-US" dirty="0"/>
              <a:t>。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 i="1" dirty="0">
                <a:solidFill>
                  <a:schemeClr val="tx2"/>
                </a:solidFill>
              </a:rPr>
              <a:t>公理</a:t>
            </a:r>
            <a:r>
              <a:rPr lang="en-US" altLang="zh-CN" b="1" i="1" dirty="0">
                <a:solidFill>
                  <a:schemeClr val="tx2"/>
                </a:solidFill>
              </a:rPr>
              <a:t>5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伪传递规则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由</a:t>
            </a:r>
            <a:r>
              <a:rPr lang="en-US" altLang="zh-CN" dirty="0"/>
              <a:t>X→Y</a:t>
            </a:r>
            <a:r>
              <a:rPr lang="zh-CN" altLang="en-US" dirty="0"/>
              <a:t>，</a:t>
            </a:r>
            <a:r>
              <a:rPr lang="en-US" altLang="zh-CN" dirty="0"/>
              <a:t>WY→Z</a:t>
            </a:r>
            <a:r>
              <a:rPr lang="zh-CN" altLang="en-US" dirty="0"/>
              <a:t>，有</a:t>
            </a:r>
            <a:r>
              <a:rPr lang="en-US" altLang="zh-CN" dirty="0"/>
              <a:t>XW→Z</a:t>
            </a:r>
          </a:p>
          <a:p>
            <a:pPr eaLnBrk="1" hangingPunct="1">
              <a:buFontTx/>
              <a:buNone/>
            </a:pPr>
            <a:r>
              <a:rPr lang="zh-CN" altLang="en-US" b="1" i="1" dirty="0">
                <a:solidFill>
                  <a:schemeClr val="tx2"/>
                </a:solidFill>
              </a:rPr>
              <a:t>公理</a:t>
            </a:r>
            <a:r>
              <a:rPr lang="en-US" altLang="zh-CN" b="1" i="1" dirty="0">
                <a:solidFill>
                  <a:schemeClr val="tx2"/>
                </a:solidFill>
              </a:rPr>
              <a:t>6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分解规则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由</a:t>
            </a:r>
            <a:r>
              <a:rPr lang="en-US" altLang="zh-CN" dirty="0"/>
              <a:t>X→Y</a:t>
            </a:r>
            <a:r>
              <a:rPr lang="zh-CN" altLang="en-US" dirty="0"/>
              <a:t>及  </a:t>
            </a:r>
            <a:r>
              <a:rPr lang="en-US" altLang="zh-CN" dirty="0"/>
              <a:t>Z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 Y</a:t>
            </a:r>
            <a:r>
              <a:rPr lang="zh-CN" altLang="en-US" dirty="0"/>
              <a:t>，有</a:t>
            </a:r>
            <a:r>
              <a:rPr lang="en-US" altLang="zh-CN" dirty="0"/>
              <a:t>X→Z</a:t>
            </a:r>
            <a:r>
              <a:rPr lang="zh-CN" altLang="en-US" dirty="0"/>
              <a:t>。</a:t>
            </a: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FA0D08-8789-4E22-B3EB-47ADB7962CF2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" y="1016001"/>
            <a:ext cx="8915400" cy="4445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SzPct val="85000"/>
            </a:pPr>
            <a:r>
              <a:rPr kumimoji="1" lang="zh-CN" altLang="en-US" sz="2800" b="1" dirty="0"/>
              <a:t>由自反律、增广律、传递律可以导出下面三条推理规则。</a:t>
            </a:r>
            <a:endParaRPr kumimoji="1" lang="zh-CN" altLang="en-US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44627"/>
            <a:ext cx="5133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4.3.2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函数依赖的推理规则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70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 advAuto="0"/>
      <p:bldP spid="5120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237165-99E4-425F-BF6D-5B3FC70B0A87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228600" y="762001"/>
            <a:ext cx="7772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accent2"/>
                </a:solidFill>
              </a:rPr>
              <a:t>定理</a:t>
            </a:r>
            <a:r>
              <a:rPr lang="en-US" altLang="zh-CN" sz="3200" b="1" dirty="0">
                <a:solidFill>
                  <a:schemeClr val="accent2"/>
                </a:solidFill>
              </a:rPr>
              <a:t>4.1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609600" y="1778000"/>
            <a:ext cx="7772400" cy="20320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spcBef>
                <a:spcPct val="20000"/>
              </a:spcBef>
            </a:pPr>
            <a:r>
              <a:rPr lang="zh-CN" altLang="en-US" sz="2800" b="1" dirty="0">
                <a:latin typeface="+mn-ea"/>
                <a:ea typeface="+mn-ea"/>
              </a:rPr>
              <a:t>根据合并规则和分解规则可以得到：</a:t>
            </a:r>
          </a:p>
          <a:p>
            <a:pPr marL="342891" indent="-342891">
              <a:spcBef>
                <a:spcPct val="20000"/>
              </a:spcBef>
            </a:pPr>
            <a:r>
              <a:rPr lang="zh-CN" altLang="en-US" sz="2800" b="1" dirty="0">
                <a:solidFill>
                  <a:srgbClr val="CC6600"/>
                </a:solidFill>
                <a:latin typeface="+mn-ea"/>
                <a:ea typeface="+mn-ea"/>
              </a:rPr>
              <a:t>定理</a:t>
            </a:r>
            <a:r>
              <a:rPr lang="en-US" altLang="zh-CN" sz="2800" b="1" dirty="0">
                <a:solidFill>
                  <a:srgbClr val="CC6600"/>
                </a:solidFill>
                <a:latin typeface="+mn-ea"/>
                <a:ea typeface="+mn-ea"/>
              </a:rPr>
              <a:t>4.1</a:t>
            </a:r>
            <a:r>
              <a:rPr lang="zh-CN" altLang="en-US" sz="2800" b="1" dirty="0">
                <a:latin typeface="+mn-ea"/>
                <a:ea typeface="+mn-ea"/>
              </a:rPr>
              <a:t>  若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en-US" altLang="zh-CN" sz="2800" b="1" baseline="-25000" dirty="0">
                <a:latin typeface="+mn-ea"/>
                <a:ea typeface="+mn-ea"/>
              </a:rPr>
              <a:t>i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latin typeface="+mn-ea"/>
                <a:ea typeface="+mn-ea"/>
              </a:rPr>
              <a:t>i</a:t>
            </a:r>
            <a:r>
              <a:rPr lang="en-US" altLang="zh-CN" sz="2800" b="1" dirty="0">
                <a:latin typeface="+mn-ea"/>
                <a:ea typeface="+mn-ea"/>
              </a:rPr>
              <a:t>=1,2,…,n)</a:t>
            </a:r>
            <a:r>
              <a:rPr lang="zh-CN" altLang="en-US" sz="2800" b="1" dirty="0">
                <a:latin typeface="+mn-ea"/>
                <a:ea typeface="+mn-ea"/>
              </a:rPr>
              <a:t>是关系模式</a:t>
            </a: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的属性，所以</a:t>
            </a:r>
            <a:r>
              <a:rPr lang="en-US" altLang="zh-CN" sz="2800" b="1" dirty="0">
                <a:latin typeface="+mn-ea"/>
                <a:ea typeface="+mn-ea"/>
              </a:rPr>
              <a:t>X→{A</a:t>
            </a:r>
            <a:r>
              <a:rPr lang="en-US" altLang="zh-CN" sz="2800" b="1" baseline="-25000" dirty="0">
                <a:latin typeface="+mn-ea"/>
                <a:ea typeface="+mn-ea"/>
              </a:rPr>
              <a:t>1</a:t>
            </a:r>
            <a:r>
              <a:rPr lang="en-US" altLang="zh-CN" sz="2800" b="1" dirty="0">
                <a:latin typeface="+mn-ea"/>
                <a:ea typeface="+mn-ea"/>
              </a:rPr>
              <a:t>,A</a:t>
            </a:r>
            <a:r>
              <a:rPr lang="en-US" altLang="zh-CN" sz="2800" b="1" baseline="-25000" dirty="0">
                <a:latin typeface="+mn-ea"/>
                <a:ea typeface="+mn-ea"/>
              </a:rPr>
              <a:t>2</a:t>
            </a:r>
            <a:r>
              <a:rPr lang="en-US" altLang="zh-CN" sz="2800" b="1" dirty="0">
                <a:latin typeface="+mn-ea"/>
                <a:ea typeface="+mn-ea"/>
              </a:rPr>
              <a:t>,…,A</a:t>
            </a:r>
            <a:r>
              <a:rPr lang="en-US" altLang="zh-CN" sz="2800" b="1" baseline="-25000" dirty="0">
                <a:latin typeface="+mn-ea"/>
                <a:ea typeface="+mn-ea"/>
              </a:rPr>
              <a:t>n</a:t>
            </a:r>
            <a:r>
              <a:rPr lang="en-US" altLang="zh-CN" sz="2800" b="1" dirty="0">
                <a:latin typeface="+mn-ea"/>
                <a:ea typeface="+mn-ea"/>
              </a:rPr>
              <a:t>}</a:t>
            </a:r>
            <a:r>
              <a:rPr lang="zh-CN" altLang="en-US" sz="2800" b="1" dirty="0">
                <a:latin typeface="+mn-ea"/>
                <a:ea typeface="+mn-ea"/>
              </a:rPr>
              <a:t>成立的充分必要条件是</a:t>
            </a:r>
            <a:r>
              <a:rPr lang="en-US" altLang="zh-CN" sz="2800" b="1" dirty="0" err="1">
                <a:latin typeface="+mn-ea"/>
                <a:ea typeface="+mn-ea"/>
              </a:rPr>
              <a:t>X→A</a:t>
            </a:r>
            <a:r>
              <a:rPr lang="en-US" altLang="zh-CN" sz="2800" b="1" baseline="-25000" dirty="0" err="1">
                <a:latin typeface="+mn-ea"/>
                <a:ea typeface="+mn-ea"/>
              </a:rPr>
              <a:t>i</a:t>
            </a:r>
            <a:r>
              <a:rPr lang="zh-CN" altLang="en-US" sz="2800" b="1" dirty="0">
                <a:latin typeface="+mn-ea"/>
                <a:ea typeface="+mn-ea"/>
              </a:rPr>
              <a:t>均成立。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685800" y="4127504"/>
            <a:ext cx="7772400" cy="95410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6600"/>
                </a:solidFill>
                <a:latin typeface="Times New Roman" pitchFamily="18" charset="0"/>
              </a:rPr>
              <a:t>即：</a:t>
            </a:r>
            <a:r>
              <a:rPr kumimoji="1" lang="en-US" altLang="zh-CN" sz="2800" b="1" dirty="0">
                <a:latin typeface="Times New Roman" pitchFamily="18" charset="0"/>
              </a:rPr>
              <a:t>X→A</a:t>
            </a:r>
            <a:r>
              <a:rPr kumimoji="1" lang="en-US" altLang="zh-CN" sz="2800" b="1" baseline="-25000" dirty="0"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</a:rPr>
              <a:t>…A</a:t>
            </a:r>
            <a:r>
              <a:rPr kumimoji="1" lang="en-US" altLang="zh-CN" sz="2800" b="1" baseline="-25000" dirty="0">
                <a:latin typeface="Times New Roman" pitchFamily="18" charset="0"/>
              </a:rPr>
              <a:t>n</a:t>
            </a:r>
            <a:r>
              <a:rPr kumimoji="1" lang="zh-CN" altLang="en-US" sz="2800" b="1" dirty="0">
                <a:latin typeface="Times New Roman" pitchFamily="18" charset="0"/>
              </a:rPr>
              <a:t>成立的充分必要条件是</a:t>
            </a:r>
            <a:r>
              <a:rPr kumimoji="1" lang="en-US" altLang="zh-CN" sz="2800" b="1" dirty="0" err="1">
                <a:latin typeface="Times New Roman" pitchFamily="18" charset="0"/>
              </a:rPr>
              <a:t>X→A</a:t>
            </a:r>
            <a:r>
              <a:rPr kumimoji="1" lang="en-US" altLang="zh-CN" sz="2800" b="1" baseline="-25000" dirty="0" err="1">
                <a:latin typeface="Times New Roman" pitchFamily="18" charset="0"/>
              </a:rPr>
              <a:t>i</a:t>
            </a:r>
            <a:r>
              <a:rPr kumimoji="1" lang="zh-CN" altLang="en-US" sz="2800" b="1" dirty="0">
                <a:latin typeface="Times New Roman" pitchFamily="18" charset="0"/>
              </a:rPr>
              <a:t>成立（ </a:t>
            </a:r>
            <a:r>
              <a:rPr kumimoji="1" lang="en-US" altLang="zh-CN" sz="2800" b="1" dirty="0" err="1"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</a:rPr>
              <a:t>=1,2,…,n </a:t>
            </a:r>
            <a:r>
              <a:rPr kumimoji="1" lang="zh-CN" altLang="en-US" sz="2800" b="1" dirty="0">
                <a:latin typeface="Times New Roman" pitchFamily="18" charset="0"/>
              </a:rPr>
              <a:t>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2123728" y="44627"/>
            <a:ext cx="5133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4.3.2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函数依赖的推理规则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7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58C57-6478-4403-90EA-B4691E425FBC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825502"/>
            <a:ext cx="8305800" cy="207441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例</a:t>
            </a:r>
            <a:r>
              <a:rPr kumimoji="1" lang="zh-CN" altLang="en-US" sz="2800" dirty="0">
                <a:latin typeface="Times New Roman" pitchFamily="18" charset="0"/>
              </a:rPr>
              <a:t>：关系模式</a:t>
            </a:r>
            <a:r>
              <a:rPr kumimoji="1" lang="en-US" altLang="zh-CN" sz="2800" dirty="0">
                <a:latin typeface="Times New Roman" pitchFamily="18" charset="0"/>
              </a:rPr>
              <a:t>R(U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F)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其中</a:t>
            </a:r>
            <a:r>
              <a:rPr kumimoji="1" lang="en-US" altLang="zh-CN" sz="2800" dirty="0">
                <a:latin typeface="Times New Roman" pitchFamily="18" charset="0"/>
              </a:rPr>
              <a:t>U(A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B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C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D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E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F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G)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        F(A→B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C→D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AB→E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F→G)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问：</a:t>
            </a:r>
            <a:r>
              <a:rPr kumimoji="1" lang="en-US" altLang="zh-CN" sz="2800" dirty="0">
                <a:latin typeface="Times New Roman" pitchFamily="18" charset="0"/>
              </a:rPr>
              <a:t>F</a:t>
            </a:r>
            <a:r>
              <a:rPr kumimoji="1" lang="zh-CN" altLang="en-US" sz="2800" dirty="0">
                <a:latin typeface="Times New Roman" pitchFamily="18" charset="0"/>
              </a:rPr>
              <a:t>是否逻辑蕴含</a:t>
            </a:r>
            <a:r>
              <a:rPr kumimoji="1" lang="en-US" altLang="zh-CN" sz="2800" dirty="0">
                <a:latin typeface="Times New Roman" pitchFamily="18" charset="0"/>
              </a:rPr>
              <a:t>A→E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51264" y="3402573"/>
            <a:ext cx="6705600" cy="2074414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</a:rPr>
              <a:t>解：</a:t>
            </a:r>
            <a:r>
              <a:rPr kumimoji="1" lang="zh-CN" altLang="en-US" sz="2800">
                <a:latin typeface="Times New Roman" pitchFamily="18" charset="0"/>
              </a:rPr>
              <a:t> 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itchFamily="18" charset="0"/>
              </a:rPr>
              <a:t>∵</a:t>
            </a:r>
            <a:r>
              <a:rPr kumimoji="1" lang="zh-CN" altLang="en-US" sz="2800">
                <a:latin typeface="Times New Roman" pitchFamily="18" charset="0"/>
              </a:rPr>
              <a:t>      </a:t>
            </a:r>
            <a:r>
              <a:rPr kumimoji="1" lang="en-US" altLang="zh-CN" sz="2800">
                <a:latin typeface="Times New Roman" pitchFamily="18" charset="0"/>
              </a:rPr>
              <a:t>A→B    </a:t>
            </a:r>
            <a:r>
              <a:rPr kumimoji="1" lang="zh-CN" altLang="en-US" sz="2800">
                <a:latin typeface="Times New Roman" pitchFamily="18" charset="0"/>
              </a:rPr>
              <a:t>（已知）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          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itchFamily="18" charset="0"/>
              </a:rPr>
              <a:t>∴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     </a:t>
            </a:r>
            <a:r>
              <a:rPr kumimoji="1" lang="en-US" altLang="zh-CN" sz="2800">
                <a:latin typeface="Times New Roman" pitchFamily="18" charset="0"/>
              </a:rPr>
              <a:t>A→AB </a:t>
            </a:r>
            <a:r>
              <a:rPr kumimoji="1" lang="zh-CN" altLang="en-US" sz="2800">
                <a:latin typeface="Times New Roman" pitchFamily="18" charset="0"/>
              </a:rPr>
              <a:t>（增广率）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>
                <a:solidFill>
                  <a:schemeClr val="accent2"/>
                </a:solidFill>
                <a:latin typeface="Times New Roman" pitchFamily="18" charset="0"/>
              </a:rPr>
              <a:t>           ∵</a:t>
            </a:r>
            <a:r>
              <a:rPr kumimoji="1" lang="zh-CN" altLang="en-US" sz="2800">
                <a:latin typeface="Times New Roman" pitchFamily="18" charset="0"/>
              </a:rPr>
              <a:t>    </a:t>
            </a:r>
            <a:r>
              <a:rPr kumimoji="1" lang="en-US" altLang="zh-CN" sz="2800">
                <a:latin typeface="Times New Roman" pitchFamily="18" charset="0"/>
              </a:rPr>
              <a:t>AB→E  </a:t>
            </a:r>
            <a:r>
              <a:rPr kumimoji="1" lang="zh-CN" altLang="en-US" sz="2800">
                <a:latin typeface="Times New Roman" pitchFamily="18" charset="0"/>
              </a:rPr>
              <a:t>（已知）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>
                <a:solidFill>
                  <a:schemeClr val="accent2"/>
                </a:solidFill>
                <a:latin typeface="Times New Roman" pitchFamily="18" charset="0"/>
              </a:rPr>
              <a:t>           ∴</a:t>
            </a:r>
            <a:r>
              <a:rPr kumimoji="1" lang="zh-CN" altLang="en-US" sz="2800">
                <a:latin typeface="Times New Roman" pitchFamily="18" charset="0"/>
              </a:rPr>
              <a:t>    </a:t>
            </a:r>
            <a:r>
              <a:rPr kumimoji="1" lang="en-US" altLang="zh-CN" sz="2800">
                <a:latin typeface="Times New Roman" pitchFamily="18" charset="0"/>
              </a:rPr>
              <a:t>A→E     </a:t>
            </a:r>
            <a:r>
              <a:rPr kumimoji="1" lang="zh-CN" altLang="en-US" sz="2800">
                <a:latin typeface="Times New Roman" pitchFamily="18" charset="0"/>
              </a:rPr>
              <a:t>（传递率）</a:t>
            </a:r>
          </a:p>
        </p:txBody>
      </p:sp>
      <p:sp>
        <p:nvSpPr>
          <p:cNvPr id="5" name="矩形 4"/>
          <p:cNvSpPr/>
          <p:nvPr/>
        </p:nvSpPr>
        <p:spPr>
          <a:xfrm>
            <a:off x="2123728" y="44627"/>
            <a:ext cx="5133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4.3.2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函数依赖的推理规则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2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C6660-58A3-4EE3-AEA4-E9AE641F86CD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95288" y="1209147"/>
            <a:ext cx="8280400" cy="45241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585" indent="-609585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/>
              <a:t>例：证明：对</a:t>
            </a:r>
            <a:r>
              <a:rPr lang="en-US" altLang="zh-CN" sz="2800" dirty="0"/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G</a:t>
            </a:r>
            <a:r>
              <a:rPr lang="zh-CN" altLang="en-US" sz="2800" dirty="0"/>
              <a:t>，</a:t>
            </a:r>
            <a:r>
              <a:rPr lang="en-US" altLang="zh-CN" sz="2800" dirty="0"/>
              <a:t>H</a:t>
            </a:r>
            <a:r>
              <a:rPr lang="zh-CN" altLang="en-US" sz="2800" dirty="0"/>
              <a:t>，</a:t>
            </a:r>
            <a:r>
              <a:rPr lang="en-US" altLang="zh-CN" sz="2800" dirty="0"/>
              <a:t>I</a:t>
            </a:r>
            <a:r>
              <a:rPr lang="zh-CN" altLang="en-US" sz="2800" dirty="0"/>
              <a:t>），</a:t>
            </a:r>
            <a:r>
              <a:rPr lang="en-US" altLang="zh-CN" sz="2800" dirty="0"/>
              <a:t>F</a:t>
            </a:r>
            <a:r>
              <a:rPr lang="zh-CN" altLang="en-US" sz="2800" dirty="0"/>
              <a:t>＝｛</a:t>
            </a:r>
            <a:r>
              <a:rPr lang="en-US" altLang="zh-CN" sz="2800" dirty="0"/>
              <a:t>A→B</a:t>
            </a:r>
            <a:r>
              <a:rPr lang="zh-CN" altLang="en-US" sz="2800" dirty="0"/>
              <a:t>，</a:t>
            </a:r>
            <a:r>
              <a:rPr lang="en-US" altLang="zh-CN" sz="2800" dirty="0"/>
              <a:t>A→C</a:t>
            </a:r>
            <a:r>
              <a:rPr lang="zh-CN" altLang="en-US" sz="2800" dirty="0"/>
              <a:t>，</a:t>
            </a:r>
            <a:r>
              <a:rPr lang="en-US" altLang="zh-CN" sz="2800" dirty="0"/>
              <a:t>CG→H</a:t>
            </a:r>
            <a:r>
              <a:rPr lang="zh-CN" altLang="en-US" sz="2800" dirty="0"/>
              <a:t>，</a:t>
            </a:r>
            <a:r>
              <a:rPr lang="en-US" altLang="zh-CN" sz="2800" dirty="0"/>
              <a:t>CG→I</a:t>
            </a:r>
            <a:r>
              <a:rPr lang="zh-CN" altLang="en-US" sz="2800" dirty="0"/>
              <a:t>，</a:t>
            </a:r>
            <a:r>
              <a:rPr lang="en-US" altLang="zh-CN" sz="2800" dirty="0"/>
              <a:t>B→H</a:t>
            </a:r>
            <a:r>
              <a:rPr lang="zh-CN" altLang="en-US" sz="2800" dirty="0"/>
              <a:t>｝，存在：</a:t>
            </a:r>
            <a:r>
              <a:rPr lang="en-US" altLang="zh-CN" sz="2800" dirty="0"/>
              <a:t>A→H</a:t>
            </a:r>
            <a:r>
              <a:rPr lang="zh-CN" altLang="en-US" sz="2800" dirty="0"/>
              <a:t>，</a:t>
            </a:r>
            <a:r>
              <a:rPr lang="en-US" altLang="zh-CN" sz="2800" dirty="0"/>
              <a:t>CG→HI</a:t>
            </a:r>
            <a:r>
              <a:rPr lang="zh-CN" altLang="en-US" sz="2800" dirty="0"/>
              <a:t>，</a:t>
            </a:r>
            <a:r>
              <a:rPr lang="en-US" altLang="zh-CN" sz="2800" dirty="0"/>
              <a:t>AG→I</a:t>
            </a:r>
          </a:p>
          <a:p>
            <a:pPr marL="609585" indent="-609585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/>
              <a:t>求证：</a:t>
            </a:r>
          </a:p>
          <a:p>
            <a:pPr marL="609585" indent="-609585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800" dirty="0"/>
              <a:t>由于</a:t>
            </a:r>
            <a:r>
              <a:rPr lang="en-US" altLang="zh-CN" sz="2800" dirty="0"/>
              <a:t>A→B</a:t>
            </a:r>
            <a:r>
              <a:rPr lang="zh-CN" altLang="en-US" sz="2800" dirty="0"/>
              <a:t>，</a:t>
            </a:r>
            <a:r>
              <a:rPr lang="en-US" altLang="zh-CN" sz="2800" dirty="0"/>
              <a:t>B→H</a:t>
            </a:r>
            <a:r>
              <a:rPr lang="zh-CN" altLang="en-US" sz="2800" dirty="0"/>
              <a:t>，依传递律，可得</a:t>
            </a:r>
            <a:r>
              <a:rPr lang="en-US" altLang="zh-CN" sz="2800" dirty="0"/>
              <a:t>A→H</a:t>
            </a:r>
          </a:p>
          <a:p>
            <a:pPr marL="609585" indent="-609585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800" dirty="0"/>
              <a:t>由于</a:t>
            </a:r>
            <a:r>
              <a:rPr lang="en-US" altLang="zh-CN" sz="2800" dirty="0"/>
              <a:t>CG→H</a:t>
            </a:r>
            <a:r>
              <a:rPr lang="zh-CN" altLang="en-US" sz="2800" dirty="0"/>
              <a:t>，</a:t>
            </a:r>
            <a:r>
              <a:rPr lang="en-US" altLang="zh-CN" sz="2800" dirty="0"/>
              <a:t>CG→I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依</a:t>
            </a:r>
            <a:r>
              <a:rPr lang="zh-CN" altLang="en-US" sz="2800" dirty="0"/>
              <a:t>合并</a:t>
            </a:r>
            <a:r>
              <a:rPr lang="zh-CN" altLang="en-US" sz="2800" dirty="0" smtClean="0"/>
              <a:t>规则</a:t>
            </a:r>
            <a:r>
              <a:rPr lang="zh-CN" altLang="en-US" sz="2800" dirty="0"/>
              <a:t>，可得 </a:t>
            </a:r>
            <a:r>
              <a:rPr lang="en-US" altLang="zh-CN" sz="2800" dirty="0"/>
              <a:t>CG→HI</a:t>
            </a:r>
          </a:p>
          <a:p>
            <a:pPr marL="609585" indent="-609585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800" dirty="0"/>
              <a:t>由于</a:t>
            </a:r>
            <a:r>
              <a:rPr lang="en-US" altLang="zh-CN" sz="2800" dirty="0"/>
              <a:t>A→C</a:t>
            </a:r>
            <a:r>
              <a:rPr lang="zh-CN" altLang="en-US" sz="2800" dirty="0"/>
              <a:t>，</a:t>
            </a:r>
            <a:r>
              <a:rPr lang="en-US" altLang="zh-CN" sz="2800" dirty="0"/>
              <a:t>CG→I</a:t>
            </a:r>
            <a:r>
              <a:rPr lang="zh-CN" altLang="en-US" sz="2800" dirty="0"/>
              <a:t>，依伪传递律，可得</a:t>
            </a:r>
            <a:r>
              <a:rPr lang="en-US" altLang="zh-CN" sz="2800" dirty="0"/>
              <a:t>AG→I</a:t>
            </a:r>
            <a:r>
              <a:rPr lang="zh-CN" altLang="en-US" sz="2800" dirty="0"/>
              <a:t>。</a:t>
            </a:r>
          </a:p>
          <a:p>
            <a:pPr marL="609585" indent="-60958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/>
              <a:t>也可另证为： 由</a:t>
            </a:r>
            <a:r>
              <a:rPr lang="en-US" altLang="zh-CN" sz="2800" dirty="0"/>
              <a:t>A→C</a:t>
            </a:r>
            <a:r>
              <a:rPr lang="zh-CN" altLang="en-US" sz="2800" dirty="0"/>
              <a:t>，依增广律，得</a:t>
            </a:r>
            <a:r>
              <a:rPr lang="en-US" altLang="zh-CN" sz="2800" dirty="0"/>
              <a:t>AG→CG</a:t>
            </a:r>
            <a:r>
              <a:rPr lang="zh-CN" altLang="en-US" sz="2800" dirty="0"/>
              <a:t>，又</a:t>
            </a:r>
            <a:r>
              <a:rPr lang="en-US" altLang="zh-CN" sz="2800" dirty="0"/>
              <a:t>CG→I</a:t>
            </a:r>
            <a:r>
              <a:rPr lang="zh-CN" altLang="en-US" sz="2800" dirty="0"/>
              <a:t>，依传递律，得：</a:t>
            </a:r>
            <a:r>
              <a:rPr lang="en-US" altLang="zh-CN" sz="2800" dirty="0"/>
              <a:t>AG→I</a:t>
            </a:r>
          </a:p>
        </p:txBody>
      </p:sp>
      <p:sp>
        <p:nvSpPr>
          <p:cNvPr id="4" name="矩形 3"/>
          <p:cNvSpPr/>
          <p:nvPr/>
        </p:nvSpPr>
        <p:spPr>
          <a:xfrm>
            <a:off x="2123728" y="44627"/>
            <a:ext cx="5133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4.3.2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函数依赖的推理规则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195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如何判定属性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是否为关系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的超码？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7886700" cy="1603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R={A,B,C,G.H,I),F={A</a:t>
            </a:r>
            <a:r>
              <a:rPr lang="en-US" altLang="zh-CN" dirty="0" smtClean="0">
                <a:sym typeface="Wingdings" panose="05000000000000000000" pitchFamily="2" charset="2"/>
              </a:rPr>
              <a:t>B,AC,CGH,CGI,BH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smtClean="0"/>
              <a:t>AG</a:t>
            </a:r>
            <a:r>
              <a:rPr lang="zh-CN" altLang="en-US" smtClean="0"/>
              <a:t>是否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的超码？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3939" y="2633878"/>
            <a:ext cx="7886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：设计算法求</a:t>
            </a:r>
            <a:r>
              <a:rPr lang="en-US" altLang="zh-CN" dirty="0" smtClean="0"/>
              <a:t>AG</a:t>
            </a:r>
            <a:r>
              <a:rPr lang="zh-CN" altLang="en-US" dirty="0" smtClean="0"/>
              <a:t>可以函数确定的属性集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：求</a:t>
            </a:r>
            <a:r>
              <a:rPr lang="en-US" altLang="zh-CN" dirty="0" smtClean="0"/>
              <a:t>F+</a:t>
            </a:r>
            <a:r>
              <a:rPr lang="zh-CN" altLang="en-US" dirty="0" smtClean="0"/>
              <a:t>，找出所有左部为</a:t>
            </a:r>
            <a:r>
              <a:rPr lang="en-US" altLang="zh-CN" dirty="0" smtClean="0"/>
              <a:t>AG</a:t>
            </a:r>
            <a:r>
              <a:rPr lang="zh-CN" altLang="en-US" dirty="0" smtClean="0"/>
              <a:t>的函数依赖，将函数依赖的右部合并。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7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78001"/>
            <a:ext cx="8305800" cy="3365500"/>
          </a:xfrm>
          <a:solidFill>
            <a:schemeClr val="bg1"/>
          </a:solidFill>
          <a:ln w="38100"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X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关于函数依赖集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F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的闭包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定义</a:t>
            </a:r>
            <a:r>
              <a:rPr lang="zh-CN" altLang="en-US" dirty="0">
                <a:latin typeface="+mn-ea"/>
              </a:rPr>
              <a:t>：设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为属性集</a:t>
            </a:r>
            <a:r>
              <a:rPr lang="en-US" altLang="zh-CN" dirty="0">
                <a:latin typeface="+mn-ea"/>
              </a:rPr>
              <a:t>U</a:t>
            </a:r>
            <a:r>
              <a:rPr lang="zh-CN" altLang="en-US" dirty="0">
                <a:latin typeface="+mn-ea"/>
              </a:rPr>
              <a:t>上的一组函数依赖，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dirty="0">
                <a:latin typeface="+mn-ea"/>
                <a:sym typeface="Symbol" pitchFamily="18" charset="2"/>
              </a:rPr>
              <a:t></a:t>
            </a:r>
            <a:r>
              <a:rPr lang="en-US" altLang="zh-CN" dirty="0">
                <a:latin typeface="+mn-ea"/>
              </a:rPr>
              <a:t> U</a:t>
            </a:r>
            <a:r>
              <a:rPr lang="zh-CN" altLang="en-US" dirty="0">
                <a:latin typeface="+mn-ea"/>
              </a:rPr>
              <a:t>，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F </a:t>
            </a:r>
            <a:r>
              <a:rPr lang="en-US" altLang="zh-CN" baseline="30000" dirty="0">
                <a:latin typeface="+mn-ea"/>
              </a:rPr>
              <a:t>+</a:t>
            </a:r>
            <a:r>
              <a:rPr lang="en-US" altLang="zh-CN" dirty="0">
                <a:latin typeface="+mn-ea"/>
              </a:rPr>
              <a:t>={A|X→A</a:t>
            </a:r>
            <a:r>
              <a:rPr lang="zh-CN" altLang="en-US" dirty="0">
                <a:latin typeface="+mn-ea"/>
              </a:rPr>
              <a:t>能由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根据</a:t>
            </a:r>
            <a:r>
              <a:rPr lang="en-US" altLang="zh-CN" dirty="0">
                <a:latin typeface="+mn-ea"/>
              </a:rPr>
              <a:t>Armstrong</a:t>
            </a:r>
            <a:r>
              <a:rPr lang="zh-CN" altLang="en-US" dirty="0">
                <a:latin typeface="+mn-ea"/>
              </a:rPr>
              <a:t>公理导出</a:t>
            </a:r>
            <a:r>
              <a:rPr lang="en-US" altLang="zh-CN" dirty="0">
                <a:latin typeface="+mn-ea"/>
              </a:rPr>
              <a:t>}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F</a:t>
            </a:r>
            <a:r>
              <a:rPr lang="en-US" altLang="zh-CN" baseline="30000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称为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属性集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X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关于函数依赖集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F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的闭包</a:t>
            </a:r>
            <a:endParaRPr lang="zh-CN" altLang="en-US" dirty="0">
              <a:latin typeface="+mn-ea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F7375-3B78-4FC6-9A56-3AF094B3EE6A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41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判断题：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（１）若关系Ｒ中所有的属性均为主属性，则关系Ｒ至少可以达到３</a:t>
            </a:r>
            <a:r>
              <a:rPr lang="en-US" altLang="zh-CN" dirty="0" smtClean="0"/>
              <a:t>NF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（２）若关系Ｒ为双目关系，则Ｒ至少可以达到</a:t>
            </a:r>
            <a:r>
              <a:rPr lang="en-US" altLang="zh-CN" dirty="0" smtClean="0"/>
              <a:t>BCNF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（３）若每个决定因素都是单属性，则Ｒ至少可以达到２</a:t>
            </a:r>
            <a:r>
              <a:rPr lang="en-US" altLang="zh-CN" dirty="0" smtClean="0"/>
              <a:t>NF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88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10600" cy="889000"/>
          </a:xfrm>
          <a:noFill/>
          <a:ln w="38100">
            <a:noFill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>
                <a:ea typeface="黑体" pitchFamily="49" charset="-122"/>
              </a:rPr>
              <a:t>【</a:t>
            </a:r>
            <a:r>
              <a:rPr lang="zh-CN" altLang="en-US" dirty="0">
                <a:ea typeface="黑体" pitchFamily="49" charset="-122"/>
              </a:rPr>
              <a:t>例</a:t>
            </a:r>
            <a:r>
              <a:rPr lang="en-US" altLang="zh-CN" dirty="0">
                <a:ea typeface="黑体" pitchFamily="49" charset="-122"/>
              </a:rPr>
              <a:t>】</a:t>
            </a:r>
            <a:r>
              <a:rPr lang="zh-CN" altLang="en-US" dirty="0"/>
              <a:t>设关系模式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）的函数依赖集为</a:t>
            </a:r>
            <a:r>
              <a:rPr lang="en-US" altLang="zh-CN" dirty="0"/>
              <a:t>F={A → B,B → C}</a:t>
            </a:r>
            <a:r>
              <a:rPr lang="zh-CN" altLang="en-US" dirty="0"/>
              <a:t>，分别求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的闭包。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9502ED-0F08-4A19-BD29-F3816BB16676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1733550" y="2276872"/>
            <a:ext cx="4724400" cy="3323987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解：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dirty="0" smtClean="0">
                <a:latin typeface="Times New Roman" pitchFamily="18" charset="0"/>
              </a:rPr>
              <a:t>1.</a:t>
            </a:r>
            <a:r>
              <a:rPr kumimoji="1" lang="zh-CN" altLang="en-US" sz="2800" dirty="0" smtClean="0">
                <a:latin typeface="Times New Roman" pitchFamily="18" charset="0"/>
              </a:rPr>
              <a:t>求</a:t>
            </a:r>
            <a:r>
              <a:rPr kumimoji="1" lang="en-US" altLang="zh-CN" sz="2800" dirty="0" smtClean="0">
                <a:latin typeface="Times New Roman" pitchFamily="18" charset="0"/>
              </a:rPr>
              <a:t>A</a:t>
            </a:r>
            <a:r>
              <a:rPr kumimoji="1" lang="zh-CN" altLang="en-US" sz="2800" dirty="0" smtClean="0">
                <a:latin typeface="Times New Roman" pitchFamily="18" charset="0"/>
              </a:rPr>
              <a:t>的闭包</a:t>
            </a:r>
            <a:endParaRPr kumimoji="1" lang="en-US" altLang="zh-CN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若</a:t>
            </a:r>
            <a:r>
              <a:rPr kumimoji="1" lang="en-US" altLang="zh-CN" sz="2800" dirty="0">
                <a:latin typeface="Times New Roman" pitchFamily="18" charset="0"/>
              </a:rPr>
              <a:t>X=A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∵</a:t>
            </a:r>
            <a:r>
              <a:rPr kumimoji="1" lang="en-US" altLang="zh-CN" sz="2800" i="1" dirty="0">
                <a:latin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</a:rPr>
              <a:t>→</a:t>
            </a:r>
            <a:r>
              <a:rPr kumimoji="1" lang="en-US" altLang="zh-CN" sz="2800" i="1" dirty="0">
                <a:latin typeface="Times New Roman" pitchFamily="18" charset="0"/>
              </a:rPr>
              <a:t>B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i="1" dirty="0">
                <a:latin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</a:rPr>
              <a:t>→</a:t>
            </a:r>
            <a:r>
              <a:rPr kumimoji="1" lang="en-US" altLang="zh-CN" sz="2800" i="1" dirty="0">
                <a:latin typeface="Times New Roman" pitchFamily="18" charset="0"/>
              </a:rPr>
              <a:t>C </a:t>
            </a:r>
            <a:r>
              <a:rPr kumimoji="1" lang="zh-CN" altLang="en-US" sz="2800" dirty="0">
                <a:latin typeface="Times New Roman" pitchFamily="18" charset="0"/>
              </a:rPr>
              <a:t>（已知）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∴</a:t>
            </a:r>
            <a:r>
              <a:rPr kumimoji="1" lang="en-US" altLang="zh-CN" sz="2800" i="1" dirty="0">
                <a:latin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</a:rPr>
              <a:t>→</a:t>
            </a:r>
            <a:r>
              <a:rPr kumimoji="1" lang="en-US" altLang="zh-CN" sz="2800" i="1" dirty="0">
                <a:latin typeface="Times New Roman" pitchFamily="18" charset="0"/>
              </a:rPr>
              <a:t>C  </a:t>
            </a:r>
            <a:r>
              <a:rPr kumimoji="1" lang="zh-CN" altLang="en-US" sz="2800" dirty="0">
                <a:latin typeface="Times New Roman" pitchFamily="18" charset="0"/>
              </a:rPr>
              <a:t>（传递律）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∵</a:t>
            </a:r>
            <a:r>
              <a:rPr kumimoji="1" lang="en-US" altLang="zh-CN" sz="2800" i="1" dirty="0">
                <a:latin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</a:rPr>
              <a:t>→</a:t>
            </a:r>
            <a:r>
              <a:rPr kumimoji="1" lang="en-US" altLang="zh-CN" sz="2800" i="1" dirty="0">
                <a:latin typeface="Times New Roman" pitchFamily="18" charset="0"/>
              </a:rPr>
              <a:t>A  </a:t>
            </a:r>
            <a:r>
              <a:rPr kumimoji="1" lang="zh-CN" altLang="en-US" sz="2800" dirty="0">
                <a:latin typeface="Times New Roman" pitchFamily="18" charset="0"/>
              </a:rPr>
              <a:t>（自反律）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∴ </a:t>
            </a:r>
            <a:r>
              <a:rPr kumimoji="1" lang="en-US" altLang="zh-CN" sz="2800" dirty="0">
                <a:latin typeface="Times New Roman" pitchFamily="18" charset="0"/>
              </a:rPr>
              <a:t>X</a:t>
            </a:r>
            <a:r>
              <a:rPr kumimoji="1" lang="en-US" altLang="zh-CN" sz="2800" baseline="-25000" dirty="0">
                <a:latin typeface="Times New Roman" pitchFamily="18" charset="0"/>
              </a:rPr>
              <a:t>F</a:t>
            </a:r>
            <a:r>
              <a:rPr kumimoji="1" lang="en-US" altLang="zh-CN" sz="2800" baseline="30000" dirty="0">
                <a:latin typeface="Times New Roman" pitchFamily="18" charset="0"/>
              </a:rPr>
              <a:t>+</a:t>
            </a:r>
            <a:r>
              <a:rPr kumimoji="1" lang="en-US" altLang="zh-CN" sz="2800" dirty="0">
                <a:latin typeface="Times New Roman" pitchFamily="18" charset="0"/>
              </a:rPr>
              <a:t>={A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B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C}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5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build="p" autoUpdateAnimBg="0" advAuto="0"/>
      <p:bldP spid="22016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10600" cy="889000"/>
          </a:xfrm>
          <a:noFill/>
          <a:ln w="38100">
            <a:noFill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>
                <a:ea typeface="黑体" pitchFamily="49" charset="-122"/>
              </a:rPr>
              <a:t>【</a:t>
            </a:r>
            <a:r>
              <a:rPr lang="zh-CN" altLang="en-US" dirty="0">
                <a:ea typeface="黑体" pitchFamily="49" charset="-122"/>
              </a:rPr>
              <a:t>例</a:t>
            </a:r>
            <a:r>
              <a:rPr lang="en-US" altLang="zh-CN" dirty="0">
                <a:ea typeface="黑体" pitchFamily="49" charset="-122"/>
              </a:rPr>
              <a:t>】</a:t>
            </a:r>
            <a:r>
              <a:rPr lang="zh-CN" altLang="en-US" dirty="0"/>
              <a:t>设关系模式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）的函数依赖集为</a:t>
            </a:r>
            <a:r>
              <a:rPr lang="en-US" altLang="zh-CN" dirty="0"/>
              <a:t>F={A → B,B → C}</a:t>
            </a:r>
            <a:r>
              <a:rPr lang="zh-CN" altLang="en-US" dirty="0"/>
              <a:t>，分别求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的闭包。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9502ED-0F08-4A19-BD29-F3816BB16676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475656" y="2492896"/>
            <a:ext cx="3657600" cy="310854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解：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800" dirty="0" smtClean="0">
                <a:latin typeface="Times New Roman" pitchFamily="18" charset="0"/>
              </a:rPr>
              <a:t>2. </a:t>
            </a:r>
            <a:r>
              <a:rPr kumimoji="1" lang="zh-CN" altLang="en-US" sz="2800" dirty="0" smtClean="0">
                <a:latin typeface="Times New Roman" pitchFamily="18" charset="0"/>
              </a:rPr>
              <a:t>求</a:t>
            </a:r>
            <a:r>
              <a:rPr kumimoji="1" lang="en-US" altLang="zh-CN" sz="2800" dirty="0" smtClean="0">
                <a:latin typeface="Times New Roman" pitchFamily="18" charset="0"/>
              </a:rPr>
              <a:t>B</a:t>
            </a:r>
            <a:r>
              <a:rPr kumimoji="1" lang="zh-CN" altLang="en-US" sz="2800" dirty="0" smtClean="0">
                <a:latin typeface="Times New Roman" pitchFamily="18" charset="0"/>
              </a:rPr>
              <a:t>的闭包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zh-CN" altLang="en-US" sz="2800" dirty="0" smtClean="0">
                <a:latin typeface="Times New Roman" pitchFamily="18" charset="0"/>
              </a:rPr>
              <a:t>若</a:t>
            </a:r>
            <a:r>
              <a:rPr kumimoji="1" lang="en-US" altLang="zh-CN" sz="2800" dirty="0">
                <a:latin typeface="Times New Roman" pitchFamily="18" charset="0"/>
              </a:rPr>
              <a:t>X=B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∵</a:t>
            </a:r>
            <a:r>
              <a:rPr kumimoji="1" lang="en-US" altLang="zh-CN" sz="2800" i="1" dirty="0">
                <a:latin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</a:rPr>
              <a:t>→</a:t>
            </a:r>
            <a:r>
              <a:rPr kumimoji="1" lang="en-US" altLang="zh-CN" sz="2800" i="1" dirty="0">
                <a:latin typeface="Times New Roman" pitchFamily="18" charset="0"/>
              </a:rPr>
              <a:t>B</a:t>
            </a:r>
            <a:endParaRPr kumimoji="1" lang="en-US" altLang="zh-CN" sz="28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    </a:t>
            </a:r>
            <a:r>
              <a:rPr kumimoji="1" lang="en-US" altLang="zh-CN" sz="2800" i="1" dirty="0">
                <a:latin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</a:rPr>
              <a:t>→</a:t>
            </a:r>
            <a:r>
              <a:rPr kumimoji="1" lang="en-US" altLang="zh-CN" sz="2800" i="1" dirty="0">
                <a:latin typeface="Times New Roman" pitchFamily="18" charset="0"/>
              </a:rPr>
              <a:t>C</a:t>
            </a:r>
            <a:endParaRPr kumimoji="1" lang="en-US" altLang="zh-CN" sz="28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∴  X</a:t>
            </a:r>
            <a:r>
              <a:rPr kumimoji="1" lang="en-US" altLang="zh-CN" sz="2800" baseline="-25000" dirty="0">
                <a:latin typeface="Times New Roman" pitchFamily="18" charset="0"/>
              </a:rPr>
              <a:t>F</a:t>
            </a:r>
            <a:r>
              <a:rPr kumimoji="1" lang="en-US" altLang="zh-CN" sz="2800" baseline="30000" dirty="0">
                <a:latin typeface="Times New Roman" pitchFamily="18" charset="0"/>
              </a:rPr>
              <a:t>+</a:t>
            </a:r>
            <a:r>
              <a:rPr kumimoji="1" lang="en-US" altLang="zh-CN" sz="2800" dirty="0">
                <a:latin typeface="Times New Roman" pitchFamily="18" charset="0"/>
              </a:rPr>
              <a:t>={B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C}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80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build="p" autoUpdateAnimBg="0" advAuto="0"/>
      <p:bldP spid="22016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10600" cy="889000"/>
          </a:xfrm>
          <a:noFill/>
          <a:ln w="38100">
            <a:noFill/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>
                <a:ea typeface="黑体" pitchFamily="49" charset="-122"/>
              </a:rPr>
              <a:t>【</a:t>
            </a:r>
            <a:r>
              <a:rPr lang="zh-CN" altLang="en-US" dirty="0">
                <a:ea typeface="黑体" pitchFamily="49" charset="-122"/>
              </a:rPr>
              <a:t>例</a:t>
            </a:r>
            <a:r>
              <a:rPr lang="en-US" altLang="zh-CN" dirty="0">
                <a:ea typeface="黑体" pitchFamily="49" charset="-122"/>
              </a:rPr>
              <a:t>】</a:t>
            </a:r>
            <a:r>
              <a:rPr lang="zh-CN" altLang="en-US" dirty="0"/>
              <a:t>设关系模式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）的函数依赖集为</a:t>
            </a:r>
            <a:r>
              <a:rPr lang="en-US" altLang="zh-CN" dirty="0"/>
              <a:t>F={A → B,B → C}</a:t>
            </a:r>
            <a:r>
              <a:rPr lang="zh-CN" altLang="en-US" dirty="0"/>
              <a:t>，分别求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、</a:t>
            </a:r>
            <a:r>
              <a:rPr lang="en-US" altLang="zh-CN" i="1" dirty="0"/>
              <a:t>C</a:t>
            </a:r>
            <a:r>
              <a:rPr lang="zh-CN" altLang="en-US" dirty="0"/>
              <a:t>的闭包。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9502ED-0F08-4A19-BD29-F3816BB16676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123728" y="2446326"/>
            <a:ext cx="2971800" cy="259147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解：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800" dirty="0" smtClean="0">
                <a:latin typeface="Times New Roman" pitchFamily="18" charset="0"/>
              </a:rPr>
              <a:t>3. </a:t>
            </a:r>
            <a:r>
              <a:rPr kumimoji="1" lang="zh-CN" altLang="en-US" sz="2800" dirty="0" smtClean="0">
                <a:latin typeface="Times New Roman" pitchFamily="18" charset="0"/>
              </a:rPr>
              <a:t>求</a:t>
            </a:r>
            <a:r>
              <a:rPr kumimoji="1" lang="en-US" altLang="zh-CN" sz="2800" dirty="0" smtClean="0">
                <a:latin typeface="Times New Roman" pitchFamily="18" charset="0"/>
              </a:rPr>
              <a:t>C</a:t>
            </a:r>
            <a:r>
              <a:rPr kumimoji="1" lang="zh-CN" altLang="en-US" sz="2800" dirty="0" smtClean="0">
                <a:latin typeface="Times New Roman" pitchFamily="18" charset="0"/>
              </a:rPr>
              <a:t>的闭包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若</a:t>
            </a:r>
            <a:r>
              <a:rPr kumimoji="1" lang="en-US" altLang="zh-CN" sz="2800" dirty="0">
                <a:latin typeface="Times New Roman" pitchFamily="18" charset="0"/>
              </a:rPr>
              <a:t>X=C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∵</a:t>
            </a:r>
            <a:r>
              <a:rPr kumimoji="1" lang="en-US" altLang="zh-CN" sz="2800" i="1" dirty="0">
                <a:latin typeface="Times New Roman" pitchFamily="18" charset="0"/>
              </a:rPr>
              <a:t>C</a:t>
            </a:r>
            <a:r>
              <a:rPr kumimoji="1" lang="en-US" altLang="zh-CN" sz="2800" dirty="0">
                <a:latin typeface="Times New Roman" pitchFamily="18" charset="0"/>
              </a:rPr>
              <a:t>→</a:t>
            </a:r>
            <a:r>
              <a:rPr kumimoji="1" lang="en-US" altLang="zh-CN" sz="2800" i="1" dirty="0">
                <a:latin typeface="Times New Roman" pitchFamily="18" charset="0"/>
              </a:rPr>
              <a:t>C</a:t>
            </a:r>
            <a:endParaRPr kumimoji="1" lang="en-US" altLang="zh-CN" sz="28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∴  X</a:t>
            </a:r>
            <a:r>
              <a:rPr kumimoji="1" lang="en-US" altLang="zh-CN" sz="2800" baseline="-25000" dirty="0">
                <a:latin typeface="Times New Roman" pitchFamily="18" charset="0"/>
              </a:rPr>
              <a:t>F</a:t>
            </a:r>
            <a:r>
              <a:rPr kumimoji="1" lang="en-US" altLang="zh-CN" sz="2800" baseline="30000" dirty="0">
                <a:latin typeface="Times New Roman" pitchFamily="18" charset="0"/>
              </a:rPr>
              <a:t>+</a:t>
            </a:r>
            <a:r>
              <a:rPr kumimoji="1" lang="en-US" altLang="zh-CN" sz="2800" dirty="0">
                <a:latin typeface="Times New Roman" pitchFamily="18" charset="0"/>
              </a:rPr>
              <a:t>={C}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9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build="p" autoUpdateAnimBg="0" advAuto="0"/>
      <p:bldP spid="22016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FAC17B-E460-4782-8197-D17D230B9363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95536" y="1340770"/>
            <a:ext cx="8291264" cy="190205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2.F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逻辑蕴涵的充要条件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4.2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：</a:t>
            </a:r>
            <a:r>
              <a:rPr kumimoji="1" lang="zh-CN" altLang="en-US" sz="2800" dirty="0">
                <a:latin typeface="Times New Roman" pitchFamily="18" charset="0"/>
              </a:rPr>
              <a:t>设</a:t>
            </a:r>
            <a:r>
              <a:rPr kumimoji="1" lang="en-US" altLang="zh-CN" sz="2800" dirty="0">
                <a:latin typeface="Times New Roman" pitchFamily="18" charset="0"/>
              </a:rPr>
              <a:t>F</a:t>
            </a:r>
            <a:r>
              <a:rPr kumimoji="1" lang="zh-CN" altLang="en-US" sz="2800" dirty="0">
                <a:latin typeface="Times New Roman" pitchFamily="18" charset="0"/>
              </a:rPr>
              <a:t>为属性集</a:t>
            </a:r>
            <a:r>
              <a:rPr kumimoji="1" lang="en-US" altLang="zh-CN" sz="2800" dirty="0">
                <a:latin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</a:rPr>
              <a:t>上的一组函数依赖，</a:t>
            </a:r>
            <a:r>
              <a:rPr kumimoji="1" lang="en-US" altLang="zh-CN" sz="2800" dirty="0">
                <a:latin typeface="Times New Roman" pitchFamily="18" charset="0"/>
              </a:rPr>
              <a:t>X,Y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</a:t>
            </a:r>
            <a:r>
              <a:rPr kumimoji="1" lang="en-US" altLang="zh-CN" sz="2800" dirty="0">
                <a:latin typeface="Times New Roman" pitchFamily="18" charset="0"/>
              </a:rPr>
              <a:t> U</a:t>
            </a:r>
            <a:r>
              <a:rPr kumimoji="1" lang="zh-CN" altLang="en-US" sz="2800" dirty="0">
                <a:latin typeface="Times New Roman" pitchFamily="18" charset="0"/>
              </a:rPr>
              <a:t>， </a:t>
            </a:r>
            <a:r>
              <a:rPr kumimoji="1" lang="en-US" altLang="zh-CN" sz="2800" dirty="0">
                <a:latin typeface="Times New Roman" pitchFamily="18" charset="0"/>
              </a:rPr>
              <a:t>X→Y</a:t>
            </a:r>
            <a:r>
              <a:rPr kumimoji="1" lang="zh-CN" altLang="en-US" sz="2800" dirty="0">
                <a:latin typeface="Times New Roman" pitchFamily="18" charset="0"/>
              </a:rPr>
              <a:t>能由</a:t>
            </a:r>
            <a:r>
              <a:rPr kumimoji="1" lang="en-US" altLang="zh-CN" sz="2800" dirty="0">
                <a:latin typeface="Times New Roman" pitchFamily="18" charset="0"/>
              </a:rPr>
              <a:t>F</a:t>
            </a:r>
            <a:r>
              <a:rPr kumimoji="1" lang="zh-CN" altLang="en-US" sz="2800" dirty="0">
                <a:latin typeface="Times New Roman" pitchFamily="18" charset="0"/>
              </a:rPr>
              <a:t>根据</a:t>
            </a:r>
            <a:r>
              <a:rPr kumimoji="1" lang="en-US" altLang="zh-CN" sz="2800" dirty="0">
                <a:latin typeface="Times New Roman" pitchFamily="18" charset="0"/>
              </a:rPr>
              <a:t>Armstrong</a:t>
            </a:r>
            <a:r>
              <a:rPr kumimoji="1" lang="zh-CN" altLang="en-US" sz="2800" dirty="0">
                <a:latin typeface="Times New Roman" pitchFamily="18" charset="0"/>
              </a:rPr>
              <a:t>公理导出的充分必要条件是</a:t>
            </a:r>
            <a:r>
              <a:rPr kumimoji="1" lang="en-US" altLang="zh-CN" sz="2800" dirty="0">
                <a:latin typeface="Times New Roman" pitchFamily="18" charset="0"/>
              </a:rPr>
              <a:t>Y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 </a:t>
            </a:r>
            <a:r>
              <a:rPr kumimoji="1" lang="en-US" altLang="zh-CN" sz="2800" dirty="0">
                <a:latin typeface="Times New Roman" pitchFamily="18" charset="0"/>
              </a:rPr>
              <a:t>X</a:t>
            </a:r>
            <a:r>
              <a:rPr kumimoji="1" lang="en-US" altLang="zh-CN" sz="2800" baseline="-25000" dirty="0">
                <a:latin typeface="Times New Roman" pitchFamily="18" charset="0"/>
              </a:rPr>
              <a:t>F</a:t>
            </a:r>
            <a:r>
              <a:rPr kumimoji="1" lang="en-US" altLang="zh-CN" sz="2800" baseline="30000" dirty="0">
                <a:latin typeface="Times New Roman" pitchFamily="18" charset="0"/>
              </a:rPr>
              <a:t>+</a:t>
            </a:r>
            <a:r>
              <a:rPr kumimoji="1" lang="zh-CN" altLang="en-US" sz="2800" dirty="0">
                <a:latin typeface="Times New Roman" pitchFamily="18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536" y="3843048"/>
            <a:ext cx="8291264" cy="954107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判定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Y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是否能由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F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根据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Armstrong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sym typeface="Wingdings" panose="05000000000000000000" pitchFamily="2" charset="2"/>
              </a:rPr>
              <a:t>公理导出的问题，可以转化为</a:t>
            </a:r>
            <a:r>
              <a:rPr kumimoji="1"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sym typeface="Wingdings" panose="05000000000000000000" pitchFamily="2" charset="2"/>
              </a:rPr>
              <a:t>求出</a:t>
            </a: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kumimoji="1"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F</a:t>
            </a:r>
            <a:r>
              <a:rPr kumimoji="1" lang="en-US" altLang="zh-CN" sz="2800" baseline="30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+</a:t>
            </a:r>
            <a:r>
              <a:rPr kumimoji="1" lang="zh-CN" altLang="en-US" sz="2800" baseline="30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，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判定</a:t>
            </a: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Y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是否为</a:t>
            </a: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kumimoji="1" lang="en-US" altLang="zh-CN" sz="2800" baseline="-25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F</a:t>
            </a: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+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的问题。</a:t>
            </a:r>
          </a:p>
        </p:txBody>
      </p:sp>
    </p:spTree>
    <p:extLst>
      <p:ext uri="{BB962C8B-B14F-4D97-AF65-F5344CB8AC3E}">
        <p14:creationId xmlns:p14="http://schemas.microsoft.com/office/powerpoint/2010/main" val="33764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 autoUpdateAnimBg="0"/>
      <p:bldP spid="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546653" y="980730"/>
            <a:ext cx="8229600" cy="4525963"/>
          </a:xfrm>
          <a:solidFill>
            <a:schemeClr val="bg1"/>
          </a:solidFill>
          <a:ln w="38100"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zh-CN" altLang="en-US" dirty="0">
                <a:solidFill>
                  <a:srgbClr val="0070C0"/>
                </a:solidFill>
              </a:rPr>
              <a:t>求属性集闭包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F</a:t>
            </a:r>
            <a:r>
              <a:rPr lang="en-US" altLang="zh-CN" baseline="30000" dirty="0">
                <a:solidFill>
                  <a:srgbClr val="0070C0"/>
                </a:solidFill>
              </a:rPr>
              <a:t>+</a:t>
            </a:r>
            <a:r>
              <a:rPr lang="zh-CN" altLang="en-US" dirty="0">
                <a:solidFill>
                  <a:srgbClr val="0070C0"/>
                </a:solidFill>
              </a:rPr>
              <a:t>的算法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算法：输入：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F       </a:t>
            </a:r>
            <a:r>
              <a:rPr lang="zh-CN" altLang="en-US" dirty="0"/>
              <a:t>输出：</a:t>
            </a:r>
            <a:r>
              <a:rPr lang="en-US" altLang="zh-CN" dirty="0"/>
              <a:t>X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+ 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(1)</a:t>
            </a:r>
            <a:r>
              <a:rPr lang="zh-CN" altLang="en-US" dirty="0"/>
              <a:t>令</a:t>
            </a:r>
            <a:r>
              <a:rPr lang="en-US" altLang="zh-CN" dirty="0"/>
              <a:t>X</a:t>
            </a:r>
            <a:r>
              <a:rPr lang="en-US" altLang="zh-CN" baseline="30000" dirty="0"/>
              <a:t>(0)</a:t>
            </a:r>
            <a:r>
              <a:rPr lang="en-US" altLang="zh-CN" dirty="0"/>
              <a:t>=X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(2)</a:t>
            </a:r>
            <a:r>
              <a:rPr lang="zh-CN" altLang="en-US" dirty="0"/>
              <a:t>求</a:t>
            </a:r>
            <a:r>
              <a:rPr lang="en-US" altLang="zh-CN" dirty="0"/>
              <a:t>B, B={A|(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V)(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W)(V→W∈F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dirty="0"/>
              <a:t>V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X</a:t>
            </a:r>
            <a:r>
              <a:rPr lang="en-US" altLang="zh-CN" baseline="30000" dirty="0"/>
              <a:t>(</a:t>
            </a:r>
            <a:r>
              <a:rPr lang="en-US" altLang="zh-CN" b="1" baseline="30000" dirty="0" err="1"/>
              <a:t>i</a:t>
            </a:r>
            <a:r>
              <a:rPr lang="en-US" altLang="zh-CN" baseline="30000" dirty="0"/>
              <a:t>)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aseline="30000" dirty="0"/>
              <a:t> </a:t>
            </a:r>
            <a:r>
              <a:rPr lang="en-US" altLang="zh-CN" dirty="0"/>
              <a:t>A∈W)}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(3) X</a:t>
            </a:r>
            <a:r>
              <a:rPr lang="en-US" altLang="zh-CN" baseline="30000" dirty="0"/>
              <a:t>(i+1)</a:t>
            </a:r>
            <a:r>
              <a:rPr lang="en-US" altLang="zh-CN" dirty="0"/>
              <a:t>=B∪X</a:t>
            </a:r>
            <a:r>
              <a:rPr lang="en-US" altLang="zh-CN" b="1" baseline="30000" dirty="0"/>
              <a:t>(</a:t>
            </a:r>
            <a:r>
              <a:rPr lang="en-US" altLang="zh-CN" b="1" baseline="30000" dirty="0" err="1"/>
              <a:t>i</a:t>
            </a:r>
            <a:r>
              <a:rPr lang="en-US" altLang="zh-CN" b="1" baseline="300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(4)</a:t>
            </a:r>
            <a:r>
              <a:rPr lang="zh-CN" altLang="en-US" dirty="0"/>
              <a:t>判断</a:t>
            </a:r>
            <a:r>
              <a:rPr lang="en-US" altLang="zh-CN" dirty="0"/>
              <a:t>X</a:t>
            </a:r>
            <a:r>
              <a:rPr lang="en-US" altLang="zh-CN" baseline="30000" dirty="0"/>
              <a:t>(</a:t>
            </a:r>
            <a:r>
              <a:rPr lang="en-US" altLang="zh-CN" b="1" baseline="30000" dirty="0"/>
              <a:t>i+1</a:t>
            </a:r>
            <a:r>
              <a:rPr lang="en-US" altLang="zh-CN" baseline="30000" dirty="0"/>
              <a:t>)</a:t>
            </a:r>
            <a:r>
              <a:rPr lang="en-US" altLang="zh-CN" dirty="0"/>
              <a:t>= X</a:t>
            </a:r>
            <a:r>
              <a:rPr lang="en-US" altLang="zh-CN" b="1" baseline="30000" dirty="0"/>
              <a:t>(</a:t>
            </a:r>
            <a:r>
              <a:rPr lang="en-US" altLang="zh-CN" b="1" baseline="30000" dirty="0" err="1"/>
              <a:t>i</a:t>
            </a:r>
            <a:r>
              <a:rPr lang="en-US" altLang="zh-CN" b="1" baseline="30000" dirty="0"/>
              <a:t>)</a:t>
            </a:r>
            <a:r>
              <a:rPr lang="zh-CN" altLang="en-US" dirty="0"/>
              <a:t>吗？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(5)</a:t>
            </a:r>
            <a:r>
              <a:rPr lang="zh-CN" altLang="en-US" dirty="0"/>
              <a:t>若相等或</a:t>
            </a:r>
            <a:r>
              <a:rPr lang="en-US" altLang="zh-CN" dirty="0"/>
              <a:t>X</a:t>
            </a:r>
            <a:r>
              <a:rPr lang="en-US" altLang="zh-CN" b="1" baseline="30000" dirty="0"/>
              <a:t>(</a:t>
            </a:r>
            <a:r>
              <a:rPr lang="en-US" altLang="zh-CN" b="1" baseline="30000" dirty="0" err="1"/>
              <a:t>i</a:t>
            </a:r>
            <a:r>
              <a:rPr lang="en-US" altLang="zh-CN" b="1" baseline="30000" dirty="0"/>
              <a:t>)</a:t>
            </a:r>
            <a:r>
              <a:rPr lang="en-US" altLang="zh-CN" dirty="0"/>
              <a:t>=U</a:t>
            </a:r>
            <a:r>
              <a:rPr lang="zh-CN" altLang="en-US" dirty="0"/>
              <a:t>则</a:t>
            </a:r>
            <a:r>
              <a:rPr lang="en-US" altLang="zh-CN" dirty="0"/>
              <a:t>X</a:t>
            </a:r>
            <a:r>
              <a:rPr lang="en-US" altLang="zh-CN" b="1" baseline="30000" dirty="0"/>
              <a:t>(</a:t>
            </a:r>
            <a:r>
              <a:rPr lang="en-US" altLang="zh-CN" b="1" baseline="30000" dirty="0" err="1"/>
              <a:t>i</a:t>
            </a:r>
            <a:r>
              <a:rPr lang="en-US" altLang="zh-CN" b="1" baseline="30000" dirty="0"/>
              <a:t>)</a:t>
            </a:r>
            <a:r>
              <a:rPr lang="zh-CN" altLang="en-US" dirty="0"/>
              <a:t>就是</a:t>
            </a:r>
            <a:r>
              <a:rPr lang="en-US" altLang="zh-CN" dirty="0"/>
              <a:t>X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+</a:t>
            </a:r>
            <a:r>
              <a:rPr lang="en-US" altLang="zh-CN" dirty="0"/>
              <a:t> </a:t>
            </a:r>
            <a:r>
              <a:rPr lang="zh-CN" altLang="en-US" dirty="0"/>
              <a:t>，算法终止。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(6)</a:t>
            </a:r>
            <a:r>
              <a:rPr lang="zh-CN" altLang="en-US" dirty="0"/>
              <a:t>若否，则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r>
              <a:rPr lang="zh-CN" altLang="en-US" dirty="0"/>
              <a:t>，返回第</a:t>
            </a:r>
            <a:r>
              <a:rPr lang="en-US" altLang="zh-CN" dirty="0"/>
              <a:t>(2)</a:t>
            </a:r>
            <a:r>
              <a:rPr lang="zh-CN" altLang="en-US" dirty="0"/>
              <a:t>步。</a:t>
            </a:r>
          </a:p>
        </p:txBody>
      </p:sp>
    </p:spTree>
    <p:extLst>
      <p:ext uri="{BB962C8B-B14F-4D97-AF65-F5344CB8AC3E}">
        <p14:creationId xmlns:p14="http://schemas.microsoft.com/office/powerpoint/2010/main" val="111444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345504" y="897509"/>
            <a:ext cx="8618984" cy="4907756"/>
          </a:xfrm>
          <a:solidFill>
            <a:schemeClr val="bg1"/>
          </a:solidFill>
          <a:ln w="38100">
            <a:noFill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b="1" i="1" dirty="0">
                <a:solidFill>
                  <a:schemeClr val="tx2"/>
                </a:solidFill>
              </a:rPr>
              <a:t>例</a:t>
            </a:r>
            <a:r>
              <a:rPr lang="en-US" altLang="zh-CN" b="1" i="1" dirty="0">
                <a:solidFill>
                  <a:schemeClr val="tx2"/>
                </a:solidFill>
              </a:rPr>
              <a:t>1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r>
              <a:rPr lang="zh-CN" altLang="en-US" dirty="0"/>
              <a:t>已知关系模式</a:t>
            </a:r>
            <a:r>
              <a:rPr lang="en-US" altLang="zh-CN" dirty="0"/>
              <a:t>R(U</a:t>
            </a:r>
            <a:r>
              <a:rPr lang="zh-CN" altLang="en-US" dirty="0"/>
              <a:t>，</a:t>
            </a:r>
            <a:r>
              <a:rPr lang="en-US" altLang="zh-CN" dirty="0"/>
              <a:t>F)</a:t>
            </a:r>
            <a:r>
              <a:rPr lang="zh-CN" altLang="en-US" dirty="0"/>
              <a:t>，其中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U={A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E}</a:t>
            </a:r>
            <a:r>
              <a:rPr lang="zh-CN" altLang="en-US" dirty="0"/>
              <a:t>；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F={AB→C</a:t>
            </a:r>
            <a:r>
              <a:rPr lang="zh-CN" altLang="en-US" dirty="0"/>
              <a:t>，</a:t>
            </a:r>
            <a:r>
              <a:rPr lang="en-US" altLang="zh-CN" dirty="0"/>
              <a:t>B→D</a:t>
            </a:r>
            <a:r>
              <a:rPr lang="zh-CN" altLang="en-US" dirty="0"/>
              <a:t>，</a:t>
            </a:r>
            <a:r>
              <a:rPr lang="en-US" altLang="zh-CN" dirty="0"/>
              <a:t>C→E</a:t>
            </a:r>
            <a:r>
              <a:rPr lang="zh-CN" altLang="en-US" dirty="0"/>
              <a:t>，</a:t>
            </a:r>
            <a:r>
              <a:rPr lang="en-US" altLang="zh-CN" dirty="0"/>
              <a:t>EC→B</a:t>
            </a:r>
            <a:r>
              <a:rPr lang="zh-CN" altLang="en-US" dirty="0"/>
              <a:t>，</a:t>
            </a:r>
            <a:r>
              <a:rPr lang="en-US" altLang="zh-CN" dirty="0"/>
              <a:t>AC→B}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求</a:t>
            </a:r>
            <a:r>
              <a:rPr lang="en-US" altLang="zh-CN" dirty="0"/>
              <a:t>(AB)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+</a:t>
            </a:r>
            <a:r>
              <a:rPr lang="zh-CN" altLang="en-US" dirty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解：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en-US" altLang="zh-CN" baseline="30000" dirty="0"/>
              <a:t>(0)</a:t>
            </a:r>
            <a:r>
              <a:rPr lang="en-US" altLang="zh-CN" dirty="0"/>
              <a:t>=AB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2</a:t>
            </a:r>
            <a:r>
              <a:rPr lang="zh-CN" altLang="en-US" dirty="0"/>
              <a:t>：计算</a:t>
            </a:r>
            <a:r>
              <a:rPr lang="en-US" altLang="zh-CN" dirty="0"/>
              <a:t>X</a:t>
            </a:r>
            <a:r>
              <a:rPr lang="en-US" altLang="zh-CN" baseline="30000" dirty="0"/>
              <a:t>(1)</a:t>
            </a:r>
            <a:r>
              <a:rPr lang="en-US" altLang="zh-CN" dirty="0"/>
              <a:t> = X</a:t>
            </a:r>
            <a:r>
              <a:rPr lang="en-US" altLang="zh-CN" baseline="30000" dirty="0"/>
              <a:t>(0)</a:t>
            </a:r>
            <a:r>
              <a:rPr lang="en-US" altLang="zh-CN" dirty="0"/>
              <a:t>∪ C ∪ D = ABCD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3</a:t>
            </a:r>
            <a:r>
              <a:rPr lang="zh-CN" altLang="en-US" dirty="0"/>
              <a:t>：求</a:t>
            </a:r>
            <a:r>
              <a:rPr lang="en-US" altLang="zh-CN" dirty="0"/>
              <a:t>X</a:t>
            </a:r>
            <a:r>
              <a:rPr lang="en-US" altLang="zh-CN" baseline="30000" dirty="0"/>
              <a:t>(2)</a:t>
            </a:r>
            <a:r>
              <a:rPr lang="en-US" altLang="zh-CN" dirty="0"/>
              <a:t> = X</a:t>
            </a:r>
            <a:r>
              <a:rPr lang="en-US" altLang="zh-CN" baseline="30000" dirty="0"/>
              <a:t>(1)</a:t>
            </a:r>
            <a:r>
              <a:rPr lang="en-US" altLang="zh-CN" dirty="0"/>
              <a:t>∪ E ∪ B = ABCDE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4</a:t>
            </a:r>
            <a:r>
              <a:rPr lang="zh-CN" altLang="en-US" dirty="0"/>
              <a:t>：由于</a:t>
            </a:r>
            <a:r>
              <a:rPr lang="en-US" altLang="zh-CN" dirty="0"/>
              <a:t>X</a:t>
            </a:r>
            <a:r>
              <a:rPr lang="en-US" altLang="zh-CN" baseline="30000" dirty="0"/>
              <a:t>(2)</a:t>
            </a:r>
            <a:r>
              <a:rPr lang="en-US" altLang="zh-CN" dirty="0"/>
              <a:t> </a:t>
            </a:r>
            <a:r>
              <a:rPr lang="zh-CN" altLang="en-US" dirty="0"/>
              <a:t>已经等于全部属性集合所以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(AB)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+ </a:t>
            </a:r>
            <a:r>
              <a:rPr lang="en-US" altLang="zh-CN" dirty="0"/>
              <a:t>= ABCDE</a:t>
            </a:r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B305E4-6407-45F0-BC51-44E118768735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733800" y="2564905"/>
            <a:ext cx="5029200" cy="369332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找出左部为</a:t>
            </a:r>
            <a:r>
              <a:rPr kumimoji="1" lang="en-US" altLang="zh-CN" b="1">
                <a:latin typeface="Times New Roman" pitchFamily="18" charset="0"/>
              </a:rPr>
              <a:t>A</a:t>
            </a:r>
            <a:r>
              <a:rPr kumimoji="1" lang="zh-CN" altLang="en-US" b="1">
                <a:latin typeface="Times New Roman" pitchFamily="18" charset="0"/>
              </a:rPr>
              <a:t>，</a:t>
            </a:r>
            <a:r>
              <a:rPr kumimoji="1" lang="en-US" altLang="zh-CN" b="1">
                <a:latin typeface="Times New Roman" pitchFamily="18" charset="0"/>
              </a:rPr>
              <a:t>B</a:t>
            </a:r>
            <a:r>
              <a:rPr kumimoji="1" lang="zh-CN" altLang="en-US" b="1">
                <a:latin typeface="Times New Roman" pitchFamily="18" charset="0"/>
              </a:rPr>
              <a:t>或</a:t>
            </a:r>
            <a:r>
              <a:rPr kumimoji="1" lang="en-US" altLang="zh-CN" b="1">
                <a:latin typeface="Times New Roman" pitchFamily="18" charset="0"/>
              </a:rPr>
              <a:t>AB</a:t>
            </a:r>
            <a:r>
              <a:rPr kumimoji="1" lang="zh-CN" altLang="en-US" b="1">
                <a:latin typeface="Times New Roman" pitchFamily="18" charset="0"/>
              </a:rPr>
              <a:t>的函数依赖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H="1">
            <a:off x="3610744" y="3026572"/>
            <a:ext cx="457200" cy="37690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67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 advAuto="0"/>
      <p:bldP spid="60419" grpId="0" animBg="1" autoUpdateAnimBg="0"/>
      <p:bldP spid="604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914400" y="714921"/>
            <a:ext cx="73152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b="1" i="1" dirty="0">
                <a:solidFill>
                  <a:srgbClr val="44546A"/>
                </a:solidFill>
              </a:rPr>
              <a:t>例</a:t>
            </a:r>
            <a:r>
              <a:rPr lang="en-US" altLang="zh-CN" sz="2800" b="1" i="1" dirty="0">
                <a:solidFill>
                  <a:srgbClr val="44546A"/>
                </a:solidFill>
              </a:rPr>
              <a:t>2</a:t>
            </a:r>
            <a:r>
              <a:rPr lang="zh-CN" altLang="en-US" sz="2800" b="1" i="1" dirty="0">
                <a:solidFill>
                  <a:srgbClr val="44546A"/>
                </a:solidFill>
              </a:rPr>
              <a:t>：</a:t>
            </a:r>
            <a:r>
              <a:rPr lang="zh-CN" altLang="en-US" sz="2800" dirty="0">
                <a:solidFill>
                  <a:prstClr val="black"/>
                </a:solidFill>
              </a:rPr>
              <a:t>已知关系模式</a:t>
            </a:r>
            <a:r>
              <a:rPr lang="en-US" altLang="zh-CN" sz="2800" dirty="0">
                <a:solidFill>
                  <a:prstClr val="black"/>
                </a:solidFill>
              </a:rPr>
              <a:t>R(U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F)</a:t>
            </a:r>
            <a:r>
              <a:rPr lang="zh-CN" altLang="en-US" sz="2800" dirty="0">
                <a:solidFill>
                  <a:prstClr val="black"/>
                </a:solidFill>
              </a:rPr>
              <a:t>，其中</a:t>
            </a:r>
            <a:r>
              <a:rPr lang="en-US" altLang="zh-CN" sz="2800" dirty="0">
                <a:solidFill>
                  <a:prstClr val="black"/>
                </a:solidFill>
              </a:rPr>
              <a:t>U={A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B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D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E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F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G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H}</a:t>
            </a:r>
            <a:r>
              <a:rPr lang="zh-CN" altLang="en-US" sz="2800" dirty="0">
                <a:solidFill>
                  <a:prstClr val="black"/>
                </a:solidFill>
              </a:rPr>
              <a:t>；</a:t>
            </a:r>
            <a:r>
              <a:rPr lang="en-US" altLang="zh-CN" sz="2800" dirty="0">
                <a:solidFill>
                  <a:prstClr val="black"/>
                </a:solidFill>
              </a:rPr>
              <a:t>F={A→D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AB→E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BH→E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CD→H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E→C}</a:t>
            </a:r>
            <a:r>
              <a:rPr lang="zh-CN" altLang="en-US" sz="2800" dirty="0">
                <a:solidFill>
                  <a:prstClr val="black"/>
                </a:solidFill>
              </a:rPr>
              <a:t>。令</a:t>
            </a:r>
            <a:r>
              <a:rPr lang="en-US" altLang="zh-CN" sz="2800" dirty="0">
                <a:solidFill>
                  <a:prstClr val="black"/>
                </a:solidFill>
              </a:rPr>
              <a:t>X=AE</a:t>
            </a:r>
            <a:r>
              <a:rPr lang="zh-CN" altLang="en-US" sz="2800" dirty="0">
                <a:solidFill>
                  <a:prstClr val="black"/>
                </a:solidFill>
              </a:rPr>
              <a:t>，求</a:t>
            </a:r>
            <a:r>
              <a:rPr lang="en-US" altLang="zh-CN" sz="2800" dirty="0">
                <a:solidFill>
                  <a:prstClr val="black"/>
                </a:solidFill>
              </a:rPr>
              <a:t>X</a:t>
            </a:r>
            <a:r>
              <a:rPr lang="en-US" altLang="zh-CN" sz="2800" baseline="30000" dirty="0">
                <a:solidFill>
                  <a:prstClr val="black"/>
                </a:solidFill>
              </a:rPr>
              <a:t>+</a:t>
            </a:r>
            <a:r>
              <a:rPr lang="zh-CN" altLang="en-US" sz="2800" dirty="0">
                <a:solidFill>
                  <a:prstClr val="black"/>
                </a:solidFill>
              </a:rPr>
              <a:t>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896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217495" y="812092"/>
            <a:ext cx="8675687" cy="4777151"/>
          </a:xfrm>
          <a:solidFill>
            <a:schemeClr val="bg1"/>
          </a:solidFill>
          <a:ln w="38100">
            <a:noFill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i="1" dirty="0">
                <a:solidFill>
                  <a:schemeClr val="tx2"/>
                </a:solidFill>
              </a:rPr>
              <a:t>例</a:t>
            </a:r>
            <a:r>
              <a:rPr lang="en-US" altLang="zh-CN" b="1" i="1" dirty="0">
                <a:solidFill>
                  <a:schemeClr val="tx2"/>
                </a:solidFill>
              </a:rPr>
              <a:t>2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r>
              <a:rPr lang="zh-CN" altLang="en-US" dirty="0"/>
              <a:t>已知关系模式</a:t>
            </a:r>
            <a:r>
              <a:rPr lang="en-US" altLang="zh-CN" dirty="0"/>
              <a:t>R(U</a:t>
            </a:r>
            <a:r>
              <a:rPr lang="zh-CN" altLang="en-US" dirty="0"/>
              <a:t>，</a:t>
            </a:r>
            <a:r>
              <a:rPr lang="en-US" altLang="zh-CN" dirty="0"/>
              <a:t>F)</a:t>
            </a:r>
            <a:r>
              <a:rPr lang="zh-CN" altLang="en-US" dirty="0"/>
              <a:t>，其中</a:t>
            </a:r>
            <a:r>
              <a:rPr lang="en-US" altLang="zh-CN" dirty="0"/>
              <a:t>U={A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H}</a:t>
            </a:r>
            <a:r>
              <a:rPr lang="zh-CN" altLang="en-US" dirty="0"/>
              <a:t>；</a:t>
            </a:r>
            <a:r>
              <a:rPr lang="en-US" altLang="zh-CN" dirty="0"/>
              <a:t>F={A→D</a:t>
            </a:r>
            <a:r>
              <a:rPr lang="zh-CN" altLang="en-US" dirty="0"/>
              <a:t>，</a:t>
            </a:r>
            <a:r>
              <a:rPr lang="en-US" altLang="zh-CN" dirty="0"/>
              <a:t>AB→E</a:t>
            </a:r>
            <a:r>
              <a:rPr lang="zh-CN" altLang="en-US" dirty="0"/>
              <a:t>，</a:t>
            </a:r>
            <a:r>
              <a:rPr lang="en-US" altLang="zh-CN" dirty="0"/>
              <a:t>BH→E</a:t>
            </a:r>
            <a:r>
              <a:rPr lang="zh-CN" altLang="en-US" dirty="0"/>
              <a:t>，</a:t>
            </a:r>
            <a:r>
              <a:rPr lang="en-US" altLang="zh-CN" dirty="0"/>
              <a:t>CD→H</a:t>
            </a:r>
            <a:r>
              <a:rPr lang="zh-CN" altLang="en-US" dirty="0"/>
              <a:t>，</a:t>
            </a:r>
            <a:r>
              <a:rPr lang="en-US" altLang="zh-CN" dirty="0"/>
              <a:t>E→C}</a:t>
            </a:r>
            <a:r>
              <a:rPr lang="zh-CN" altLang="en-US" dirty="0"/>
              <a:t>。令</a:t>
            </a:r>
            <a:r>
              <a:rPr lang="en-US" altLang="zh-CN" dirty="0"/>
              <a:t>X=AE</a:t>
            </a:r>
            <a:r>
              <a:rPr lang="zh-CN" altLang="en-US" dirty="0"/>
              <a:t>，求</a:t>
            </a:r>
            <a:r>
              <a:rPr lang="en-US" altLang="zh-CN" dirty="0"/>
              <a:t>X</a:t>
            </a:r>
            <a:r>
              <a:rPr lang="en-US" altLang="zh-CN" baseline="30000" dirty="0"/>
              <a:t>+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dirty="0"/>
              <a:t>解：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en-US" altLang="zh-CN" baseline="30000" dirty="0"/>
              <a:t>(0)</a:t>
            </a:r>
            <a:r>
              <a:rPr lang="en-US" altLang="zh-CN" dirty="0"/>
              <a:t>=AE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dirty="0"/>
              <a:t>        2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en-US" altLang="zh-CN" baseline="30000" dirty="0"/>
              <a:t>(1)</a:t>
            </a:r>
            <a:r>
              <a:rPr lang="en-US" altLang="zh-CN" dirty="0"/>
              <a:t> = X</a:t>
            </a:r>
            <a:r>
              <a:rPr lang="en-US" altLang="zh-CN" baseline="30000" dirty="0"/>
              <a:t>(0)</a:t>
            </a:r>
            <a:r>
              <a:rPr lang="en-US" altLang="zh-CN" dirty="0"/>
              <a:t>∪ D ∪ C = ACDE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dirty="0"/>
              <a:t>        3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en-US" altLang="zh-CN" baseline="30000" dirty="0"/>
              <a:t>(2)</a:t>
            </a:r>
            <a:r>
              <a:rPr lang="en-US" altLang="zh-CN" dirty="0"/>
              <a:t> = X</a:t>
            </a:r>
            <a:r>
              <a:rPr lang="en-US" altLang="zh-CN" baseline="30000" dirty="0"/>
              <a:t>(1)</a:t>
            </a:r>
            <a:r>
              <a:rPr lang="en-US" altLang="zh-CN" dirty="0"/>
              <a:t>∪ D ∪H ∪ C = ACDEH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dirty="0"/>
              <a:t>        4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en-US" altLang="zh-CN" baseline="30000" dirty="0"/>
              <a:t>(3)</a:t>
            </a:r>
            <a:r>
              <a:rPr lang="en-US" altLang="zh-CN" dirty="0"/>
              <a:t> = ACDEH</a:t>
            </a:r>
            <a:r>
              <a:rPr lang="zh-CN" altLang="en-US" dirty="0"/>
              <a:t>不变，即</a:t>
            </a:r>
            <a:r>
              <a:rPr lang="en-US" altLang="zh-CN" dirty="0"/>
              <a:t>X</a:t>
            </a:r>
            <a:r>
              <a:rPr lang="en-US" altLang="zh-CN" baseline="30000" dirty="0"/>
              <a:t>(3)</a:t>
            </a:r>
            <a:r>
              <a:rPr lang="en-US" altLang="zh-CN" dirty="0"/>
              <a:t> = X</a:t>
            </a:r>
            <a:r>
              <a:rPr lang="en-US" altLang="zh-CN" baseline="30000" dirty="0"/>
              <a:t>(2)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所以 </a:t>
            </a:r>
            <a:r>
              <a:rPr lang="en-US" altLang="zh-CN" dirty="0"/>
              <a:t>X</a:t>
            </a:r>
            <a:r>
              <a:rPr lang="en-US" altLang="zh-CN" baseline="30000" dirty="0"/>
              <a:t>+</a:t>
            </a:r>
            <a:r>
              <a:rPr lang="en-US" altLang="zh-CN" dirty="0"/>
              <a:t> = (AE)</a:t>
            </a:r>
            <a:r>
              <a:rPr lang="en-US" altLang="zh-CN" baseline="30000" dirty="0"/>
              <a:t>+</a:t>
            </a:r>
            <a:r>
              <a:rPr lang="en-US" altLang="zh-CN" dirty="0"/>
              <a:t>= ACDEH</a:t>
            </a: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1C3D9C-C366-42A4-9EF2-F009C720A5E9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0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083C05-B7D4-4924-AE5E-6395D71EA036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0831" y="849315"/>
            <a:ext cx="8642351" cy="49859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例</a:t>
            </a:r>
            <a:r>
              <a:rPr kumimoji="1" lang="en-US" altLang="zh-CN" sz="2800" dirty="0">
                <a:latin typeface="Times New Roman" pitchFamily="18" charset="0"/>
              </a:rPr>
              <a:t>3</a:t>
            </a:r>
            <a:r>
              <a:rPr kumimoji="1" lang="zh-CN" altLang="en-US" sz="2800" dirty="0">
                <a:latin typeface="Times New Roman" pitchFamily="18" charset="0"/>
              </a:rPr>
              <a:t>：</a:t>
            </a:r>
            <a:r>
              <a:rPr kumimoji="1" lang="en-US" altLang="zh-CN" sz="2800" dirty="0">
                <a:latin typeface="Times New Roman" pitchFamily="18" charset="0"/>
              </a:rPr>
              <a:t>R</a:t>
            </a:r>
            <a:r>
              <a:rPr kumimoji="1" lang="zh-CN" altLang="en-US" sz="2800" dirty="0">
                <a:latin typeface="Times New Roman" pitchFamily="18" charset="0"/>
              </a:rPr>
              <a:t>（</a:t>
            </a:r>
            <a:r>
              <a:rPr kumimoji="1" lang="en-US" altLang="zh-CN" sz="2800" dirty="0">
                <a:latin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F</a:t>
            </a:r>
            <a:r>
              <a:rPr kumimoji="1" lang="zh-CN" altLang="en-US" sz="2800" dirty="0">
                <a:latin typeface="Times New Roman" pitchFamily="18" charset="0"/>
              </a:rPr>
              <a:t>），其中</a:t>
            </a:r>
            <a:r>
              <a:rPr kumimoji="1" lang="en-US" altLang="zh-CN" sz="2800" dirty="0">
                <a:latin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</a:rPr>
              <a:t>＝｛</a:t>
            </a:r>
            <a:r>
              <a:rPr kumimoji="1" lang="en-US" altLang="zh-CN" sz="2800" dirty="0">
                <a:latin typeface="Times New Roman" pitchFamily="18" charset="0"/>
              </a:rPr>
              <a:t>A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B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C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D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E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I</a:t>
            </a:r>
            <a:r>
              <a:rPr kumimoji="1" lang="zh-CN" altLang="en-US" sz="2800" dirty="0">
                <a:latin typeface="Times New Roman" pitchFamily="18" charset="0"/>
              </a:rPr>
              <a:t>｝，</a:t>
            </a:r>
            <a:r>
              <a:rPr kumimoji="1" lang="en-US" altLang="zh-CN" sz="2800" dirty="0">
                <a:latin typeface="Times New Roman" pitchFamily="18" charset="0"/>
              </a:rPr>
              <a:t>F</a:t>
            </a:r>
            <a:r>
              <a:rPr kumimoji="1" lang="zh-CN" altLang="en-US" sz="2800" dirty="0">
                <a:latin typeface="Times New Roman" pitchFamily="18" charset="0"/>
              </a:rPr>
              <a:t>＝｛</a:t>
            </a:r>
            <a:r>
              <a:rPr kumimoji="1" lang="en-US" altLang="zh-CN" sz="2800" dirty="0">
                <a:latin typeface="Times New Roman" pitchFamily="18" charset="0"/>
              </a:rPr>
              <a:t>A→D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AB→C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BI→C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ED→I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dirty="0">
                <a:latin typeface="Times New Roman" pitchFamily="18" charset="0"/>
              </a:rPr>
              <a:t>C→E</a:t>
            </a:r>
            <a:r>
              <a:rPr kumimoji="1" lang="zh-CN" altLang="en-US" sz="2800" dirty="0">
                <a:latin typeface="Times New Roman" pitchFamily="18" charset="0"/>
              </a:rPr>
              <a:t>｝，求</a:t>
            </a:r>
            <a:r>
              <a:rPr kumimoji="1" lang="en-US" altLang="zh-CN" sz="2800" dirty="0">
                <a:latin typeface="Times New Roman" pitchFamily="18" charset="0"/>
              </a:rPr>
              <a:t>(AC)</a:t>
            </a:r>
            <a:r>
              <a:rPr kumimoji="1" lang="zh-CN" altLang="en-US" sz="2800" dirty="0">
                <a:latin typeface="Times New Roman" pitchFamily="18" charset="0"/>
              </a:rPr>
              <a:t>＋</a:t>
            </a:r>
          </a:p>
          <a:p>
            <a:r>
              <a:rPr kumimoji="1" lang="zh-CN" altLang="en-US" sz="2600" dirty="0">
                <a:latin typeface="Times New Roman" pitchFamily="18" charset="0"/>
              </a:rPr>
              <a:t>解：（</a:t>
            </a:r>
            <a:r>
              <a:rPr kumimoji="1" lang="en-US" altLang="zh-CN" sz="2600" dirty="0">
                <a:latin typeface="Times New Roman" pitchFamily="18" charset="0"/>
              </a:rPr>
              <a:t>1</a:t>
            </a:r>
            <a:r>
              <a:rPr kumimoji="1" lang="zh-CN" altLang="en-US" sz="2600" dirty="0">
                <a:latin typeface="Times New Roman" pitchFamily="18" charset="0"/>
              </a:rPr>
              <a:t>）令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dirty="0">
                <a:latin typeface="Times New Roman" pitchFamily="18" charset="0"/>
              </a:rPr>
              <a:t>＝｛</a:t>
            </a:r>
            <a:r>
              <a:rPr kumimoji="1" lang="en-US" altLang="zh-CN" sz="2600" dirty="0">
                <a:latin typeface="Times New Roman" pitchFamily="18" charset="0"/>
              </a:rPr>
              <a:t>AC</a:t>
            </a:r>
            <a:r>
              <a:rPr kumimoji="1" lang="zh-CN" altLang="en-US" sz="2600" dirty="0">
                <a:latin typeface="Times New Roman" pitchFamily="18" charset="0"/>
              </a:rPr>
              <a:t>｝，则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0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＝</a:t>
            </a:r>
            <a:r>
              <a:rPr kumimoji="1" lang="en-US" altLang="zh-CN" sz="2600" dirty="0">
                <a:latin typeface="Times New Roman" pitchFamily="18" charset="0"/>
              </a:rPr>
              <a:t>AC;</a:t>
            </a:r>
          </a:p>
          <a:p>
            <a:r>
              <a:rPr kumimoji="1" lang="zh-CN" altLang="en-US" sz="2600" dirty="0">
                <a:latin typeface="Times New Roman" pitchFamily="18" charset="0"/>
              </a:rPr>
              <a:t>（</a:t>
            </a:r>
            <a:r>
              <a:rPr kumimoji="1" lang="en-US" altLang="zh-CN" sz="2600" dirty="0">
                <a:latin typeface="Times New Roman" pitchFamily="18" charset="0"/>
              </a:rPr>
              <a:t>2</a:t>
            </a:r>
            <a:r>
              <a:rPr kumimoji="1" lang="zh-CN" altLang="en-US" sz="2600" dirty="0">
                <a:latin typeface="Times New Roman" pitchFamily="18" charset="0"/>
              </a:rPr>
              <a:t>）在</a:t>
            </a:r>
            <a:r>
              <a:rPr kumimoji="1" lang="en-US" altLang="zh-CN" sz="2600" dirty="0">
                <a:latin typeface="Times New Roman" pitchFamily="18" charset="0"/>
              </a:rPr>
              <a:t>F</a:t>
            </a:r>
            <a:r>
              <a:rPr kumimoji="1" lang="zh-CN" altLang="en-US" sz="2600" dirty="0">
                <a:latin typeface="Times New Roman" pitchFamily="18" charset="0"/>
              </a:rPr>
              <a:t>中找出左边是</a:t>
            </a:r>
            <a:r>
              <a:rPr kumimoji="1" lang="en-US" altLang="zh-CN" sz="2600" dirty="0">
                <a:latin typeface="Times New Roman" pitchFamily="18" charset="0"/>
              </a:rPr>
              <a:t>AC</a:t>
            </a:r>
            <a:r>
              <a:rPr kumimoji="1" lang="zh-CN" altLang="en-US" sz="2600" dirty="0">
                <a:latin typeface="Times New Roman" pitchFamily="18" charset="0"/>
              </a:rPr>
              <a:t>子集的函数依赖：</a:t>
            </a:r>
            <a:r>
              <a:rPr kumimoji="1" lang="en-US" altLang="zh-CN" sz="2600" dirty="0">
                <a:latin typeface="Times New Roman" pitchFamily="18" charset="0"/>
              </a:rPr>
              <a:t>A→D</a:t>
            </a:r>
            <a:r>
              <a:rPr kumimoji="1" lang="zh-CN" altLang="en-US" sz="2600" dirty="0">
                <a:latin typeface="Times New Roman" pitchFamily="18" charset="0"/>
              </a:rPr>
              <a:t>，</a:t>
            </a:r>
            <a:r>
              <a:rPr kumimoji="1" lang="en-US" altLang="zh-CN" sz="2600" dirty="0">
                <a:latin typeface="Times New Roman" pitchFamily="18" charset="0"/>
              </a:rPr>
              <a:t>C→E</a:t>
            </a:r>
            <a:r>
              <a:rPr kumimoji="1" lang="zh-CN" altLang="en-US" sz="2600" dirty="0">
                <a:latin typeface="Times New Roman" pitchFamily="18" charset="0"/>
              </a:rPr>
              <a:t>；</a:t>
            </a:r>
          </a:p>
          <a:p>
            <a:r>
              <a:rPr kumimoji="1" lang="zh-CN" altLang="en-US" sz="2600" dirty="0">
                <a:latin typeface="Times New Roman" pitchFamily="18" charset="0"/>
              </a:rPr>
              <a:t>（</a:t>
            </a:r>
            <a:r>
              <a:rPr kumimoji="1" lang="en-US" altLang="zh-CN" sz="2600" dirty="0">
                <a:latin typeface="Times New Roman" pitchFamily="18" charset="0"/>
              </a:rPr>
              <a:t>3</a:t>
            </a:r>
            <a:r>
              <a:rPr kumimoji="1" lang="zh-CN" altLang="en-US" sz="2600" dirty="0">
                <a:latin typeface="Times New Roman" pitchFamily="18" charset="0"/>
              </a:rPr>
              <a:t>）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1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＝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0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∪</a:t>
            </a:r>
            <a:r>
              <a:rPr kumimoji="1" lang="en-US" altLang="zh-CN" sz="2600" dirty="0">
                <a:latin typeface="Times New Roman" pitchFamily="18" charset="0"/>
              </a:rPr>
              <a:t>D∪E</a:t>
            </a:r>
            <a:r>
              <a:rPr kumimoji="1" lang="zh-CN" altLang="en-US" sz="2600" dirty="0">
                <a:latin typeface="Times New Roman" pitchFamily="18" charset="0"/>
              </a:rPr>
              <a:t>＝</a:t>
            </a:r>
            <a:r>
              <a:rPr kumimoji="1" lang="en-US" altLang="zh-CN" sz="2600" dirty="0">
                <a:latin typeface="Times New Roman" pitchFamily="18" charset="0"/>
              </a:rPr>
              <a:t>ACDE</a:t>
            </a:r>
            <a:r>
              <a:rPr kumimoji="1" lang="zh-CN" altLang="en-US" sz="2600" dirty="0">
                <a:latin typeface="Times New Roman" pitchFamily="18" charset="0"/>
              </a:rPr>
              <a:t>；</a:t>
            </a:r>
          </a:p>
          <a:p>
            <a:r>
              <a:rPr kumimoji="1" lang="zh-CN" altLang="en-US" sz="2600" dirty="0">
                <a:latin typeface="Times New Roman" pitchFamily="18" charset="0"/>
              </a:rPr>
              <a:t>（</a:t>
            </a:r>
            <a:r>
              <a:rPr kumimoji="1" lang="en-US" altLang="zh-CN" sz="2600" dirty="0">
                <a:latin typeface="Times New Roman" pitchFamily="18" charset="0"/>
              </a:rPr>
              <a:t>4</a:t>
            </a:r>
            <a:r>
              <a:rPr kumimoji="1" lang="zh-CN" altLang="en-US" sz="2600" dirty="0">
                <a:latin typeface="Times New Roman" pitchFamily="18" charset="0"/>
              </a:rPr>
              <a:t>）很明显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1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≠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0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；</a:t>
            </a:r>
          </a:p>
          <a:p>
            <a:r>
              <a:rPr kumimoji="1" lang="zh-CN" altLang="en-US" sz="2600" dirty="0">
                <a:latin typeface="Times New Roman" pitchFamily="18" charset="0"/>
              </a:rPr>
              <a:t>（</a:t>
            </a:r>
            <a:r>
              <a:rPr kumimoji="1" lang="en-US" altLang="zh-CN" sz="2600" dirty="0">
                <a:latin typeface="Times New Roman" pitchFamily="18" charset="0"/>
              </a:rPr>
              <a:t>5</a:t>
            </a:r>
            <a:r>
              <a:rPr kumimoji="1" lang="zh-CN" altLang="en-US" sz="2600" dirty="0">
                <a:latin typeface="Times New Roman" pitchFamily="18" charset="0"/>
              </a:rPr>
              <a:t>）在</a:t>
            </a:r>
            <a:r>
              <a:rPr kumimoji="1" lang="en-US" altLang="zh-CN" sz="2600" dirty="0">
                <a:latin typeface="Times New Roman" pitchFamily="18" charset="0"/>
              </a:rPr>
              <a:t>F</a:t>
            </a:r>
            <a:r>
              <a:rPr kumimoji="1" lang="zh-CN" altLang="en-US" sz="2600" dirty="0">
                <a:latin typeface="Times New Roman" pitchFamily="18" charset="0"/>
              </a:rPr>
              <a:t>中找左边是</a:t>
            </a:r>
            <a:r>
              <a:rPr kumimoji="1" lang="en-US" altLang="zh-CN" sz="2600" dirty="0">
                <a:latin typeface="Times New Roman" pitchFamily="18" charset="0"/>
              </a:rPr>
              <a:t>ACDE</a:t>
            </a:r>
            <a:r>
              <a:rPr kumimoji="1" lang="zh-CN" altLang="en-US" sz="2600" dirty="0">
                <a:latin typeface="Times New Roman" pitchFamily="18" charset="0"/>
              </a:rPr>
              <a:t>子集的函数依赖：</a:t>
            </a:r>
            <a:r>
              <a:rPr kumimoji="1" lang="en-US" altLang="zh-CN" sz="2600" dirty="0">
                <a:latin typeface="Times New Roman" pitchFamily="18" charset="0"/>
              </a:rPr>
              <a:t>ED→I</a:t>
            </a:r>
            <a:r>
              <a:rPr kumimoji="1" lang="zh-CN" altLang="en-US" sz="2600" dirty="0">
                <a:latin typeface="Times New Roman" pitchFamily="18" charset="0"/>
              </a:rPr>
              <a:t>；</a:t>
            </a:r>
          </a:p>
          <a:p>
            <a:r>
              <a:rPr kumimoji="1" lang="zh-CN" altLang="en-US" sz="2600" dirty="0">
                <a:latin typeface="Times New Roman" pitchFamily="18" charset="0"/>
              </a:rPr>
              <a:t>（</a:t>
            </a:r>
            <a:r>
              <a:rPr kumimoji="1" lang="en-US" altLang="zh-CN" sz="2600" dirty="0">
                <a:latin typeface="Times New Roman" pitchFamily="18" charset="0"/>
              </a:rPr>
              <a:t>6</a:t>
            </a:r>
            <a:r>
              <a:rPr kumimoji="1" lang="zh-CN" altLang="en-US" sz="2600" dirty="0">
                <a:latin typeface="Times New Roman" pitchFamily="18" charset="0"/>
              </a:rPr>
              <a:t>）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2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＝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1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∪</a:t>
            </a:r>
            <a:r>
              <a:rPr kumimoji="1" lang="en-US" altLang="zh-CN" sz="2600" dirty="0">
                <a:latin typeface="Times New Roman" pitchFamily="18" charset="0"/>
              </a:rPr>
              <a:t>I =ACDEI </a:t>
            </a:r>
            <a:r>
              <a:rPr kumimoji="1" lang="zh-CN" altLang="en-US" sz="2600" dirty="0">
                <a:latin typeface="Times New Roman" pitchFamily="18" charset="0"/>
              </a:rPr>
              <a:t>；</a:t>
            </a:r>
          </a:p>
          <a:p>
            <a:r>
              <a:rPr kumimoji="1" lang="zh-CN" altLang="en-US" sz="2600" dirty="0">
                <a:latin typeface="Times New Roman" pitchFamily="18" charset="0"/>
              </a:rPr>
              <a:t>（</a:t>
            </a:r>
            <a:r>
              <a:rPr kumimoji="1" lang="en-US" altLang="zh-CN" sz="2600" dirty="0">
                <a:latin typeface="Times New Roman" pitchFamily="18" charset="0"/>
              </a:rPr>
              <a:t>7</a:t>
            </a:r>
            <a:r>
              <a:rPr kumimoji="1" lang="zh-CN" altLang="en-US" sz="2600" dirty="0">
                <a:latin typeface="Times New Roman" pitchFamily="18" charset="0"/>
              </a:rPr>
              <a:t>）虽然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2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≠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1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，但是</a:t>
            </a:r>
            <a:r>
              <a:rPr kumimoji="1" lang="en-US" altLang="zh-CN" sz="2600" dirty="0">
                <a:latin typeface="Times New Roman" pitchFamily="18" charset="0"/>
              </a:rPr>
              <a:t>F</a:t>
            </a:r>
            <a:r>
              <a:rPr kumimoji="1" lang="zh-CN" altLang="en-US" sz="2600" dirty="0">
                <a:latin typeface="Times New Roman" pitchFamily="18" charset="0"/>
              </a:rPr>
              <a:t>中未用过的函数依赖的左边属性已没有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2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的子集，所以停止计算，输出（</a:t>
            </a:r>
            <a:r>
              <a:rPr kumimoji="1" lang="en-US" altLang="zh-CN" sz="2600" dirty="0">
                <a:latin typeface="Times New Roman" pitchFamily="18" charset="0"/>
              </a:rPr>
              <a:t>AC</a:t>
            </a:r>
            <a:r>
              <a:rPr kumimoji="1" lang="zh-CN" altLang="en-US" sz="2600" dirty="0">
                <a:latin typeface="Times New Roman" pitchFamily="18" charset="0"/>
              </a:rPr>
              <a:t>）＋＝</a:t>
            </a:r>
            <a:r>
              <a:rPr kumimoji="1" lang="en-US" altLang="zh-CN" sz="2600" dirty="0">
                <a:latin typeface="Times New Roman" pitchFamily="18" charset="0"/>
              </a:rPr>
              <a:t>X</a:t>
            </a:r>
            <a:r>
              <a:rPr kumimoji="1" lang="zh-CN" altLang="en-US" sz="2600" baseline="30000" dirty="0">
                <a:latin typeface="Times New Roman" pitchFamily="18" charset="0"/>
              </a:rPr>
              <a:t>（</a:t>
            </a:r>
            <a:r>
              <a:rPr kumimoji="1" lang="en-US" altLang="zh-CN" sz="2600" baseline="30000" dirty="0">
                <a:latin typeface="Times New Roman" pitchFamily="18" charset="0"/>
              </a:rPr>
              <a:t>2</a:t>
            </a:r>
            <a:r>
              <a:rPr kumimoji="1" lang="zh-CN" altLang="en-US" sz="2600" baseline="30000" dirty="0">
                <a:latin typeface="Times New Roman" pitchFamily="18" charset="0"/>
              </a:rPr>
              <a:t>）</a:t>
            </a:r>
            <a:r>
              <a:rPr kumimoji="1" lang="zh-CN" altLang="en-US" sz="2600" dirty="0">
                <a:latin typeface="Times New Roman" pitchFamily="18" charset="0"/>
              </a:rPr>
              <a:t>＝</a:t>
            </a:r>
            <a:r>
              <a:rPr kumimoji="1" lang="en-US" altLang="zh-CN" sz="2600" dirty="0">
                <a:latin typeface="Times New Roman" pitchFamily="18" charset="0"/>
              </a:rPr>
              <a:t>ACDEI</a:t>
            </a:r>
            <a:r>
              <a:rPr kumimoji="1" lang="zh-CN" altLang="en-US" sz="2600" dirty="0">
                <a:latin typeface="Times New Roman" pitchFamily="18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45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9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196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96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848600" cy="4318000"/>
          </a:xfrm>
          <a:solidFill>
            <a:schemeClr val="bg1"/>
          </a:solidFill>
          <a:ln w="38100">
            <a:noFill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b="1" i="1" dirty="0">
                <a:solidFill>
                  <a:srgbClr val="800000"/>
                </a:solidFill>
                <a:latin typeface="+mn-ea"/>
              </a:rPr>
              <a:t>对于属性闭包算法的终止条件，下列四种方法是等价的：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en-US" altLang="zh-CN" dirty="0">
                <a:latin typeface="+mn-ea"/>
              </a:rPr>
              <a:t>1  X</a:t>
            </a:r>
            <a:r>
              <a:rPr lang="en-US" altLang="zh-CN" baseline="30000" dirty="0">
                <a:latin typeface="+mn-ea"/>
              </a:rPr>
              <a:t>(i+1)</a:t>
            </a:r>
            <a:r>
              <a:rPr lang="en-US" altLang="zh-CN" dirty="0">
                <a:latin typeface="+mn-ea"/>
              </a:rPr>
              <a:t> = X</a:t>
            </a:r>
            <a:r>
              <a:rPr lang="en-US" altLang="zh-CN" b="1" baseline="30000" dirty="0">
                <a:latin typeface="+mn-ea"/>
              </a:rPr>
              <a:t>(</a:t>
            </a:r>
            <a:r>
              <a:rPr lang="en-US" altLang="zh-CN" b="1" baseline="30000" dirty="0" err="1">
                <a:latin typeface="+mn-ea"/>
              </a:rPr>
              <a:t>i</a:t>
            </a:r>
            <a:r>
              <a:rPr lang="en-US" altLang="zh-CN" b="1" baseline="30000" dirty="0">
                <a:latin typeface="+mn-ea"/>
              </a:rPr>
              <a:t>)</a:t>
            </a:r>
            <a:endParaRPr lang="en-US" altLang="zh-CN" b="1" dirty="0">
              <a:latin typeface="+mn-ea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+mn-ea"/>
              </a:rPr>
              <a:t>   2  </a:t>
            </a:r>
            <a:r>
              <a:rPr lang="zh-CN" altLang="en-US" dirty="0">
                <a:latin typeface="+mn-ea"/>
              </a:rPr>
              <a:t>当发现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="1" baseline="30000" dirty="0">
                <a:latin typeface="+mn-ea"/>
              </a:rPr>
              <a:t>(</a:t>
            </a:r>
            <a:r>
              <a:rPr lang="en-US" altLang="zh-CN" b="1" baseline="30000" dirty="0" err="1">
                <a:latin typeface="+mn-ea"/>
              </a:rPr>
              <a:t>i</a:t>
            </a:r>
            <a:r>
              <a:rPr lang="en-US" altLang="zh-CN" b="1" baseline="30000" dirty="0">
                <a:latin typeface="+mn-ea"/>
              </a:rPr>
              <a:t>)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包含了全部属性时；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en-US" altLang="zh-CN" dirty="0">
                <a:latin typeface="+mn-ea"/>
              </a:rPr>
              <a:t>3  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中的函数依赖的右部属性中，再也找不到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="1" baseline="30000" dirty="0">
                <a:latin typeface="+mn-ea"/>
              </a:rPr>
              <a:t>(</a:t>
            </a:r>
            <a:r>
              <a:rPr lang="en-US" altLang="zh-CN" b="1" baseline="30000" dirty="0" err="1">
                <a:latin typeface="+mn-ea"/>
              </a:rPr>
              <a:t>i</a:t>
            </a:r>
            <a:r>
              <a:rPr lang="en-US" altLang="zh-CN" b="1" baseline="30000" dirty="0">
                <a:latin typeface="+mn-ea"/>
              </a:rPr>
              <a:t>)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中未出现过的属性。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en-US" altLang="zh-CN" dirty="0">
                <a:latin typeface="+mn-ea"/>
              </a:rPr>
              <a:t>4  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中未用过的函数依赖的左部属性中已没有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="1" baseline="30000" dirty="0">
                <a:latin typeface="+mn-ea"/>
              </a:rPr>
              <a:t>(</a:t>
            </a:r>
            <a:r>
              <a:rPr lang="en-US" altLang="zh-CN" b="1" baseline="30000" dirty="0" err="1">
                <a:latin typeface="+mn-ea"/>
              </a:rPr>
              <a:t>i</a:t>
            </a:r>
            <a:r>
              <a:rPr lang="en-US" altLang="zh-CN" b="1" baseline="30000" dirty="0">
                <a:latin typeface="+mn-ea"/>
              </a:rPr>
              <a:t>)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的子集。</a:t>
            </a:r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9DD9C9-A140-49AF-8679-48B2D19FECB3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9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CF83-3307-4691-AA94-95621DA9580F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74293" y="1371749"/>
            <a:ext cx="27352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3NF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BCNF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的关系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274293" y="3029099"/>
            <a:ext cx="8208962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    如果一个关系数据库中的所有关系模式都属于</a:t>
            </a:r>
            <a:r>
              <a:rPr kumimoji="1" lang="en-US" altLang="zh-CN" sz="2400" dirty="0">
                <a:latin typeface="宋体" panose="02010600030101010101" pitchFamily="2" charset="-122"/>
              </a:rPr>
              <a:t>BCNF</a:t>
            </a:r>
            <a:r>
              <a:rPr kumimoji="1" lang="zh-CN" altLang="en-US" sz="2400" dirty="0">
                <a:latin typeface="宋体" panose="02010600030101010101" pitchFamily="2" charset="-122"/>
              </a:rPr>
              <a:t>，那么在函数依赖范畴内，它已实现了模式的彻底分解，达到了最高的规范化程度，消除了插入异常和删除异常。</a:t>
            </a:r>
          </a:p>
        </p:txBody>
      </p: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274293" y="1844824"/>
            <a:ext cx="7848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如果关系模式</a:t>
            </a:r>
            <a:r>
              <a:rPr kumimoji="1" lang="en-US" altLang="zh-CN" sz="2400" dirty="0">
                <a:latin typeface="宋体" panose="02010600030101010101" pitchFamily="2" charset="-122"/>
              </a:rPr>
              <a:t>R∈BCNF</a:t>
            </a:r>
            <a:r>
              <a:rPr kumimoji="1" lang="zh-CN" altLang="en-US" sz="2400" dirty="0">
                <a:latin typeface="宋体" panose="02010600030101010101" pitchFamily="2" charset="-122"/>
              </a:rPr>
              <a:t>，必定有</a:t>
            </a:r>
            <a:r>
              <a:rPr kumimoji="1" lang="en-US" altLang="zh-CN" sz="2400" dirty="0">
                <a:latin typeface="宋体" panose="02010600030101010101" pitchFamily="2" charset="-122"/>
              </a:rPr>
              <a:t>R∈3NF</a:t>
            </a:r>
            <a:r>
              <a:rPr kumimoji="1"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如果</a:t>
            </a:r>
            <a:r>
              <a:rPr kumimoji="1" lang="en-US" altLang="zh-CN" sz="2400" dirty="0">
                <a:latin typeface="宋体" panose="02010600030101010101" pitchFamily="2" charset="-122"/>
              </a:rPr>
              <a:t>R∈3NF</a:t>
            </a:r>
            <a:r>
              <a:rPr kumimoji="1" lang="zh-CN" altLang="en-US" sz="2400" dirty="0">
                <a:latin typeface="宋体" panose="02010600030101010101" pitchFamily="2" charset="-122"/>
              </a:rPr>
              <a:t>，且</a:t>
            </a:r>
            <a:r>
              <a:rPr kumimoji="1" lang="en-US" altLang="zh-CN" sz="2400" dirty="0">
                <a:latin typeface="宋体" panose="02010600030101010101" pitchFamily="2" charset="-122"/>
              </a:rPr>
              <a:t>R</a:t>
            </a:r>
            <a:r>
              <a:rPr kumimoji="1" lang="zh-CN" altLang="en-US" sz="2400" dirty="0">
                <a:latin typeface="宋体" panose="02010600030101010101" pitchFamily="2" charset="-122"/>
              </a:rPr>
              <a:t>只有一个候选码，则</a:t>
            </a:r>
            <a:r>
              <a:rPr kumimoji="1" lang="en-US" altLang="zh-CN" sz="2400" dirty="0">
                <a:latin typeface="宋体" panose="02010600030101010101" pitchFamily="2" charset="-122"/>
              </a:rPr>
              <a:t>R</a:t>
            </a:r>
            <a:r>
              <a:rPr kumimoji="1" lang="zh-CN" altLang="en-US" sz="2400" dirty="0">
                <a:latin typeface="宋体" panose="02010600030101010101" pitchFamily="2" charset="-122"/>
              </a:rPr>
              <a:t>必属于</a:t>
            </a:r>
            <a:r>
              <a:rPr kumimoji="1" lang="en-US" altLang="zh-CN" sz="2400" dirty="0">
                <a:latin typeface="宋体" panose="02010600030101010101" pitchFamily="2" charset="-122"/>
              </a:rPr>
              <a:t>BCNF</a:t>
            </a:r>
            <a:r>
              <a:rPr kumimoji="1"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750072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/>
      <p:bldP spid="4198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例：</a:t>
            </a:r>
            <a:r>
              <a:rPr lang="en-US" altLang="zh-CN" dirty="0"/>
              <a:t>R={A,B,C,G.H,I),F={A</a:t>
            </a:r>
            <a:r>
              <a:rPr lang="en-US" altLang="zh-CN" dirty="0">
                <a:sym typeface="Wingdings" panose="05000000000000000000" pitchFamily="2" charset="2"/>
              </a:rPr>
              <a:t>B,AC,CGH,CGI,BH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AG</a:t>
            </a:r>
            <a:r>
              <a:rPr lang="zh-CN" altLang="en-US" dirty="0" smtClean="0"/>
              <a:t>是否</a:t>
            </a:r>
            <a:r>
              <a:rPr lang="zh-CN" altLang="en-US" dirty="0"/>
              <a:t>为</a:t>
            </a:r>
            <a:r>
              <a:rPr lang="en-US" altLang="zh-CN" dirty="0"/>
              <a:t>R</a:t>
            </a:r>
            <a:r>
              <a:rPr lang="zh-CN" altLang="en-US" dirty="0"/>
              <a:t>的超码</a:t>
            </a:r>
            <a:r>
              <a:rPr lang="zh-CN" altLang="en-US" dirty="0" smtClean="0"/>
              <a:t>？是否为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的候选码？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解：</a:t>
            </a:r>
            <a:r>
              <a:rPr lang="en-US" altLang="zh-CN" dirty="0" smtClean="0"/>
              <a:t>AG+={ABCGHI}=U</a:t>
            </a:r>
            <a:r>
              <a:rPr lang="zh-CN" altLang="en-US" dirty="0" smtClean="0"/>
              <a:t>是超码。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AG</a:t>
            </a:r>
            <a:r>
              <a:rPr lang="zh-CN" altLang="en-US" dirty="0" smtClean="0"/>
              <a:t>子集的属性集闭包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+=ABH</a:t>
            </a:r>
          </a:p>
          <a:p>
            <a:pPr marL="0" indent="0">
              <a:buNone/>
            </a:pPr>
            <a:r>
              <a:rPr lang="en-US" altLang="zh-CN" dirty="0"/>
              <a:t>G</a:t>
            </a:r>
            <a:r>
              <a:rPr lang="en-US" altLang="zh-CN" dirty="0" smtClean="0"/>
              <a:t>+=G</a:t>
            </a:r>
            <a:r>
              <a:rPr lang="zh-CN" altLang="en-US" dirty="0" smtClean="0"/>
              <a:t>均不为</a:t>
            </a:r>
            <a:r>
              <a:rPr lang="en-US" altLang="zh-CN" dirty="0" smtClean="0"/>
              <a:t>U,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AG</a:t>
            </a:r>
            <a:r>
              <a:rPr lang="zh-CN" altLang="en-US" dirty="0" smtClean="0"/>
              <a:t>是候选码。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90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412777"/>
            <a:ext cx="8229600" cy="3844652"/>
          </a:xfrm>
          <a:solidFill>
            <a:schemeClr val="bg1"/>
          </a:solidFill>
          <a:ln w="38100">
            <a:noFill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定理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Armstrong</a:t>
            </a:r>
            <a:r>
              <a:rPr lang="zh-CN" altLang="en-US" dirty="0">
                <a:latin typeface="+mn-ea"/>
              </a:rPr>
              <a:t>公理系统是有效的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正确性）、完备的。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正确性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指公理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是正确的。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有效性：</a:t>
            </a:r>
            <a:r>
              <a:rPr lang="zh-CN" altLang="en-US" dirty="0">
                <a:latin typeface="+mn-ea"/>
              </a:rPr>
              <a:t>指由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出发根据</a:t>
            </a:r>
            <a:r>
              <a:rPr lang="en-US" altLang="zh-CN" dirty="0">
                <a:latin typeface="+mn-ea"/>
              </a:rPr>
              <a:t>Armstrong</a:t>
            </a:r>
            <a:r>
              <a:rPr lang="zh-CN" altLang="en-US" dirty="0">
                <a:latin typeface="+mn-ea"/>
              </a:rPr>
              <a:t>公理推导出来的每一个函数依赖一定在</a:t>
            </a:r>
            <a:r>
              <a:rPr lang="en-US" altLang="zh-CN" dirty="0">
                <a:latin typeface="+mn-ea"/>
              </a:rPr>
              <a:t>F</a:t>
            </a:r>
            <a:r>
              <a:rPr lang="en-US" altLang="zh-CN" baseline="30000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完备性：</a:t>
            </a:r>
            <a:r>
              <a:rPr lang="zh-CN" altLang="en-US" dirty="0">
                <a:latin typeface="+mn-ea"/>
              </a:rPr>
              <a:t>指</a:t>
            </a:r>
            <a:r>
              <a:rPr lang="en-US" altLang="zh-CN" dirty="0">
                <a:latin typeface="+mn-ea"/>
              </a:rPr>
              <a:t>F</a:t>
            </a:r>
            <a:r>
              <a:rPr lang="en-US" altLang="zh-CN" baseline="30000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中的每一个函数依赖，必定可以由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出发根据</a:t>
            </a:r>
            <a:r>
              <a:rPr lang="en-US" altLang="zh-CN" dirty="0">
                <a:latin typeface="+mn-ea"/>
              </a:rPr>
              <a:t>Armstrong</a:t>
            </a:r>
            <a:r>
              <a:rPr lang="zh-CN" altLang="en-US" dirty="0">
                <a:latin typeface="+mn-ea"/>
              </a:rPr>
              <a:t>公理推导出来。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7DC3E6-1487-4A1E-B3D1-6A054F96E14F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2123728" y="44627"/>
            <a:ext cx="5133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4.3.4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函数依赖的推理规则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83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"/>
            <a:ext cx="7772400" cy="9525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FF00"/>
                </a:solidFill>
                <a:ea typeface="隶书" pitchFamily="49" charset="-122"/>
              </a:rPr>
              <a:t>4.2</a:t>
            </a:r>
            <a:r>
              <a:rPr lang="zh-CN" altLang="en-US" b="1" dirty="0" smtClean="0">
                <a:solidFill>
                  <a:srgbClr val="FFFF00"/>
                </a:solidFill>
                <a:ea typeface="隶书" pitchFamily="49" charset="-122"/>
              </a:rPr>
              <a:t>规范化小结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667712" y="1628800"/>
            <a:ext cx="7788903" cy="396044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关系数据库的规范化理论是数据库逻辑设计的工具。</a:t>
            </a:r>
          </a:p>
          <a:p>
            <a:pPr lvl="3" eaLnBrk="1" hangingPunct="1"/>
            <a:endParaRPr lang="zh-CN" altLang="en-US" sz="2800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一个关系只要其分量都是不可分的数据项，它就是规范化的关系，但这只是最基本的规范化。</a:t>
            </a:r>
          </a:p>
          <a:p>
            <a:pPr lvl="4" eaLnBrk="1" hangingPunct="1"/>
            <a:endParaRPr lang="zh-CN" altLang="en-US" sz="2800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规范化程度可以有多个不同的级别。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1FFE4-C91F-4B27-AA2A-9BCD867B71A1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770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22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2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27383"/>
            <a:ext cx="7772400" cy="9525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FF00"/>
                </a:solidFill>
                <a:ea typeface="隶书" pitchFamily="49" charset="-122"/>
              </a:rPr>
              <a:t>4.2</a:t>
            </a:r>
            <a:r>
              <a:rPr lang="zh-CN" altLang="en-US" b="1" dirty="0" smtClean="0">
                <a:solidFill>
                  <a:srgbClr val="FFFF00"/>
                </a:solidFill>
                <a:ea typeface="隶书" pitchFamily="49" charset="-122"/>
              </a:rPr>
              <a:t>规范化小结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650667" y="1412776"/>
            <a:ext cx="7775575" cy="4032448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规范化程度过低的关系不一定能够很好地描述现实世界，可能会存在插入异常、删除异常、修改复杂、数据冗余等问题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一个低一级范式的关系模式，通过模式分解可以转换为若干个高一级范式的关系模式集合，这种过程就叫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关系模式的规范化。</a:t>
            </a:r>
            <a:endParaRPr lang="zh-CN" altLang="en-US" b="1" dirty="0">
              <a:latin typeface="+mn-ea"/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42264C-F4D6-4730-B847-6A44CCF779D7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643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32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32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Tx/>
            </a:pPr>
            <a:r>
              <a:rPr lang="en-US" altLang="zh-CN" dirty="0">
                <a:ea typeface="隶书" pitchFamily="49" charset="-122"/>
              </a:rPr>
              <a:t>4.2</a:t>
            </a:r>
            <a:r>
              <a:rPr lang="zh-CN" altLang="en-US" dirty="0">
                <a:ea typeface="隶书" pitchFamily="49" charset="-122"/>
              </a:rPr>
              <a:t>规范化小结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04231" y="1412777"/>
            <a:ext cx="8458200" cy="4032251"/>
            <a:chOff x="240" y="1296"/>
            <a:chExt cx="5328" cy="3048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440" y="1584"/>
              <a:ext cx="41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隶书" pitchFamily="49" charset="-122"/>
                  <a:ea typeface="隶书" pitchFamily="49" charset="-122"/>
                </a:rPr>
                <a:t>消除非主属性对码的部分函数依赖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440" y="2313"/>
              <a:ext cx="41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隶书" pitchFamily="49" charset="-122"/>
                  <a:ea typeface="隶书" pitchFamily="49" charset="-122"/>
                </a:rPr>
                <a:t>消除非主属性对码的传递函数依赖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88" y="3033"/>
              <a:ext cx="3984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消除主属性对码的部分和传递函数依赖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60" y="1392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隶书" pitchFamily="49" charset="-122"/>
                  <a:ea typeface="隶书" pitchFamily="49" charset="-122"/>
                </a:rPr>
                <a:t>1NF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960" y="2016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隶书" pitchFamily="49" charset="-122"/>
                  <a:ea typeface="隶书" pitchFamily="49" charset="-122"/>
                </a:rPr>
                <a:t>2NF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960" y="2640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隶书" pitchFamily="49" charset="-122"/>
                  <a:ea typeface="隶书" pitchFamily="49" charset="-122"/>
                </a:rPr>
                <a:t>3NF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60" y="3369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隶书" pitchFamily="49" charset="-122"/>
                  <a:ea typeface="隶书" pitchFamily="49" charset="-122"/>
                </a:rPr>
                <a:t>BCNF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912" y="1488"/>
              <a:ext cx="0" cy="220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lg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40" y="1296"/>
              <a:ext cx="816" cy="3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 dirty="0">
                  <a:latin typeface="隶书" pitchFamily="49" charset="-122"/>
                  <a:ea typeface="隶书" pitchFamily="49" charset="-122"/>
                </a:rPr>
                <a:t>消除决定因素非码的非平凡函数依赖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2209231" y="980728"/>
            <a:ext cx="451277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关系模式规范化的基本步骤</a:t>
            </a:r>
          </a:p>
        </p:txBody>
      </p:sp>
    </p:spTree>
    <p:extLst>
      <p:ext uri="{BB962C8B-B14F-4D97-AF65-F5344CB8AC3E}">
        <p14:creationId xmlns:p14="http://schemas.microsoft.com/office/powerpoint/2010/main" val="20498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78429" y="788459"/>
            <a:ext cx="7778187" cy="9525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规范化的基本思想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319370" y="1498735"/>
            <a:ext cx="8496300" cy="42002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消除不合适的数据依赖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使得各关系模式达到某种程度的“分离”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采用“一事一地”的模式设计原则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latin typeface="+mn-ea"/>
              </a:rPr>
              <a:t>  让一个关系描述一个概念、一个实体或者实体间的一种联系。若多于一个概念就把它“分离”出去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所谓规范化实质上是概念的单一化</a:t>
            </a: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27240E-BEA6-458B-827F-79D0F7CFDDD9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1"/>
            <a:ext cx="7772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</a:pPr>
            <a:r>
              <a:rPr lang="en-US" altLang="zh-CN" b="1" dirty="0">
                <a:solidFill>
                  <a:srgbClr val="FFFF00"/>
                </a:solidFill>
                <a:ea typeface="隶书" pitchFamily="49" charset="-122"/>
              </a:rPr>
              <a:t>4.2</a:t>
            </a:r>
            <a:r>
              <a:rPr lang="zh-CN" altLang="en-US" b="1" dirty="0">
                <a:solidFill>
                  <a:srgbClr val="FFFF00"/>
                </a:solidFill>
                <a:ea typeface="隶书" pitchFamily="49" charset="-122"/>
              </a:rPr>
              <a:t>规范化小结</a:t>
            </a:r>
          </a:p>
        </p:txBody>
      </p:sp>
    </p:spTree>
    <p:extLst>
      <p:ext uri="{BB962C8B-B14F-4D97-AF65-F5344CB8AC3E}">
        <p14:creationId xmlns:p14="http://schemas.microsoft.com/office/powerpoint/2010/main" val="3352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50"/>
                                        <p:tgtEl>
                                          <p:spTgt spid="185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5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25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25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5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25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334964" y="1556795"/>
            <a:ext cx="8351839" cy="368405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+mn-ea"/>
              </a:rPr>
              <a:t>不能说规范化程度越高的关系模式就越好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+mn-ea"/>
              </a:rPr>
              <a:t>在设计数据库模式结构时，必须对现实世界的实际情况和用户应用需求作进一步分析，确定一个合适的、能够反映现实世界的模式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+mn-ea"/>
              </a:rPr>
              <a:t>上面的规范化步骤可以在其中任何一步终止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514639-FF7B-4C6C-8D44-23504A0B8A7F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1"/>
            <a:ext cx="7772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</a:pPr>
            <a:r>
              <a:rPr lang="en-US" altLang="zh-CN" b="1">
                <a:solidFill>
                  <a:srgbClr val="FFFF00"/>
                </a:solidFill>
                <a:ea typeface="隶书" pitchFamily="49" charset="-122"/>
              </a:rPr>
              <a:t>4.2</a:t>
            </a:r>
            <a:r>
              <a:rPr lang="zh-CN" altLang="en-US" b="1">
                <a:solidFill>
                  <a:srgbClr val="FFFF00"/>
                </a:solidFill>
                <a:ea typeface="隶书" pitchFamily="49" charset="-122"/>
              </a:rPr>
              <a:t>规范化小结</a:t>
            </a:r>
            <a:endParaRPr lang="zh-CN" altLang="en-US" b="1" dirty="0">
              <a:solidFill>
                <a:srgbClr val="FFFF00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5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5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5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84430B-9E82-4A42-88FF-612DA824B28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28607" y="1143001"/>
            <a:ext cx="8664575" cy="6058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spcBef>
                <a:spcPct val="20000"/>
              </a:spcBef>
            </a:pPr>
            <a:r>
              <a:rPr lang="zh-CN" altLang="en-US" sz="3200" b="1" dirty="0">
                <a:ea typeface="隶书" pitchFamily="49" charset="-122"/>
              </a:rPr>
              <a:t>指出下列关系模式属于第几范式，并说明理由</a:t>
            </a:r>
            <a:endParaRPr lang="zh-CN" altLang="en-US" sz="3200" b="1" dirty="0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331791" y="2420889"/>
            <a:ext cx="8458200" cy="2095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3200" dirty="0">
                <a:latin typeface="Times New Roman" pitchFamily="18" charset="0"/>
              </a:rPr>
              <a:t>(1) R</a:t>
            </a:r>
            <a:r>
              <a:rPr kumimoji="1" lang="zh-CN" altLang="en-US" sz="3200" dirty="0">
                <a:latin typeface="Times New Roman" pitchFamily="18" charset="0"/>
              </a:rPr>
              <a:t>（</a:t>
            </a:r>
            <a:r>
              <a:rPr kumimoji="1" lang="en-US" altLang="zh-CN" sz="3200" dirty="0">
                <a:latin typeface="Times New Roman" pitchFamily="18" charset="0"/>
              </a:rPr>
              <a:t>X,Y,Z</a:t>
            </a:r>
            <a:r>
              <a:rPr kumimoji="1" lang="zh-CN" altLang="en-US" sz="3200" dirty="0">
                <a:latin typeface="Times New Roman" pitchFamily="18" charset="0"/>
              </a:rPr>
              <a:t>） </a:t>
            </a:r>
            <a:r>
              <a:rPr kumimoji="1" lang="en-US" altLang="zh-CN" sz="3200" dirty="0">
                <a:latin typeface="Times New Roman" pitchFamily="18" charset="0"/>
              </a:rPr>
              <a:t>F</a:t>
            </a:r>
            <a:r>
              <a:rPr kumimoji="1" lang="zh-CN" altLang="en-US" sz="3200" dirty="0">
                <a:latin typeface="Times New Roman" pitchFamily="18" charset="0"/>
              </a:rPr>
              <a:t>＝</a:t>
            </a:r>
            <a:r>
              <a:rPr kumimoji="1" lang="en-US" altLang="zh-CN" sz="3200" dirty="0">
                <a:latin typeface="Times New Roman" pitchFamily="18" charset="0"/>
              </a:rPr>
              <a:t>{XY → Z}</a:t>
            </a:r>
          </a:p>
          <a:p>
            <a:r>
              <a:rPr kumimoji="1" lang="en-US" altLang="zh-CN" sz="3200" dirty="0">
                <a:latin typeface="Times New Roman" pitchFamily="18" charset="0"/>
              </a:rPr>
              <a:t>(2) R</a:t>
            </a:r>
            <a:r>
              <a:rPr kumimoji="1" lang="zh-CN" altLang="en-US" sz="3200" dirty="0">
                <a:latin typeface="Times New Roman" pitchFamily="18" charset="0"/>
              </a:rPr>
              <a:t>（</a:t>
            </a:r>
            <a:r>
              <a:rPr kumimoji="1" lang="en-US" altLang="zh-CN" sz="3200" dirty="0">
                <a:latin typeface="Times New Roman" pitchFamily="18" charset="0"/>
              </a:rPr>
              <a:t>X,Y,Z</a:t>
            </a:r>
            <a:r>
              <a:rPr kumimoji="1" lang="zh-CN" altLang="en-US" sz="3200" dirty="0">
                <a:latin typeface="Times New Roman" pitchFamily="18" charset="0"/>
              </a:rPr>
              <a:t>） </a:t>
            </a:r>
            <a:r>
              <a:rPr kumimoji="1" lang="en-US" altLang="zh-CN" sz="3200" dirty="0">
                <a:latin typeface="Times New Roman" pitchFamily="18" charset="0"/>
              </a:rPr>
              <a:t>F</a:t>
            </a:r>
            <a:r>
              <a:rPr kumimoji="1" lang="zh-CN" altLang="en-US" sz="3200" dirty="0">
                <a:latin typeface="Times New Roman" pitchFamily="18" charset="0"/>
              </a:rPr>
              <a:t>＝</a:t>
            </a:r>
            <a:r>
              <a:rPr kumimoji="1" lang="en-US" altLang="zh-CN" sz="3200" dirty="0">
                <a:latin typeface="Times New Roman" pitchFamily="18" charset="0"/>
              </a:rPr>
              <a:t>{Y → Z, XZ →Y}</a:t>
            </a:r>
          </a:p>
          <a:p>
            <a:r>
              <a:rPr kumimoji="1" lang="en-US" altLang="zh-CN" sz="3200" dirty="0">
                <a:latin typeface="Times New Roman" pitchFamily="18" charset="0"/>
              </a:rPr>
              <a:t>(3) R</a:t>
            </a:r>
            <a:r>
              <a:rPr kumimoji="1" lang="zh-CN" altLang="en-US" sz="3200" dirty="0">
                <a:latin typeface="Times New Roman" pitchFamily="18" charset="0"/>
              </a:rPr>
              <a:t>（</a:t>
            </a:r>
            <a:r>
              <a:rPr kumimoji="1" lang="en-US" altLang="zh-CN" sz="3200" dirty="0">
                <a:latin typeface="Times New Roman" pitchFamily="18" charset="0"/>
              </a:rPr>
              <a:t>X,Y,Z</a:t>
            </a:r>
            <a:r>
              <a:rPr kumimoji="1" lang="zh-CN" altLang="en-US" sz="3200" dirty="0">
                <a:latin typeface="Times New Roman" pitchFamily="18" charset="0"/>
              </a:rPr>
              <a:t>） </a:t>
            </a:r>
            <a:r>
              <a:rPr kumimoji="1" lang="en-US" altLang="zh-CN" sz="3200" dirty="0">
                <a:latin typeface="Times New Roman" pitchFamily="18" charset="0"/>
              </a:rPr>
              <a:t>F</a:t>
            </a:r>
            <a:r>
              <a:rPr kumimoji="1" lang="zh-CN" altLang="en-US" sz="3200" dirty="0">
                <a:latin typeface="Times New Roman" pitchFamily="18" charset="0"/>
              </a:rPr>
              <a:t>＝</a:t>
            </a:r>
            <a:r>
              <a:rPr kumimoji="1" lang="en-US" altLang="zh-CN" sz="3200" dirty="0">
                <a:latin typeface="Times New Roman" pitchFamily="18" charset="0"/>
              </a:rPr>
              <a:t>{Y → Z, Y → X ,X →YZ}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1"/>
            <a:ext cx="7772400" cy="9525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</a:pPr>
            <a:r>
              <a:rPr lang="zh-CN" altLang="en-US" b="1" dirty="0" smtClean="0">
                <a:solidFill>
                  <a:srgbClr val="FFFF00"/>
                </a:solidFill>
                <a:ea typeface="隶书" pitchFamily="49" charset="-122"/>
              </a:rPr>
              <a:t>课堂问答题</a:t>
            </a:r>
            <a:endParaRPr lang="zh-CN" altLang="en-US" b="1" dirty="0">
              <a:solidFill>
                <a:srgbClr val="FFFF00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8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Pages>0</Pages>
  <Words>2740</Words>
  <Characters>0</Characters>
  <Application>Microsoft Office PowerPoint</Application>
  <DocSecurity>0</DocSecurity>
  <PresentationFormat>全屏显示(4:3)</PresentationFormat>
  <Lines>0</Lines>
  <Paragraphs>231</Paragraphs>
  <Slides>31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Microsoft Yahei</vt:lpstr>
      <vt:lpstr>方正姚体</vt:lpstr>
      <vt:lpstr>黑体</vt:lpstr>
      <vt:lpstr>华文新魏</vt:lpstr>
      <vt:lpstr>隶书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默认设计模板</vt:lpstr>
      <vt:lpstr>第4章 关系规范化理论</vt:lpstr>
      <vt:lpstr>PowerPoint 演示文稿</vt:lpstr>
      <vt:lpstr>PowerPoint 演示文稿</vt:lpstr>
      <vt:lpstr>4.2规范化小结</vt:lpstr>
      <vt:lpstr>4.2规范化小结</vt:lpstr>
      <vt:lpstr>4.2规范化小结</vt:lpstr>
      <vt:lpstr>规范化的基本思想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如何判定属性X是否为关系R的超码？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未定义</dc:creator>
  <cp:keywords/>
  <dc:description/>
  <cp:lastModifiedBy>xuhui</cp:lastModifiedBy>
  <cp:revision>232</cp:revision>
  <dcterms:created xsi:type="dcterms:W3CDTF">2014-01-06T05:16:49Z</dcterms:created>
  <dcterms:modified xsi:type="dcterms:W3CDTF">2018-04-11T10:36:51Z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