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6" r:id="rId2"/>
    <p:sldId id="319" r:id="rId3"/>
    <p:sldId id="320" r:id="rId4"/>
    <p:sldId id="321" r:id="rId5"/>
    <p:sldId id="317" r:id="rId6"/>
    <p:sldId id="318" r:id="rId7"/>
    <p:sldId id="297" r:id="rId8"/>
    <p:sldId id="322" r:id="rId9"/>
    <p:sldId id="298" r:id="rId10"/>
    <p:sldId id="257" r:id="rId11"/>
    <p:sldId id="258" r:id="rId12"/>
    <p:sldId id="259" r:id="rId13"/>
    <p:sldId id="299" r:id="rId14"/>
    <p:sldId id="300" r:id="rId15"/>
    <p:sldId id="323" r:id="rId16"/>
    <p:sldId id="315" r:id="rId17"/>
    <p:sldId id="260" r:id="rId18"/>
    <p:sldId id="301" r:id="rId19"/>
    <p:sldId id="302" r:id="rId20"/>
    <p:sldId id="303" r:id="rId21"/>
    <p:sldId id="304" r:id="rId22"/>
    <p:sldId id="305" r:id="rId23"/>
    <p:sldId id="307" r:id="rId24"/>
    <p:sldId id="261" r:id="rId25"/>
    <p:sldId id="308" r:id="rId26"/>
    <p:sldId id="306" r:id="rId27"/>
    <p:sldId id="262" r:id="rId28"/>
    <p:sldId id="263" r:id="rId29"/>
    <p:sldId id="309" r:id="rId30"/>
    <p:sldId id="310" r:id="rId31"/>
    <p:sldId id="311" r:id="rId32"/>
    <p:sldId id="264" r:id="rId33"/>
    <p:sldId id="312" r:id="rId34"/>
    <p:sldId id="313" r:id="rId35"/>
    <p:sldId id="314" r:id="rId36"/>
    <p:sldId id="316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86732" autoAdjust="0"/>
  </p:normalViewPr>
  <p:slideViewPr>
    <p:cSldViewPr>
      <p:cViewPr varScale="1">
        <p:scale>
          <a:sx n="59" d="100"/>
          <a:sy n="59" d="100"/>
        </p:scale>
        <p:origin x="15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85FD31AB-1BBE-4846-8FBF-C41613DBE9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48" dirty="0" smtClean="0">
                <a:latin typeface="PMingLiU"/>
                <a:cs typeface="PMingLiU"/>
              </a:rPr>
              <a:t>前面讨论了整数的整除性</a:t>
            </a:r>
            <a:r>
              <a:rPr lang="zh-CN" altLang="en-US" sz="1200" spc="143" dirty="0" smtClean="0">
                <a:latin typeface="PMingLiU"/>
                <a:cs typeface="PMingLiU"/>
              </a:rPr>
              <a:t>质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400" spc="63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201" dirty="0" smtClean="0">
                <a:latin typeface="PMingLiU"/>
                <a:cs typeface="PMingLiU"/>
              </a:rPr>
              <a:t>现在</a:t>
            </a:r>
            <a:r>
              <a:rPr lang="zh-CN" altLang="en-US" sz="1200" spc="148" dirty="0" smtClean="0">
                <a:latin typeface="PMingLiU"/>
                <a:cs typeface="PMingLiU"/>
              </a:rPr>
              <a:t>讨论整数的同余性</a:t>
            </a:r>
            <a:r>
              <a:rPr lang="zh-CN" altLang="en-US" sz="1200" spc="143" dirty="0" smtClean="0">
                <a:latin typeface="PMingLiU"/>
                <a:cs typeface="PMingLiU"/>
              </a:rPr>
              <a:t>质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400" spc="63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8" dirty="0" smtClean="0">
                <a:latin typeface="PMingLiU"/>
                <a:cs typeface="PMingLiU"/>
              </a:rPr>
              <a:t>以对整</a:t>
            </a:r>
            <a:r>
              <a:rPr lang="zh-CN" altLang="en-US" sz="1200" spc="143" dirty="0" smtClean="0">
                <a:latin typeface="PMingLiU"/>
                <a:cs typeface="PMingLiU"/>
              </a:rPr>
              <a:t>数 进行恰当</a:t>
            </a:r>
            <a:r>
              <a:rPr lang="zh-CN" altLang="en-US" sz="1200" spc="148" dirty="0" smtClean="0">
                <a:latin typeface="PMingLiU"/>
                <a:cs typeface="PMingLiU"/>
              </a:rPr>
              <a:t>的</a:t>
            </a:r>
            <a:r>
              <a:rPr lang="zh-CN" altLang="en-US" sz="1200" spc="143" dirty="0" smtClean="0">
                <a:latin typeface="PMingLiU"/>
                <a:cs typeface="PMingLiU"/>
              </a:rPr>
              <a:t>分类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.</a:t>
            </a:r>
            <a:r>
              <a:rPr lang="zh-CN" altLang="en-US" sz="1400" spc="201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3" dirty="0" smtClean="0">
                <a:latin typeface="PMingLiU"/>
                <a:cs typeface="PMingLiU"/>
              </a:rPr>
              <a:t>同余是</a:t>
            </a:r>
            <a:r>
              <a:rPr lang="zh-CN" altLang="en-US" sz="1200" spc="148" dirty="0" smtClean="0">
                <a:latin typeface="PMingLiU"/>
                <a:cs typeface="PMingLiU"/>
              </a:rPr>
              <a:t>数</a:t>
            </a:r>
            <a:r>
              <a:rPr lang="zh-CN" altLang="en-US" sz="1200" spc="143" dirty="0" smtClean="0">
                <a:latin typeface="PMingLiU"/>
                <a:cs typeface="PMingLiU"/>
              </a:rPr>
              <a:t>论中的一个十分重要的概念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400" spc="53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3" dirty="0" smtClean="0">
                <a:latin typeface="PMingLiU"/>
                <a:cs typeface="PMingLiU"/>
              </a:rPr>
              <a:t>同余理论 </a:t>
            </a:r>
            <a:r>
              <a:rPr lang="zh-CN" altLang="en-US" sz="1200" spc="196" dirty="0" smtClean="0">
                <a:latin typeface="PMingLiU"/>
                <a:cs typeface="PMingLiU"/>
              </a:rPr>
              <a:t>在</a:t>
            </a:r>
            <a:r>
              <a:rPr lang="zh-CN" altLang="en-US" sz="1200" spc="138" dirty="0" smtClean="0">
                <a:latin typeface="PMingLiU"/>
                <a:cs typeface="PMingLiU"/>
              </a:rPr>
              <a:t>密</a:t>
            </a:r>
            <a:r>
              <a:rPr lang="zh-CN" altLang="en-US" sz="1200" spc="143" dirty="0" smtClean="0">
                <a:latin typeface="PMingLiU"/>
                <a:cs typeface="PMingLiU"/>
              </a:rPr>
              <a:t>码学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400" spc="-11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43" dirty="0" smtClean="0">
                <a:latin typeface="PMingLiU"/>
                <a:cs typeface="PMingLiU"/>
              </a:rPr>
              <a:t>特别</a:t>
            </a:r>
            <a:r>
              <a:rPr lang="zh-CN" altLang="en-US" sz="1200" spc="138" dirty="0" smtClean="0">
                <a:latin typeface="PMingLiU"/>
                <a:cs typeface="PMingLiU"/>
              </a:rPr>
              <a:t>是</a:t>
            </a:r>
            <a:r>
              <a:rPr lang="zh-CN" altLang="en-US" sz="1200" spc="143" dirty="0" smtClean="0">
                <a:latin typeface="PMingLiU"/>
                <a:cs typeface="PMingLiU"/>
              </a:rPr>
              <a:t>公</a:t>
            </a:r>
            <a:r>
              <a:rPr lang="zh-CN" altLang="en-US" sz="1200" spc="196" dirty="0" smtClean="0">
                <a:latin typeface="PMingLiU"/>
                <a:cs typeface="PMingLiU"/>
              </a:rPr>
              <a:t>钥</a:t>
            </a:r>
            <a:r>
              <a:rPr lang="zh-CN" altLang="en-US" sz="1200" spc="143" dirty="0" smtClean="0">
                <a:latin typeface="PMingLiU"/>
                <a:cs typeface="PMingLiU"/>
              </a:rPr>
              <a:t>密</a:t>
            </a:r>
            <a:r>
              <a:rPr lang="zh-CN" altLang="en-US" sz="1200" spc="138" dirty="0" smtClean="0">
                <a:latin typeface="PMingLiU"/>
                <a:cs typeface="PMingLiU"/>
              </a:rPr>
              <a:t>码</a:t>
            </a:r>
            <a:r>
              <a:rPr lang="zh-CN" altLang="en-US" sz="1200" spc="143" dirty="0" smtClean="0">
                <a:latin typeface="PMingLiU"/>
                <a:cs typeface="PMingLiU"/>
              </a:rPr>
              <a:t>学中有</a:t>
            </a:r>
            <a:r>
              <a:rPr lang="zh-CN" altLang="en-US" sz="1200" spc="190" dirty="0" smtClean="0">
                <a:latin typeface="PMingLiU"/>
                <a:cs typeface="PMingLiU"/>
              </a:rPr>
              <a:t>着</a:t>
            </a:r>
            <a:r>
              <a:rPr lang="zh-CN" altLang="en-US" sz="1200" spc="143" dirty="0" smtClean="0">
                <a:latin typeface="PMingLiU"/>
                <a:cs typeface="PMingLiU"/>
              </a:rPr>
              <a:t>非常重</a:t>
            </a:r>
            <a:r>
              <a:rPr lang="zh-CN" altLang="en-US" sz="1200" spc="138" dirty="0" smtClean="0">
                <a:latin typeface="PMingLiU"/>
                <a:cs typeface="PMingLiU"/>
              </a:rPr>
              <a:t>要</a:t>
            </a:r>
            <a:r>
              <a:rPr lang="zh-CN" altLang="en-US" sz="1200" spc="143" dirty="0" smtClean="0">
                <a:latin typeface="PMingLiU"/>
                <a:cs typeface="PMingLiU"/>
              </a:rPr>
              <a:t>的应用</a:t>
            </a:r>
            <a:r>
              <a:rPr lang="en-US" altLang="zh-CN" sz="1400" spc="-5" dirty="0" smtClean="0">
                <a:latin typeface="Times New Roman"/>
                <a:cs typeface="Times New Roman"/>
              </a:rPr>
              <a:t>.</a:t>
            </a:r>
            <a:endParaRPr lang="zh-CN" altLang="en-US" sz="1400" dirty="0" smtClean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772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8997F6-E44D-44F2-BAF6-F0FA9110A713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99439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135" dirty="0" smtClean="0">
                <a:latin typeface="PMingLiU"/>
                <a:cs typeface="PMingLiU"/>
              </a:rPr>
              <a:t>同余的概念常常出</a:t>
            </a:r>
            <a:r>
              <a:rPr lang="zh-CN" altLang="en-US" sz="1100" spc="185" dirty="0" smtClean="0">
                <a:latin typeface="PMingLiU"/>
                <a:cs typeface="PMingLiU"/>
              </a:rPr>
              <a:t>现</a:t>
            </a:r>
            <a:r>
              <a:rPr lang="zh-CN" altLang="en-US" sz="1200" spc="135" dirty="0" smtClean="0">
                <a:latin typeface="PMingLiU"/>
                <a:cs typeface="PMingLiU"/>
              </a:rPr>
              <a:t>于</a:t>
            </a:r>
            <a:r>
              <a:rPr lang="zh-CN" altLang="en-US" sz="1100" spc="185" dirty="0" smtClean="0">
                <a:latin typeface="PMingLiU"/>
                <a:cs typeface="PMingLiU"/>
              </a:rPr>
              <a:t>日</a:t>
            </a:r>
            <a:r>
              <a:rPr lang="zh-CN" altLang="en-US" sz="1200" spc="135" dirty="0" smtClean="0">
                <a:latin typeface="PMingLiU"/>
                <a:cs typeface="PMingLiU"/>
              </a:rPr>
              <a:t>常生</a:t>
            </a:r>
            <a:r>
              <a:rPr lang="zh-CN" altLang="en-US" sz="1100" spc="185" dirty="0" smtClean="0">
                <a:latin typeface="PMingLiU"/>
                <a:cs typeface="PMingLiU"/>
              </a:rPr>
              <a:t>活</a:t>
            </a:r>
            <a:r>
              <a:rPr lang="zh-CN" altLang="en-US" sz="1200" spc="135" dirty="0" smtClean="0">
                <a:latin typeface="PMingLiU"/>
                <a:cs typeface="PMingLiU"/>
              </a:rPr>
              <a:t>中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.</a:t>
            </a:r>
            <a:r>
              <a:rPr lang="zh-CN" altLang="en-US" sz="1200" spc="11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35" dirty="0" smtClean="0">
                <a:latin typeface="PMingLiU"/>
                <a:cs typeface="PMingLiU"/>
              </a:rPr>
              <a:t>例</a:t>
            </a:r>
            <a:r>
              <a:rPr lang="zh-CN" altLang="en-US" sz="1100" spc="180" dirty="0" smtClean="0">
                <a:latin typeface="PMingLiU"/>
                <a:cs typeface="PMingLiU"/>
              </a:rPr>
              <a:t>如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 </a:t>
            </a:r>
            <a:r>
              <a:rPr lang="zh-CN" altLang="en-US" sz="1200" spc="135" dirty="0" smtClean="0">
                <a:latin typeface="PMingLiU"/>
                <a:cs typeface="PMingLiU"/>
              </a:rPr>
              <a:t>时针是模</a:t>
            </a:r>
            <a:r>
              <a:rPr lang="zh-CN" altLang="en-US" sz="1200" spc="10" dirty="0" smtClean="0">
                <a:latin typeface="PMingLiU"/>
                <a:cs typeface="PMingLiU"/>
              </a:rPr>
              <a:t> </a:t>
            </a:r>
            <a:r>
              <a:rPr lang="en-US" altLang="zh-CN" sz="1200" spc="-160" dirty="0" smtClean="0">
                <a:latin typeface="Tahoma"/>
                <a:cs typeface="Tahoma"/>
              </a:rPr>
              <a:t>12</a:t>
            </a:r>
            <a:r>
              <a:rPr lang="zh-CN" altLang="en-US" sz="1200" spc="-120" dirty="0" smtClean="0">
                <a:latin typeface="Tahoma"/>
                <a:cs typeface="Tahoma"/>
              </a:rPr>
              <a:t> </a:t>
            </a:r>
            <a:r>
              <a:rPr lang="zh-CN" altLang="en-US" sz="1100" spc="185" dirty="0" smtClean="0">
                <a:latin typeface="PMingLiU"/>
                <a:cs typeface="PMingLiU"/>
              </a:rPr>
              <a:t>或</a:t>
            </a:r>
            <a:r>
              <a:rPr lang="zh-CN" altLang="en-US" sz="1100" spc="25" dirty="0" smtClean="0">
                <a:latin typeface="PMingLiU"/>
                <a:cs typeface="PMingLiU"/>
              </a:rPr>
              <a:t> </a:t>
            </a:r>
            <a:r>
              <a:rPr lang="en-US" altLang="zh-CN" sz="1200" spc="-160" dirty="0" smtClean="0">
                <a:latin typeface="Tahoma"/>
                <a:cs typeface="Tahoma"/>
              </a:rPr>
              <a:t>24</a:t>
            </a:r>
            <a:r>
              <a:rPr lang="zh-CN" altLang="en-US" sz="1200" spc="-120" dirty="0" smtClean="0">
                <a:latin typeface="Tahoma"/>
                <a:cs typeface="Tahoma"/>
              </a:rPr>
              <a:t> </a:t>
            </a:r>
            <a:r>
              <a:rPr lang="zh-CN" altLang="en-US" sz="1200" spc="135" dirty="0" smtClean="0">
                <a:latin typeface="PMingLiU"/>
                <a:cs typeface="PMingLiU"/>
              </a:rPr>
              <a:t>小时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.  </a:t>
            </a:r>
            <a:r>
              <a:rPr lang="zh-CN" altLang="en-US" sz="1200" spc="135" dirty="0" smtClean="0">
                <a:latin typeface="PMingLiU"/>
                <a:cs typeface="PMingLiU"/>
              </a:rPr>
              <a:t>分</a:t>
            </a:r>
            <a:r>
              <a:rPr lang="zh-CN" altLang="en-US" sz="1200" spc="130" dirty="0" smtClean="0">
                <a:latin typeface="PMingLiU"/>
                <a:cs typeface="PMingLiU"/>
              </a:rPr>
              <a:t>针</a:t>
            </a:r>
            <a:r>
              <a:rPr lang="zh-CN" altLang="en-US" sz="1200" spc="135" dirty="0" smtClean="0">
                <a:latin typeface="PMingLiU"/>
                <a:cs typeface="PMingLiU"/>
              </a:rPr>
              <a:t>和秒针</a:t>
            </a:r>
            <a:r>
              <a:rPr lang="zh-CN" altLang="en-US" sz="1200" spc="130" dirty="0" smtClean="0">
                <a:latin typeface="PMingLiU"/>
                <a:cs typeface="PMingLiU"/>
              </a:rPr>
              <a:t>是</a:t>
            </a:r>
            <a:r>
              <a:rPr lang="zh-CN" altLang="en-US" sz="1200" spc="135" dirty="0" smtClean="0">
                <a:latin typeface="PMingLiU"/>
                <a:cs typeface="PMingLiU"/>
              </a:rPr>
              <a:t>模</a:t>
            </a:r>
            <a:r>
              <a:rPr lang="zh-CN" altLang="en-US" sz="1200" spc="5" dirty="0" smtClean="0">
                <a:latin typeface="PMingLiU"/>
                <a:cs typeface="PMingLiU"/>
              </a:rPr>
              <a:t> </a:t>
            </a:r>
            <a:r>
              <a:rPr lang="en-US" altLang="zh-CN" sz="1200" spc="-110" dirty="0" smtClean="0">
                <a:latin typeface="Tahoma"/>
                <a:cs typeface="Tahoma"/>
              </a:rPr>
              <a:t>60</a:t>
            </a:r>
            <a:r>
              <a:rPr lang="en-US" altLang="zh-CN" sz="1200" spc="-110" dirty="0" smtClean="0">
                <a:latin typeface="Times New Roman"/>
                <a:cs typeface="Times New Roman"/>
              </a:rPr>
              <a:t>.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53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821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100" spc="185" dirty="0" smtClean="0">
                <a:latin typeface="PMingLiU"/>
                <a:cs typeface="PMingLiU"/>
              </a:rPr>
              <a:t>其</a:t>
            </a:r>
            <a:r>
              <a:rPr lang="zh-CN" altLang="en-US" sz="1200" spc="130" dirty="0" smtClean="0">
                <a:latin typeface="PMingLiU"/>
                <a:cs typeface="PMingLiU"/>
              </a:rPr>
              <a:t>次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,</a:t>
            </a:r>
            <a:r>
              <a:rPr lang="zh-CN" altLang="en-US" sz="1200" spc="-10" dirty="0" smtClean="0">
                <a:latin typeface="Times New Roman"/>
                <a:cs typeface="Times New Roman"/>
              </a:rPr>
              <a:t> </a:t>
            </a:r>
            <a:r>
              <a:rPr lang="zh-CN" altLang="en-US" sz="1200" spc="130" dirty="0" smtClean="0">
                <a:latin typeface="PMingLiU"/>
                <a:cs typeface="PMingLiU"/>
              </a:rPr>
              <a:t>模</a:t>
            </a:r>
            <a:r>
              <a:rPr lang="zh-CN" altLang="en-US" sz="1200" spc="135" dirty="0" smtClean="0">
                <a:latin typeface="PMingLiU"/>
                <a:cs typeface="PMingLiU"/>
              </a:rPr>
              <a:t>同余具</a:t>
            </a:r>
            <a:r>
              <a:rPr lang="zh-CN" altLang="en-US" sz="1200" spc="130" dirty="0" smtClean="0">
                <a:latin typeface="PMingLiU"/>
                <a:cs typeface="PMingLiU"/>
              </a:rPr>
              <a:t>有</a:t>
            </a:r>
            <a:r>
              <a:rPr lang="zh-CN" altLang="en-US" sz="1200" spc="135" dirty="0" smtClean="0">
                <a:latin typeface="PMingLiU"/>
                <a:cs typeface="PMingLiU"/>
              </a:rPr>
              <a:t>一种叫</a:t>
            </a:r>
            <a:r>
              <a:rPr lang="zh-CN" altLang="en-US" sz="1100" spc="235" dirty="0" smtClean="0">
                <a:latin typeface="PMingLiU"/>
                <a:cs typeface="PMingLiU"/>
              </a:rPr>
              <a:t>做</a:t>
            </a:r>
            <a:r>
              <a:rPr lang="zh-CN" altLang="en-US" sz="1200" spc="160" dirty="0" smtClean="0">
                <a:latin typeface="PMingLiU"/>
                <a:cs typeface="PMingLiU"/>
              </a:rPr>
              <a:t>等</a:t>
            </a:r>
            <a:r>
              <a:rPr lang="zh-CN" altLang="en-US" sz="1200" spc="210" dirty="0" smtClean="0">
                <a:latin typeface="PMingLiU"/>
                <a:cs typeface="PMingLiU"/>
              </a:rPr>
              <a:t>价</a:t>
            </a:r>
            <a:r>
              <a:rPr lang="zh-CN" altLang="en-US" sz="1200" spc="185" dirty="0" smtClean="0">
                <a:latin typeface="PMingLiU"/>
                <a:cs typeface="PMingLiU"/>
              </a:rPr>
              <a:t>关</a:t>
            </a:r>
            <a:r>
              <a:rPr lang="zh-CN" altLang="en-US" sz="1100" spc="185" dirty="0" smtClean="0">
                <a:latin typeface="PMingLiU"/>
                <a:cs typeface="PMingLiU"/>
              </a:rPr>
              <a:t>系</a:t>
            </a:r>
            <a:r>
              <a:rPr lang="zh-CN" altLang="en-US" sz="1100" spc="25" dirty="0" smtClean="0">
                <a:latin typeface="PMingLiU"/>
                <a:cs typeface="PMingLiU"/>
              </a:rPr>
              <a:t> </a:t>
            </a:r>
            <a:r>
              <a:rPr lang="zh-CN" altLang="en-US" sz="1200" spc="130" dirty="0" smtClean="0">
                <a:latin typeface="PMingLiU"/>
                <a:cs typeface="PMingLiU"/>
              </a:rPr>
              <a:t>的</a:t>
            </a:r>
            <a:r>
              <a:rPr lang="zh-CN" altLang="en-US" sz="1200" spc="135" dirty="0" smtClean="0">
                <a:latin typeface="PMingLiU"/>
                <a:cs typeface="PMingLiU"/>
              </a:rPr>
              <a:t>性质</a:t>
            </a:r>
            <a:r>
              <a:rPr lang="en-US" altLang="zh-CN" sz="1200" spc="-5" dirty="0" smtClean="0">
                <a:latin typeface="Times New Roman"/>
                <a:cs typeface="Times New Roman"/>
              </a:rPr>
              <a:t>.</a:t>
            </a:r>
            <a:endParaRPr lang="zh-CN" altLang="en-US" sz="1200" dirty="0" smtClean="0">
              <a:latin typeface="Times New Roman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FD31AB-1BBE-4846-8FBF-C41613DBE957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84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7209A-4913-4397-9CA1-825A597689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4080898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63F31-5AEF-4A84-8E26-28D5C66EDC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7616912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76B5A-5078-4AFD-AB01-665991D327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276624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446FF-A284-42B7-9C20-BCA9DB47FE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527362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5DBC6-ACE6-425F-A97F-08DA8B998A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803013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93290B-A879-4CF3-BF0C-1AE87477DE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509458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DE63B9-96FA-4DAC-900B-A262FFB520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2798754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E1DF3-393B-4BFD-BC7E-3B3FEB50F1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2564095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7E391-25B4-4644-88A8-759F2FA7B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2555521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A12CE-FE39-497D-8051-85933BF07D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347279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EA89A-62C2-4C31-9D14-8FA94BA172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382198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CC"/>
            </a:gs>
            <a:gs pos="50000">
              <a:srgbClr val="FFFFCC"/>
            </a:gs>
            <a:gs pos="100000">
              <a:srgbClr val="CCFFCC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FEC9005-DB33-4CBD-AF89-14413C7B7E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68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9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8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oleObject" Target="../embeddings/oleObject14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44.bin"/><Relationship Id="rId10" Type="http://schemas.openxmlformats.org/officeDocument/2006/relationships/image" Target="../media/image147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4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6F78C9-7DAD-40E1-BD6E-56AA756A5B3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zh-CN" altLang="en-US" sz="4400" b="1" smtClean="0">
                <a:solidFill>
                  <a:srgbClr val="FF0000"/>
                </a:solidFill>
                <a:latin typeface="宋体" panose="02010600030101010101" pitchFamily="2" charset="-122"/>
              </a:rPr>
              <a:t>第二章  同余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6CD56D0-C402-4A24-B6F3-936F88D6ECF5}" type="slidenum">
              <a:rPr lang="en-US" altLang="zh-CN"/>
              <a:pPr/>
              <a:t>10</a:t>
            </a:fld>
            <a:endParaRPr lang="en-US" altLang="zh-CN"/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685800" y="609600"/>
          <a:ext cx="7440613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4" imgW="3175000" imgH="1155700" progId="Equation.DSMT4">
                  <p:embed/>
                </p:oleObj>
              </mc:Choice>
              <mc:Fallback>
                <p:oleObj name="Equation" r:id="rId4" imgW="3175000" imgH="1155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09600"/>
                        <a:ext cx="7440613" cy="271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85800" y="3429000"/>
          <a:ext cx="6477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Equation" r:id="rId6" imgW="2743200" imgH="215900" progId="Equation.DSMT4">
                  <p:embed/>
                </p:oleObj>
              </mc:Choice>
              <mc:Fallback>
                <p:oleObj name="Equation" r:id="rId6" imgW="27432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429000"/>
                        <a:ext cx="6477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685800" y="4038600"/>
          <a:ext cx="7467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Equation" r:id="rId8" imgW="3124200" imgH="215900" progId="Equation.DSMT4">
                  <p:embed/>
                </p:oleObj>
              </mc:Choice>
              <mc:Fallback>
                <p:oleObj name="Equation" r:id="rId8" imgW="31242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74676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2895600" y="4648200"/>
          <a:ext cx="2590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Equation" r:id="rId10" imgW="990170" imgH="203112" progId="Equation.DSMT4">
                  <p:embed/>
                </p:oleObj>
              </mc:Choice>
              <mc:Fallback>
                <p:oleObj name="Equation" r:id="rId10" imgW="990170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648200"/>
                        <a:ext cx="2590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685800" y="5181600"/>
          <a:ext cx="8153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Equation" r:id="rId12" imgW="3492500" imgH="215900" progId="Equation.DSMT4">
                  <p:embed/>
                </p:oleObj>
              </mc:Choice>
              <mc:Fallback>
                <p:oleObj name="Equation" r:id="rId12" imgW="34925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181600"/>
                        <a:ext cx="8153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066800" y="5791200"/>
          <a:ext cx="7162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Equation" r:id="rId14" imgW="3149600" imgH="215900" progId="Equation.DSMT4">
                  <p:embed/>
                </p:oleObj>
              </mc:Choice>
              <mc:Fallback>
                <p:oleObj name="Equation" r:id="rId14" imgW="31496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91200"/>
                        <a:ext cx="7162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FE8E320-C472-470A-9661-D6B9EA9AA0D8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685800" y="685800"/>
          <a:ext cx="80010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3" imgW="3200400" imgH="431800" progId="Equation.DSMT4">
                  <p:embed/>
                </p:oleObj>
              </mc:Choice>
              <mc:Fallback>
                <p:oleObj name="Equation" r:id="rId3" imgW="32004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685800"/>
                        <a:ext cx="8001000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371600" y="1905000"/>
          <a:ext cx="56388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5" imgW="2171700" imgH="444500" progId="Equation.DSMT4">
                  <p:embed/>
                </p:oleObj>
              </mc:Choice>
              <mc:Fallback>
                <p:oleObj name="Equation" r:id="rId5" imgW="21717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6388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685800" y="3124200"/>
          <a:ext cx="4953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7" imgW="1930400" imgH="215900" progId="Equation.DSMT4">
                  <p:embed/>
                </p:oleObj>
              </mc:Choice>
              <mc:Fallback>
                <p:oleObj name="Equation" r:id="rId7" imgW="19304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124200"/>
                        <a:ext cx="4953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/>
          <p:cNvGraphicFramePr>
            <a:graphicFrameLocks noChangeAspect="1"/>
          </p:cNvGraphicFramePr>
          <p:nvPr/>
        </p:nvGraphicFramePr>
        <p:xfrm>
          <a:off x="685800" y="3886200"/>
          <a:ext cx="4343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9" imgW="1726451" imgH="215806" progId="Equation.DSMT4">
                  <p:embed/>
                </p:oleObj>
              </mc:Choice>
              <mc:Fallback>
                <p:oleObj name="Equation" r:id="rId9" imgW="1726451" imgH="21580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3434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/>
          <p:cNvGraphicFramePr>
            <a:graphicFrameLocks noChangeAspect="1"/>
          </p:cNvGraphicFramePr>
          <p:nvPr/>
        </p:nvGraphicFramePr>
        <p:xfrm>
          <a:off x="5105400" y="3886200"/>
          <a:ext cx="3048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11" imgW="1155199" imgH="215806" progId="Equation.DSMT4">
                  <p:embed/>
                </p:oleObj>
              </mc:Choice>
              <mc:Fallback>
                <p:oleObj name="Equation" r:id="rId11" imgW="1155199" imgH="21580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86200"/>
                        <a:ext cx="3048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/>
          <p:cNvGraphicFramePr>
            <a:graphicFrameLocks noChangeAspect="1"/>
          </p:cNvGraphicFramePr>
          <p:nvPr/>
        </p:nvGraphicFramePr>
        <p:xfrm>
          <a:off x="762000" y="4572000"/>
          <a:ext cx="60960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13" imgW="2425700" imgH="215900" progId="Equation.DSMT4">
                  <p:embed/>
                </p:oleObj>
              </mc:Choice>
              <mc:Fallback>
                <p:oleObj name="Equation" r:id="rId13" imgW="2425700" imgH="215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60960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1371600" y="5257800"/>
          <a:ext cx="60960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Equation" r:id="rId15" imgW="2336800" imgH="215900" progId="Equation.DSMT4">
                  <p:embed/>
                </p:oleObj>
              </mc:Choice>
              <mc:Fallback>
                <p:oleObj name="Equation" r:id="rId15" imgW="23368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60960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609600" y="5867400"/>
          <a:ext cx="3810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4" name="Equation" r:id="rId17" imgW="1485255" imgH="215806" progId="Equation.DSMT4">
                  <p:embed/>
                </p:oleObj>
              </mc:Choice>
              <mc:Fallback>
                <p:oleObj name="Equation" r:id="rId17" imgW="1485255" imgH="215806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67400"/>
                        <a:ext cx="3810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CC8E6-2B15-4B17-B688-152AD6A686CE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533400" y="685800"/>
          <a:ext cx="55626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3" imgW="2286000" imgH="203200" progId="Equation.DSMT4">
                  <p:embed/>
                </p:oleObj>
              </mc:Choice>
              <mc:Fallback>
                <p:oleObj name="Equation" r:id="rId3" imgW="22860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55626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33400" y="1295400"/>
          <a:ext cx="81248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5" imgW="3378200" imgH="1168400" progId="Equation.DSMT4">
                  <p:embed/>
                </p:oleObj>
              </mc:Choice>
              <mc:Fallback>
                <p:oleObj name="Equation" r:id="rId5" imgW="3378200" imgH="1168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81248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400800" y="2971800"/>
            <a:ext cx="2438400" cy="838200"/>
          </a:xfrm>
          <a:prstGeom prst="wedgeRectCallout">
            <a:avLst>
              <a:gd name="adj1" fmla="val -87500"/>
              <a:gd name="adj2" fmla="val 28218"/>
            </a:avLst>
          </a:prstGeom>
          <a:solidFill>
            <a:schemeClr val="bg1"/>
          </a:solidFill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</a:rPr>
              <a:t>同余式可逐项相加、减、乘</a:t>
            </a: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533400" y="4114800"/>
          <a:ext cx="72104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7" imgW="2997200" imgH="215900" progId="Equation.DSMT4">
                  <p:embed/>
                </p:oleObj>
              </mc:Choice>
              <mc:Fallback>
                <p:oleObj name="Equation" r:id="rId7" imgW="2997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114800"/>
                        <a:ext cx="72104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1752600" y="5486400"/>
          <a:ext cx="60198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9" imgW="2438400" imgH="228600" progId="Equation.DSMT4">
                  <p:embed/>
                </p:oleObj>
              </mc:Choice>
              <mc:Fallback>
                <p:oleObj name="Equation" r:id="rId9" imgW="2438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86400"/>
                        <a:ext cx="60198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990600" y="4800600"/>
          <a:ext cx="7620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name="Equation" r:id="rId11" imgW="3187700" imgH="228600" progId="Equation.DSMT4">
                  <p:embed/>
                </p:oleObj>
              </mc:Choice>
              <mc:Fallback>
                <p:oleObj name="Equation" r:id="rId11" imgW="3187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00600"/>
                        <a:ext cx="7620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44C1B25-8629-4450-967F-061E0D25AB25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609600" y="609600"/>
          <a:ext cx="7594600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" imgW="2857500" imgH="457200" progId="Equation.DSMT4">
                  <p:embed/>
                </p:oleObj>
              </mc:Choice>
              <mc:Fallback>
                <p:oleObj name="Equation" r:id="rId3" imgW="28575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594600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685800" y="1981200"/>
          <a:ext cx="75438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5" imgW="3009900" imgH="444500" progId="Equation.DSMT4">
                  <p:embed/>
                </p:oleObj>
              </mc:Choice>
              <mc:Fallback>
                <p:oleObj name="Equation" r:id="rId5" imgW="30099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75438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2133600" y="3276600"/>
          <a:ext cx="432117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7" imgW="1625600" imgH="457200" progId="Equation.DSMT4">
                  <p:embed/>
                </p:oleObj>
              </mc:Choice>
              <mc:Fallback>
                <p:oleObj name="Equation" r:id="rId7" imgW="1625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76600"/>
                        <a:ext cx="4321175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447800" y="5791200"/>
          <a:ext cx="6705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9" imgW="2616200" imgH="215900" progId="Equation.DSMT4">
                  <p:embed/>
                </p:oleObj>
              </mc:Choice>
              <mc:Fallback>
                <p:oleObj name="Equation" r:id="rId9" imgW="2616200" imgH="215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791200"/>
                        <a:ext cx="6705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914400" y="4572000"/>
          <a:ext cx="7315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11" imgW="2933700" imgH="215900" progId="Equation.DSMT4">
                  <p:embed/>
                </p:oleObj>
              </mc:Choice>
              <mc:Fallback>
                <p:oleObj name="Equation" r:id="rId11" imgW="29337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7315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1524000" y="5181600"/>
          <a:ext cx="65532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13" imgW="2667000" imgH="215900" progId="Equation.DSMT4">
                  <p:embed/>
                </p:oleObj>
              </mc:Choice>
              <mc:Fallback>
                <p:oleObj name="Equation" r:id="rId13" imgW="26670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65532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4A53C9-56C6-4FCF-9AE9-093675CC608B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990600" y="838200"/>
          <a:ext cx="7696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" name="Equation" r:id="rId3" imgW="3314700" imgH="228600" progId="Equation.DSMT4">
                  <p:embed/>
                </p:oleObj>
              </mc:Choice>
              <mc:Fallback>
                <p:oleObj name="Equation" r:id="rId3" imgW="33147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838200"/>
                        <a:ext cx="7696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5791200" y="3657600"/>
          <a:ext cx="2895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Equation" r:id="rId5" imgW="1129810" imgH="203112" progId="Equation.DSMT4">
                  <p:embed/>
                </p:oleObj>
              </mc:Choice>
              <mc:Fallback>
                <p:oleObj name="Equation" r:id="rId5" imgW="1129810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895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1066800" y="1600200"/>
          <a:ext cx="5502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Equation" r:id="rId7" imgW="2349500" imgH="482600" progId="Equation.DSMT4">
                  <p:embed/>
                </p:oleObj>
              </mc:Choice>
              <mc:Fallback>
                <p:oleObj name="Equation" r:id="rId7" imgW="23495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5502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457200" y="2971800"/>
          <a:ext cx="4038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8" name="Equation" r:id="rId9" imgW="1726451" imgH="215806" progId="Equation.DSMT4">
                  <p:embed/>
                </p:oleObj>
              </mc:Choice>
              <mc:Fallback>
                <p:oleObj name="Equation" r:id="rId9" imgW="1726451" imgH="215806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971800"/>
                        <a:ext cx="4038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1219200" y="3657600"/>
          <a:ext cx="4572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9" name="Equation" r:id="rId11" imgW="1689100" imgH="228600" progId="Equation.DSMT4">
                  <p:embed/>
                </p:oleObj>
              </mc:Choice>
              <mc:Fallback>
                <p:oleObj name="Equation" r:id="rId11" imgW="1689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4572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57200" y="4419600"/>
          <a:ext cx="594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13" imgW="2463800" imgH="215900" progId="Equation.DSMT4">
                  <p:embed/>
                </p:oleObj>
              </mc:Choice>
              <mc:Fallback>
                <p:oleObj name="Equation" r:id="rId13" imgW="2463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19600"/>
                        <a:ext cx="5943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object 90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endParaRPr sz="740" dirty="0"/>
          </a:p>
        </p:txBody>
      </p:sp>
      <p:sp>
        <p:nvSpPr>
          <p:cNvPr id="92" name="矩形 91"/>
          <p:cNvSpPr/>
          <p:nvPr/>
        </p:nvSpPr>
        <p:spPr>
          <a:xfrm>
            <a:off x="1102742" y="1499134"/>
            <a:ext cx="7507858" cy="3873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例</a:t>
            </a:r>
            <a:r>
              <a:rPr lang="zh-CN" altLang="en-US" sz="2400" b="1" spc="-11" dirty="0" smtClean="0">
                <a:latin typeface="+mn-ea"/>
                <a:ea typeface="+mn-ea"/>
                <a:cs typeface="Palatino Linotype"/>
              </a:rPr>
              <a:t> </a:t>
            </a:r>
            <a:r>
              <a:rPr lang="en-US" altLang="zh-CN" sz="2400" b="1" spc="-5" dirty="0" smtClean="0">
                <a:latin typeface="+mn-ea"/>
                <a:ea typeface="+mn-ea"/>
                <a:cs typeface="Times New Roman"/>
              </a:rPr>
              <a:t>2014</a:t>
            </a:r>
            <a:r>
              <a:rPr lang="zh-CN" altLang="en-US" sz="2400" b="1" spc="-11" dirty="0" smtClean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38" dirty="0" smtClean="0">
                <a:latin typeface="+mn-ea"/>
                <a:ea typeface="+mn-ea"/>
                <a:cs typeface="PMingLiU"/>
              </a:rPr>
              <a:t>年</a:t>
            </a:r>
            <a:r>
              <a:rPr lang="en-US" altLang="zh-CN" sz="2400" b="1" spc="-5" dirty="0" smtClean="0">
                <a:latin typeface="+mn-ea"/>
                <a:ea typeface="+mn-ea"/>
                <a:cs typeface="Times New Roman"/>
              </a:rPr>
              <a:t>05</a:t>
            </a:r>
            <a:r>
              <a:rPr lang="zh-CN" altLang="en-US" sz="2400" b="1" spc="-11" dirty="0" smtClean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96" dirty="0" smtClean="0">
                <a:latin typeface="+mn-ea"/>
                <a:ea typeface="+mn-ea"/>
                <a:cs typeface="PMingLiU"/>
              </a:rPr>
              <a:t>月</a:t>
            </a:r>
            <a:r>
              <a:rPr lang="en-US" altLang="zh-CN" sz="2400" b="1" spc="-5" dirty="0" smtClean="0">
                <a:latin typeface="+mn-ea"/>
                <a:ea typeface="+mn-ea"/>
                <a:cs typeface="Times New Roman"/>
              </a:rPr>
              <a:t>05</a:t>
            </a:r>
            <a:r>
              <a:rPr lang="zh-CN" altLang="en-US" sz="2400" b="1" spc="196" dirty="0" smtClean="0">
                <a:latin typeface="+mn-ea"/>
                <a:ea typeface="+mn-ea"/>
                <a:cs typeface="PMingLiU"/>
              </a:rPr>
              <a:t>日</a:t>
            </a:r>
            <a:r>
              <a:rPr lang="zh-CN" altLang="en-US" sz="2400" b="1" spc="138" dirty="0" smtClean="0">
                <a:latin typeface="+mn-ea"/>
                <a:ea typeface="+mn-ea"/>
                <a:cs typeface="PMingLiU"/>
              </a:rPr>
              <a:t>是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星</a:t>
            </a:r>
            <a:r>
              <a:rPr lang="zh-CN" altLang="en-US" sz="2400" b="1" spc="196" dirty="0" smtClean="0">
                <a:latin typeface="+mn-ea"/>
                <a:ea typeface="+mn-ea"/>
                <a:cs typeface="PMingLiU"/>
              </a:rPr>
              <a:t>期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一</a:t>
            </a:r>
            <a:r>
              <a:rPr lang="en-US" altLang="zh-CN" sz="2400" b="1" spc="-5" dirty="0" smtClean="0">
                <a:latin typeface="+mn-ea"/>
                <a:ea typeface="+mn-ea"/>
                <a:cs typeface="Times New Roman"/>
              </a:rPr>
              <a:t>,</a:t>
            </a:r>
            <a:r>
              <a:rPr lang="zh-CN" altLang="en-US" sz="2400" b="1" spc="-11" dirty="0" smtClean="0">
                <a:latin typeface="+mn-ea"/>
                <a:ea typeface="+mn-ea"/>
                <a:cs typeface="Times New Roman"/>
              </a:rPr>
              <a:t> 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问第</a:t>
            </a:r>
            <a:r>
              <a:rPr lang="zh-CN" altLang="en-US" sz="2400" b="1" spc="5" dirty="0" smtClean="0">
                <a:latin typeface="+mn-ea"/>
                <a:ea typeface="+mn-ea"/>
                <a:cs typeface="PMingLiU"/>
              </a:rPr>
              <a:t> </a:t>
            </a:r>
            <a:r>
              <a:rPr lang="en-US" altLang="zh-CN" sz="2400" b="1" spc="-85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27" baseline="28888" dirty="0" smtClean="0">
                <a:latin typeface="+mn-ea"/>
                <a:ea typeface="+mn-ea"/>
                <a:cs typeface="Tahoma"/>
              </a:rPr>
              <a:t>20140505</a:t>
            </a:r>
            <a:r>
              <a:rPr lang="zh-CN" altLang="en-US" sz="2400" b="1" spc="159" baseline="28888" dirty="0" smtClean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天是</a:t>
            </a:r>
            <a:r>
              <a:rPr lang="zh-CN" altLang="en-US" sz="2400" b="1" spc="138" dirty="0" smtClean="0">
                <a:latin typeface="+mn-ea"/>
                <a:ea typeface="+mn-ea"/>
                <a:cs typeface="PMingLiU"/>
              </a:rPr>
              <a:t>星</a:t>
            </a:r>
            <a:r>
              <a:rPr lang="zh-CN" altLang="en-US" sz="2400" b="1" spc="196" dirty="0" smtClean="0">
                <a:latin typeface="+mn-ea"/>
                <a:ea typeface="+mn-ea"/>
                <a:cs typeface="PMingLiU"/>
              </a:rPr>
              <a:t>期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几</a:t>
            </a:r>
            <a:r>
              <a:rPr lang="en-US" altLang="zh-CN" sz="2400" b="1" spc="-5" dirty="0" smtClean="0">
                <a:latin typeface="+mn-ea"/>
                <a:ea typeface="+mn-ea"/>
                <a:cs typeface="Times New Roman"/>
              </a:rPr>
              <a:t>? </a:t>
            </a: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解</a:t>
            </a:r>
            <a:r>
              <a:rPr lang="zh-CN" altLang="en-US" sz="2400" b="1" spc="11" dirty="0" smtClean="0">
                <a:latin typeface="+mn-ea"/>
                <a:ea typeface="+mn-ea"/>
                <a:cs typeface="PMingLiU"/>
              </a:rPr>
              <a:t> 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因为</a:t>
            </a:r>
            <a:r>
              <a:rPr lang="zh-CN" altLang="en-US" sz="2400" b="1" spc="11" dirty="0" smtClean="0">
                <a:latin typeface="+mn-ea"/>
                <a:ea typeface="+mn-ea"/>
                <a:cs typeface="PMingLiU"/>
              </a:rPr>
              <a:t> </a:t>
            </a:r>
            <a:r>
              <a:rPr lang="en-US" altLang="zh-CN" sz="2400" b="1" spc="-127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 smtClean="0">
                <a:latin typeface="+mn-ea"/>
                <a:ea typeface="+mn-ea"/>
                <a:cs typeface="Tahoma"/>
              </a:rPr>
              <a:t>1 </a:t>
            </a:r>
            <a:r>
              <a:rPr lang="zh-CN" altLang="en-US" sz="2400" b="1" spc="-182" baseline="28888" dirty="0" smtClean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i="1" spc="-58" dirty="0" smtClean="0">
                <a:latin typeface="+mn-ea"/>
                <a:ea typeface="+mn-ea"/>
                <a:cs typeface="Meiryo"/>
              </a:rPr>
              <a:t>≡</a:t>
            </a:r>
            <a:r>
              <a:rPr lang="zh-CN" altLang="en-US" sz="2400" b="1" i="1" spc="-121" dirty="0" smtClean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90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i="1" spc="-90" dirty="0" smtClean="0">
                <a:latin typeface="+mn-ea"/>
                <a:ea typeface="+mn-ea"/>
                <a:cs typeface="Georgia"/>
              </a:rPr>
              <a:t>,	</a:t>
            </a:r>
            <a:r>
              <a:rPr lang="en-US" altLang="zh-CN" sz="2400" b="1" spc="-127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 smtClean="0">
                <a:latin typeface="+mn-ea"/>
                <a:ea typeface="+mn-ea"/>
                <a:cs typeface="Tahoma"/>
              </a:rPr>
              <a:t>2 </a:t>
            </a:r>
            <a:r>
              <a:rPr lang="zh-CN" altLang="en-US" sz="2400" b="1" spc="-182" baseline="28888" dirty="0" smtClean="0">
                <a:latin typeface="+mn-ea"/>
                <a:ea typeface="+mn-ea"/>
                <a:cs typeface="Tahoma"/>
              </a:rPr>
              <a:t> </a:t>
            </a:r>
            <a:r>
              <a:rPr lang="zh-CN" altLang="en-US" sz="2400" b="1" i="1" spc="-58" dirty="0" smtClean="0">
                <a:latin typeface="+mn-ea"/>
                <a:ea typeface="+mn-ea"/>
                <a:cs typeface="Meiryo"/>
              </a:rPr>
              <a:t>≡</a:t>
            </a:r>
            <a:r>
              <a:rPr lang="zh-CN" altLang="en-US" sz="2400" b="1" i="1" spc="-121" dirty="0" smtClean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90" dirty="0" smtClean="0">
                <a:latin typeface="+mn-ea"/>
                <a:ea typeface="+mn-ea"/>
                <a:cs typeface="Tahoma"/>
              </a:rPr>
              <a:t>4</a:t>
            </a:r>
            <a:r>
              <a:rPr lang="en-US" altLang="zh-CN" sz="2400" b="1" i="1" spc="-90" dirty="0" smtClean="0">
                <a:latin typeface="+mn-ea"/>
                <a:ea typeface="+mn-ea"/>
                <a:cs typeface="Georgia"/>
              </a:rPr>
              <a:t>,	</a:t>
            </a:r>
            <a:r>
              <a:rPr lang="en-US" altLang="zh-CN" sz="2400" b="1" spc="-127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spc="-189" baseline="28888" dirty="0" smtClean="0">
                <a:latin typeface="+mn-ea"/>
                <a:ea typeface="+mn-ea"/>
                <a:cs typeface="Tahoma"/>
              </a:rPr>
              <a:t>3 </a:t>
            </a:r>
            <a:r>
              <a:rPr lang="en-US" altLang="zh-CN" sz="2400" b="1" spc="-21" dirty="0" smtClean="0">
                <a:latin typeface="+mn-ea"/>
                <a:ea typeface="+mn-ea"/>
                <a:cs typeface="Tahoma"/>
              </a:rPr>
              <a:t>= </a:t>
            </a:r>
            <a:r>
              <a:rPr lang="en-US" altLang="zh-CN" sz="2400" b="1" spc="-169" dirty="0" smtClean="0">
                <a:latin typeface="+mn-ea"/>
                <a:ea typeface="+mn-ea"/>
                <a:cs typeface="Tahoma"/>
              </a:rPr>
              <a:t>8 </a:t>
            </a:r>
            <a:r>
              <a:rPr lang="zh-CN" altLang="en-US" sz="2400" b="1" i="1" spc="-58" dirty="0" smtClean="0">
                <a:latin typeface="+mn-ea"/>
                <a:ea typeface="+mn-ea"/>
                <a:cs typeface="Meiryo"/>
              </a:rPr>
              <a:t>≡ </a:t>
            </a:r>
            <a:r>
              <a:rPr lang="en-US" altLang="zh-CN" sz="2400" b="1" spc="-169" dirty="0" smtClean="0">
                <a:latin typeface="+mn-ea"/>
                <a:ea typeface="+mn-ea"/>
                <a:cs typeface="Tahoma"/>
              </a:rPr>
              <a:t>1 </a:t>
            </a:r>
            <a:r>
              <a:rPr lang="en-US" altLang="zh-CN" sz="2400" b="1" spc="-100" dirty="0" smtClean="0">
                <a:latin typeface="+mn-ea"/>
                <a:ea typeface="+mn-ea"/>
                <a:cs typeface="Tahoma"/>
              </a:rPr>
              <a:t>(mod</a:t>
            </a:r>
            <a:r>
              <a:rPr lang="en-US" altLang="zh-CN" sz="2400" b="1" spc="-106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79" dirty="0" smtClean="0">
                <a:latin typeface="+mn-ea"/>
                <a:ea typeface="+mn-ea"/>
                <a:cs typeface="Tahoma"/>
              </a:rPr>
              <a:t>7)</a:t>
            </a:r>
            <a:r>
              <a:rPr lang="en-US" altLang="zh-CN" sz="2400" b="1" i="1" spc="-79" dirty="0" smtClean="0">
                <a:latin typeface="+mn-ea"/>
                <a:ea typeface="+mn-ea"/>
                <a:cs typeface="Georgia"/>
              </a:rPr>
              <a:t>,</a:t>
            </a: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en-US" altLang="zh-CN" sz="2400" b="1" spc="-175" dirty="0" smtClean="0">
                <a:latin typeface="+mn-ea"/>
                <a:ea typeface="+mn-ea"/>
                <a:cs typeface="Tahoma"/>
              </a:rPr>
              <a:t>20140505</a:t>
            </a:r>
            <a:r>
              <a:rPr lang="zh-CN" altLang="en-US" sz="2400" b="1" spc="-74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21" dirty="0" smtClean="0">
                <a:latin typeface="+mn-ea"/>
                <a:ea typeface="+mn-ea"/>
                <a:cs typeface="Tahoma"/>
              </a:rPr>
              <a:t>=</a:t>
            </a:r>
            <a:r>
              <a:rPr lang="zh-CN" altLang="en-US" sz="2400" b="1" spc="-79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175" dirty="0" smtClean="0">
                <a:latin typeface="+mn-ea"/>
                <a:ea typeface="+mn-ea"/>
                <a:cs typeface="Tahoma"/>
              </a:rPr>
              <a:t>6713501</a:t>
            </a:r>
            <a:r>
              <a:rPr lang="zh-CN" altLang="en-US" sz="2400" b="1" spc="-180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i="1" spc="-138" dirty="0" smtClean="0">
                <a:latin typeface="+mn-ea"/>
                <a:ea typeface="+mn-ea"/>
                <a:cs typeface="Meiryo"/>
              </a:rPr>
              <a:t>·</a:t>
            </a:r>
            <a:r>
              <a:rPr lang="zh-CN" altLang="en-US" sz="2400" b="1" i="1" spc="-233" dirty="0" smtClean="0">
                <a:latin typeface="+mn-ea"/>
                <a:ea typeface="+mn-ea"/>
                <a:cs typeface="Meiryo"/>
              </a:rPr>
              <a:t> </a:t>
            </a:r>
            <a:r>
              <a:rPr lang="en-US" altLang="zh-CN" sz="2400" b="1" spc="-169" dirty="0" smtClean="0">
                <a:latin typeface="+mn-ea"/>
                <a:ea typeface="+mn-ea"/>
                <a:cs typeface="Tahoma"/>
              </a:rPr>
              <a:t>3</a:t>
            </a:r>
            <a:r>
              <a:rPr lang="zh-CN" altLang="en-US" sz="2400" b="1" spc="-180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21" dirty="0" smtClean="0">
                <a:latin typeface="+mn-ea"/>
                <a:ea typeface="+mn-ea"/>
                <a:cs typeface="Tahoma"/>
              </a:rPr>
              <a:t>+</a:t>
            </a:r>
            <a:r>
              <a:rPr lang="zh-CN" altLang="en-US" sz="2400" b="1" spc="-180" dirty="0" smtClean="0">
                <a:latin typeface="+mn-ea"/>
                <a:ea typeface="+mn-ea"/>
                <a:cs typeface="Tahoma"/>
              </a:rPr>
              <a:t> </a:t>
            </a:r>
            <a:r>
              <a:rPr lang="en-US" altLang="zh-CN" sz="2400" b="1" spc="-90" dirty="0" smtClean="0">
                <a:latin typeface="+mn-ea"/>
                <a:ea typeface="+mn-ea"/>
                <a:cs typeface="Tahoma"/>
              </a:rPr>
              <a:t>2</a:t>
            </a:r>
            <a:r>
              <a:rPr lang="en-US" altLang="zh-CN" sz="2400" b="1" i="1" spc="-90" dirty="0" smtClean="0">
                <a:latin typeface="+mn-ea"/>
                <a:ea typeface="+mn-ea"/>
                <a:cs typeface="Georgia"/>
              </a:rPr>
              <a:t>.</a:t>
            </a:r>
            <a:r>
              <a:rPr lang="zh-CN" altLang="en-US" sz="2400" b="1" i="1" dirty="0" smtClean="0">
                <a:latin typeface="+mn-ea"/>
                <a:ea typeface="+mn-ea"/>
                <a:cs typeface="Georgia"/>
              </a:rPr>
              <a:t> </a:t>
            </a:r>
            <a:r>
              <a:rPr lang="zh-CN" altLang="en-US" sz="2400" b="1" spc="143" dirty="0" smtClean="0">
                <a:latin typeface="+mn-ea"/>
                <a:ea typeface="+mn-ea"/>
                <a:cs typeface="PMingLiU"/>
              </a:rPr>
              <a:t>所以</a:t>
            </a:r>
            <a:endParaRPr lang="en-US" altLang="zh-CN" sz="2400" b="1" spc="143" dirty="0" smtClean="0">
              <a:latin typeface="+mn-ea"/>
              <a:ea typeface="+mn-ea"/>
              <a:cs typeface="PMingLiU"/>
            </a:endParaRP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endParaRPr lang="en-US" altLang="zh-CN" sz="2400" b="1" spc="143" dirty="0">
              <a:latin typeface="+mn-ea"/>
              <a:ea typeface="+mn-ea"/>
              <a:cs typeface="Tahoma"/>
            </a:endParaRPr>
          </a:p>
          <a:p>
            <a:pPr marL="20151" marR="5374">
              <a:lnSpc>
                <a:spcPct val="127499"/>
              </a:lnSpc>
              <a:spcBef>
                <a:spcPts val="106"/>
              </a:spcBef>
              <a:tabLst>
                <a:tab pos="1841138" algn="l"/>
                <a:tab pos="2819809" algn="l"/>
              </a:tabLst>
            </a:pPr>
            <a:r>
              <a:rPr lang="en-US" altLang="zh-CN" sz="2400" b="1" spc="-85" dirty="0" smtClean="0">
                <a:latin typeface="Tahoma"/>
                <a:cs typeface="Tahoma"/>
              </a:rPr>
              <a:t>2</a:t>
            </a:r>
            <a:r>
              <a:rPr lang="en-US" altLang="zh-CN" sz="2400" b="1" spc="-127" baseline="33333" dirty="0" smtClean="0">
                <a:latin typeface="Tahoma"/>
                <a:cs typeface="Tahoma"/>
              </a:rPr>
              <a:t>20140505 </a:t>
            </a:r>
            <a:r>
              <a:rPr lang="en-US" altLang="zh-CN" sz="2400" b="1" spc="-21" dirty="0" smtClean="0">
                <a:latin typeface="Tahoma"/>
                <a:cs typeface="Tahoma"/>
              </a:rPr>
              <a:t>= </a:t>
            </a:r>
            <a:r>
              <a:rPr lang="en-US" altLang="zh-CN" sz="2400" b="1" spc="-79" dirty="0" smtClean="0">
                <a:latin typeface="Tahoma"/>
                <a:cs typeface="Tahoma"/>
              </a:rPr>
              <a:t>(2</a:t>
            </a:r>
            <a:r>
              <a:rPr lang="en-US" altLang="zh-CN" sz="2400" b="1" spc="-118" baseline="33333" dirty="0" smtClean="0">
                <a:latin typeface="Tahoma"/>
                <a:cs typeface="Tahoma"/>
              </a:rPr>
              <a:t>3</a:t>
            </a:r>
            <a:r>
              <a:rPr lang="en-US" altLang="zh-CN" sz="2400" b="1" spc="-79" dirty="0" smtClean="0">
                <a:latin typeface="Tahoma"/>
                <a:cs typeface="Tahoma"/>
              </a:rPr>
              <a:t>)</a:t>
            </a:r>
            <a:r>
              <a:rPr lang="en-US" altLang="zh-CN" sz="2400" b="1" spc="-118" baseline="33333" dirty="0" smtClean="0">
                <a:latin typeface="Tahoma"/>
                <a:cs typeface="Tahoma"/>
              </a:rPr>
              <a:t>6713501 </a:t>
            </a:r>
            <a:r>
              <a:rPr lang="en-US" altLang="zh-CN" sz="2400" b="1" i="1" spc="-138" dirty="0" smtClean="0">
                <a:latin typeface="Meiryo"/>
                <a:cs typeface="Meiryo"/>
              </a:rPr>
              <a:t>· </a:t>
            </a:r>
            <a:r>
              <a:rPr lang="en-US" altLang="zh-CN" sz="2400" b="1" spc="-127" dirty="0" smtClean="0">
                <a:latin typeface="Tahoma"/>
                <a:cs typeface="Tahoma"/>
              </a:rPr>
              <a:t>2</a:t>
            </a:r>
            <a:r>
              <a:rPr lang="en-US" altLang="zh-CN" sz="2400" b="1" spc="-189" baseline="33333" dirty="0" smtClean="0">
                <a:latin typeface="Tahoma"/>
                <a:cs typeface="Tahoma"/>
              </a:rPr>
              <a:t>2 </a:t>
            </a:r>
            <a:r>
              <a:rPr lang="en-US" altLang="zh-CN" sz="2400" b="1" i="1" spc="-58" dirty="0" smtClean="0">
                <a:latin typeface="Meiryo"/>
                <a:cs typeface="Meiryo"/>
              </a:rPr>
              <a:t>≡ </a:t>
            </a:r>
            <a:r>
              <a:rPr lang="en-US" altLang="zh-CN" sz="2400" b="1" spc="-169" dirty="0" smtClean="0">
                <a:latin typeface="Tahoma"/>
                <a:cs typeface="Tahoma"/>
              </a:rPr>
              <a:t>1 </a:t>
            </a:r>
            <a:r>
              <a:rPr lang="en-US" altLang="zh-CN" sz="2400" b="1" i="1" spc="-138" dirty="0" smtClean="0">
                <a:latin typeface="Meiryo"/>
                <a:cs typeface="Meiryo"/>
              </a:rPr>
              <a:t>· </a:t>
            </a:r>
            <a:r>
              <a:rPr lang="en-US" altLang="zh-CN" sz="2400" b="1" spc="-169" dirty="0" smtClean="0">
                <a:latin typeface="Tahoma"/>
                <a:cs typeface="Tahoma"/>
              </a:rPr>
              <a:t>4 </a:t>
            </a:r>
            <a:r>
              <a:rPr lang="en-US" altLang="zh-CN" sz="2400" b="1" i="1" spc="-58" dirty="0" smtClean="0">
                <a:latin typeface="Meiryo"/>
                <a:cs typeface="Meiryo"/>
              </a:rPr>
              <a:t>≡ </a:t>
            </a:r>
            <a:r>
              <a:rPr lang="en-US" altLang="zh-CN" sz="2400" b="1" spc="-169" dirty="0" smtClean="0">
                <a:latin typeface="Tahoma"/>
                <a:cs typeface="Tahoma"/>
              </a:rPr>
              <a:t>4 </a:t>
            </a:r>
            <a:r>
              <a:rPr lang="en-US" altLang="zh-CN" sz="2400" b="1" spc="-100" dirty="0" smtClean="0">
                <a:latin typeface="Tahoma"/>
                <a:cs typeface="Tahoma"/>
              </a:rPr>
              <a:t>(mod</a:t>
            </a:r>
            <a:r>
              <a:rPr lang="en-US" altLang="zh-CN" sz="2400" b="1" spc="-296" dirty="0" smtClean="0">
                <a:latin typeface="Tahoma"/>
                <a:cs typeface="Tahoma"/>
              </a:rPr>
              <a:t> </a:t>
            </a:r>
            <a:r>
              <a:rPr lang="en-US" altLang="zh-CN" sz="2400" b="1" spc="-79" dirty="0" smtClean="0">
                <a:latin typeface="Tahoma"/>
                <a:cs typeface="Tahoma"/>
              </a:rPr>
              <a:t>7)</a:t>
            </a:r>
            <a:r>
              <a:rPr lang="en-US" altLang="zh-CN" sz="2400" b="1" i="1" spc="-79" dirty="0" smtClean="0">
                <a:latin typeface="Georgia"/>
                <a:cs typeface="Georgia"/>
              </a:rPr>
              <a:t>.</a:t>
            </a:r>
            <a:br>
              <a:rPr lang="en-US" altLang="zh-CN" sz="2400" b="1" i="1" spc="-79" dirty="0" smtClean="0">
                <a:latin typeface="Georgia"/>
                <a:cs typeface="Georgia"/>
              </a:rPr>
            </a:br>
            <a:r>
              <a:rPr lang="zh-CN" altLang="en-US" sz="2000" b="1" spc="143" dirty="0" smtClean="0">
                <a:latin typeface="PMingLiU"/>
                <a:cs typeface="PMingLiU"/>
              </a:rPr>
              <a:t>故第</a:t>
            </a:r>
            <a:r>
              <a:rPr lang="zh-CN" altLang="en-US" sz="2000" b="1" spc="5" dirty="0" smtClean="0">
                <a:latin typeface="PMingLiU"/>
                <a:cs typeface="PMingLiU"/>
              </a:rPr>
              <a:t> </a:t>
            </a:r>
            <a:r>
              <a:rPr lang="en-US" altLang="zh-CN" sz="2400" b="1" spc="-85" dirty="0" smtClean="0">
                <a:latin typeface="Tahoma"/>
                <a:cs typeface="Tahoma"/>
              </a:rPr>
              <a:t>2</a:t>
            </a:r>
            <a:r>
              <a:rPr lang="en-US" altLang="zh-CN" sz="2400" b="1" spc="-127" baseline="28888" dirty="0" smtClean="0">
                <a:latin typeface="Tahoma"/>
                <a:cs typeface="Tahoma"/>
              </a:rPr>
              <a:t>20140505</a:t>
            </a:r>
            <a:r>
              <a:rPr lang="zh-CN" altLang="en-US" sz="2400" b="1" spc="159" baseline="28888" dirty="0" smtClean="0">
                <a:latin typeface="Tahoma"/>
                <a:cs typeface="Tahoma"/>
              </a:rPr>
              <a:t> </a:t>
            </a:r>
            <a:r>
              <a:rPr lang="zh-CN" altLang="en-US" sz="2000" b="1" spc="143" dirty="0" smtClean="0">
                <a:latin typeface="PMingLiU"/>
                <a:cs typeface="PMingLiU"/>
              </a:rPr>
              <a:t>天是</a:t>
            </a:r>
            <a:r>
              <a:rPr lang="zh-CN" altLang="en-US" sz="2000" b="1" spc="138" dirty="0" smtClean="0">
                <a:latin typeface="PMingLiU"/>
                <a:cs typeface="PMingLiU"/>
              </a:rPr>
              <a:t>星</a:t>
            </a:r>
            <a:r>
              <a:rPr lang="zh-CN" altLang="en-US" sz="2000" b="1" spc="196" dirty="0" smtClean="0">
                <a:latin typeface="PMingLiU"/>
                <a:cs typeface="PMingLiU"/>
              </a:rPr>
              <a:t>期</a:t>
            </a:r>
            <a:r>
              <a:rPr lang="zh-CN" altLang="en-US" sz="2000" b="1" spc="143" dirty="0" smtClean="0">
                <a:latin typeface="PMingLiU"/>
                <a:cs typeface="PMingLiU"/>
              </a:rPr>
              <a:t>五</a:t>
            </a:r>
            <a:r>
              <a:rPr lang="en-US" altLang="zh-CN" sz="2400" b="1" spc="-5" dirty="0" smtClean="0">
                <a:latin typeface="Times New Roman"/>
                <a:cs typeface="Times New Roman"/>
              </a:rPr>
              <a:t>.</a:t>
            </a:r>
            <a:endParaRPr lang="zh-CN" altLang="en-US" sz="2400" b="1" dirty="0" smtClean="0">
              <a:latin typeface="Times New Roman"/>
              <a:cs typeface="Times New Roman"/>
            </a:endParaRPr>
          </a:p>
          <a:p>
            <a:pPr marL="13434">
              <a:spcBef>
                <a:spcPts val="629"/>
              </a:spcBef>
            </a:pPr>
            <a:endParaRPr lang="zh-CN" altLang="en-US" sz="2400" dirty="0">
              <a:latin typeface="+mn-ea"/>
              <a:ea typeface="+mn-ea"/>
              <a:cs typeface="PMingLiU"/>
            </a:endParaRPr>
          </a:p>
        </p:txBody>
      </p:sp>
    </p:spTree>
    <p:extLst>
      <p:ext uri="{BB962C8B-B14F-4D97-AF65-F5344CB8AC3E}">
        <p14:creationId xmlns:p14="http://schemas.microsoft.com/office/powerpoint/2010/main" val="41239246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F07217-19E1-4385-B3F3-AAA27B2B121F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762000" y="762000"/>
          <a:ext cx="54260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3" imgW="2336800" imgH="215900" progId="Equation.DSMT4">
                  <p:embed/>
                </p:oleObj>
              </mc:Choice>
              <mc:Fallback>
                <p:oleObj name="Equation" r:id="rId3" imgW="2336800" imgH="2159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62000"/>
                        <a:ext cx="54260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1676400" y="1524000"/>
          <a:ext cx="33020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1409088" imgH="215806" progId="Equation.DSMT4">
                  <p:embed/>
                </p:oleObj>
              </mc:Choice>
              <mc:Fallback>
                <p:oleObj name="Equation" r:id="rId5" imgW="1409088" imgH="215806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524000"/>
                        <a:ext cx="33020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032"/>
          <p:cNvGraphicFramePr>
            <a:graphicFrameLocks noChangeAspect="1"/>
          </p:cNvGraphicFramePr>
          <p:nvPr/>
        </p:nvGraphicFramePr>
        <p:xfrm>
          <a:off x="1676400" y="2133600"/>
          <a:ext cx="29749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7" imgW="1269449" imgH="253890" progId="Equation.DSMT4">
                  <p:embed/>
                </p:oleObj>
              </mc:Choice>
              <mc:Fallback>
                <p:oleObj name="Equation" r:id="rId7" imgW="1269449" imgH="25389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297497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033"/>
          <p:cNvGraphicFramePr>
            <a:graphicFrameLocks noChangeAspect="1"/>
          </p:cNvGraphicFramePr>
          <p:nvPr/>
        </p:nvGraphicFramePr>
        <p:xfrm>
          <a:off x="1676400" y="2743200"/>
          <a:ext cx="43735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9" imgW="1866900" imgH="241300" progId="Equation.DSMT4">
                  <p:embed/>
                </p:oleObj>
              </mc:Choice>
              <mc:Fallback>
                <p:oleObj name="Equation" r:id="rId9" imgW="1866900" imgH="24130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43735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6CAA25-3432-4D15-8C1E-DBA3EE2D165E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609600" y="639763"/>
          <a:ext cx="80010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3" imgW="3276600" imgH="711200" progId="Equation.DSMT4">
                  <p:embed/>
                </p:oleObj>
              </mc:Choice>
              <mc:Fallback>
                <p:oleObj name="Equation" r:id="rId3" imgW="32766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39763"/>
                        <a:ext cx="80010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33400" y="4953000"/>
          <a:ext cx="78486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5" imgW="3352800" imgH="469900" progId="Equation.DSMT4">
                  <p:embed/>
                </p:oleObj>
              </mc:Choice>
              <mc:Fallback>
                <p:oleObj name="Equation" r:id="rId5" imgW="3352800" imgH="469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953000"/>
                        <a:ext cx="78486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295400" y="2438400"/>
          <a:ext cx="5715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7" imgW="2235200" imgH="469900" progId="Equation.DSMT4">
                  <p:embed/>
                </p:oleObj>
              </mc:Choice>
              <mc:Fallback>
                <p:oleObj name="Equation" r:id="rId7" imgW="22352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15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533400" y="3733800"/>
          <a:ext cx="57912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9" imgW="2438400" imgH="228600" progId="Equation.DSMT4">
                  <p:embed/>
                </p:oleObj>
              </mc:Choice>
              <mc:Fallback>
                <p:oleObj name="Equation" r:id="rId9" imgW="24384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57912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1752600" y="4343400"/>
          <a:ext cx="5105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11" imgW="1930400" imgH="241300" progId="Equation.DSMT4">
                  <p:embed/>
                </p:oleObj>
              </mc:Choice>
              <mc:Fallback>
                <p:oleObj name="Equation" r:id="rId11" imgW="19304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343400"/>
                        <a:ext cx="51054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34D149-BA31-4B95-838E-3B84C1564E38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09600" y="685800"/>
          <a:ext cx="7924800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" imgW="3200400" imgH="952500" progId="Equation.DSMT4">
                  <p:embed/>
                </p:oleObj>
              </mc:Choice>
              <mc:Fallback>
                <p:oleObj name="Equation" r:id="rId3" imgW="32004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85800"/>
                        <a:ext cx="7924800" cy="235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295400" y="4572000"/>
          <a:ext cx="5791200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5" imgW="2273300" imgH="482600" progId="Equation.DSMT4">
                  <p:embed/>
                </p:oleObj>
              </mc:Choice>
              <mc:Fallback>
                <p:oleObj name="Equation" r:id="rId5" imgW="22733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5791200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143000" y="3200400"/>
          <a:ext cx="76676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7" imgW="3187700" imgH="241300" progId="Equation.DSMT4">
                  <p:embed/>
                </p:oleObj>
              </mc:Choice>
              <mc:Fallback>
                <p:oleObj name="Equation" r:id="rId7" imgW="31877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200400"/>
                        <a:ext cx="76676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362200" y="3886200"/>
          <a:ext cx="18034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7" name="Equation" r:id="rId9" imgW="710891" imgH="203112" progId="Equation.DSMT4">
                  <p:embed/>
                </p:oleObj>
              </mc:Choice>
              <mc:Fallback>
                <p:oleObj name="Equation" r:id="rId9" imgW="710891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886200"/>
                        <a:ext cx="18034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609600" y="3886200"/>
          <a:ext cx="16002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8" name="Equation" r:id="rId11" imgW="622030" imgH="203112" progId="Equation.DSMT4">
                  <p:embed/>
                </p:oleObj>
              </mc:Choice>
              <mc:Fallback>
                <p:oleObj name="Equation" r:id="rId11" imgW="622030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886200"/>
                        <a:ext cx="16002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51D3D8-A1AE-436A-AD8C-43721C63A26D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143000" y="2057400"/>
          <a:ext cx="62769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6" name="Equation" r:id="rId3" imgW="2463800" imgH="228600" progId="Equation.DSMT4">
                  <p:embed/>
                </p:oleObj>
              </mc:Choice>
              <mc:Fallback>
                <p:oleObj name="Equation" r:id="rId3" imgW="2463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2769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609600" y="762000"/>
          <a:ext cx="838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7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838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457200" y="1371600"/>
          <a:ext cx="8272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8" name="Equation" r:id="rId7" imgW="3416300" imgH="241300" progId="Equation.DSMT4">
                  <p:embed/>
                </p:oleObj>
              </mc:Choice>
              <mc:Fallback>
                <p:oleObj name="Equation" r:id="rId7" imgW="34163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8272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1143000" y="2743200"/>
          <a:ext cx="4724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9" name="Equation" r:id="rId9" imgW="1803400" imgH="228600" progId="Equation.DSMT4">
                  <p:embed/>
                </p:oleObj>
              </mc:Choice>
              <mc:Fallback>
                <p:oleObj name="Equation" r:id="rId9" imgW="18034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4724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143000" y="3505200"/>
          <a:ext cx="5410200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0" name="Equation" r:id="rId11" imgW="2247900" imgH="457200" progId="Equation.DSMT4">
                  <p:embed/>
                </p:oleObj>
              </mc:Choice>
              <mc:Fallback>
                <p:oleObj name="Equation" r:id="rId11" imgW="22479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5410200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609600" y="5791200"/>
          <a:ext cx="71628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1" name="Equation" r:id="rId13" imgW="2882900" imgH="215900" progId="Equation.DSMT4">
                  <p:embed/>
                </p:oleObj>
              </mc:Choice>
              <mc:Fallback>
                <p:oleObj name="Equation" r:id="rId13" imgW="28829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791200"/>
                        <a:ext cx="71628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2" name="Object 10"/>
          <p:cNvGraphicFramePr>
            <a:graphicFrameLocks noChangeAspect="1"/>
          </p:cNvGraphicFramePr>
          <p:nvPr/>
        </p:nvGraphicFramePr>
        <p:xfrm>
          <a:off x="1066800" y="4648200"/>
          <a:ext cx="57912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2" name="Equation" r:id="rId15" imgW="2336800" imgH="419100" progId="Equation.DSMT4">
                  <p:embed/>
                </p:oleObj>
              </mc:Choice>
              <mc:Fallback>
                <p:oleObj name="Equation" r:id="rId15" imgW="2336800" imgH="4191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48200"/>
                        <a:ext cx="5791200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73139" y="626637"/>
            <a:ext cx="2525571" cy="38472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lnSpc>
                <a:spcPts val="3046"/>
              </a:lnSpc>
            </a:pPr>
            <a:r>
              <a:rPr sz="2592" b="1" spc="5" dirty="0">
                <a:solidFill>
                  <a:srgbClr val="007FFF"/>
                </a:solidFill>
                <a:latin typeface="Arial"/>
                <a:cs typeface="Arial"/>
              </a:rPr>
              <a:t>2.1.1</a:t>
            </a:r>
            <a:r>
              <a:rPr sz="2592" b="1" spc="-58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2168" spc="450" dirty="0">
                <a:solidFill>
                  <a:srgbClr val="007FFF"/>
                </a:solidFill>
                <a:latin typeface="PMingLiU"/>
                <a:cs typeface="PMingLiU"/>
              </a:rPr>
              <a:t>同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余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的概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念</a:t>
            </a:r>
            <a:endParaRPr sz="2380" dirty="0">
              <a:latin typeface="PMingLiU"/>
              <a:cs typeface="PMingLiU"/>
            </a:endParaRPr>
          </a:p>
        </p:txBody>
      </p:sp>
      <p:sp>
        <p:nvSpPr>
          <p:cNvPr id="88" name="object 88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393589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pc="132" dirty="0"/>
              <a:t>退</a:t>
            </a:r>
            <a:r>
              <a:rPr spc="242" dirty="0"/>
              <a:t> </a:t>
            </a:r>
            <a:r>
              <a:rPr sz="740" spc="79" dirty="0"/>
              <a:t>出</a:t>
            </a:r>
            <a:endParaRPr sz="740"/>
          </a:p>
        </p:txBody>
      </p:sp>
      <p:sp>
        <p:nvSpPr>
          <p:cNvPr id="86" name="object 86"/>
          <p:cNvSpPr txBox="1"/>
          <p:nvPr/>
        </p:nvSpPr>
        <p:spPr>
          <a:xfrm>
            <a:off x="562253" y="1556189"/>
            <a:ext cx="7591147" cy="1857660"/>
          </a:xfrm>
          <a:prstGeom prst="rect">
            <a:avLst/>
          </a:prstGeom>
        </p:spPr>
        <p:txBody>
          <a:bodyPr vert="horz" wrap="square" lIns="0" tIns="13434" rIns="0" bIns="0" rtlCol="0">
            <a:spAutoFit/>
          </a:bodyPr>
          <a:lstStyle/>
          <a:p>
            <a:pPr marL="13434" marR="5374" algn="just">
              <a:lnSpc>
                <a:spcPts val="2909"/>
              </a:lnSpc>
              <a:spcBef>
                <a:spcPts val="206"/>
              </a:spcBef>
            </a:pPr>
            <a:r>
              <a:rPr sz="3200" spc="148" dirty="0" err="1" smtClean="0">
                <a:latin typeface="PMingLiU"/>
                <a:cs typeface="PMingLiU"/>
              </a:rPr>
              <a:t>生</a:t>
            </a:r>
            <a:r>
              <a:rPr sz="3200" spc="201" dirty="0" err="1" smtClean="0">
                <a:latin typeface="PMingLiU"/>
                <a:cs typeface="PMingLiU"/>
              </a:rPr>
              <a:t>活</a:t>
            </a:r>
            <a:r>
              <a:rPr sz="3200" spc="148" dirty="0" err="1" smtClean="0">
                <a:latin typeface="PMingLiU"/>
                <a:cs typeface="PMingLiU"/>
              </a:rPr>
              <a:t>中常问某</a:t>
            </a:r>
            <a:r>
              <a:rPr sz="3200" spc="201" dirty="0" err="1" smtClean="0">
                <a:latin typeface="PMingLiU"/>
                <a:cs typeface="PMingLiU"/>
              </a:rPr>
              <a:t>月</a:t>
            </a:r>
            <a:r>
              <a:rPr sz="3200" spc="148" dirty="0" err="1" smtClean="0">
                <a:latin typeface="PMingLiU"/>
                <a:cs typeface="PMingLiU"/>
              </a:rPr>
              <a:t>某</a:t>
            </a:r>
            <a:r>
              <a:rPr sz="3200" spc="201" dirty="0" err="1" smtClean="0">
                <a:latin typeface="PMingLiU"/>
                <a:cs typeface="PMingLiU"/>
              </a:rPr>
              <a:t>日</a:t>
            </a:r>
            <a:r>
              <a:rPr sz="3200" spc="148" dirty="0" err="1" smtClean="0">
                <a:latin typeface="PMingLiU"/>
                <a:cs typeface="PMingLiU"/>
              </a:rPr>
              <a:t>是否有空</a:t>
            </a:r>
            <a:r>
              <a:rPr sz="3200" spc="212" dirty="0" smtClean="0">
                <a:latin typeface="PMingLiU"/>
                <a:cs typeface="PMingLiU"/>
              </a:rPr>
              <a:t> </a:t>
            </a:r>
            <a:r>
              <a:rPr sz="3200" spc="148" dirty="0">
                <a:latin typeface="PMingLiU"/>
                <a:cs typeface="PMingLiU"/>
              </a:rPr>
              <a:t>是否有课</a:t>
            </a:r>
            <a:r>
              <a:rPr sz="3200" spc="212" dirty="0">
                <a:latin typeface="PMingLiU"/>
                <a:cs typeface="PMingLiU"/>
              </a:rPr>
              <a:t> </a:t>
            </a:r>
            <a:r>
              <a:rPr sz="3200" spc="148" dirty="0">
                <a:latin typeface="PMingLiU"/>
                <a:cs typeface="PMingLiU"/>
              </a:rPr>
              <a:t>通常的决定过程是</a:t>
            </a:r>
            <a:r>
              <a:rPr sz="3200" spc="143" dirty="0">
                <a:latin typeface="PMingLiU"/>
                <a:cs typeface="PMingLiU"/>
              </a:rPr>
              <a:t>看 </a:t>
            </a:r>
            <a:r>
              <a:rPr sz="3200" spc="138" dirty="0">
                <a:latin typeface="PMingLiU"/>
                <a:cs typeface="PMingLiU"/>
              </a:rPr>
              <a:t>该</a:t>
            </a:r>
            <a:r>
              <a:rPr sz="3200" spc="143" dirty="0">
                <a:latin typeface="PMingLiU"/>
                <a:cs typeface="PMingLiU"/>
              </a:rPr>
              <a:t>天是星</a:t>
            </a:r>
            <a:r>
              <a:rPr sz="3200" spc="190" dirty="0">
                <a:latin typeface="PMingLiU"/>
                <a:cs typeface="PMingLiU"/>
              </a:rPr>
              <a:t>期</a:t>
            </a:r>
            <a:r>
              <a:rPr sz="3200" spc="143" dirty="0">
                <a:latin typeface="PMingLiU"/>
                <a:cs typeface="PMingLiU"/>
              </a:rPr>
              <a:t>几</a:t>
            </a:r>
            <a:r>
              <a:rPr sz="3200" spc="1661" dirty="0"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  <a:p>
            <a:pPr marL="13434" algn="just">
              <a:spcBef>
                <a:spcPts val="852"/>
              </a:spcBef>
            </a:pPr>
            <a:r>
              <a:rPr sz="3200" spc="138" dirty="0">
                <a:latin typeface="PMingLiU"/>
                <a:cs typeface="PMingLiU"/>
              </a:rPr>
              <a:t>设</a:t>
            </a:r>
            <a:r>
              <a:rPr sz="3200" spc="143" dirty="0">
                <a:latin typeface="PMingLiU"/>
                <a:cs typeface="PMingLiU"/>
              </a:rPr>
              <a:t>有</a:t>
            </a:r>
            <a:r>
              <a:rPr sz="3200" spc="5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26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个英</a:t>
            </a:r>
            <a:r>
              <a:rPr sz="3200" spc="138" dirty="0">
                <a:latin typeface="PMingLiU"/>
                <a:cs typeface="PMingLiU"/>
              </a:rPr>
              <a:t>文</a:t>
            </a:r>
            <a:r>
              <a:rPr sz="3200" spc="196" dirty="0">
                <a:latin typeface="PMingLiU"/>
                <a:cs typeface="PMingLiU"/>
              </a:rPr>
              <a:t>字</a:t>
            </a:r>
            <a:r>
              <a:rPr sz="3200" spc="143" dirty="0">
                <a:latin typeface="PMingLiU"/>
                <a:cs typeface="PMingLiU"/>
              </a:rPr>
              <a:t>符</a:t>
            </a:r>
            <a:r>
              <a:rPr sz="3200" spc="-5" dirty="0">
                <a:latin typeface="Times New Roman"/>
                <a:cs typeface="Times New Roman"/>
              </a:rPr>
              <a:t>,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将它们</a:t>
            </a:r>
            <a:r>
              <a:rPr sz="3200" spc="190" dirty="0">
                <a:latin typeface="PMingLiU"/>
                <a:cs typeface="PMingLiU"/>
              </a:rPr>
              <a:t>作</a:t>
            </a:r>
            <a:r>
              <a:rPr sz="3200" spc="143" dirty="0">
                <a:latin typeface="PMingLiU"/>
                <a:cs typeface="PMingLiU"/>
              </a:rPr>
              <a:t>移位变</a:t>
            </a:r>
            <a:r>
              <a:rPr sz="3200" spc="196" dirty="0">
                <a:latin typeface="PMingLiU"/>
                <a:cs typeface="PMingLiU"/>
              </a:rPr>
              <a:t>换</a:t>
            </a:r>
            <a:r>
              <a:rPr sz="3200" spc="26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(</a:t>
            </a:r>
            <a:r>
              <a:rPr sz="3200" spc="196" dirty="0">
                <a:latin typeface="PMingLiU"/>
                <a:cs typeface="PMingLiU"/>
              </a:rPr>
              <a:t>左</a:t>
            </a:r>
            <a:r>
              <a:rPr sz="3200" spc="143" dirty="0">
                <a:latin typeface="PMingLiU"/>
                <a:cs typeface="PMingLiU"/>
              </a:rPr>
              <a:t>移</a:t>
            </a:r>
            <a:r>
              <a:rPr sz="3200" spc="5" dirty="0">
                <a:latin typeface="PMingLiU"/>
                <a:cs typeface="PMingLiU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3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43" dirty="0">
                <a:latin typeface="PMingLiU"/>
                <a:cs typeface="PMingLiU"/>
              </a:rPr>
              <a:t>位</a:t>
            </a:r>
            <a:r>
              <a:rPr sz="3200" spc="-5" dirty="0">
                <a:latin typeface="Times New Roman"/>
                <a:cs typeface="Times New Roman"/>
              </a:rPr>
              <a:t>)</a:t>
            </a:r>
            <a:r>
              <a:rPr sz="3200" spc="-11" dirty="0">
                <a:latin typeface="Times New Roman"/>
                <a:cs typeface="Times New Roman"/>
              </a:rPr>
              <a:t> </a:t>
            </a:r>
            <a:r>
              <a:rPr sz="3200" spc="138" dirty="0">
                <a:latin typeface="PMingLiU"/>
                <a:cs typeface="PMingLiU"/>
              </a:rPr>
              <a:t>有</a:t>
            </a:r>
            <a:r>
              <a:rPr sz="3200" spc="-5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87" name="object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483258"/>
              </p:ext>
            </p:extLst>
          </p:nvPr>
        </p:nvGraphicFramePr>
        <p:xfrm>
          <a:off x="1219200" y="4343401"/>
          <a:ext cx="6781798" cy="1520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1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99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49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494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8860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42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42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8291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57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8291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65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65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438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437371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字符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88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724"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 dirty="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1724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字符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791819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21744BD-F5C0-4603-9890-A5B8D99A975C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609600" y="609600"/>
          <a:ext cx="7521575" cy="294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Equation" r:id="rId3" imgW="2946400" imgH="1155700" progId="Equation.DSMT4">
                  <p:embed/>
                </p:oleObj>
              </mc:Choice>
              <mc:Fallback>
                <p:oleObj name="Equation" r:id="rId3" imgW="2946400" imgH="1155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521575" cy="294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609600" y="4953000"/>
          <a:ext cx="704532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Equation" r:id="rId5" imgW="2832100" imgH="482600" progId="Equation.DSMT4">
                  <p:embed/>
                </p:oleObj>
              </mc:Choice>
              <mc:Fallback>
                <p:oleObj name="Equation" r:id="rId5" imgW="28321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704532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447800" y="3657600"/>
          <a:ext cx="5029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7" imgW="2108200" imgH="215900" progId="Equation.DSMT4">
                  <p:embed/>
                </p:oleObj>
              </mc:Choice>
              <mc:Fallback>
                <p:oleObj name="Equation" r:id="rId7" imgW="2108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57600"/>
                        <a:ext cx="5029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1981200" y="4267200"/>
          <a:ext cx="5246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9" imgW="2108200" imgH="228600" progId="Equation.DSMT4">
                  <p:embed/>
                </p:oleObj>
              </mc:Choice>
              <mc:Fallback>
                <p:oleObj name="Equation" r:id="rId9" imgW="21082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67200"/>
                        <a:ext cx="52466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34D5C2-E735-4EA4-A1F4-296DA65C2089}" type="slidenum">
              <a:rPr lang="en-US" altLang="zh-CN"/>
              <a:pPr/>
              <a:t>21</a:t>
            </a:fld>
            <a:endParaRPr lang="en-US" altLang="zh-CN"/>
          </a:p>
        </p:txBody>
      </p:sp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90600" y="2133600"/>
          <a:ext cx="6629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6" name="Equation" r:id="rId3" imgW="2463800" imgH="241300" progId="Equation.DSMT4">
                  <p:embed/>
                </p:oleObj>
              </mc:Choice>
              <mc:Fallback>
                <p:oleObj name="Equation" r:id="rId3" imgW="2463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66294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762000" y="533400"/>
          <a:ext cx="914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5" imgW="355292" imgH="203024" progId="Equation.DSMT4">
                  <p:embed/>
                </p:oleObj>
              </mc:Choice>
              <mc:Fallback>
                <p:oleObj name="Equation" r:id="rId5" imgW="355292" imgH="20302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"/>
                        <a:ext cx="914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371600" y="1295400"/>
          <a:ext cx="66294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7" imgW="2438400" imgH="241300" progId="Equation.DSMT4">
                  <p:embed/>
                </p:oleObj>
              </mc:Choice>
              <mc:Fallback>
                <p:oleObj name="Equation" r:id="rId7" imgW="2438400" imgH="241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95400"/>
                        <a:ext cx="662940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990600" y="2895600"/>
          <a:ext cx="6807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9" imgW="2641600" imgH="228600" progId="Equation.DSMT4">
                  <p:embed/>
                </p:oleObj>
              </mc:Choice>
              <mc:Fallback>
                <p:oleObj name="Equation" r:id="rId9" imgW="2641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8072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533400" y="3810000"/>
          <a:ext cx="7848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0" name="Equation" r:id="rId11" imgW="3149600" imgH="431800" progId="Equation.DSMT4">
                  <p:embed/>
                </p:oleObj>
              </mc:Choice>
              <mc:Fallback>
                <p:oleObj name="Equation" r:id="rId11" imgW="31496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0"/>
                        <a:ext cx="7848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566019-7C98-4E23-9784-F787C94B6923}" type="slidenum">
              <a:rPr lang="en-US" altLang="zh-CN"/>
              <a:pPr/>
              <a:t>22</a:t>
            </a:fld>
            <a:endParaRPr lang="en-US" altLang="zh-CN"/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990600" y="609600"/>
          <a:ext cx="678180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" imgW="2578100" imgH="215900" progId="Equation.DSMT4">
                  <p:embed/>
                </p:oleObj>
              </mc:Choice>
              <mc:Fallback>
                <p:oleObj name="Equation" r:id="rId3" imgW="25781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609600"/>
                        <a:ext cx="678180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2286000" y="1371600"/>
          <a:ext cx="4343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5" imgW="1638300" imgH="228600" progId="Equation.DSMT4">
                  <p:embed/>
                </p:oleObj>
              </mc:Choice>
              <mc:Fallback>
                <p:oleObj name="Equation" r:id="rId5" imgW="16383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371600"/>
                        <a:ext cx="4343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6"/>
          <p:cNvGraphicFramePr>
            <a:graphicFrameLocks noChangeAspect="1"/>
          </p:cNvGraphicFramePr>
          <p:nvPr/>
        </p:nvGraphicFramePr>
        <p:xfrm>
          <a:off x="457200" y="2133600"/>
          <a:ext cx="51054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7" imgW="1954951" imgH="215806" progId="Equation.DSMT4">
                  <p:embed/>
                </p:oleObj>
              </mc:Choice>
              <mc:Fallback>
                <p:oleObj name="Equation" r:id="rId7" imgW="1954951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51054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990600" y="2895600"/>
          <a:ext cx="6934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9" imgW="2603500" imgH="215900" progId="Equation.DSMT4">
                  <p:embed/>
                </p:oleObj>
              </mc:Choice>
              <mc:Fallback>
                <p:oleObj name="Equation" r:id="rId9" imgW="26035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95600"/>
                        <a:ext cx="69342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0CDD83A-EF90-4D1E-83B8-53B04C71F45B}" type="slidenum">
              <a:rPr lang="en-US" altLang="zh-CN"/>
              <a:pPr/>
              <a:t>23</a:t>
            </a:fld>
            <a:endParaRPr lang="en-US" altLang="zh-CN"/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81000" y="609600"/>
          <a:ext cx="83820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3" imgW="3314700" imgH="685800" progId="Equation.DSMT4">
                  <p:embed/>
                </p:oleObj>
              </mc:Choice>
              <mc:Fallback>
                <p:oleObj name="Equation" r:id="rId3" imgW="33147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609600"/>
                        <a:ext cx="83820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533400" y="4038600"/>
          <a:ext cx="5181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5" imgW="2019300" imgH="215900" progId="Equation.DSMT4">
                  <p:embed/>
                </p:oleObj>
              </mc:Choice>
              <mc:Fallback>
                <p:oleObj name="Equation" r:id="rId5" imgW="20193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5181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403517"/>
              </p:ext>
            </p:extLst>
          </p:nvPr>
        </p:nvGraphicFramePr>
        <p:xfrm>
          <a:off x="914400" y="2431686"/>
          <a:ext cx="72390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31686"/>
                        <a:ext cx="72390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00400" y="3276600"/>
          <a:ext cx="2057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9" imgW="774364" imgH="203112" progId="Equation.DSMT4">
                  <p:embed/>
                </p:oleObj>
              </mc:Choice>
              <mc:Fallback>
                <p:oleObj name="Equation" r:id="rId9" imgW="774364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76600"/>
                        <a:ext cx="2057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2895600" y="4800600"/>
          <a:ext cx="2819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1" imgW="1079032" imgH="203112" progId="Equation.DSMT4">
                  <p:embed/>
                </p:oleObj>
              </mc:Choice>
              <mc:Fallback>
                <p:oleObj name="Equation" r:id="rId11" imgW="1079032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2819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5405"/>
              </p:ext>
            </p:extLst>
          </p:nvPr>
        </p:nvGraphicFramePr>
        <p:xfrm>
          <a:off x="914400" y="5882776"/>
          <a:ext cx="7696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3" imgW="3238500" imgH="203200" progId="Equation.DSMT4">
                  <p:embed/>
                </p:oleObj>
              </mc:Choice>
              <mc:Fallback>
                <p:oleObj name="Equation" r:id="rId13" imgW="3238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882776"/>
                        <a:ext cx="7696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线形标注 3 3"/>
          <p:cNvSpPr/>
          <p:nvPr/>
        </p:nvSpPr>
        <p:spPr>
          <a:xfrm>
            <a:off x="1219200" y="5217291"/>
            <a:ext cx="6705600" cy="612648"/>
          </a:xfrm>
          <a:prstGeom prst="borderCallout3">
            <a:avLst>
              <a:gd name="adj1" fmla="val -699636"/>
              <a:gd name="adj2" fmla="val -1590"/>
              <a:gd name="adj3" fmla="val 18750"/>
              <a:gd name="adj4" fmla="val -16667"/>
              <a:gd name="adj5" fmla="val 100000"/>
              <a:gd name="adj6" fmla="val -16667"/>
              <a:gd name="adj7" fmla="val 3073"/>
              <a:gd name="adj8" fmla="val -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9050">
              <a:lnSpc>
                <a:spcPct val="100000"/>
              </a:lnSpc>
              <a:spcBef>
                <a:spcPts val="2015"/>
              </a:spcBef>
            </a:pPr>
            <a:r>
              <a:rPr lang="zh-CN" altLang="en-US" sz="1800" b="1" spc="130" dirty="0" smtClean="0">
                <a:solidFill>
                  <a:schemeClr val="tx1"/>
                </a:solidFill>
                <a:latin typeface="PMingLiU"/>
                <a:cs typeface="PMingLiU"/>
              </a:rPr>
              <a:t>因</a:t>
            </a:r>
            <a:r>
              <a:rPr lang="zh-CN" altLang="en-US" sz="1800" b="1" spc="135" dirty="0" smtClean="0">
                <a:solidFill>
                  <a:schemeClr val="tx1"/>
                </a:solidFill>
                <a:latin typeface="PMingLiU"/>
                <a:cs typeface="PMingLiU"/>
              </a:rPr>
              <a:t>为</a:t>
            </a:r>
            <a:r>
              <a:rPr lang="zh-CN" altLang="en-US" sz="1800" b="1" spc="5" dirty="0" smtClean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95</a:t>
            </a:r>
            <a:r>
              <a:rPr lang="zh-CN" altLang="en-US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 smtClean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25</a:t>
            </a:r>
            <a:r>
              <a:rPr lang="zh-CN" altLang="en-US" sz="1800" b="1" spc="-12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55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(5</a:t>
            </a:r>
            <a:r>
              <a:rPr lang="en-US" altLang="zh-CN" sz="1800" b="1" i="1" spc="-7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145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110" dirty="0" smtClean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spc="-7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20" dirty="0" smtClean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85" dirty="0" smtClean="0">
                <a:solidFill>
                  <a:schemeClr val="tx1"/>
                </a:solidFill>
                <a:latin typeface="Tahoma"/>
                <a:cs typeface="Tahoma"/>
              </a:rPr>
              <a:t>1</a:t>
            </a:r>
            <a:r>
              <a:rPr lang="en-US" altLang="zh-CN" sz="1800" b="1" i="1" spc="-8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en-US" sz="1800" b="1" spc="135" dirty="0" smtClean="0">
                <a:solidFill>
                  <a:schemeClr val="tx1"/>
                </a:solidFill>
                <a:latin typeface="PMingLiU"/>
                <a:cs typeface="PMingLiU"/>
              </a:rPr>
              <a:t>所以 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19 </a:t>
            </a:r>
            <a:r>
              <a:rPr lang="zh-CN" altLang="en-US" sz="18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5 </a:t>
            </a:r>
            <a:r>
              <a:rPr lang="en-US" altLang="zh-CN" sz="18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6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 smtClean="0">
                <a:solidFill>
                  <a:schemeClr val="tx1"/>
                </a:solidFill>
                <a:latin typeface="Georgia"/>
                <a:cs typeface="Georgia"/>
              </a:rPr>
              <a:t>.    </a:t>
            </a:r>
            <a:endParaRPr lang="en-US" altLang="zh-CN" sz="18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5533CE-AB23-4F34-B906-344C62BD07B3}" type="slidenum">
              <a:rPr lang="en-US" altLang="zh-CN"/>
              <a:pPr/>
              <a:t>24</a:t>
            </a:fld>
            <a:endParaRPr lang="en-US" altLang="zh-CN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371600" y="838200"/>
          <a:ext cx="50800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3" imgW="2070100" imgH="203200" progId="Equation.DSMT4">
                  <p:embed/>
                </p:oleObj>
              </mc:Choice>
              <mc:Fallback>
                <p:oleObj name="Equation" r:id="rId3" imgW="20701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50800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533400" y="1600200"/>
          <a:ext cx="8153400" cy="178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5" imgW="3136900" imgH="685800" progId="Equation.DSMT4">
                  <p:embed/>
                </p:oleObj>
              </mc:Choice>
              <mc:Fallback>
                <p:oleObj name="Equation" r:id="rId5" imgW="3136900" imgH="685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53400" cy="178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981200" y="5181600"/>
          <a:ext cx="3886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5" name="Equation" r:id="rId7" imgW="1396394" imgH="203112" progId="Equation.DSMT4">
                  <p:embed/>
                </p:oleObj>
              </mc:Choice>
              <mc:Fallback>
                <p:oleObj name="Equation" r:id="rId7" imgW="1396394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181600"/>
                        <a:ext cx="3886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1295400" y="3657600"/>
          <a:ext cx="57150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9" imgW="2094591" imgH="215806" progId="Equation.DSMT4">
                  <p:embed/>
                </p:oleObj>
              </mc:Choice>
              <mc:Fallback>
                <p:oleObj name="Equation" r:id="rId9" imgW="2094591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57150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981200" y="4419600"/>
          <a:ext cx="48006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11" imgW="1688367" imgH="203112" progId="Equation.DSMT4">
                  <p:embed/>
                </p:oleObj>
              </mc:Choice>
              <mc:Fallback>
                <p:oleObj name="Equation" r:id="rId11" imgW="1688367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19600"/>
                        <a:ext cx="48006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线形标注 1 2"/>
          <p:cNvSpPr/>
          <p:nvPr/>
        </p:nvSpPr>
        <p:spPr>
          <a:xfrm>
            <a:off x="1600200" y="6073832"/>
            <a:ext cx="5867400" cy="612648"/>
          </a:xfrm>
          <a:prstGeom prst="borderCallout1">
            <a:avLst>
              <a:gd name="adj1" fmla="val 18750"/>
              <a:gd name="adj2" fmla="val -8333"/>
              <a:gd name="adj3" fmla="val -82678"/>
              <a:gd name="adj4" fmla="val 79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 marR="5080" indent="5963285">
              <a:lnSpc>
                <a:spcPct val="131500"/>
              </a:lnSpc>
              <a:spcBef>
                <a:spcPts val="75"/>
              </a:spcBef>
            </a:pP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 19</a:t>
            </a:r>
            <a:r>
              <a:rPr lang="zh-CN" altLang="en-US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 smtClean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5</a:t>
            </a:r>
            <a:r>
              <a:rPr lang="zh-CN" altLang="en-US" sz="1800" b="1" spc="-12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en-US" altLang="zh-CN" sz="1800" b="1" i="1" spc="-7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-55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i="1" spc="-125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en-US" altLang="zh-CN" sz="1800" b="1" i="1" spc="5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20" dirty="0" smtClean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en-US" altLang="zh-CN" sz="1800" b="1" spc="-7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4</a:t>
            </a:r>
            <a:r>
              <a:rPr lang="en-US" altLang="zh-CN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i="1" spc="200" dirty="0" smtClean="0">
                <a:solidFill>
                  <a:schemeClr val="tx1"/>
                </a:solidFill>
                <a:latin typeface="Georgia"/>
                <a:cs typeface="Georgia"/>
              </a:rPr>
              <a:t>&gt;</a:t>
            </a:r>
            <a:r>
              <a:rPr lang="en-US" altLang="zh-CN" sz="1800" b="1" i="1" spc="5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en-US" altLang="zh-CN" sz="1800" b="1" spc="-85" dirty="0" smtClean="0">
                <a:solidFill>
                  <a:schemeClr val="tx1"/>
                </a:solidFill>
                <a:latin typeface="Tahoma"/>
                <a:cs typeface="Tahoma"/>
              </a:rPr>
              <a:t>0</a:t>
            </a:r>
            <a:r>
              <a:rPr lang="en-US" altLang="zh-CN" sz="1800" b="1" i="1" spc="-8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en-US" altLang="zh-CN" sz="1800" b="1" i="1" spc="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en-US" sz="1800" b="1" spc="135" dirty="0" smtClean="0">
                <a:solidFill>
                  <a:schemeClr val="tx1"/>
                </a:solidFill>
                <a:latin typeface="PMingLiU"/>
                <a:cs typeface="PMingLiU"/>
              </a:rPr>
              <a:t>所</a:t>
            </a:r>
            <a:r>
              <a:rPr lang="zh-CN" altLang="en-US" sz="1800" b="1" spc="130" dirty="0" smtClean="0">
                <a:solidFill>
                  <a:schemeClr val="tx1"/>
                </a:solidFill>
                <a:latin typeface="PMingLiU"/>
                <a:cs typeface="PMingLiU"/>
              </a:rPr>
              <a:t>以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76</a:t>
            </a:r>
            <a:r>
              <a:rPr lang="zh-CN" altLang="en-US" sz="1800" b="1" spc="-7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zh-CN" altLang="en-US" sz="18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zh-CN" altLang="en-US" sz="1800" b="1" i="1" spc="-120" dirty="0" smtClean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en-US" altLang="zh-CN" sz="1800" b="1" spc="-160" dirty="0" smtClean="0">
                <a:solidFill>
                  <a:schemeClr val="tx1"/>
                </a:solidFill>
                <a:latin typeface="Tahoma"/>
                <a:cs typeface="Tahoma"/>
              </a:rPr>
              <a:t>20</a:t>
            </a:r>
            <a:r>
              <a:rPr lang="zh-CN" altLang="en-US" sz="1800" b="1" spc="-12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en-US" altLang="zh-CN" sz="1800" b="1" spc="-12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en-US" altLang="zh-CN" sz="1800" b="1" spc="-95" dirty="0" smtClean="0">
                <a:solidFill>
                  <a:schemeClr val="tx1"/>
                </a:solidFill>
                <a:latin typeface="Tahoma"/>
                <a:cs typeface="Tahoma"/>
              </a:rPr>
              <a:t>28)</a:t>
            </a:r>
            <a:r>
              <a:rPr lang="en-US" altLang="zh-CN" sz="1800" b="1" i="1" spc="-95" dirty="0" smtClean="0">
                <a:solidFill>
                  <a:schemeClr val="tx1"/>
                </a:solidFill>
                <a:latin typeface="Georgia"/>
                <a:cs typeface="Georgia"/>
              </a:rPr>
              <a:t>.</a:t>
            </a:r>
            <a:endParaRPr lang="en-US" altLang="zh-CN" sz="18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5F51D21-678E-4806-B569-57C15B8D0A94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609600" y="533400"/>
          <a:ext cx="78486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1" name="Equation" r:id="rId3" imgW="3149600" imgH="876300" progId="Equation.DSMT4">
                  <p:embed/>
                </p:oleObj>
              </mc:Choice>
              <mc:Fallback>
                <p:oleObj name="Equation" r:id="rId3" imgW="31496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848600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4114800" y="4038600"/>
          <a:ext cx="3892550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5" imgW="1562100" imgH="406400" progId="Equation.DSMT4">
                  <p:embed/>
                </p:oleObj>
              </mc:Choice>
              <mc:Fallback>
                <p:oleObj name="Equation" r:id="rId5" imgW="15621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038600"/>
                        <a:ext cx="3892550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447800" y="2819400"/>
          <a:ext cx="65532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7" imgW="2781300" imgH="215900" progId="Equation.DSMT4">
                  <p:embed/>
                </p:oleObj>
              </mc:Choice>
              <mc:Fallback>
                <p:oleObj name="Equation" r:id="rId7" imgW="27813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65532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3124200" y="3429000"/>
          <a:ext cx="19685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9" imgW="736280" imgH="177723" progId="Equation.DSMT4">
                  <p:embed/>
                </p:oleObj>
              </mc:Choice>
              <mc:Fallback>
                <p:oleObj name="Equation" r:id="rId9" imgW="736280" imgH="17772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29000"/>
                        <a:ext cx="19685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33425" y="4038600"/>
          <a:ext cx="3255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11" imgW="1294838" imgH="406224" progId="Equation.DSMT4">
                  <p:embed/>
                </p:oleObj>
              </mc:Choice>
              <mc:Fallback>
                <p:oleObj name="Equation" r:id="rId11" imgW="1294838" imgH="406224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4038600"/>
                        <a:ext cx="32559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40138"/>
              </p:ext>
            </p:extLst>
          </p:nvPr>
        </p:nvGraphicFramePr>
        <p:xfrm>
          <a:off x="2732088" y="5060950"/>
          <a:ext cx="2514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Equation" r:id="rId13" imgW="1015559" imgH="406224" progId="Equation.DSMT4">
                  <p:embed/>
                </p:oleObj>
              </mc:Choice>
              <mc:Fallback>
                <p:oleObj name="Equation" r:id="rId13" imgW="1015559" imgH="406224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5060950"/>
                        <a:ext cx="2514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线形标注 2 1"/>
          <p:cNvSpPr/>
          <p:nvPr/>
        </p:nvSpPr>
        <p:spPr>
          <a:xfrm>
            <a:off x="990600" y="6019799"/>
            <a:ext cx="6934200" cy="701675"/>
          </a:xfrm>
          <a:prstGeom prst="borderCallout2">
            <a:avLst>
              <a:gd name="adj1" fmla="val 27342"/>
              <a:gd name="adj2" fmla="val -1377"/>
              <a:gd name="adj3" fmla="val 8726"/>
              <a:gd name="adj4" fmla="val -10146"/>
              <a:gd name="adj5" fmla="val -319980"/>
              <a:gd name="adj6" fmla="val -3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da-DK" altLang="zh-CN" sz="2000" b="1" spc="-165" dirty="0" smtClean="0">
                <a:solidFill>
                  <a:schemeClr val="tx1"/>
                </a:solidFill>
                <a:latin typeface="Tahoma"/>
                <a:cs typeface="Tahoma"/>
              </a:rPr>
              <a:t>190</a:t>
            </a:r>
            <a:r>
              <a:rPr lang="da-DK" altLang="zh-CN" sz="2000" b="1" spc="-7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</a:t>
            </a:r>
            <a:r>
              <a:rPr lang="da-DK" altLang="zh-CN" sz="2000" b="1" i="1" spc="-120" dirty="0" smtClean="0">
                <a:solidFill>
                  <a:schemeClr val="tx1"/>
                </a:solidFill>
                <a:latin typeface="Meiryo"/>
                <a:cs typeface="Meiryo"/>
              </a:rPr>
              <a:t> </a:t>
            </a:r>
            <a:r>
              <a:rPr lang="da-DK" altLang="zh-CN" sz="2000" b="1" spc="-160" dirty="0" smtClean="0">
                <a:solidFill>
                  <a:schemeClr val="tx1"/>
                </a:solidFill>
                <a:latin typeface="Tahoma"/>
                <a:cs typeface="Tahoma"/>
              </a:rPr>
              <a:t>50</a:t>
            </a:r>
            <a:r>
              <a:rPr lang="da-DK" altLang="zh-CN" sz="2000" b="1" spc="-125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da-DK" altLang="zh-CN" sz="2000" b="1" spc="-12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95" dirty="0" smtClean="0">
                <a:solidFill>
                  <a:schemeClr val="tx1"/>
                </a:solidFill>
                <a:latin typeface="Tahoma"/>
                <a:cs typeface="Tahoma"/>
              </a:rPr>
              <a:t>70)</a:t>
            </a:r>
            <a:r>
              <a:rPr lang="da-DK" altLang="zh-CN" sz="2000" b="1" i="1" spc="-95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da-DK" altLang="zh-CN" sz="2000" b="1" i="1" spc="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da-DK" sz="2000" b="1" spc="135" dirty="0" smtClean="0">
                <a:solidFill>
                  <a:schemeClr val="tx1"/>
                </a:solidFill>
                <a:latin typeface="PMingLiU"/>
                <a:cs typeface="PMingLiU"/>
              </a:rPr>
              <a:t>所以</a:t>
            </a:r>
            <a:r>
              <a:rPr lang="zh-CN" altLang="da-DK" sz="2000" b="1" spc="185" dirty="0" smtClean="0">
                <a:solidFill>
                  <a:schemeClr val="tx1"/>
                </a:solidFill>
                <a:latin typeface="PMingLiU"/>
                <a:cs typeface="PMingLiU"/>
              </a:rPr>
              <a:t>取</a:t>
            </a:r>
            <a:r>
              <a:rPr lang="da-DK" altLang="zh-CN" sz="2000" b="1" spc="25" dirty="0" smtClean="0">
                <a:solidFill>
                  <a:schemeClr val="tx1"/>
                </a:solidFill>
                <a:latin typeface="PMingLiU"/>
                <a:cs typeface="PMingLiU"/>
              </a:rPr>
              <a:t> </a:t>
            </a:r>
            <a:r>
              <a:rPr lang="da-DK" altLang="zh-CN" sz="2000" b="1" i="1" spc="-125" dirty="0" smtClean="0">
                <a:solidFill>
                  <a:schemeClr val="tx1"/>
                </a:solidFill>
                <a:latin typeface="Georgia"/>
                <a:cs typeface="Georgia"/>
              </a:rPr>
              <a:t>d</a:t>
            </a:r>
            <a:r>
              <a:rPr lang="da-DK" altLang="zh-CN" sz="2000" b="1" i="1" spc="5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da-DK" altLang="zh-CN" sz="2000" b="1" spc="-20" dirty="0" smtClean="0">
                <a:solidFill>
                  <a:schemeClr val="tx1"/>
                </a:solidFill>
                <a:latin typeface="Tahoma"/>
                <a:cs typeface="Tahoma"/>
              </a:rPr>
              <a:t>=</a:t>
            </a:r>
            <a:r>
              <a:rPr lang="da-DK" altLang="zh-CN" sz="2000" b="1" spc="-7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110" dirty="0" smtClean="0">
                <a:solidFill>
                  <a:schemeClr val="tx1"/>
                </a:solidFill>
                <a:latin typeface="Tahoma"/>
                <a:cs typeface="Tahoma"/>
              </a:rPr>
              <a:t>10</a:t>
            </a:r>
            <a:r>
              <a:rPr lang="da-DK" altLang="zh-CN" sz="2000" b="1" i="1" spc="-110" dirty="0" smtClean="0">
                <a:solidFill>
                  <a:schemeClr val="tx1"/>
                </a:solidFill>
                <a:latin typeface="Georgia"/>
                <a:cs typeface="Georgia"/>
              </a:rPr>
              <a:t>,</a:t>
            </a:r>
            <a:r>
              <a:rPr lang="da-DK" altLang="zh-CN" sz="2000" b="1" i="1" spc="0" dirty="0" smtClean="0">
                <a:solidFill>
                  <a:schemeClr val="tx1"/>
                </a:solidFill>
                <a:latin typeface="Georgia"/>
                <a:cs typeface="Georgia"/>
              </a:rPr>
              <a:t> </a:t>
            </a:r>
            <a:r>
              <a:rPr lang="zh-CN" altLang="da-DK" sz="2000" b="1" spc="135" dirty="0" smtClean="0">
                <a:solidFill>
                  <a:schemeClr val="tx1"/>
                </a:solidFill>
                <a:latin typeface="PMingLiU"/>
                <a:cs typeface="PMingLiU"/>
              </a:rPr>
              <a:t>得到 </a:t>
            </a:r>
            <a:r>
              <a:rPr lang="da-DK" altLang="zh-CN" sz="2000" b="1" spc="-160" dirty="0" smtClean="0">
                <a:solidFill>
                  <a:schemeClr val="tx1"/>
                </a:solidFill>
                <a:latin typeface="Tahoma"/>
                <a:cs typeface="Tahoma"/>
              </a:rPr>
              <a:t>19 </a:t>
            </a:r>
            <a:r>
              <a:rPr lang="da-DK" altLang="zh-CN" sz="2000" b="1" i="1" spc="-55" dirty="0" smtClean="0">
                <a:solidFill>
                  <a:schemeClr val="tx1"/>
                </a:solidFill>
                <a:latin typeface="Meiryo"/>
                <a:cs typeface="Meiryo"/>
              </a:rPr>
              <a:t>≡ </a:t>
            </a:r>
            <a:r>
              <a:rPr lang="da-DK" altLang="zh-CN" sz="2000" b="1" spc="-160" dirty="0" smtClean="0">
                <a:solidFill>
                  <a:schemeClr val="tx1"/>
                </a:solidFill>
                <a:latin typeface="Tahoma"/>
                <a:cs typeface="Tahoma"/>
              </a:rPr>
              <a:t>5 </a:t>
            </a:r>
            <a:r>
              <a:rPr lang="da-DK" altLang="zh-CN" sz="2000" b="1" spc="-95" dirty="0" smtClean="0">
                <a:solidFill>
                  <a:schemeClr val="tx1"/>
                </a:solidFill>
                <a:latin typeface="Tahoma"/>
                <a:cs typeface="Tahoma"/>
              </a:rPr>
              <a:t>(mod</a:t>
            </a:r>
            <a:r>
              <a:rPr lang="da-DK" altLang="zh-CN" sz="2000" b="1" spc="-60" dirty="0" smtClean="0">
                <a:solidFill>
                  <a:schemeClr val="tx1"/>
                </a:solidFill>
                <a:latin typeface="Tahoma"/>
                <a:cs typeface="Tahoma"/>
              </a:rPr>
              <a:t> </a:t>
            </a:r>
            <a:r>
              <a:rPr lang="da-DK" altLang="zh-CN" sz="2000" b="1" spc="-75" dirty="0" smtClean="0">
                <a:solidFill>
                  <a:schemeClr val="tx1"/>
                </a:solidFill>
                <a:latin typeface="Tahoma"/>
                <a:cs typeface="Tahoma"/>
              </a:rPr>
              <a:t>7)</a:t>
            </a:r>
            <a:r>
              <a:rPr lang="da-DK" altLang="zh-CN" sz="2000" b="1" i="1" spc="-75" dirty="0" smtClean="0">
                <a:solidFill>
                  <a:schemeClr val="tx1"/>
                </a:solidFill>
                <a:latin typeface="Georgia"/>
                <a:cs typeface="Georgia"/>
              </a:rPr>
              <a:t>.   </a:t>
            </a:r>
            <a:endParaRPr lang="da-DK" altLang="zh-CN" sz="2000" b="1" dirty="0">
              <a:solidFill>
                <a:schemeClr val="tx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565C95D-CE42-4475-87F1-E0B2313CF9DB}" type="slidenum">
              <a:rPr lang="en-US" altLang="zh-CN"/>
              <a:pPr/>
              <a:t>26</a:t>
            </a:fld>
            <a:endParaRPr lang="en-US" altLang="zh-CN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533400" y="685800"/>
          <a:ext cx="8037513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5" name="Equation" r:id="rId3" imgW="3225800" imgH="685800" progId="Equation.DSMT4">
                  <p:embed/>
                </p:oleObj>
              </mc:Choice>
              <mc:Fallback>
                <p:oleObj name="Equation" r:id="rId3" imgW="32258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685800"/>
                        <a:ext cx="8037513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981200" y="4038600"/>
          <a:ext cx="3657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6" name="Equation" r:id="rId5" imgW="1422400" imgH="215900" progId="Equation.DSMT4">
                  <p:embed/>
                </p:oleObj>
              </mc:Choice>
              <mc:Fallback>
                <p:oleObj name="Equation" r:id="rId5" imgW="14224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38600"/>
                        <a:ext cx="3657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295400" y="2590800"/>
          <a:ext cx="57404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7" name="Equation" r:id="rId7" imgW="2336800" imgH="215900" progId="Equation.DSMT4">
                  <p:embed/>
                </p:oleObj>
              </mc:Choice>
              <mc:Fallback>
                <p:oleObj name="Equation" r:id="rId7" imgW="23368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0800"/>
                        <a:ext cx="57404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81200" y="3352800"/>
          <a:ext cx="48053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8" name="Equation" r:id="rId9" imgW="1993035" imgH="215806" progId="Equation.DSMT4">
                  <p:embed/>
                </p:oleObj>
              </mc:Choice>
              <mc:Fallback>
                <p:oleObj name="Equation" r:id="rId9" imgW="1993035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52800"/>
                        <a:ext cx="48053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1295400" y="4800600"/>
          <a:ext cx="45926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9" name="Equation" r:id="rId11" imgW="1866090" imgH="215806" progId="Equation.DSMT4">
                  <p:embed/>
                </p:oleObj>
              </mc:Choice>
              <mc:Fallback>
                <p:oleObj name="Equation" r:id="rId11" imgW="1866090" imgH="215806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00600"/>
                        <a:ext cx="45926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981200" y="5486400"/>
          <a:ext cx="62341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0" name="Equation" r:id="rId13" imgW="2578100" imgH="215900" progId="Equation.DSMT4">
                  <p:embed/>
                </p:oleObj>
              </mc:Choice>
              <mc:Fallback>
                <p:oleObj name="Equation" r:id="rId13" imgW="25781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86400"/>
                        <a:ext cx="62341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26C80B-3A3C-4138-A7B3-8BEA2B8351BE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09600" y="609600"/>
          <a:ext cx="7240588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5" name="Equation" r:id="rId3" imgW="2768600" imgH="939800" progId="Equation.DSMT4">
                  <p:embed/>
                </p:oleObj>
              </mc:Choice>
              <mc:Fallback>
                <p:oleObj name="Equation" r:id="rId3" imgW="2768600" imgH="939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7240588" cy="237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762000" y="5715000"/>
          <a:ext cx="55530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6" name="Equation" r:id="rId5" imgW="2260600" imgH="228600" progId="Equation.DSMT4">
                  <p:embed/>
                </p:oleObj>
              </mc:Choice>
              <mc:Fallback>
                <p:oleObj name="Equation" r:id="rId5" imgW="2260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715000"/>
                        <a:ext cx="55530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1219200" y="3276600"/>
          <a:ext cx="6324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7" name="Equation" r:id="rId7" imgW="2527300" imgH="228600" progId="Equation.DSMT4">
                  <p:embed/>
                </p:oleObj>
              </mc:Choice>
              <mc:Fallback>
                <p:oleObj name="Equation" r:id="rId7" imgW="25273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6324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514600" y="40386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8" name="Equation" r:id="rId9" imgW="1485900" imgH="228600" progId="Equation.DSMT4">
                  <p:embed/>
                </p:oleObj>
              </mc:Choice>
              <mc:Fallback>
                <p:oleObj name="Equation" r:id="rId9" imgW="14859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2362200" y="5029200"/>
          <a:ext cx="357346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19" name="Equation" r:id="rId11" imgW="1409700" imgH="228600" progId="Equation.DSMT4">
                  <p:embed/>
                </p:oleObj>
              </mc:Choice>
              <mc:Fallback>
                <p:oleObj name="Equation" r:id="rId11" imgW="1409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573463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609600" y="4572000"/>
          <a:ext cx="1066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0" name="Equation" r:id="rId13" imgW="431613" imgH="203112" progId="Equation.DSMT4">
                  <p:embed/>
                </p:oleObj>
              </mc:Choice>
              <mc:Fallback>
                <p:oleObj name="Equation" r:id="rId13" imgW="431613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1066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B111CB3-6401-4F3C-AEC1-F85A81BB2592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609600" y="533400"/>
          <a:ext cx="778351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3" imgW="3200400" imgH="698500" progId="Equation.DSMT4">
                  <p:embed/>
                </p:oleObj>
              </mc:Choice>
              <mc:Fallback>
                <p:oleObj name="Equation" r:id="rId3" imgW="32004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3400"/>
                        <a:ext cx="7783513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609600" y="2438400"/>
          <a:ext cx="6400800" cy="162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Equation" r:id="rId5" imgW="2628900" imgH="673100" progId="Equation.DSMT4">
                  <p:embed/>
                </p:oleObj>
              </mc:Choice>
              <mc:Fallback>
                <p:oleObj name="Equation" r:id="rId5" imgW="26289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6400800" cy="162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295400" y="4267200"/>
          <a:ext cx="68341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1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67200"/>
                        <a:ext cx="68341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609600" y="4953000"/>
          <a:ext cx="54403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2" name="Equation" r:id="rId9" imgW="2273300" imgH="215900" progId="Equation.DSMT4">
                  <p:embed/>
                </p:oleObj>
              </mc:Choice>
              <mc:Fallback>
                <p:oleObj name="Equation" r:id="rId9" imgW="2273300" imgH="215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953000"/>
                        <a:ext cx="544036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2819400" y="5562600"/>
          <a:ext cx="25908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3" name="Equation" r:id="rId11" imgW="1016000" imgH="203200" progId="Equation.DSMT4">
                  <p:embed/>
                </p:oleObj>
              </mc:Choice>
              <mc:Fallback>
                <p:oleObj name="Equation" r:id="rId11" imgW="10160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62600"/>
                        <a:ext cx="25908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5CAAB8-B814-451B-A08F-E5005A5E03EA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609600" y="609600"/>
          <a:ext cx="8078788" cy="213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3" imgW="3302000" imgH="901700" progId="Equation.DSMT4">
                  <p:embed/>
                </p:oleObj>
              </mc:Choice>
              <mc:Fallback>
                <p:oleObj name="Equation" r:id="rId3" imgW="3302000" imgH="901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8078788" cy="213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47800" y="2895600"/>
          <a:ext cx="64008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5" imgW="2616200" imgH="419100" progId="Equation.DSMT4">
                  <p:embed/>
                </p:oleObj>
              </mc:Choice>
              <mc:Fallback>
                <p:oleObj name="Equation" r:id="rId5" imgW="2616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64008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533400" y="4038600"/>
          <a:ext cx="8305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7" imgW="3378200" imgH="215900" progId="Equation.DSMT4">
                  <p:embed/>
                </p:oleObj>
              </mc:Choice>
              <mc:Fallback>
                <p:oleObj name="Equation" r:id="rId7" imgW="3378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038600"/>
                        <a:ext cx="83058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09600" y="4876800"/>
          <a:ext cx="5715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6" name="Equation" r:id="rId9" imgW="2349500" imgH="215900" progId="Equation.DSMT4">
                  <p:embed/>
                </p:oleObj>
              </mc:Choice>
              <mc:Fallback>
                <p:oleObj name="Equation" r:id="rId9" imgW="2349500" imgH="215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76800"/>
                        <a:ext cx="5715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124200" y="5486400"/>
          <a:ext cx="259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7" name="Equation" r:id="rId11" imgW="1040948" imgH="203112" progId="Equation.DSMT4">
                  <p:embed/>
                </p:oleObj>
              </mc:Choice>
              <mc:Fallback>
                <p:oleObj name="Equation" r:id="rId11" imgW="1040948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486400"/>
                        <a:ext cx="259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62253" y="653930"/>
            <a:ext cx="1472354" cy="284134"/>
          </a:xfrm>
          <a:prstGeom prst="rect">
            <a:avLst/>
          </a:prstGeom>
        </p:spPr>
        <p:txBody>
          <a:bodyPr vert="horz" wrap="square" lIns="0" tIns="15448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121"/>
              </a:spcBef>
            </a:pPr>
            <a:r>
              <a:rPr sz="1745" spc="143" dirty="0">
                <a:latin typeface="PMingLiU"/>
                <a:cs typeface="PMingLiU"/>
              </a:rPr>
              <a:t>将</a:t>
            </a:r>
            <a:r>
              <a:rPr sz="1745" spc="138" dirty="0">
                <a:latin typeface="PMingLiU"/>
                <a:cs typeface="PMingLiU"/>
              </a:rPr>
              <a:t>符</a:t>
            </a:r>
            <a:r>
              <a:rPr sz="1745" spc="143" dirty="0">
                <a:latin typeface="PMingLiU"/>
                <a:cs typeface="PMingLiU"/>
              </a:rPr>
              <a:t>号数</a:t>
            </a:r>
            <a:r>
              <a:rPr sz="1692" spc="196" dirty="0">
                <a:latin typeface="PMingLiU"/>
                <a:cs typeface="PMingLiU"/>
              </a:rPr>
              <a:t>字化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393589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pc="242" dirty="0" smtClean="0"/>
              <a:t> </a:t>
            </a:r>
            <a:r>
              <a:rPr sz="740" spc="79" dirty="0"/>
              <a:t>出</a:t>
            </a:r>
            <a:endParaRPr sz="740" dirty="0"/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779177" y="1305592"/>
          <a:ext cx="6373714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35" dirty="0">
                          <a:latin typeface="PMingLiU"/>
                          <a:cs typeface="PMingLiU"/>
                        </a:rPr>
                        <a:t>字</a:t>
                      </a:r>
                      <a:r>
                        <a:rPr sz="1200" spc="140" dirty="0">
                          <a:latin typeface="PMingLiU"/>
                          <a:cs typeface="PMingLiU"/>
                        </a:rPr>
                        <a:t>符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j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q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z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35" dirty="0">
                          <a:latin typeface="PMingLiU"/>
                          <a:cs typeface="PMingLiU"/>
                        </a:rPr>
                        <a:t>数</a:t>
                      </a:r>
                      <a:r>
                        <a:rPr sz="1200" spc="140" dirty="0">
                          <a:latin typeface="PMingLiU"/>
                          <a:cs typeface="PMingLiU"/>
                        </a:rPr>
                        <a:t>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635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622477" y="2205964"/>
            <a:ext cx="2195097" cy="284134"/>
          </a:xfrm>
          <a:prstGeom prst="rect">
            <a:avLst/>
          </a:prstGeom>
        </p:spPr>
        <p:txBody>
          <a:bodyPr vert="horz" wrap="square" lIns="0" tIns="15448" rIns="0" bIns="0" rtlCol="0">
            <a:spAutoFit/>
          </a:bodyPr>
          <a:lstStyle/>
          <a:p>
            <a:pPr marL="13434">
              <a:spcBef>
                <a:spcPts val="121"/>
              </a:spcBef>
            </a:pPr>
            <a:r>
              <a:rPr sz="1692" spc="196" dirty="0">
                <a:latin typeface="PMingLiU"/>
                <a:cs typeface="PMingLiU"/>
              </a:rPr>
              <a:t>则</a:t>
            </a:r>
            <a:r>
              <a:rPr sz="1692" spc="190" dirty="0">
                <a:latin typeface="PMingLiU"/>
                <a:cs typeface="PMingLiU"/>
              </a:rPr>
              <a:t>相</a:t>
            </a:r>
            <a:r>
              <a:rPr sz="1745" spc="143" dirty="0">
                <a:latin typeface="PMingLiU"/>
                <a:cs typeface="PMingLiU"/>
              </a:rPr>
              <a:t>应的移</a:t>
            </a:r>
            <a:r>
              <a:rPr sz="1745" spc="138" dirty="0">
                <a:latin typeface="PMingLiU"/>
                <a:cs typeface="PMingLiU"/>
              </a:rPr>
              <a:t>位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745" spc="143" dirty="0">
                <a:latin typeface="PMingLiU"/>
                <a:cs typeface="PMingLiU"/>
              </a:rPr>
              <a:t>为</a:t>
            </a:r>
            <a:endParaRPr sz="1745" dirty="0">
              <a:latin typeface="PMingLiU"/>
              <a:cs typeface="PMingLiU"/>
            </a:endParaRPr>
          </a:p>
        </p:txBody>
      </p:sp>
      <p:graphicFrame>
        <p:nvGraphicFramePr>
          <p:cNvPr id="81" name="object 81"/>
          <p:cNvGraphicFramePr>
            <a:graphicFrameLocks noGrp="1"/>
          </p:cNvGraphicFramePr>
          <p:nvPr/>
        </p:nvGraphicFramePr>
        <p:xfrm>
          <a:off x="648693" y="2657041"/>
          <a:ext cx="6635675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667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2" name="object 82"/>
          <p:cNvSpPr txBox="1"/>
          <p:nvPr/>
        </p:nvSpPr>
        <p:spPr>
          <a:xfrm>
            <a:off x="622477" y="3540528"/>
            <a:ext cx="472469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7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问</a:t>
            </a:r>
            <a:r>
              <a:rPr sz="1745" spc="143" dirty="0">
                <a:latin typeface="PMingLiU"/>
                <a:cs typeface="PMingLiU"/>
              </a:rPr>
              <a:t>能否用</a:t>
            </a:r>
            <a:r>
              <a:rPr sz="1745" spc="138" dirty="0">
                <a:latin typeface="PMingLiU"/>
                <a:cs typeface="PMingLiU"/>
              </a:rPr>
              <a:t>一</a:t>
            </a:r>
            <a:r>
              <a:rPr sz="1745" spc="143" dirty="0">
                <a:latin typeface="PMingLiU"/>
                <a:cs typeface="PMingLiU"/>
              </a:rPr>
              <a:t>个数学</a:t>
            </a:r>
            <a:r>
              <a:rPr sz="1745" spc="138" dirty="0">
                <a:latin typeface="PMingLiU"/>
                <a:cs typeface="PMingLiU"/>
              </a:rPr>
              <a:t>函</a:t>
            </a:r>
            <a:r>
              <a:rPr sz="1745" spc="143" dirty="0">
                <a:latin typeface="PMingLiU"/>
                <a:cs typeface="PMingLiU"/>
              </a:rPr>
              <a:t>数来表</a:t>
            </a:r>
            <a:r>
              <a:rPr sz="1745" spc="138" dirty="0">
                <a:latin typeface="PMingLiU"/>
                <a:cs typeface="PMingLiU"/>
              </a:rPr>
              <a:t>示</a:t>
            </a:r>
            <a:r>
              <a:rPr sz="1692" spc="196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320146" y="3540528"/>
            <a:ext cx="194186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904" spc="-5" dirty="0">
                <a:latin typeface="Times New Roman"/>
                <a:cs typeface="Times New Roman"/>
              </a:rPr>
              <a:t>. </a:t>
            </a:r>
            <a:r>
              <a:rPr sz="1904" i="1" spc="-116" dirty="0">
                <a:latin typeface="Georgia"/>
                <a:cs typeface="Georgia"/>
              </a:rPr>
              <a:t>a </a:t>
            </a:r>
            <a:r>
              <a:rPr sz="1904" i="1" spc="-11" dirty="0">
                <a:latin typeface="Meiryo"/>
                <a:cs typeface="Meiryo"/>
              </a:rPr>
              <a:t>↔ </a:t>
            </a:r>
            <a:r>
              <a:rPr sz="1904" i="1" spc="-116" dirty="0">
                <a:latin typeface="Georgia"/>
                <a:cs typeface="Georgia"/>
              </a:rPr>
              <a:t>a </a:t>
            </a:r>
            <a:r>
              <a:rPr sz="1904" spc="-21" dirty="0">
                <a:latin typeface="Tahoma"/>
                <a:cs typeface="Tahoma"/>
              </a:rPr>
              <a:t>+ </a:t>
            </a:r>
            <a:r>
              <a:rPr sz="1904" spc="-169" dirty="0">
                <a:latin typeface="Tahoma"/>
                <a:cs typeface="Tahoma"/>
              </a:rPr>
              <a:t>3 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402" dirty="0">
                <a:latin typeface="Tahoma"/>
                <a:cs typeface="Tahoma"/>
              </a:rPr>
              <a:t> </a:t>
            </a:r>
            <a:r>
              <a:rPr sz="1904" spc="-175" dirty="0">
                <a:latin typeface="Tahoma"/>
                <a:cs typeface="Tahoma"/>
              </a:rPr>
              <a:t>26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62253" y="3790289"/>
            <a:ext cx="2195097" cy="284134"/>
          </a:xfrm>
          <a:prstGeom prst="rect">
            <a:avLst/>
          </a:prstGeom>
        </p:spPr>
        <p:txBody>
          <a:bodyPr vert="horz" wrap="square" lIns="0" tIns="15448" rIns="0" bIns="0" rtlCol="0">
            <a:spAutoFit/>
          </a:bodyPr>
          <a:lstStyle/>
          <a:p>
            <a:pPr marL="13434">
              <a:spcBef>
                <a:spcPts val="121"/>
              </a:spcBef>
            </a:pPr>
            <a:r>
              <a:rPr sz="1745" spc="138" dirty="0">
                <a:latin typeface="PMingLiU"/>
                <a:cs typeface="PMingLiU"/>
              </a:rPr>
              <a:t>我</a:t>
            </a:r>
            <a:r>
              <a:rPr sz="1745" spc="143" dirty="0">
                <a:latin typeface="PMingLiU"/>
                <a:cs typeface="PMingLiU"/>
              </a:rPr>
              <a:t>们</a:t>
            </a:r>
            <a:r>
              <a:rPr sz="1692" spc="196" dirty="0">
                <a:latin typeface="PMingLiU"/>
                <a:cs typeface="PMingLiU"/>
              </a:rPr>
              <a:t>还</a:t>
            </a:r>
            <a:r>
              <a:rPr sz="1745" spc="143" dirty="0">
                <a:latin typeface="PMingLiU"/>
                <a:cs typeface="PMingLiU"/>
              </a:rPr>
              <a:t>可</a:t>
            </a:r>
            <a:r>
              <a:rPr sz="1745" spc="138" dirty="0">
                <a:latin typeface="PMingLiU"/>
                <a:cs typeface="PMingLiU"/>
              </a:rPr>
              <a:t>以</a:t>
            </a:r>
            <a:r>
              <a:rPr sz="1745" spc="143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graphicFrame>
        <p:nvGraphicFramePr>
          <p:cNvPr id="85" name="object 85"/>
          <p:cNvGraphicFramePr>
            <a:graphicFrameLocks noGrp="1"/>
          </p:cNvGraphicFramePr>
          <p:nvPr/>
        </p:nvGraphicFramePr>
        <p:xfrm>
          <a:off x="575694" y="4240413"/>
          <a:ext cx="6837167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3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3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6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6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759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330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330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 dirty="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4762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095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6034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6" name="object 86"/>
          <p:cNvSpPr txBox="1"/>
          <p:nvPr/>
        </p:nvSpPr>
        <p:spPr>
          <a:xfrm>
            <a:off x="622477" y="5123900"/>
            <a:ext cx="6532900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问</a:t>
            </a:r>
            <a:r>
              <a:rPr sz="1745" spc="138" dirty="0">
                <a:latin typeface="PMingLiU"/>
                <a:cs typeface="PMingLiU"/>
              </a:rPr>
              <a:t>能</a:t>
            </a:r>
            <a:r>
              <a:rPr sz="1745" spc="143" dirty="0">
                <a:latin typeface="PMingLiU"/>
                <a:cs typeface="PMingLiU"/>
              </a:rPr>
              <a:t>否用一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数学函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745" spc="143" dirty="0">
                <a:latin typeface="PMingLiU"/>
                <a:cs typeface="PMingLiU"/>
              </a:rPr>
              <a:t>来表示</a:t>
            </a:r>
            <a:r>
              <a:rPr sz="1692" spc="190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i="1" spc="-11" dirty="0">
                <a:latin typeface="Meiryo"/>
                <a:cs typeface="Meiryo"/>
              </a:rPr>
              <a:t>↔</a:t>
            </a:r>
            <a:r>
              <a:rPr sz="1904" i="1" spc="-127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7</a:t>
            </a:r>
            <a:r>
              <a:rPr sz="1904" spc="-180" dirty="0">
                <a:latin typeface="Tahoma"/>
                <a:cs typeface="Tahoma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33" dirty="0">
                <a:latin typeface="Meiryo"/>
                <a:cs typeface="Meiryo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79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26</a:t>
            </a:r>
            <a:endParaRPr sz="190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07078309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2" grpId="0"/>
      <p:bldP spid="83" grpId="0"/>
      <p:bldP spid="84" grpId="0"/>
      <p:bldP spid="8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E73C52-BAA4-473D-88C1-84853E11CE0D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762000" y="609600"/>
          <a:ext cx="5867400" cy="235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Equation" r:id="rId3" imgW="2374900" imgH="952500" progId="Equation.DSMT4">
                  <p:embed/>
                </p:oleObj>
              </mc:Choice>
              <mc:Fallback>
                <p:oleObj name="Equation" r:id="rId3" imgW="2374900" imgH="952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5867400" cy="235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7239000" y="4572000"/>
          <a:ext cx="8382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572000"/>
                        <a:ext cx="8382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524000" y="3276600"/>
          <a:ext cx="66294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Equation" r:id="rId7" imgW="2743200" imgH="215900" progId="Equation.DSMT4">
                  <p:embed/>
                </p:oleObj>
              </mc:Choice>
              <mc:Fallback>
                <p:oleObj name="Equation" r:id="rId7" imgW="2743200" imgH="2159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76600"/>
                        <a:ext cx="66294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2971800" y="3886200"/>
          <a:ext cx="26670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3" name="Equation" r:id="rId9" imgW="1002865" imgH="228501" progId="Equation.DSMT4">
                  <p:embed/>
                </p:oleObj>
              </mc:Choice>
              <mc:Fallback>
                <p:oleObj name="Equation" r:id="rId9" imgW="1002865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886200"/>
                        <a:ext cx="266700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762000" y="4572000"/>
          <a:ext cx="1524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4" name="Equation" r:id="rId11" imgW="622030" imgH="228501" progId="Equation.DSMT4">
                  <p:embed/>
                </p:oleObj>
              </mc:Choice>
              <mc:Fallback>
                <p:oleObj name="Equation" r:id="rId11" imgW="622030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72000"/>
                        <a:ext cx="1524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2438400" y="4572000"/>
          <a:ext cx="4800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5" name="Equation" r:id="rId13" imgW="2006600" imgH="228600" progId="Equation.DSMT4">
                  <p:embed/>
                </p:oleObj>
              </mc:Choice>
              <mc:Fallback>
                <p:oleObj name="Equation" r:id="rId13" imgW="20066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4800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838200" y="5410200"/>
          <a:ext cx="4495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15" imgW="1841500" imgH="228600" progId="Equation.DSMT4">
                  <p:embed/>
                </p:oleObj>
              </mc:Choice>
              <mc:Fallback>
                <p:oleObj name="Equation" r:id="rId15" imgW="18415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0200"/>
                        <a:ext cx="4495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923695-CC88-4FC3-9A25-ABCC06A83289}" type="slidenum">
              <a:rPr lang="en-US" altLang="zh-CN"/>
              <a:pPr/>
              <a:t>31</a:t>
            </a:fld>
            <a:endParaRPr lang="en-US" altLang="zh-CN"/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792413" y="5638800"/>
          <a:ext cx="27432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name="Equation" r:id="rId3" imgW="1079500" imgH="228600" progId="Equation.DSMT4">
                  <p:embed/>
                </p:oleObj>
              </mc:Choice>
              <mc:Fallback>
                <p:oleObj name="Equation" r:id="rId3" imgW="10795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638800"/>
                        <a:ext cx="274320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1497013" y="1371600"/>
          <a:ext cx="52593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name="Equation" r:id="rId5" imgW="2094591" imgH="215806" progId="Equation.DSMT4">
                  <p:embed/>
                </p:oleObj>
              </mc:Choice>
              <mc:Fallback>
                <p:oleObj name="Equation" r:id="rId5" imgW="2094591" imgH="21580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371600"/>
                        <a:ext cx="52593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944813" y="2057400"/>
          <a:ext cx="25146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5" name="Equation" r:id="rId7" imgW="1040948" imgH="228501" progId="Equation.DSMT4">
                  <p:embed/>
                </p:oleObj>
              </mc:Choice>
              <mc:Fallback>
                <p:oleObj name="Equation" r:id="rId7" imgW="1040948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2057400"/>
                        <a:ext cx="25146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7"/>
          <p:cNvGraphicFramePr>
            <a:graphicFrameLocks noChangeAspect="1"/>
          </p:cNvGraphicFramePr>
          <p:nvPr/>
        </p:nvGraphicFramePr>
        <p:xfrm>
          <a:off x="658813" y="2743200"/>
          <a:ext cx="6705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6" name="Equation" r:id="rId9" imgW="2679700" imgH="228600" progId="Equation.DSMT4">
                  <p:embed/>
                </p:oleObj>
              </mc:Choice>
              <mc:Fallback>
                <p:oleObj name="Equation" r:id="rId9" imgW="26797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2743200"/>
                        <a:ext cx="6705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/>
        </p:nvGraphicFramePr>
        <p:xfrm>
          <a:off x="1497013" y="3581400"/>
          <a:ext cx="52578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" name="Equation" r:id="rId11" imgW="2094591" imgH="215806" progId="Equation.DSMT4">
                  <p:embed/>
                </p:oleObj>
              </mc:Choice>
              <mc:Fallback>
                <p:oleObj name="Equation" r:id="rId11" imgW="2094591" imgH="21580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581400"/>
                        <a:ext cx="52578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735013" y="5029200"/>
          <a:ext cx="5284787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8" name="Equation" r:id="rId13" imgW="2209800" imgH="215900" progId="Equation.DSMT4">
                  <p:embed/>
                </p:oleObj>
              </mc:Choice>
              <mc:Fallback>
                <p:oleObj name="Equation" r:id="rId13" imgW="22098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5029200"/>
                        <a:ext cx="5284787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2819400" y="4191000"/>
          <a:ext cx="27162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9" name="Equation" r:id="rId15" imgW="1066800" imgH="228600" progId="Equation.DSMT4">
                  <p:embed/>
                </p:oleObj>
              </mc:Choice>
              <mc:Fallback>
                <p:oleObj name="Equation" r:id="rId15" imgW="1066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191000"/>
                        <a:ext cx="27162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579438" y="609600"/>
          <a:ext cx="76501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0" name="Equation" r:id="rId17" imgW="3060700" imgH="228600" progId="Equation.DSMT4">
                  <p:embed/>
                </p:oleObj>
              </mc:Choice>
              <mc:Fallback>
                <p:oleObj name="Equation" r:id="rId17" imgW="30607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609600"/>
                        <a:ext cx="76501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ED6840-CF84-47A4-B5A8-9AB1A68C5977}" type="slidenum">
              <a:rPr lang="en-US" altLang="zh-CN"/>
              <a:pPr/>
              <a:t>32</a:t>
            </a:fld>
            <a:endParaRPr lang="en-US" altLang="zh-CN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595313" y="4191000"/>
          <a:ext cx="7572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0" name="Equation" r:id="rId3" imgW="3378200" imgH="431800" progId="Equation.DSMT4">
                  <p:embed/>
                </p:oleObj>
              </mc:Choice>
              <mc:Fallback>
                <p:oleObj name="Equation" r:id="rId3" imgW="3378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4191000"/>
                        <a:ext cx="7572375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457200" y="1676400"/>
          <a:ext cx="8248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1" name="Equation" r:id="rId5" imgW="3314700" imgH="228600" progId="Equation.DSMT4">
                  <p:embed/>
                </p:oleObj>
              </mc:Choice>
              <mc:Fallback>
                <p:oleObj name="Equation" r:id="rId5" imgW="33147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82486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457200" y="914400"/>
          <a:ext cx="6400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2" name="Equation" r:id="rId7" imgW="2565400" imgH="203200" progId="Equation.DSMT4">
                  <p:embed/>
                </p:oleObj>
              </mc:Choice>
              <mc:Fallback>
                <p:oleObj name="Equation" r:id="rId7" imgW="25654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14400"/>
                        <a:ext cx="6400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457200" y="2514600"/>
          <a:ext cx="28003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Equation" r:id="rId9" imgW="1117115" imgH="203112" progId="Equation.DSMT4">
                  <p:embed/>
                </p:oleObj>
              </mc:Choice>
              <mc:Fallback>
                <p:oleObj name="Equation" r:id="rId9" imgW="1117115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14600"/>
                        <a:ext cx="28003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752600" y="3276600"/>
          <a:ext cx="525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Equation" r:id="rId11" imgW="1828800" imgH="203200" progId="Equation.DSMT4">
                  <p:embed/>
                </p:oleObj>
              </mc:Choice>
              <mc:Fallback>
                <p:oleObj name="Equation" r:id="rId11" imgW="18288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257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10BC2A-817D-4843-A4CB-042CF3308E3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86600" cy="868363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FF00FF"/>
                </a:solidFill>
              </a:rPr>
              <a:t>三、验算整数计算结果的方法（弃九法）</a:t>
            </a: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/>
        </p:nvGraphicFramePr>
        <p:xfrm>
          <a:off x="273050" y="1219200"/>
          <a:ext cx="8470900" cy="237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3" imgW="3543300" imgH="990600" progId="Equation.DSMT4">
                  <p:embed/>
                </p:oleObj>
              </mc:Choice>
              <mc:Fallback>
                <p:oleObj name="Equation" r:id="rId3" imgW="3543300" imgH="990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" y="1219200"/>
                        <a:ext cx="8470900" cy="237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457200" y="4343400"/>
          <a:ext cx="6054725" cy="172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5" imgW="2324100" imgH="660400" progId="Equation.DSMT4">
                  <p:embed/>
                </p:oleObj>
              </mc:Choice>
              <mc:Fallback>
                <p:oleObj name="Equation" r:id="rId5" imgW="2324100" imgH="660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43400"/>
                        <a:ext cx="6054725" cy="172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762000" y="3810000"/>
          <a:ext cx="25495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7" imgW="1016000" imgH="203200" progId="Equation.DSMT4">
                  <p:embed/>
                </p:oleObj>
              </mc:Choice>
              <mc:Fallback>
                <p:oleObj name="Equation" r:id="rId7" imgW="10160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0"/>
                        <a:ext cx="25495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1B544-79C4-49DC-B3CB-115E413AB06A}" type="slidenum">
              <a:rPr lang="en-US" altLang="zh-CN"/>
              <a:pPr/>
              <a:t>34</a:t>
            </a:fld>
            <a:endParaRPr lang="en-US" altLang="zh-CN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381000" y="1143000"/>
          <a:ext cx="64785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6" name="Equation" r:id="rId3" imgW="2603500" imgH="241300" progId="Equation.DSMT4">
                  <p:embed/>
                </p:oleObj>
              </mc:Choice>
              <mc:Fallback>
                <p:oleObj name="Equation" r:id="rId3" imgW="2603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64785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609600" y="609600"/>
          <a:ext cx="1393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7" name="Equation" r:id="rId5" imgW="558558" imgH="203112" progId="Equation.DSMT4">
                  <p:embed/>
                </p:oleObj>
              </mc:Choice>
              <mc:Fallback>
                <p:oleObj name="Equation" r:id="rId5" imgW="558558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3938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323850" y="1828800"/>
          <a:ext cx="64611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8" name="Equation" r:id="rId7" imgW="2578100" imgH="203200" progId="Equation.DSMT4">
                  <p:embed/>
                </p:oleObj>
              </mc:Choice>
              <mc:Fallback>
                <p:oleObj name="Equation" r:id="rId7" imgW="25781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28800"/>
                        <a:ext cx="64611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1371600" y="2286000"/>
          <a:ext cx="30416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9" name="Equation" r:id="rId9" imgW="1218671" imgH="431613" progId="Equation.DSMT4">
                  <p:embed/>
                </p:oleObj>
              </mc:Choice>
              <mc:Fallback>
                <p:oleObj name="Equation" r:id="rId9" imgW="1218671" imgH="431613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0"/>
                        <a:ext cx="30416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533400" y="3124200"/>
          <a:ext cx="45942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0" name="Equation" r:id="rId11" imgW="1841500" imgH="431800" progId="Equation.DSMT4">
                  <p:embed/>
                </p:oleObj>
              </mc:Choice>
              <mc:Fallback>
                <p:oleObj name="Equation" r:id="rId11" imgW="18415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124200"/>
                        <a:ext cx="45942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449388" y="4114800"/>
          <a:ext cx="29146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1" name="Equation" r:id="rId13" imgW="1167893" imgH="431613" progId="Equation.DSMT4">
                  <p:embed/>
                </p:oleObj>
              </mc:Choice>
              <mc:Fallback>
                <p:oleObj name="Equation" r:id="rId13" imgW="1167893" imgH="43161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4114800"/>
                        <a:ext cx="29146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295400" y="5334000"/>
          <a:ext cx="2946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2" name="Equation" r:id="rId15" imgW="1180588" imgH="203112" progId="Equation.DSMT4">
                  <p:embed/>
                </p:oleObj>
              </mc:Choice>
              <mc:Fallback>
                <p:oleObj name="Equation" r:id="rId15" imgW="1180588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34000"/>
                        <a:ext cx="2946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872E76-0EA0-42E1-AF5B-6D0DE86595E6}" type="slidenum">
              <a:rPr lang="en-US" altLang="zh-CN"/>
              <a:pPr/>
              <a:t>35</a:t>
            </a:fld>
            <a:endParaRPr lang="en-US" altLang="zh-CN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762000" y="1219200"/>
          <a:ext cx="88423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3" imgW="355292" imgH="203024" progId="Equation.DSMT4">
                  <p:embed/>
                </p:oleObj>
              </mc:Choice>
              <mc:Fallback>
                <p:oleObj name="Equation" r:id="rId3" imgW="355292" imgH="2030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88423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838200" y="2895600"/>
          <a:ext cx="4498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5" imgW="1803400" imgH="203200" progId="Equation.DSMT4">
                  <p:embed/>
                </p:oleObj>
              </mc:Choice>
              <mc:Fallback>
                <p:oleObj name="Equation" r:id="rId5" imgW="18034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895600"/>
                        <a:ext cx="4498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838200" y="152400"/>
          <a:ext cx="421322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7" imgW="1688367" imgH="444307" progId="Equation.DSMT4">
                  <p:embed/>
                </p:oleObj>
              </mc:Choice>
              <mc:Fallback>
                <p:oleObj name="Equation" r:id="rId7" imgW="1688367" imgH="44430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"/>
                        <a:ext cx="421322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1447800" y="1600200"/>
          <a:ext cx="46259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9" imgW="1854200" imgH="444500" progId="Equation.DSMT4">
                  <p:embed/>
                </p:oleObj>
              </mc:Choice>
              <mc:Fallback>
                <p:oleObj name="Equation" r:id="rId9" imgW="1854200" imgH="4445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4625975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B0577BE-1FA3-4F83-859F-1C95A8337613}" type="slidenum">
              <a:rPr lang="en-US" altLang="zh-CN"/>
              <a:pPr/>
              <a:t>36</a:t>
            </a:fld>
            <a:endParaRPr lang="en-US" altLang="zh-CN"/>
          </a:p>
        </p:txBody>
      </p:sp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242888" y="838200"/>
          <a:ext cx="8901112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Equation" r:id="rId3" imgW="3568700" imgH="673100" progId="Equation.DSMT4">
                  <p:embed/>
                </p:oleObj>
              </mc:Choice>
              <mc:Fallback>
                <p:oleObj name="Equation" r:id="rId3" imgW="35687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8" y="838200"/>
                        <a:ext cx="8901112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bject 78"/>
          <p:cNvSpPr txBox="1">
            <a:spLocks noGrp="1"/>
          </p:cNvSpPr>
          <p:nvPr>
            <p:ph type="title"/>
          </p:nvPr>
        </p:nvSpPr>
        <p:spPr>
          <a:xfrm>
            <a:off x="562253" y="469878"/>
            <a:ext cx="6219547" cy="689317"/>
          </a:xfrm>
          <a:prstGeom prst="rect">
            <a:avLst/>
          </a:prstGeom>
        </p:spPr>
        <p:txBody>
          <a:bodyPr vert="horz" wrap="square" lIns="0" tIns="1209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spcBef>
                <a:spcPts val="95"/>
              </a:spcBef>
            </a:pPr>
            <a:r>
              <a:rPr sz="1745" spc="143" dirty="0">
                <a:latin typeface="PMingLiU"/>
                <a:cs typeface="PMingLiU"/>
              </a:rPr>
              <a:t>类</a:t>
            </a:r>
            <a:r>
              <a:rPr sz="1745" spc="138" dirty="0">
                <a:latin typeface="PMingLiU"/>
                <a:cs typeface="PMingLiU"/>
              </a:rPr>
              <a:t>似</a:t>
            </a:r>
            <a:r>
              <a:rPr sz="1745" spc="143" dirty="0">
                <a:latin typeface="PMingLiU"/>
                <a:cs typeface="PMingLiU"/>
              </a:rPr>
              <a:t>地</a:t>
            </a:r>
            <a:r>
              <a:rPr spc="-5" dirty="0">
                <a:latin typeface="Times New Roman"/>
                <a:cs typeface="Times New Roman"/>
              </a:rPr>
              <a:t>,</a:t>
            </a:r>
            <a:r>
              <a:rPr spc="-48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我们可</a:t>
            </a:r>
            <a:r>
              <a:rPr sz="1745" spc="138" dirty="0">
                <a:latin typeface="PMingLiU"/>
                <a:cs typeface="PMingLiU"/>
              </a:rPr>
              <a:t>以</a:t>
            </a:r>
            <a:r>
              <a:rPr sz="1745" spc="143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</a:t>
            </a:r>
            <a:r>
              <a:rPr sz="1692" spc="196" dirty="0">
                <a:latin typeface="PMingLiU"/>
                <a:cs typeface="PMingLiU"/>
              </a:rPr>
              <a:t>字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r>
              <a:rPr sz="740" spc="79" dirty="0" smtClean="0"/>
              <a:t>出</a:t>
            </a:r>
            <a:endParaRPr sz="740" dirty="0"/>
          </a:p>
        </p:txBody>
      </p:sp>
      <p:graphicFrame>
        <p:nvGraphicFramePr>
          <p:cNvPr id="79" name="object 79"/>
          <p:cNvGraphicFramePr>
            <a:graphicFrameLocks noGrp="1"/>
          </p:cNvGraphicFramePr>
          <p:nvPr/>
        </p:nvGraphicFramePr>
        <p:xfrm>
          <a:off x="575693" y="1132026"/>
          <a:ext cx="6897635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0" name="object 80"/>
          <p:cNvSpPr txBox="1"/>
          <p:nvPr/>
        </p:nvSpPr>
        <p:spPr>
          <a:xfrm>
            <a:off x="622477" y="2015513"/>
            <a:ext cx="4785151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2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问</a:t>
            </a:r>
            <a:r>
              <a:rPr sz="1745" spc="138" dirty="0">
                <a:latin typeface="PMingLiU"/>
                <a:cs typeface="PMingLiU"/>
              </a:rPr>
              <a:t>能</a:t>
            </a:r>
            <a:r>
              <a:rPr sz="1745" spc="143" dirty="0">
                <a:latin typeface="PMingLiU"/>
                <a:cs typeface="PMingLiU"/>
              </a:rPr>
              <a:t>否用一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数学函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745" spc="143" dirty="0">
                <a:latin typeface="PMingLiU"/>
                <a:cs typeface="PMingLiU"/>
              </a:rPr>
              <a:t>来表示</a:t>
            </a:r>
            <a:r>
              <a:rPr sz="1692" spc="190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6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219409" y="2545721"/>
            <a:ext cx="1510641" cy="334844"/>
          </a:xfrm>
          <a:prstGeom prst="rect">
            <a:avLst/>
          </a:prstGeom>
        </p:spPr>
        <p:txBody>
          <a:bodyPr vert="horz" wrap="square" lIns="0" tIns="14106" rIns="0" bIns="0" rtlCol="0">
            <a:spAutoFit/>
          </a:bodyPr>
          <a:lstStyle/>
          <a:p>
            <a:pPr marR="169941" algn="ctr">
              <a:lnSpc>
                <a:spcPts val="893"/>
              </a:lnSpc>
              <a:spcBef>
                <a:spcPts val="111"/>
              </a:spcBef>
            </a:pPr>
            <a:r>
              <a:rPr sz="1322" i="1" spc="-79" dirty="0">
                <a:latin typeface="Georgia"/>
                <a:cs typeface="Georgia"/>
              </a:rPr>
              <a:t>a</a:t>
            </a:r>
            <a:endParaRPr sz="1322" dirty="0">
              <a:latin typeface="Georgia"/>
              <a:cs typeface="Georgia"/>
            </a:endParaRPr>
          </a:p>
          <a:p>
            <a:pPr marL="13434">
              <a:lnSpc>
                <a:spcPts val="1592"/>
              </a:lnSpc>
              <a:tabLst>
                <a:tab pos="782534" algn="l"/>
              </a:tabLst>
            </a:pP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8" dirty="0">
                <a:latin typeface="Georgia"/>
                <a:cs typeface="Georgia"/>
              </a:rPr>
              <a:t> </a:t>
            </a:r>
            <a:r>
              <a:rPr sz="1904" i="1" spc="-11" dirty="0">
                <a:latin typeface="Meiryo"/>
                <a:cs typeface="Meiryo"/>
              </a:rPr>
              <a:t>↔</a:t>
            </a:r>
            <a:r>
              <a:rPr sz="1904" i="1" spc="-121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4	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148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53</a:t>
            </a:r>
            <a:endParaRPr sz="1904" dirty="0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62253" y="2993164"/>
            <a:ext cx="2556469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745" spc="138" dirty="0">
                <a:latin typeface="PMingLiU"/>
                <a:cs typeface="PMingLiU"/>
              </a:rPr>
              <a:t>同</a:t>
            </a:r>
            <a:r>
              <a:rPr sz="1745" spc="143" dirty="0">
                <a:latin typeface="PMingLiU"/>
                <a:cs typeface="PMingLiU"/>
              </a:rPr>
              <a:t>样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63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构</a:t>
            </a:r>
            <a:r>
              <a:rPr sz="1692" spc="196" dirty="0">
                <a:latin typeface="PMingLiU"/>
                <a:cs typeface="PMingLiU"/>
              </a:rPr>
              <a:t>造</a:t>
            </a:r>
            <a:r>
              <a:rPr sz="1745" spc="143" dirty="0">
                <a:latin typeface="PMingLiU"/>
                <a:cs typeface="PMingLiU"/>
              </a:rPr>
              <a:t>一个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692" spc="196" dirty="0">
                <a:latin typeface="PMingLiU"/>
                <a:cs typeface="PMingLiU"/>
              </a:rPr>
              <a:t>字</a:t>
            </a:r>
            <a:r>
              <a:rPr sz="1745" spc="143" dirty="0">
                <a:latin typeface="PMingLiU"/>
                <a:cs typeface="PMingLiU"/>
              </a:rPr>
              <a:t>变</a:t>
            </a:r>
            <a:r>
              <a:rPr sz="1692" spc="196" dirty="0">
                <a:latin typeface="PMingLiU"/>
                <a:cs typeface="PMingLiU"/>
              </a:rPr>
              <a:t>换</a:t>
            </a:r>
            <a:endParaRPr sz="1692" dirty="0">
              <a:latin typeface="PMingLiU"/>
              <a:cs typeface="PMingLiU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575694" y="3468837"/>
          <a:ext cx="7056801" cy="7294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6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1288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128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</a:tblGrid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i="1" dirty="0">
                          <a:latin typeface="Meiryo"/>
                          <a:cs typeface="Meiryo"/>
                        </a:rPr>
                        <a:t>1</a:t>
                      </a:r>
                      <a:endParaRPr sz="1400">
                        <a:latin typeface="Meiryo"/>
                        <a:cs typeface="Meiryo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gridSpan="2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53"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200" spc="140" dirty="0">
                          <a:latin typeface="PMingLiU"/>
                          <a:cs typeface="PMingLiU"/>
                        </a:rPr>
                        <a:t>数字</a:t>
                      </a:r>
                      <a:endParaRPr sz="1200">
                        <a:latin typeface="PMingLiU"/>
                        <a:cs typeface="PMingLiU"/>
                      </a:endParaRPr>
                    </a:p>
                  </a:txBody>
                  <a:tcPr marL="0" marR="0" marT="134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52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2860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413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540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38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857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2984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29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1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44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tc>
                  <a:txBody>
                    <a:bodyPr/>
                    <a:lstStyle/>
                    <a:p>
                      <a:pPr marL="44450" algn="ctr">
                        <a:lnSpc>
                          <a:spcPts val="1515"/>
                        </a:lnSpc>
                      </a:pPr>
                      <a:r>
                        <a:rPr sz="1400" spc="-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3D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4" name="object 84"/>
          <p:cNvSpPr txBox="1"/>
          <p:nvPr/>
        </p:nvSpPr>
        <p:spPr>
          <a:xfrm>
            <a:off x="622477" y="4352324"/>
            <a:ext cx="4785151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现</a:t>
            </a:r>
            <a:r>
              <a:rPr sz="1692" spc="190" dirty="0">
                <a:latin typeface="PMingLiU"/>
                <a:cs typeface="PMingLiU"/>
              </a:rPr>
              <a:t>在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32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问</a:t>
            </a:r>
            <a:r>
              <a:rPr sz="1745" spc="143" dirty="0">
                <a:latin typeface="PMingLiU"/>
                <a:cs typeface="PMingLiU"/>
              </a:rPr>
              <a:t>能否用</a:t>
            </a:r>
            <a:r>
              <a:rPr sz="1745" spc="138" dirty="0">
                <a:latin typeface="PMingLiU"/>
                <a:cs typeface="PMingLiU"/>
              </a:rPr>
              <a:t>一</a:t>
            </a:r>
            <a:r>
              <a:rPr sz="1745" spc="143" dirty="0">
                <a:latin typeface="PMingLiU"/>
                <a:cs typeface="PMingLiU"/>
              </a:rPr>
              <a:t>个数学</a:t>
            </a:r>
            <a:r>
              <a:rPr sz="1745" spc="138" dirty="0">
                <a:latin typeface="PMingLiU"/>
                <a:cs typeface="PMingLiU"/>
              </a:rPr>
              <a:t>函</a:t>
            </a:r>
            <a:r>
              <a:rPr sz="1745" spc="143" dirty="0">
                <a:latin typeface="PMingLiU"/>
                <a:cs typeface="PMingLiU"/>
              </a:rPr>
              <a:t>数来表</a:t>
            </a:r>
            <a:r>
              <a:rPr sz="1745" spc="138" dirty="0">
                <a:latin typeface="PMingLiU"/>
                <a:cs typeface="PMingLiU"/>
              </a:rPr>
              <a:t>示</a:t>
            </a:r>
            <a:r>
              <a:rPr sz="1692" spc="196" dirty="0">
                <a:latin typeface="PMingLiU"/>
                <a:cs typeface="PMingLiU"/>
              </a:rPr>
              <a:t>上</a:t>
            </a:r>
            <a:r>
              <a:rPr sz="1745" spc="143" dirty="0">
                <a:latin typeface="PMingLiU"/>
                <a:cs typeface="PMingLiU"/>
              </a:rPr>
              <a:t>述变</a:t>
            </a:r>
            <a:r>
              <a:rPr sz="1692" spc="190" dirty="0">
                <a:latin typeface="PMingLiU"/>
                <a:cs typeface="PMingLiU"/>
              </a:rPr>
              <a:t>换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50396" y="4882533"/>
            <a:ext cx="1848503" cy="334844"/>
          </a:xfrm>
          <a:prstGeom prst="rect">
            <a:avLst/>
          </a:prstGeom>
        </p:spPr>
        <p:txBody>
          <a:bodyPr vert="horz" wrap="square" lIns="0" tIns="14106" rIns="0" bIns="0" rtlCol="0">
            <a:spAutoFit/>
          </a:bodyPr>
          <a:lstStyle/>
          <a:p>
            <a:pPr marL="159194" algn="ctr">
              <a:lnSpc>
                <a:spcPts val="893"/>
              </a:lnSpc>
              <a:spcBef>
                <a:spcPts val="111"/>
              </a:spcBef>
            </a:pPr>
            <a:r>
              <a:rPr sz="1322" i="1" spc="-79" dirty="0">
                <a:latin typeface="Georgia"/>
                <a:cs typeface="Georgia"/>
              </a:rPr>
              <a:t>a</a:t>
            </a:r>
            <a:endParaRPr sz="1322" dirty="0">
              <a:latin typeface="Georgia"/>
              <a:cs typeface="Georgia"/>
            </a:endParaRPr>
          </a:p>
          <a:p>
            <a:pPr marL="13434">
              <a:lnSpc>
                <a:spcPts val="1592"/>
              </a:lnSpc>
              <a:tabLst>
                <a:tab pos="1120401" algn="l"/>
              </a:tabLst>
            </a:pPr>
            <a:r>
              <a:rPr sz="1904" i="1" spc="-116" dirty="0">
                <a:latin typeface="Georgia"/>
                <a:cs typeface="Georgia"/>
              </a:rPr>
              <a:t>a  </a:t>
            </a:r>
            <a:r>
              <a:rPr sz="1904" i="1" spc="-11" dirty="0">
                <a:latin typeface="Meiryo"/>
                <a:cs typeface="Meiryo"/>
              </a:rPr>
              <a:t>↔ </a:t>
            </a:r>
            <a:r>
              <a:rPr sz="1904" spc="-169" dirty="0">
                <a:latin typeface="Tahoma"/>
                <a:cs typeface="Tahoma"/>
              </a:rPr>
              <a:t>7</a:t>
            </a:r>
            <a:r>
              <a:rPr sz="1904" spc="-444" dirty="0">
                <a:latin typeface="Tahoma"/>
                <a:cs typeface="Tahoma"/>
              </a:rPr>
              <a:t> </a:t>
            </a:r>
            <a:r>
              <a:rPr sz="1904" i="1" spc="-238" dirty="0">
                <a:latin typeface="Meiryo"/>
                <a:cs typeface="Meiryo"/>
              </a:rPr>
              <a:t>∗</a:t>
            </a:r>
            <a:r>
              <a:rPr sz="1904" i="1" spc="-227" dirty="0">
                <a:latin typeface="Meiryo"/>
                <a:cs typeface="Meiryo"/>
              </a:rPr>
              <a:t> </a:t>
            </a:r>
            <a:r>
              <a:rPr sz="1904" spc="-169" dirty="0">
                <a:latin typeface="Tahoma"/>
                <a:cs typeface="Tahoma"/>
              </a:rPr>
              <a:t>4	</a:t>
            </a:r>
            <a:r>
              <a:rPr sz="1904" spc="-116" dirty="0">
                <a:latin typeface="Tahoma"/>
                <a:cs typeface="Tahoma"/>
              </a:rPr>
              <a:t>mod</a:t>
            </a:r>
            <a:r>
              <a:rPr sz="1904" spc="-148" dirty="0">
                <a:latin typeface="Tahoma"/>
                <a:cs typeface="Tahoma"/>
              </a:rPr>
              <a:t> </a:t>
            </a:r>
            <a:r>
              <a:rPr sz="1904" spc="-169" dirty="0">
                <a:latin typeface="Tahoma"/>
                <a:cs typeface="Tahoma"/>
              </a:rPr>
              <a:t>53</a:t>
            </a:r>
            <a:endParaRPr sz="1904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383650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1" grpId="0"/>
      <p:bldP spid="82" grpId="0"/>
      <p:bldP spid="84" grpId="0"/>
      <p:bldP spid="8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0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A6FA80-ECF2-4945-AC15-5BD80B85DD73}" type="slidenum">
              <a:rPr lang="en-US" altLang="zh-CN"/>
              <a:pPr/>
              <a:t>5</a:t>
            </a:fld>
            <a:endParaRPr lang="en-US" altLang="zh-CN"/>
          </a:p>
        </p:txBody>
      </p:sp>
      <p:pic>
        <p:nvPicPr>
          <p:cNvPr id="5" name="内容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6" t="14661" r="26956" b="4704"/>
          <a:stretch>
            <a:fillRect/>
          </a:stretch>
        </p:blipFill>
        <p:spPr bwMode="auto">
          <a:xfrm>
            <a:off x="152400" y="123825"/>
            <a:ext cx="8380413" cy="67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pc="135" dirty="0">
                <a:latin typeface="PMingLiU"/>
                <a:cs typeface="PMingLiU"/>
              </a:rPr>
              <a:t>本</a:t>
            </a:r>
            <a:r>
              <a:rPr lang="zh-CN" altLang="en-US" sz="4000" spc="180" dirty="0" smtClean="0">
                <a:latin typeface="PMingLiU"/>
                <a:cs typeface="PMingLiU"/>
              </a:rPr>
              <a:t>章</a:t>
            </a:r>
            <a:r>
              <a:rPr lang="zh-CN" altLang="en-US" spc="135" dirty="0">
                <a:latin typeface="PMingLiU"/>
                <a:cs typeface="PMingLiU"/>
              </a:rPr>
              <a:t>主要讲</a:t>
            </a:r>
            <a:r>
              <a:rPr lang="zh-CN" altLang="en-US" spc="130" dirty="0">
                <a:latin typeface="PMingLiU"/>
                <a:cs typeface="PMingLiU"/>
              </a:rPr>
              <a:t>述</a:t>
            </a:r>
            <a:r>
              <a:rPr lang="zh-CN" altLang="en-US" sz="4000" spc="185" dirty="0" smtClean="0">
                <a:latin typeface="PMingLiU"/>
                <a:cs typeface="PMingLiU"/>
              </a:rPr>
              <a:t>如下</a:t>
            </a:r>
            <a:r>
              <a:rPr lang="zh-CN" altLang="en-US" spc="135" dirty="0">
                <a:latin typeface="PMingLiU"/>
                <a:cs typeface="PMingLiU"/>
              </a:rPr>
              <a:t>问</a:t>
            </a:r>
            <a:r>
              <a:rPr lang="zh-CN" altLang="en-US" spc="130" dirty="0">
                <a:latin typeface="PMingLiU"/>
                <a:cs typeface="PMingLiU"/>
              </a:rPr>
              <a:t>题</a:t>
            </a:r>
            <a:r>
              <a:rPr lang="en-US" altLang="zh-CN" spc="-5" dirty="0" smtClean="0">
                <a:latin typeface="Times New Roman"/>
                <a:cs typeface="Times New Roman"/>
              </a:rPr>
              <a:t>:</a:t>
            </a:r>
            <a:endParaRPr lang="zh-CN" altLang="en-US" dirty="0" smtClean="0"/>
          </a:p>
        </p:txBody>
      </p:sp>
      <p:sp>
        <p:nvSpPr>
          <p:cNvPr id="8" name="object 86"/>
          <p:cNvSpPr txBox="1">
            <a:spLocks/>
          </p:cNvSpPr>
          <p:nvPr/>
        </p:nvSpPr>
        <p:spPr>
          <a:xfrm>
            <a:off x="533400" y="1219200"/>
            <a:ext cx="7162800" cy="445634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0" indent="-241300">
              <a:spcBef>
                <a:spcPts val="550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0" dirty="0" smtClean="0">
                <a:latin typeface="+mn-ea"/>
              </a:rPr>
              <a:t>同</a:t>
            </a:r>
            <a:r>
              <a:rPr lang="zh-CN" altLang="en-US" sz="2400" spc="135" dirty="0" smtClean="0">
                <a:latin typeface="+mn-ea"/>
              </a:rPr>
              <a:t>余的</a:t>
            </a:r>
            <a:r>
              <a:rPr lang="zh-CN" altLang="en-US" sz="2400" spc="185" dirty="0" smtClean="0">
                <a:latin typeface="+mn-ea"/>
              </a:rPr>
              <a:t>基</a:t>
            </a:r>
            <a:r>
              <a:rPr lang="zh-CN" altLang="en-US" sz="2400" spc="130" dirty="0" smtClean="0">
                <a:latin typeface="+mn-ea"/>
              </a:rPr>
              <a:t>本</a:t>
            </a:r>
            <a:r>
              <a:rPr lang="zh-CN" altLang="en-US" sz="2400" spc="135" dirty="0" smtClean="0">
                <a:latin typeface="+mn-ea"/>
              </a:rPr>
              <a:t>概念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0" dirty="0" smtClean="0">
                <a:latin typeface="+mn-ea"/>
              </a:rPr>
              <a:t>模</a:t>
            </a:r>
            <a:r>
              <a:rPr lang="zh-CN" altLang="en-US" sz="2400" spc="135" dirty="0" smtClean="0">
                <a:latin typeface="+mn-ea"/>
              </a:rPr>
              <a:t>同余的</a:t>
            </a:r>
            <a:r>
              <a:rPr lang="zh-CN" altLang="en-US" sz="2400" spc="180" dirty="0" smtClean="0">
                <a:latin typeface="+mn-ea"/>
              </a:rPr>
              <a:t>判</a:t>
            </a:r>
            <a:r>
              <a:rPr lang="zh-CN" altLang="en-US" sz="2400" spc="135" dirty="0" smtClean="0">
                <a:latin typeface="+mn-ea"/>
              </a:rPr>
              <a:t>断</a:t>
            </a:r>
            <a:r>
              <a:rPr lang="en-US" altLang="zh-CN" sz="2400" spc="-5" dirty="0" smtClean="0">
                <a:latin typeface="+mn-ea"/>
                <a:cs typeface="Times New Roman"/>
              </a:rPr>
              <a:t>:</a:t>
            </a:r>
            <a:r>
              <a:rPr lang="zh-CN" altLang="en-US" sz="2400" spc="60" dirty="0" smtClean="0">
                <a:latin typeface="+mn-ea"/>
                <a:cs typeface="Times New Roman"/>
              </a:rPr>
              <a:t> </a:t>
            </a:r>
            <a:r>
              <a:rPr lang="zh-CN" altLang="en-US" sz="2400" spc="135" dirty="0" smtClean="0">
                <a:latin typeface="+mn-ea"/>
              </a:rPr>
              <a:t>等价关</a:t>
            </a:r>
            <a:r>
              <a:rPr lang="zh-CN" altLang="en-US" sz="2400" spc="180" dirty="0" smtClean="0">
                <a:latin typeface="+mn-ea"/>
              </a:rPr>
              <a:t>系</a:t>
            </a:r>
            <a:r>
              <a:rPr lang="zh-CN" altLang="en-US" sz="2400" spc="135" dirty="0" smtClean="0">
                <a:latin typeface="+mn-ea"/>
              </a:rPr>
              <a:t>和模</a:t>
            </a:r>
            <a:r>
              <a:rPr lang="zh-CN" altLang="en-US" sz="2400" spc="185" dirty="0" smtClean="0">
                <a:latin typeface="+mn-ea"/>
              </a:rPr>
              <a:t>运</a:t>
            </a:r>
            <a:r>
              <a:rPr lang="zh-CN" altLang="en-US" sz="2400" spc="130" dirty="0" smtClean="0">
                <a:latin typeface="+mn-ea"/>
              </a:rPr>
              <a:t>算</a:t>
            </a:r>
            <a:r>
              <a:rPr lang="zh-CN" altLang="en-US" sz="2400" spc="135" dirty="0" smtClean="0">
                <a:latin typeface="+mn-ea"/>
              </a:rPr>
              <a:t>等</a:t>
            </a:r>
            <a:endParaRPr lang="zh-CN" altLang="en-US" sz="2400" dirty="0" smtClean="0">
              <a:latin typeface="+mn-ea"/>
              <a:cs typeface="Times New Roman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模同余</a:t>
            </a:r>
            <a:r>
              <a:rPr lang="zh-CN" altLang="en-US" sz="2400" spc="130" dirty="0" smtClean="0">
                <a:latin typeface="+mn-ea"/>
              </a:rPr>
              <a:t>的</a:t>
            </a:r>
            <a:r>
              <a:rPr lang="zh-CN" altLang="en-US" sz="2400" spc="185" dirty="0" smtClean="0">
                <a:latin typeface="+mn-ea"/>
              </a:rPr>
              <a:t>基</a:t>
            </a:r>
            <a:r>
              <a:rPr lang="zh-CN" altLang="en-US" sz="2400" spc="135" dirty="0" smtClean="0">
                <a:latin typeface="+mn-ea"/>
              </a:rPr>
              <a:t>本性质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剩余类</a:t>
            </a:r>
            <a:r>
              <a:rPr lang="zh-CN" altLang="en-US" sz="2400" spc="130" dirty="0" smtClean="0">
                <a:latin typeface="+mn-ea"/>
              </a:rPr>
              <a:t>与</a:t>
            </a:r>
            <a:r>
              <a:rPr lang="zh-CN" altLang="en-US" sz="2400" spc="135" dirty="0" smtClean="0">
                <a:latin typeface="+mn-ea"/>
              </a:rPr>
              <a:t>完</a:t>
            </a:r>
            <a:r>
              <a:rPr lang="zh-CN" altLang="en-US" sz="2400" spc="185" dirty="0" smtClean="0">
                <a:latin typeface="+mn-ea"/>
              </a:rPr>
              <a:t>全</a:t>
            </a:r>
            <a:r>
              <a:rPr lang="zh-CN" altLang="en-US" sz="2400" spc="135" dirty="0" smtClean="0">
                <a:latin typeface="+mn-ea"/>
              </a:rPr>
              <a:t>剩</a:t>
            </a:r>
            <a:r>
              <a:rPr lang="zh-CN" altLang="en-US" sz="2400" spc="130" dirty="0" smtClean="0">
                <a:latin typeface="+mn-ea"/>
              </a:rPr>
              <a:t>余</a:t>
            </a:r>
            <a:r>
              <a:rPr lang="zh-CN" altLang="en-US" sz="2400" spc="185" dirty="0" smtClean="0">
                <a:latin typeface="+mn-ea"/>
              </a:rPr>
              <a:t>系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简</a:t>
            </a:r>
            <a:r>
              <a:rPr lang="zh-CN" altLang="en-US" sz="2400" spc="185" dirty="0" smtClean="0">
                <a:latin typeface="+mn-ea"/>
              </a:rPr>
              <a:t>化</a:t>
            </a:r>
            <a:r>
              <a:rPr lang="zh-CN" altLang="en-US" sz="2400" spc="135" dirty="0" smtClean="0">
                <a:latin typeface="+mn-ea"/>
              </a:rPr>
              <a:t>剩</a:t>
            </a:r>
            <a:r>
              <a:rPr lang="zh-CN" altLang="en-US" sz="2400" spc="130" dirty="0" smtClean="0">
                <a:latin typeface="+mn-ea"/>
              </a:rPr>
              <a:t>余</a:t>
            </a:r>
            <a:r>
              <a:rPr lang="zh-CN" altLang="en-US" sz="2400" spc="135" dirty="0" smtClean="0">
                <a:latin typeface="+mn-ea"/>
              </a:rPr>
              <a:t>类与简</a:t>
            </a:r>
            <a:r>
              <a:rPr lang="zh-CN" altLang="en-US" sz="2400" spc="180" dirty="0" smtClean="0">
                <a:latin typeface="+mn-ea"/>
              </a:rPr>
              <a:t>化</a:t>
            </a:r>
            <a:r>
              <a:rPr lang="zh-CN" altLang="en-US" sz="2400" spc="135" dirty="0" smtClean="0">
                <a:latin typeface="+mn-ea"/>
              </a:rPr>
              <a:t>剩余</a:t>
            </a:r>
            <a:r>
              <a:rPr lang="zh-CN" altLang="en-US" sz="2400" spc="185" dirty="0" smtClean="0">
                <a:latin typeface="+mn-ea"/>
              </a:rPr>
              <a:t>系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0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模逆</a:t>
            </a:r>
            <a:r>
              <a:rPr lang="zh-CN" altLang="en-US" sz="2400" spc="185" dirty="0" smtClean="0">
                <a:latin typeface="+mn-ea"/>
              </a:rPr>
              <a:t>元</a:t>
            </a:r>
            <a:r>
              <a:rPr lang="zh-CN" altLang="en-US" sz="2400" spc="135" dirty="0" smtClean="0">
                <a:latin typeface="+mn-ea"/>
              </a:rPr>
              <a:t>素</a:t>
            </a:r>
            <a:r>
              <a:rPr lang="zh-CN" altLang="en-US" sz="2400" spc="5" dirty="0" smtClean="0">
                <a:latin typeface="+mn-ea"/>
              </a:rPr>
              <a:t> </a:t>
            </a:r>
            <a:r>
              <a:rPr lang="zh-CN" altLang="en-US" sz="2400" spc="130" dirty="0" smtClean="0">
                <a:latin typeface="+mn-ea"/>
              </a:rPr>
              <a:t>乘</a:t>
            </a:r>
            <a:r>
              <a:rPr lang="zh-CN" altLang="en-US" sz="2400" spc="135" dirty="0" smtClean="0">
                <a:latin typeface="+mn-ea"/>
              </a:rPr>
              <a:t>法表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欧拉函</a:t>
            </a:r>
            <a:r>
              <a:rPr lang="zh-CN" altLang="en-US" sz="2400" spc="130" dirty="0" smtClean="0">
                <a:latin typeface="+mn-ea"/>
              </a:rPr>
              <a:t>数</a:t>
            </a:r>
            <a:r>
              <a:rPr lang="zh-CN" altLang="en-US" sz="2400" spc="135" dirty="0" smtClean="0">
                <a:latin typeface="+mn-ea"/>
              </a:rPr>
              <a:t>及</a:t>
            </a:r>
            <a:r>
              <a:rPr lang="zh-CN" altLang="en-US" sz="2400" spc="185" dirty="0" smtClean="0">
                <a:latin typeface="+mn-ea"/>
              </a:rPr>
              <a:t>其</a:t>
            </a:r>
            <a:r>
              <a:rPr lang="zh-CN" altLang="en-US" sz="2400" spc="135" dirty="0" smtClean="0">
                <a:latin typeface="+mn-ea"/>
              </a:rPr>
              <a:t>计算</a:t>
            </a:r>
            <a:endParaRPr lang="zh-CN" altLang="en-US" sz="2400" dirty="0" smtClean="0">
              <a:latin typeface="+mn-ea"/>
            </a:endParaRPr>
          </a:p>
          <a:p>
            <a:pPr marL="254000" indent="-241300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254635" algn="l"/>
              </a:tabLst>
            </a:pPr>
            <a:r>
              <a:rPr lang="zh-CN" altLang="en-US" sz="2400" spc="135" dirty="0" smtClean="0">
                <a:latin typeface="+mn-ea"/>
              </a:rPr>
              <a:t>欧拉定理</a:t>
            </a:r>
            <a:r>
              <a:rPr lang="zh-CN" altLang="en-US" sz="2400" spc="5" dirty="0" smtClean="0">
                <a:latin typeface="+mn-ea"/>
              </a:rPr>
              <a:t> </a:t>
            </a:r>
            <a:r>
              <a:rPr lang="zh-CN" altLang="en-US" sz="2400" spc="130" dirty="0" smtClean="0">
                <a:latin typeface="+mn-ea"/>
              </a:rPr>
              <a:t>费</a:t>
            </a:r>
            <a:r>
              <a:rPr lang="zh-CN" altLang="en-US" sz="2400" spc="135" dirty="0" smtClean="0">
                <a:latin typeface="+mn-ea"/>
              </a:rPr>
              <a:t>马小</a:t>
            </a:r>
            <a:r>
              <a:rPr lang="zh-CN" altLang="en-US" sz="2400" spc="135" dirty="0" smtClean="0"/>
              <a:t>定理</a:t>
            </a:r>
          </a:p>
          <a:p>
            <a:pPr marL="254000" indent="-241300">
              <a:spcBef>
                <a:spcPts val="595"/>
              </a:spcBef>
              <a:buFontTx/>
              <a:buAutoNum type="arabicPeriod"/>
              <a:tabLst>
                <a:tab pos="254635" algn="l"/>
              </a:tabLst>
            </a:pPr>
            <a:r>
              <a:rPr lang="en-US" altLang="zh-CN" sz="2400" spc="-5" dirty="0" smtClean="0">
                <a:latin typeface="Times New Roman"/>
                <a:cs typeface="Times New Roman"/>
              </a:rPr>
              <a:t>RSA</a:t>
            </a:r>
            <a:r>
              <a:rPr lang="zh-CN" altLang="en-US" sz="2400" spc="-10" dirty="0" smtClean="0">
                <a:latin typeface="Times New Roman"/>
                <a:cs typeface="Times New Roman"/>
              </a:rPr>
              <a:t> </a:t>
            </a:r>
            <a:r>
              <a:rPr lang="zh-CN" altLang="en-US" sz="2400" spc="130" dirty="0" smtClean="0"/>
              <a:t>解</a:t>
            </a:r>
            <a:r>
              <a:rPr lang="zh-CN" altLang="en-US" sz="2400" spc="135" dirty="0" smtClean="0"/>
              <a:t>密证明</a:t>
            </a:r>
            <a:endParaRPr lang="zh-CN" altLang="en-US" sz="2400" dirty="0" smtClean="0">
              <a:latin typeface="Times New Roman"/>
              <a:cs typeface="Times New Roman"/>
            </a:endParaRPr>
          </a:p>
          <a:p>
            <a:pPr marL="367665" indent="-354965">
              <a:spcBef>
                <a:spcPts val="595"/>
              </a:spcBef>
              <a:buSzPct val="109090"/>
              <a:buFont typeface="Times New Roman"/>
              <a:buAutoNum type="arabicPeriod"/>
              <a:tabLst>
                <a:tab pos="368300" algn="l"/>
              </a:tabLst>
            </a:pPr>
            <a:r>
              <a:rPr lang="zh-CN" altLang="en-US" sz="2400" spc="135" dirty="0" smtClean="0"/>
              <a:t>模</a:t>
            </a:r>
            <a:r>
              <a:rPr lang="zh-CN" altLang="en-US" sz="2400" spc="130" dirty="0" smtClean="0"/>
              <a:t>重</a:t>
            </a:r>
            <a:r>
              <a:rPr lang="zh-CN" altLang="en-US" sz="2400" spc="135" dirty="0" smtClean="0"/>
              <a:t>复</a:t>
            </a:r>
            <a:r>
              <a:rPr lang="zh-CN" altLang="en-US" sz="2400" spc="185" dirty="0" smtClean="0"/>
              <a:t>平</a:t>
            </a:r>
            <a:r>
              <a:rPr lang="zh-CN" altLang="en-US" sz="2400" spc="135" dirty="0" smtClean="0"/>
              <a:t>方法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3232698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B9F2D59-4B9C-47AB-BFAB-678549557F8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57200" y="457200"/>
            <a:ext cx="7772400" cy="993775"/>
          </a:xfrm>
        </p:spPr>
        <p:txBody>
          <a:bodyPr anchor="ctr"/>
          <a:lstStyle/>
          <a:p>
            <a:pPr algn="l" eaLnBrk="1" hangingPunct="1"/>
            <a:r>
              <a:rPr kumimoji="1" lang="en-US" altLang="zh-CN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2.1 </a:t>
            </a:r>
            <a:r>
              <a:rPr kumimoji="1" lang="zh-CN" altLang="en-US" sz="3200" b="1" smtClean="0">
                <a:solidFill>
                  <a:srgbClr val="0000FF"/>
                </a:solidFill>
                <a:latin typeface="宋体" panose="02010600030101010101" pitchFamily="2" charset="-122"/>
              </a:rPr>
              <a:t>同余的概念及其基本性质</a:t>
            </a:r>
            <a:endParaRPr kumimoji="1" lang="zh-CN" altLang="en-US" sz="4400" b="1" smtClean="0">
              <a:solidFill>
                <a:srgbClr val="0000FF"/>
              </a:solidFill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447800"/>
            <a:ext cx="6400800" cy="685800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FF00FF"/>
                </a:solidFill>
              </a:rPr>
              <a:t>一、基本概念</a:t>
            </a:r>
          </a:p>
        </p:txBody>
      </p: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533400" y="2133600"/>
          <a:ext cx="7696200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4" imgW="3213100" imgH="1155700" progId="Equation.DSMT4">
                  <p:embed/>
                </p:oleObj>
              </mc:Choice>
              <mc:Fallback>
                <p:oleObj name="Equation" r:id="rId4" imgW="3213100" imgH="1155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7696200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1219200" y="5029200"/>
          <a:ext cx="6172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6" imgW="2565400" imgH="215900" progId="Equation.DSMT4">
                  <p:embed/>
                </p:oleObj>
              </mc:Choice>
              <mc:Fallback>
                <p:oleObj name="Equation" r:id="rId6" imgW="2565400" imgH="215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029200"/>
                        <a:ext cx="6172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1905000" y="5715000"/>
          <a:ext cx="5715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8" imgW="2373870" imgH="215806" progId="Equation.DSMT4">
                  <p:embed/>
                </p:oleObj>
              </mc:Choice>
              <mc:Fallback>
                <p:oleObj name="Equation" r:id="rId8" imgW="2373870" imgH="21580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715000"/>
                        <a:ext cx="5715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562253" y="1342823"/>
            <a:ext cx="2525571" cy="384721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3434">
              <a:lnSpc>
                <a:spcPts val="3046"/>
              </a:lnSpc>
            </a:pPr>
            <a:r>
              <a:rPr sz="2592" b="1" spc="5" dirty="0">
                <a:solidFill>
                  <a:srgbClr val="007FFF"/>
                </a:solidFill>
                <a:latin typeface="Arial"/>
                <a:cs typeface="Arial"/>
              </a:rPr>
              <a:t>2.1.2</a:t>
            </a:r>
            <a:r>
              <a:rPr sz="2592" b="1" spc="-58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2168" spc="450" dirty="0">
                <a:solidFill>
                  <a:srgbClr val="007FFF"/>
                </a:solidFill>
                <a:latin typeface="PMingLiU"/>
                <a:cs typeface="PMingLiU"/>
              </a:rPr>
              <a:t>同</a:t>
            </a:r>
            <a:r>
              <a:rPr sz="2380" spc="238" dirty="0">
                <a:solidFill>
                  <a:srgbClr val="007FFF"/>
                </a:solidFill>
                <a:latin typeface="PMingLiU"/>
                <a:cs typeface="PMingLiU"/>
              </a:rPr>
              <a:t>余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的</a:t>
            </a:r>
            <a:r>
              <a:rPr sz="2327" spc="291" dirty="0">
                <a:solidFill>
                  <a:srgbClr val="007FFF"/>
                </a:solidFill>
                <a:latin typeface="PMingLiU"/>
                <a:cs typeface="PMingLiU"/>
              </a:rPr>
              <a:t>判</a:t>
            </a:r>
            <a:r>
              <a:rPr sz="2433" spc="185" dirty="0">
                <a:solidFill>
                  <a:srgbClr val="007FFF"/>
                </a:solidFill>
                <a:latin typeface="PMingLiU"/>
                <a:cs typeface="PMingLiU"/>
              </a:rPr>
              <a:t>断</a:t>
            </a:r>
            <a:endParaRPr sz="2433" dirty="0">
              <a:latin typeface="PMingLiU"/>
              <a:cs typeface="PMingLiU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ftr" sz="quarter" idx="4294967295"/>
          </p:nvPr>
        </p:nvSpPr>
        <p:spPr>
          <a:xfrm>
            <a:off x="4478" y="0"/>
            <a:ext cx="0" cy="116591"/>
          </a:xfrm>
          <a:prstGeom prst="rect">
            <a:avLst/>
          </a:prstGeom>
        </p:spPr>
        <p:txBody>
          <a:bodyPr vert="horz" wrap="square" lIns="0" tIns="2687" rIns="0" bIns="0" rtlCol="0">
            <a:spAutoFit/>
          </a:bodyPr>
          <a:lstStyle/>
          <a:p>
            <a:pPr marL="13434">
              <a:spcBef>
                <a:spcPts val="21"/>
              </a:spcBef>
            </a:pPr>
            <a:endParaRPr sz="740" dirty="0"/>
          </a:p>
        </p:txBody>
      </p:sp>
      <p:sp>
        <p:nvSpPr>
          <p:cNvPr id="86" name="object 86"/>
          <p:cNvSpPr txBox="1"/>
          <p:nvPr/>
        </p:nvSpPr>
        <p:spPr>
          <a:xfrm>
            <a:off x="562253" y="1889221"/>
            <a:ext cx="3862243" cy="305237"/>
          </a:xfrm>
          <a:prstGeom prst="rect">
            <a:avLst/>
          </a:prstGeom>
        </p:spPr>
        <p:txBody>
          <a:bodyPr vert="horz" wrap="square" lIns="0" tIns="12090" rIns="0" bIns="0" rtlCol="0">
            <a:spAutoFit/>
          </a:bodyPr>
          <a:lstStyle/>
          <a:p>
            <a:pPr marL="13434">
              <a:spcBef>
                <a:spcPts val="95"/>
              </a:spcBef>
            </a:pPr>
            <a:r>
              <a:rPr sz="1692" spc="196" dirty="0">
                <a:latin typeface="PMingLiU"/>
                <a:cs typeface="PMingLiU"/>
              </a:rPr>
              <a:t>如</a:t>
            </a:r>
            <a:r>
              <a:rPr sz="1745" spc="138" dirty="0">
                <a:latin typeface="PMingLiU"/>
                <a:cs typeface="PMingLiU"/>
              </a:rPr>
              <a:t>何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断两</a:t>
            </a:r>
            <a:r>
              <a:rPr sz="1745" spc="138" dirty="0">
                <a:latin typeface="PMingLiU"/>
                <a:cs typeface="PMingLiU"/>
              </a:rPr>
              <a:t>个</a:t>
            </a:r>
            <a:r>
              <a:rPr sz="1745" spc="143" dirty="0">
                <a:latin typeface="PMingLiU"/>
                <a:cs typeface="PMingLiU"/>
              </a:rPr>
              <a:t>整数</a:t>
            </a:r>
            <a:r>
              <a:rPr sz="174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0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9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同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745" spc="143" dirty="0">
                <a:latin typeface="PMingLiU"/>
                <a:cs typeface="PMingLiU"/>
              </a:rPr>
              <a:t>呢</a:t>
            </a:r>
            <a:r>
              <a:rPr sz="1904" spc="-5" dirty="0">
                <a:latin typeface="Times New Roman"/>
                <a:cs typeface="Times New Roman"/>
              </a:rPr>
              <a:t>?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62253" y="2368725"/>
            <a:ext cx="6824415" cy="1131613"/>
          </a:xfrm>
          <a:prstGeom prst="rect">
            <a:avLst/>
          </a:prstGeom>
        </p:spPr>
        <p:txBody>
          <a:bodyPr vert="horz" wrap="square" lIns="0" tIns="93366" rIns="0" bIns="0" rtlCol="0">
            <a:spAutoFit/>
          </a:bodyPr>
          <a:lstStyle/>
          <a:p>
            <a:pPr marL="13434">
              <a:spcBef>
                <a:spcPts val="735"/>
              </a:spcBef>
            </a:pPr>
            <a:r>
              <a:rPr sz="1745" spc="175" dirty="0">
                <a:latin typeface="PMingLiU"/>
                <a:cs typeface="PMingLiU"/>
              </a:rPr>
              <a:t>直接</a:t>
            </a:r>
            <a:r>
              <a:rPr sz="1692" spc="227" dirty="0">
                <a:latin typeface="PMingLiU"/>
                <a:cs typeface="PMingLiU"/>
              </a:rPr>
              <a:t>运</a:t>
            </a:r>
            <a:r>
              <a:rPr sz="1745" spc="175" dirty="0">
                <a:latin typeface="PMingLiU"/>
                <a:cs typeface="PMingLiU"/>
              </a:rPr>
              <a:t>用同余的定</a:t>
            </a:r>
            <a:r>
              <a:rPr sz="1745" spc="143" dirty="0">
                <a:latin typeface="PMingLiU"/>
                <a:cs typeface="PMingLiU"/>
              </a:rPr>
              <a:t>义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53" dirty="0">
                <a:latin typeface="Times New Roman"/>
                <a:cs typeface="Times New Roman"/>
              </a:rPr>
              <a:t> </a:t>
            </a:r>
            <a:r>
              <a:rPr sz="1745" spc="175" dirty="0">
                <a:latin typeface="PMingLiU"/>
                <a:cs typeface="PMingLiU"/>
              </a:rPr>
              <a:t>就必须</a:t>
            </a:r>
            <a:r>
              <a:rPr sz="1692" spc="227" dirty="0">
                <a:latin typeface="PMingLiU"/>
                <a:cs typeface="PMingLiU"/>
              </a:rPr>
              <a:t>作</a:t>
            </a:r>
            <a:r>
              <a:rPr sz="1745" spc="175" dirty="0">
                <a:latin typeface="PMingLiU"/>
                <a:cs typeface="PMingLiU"/>
              </a:rPr>
              <a:t>欧几里得除</a:t>
            </a:r>
            <a:r>
              <a:rPr sz="1745" spc="138" dirty="0">
                <a:latin typeface="PMingLiU"/>
                <a:cs typeface="PMingLiU"/>
              </a:rPr>
              <a:t>法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69" dirty="0">
                <a:latin typeface="Times New Roman"/>
                <a:cs typeface="Times New Roman"/>
              </a:rPr>
              <a:t> </a:t>
            </a:r>
            <a:r>
              <a:rPr sz="1745" spc="175" dirty="0">
                <a:latin typeface="PMingLiU"/>
                <a:cs typeface="PMingLiU"/>
              </a:rPr>
              <a:t>即计</a:t>
            </a:r>
            <a:r>
              <a:rPr sz="1745" spc="143" dirty="0">
                <a:latin typeface="PMingLiU"/>
                <a:cs typeface="PMingLiU"/>
              </a:rPr>
              <a:t>算</a:t>
            </a:r>
            <a:r>
              <a:rPr sz="1745" spc="63" dirty="0">
                <a:latin typeface="PMingLiU"/>
                <a:cs typeface="PMingLiU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904" i="1" spc="-58" dirty="0">
                <a:latin typeface="Meiryo"/>
                <a:cs typeface="Meiryo"/>
              </a:rPr>
              <a:t>−</a:t>
            </a:r>
            <a:r>
              <a:rPr sz="1904" i="1" spc="-180" dirty="0">
                <a:latin typeface="Meiryo"/>
                <a:cs typeface="Meiryo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11" dirty="0">
                <a:latin typeface="Georgia"/>
                <a:cs typeface="Georgia"/>
              </a:rPr>
              <a:t> </a:t>
            </a:r>
            <a:r>
              <a:rPr sz="1745" spc="175" dirty="0">
                <a:latin typeface="PMingLiU"/>
                <a:cs typeface="PMingLiU"/>
              </a:rPr>
              <a:t>被</a:t>
            </a:r>
            <a:r>
              <a:rPr sz="1745" spc="143" dirty="0">
                <a:latin typeface="PMingLiU"/>
                <a:cs typeface="PMingLiU"/>
              </a:rPr>
              <a:t>模</a:t>
            </a:r>
            <a:endParaRPr sz="1745" dirty="0">
              <a:latin typeface="PMingLiU"/>
              <a:cs typeface="PMingLiU"/>
            </a:endParaRPr>
          </a:p>
          <a:p>
            <a:pPr marL="13434" marR="5374">
              <a:lnSpc>
                <a:spcPct val="127499"/>
              </a:lnSpc>
            </a:pP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79" dirty="0">
                <a:latin typeface="Georgia"/>
                <a:cs typeface="Georgia"/>
              </a:rPr>
              <a:t> </a:t>
            </a:r>
            <a:r>
              <a:rPr sz="1745" spc="169" dirty="0">
                <a:latin typeface="PMingLiU"/>
                <a:cs typeface="PMingLiU"/>
              </a:rPr>
              <a:t>除的余</a:t>
            </a:r>
            <a:r>
              <a:rPr sz="1745" spc="138" dirty="0">
                <a:latin typeface="PMingLiU"/>
                <a:cs typeface="PMingLiU"/>
              </a:rPr>
              <a:t>数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264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但</a:t>
            </a:r>
            <a:r>
              <a:rPr sz="1692" spc="222" dirty="0">
                <a:latin typeface="PMingLiU"/>
                <a:cs typeface="PMingLiU"/>
              </a:rPr>
              <a:t>这</a:t>
            </a:r>
            <a:r>
              <a:rPr sz="1745" spc="169" dirty="0">
                <a:latin typeface="PMingLiU"/>
                <a:cs typeface="PMingLiU"/>
              </a:rPr>
              <a:t>是一</a:t>
            </a:r>
            <a:r>
              <a:rPr sz="1692" spc="222" dirty="0">
                <a:latin typeface="PMingLiU"/>
                <a:cs typeface="PMingLiU"/>
              </a:rPr>
              <a:t>项冗</a:t>
            </a:r>
            <a:r>
              <a:rPr sz="1745" spc="169" dirty="0">
                <a:latin typeface="PMingLiU"/>
                <a:cs typeface="PMingLiU"/>
              </a:rPr>
              <a:t>长的工</a:t>
            </a:r>
            <a:r>
              <a:rPr sz="1692" spc="190" dirty="0">
                <a:latin typeface="PMingLiU"/>
                <a:cs typeface="PMingLiU"/>
              </a:rPr>
              <a:t>作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r>
              <a:rPr sz="1904" spc="58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因</a:t>
            </a:r>
            <a:r>
              <a:rPr sz="1745" spc="138" dirty="0">
                <a:latin typeface="PMingLiU"/>
                <a:cs typeface="PMingLiU"/>
              </a:rPr>
              <a:t>此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69" dirty="0">
                <a:latin typeface="Times New Roman"/>
                <a:cs typeface="Times New Roman"/>
              </a:rPr>
              <a:t> </a:t>
            </a:r>
            <a:r>
              <a:rPr sz="1745" spc="169" dirty="0">
                <a:latin typeface="PMingLiU"/>
                <a:cs typeface="PMingLiU"/>
              </a:rPr>
              <a:t>我们引进一些等价</a:t>
            </a:r>
            <a:r>
              <a:rPr sz="1745" spc="143" dirty="0">
                <a:latin typeface="PMingLiU"/>
                <a:cs typeface="PMingLiU"/>
              </a:rPr>
              <a:t>的 </a:t>
            </a:r>
            <a:r>
              <a:rPr sz="1692" spc="190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别法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43" dirty="0">
                <a:latin typeface="PMingLiU"/>
                <a:cs typeface="PMingLiU"/>
              </a:rPr>
              <a:t>以便更</a:t>
            </a:r>
            <a:r>
              <a:rPr sz="1745" spc="138" dirty="0">
                <a:latin typeface="PMingLiU"/>
                <a:cs typeface="PMingLiU"/>
              </a:rPr>
              <a:t>快</a:t>
            </a:r>
            <a:r>
              <a:rPr sz="1745" spc="143" dirty="0">
                <a:latin typeface="PMingLiU"/>
                <a:cs typeface="PMingLiU"/>
              </a:rPr>
              <a:t>捷地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38" dirty="0">
                <a:latin typeface="PMingLiU"/>
                <a:cs typeface="PMingLiU"/>
              </a:rPr>
              <a:t>断</a:t>
            </a:r>
            <a:r>
              <a:rPr sz="1745" spc="143" dirty="0">
                <a:latin typeface="PMingLiU"/>
                <a:cs typeface="PMingLiU"/>
              </a:rPr>
              <a:t>两个整数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是否同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 dirty="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2253" y="3669219"/>
            <a:ext cx="6824415" cy="1130025"/>
          </a:xfrm>
          <a:prstGeom prst="rect">
            <a:avLst/>
          </a:prstGeom>
        </p:spPr>
        <p:txBody>
          <a:bodyPr vert="horz" wrap="square" lIns="0" tIns="13434" rIns="0" bIns="0" rtlCol="0">
            <a:spAutoFit/>
          </a:bodyPr>
          <a:lstStyle/>
          <a:p>
            <a:pPr marL="13434" marR="5374">
              <a:lnSpc>
                <a:spcPct val="127499"/>
              </a:lnSpc>
              <a:spcBef>
                <a:spcPts val="106"/>
              </a:spcBef>
            </a:pPr>
            <a:r>
              <a:rPr sz="1745" spc="138" dirty="0">
                <a:latin typeface="PMingLiU"/>
                <a:cs typeface="PMingLiU"/>
              </a:rPr>
              <a:t>首</a:t>
            </a:r>
            <a:r>
              <a:rPr sz="1692" spc="196" dirty="0">
                <a:latin typeface="PMingLiU"/>
                <a:cs typeface="PMingLiU"/>
              </a:rPr>
              <a:t>先</a:t>
            </a:r>
            <a:r>
              <a:rPr sz="1904" spc="-5" dirty="0">
                <a:latin typeface="Times New Roman"/>
                <a:cs typeface="Times New Roman"/>
              </a:rPr>
              <a:t>,</a:t>
            </a:r>
            <a:r>
              <a:rPr sz="1904" spc="-11" dirty="0">
                <a:latin typeface="Times New Roman"/>
                <a:cs typeface="Times New Roman"/>
              </a:rPr>
              <a:t> </a:t>
            </a:r>
            <a:r>
              <a:rPr sz="1745" spc="138" dirty="0">
                <a:latin typeface="PMingLiU"/>
                <a:cs typeface="PMingLiU"/>
              </a:rPr>
              <a:t>通</a:t>
            </a:r>
            <a:r>
              <a:rPr sz="1745" spc="143" dirty="0">
                <a:latin typeface="PMingLiU"/>
                <a:cs typeface="PMingLiU"/>
              </a:rPr>
              <a:t>过整数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的表达</a:t>
            </a:r>
            <a:r>
              <a:rPr sz="1745" spc="138" dirty="0">
                <a:latin typeface="PMingLiU"/>
                <a:cs typeface="PMingLiU"/>
              </a:rPr>
              <a:t>形</a:t>
            </a:r>
            <a:r>
              <a:rPr sz="1745" spc="143" dirty="0">
                <a:latin typeface="PMingLiU"/>
                <a:cs typeface="PMingLiU"/>
              </a:rPr>
              <a:t>式来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38" dirty="0">
                <a:latin typeface="PMingLiU"/>
                <a:cs typeface="PMingLiU"/>
              </a:rPr>
              <a:t>断</a:t>
            </a:r>
            <a:r>
              <a:rPr sz="1745" spc="143" dirty="0">
                <a:latin typeface="PMingLiU"/>
                <a:cs typeface="PMingLiU"/>
              </a:rPr>
              <a:t>整数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1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80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模</a:t>
            </a:r>
            <a:r>
              <a:rPr sz="1745" spc="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</a:t>
            </a:r>
            <a:r>
              <a:rPr sz="1745" spc="138" dirty="0">
                <a:latin typeface="PMingLiU"/>
                <a:cs typeface="PMingLiU"/>
              </a:rPr>
              <a:t>否</a:t>
            </a:r>
            <a:r>
              <a:rPr sz="1745" spc="143" dirty="0">
                <a:latin typeface="PMingLiU"/>
                <a:cs typeface="PMingLiU"/>
              </a:rPr>
              <a:t>同余</a:t>
            </a:r>
            <a:r>
              <a:rPr sz="1904" spc="-5" dirty="0">
                <a:latin typeface="Times New Roman"/>
                <a:cs typeface="Times New Roman"/>
              </a:rPr>
              <a:t>.  </a:t>
            </a:r>
            <a:r>
              <a:rPr sz="1745" spc="138" dirty="0">
                <a:latin typeface="PMingLiU"/>
                <a:cs typeface="PMingLiU"/>
              </a:rPr>
              <a:t>通</a:t>
            </a:r>
            <a:r>
              <a:rPr sz="1745" spc="143" dirty="0">
                <a:latin typeface="PMingLiU"/>
                <a:cs typeface="PMingLiU"/>
              </a:rPr>
              <a:t>过整数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58" dirty="0">
                <a:latin typeface="Georgia"/>
                <a:cs typeface="Georgia"/>
              </a:rPr>
              <a:t>a,</a:t>
            </a:r>
            <a:r>
              <a:rPr sz="1904" i="1" spc="307" dirty="0">
                <a:latin typeface="Georgia"/>
                <a:cs typeface="Georgi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96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之间的</a:t>
            </a:r>
            <a:r>
              <a:rPr sz="1745" spc="138" dirty="0">
                <a:latin typeface="PMingLiU"/>
                <a:cs typeface="PMingLiU"/>
              </a:rPr>
              <a:t>关</a:t>
            </a:r>
            <a:r>
              <a:rPr sz="1692" spc="196" dirty="0">
                <a:latin typeface="PMingLiU"/>
                <a:cs typeface="PMingLiU"/>
              </a:rPr>
              <a:t>系</a:t>
            </a:r>
            <a:r>
              <a:rPr sz="1745" spc="143" dirty="0">
                <a:latin typeface="PMingLiU"/>
                <a:cs typeface="PMingLiU"/>
              </a:rPr>
              <a:t>式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116" dirty="0">
                <a:latin typeface="Georgia"/>
                <a:cs typeface="Georgia"/>
              </a:rPr>
              <a:t>a</a:t>
            </a:r>
            <a:r>
              <a:rPr sz="1904" i="1" spc="53" dirty="0">
                <a:latin typeface="Georgia"/>
                <a:cs typeface="Georgia"/>
              </a:rPr>
              <a:t> </a:t>
            </a:r>
            <a:r>
              <a:rPr sz="1904" spc="-21" dirty="0">
                <a:latin typeface="Tahoma"/>
                <a:cs typeface="Tahoma"/>
              </a:rPr>
              <a:t>=</a:t>
            </a:r>
            <a:r>
              <a:rPr sz="1904" spc="-74" dirty="0">
                <a:latin typeface="Tahoma"/>
                <a:cs typeface="Tahoma"/>
              </a:rPr>
              <a:t> </a:t>
            </a:r>
            <a:r>
              <a:rPr sz="1904" i="1" spc="-269" dirty="0">
                <a:latin typeface="Georgia"/>
                <a:cs typeface="Georgia"/>
              </a:rPr>
              <a:t>b</a:t>
            </a:r>
            <a:r>
              <a:rPr sz="1904" i="1" spc="-100" dirty="0">
                <a:latin typeface="Georgia"/>
                <a:cs typeface="Georgia"/>
              </a:rPr>
              <a:t> </a:t>
            </a:r>
            <a:r>
              <a:rPr sz="1904" spc="-21" dirty="0">
                <a:latin typeface="Tahoma"/>
                <a:cs typeface="Tahoma"/>
              </a:rPr>
              <a:t>+</a:t>
            </a:r>
            <a:r>
              <a:rPr sz="1904" spc="-238" dirty="0">
                <a:latin typeface="Tahoma"/>
                <a:cs typeface="Tahoma"/>
              </a:rPr>
              <a:t> </a:t>
            </a:r>
            <a:r>
              <a:rPr sz="1904" i="1" spc="-238" dirty="0">
                <a:latin typeface="Georgia"/>
                <a:cs typeface="Georgia"/>
              </a:rPr>
              <a:t>q</a:t>
            </a:r>
            <a:r>
              <a:rPr sz="1904" i="1" spc="-32" dirty="0">
                <a:latin typeface="Georgia"/>
                <a:cs typeface="Georgia"/>
              </a:rPr>
              <a:t> </a:t>
            </a:r>
            <a:r>
              <a:rPr sz="1904" i="1" spc="-138" dirty="0">
                <a:latin typeface="Meiryo"/>
                <a:cs typeface="Meiryo"/>
              </a:rPr>
              <a:t>·</a:t>
            </a:r>
            <a:r>
              <a:rPr sz="1904" i="1" spc="-291" dirty="0">
                <a:latin typeface="Meiryo"/>
                <a:cs typeface="Meiryo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-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来</a:t>
            </a:r>
            <a:r>
              <a:rPr sz="1692" spc="196" dirty="0">
                <a:latin typeface="PMingLiU"/>
                <a:cs typeface="PMingLiU"/>
              </a:rPr>
              <a:t>判</a:t>
            </a:r>
            <a:r>
              <a:rPr sz="1745" spc="143" dirty="0">
                <a:latin typeface="PMingLiU"/>
                <a:cs typeface="PMingLiU"/>
              </a:rPr>
              <a:t>断</a:t>
            </a:r>
            <a:r>
              <a:rPr sz="1745" spc="138" dirty="0">
                <a:latin typeface="PMingLiU"/>
                <a:cs typeface="PMingLiU"/>
              </a:rPr>
              <a:t>它</a:t>
            </a:r>
            <a:r>
              <a:rPr sz="1745" spc="143" dirty="0">
                <a:latin typeface="PMingLiU"/>
                <a:cs typeface="PMingLiU"/>
              </a:rPr>
              <a:t>们模</a:t>
            </a:r>
            <a:r>
              <a:rPr sz="1745" spc="-5" dirty="0">
                <a:latin typeface="PMingLiU"/>
                <a:cs typeface="PMingLiU"/>
              </a:rPr>
              <a:t> </a:t>
            </a:r>
            <a:r>
              <a:rPr sz="1904" i="1" spc="-53" dirty="0">
                <a:latin typeface="Georgia"/>
                <a:cs typeface="Georgia"/>
              </a:rPr>
              <a:t>m</a:t>
            </a:r>
            <a:r>
              <a:rPr sz="1904" i="1" spc="-5" dirty="0">
                <a:latin typeface="Georgia"/>
                <a:cs typeface="Georgia"/>
              </a:rPr>
              <a:t> </a:t>
            </a:r>
            <a:r>
              <a:rPr sz="1745" spc="143" dirty="0">
                <a:latin typeface="PMingLiU"/>
                <a:cs typeface="PMingLiU"/>
              </a:rPr>
              <a:t>是否同 </a:t>
            </a:r>
            <a:r>
              <a:rPr sz="1745" spc="138" dirty="0">
                <a:latin typeface="PMingLiU"/>
                <a:cs typeface="PMingLiU"/>
              </a:rPr>
              <a:t>余</a:t>
            </a:r>
            <a:r>
              <a:rPr sz="1904" spc="-5" dirty="0">
                <a:latin typeface="Times New Roman"/>
                <a:cs typeface="Times New Roman"/>
              </a:rPr>
              <a:t>.</a:t>
            </a:r>
            <a:endParaRPr sz="1904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96425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312FE1-A044-4BA8-94F0-8C852BE80CB8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562600" cy="868363"/>
          </a:xfrm>
        </p:spPr>
        <p:txBody>
          <a:bodyPr/>
          <a:lstStyle/>
          <a:p>
            <a:pPr algn="l" eaLnBrk="1" hangingPunct="1"/>
            <a:r>
              <a:rPr lang="zh-CN" altLang="en-US" sz="2800" b="1" smtClean="0">
                <a:solidFill>
                  <a:srgbClr val="FF00FF"/>
                </a:solidFill>
              </a:rPr>
              <a:t>二、基本定理及性质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533400" y="1447800"/>
          <a:ext cx="792480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3" name="Equation" r:id="rId4" imgW="3314700" imgH="673100" progId="Equation.DSMT4">
                  <p:embed/>
                </p:oleObj>
              </mc:Choice>
              <mc:Fallback>
                <p:oleObj name="Equation" r:id="rId4" imgW="33147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924800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219200" y="3276600"/>
          <a:ext cx="4743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4" name="Equation" r:id="rId6" imgW="1954951" imgH="215806" progId="Equation.DSMT4">
                  <p:embed/>
                </p:oleObj>
              </mc:Choice>
              <mc:Fallback>
                <p:oleObj name="Equation" r:id="rId6" imgW="1954951" imgH="215806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276600"/>
                        <a:ext cx="4743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1676400" y="4724400"/>
          <a:ext cx="25146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5" name="Equation" r:id="rId8" imgW="964781" imgH="177723" progId="Equation.DSMT4">
                  <p:embed/>
                </p:oleObj>
              </mc:Choice>
              <mc:Fallback>
                <p:oleObj name="Equation" r:id="rId8" imgW="964781" imgH="17772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724400"/>
                        <a:ext cx="25146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1676400" y="4038600"/>
          <a:ext cx="4876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6" name="Equation" r:id="rId10" imgW="1943100" imgH="203200" progId="Equation.DSMT4">
                  <p:embed/>
                </p:oleObj>
              </mc:Choice>
              <mc:Fallback>
                <p:oleObj name="Equation" r:id="rId10" imgW="19431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4876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1143000" y="5486400"/>
          <a:ext cx="64770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7" name="Equation" r:id="rId12" imgW="2654300" imgH="215900" progId="Equation.DSMT4">
                  <p:embed/>
                </p:oleObj>
              </mc:Choice>
              <mc:Fallback>
                <p:oleObj name="Equation" r:id="rId12" imgW="2654300" imgH="215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64770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5450</TotalTime>
  <Words>830</Words>
  <Application>Microsoft Office PowerPoint</Application>
  <PresentationFormat>全屏显示(4:3)</PresentationFormat>
  <Paragraphs>418</Paragraphs>
  <Slides>36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Meiryo</vt:lpstr>
      <vt:lpstr>PMingLiU</vt:lpstr>
      <vt:lpstr>宋体</vt:lpstr>
      <vt:lpstr>Arial</vt:lpstr>
      <vt:lpstr>Georgia</vt:lpstr>
      <vt:lpstr>Palatino Linotype</vt:lpstr>
      <vt:lpstr>Tahoma</vt:lpstr>
      <vt:lpstr>Times New Roman</vt:lpstr>
      <vt:lpstr>默认设计模板</vt:lpstr>
      <vt:lpstr>Equation</vt:lpstr>
      <vt:lpstr>第二章  同余</vt:lpstr>
      <vt:lpstr>2.1.1 同余的概念</vt:lpstr>
      <vt:lpstr>将符号数字化</vt:lpstr>
      <vt:lpstr>类似地, 我们可以构造一个数字变换</vt:lpstr>
      <vt:lpstr>PowerPoint 演示文稿</vt:lpstr>
      <vt:lpstr>本章主要讲述如下问题:</vt:lpstr>
      <vt:lpstr>2.1 同余的概念及其基本性质</vt:lpstr>
      <vt:lpstr>2.1.2 同余的判断</vt:lpstr>
      <vt:lpstr>二、基本定理及性质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三、验算整数计算结果的方法（弃九法）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同余的概念及基本性质</dc:title>
  <dc:creator>曾令淮</dc:creator>
  <cp:lastModifiedBy>cjw</cp:lastModifiedBy>
  <cp:revision>67</cp:revision>
  <cp:lastPrinted>1601-01-01T00:00:00Z</cp:lastPrinted>
  <dcterms:created xsi:type="dcterms:W3CDTF">1601-01-01T00:00:00Z</dcterms:created>
  <dcterms:modified xsi:type="dcterms:W3CDTF">2020-09-20T13:41:39Z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