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01" r:id="rId3"/>
    <p:sldId id="302" r:id="rId4"/>
    <p:sldId id="257" r:id="rId5"/>
    <p:sldId id="264" r:id="rId6"/>
    <p:sldId id="262" r:id="rId7"/>
    <p:sldId id="307" r:id="rId8"/>
    <p:sldId id="308" r:id="rId9"/>
    <p:sldId id="309"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266" r:id="rId25"/>
    <p:sldId id="347" r:id="rId26"/>
    <p:sldId id="348" r:id="rId27"/>
    <p:sldId id="349" r:id="rId28"/>
    <p:sldId id="350" r:id="rId29"/>
    <p:sldId id="269" r:id="rId30"/>
    <p:sldId id="351" r:id="rId31"/>
    <p:sldId id="270" r:id="rId32"/>
    <p:sldId id="277" r:id="rId33"/>
    <p:sldId id="275" r:id="rId34"/>
    <p:sldId id="352" r:id="rId35"/>
    <p:sldId id="353" r:id="rId36"/>
    <p:sldId id="283" r:id="rId37"/>
    <p:sldId id="284" r:id="rId38"/>
    <p:sldId id="285" r:id="rId39"/>
    <p:sldId id="320" r:id="rId40"/>
    <p:sldId id="354" r:id="rId41"/>
    <p:sldId id="287" r:id="rId42"/>
    <p:sldId id="295" r:id="rId43"/>
    <p:sldId id="296" r:id="rId44"/>
    <p:sldId id="297" r:id="rId45"/>
    <p:sldId id="298" r:id="rId46"/>
    <p:sldId id="299" r:id="rId47"/>
    <p:sldId id="300" r:id="rId48"/>
    <p:sldId id="321" r:id="rId49"/>
    <p:sldId id="355" r:id="rId50"/>
    <p:sldId id="288" r:id="rId51"/>
    <p:sldId id="289" r:id="rId52"/>
    <p:sldId id="356" r:id="rId53"/>
    <p:sldId id="290" r:id="rId54"/>
    <p:sldId id="291" r:id="rId55"/>
    <p:sldId id="286" r:id="rId56"/>
    <p:sldId id="322" r:id="rId57"/>
    <p:sldId id="323" r:id="rId58"/>
    <p:sldId id="324" r:id="rId59"/>
    <p:sldId id="357" r:id="rId60"/>
    <p:sldId id="325" r:id="rId61"/>
    <p:sldId id="358" r:id="rId62"/>
    <p:sldId id="326" r:id="rId63"/>
    <p:sldId id="359" r:id="rId64"/>
    <p:sldId id="360" r:id="rId65"/>
    <p:sldId id="327" r:id="rId66"/>
    <p:sldId id="328" r:id="rId67"/>
    <p:sldId id="329" r:id="rId68"/>
    <p:sldId id="293" r:id="rId69"/>
    <p:sldId id="304" r:id="rId70"/>
    <p:sldId id="260" r:id="rId71"/>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charset="0"/>
        <a:ea typeface="宋体" pitchFamily="2" charset="-122"/>
        <a:cs typeface="+mn-cs"/>
      </a:defRPr>
    </a:lvl1pPr>
    <a:lvl2pPr marL="457200" algn="l" rtl="0" fontAlgn="base">
      <a:spcBef>
        <a:spcPct val="0"/>
      </a:spcBef>
      <a:spcAft>
        <a:spcPct val="0"/>
      </a:spcAft>
      <a:defRPr sz="1400" kern="1200">
        <a:solidFill>
          <a:schemeClr val="tx1"/>
        </a:solidFill>
        <a:latin typeface="Arial" charset="0"/>
        <a:ea typeface="宋体" pitchFamily="2" charset="-122"/>
        <a:cs typeface="+mn-cs"/>
      </a:defRPr>
    </a:lvl2pPr>
    <a:lvl3pPr marL="914400" algn="l" rtl="0" fontAlgn="base">
      <a:spcBef>
        <a:spcPct val="0"/>
      </a:spcBef>
      <a:spcAft>
        <a:spcPct val="0"/>
      </a:spcAft>
      <a:defRPr sz="1400" kern="1200">
        <a:solidFill>
          <a:schemeClr val="tx1"/>
        </a:solidFill>
        <a:latin typeface="Arial" charset="0"/>
        <a:ea typeface="宋体" pitchFamily="2" charset="-122"/>
        <a:cs typeface="+mn-cs"/>
      </a:defRPr>
    </a:lvl3pPr>
    <a:lvl4pPr marL="1371600" algn="l" rtl="0" fontAlgn="base">
      <a:spcBef>
        <a:spcPct val="0"/>
      </a:spcBef>
      <a:spcAft>
        <a:spcPct val="0"/>
      </a:spcAft>
      <a:defRPr sz="1400" kern="1200">
        <a:solidFill>
          <a:schemeClr val="tx1"/>
        </a:solidFill>
        <a:latin typeface="Arial" charset="0"/>
        <a:ea typeface="宋体" pitchFamily="2" charset="-122"/>
        <a:cs typeface="+mn-cs"/>
      </a:defRPr>
    </a:lvl4pPr>
    <a:lvl5pPr marL="1828800" algn="l" rtl="0" fontAlgn="base">
      <a:spcBef>
        <a:spcPct val="0"/>
      </a:spcBef>
      <a:spcAft>
        <a:spcPct val="0"/>
      </a:spcAft>
      <a:defRPr sz="1400" kern="1200">
        <a:solidFill>
          <a:schemeClr val="tx1"/>
        </a:solidFill>
        <a:latin typeface="Arial" charset="0"/>
        <a:ea typeface="宋体" pitchFamily="2" charset="-122"/>
        <a:cs typeface="+mn-cs"/>
      </a:defRPr>
    </a:lvl5pPr>
    <a:lvl6pPr marL="2286000" algn="l" defTabSz="914400" rtl="0" eaLnBrk="1" latinLnBrk="0" hangingPunct="1">
      <a:defRPr sz="1400" kern="1200">
        <a:solidFill>
          <a:schemeClr val="tx1"/>
        </a:solidFill>
        <a:latin typeface="Arial" charset="0"/>
        <a:ea typeface="宋体" pitchFamily="2" charset="-122"/>
        <a:cs typeface="+mn-cs"/>
      </a:defRPr>
    </a:lvl6pPr>
    <a:lvl7pPr marL="2743200" algn="l" defTabSz="914400" rtl="0" eaLnBrk="1" latinLnBrk="0" hangingPunct="1">
      <a:defRPr sz="1400" kern="1200">
        <a:solidFill>
          <a:schemeClr val="tx1"/>
        </a:solidFill>
        <a:latin typeface="Arial" charset="0"/>
        <a:ea typeface="宋体" pitchFamily="2" charset="-122"/>
        <a:cs typeface="+mn-cs"/>
      </a:defRPr>
    </a:lvl7pPr>
    <a:lvl8pPr marL="3200400" algn="l" defTabSz="914400" rtl="0" eaLnBrk="1" latinLnBrk="0" hangingPunct="1">
      <a:defRPr sz="1400" kern="1200">
        <a:solidFill>
          <a:schemeClr val="tx1"/>
        </a:solidFill>
        <a:latin typeface="Arial" charset="0"/>
        <a:ea typeface="宋体" pitchFamily="2" charset="-122"/>
        <a:cs typeface="+mn-cs"/>
      </a:defRPr>
    </a:lvl8pPr>
    <a:lvl9pPr marL="3657600" algn="l" defTabSz="914400" rtl="0" eaLnBrk="1" latinLnBrk="0" hangingPunct="1">
      <a:defRPr sz="1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FF"/>
    <a:srgbClr val="692AA2"/>
    <a:srgbClr val="C6062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3" autoAdjust="0"/>
    <p:restoredTop sz="89610" autoAdjust="0"/>
  </p:normalViewPr>
  <p:slideViewPr>
    <p:cSldViewPr>
      <p:cViewPr varScale="1">
        <p:scale>
          <a:sx n="78" d="100"/>
          <a:sy n="78" d="100"/>
        </p:scale>
        <p:origin x="165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dirty="0"/>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dirty="0"/>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065368-096E-40D8-8756-1AD2FED379B4}" type="slidenum">
              <a:rPr lang="zh-CN" altLang="en-US"/>
              <a:pPr/>
              <a:t>‹#›</a:t>
            </a:fld>
            <a:endParaRPr lang="en-US" altLang="zh-CN" dirty="0"/>
          </a:p>
        </p:txBody>
      </p:sp>
    </p:spTree>
    <p:extLst>
      <p:ext uri="{BB962C8B-B14F-4D97-AF65-F5344CB8AC3E}">
        <p14:creationId xmlns:p14="http://schemas.microsoft.com/office/powerpoint/2010/main" val="39296409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5368-096E-40D8-8756-1AD2FED379B4}" type="slidenum">
              <a:rPr lang="zh-CN" altLang="en-US" smtClean="0"/>
              <a:pPr/>
              <a:t>65</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89" name="Freeform 17"/>
          <p:cNvSpPr>
            <a:spLocks/>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headEnd/>
            <a:tailEnd/>
          </a:ln>
          <a:effectLst/>
        </p:spPr>
        <p:txBody>
          <a:bodyPr/>
          <a:lstStyle/>
          <a:p>
            <a:endParaRPr lang="zh-CN" altLang="en-US"/>
          </a:p>
        </p:txBody>
      </p:sp>
      <p:sp>
        <p:nvSpPr>
          <p:cNvPr id="3090" name="Freeform 18"/>
          <p:cNvSpPr>
            <a:spLocks/>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headEnd/>
            <a:tailEnd/>
          </a:ln>
          <a:effectLst/>
        </p:spPr>
        <p:txBody>
          <a:bodyPr/>
          <a:lstStyle/>
          <a:p>
            <a:endParaRPr lang="zh-CN" altLang="en-US"/>
          </a:p>
        </p:txBody>
      </p:sp>
      <p:grpSp>
        <p:nvGrpSpPr>
          <p:cNvPr id="3091" name="Group 19"/>
          <p:cNvGrpSpPr>
            <a:grpSpLocks/>
          </p:cNvGrpSpPr>
          <p:nvPr/>
        </p:nvGrpSpPr>
        <p:grpSpPr bwMode="auto">
          <a:xfrm>
            <a:off x="7086600" y="1947863"/>
            <a:ext cx="533400" cy="533400"/>
            <a:chOff x="4752" y="1200"/>
            <a:chExt cx="288" cy="288"/>
          </a:xfrm>
        </p:grpSpPr>
        <p:sp>
          <p:nvSpPr>
            <p:cNvPr id="3092"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zh-CN" altLang="en-US"/>
            </a:p>
          </p:txBody>
        </p:sp>
        <p:sp>
          <p:nvSpPr>
            <p:cNvPr id="3093"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3094" name="Group 22"/>
          <p:cNvGrpSpPr>
            <a:grpSpLocks/>
          </p:cNvGrpSpPr>
          <p:nvPr/>
        </p:nvGrpSpPr>
        <p:grpSpPr bwMode="auto">
          <a:xfrm>
            <a:off x="7620000" y="1371600"/>
            <a:ext cx="914400" cy="914400"/>
            <a:chOff x="4992" y="816"/>
            <a:chExt cx="576" cy="576"/>
          </a:xfrm>
        </p:grpSpPr>
        <p:sp>
          <p:nvSpPr>
            <p:cNvPr id="3095" name="Oval 23"/>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zh-CN" altLang="en-US"/>
            </a:p>
          </p:txBody>
        </p:sp>
        <p:sp>
          <p:nvSpPr>
            <p:cNvPr id="3096"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3097" name="Group 25"/>
          <p:cNvGrpSpPr>
            <a:grpSpLocks/>
          </p:cNvGrpSpPr>
          <p:nvPr/>
        </p:nvGrpSpPr>
        <p:grpSpPr bwMode="auto">
          <a:xfrm>
            <a:off x="304800" y="3429000"/>
            <a:ext cx="1295400" cy="1371600"/>
            <a:chOff x="4992" y="816"/>
            <a:chExt cx="576" cy="576"/>
          </a:xfrm>
        </p:grpSpPr>
        <p:sp>
          <p:nvSpPr>
            <p:cNvPr id="3098" name="Oval 26"/>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zh-CN" altLang="en-US"/>
            </a:p>
          </p:txBody>
        </p:sp>
        <p:sp>
          <p:nvSpPr>
            <p:cNvPr id="3099"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sp>
        <p:nvSpPr>
          <p:cNvPr id="3076" name="Rectangle 4"/>
          <p:cNvSpPr>
            <a:spLocks noGrp="1" noChangeArrowheads="1"/>
          </p:cNvSpPr>
          <p:nvPr>
            <p:ph type="dt" sz="half" idx="2"/>
          </p:nvPr>
        </p:nvSpPr>
        <p:spPr>
          <a:xfrm>
            <a:off x="457200" y="6477000"/>
            <a:ext cx="2133600" cy="244475"/>
          </a:xfrm>
        </p:spPr>
        <p:txBody>
          <a:bodyPr/>
          <a:lstStyle>
            <a:lvl1pPr>
              <a:defRPr sz="1200"/>
            </a:lvl1pPr>
          </a:lstStyle>
          <a:p>
            <a:fld id="{D71E8AE4-B3CD-4F26-B45E-D2A17F2253AA}" type="datetime1">
              <a:rPr lang="zh-CN" altLang="en-US"/>
              <a:pPr/>
              <a:t>2019/12/17/Tuesday</a:t>
            </a:fld>
            <a:endParaRPr lang="en-US" altLang="zh-CN" dirty="0"/>
          </a:p>
        </p:txBody>
      </p:sp>
      <p:sp>
        <p:nvSpPr>
          <p:cNvPr id="3077" name="Rectangle 5"/>
          <p:cNvSpPr>
            <a:spLocks noGrp="1" noChangeArrowheads="1"/>
          </p:cNvSpPr>
          <p:nvPr>
            <p:ph type="ftr" sz="quarter" idx="3"/>
          </p:nvPr>
        </p:nvSpPr>
        <p:spPr>
          <a:xfrm>
            <a:off x="3124200" y="6477000"/>
            <a:ext cx="2895600" cy="244475"/>
          </a:xfrm>
        </p:spPr>
        <p:txBody>
          <a:bodyPr/>
          <a:lstStyle>
            <a:lvl1pPr>
              <a:defRPr>
                <a:solidFill>
                  <a:schemeClr val="tx1"/>
                </a:solidFill>
              </a:defRPr>
            </a:lvl1pPr>
          </a:lstStyle>
          <a:p>
            <a:r>
              <a:rPr lang="zh-CN" altLang="en-US"/>
              <a:t>计算机科学与技术学院</a:t>
            </a:r>
            <a:endParaRPr lang="en-US" altLang="zh-CN" dirty="0"/>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69461A28-CE8A-45C4-8E1D-118287AE3797}" type="slidenum">
              <a:rPr lang="zh-CN" altLang="en-US"/>
              <a:pPr/>
              <a:t>‹#›</a:t>
            </a:fld>
            <a:endParaRPr lang="en-US" altLang="zh-CN" dirty="0"/>
          </a:p>
        </p:txBody>
      </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solidFill>
                  <a:schemeClr val="tx2"/>
                </a:solidFill>
                <a:latin typeface="宋体" pitchFamily="2" charset="-122"/>
                <a:ea typeface="宋体" pitchFamily="2" charset="-122"/>
              </a:defRPr>
            </a:lvl1pPr>
          </a:lstStyle>
          <a:p>
            <a:r>
              <a:rPr lang="en-US" altLang="zh-CN"/>
              <a:t>PPT </a:t>
            </a:r>
            <a:r>
              <a:rPr lang="zh-CN" altLang="en-US"/>
              <a:t>模板</a:t>
            </a:r>
          </a:p>
        </p:txBody>
      </p:sp>
      <p:sp>
        <p:nvSpPr>
          <p:cNvPr id="3075" name="Rectangle 3"/>
          <p:cNvSpPr>
            <a:spLocks noGrp="1" noChangeArrowheads="1"/>
          </p:cNvSpPr>
          <p:nvPr>
            <p:ph type="subTitle" idx="1"/>
          </p:nvPr>
        </p:nvSpPr>
        <p:spPr bwMode="white">
          <a:xfrm>
            <a:off x="1295400" y="3581400"/>
            <a:ext cx="6705600" cy="838200"/>
          </a:xfrm>
        </p:spPr>
        <p:txBody>
          <a:bodyPr/>
          <a:lstStyle>
            <a:lvl1pPr marL="0" indent="0" algn="ctr">
              <a:buFont typeface="Wingdings" pitchFamily="2" charset="2"/>
              <a:buNone/>
              <a:defRPr sz="2000" b="1">
                <a:latin typeface="Times New Roman" pitchFamily="18" charset="0"/>
                <a:ea typeface="幼圆" pitchFamily="49" charset="-122"/>
              </a:defRPr>
            </a:lvl1pPr>
          </a:lstStyle>
          <a:p>
            <a:endParaRPr lang="en-US" altLang="zh-CN" dirty="0"/>
          </a:p>
        </p:txBody>
      </p:sp>
      <p:pic>
        <p:nvPicPr>
          <p:cNvPr id="3100" name="Picture 28" descr="校徽"/>
          <p:cNvPicPr>
            <a:picLocks noChangeAspect="1" noChangeArrowheads="1"/>
          </p:cNvPicPr>
          <p:nvPr userDrawn="1"/>
        </p:nvPicPr>
        <p:blipFill>
          <a:blip r:embed="rId3" cstate="print"/>
          <a:srcRect/>
          <a:stretch>
            <a:fillRect/>
          </a:stretch>
        </p:blipFill>
        <p:spPr bwMode="auto">
          <a:xfrm>
            <a:off x="0" y="0"/>
            <a:ext cx="1371600" cy="1371600"/>
          </a:xfrm>
          <a:prstGeom prst="rect">
            <a:avLst/>
          </a:prstGeom>
          <a:noFill/>
        </p:spPr>
      </p:pic>
      <p:pic>
        <p:nvPicPr>
          <p:cNvPr id="3101" name="Picture 29" descr="WEL049"/>
          <p:cNvPicPr>
            <a:picLocks noChangeAspect="1" noChangeArrowheads="1" noCrop="1"/>
          </p:cNvPicPr>
          <p:nvPr userDrawn="1"/>
        </p:nvPicPr>
        <p:blipFill>
          <a:blip r:embed="rId4" cstate="print"/>
          <a:srcRect/>
          <a:stretch>
            <a:fillRect/>
          </a:stretch>
        </p:blipFill>
        <p:spPr bwMode="auto">
          <a:xfrm>
            <a:off x="2209800" y="228600"/>
            <a:ext cx="5334000" cy="1004888"/>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CFECE40-FF36-4F85-BBEC-8052E998AC48}" type="datetime1">
              <a:rPr lang="zh-CN" altLang="en-US"/>
              <a:pPr/>
              <a:t>2019/12/17/Tuesday</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6" name="灯片编号占位符 5"/>
          <p:cNvSpPr>
            <a:spLocks noGrp="1"/>
          </p:cNvSpPr>
          <p:nvPr>
            <p:ph type="sldNum" sz="quarter" idx="12"/>
          </p:nvPr>
        </p:nvSpPr>
        <p:spPr/>
        <p:txBody>
          <a:bodyPr/>
          <a:lstStyle>
            <a:lvl1pPr>
              <a:defRPr/>
            </a:lvl1pPr>
          </a:lstStyle>
          <a:p>
            <a:fld id="{8A2F6119-4FE4-4DFE-A758-3702CE502C67}" type="slidenum">
              <a:rPr lang="en-US" altLang="zh-CN"/>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B87B2B3-F90D-4DDC-9130-2C95376603AC}" type="datetime1">
              <a:rPr lang="zh-CN" altLang="en-US"/>
              <a:pPr/>
              <a:t>2019/12/17/Tuesday</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6" name="灯片编号占位符 5"/>
          <p:cNvSpPr>
            <a:spLocks noGrp="1"/>
          </p:cNvSpPr>
          <p:nvPr>
            <p:ph type="sldNum" sz="quarter" idx="12"/>
          </p:nvPr>
        </p:nvSpPr>
        <p:spPr/>
        <p:txBody>
          <a:bodyPr/>
          <a:lstStyle>
            <a:lvl1pPr>
              <a:defRPr/>
            </a:lvl1pPr>
          </a:lstStyle>
          <a:p>
            <a:fld id="{15E8C73F-731B-4090-AF18-78A46BB27667}"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FF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19E29AC0-0283-427B-A2C9-3AFD2CA43693}" type="datetime1">
              <a:rPr lang="zh-CN" altLang="en-US"/>
              <a:pPr/>
              <a:t>2019/12/17/Tuesday</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6" name="灯片编号占位符 5"/>
          <p:cNvSpPr>
            <a:spLocks noGrp="1"/>
          </p:cNvSpPr>
          <p:nvPr>
            <p:ph type="sldNum" sz="quarter" idx="12"/>
          </p:nvPr>
        </p:nvSpPr>
        <p:spPr/>
        <p:txBody>
          <a:bodyPr/>
          <a:lstStyle>
            <a:lvl1pPr>
              <a:defRPr/>
            </a:lvl1pPr>
          </a:lstStyle>
          <a:p>
            <a:fld id="{836EB55C-C677-4EB3-8CB1-5A0CE917D7BA}" type="slidenum">
              <a:rPr lang="en-US" altLang="zh-CN"/>
              <a:pPr/>
              <a:t>‹#›</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0FE3AD1-4347-4A0E-9AE6-5398184C434A}" type="datetime1">
              <a:rPr lang="zh-CN" altLang="en-US"/>
              <a:pPr/>
              <a:t>2019/12/17/Tuesday</a:t>
            </a:fld>
            <a:endParaRPr lang="en-US" altLang="zh-CN" dirty="0"/>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6" name="灯片编号占位符 5"/>
          <p:cNvSpPr>
            <a:spLocks noGrp="1"/>
          </p:cNvSpPr>
          <p:nvPr>
            <p:ph type="sldNum" sz="quarter" idx="12"/>
          </p:nvPr>
        </p:nvSpPr>
        <p:spPr/>
        <p:txBody>
          <a:bodyPr/>
          <a:lstStyle>
            <a:lvl1pPr>
              <a:defRPr/>
            </a:lvl1pPr>
          </a:lstStyle>
          <a:p>
            <a:fld id="{B6AC54F8-C57A-48CB-8722-5355987572EB}"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25547A5-BBBB-4E38-AE06-C4C6DB1D13ED}" type="datetime1">
              <a:rPr lang="zh-CN" altLang="en-US"/>
              <a:pPr/>
              <a:t>2019/12/17/Tuesday</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7" name="灯片编号占位符 6"/>
          <p:cNvSpPr>
            <a:spLocks noGrp="1"/>
          </p:cNvSpPr>
          <p:nvPr>
            <p:ph type="sldNum" sz="quarter" idx="12"/>
          </p:nvPr>
        </p:nvSpPr>
        <p:spPr/>
        <p:txBody>
          <a:bodyPr/>
          <a:lstStyle>
            <a:lvl1pPr>
              <a:defRPr/>
            </a:lvl1pPr>
          </a:lstStyle>
          <a:p>
            <a:fld id="{71637B92-F509-4694-96E1-ADFB2D618DBB}"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DB341D4-32A0-43FC-B2E8-30A62223924E}" type="datetime1">
              <a:rPr lang="zh-CN" altLang="en-US"/>
              <a:pPr/>
              <a:t>2019/12/17/Tuesday</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9" name="灯片编号占位符 8"/>
          <p:cNvSpPr>
            <a:spLocks noGrp="1"/>
          </p:cNvSpPr>
          <p:nvPr>
            <p:ph type="sldNum" sz="quarter" idx="12"/>
          </p:nvPr>
        </p:nvSpPr>
        <p:spPr/>
        <p:txBody>
          <a:bodyPr/>
          <a:lstStyle>
            <a:lvl1pPr>
              <a:defRPr/>
            </a:lvl1pPr>
          </a:lstStyle>
          <a:p>
            <a:fld id="{D52C36ED-D28E-424E-AC03-9505D5536942}" type="slidenum">
              <a:rPr lang="en-US" altLang="zh-CN"/>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7406D05-A609-45BC-AF1A-BD101B5D3F1A}" type="datetime1">
              <a:rPr lang="zh-CN" altLang="en-US"/>
              <a:pPr/>
              <a:t>2019/12/17/Tuesday</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5" name="灯片编号占位符 4"/>
          <p:cNvSpPr>
            <a:spLocks noGrp="1"/>
          </p:cNvSpPr>
          <p:nvPr>
            <p:ph type="sldNum" sz="quarter" idx="12"/>
          </p:nvPr>
        </p:nvSpPr>
        <p:spPr/>
        <p:txBody>
          <a:bodyPr/>
          <a:lstStyle>
            <a:lvl1pPr>
              <a:defRPr/>
            </a:lvl1pPr>
          </a:lstStyle>
          <a:p>
            <a:fld id="{92EBA4F1-AE6E-4056-AE8E-2967202A46EF}" type="slidenum">
              <a:rPr lang="en-US" altLang="zh-CN"/>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9B80FF4-518D-4790-9F75-6997057F4BA3}" type="datetime1">
              <a:rPr lang="zh-CN" altLang="en-US"/>
              <a:pPr/>
              <a:t>2019/12/17/Tuesday</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4" name="灯片编号占位符 3"/>
          <p:cNvSpPr>
            <a:spLocks noGrp="1"/>
          </p:cNvSpPr>
          <p:nvPr>
            <p:ph type="sldNum" sz="quarter" idx="12"/>
          </p:nvPr>
        </p:nvSpPr>
        <p:spPr/>
        <p:txBody>
          <a:bodyPr/>
          <a:lstStyle>
            <a:lvl1pPr>
              <a:defRPr/>
            </a:lvl1pPr>
          </a:lstStyle>
          <a:p>
            <a:fld id="{813F45DA-86C9-4ACA-9F2A-742545C73A01}" type="slidenum">
              <a:rPr lang="en-US" altLang="zh-CN"/>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7C83673-701D-4891-996D-27EEFF48D35C}" type="datetime1">
              <a:rPr lang="zh-CN" altLang="en-US"/>
              <a:pPr/>
              <a:t>2019/12/17/Tuesday</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7" name="灯片编号占位符 6"/>
          <p:cNvSpPr>
            <a:spLocks noGrp="1"/>
          </p:cNvSpPr>
          <p:nvPr>
            <p:ph type="sldNum" sz="quarter" idx="12"/>
          </p:nvPr>
        </p:nvSpPr>
        <p:spPr/>
        <p:txBody>
          <a:bodyPr/>
          <a:lstStyle>
            <a:lvl1pPr>
              <a:defRPr/>
            </a:lvl1pPr>
          </a:lstStyle>
          <a:p>
            <a:fld id="{AEF6C02B-94D4-4BD5-B891-523FE072FABF}"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0A757E6-E1D8-4549-B1AD-140798162279}" type="datetime1">
              <a:rPr lang="zh-CN" altLang="en-US"/>
              <a:pPr/>
              <a:t>2019/12/17/Tuesday</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dirty="0"/>
          </a:p>
        </p:txBody>
      </p:sp>
      <p:sp>
        <p:nvSpPr>
          <p:cNvPr id="7" name="灯片编号占位符 6"/>
          <p:cNvSpPr>
            <a:spLocks noGrp="1"/>
          </p:cNvSpPr>
          <p:nvPr>
            <p:ph type="sldNum" sz="quarter" idx="12"/>
          </p:nvPr>
        </p:nvSpPr>
        <p:spPr/>
        <p:txBody>
          <a:bodyPr/>
          <a:lstStyle>
            <a:lvl1pPr>
              <a:defRPr/>
            </a:lvl1pPr>
          </a:lstStyle>
          <a:p>
            <a:fld id="{4E0998EF-D1DA-4084-BD64-167D9B862795}" type="slidenum">
              <a:rPr lang="en-US" altLang="zh-CN"/>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168" name="Image" r:id="rId14" imgW="9561905" imgH="1600000" progId="">
                  <p:embed/>
                </p:oleObj>
              </mc:Choice>
              <mc:Fallback>
                <p:oleObj name="Image" r:id="rId14" imgW="9561905" imgH="1600000" progId="">
                  <p:embed/>
                  <p:pic>
                    <p:nvPicPr>
                      <p:cNvPr id="0" name="Picture 1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ffectLst/>
                      <a:extLst>
                        <a:ext uri="{909E8E84-426E-40DD-AFC4-6F175D3DCCD1}">
                          <a14:hiddenFill xmlns:a14="http://schemas.microsoft.com/office/drawing/2010/main">
                            <a:solidFill>
                              <a:srgbClr val="65AA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40" name="Freeform 16"/>
          <p:cNvSpPr>
            <a:spLocks/>
          </p:cNvSpPr>
          <p:nvPr/>
        </p:nvSpPr>
        <p:spPr bwMode="gray">
          <a:xfrm>
            <a:off x="-11113" y="280988"/>
            <a:ext cx="9155113" cy="1620837"/>
          </a:xfrm>
          <a:custGeom>
            <a:avLst/>
            <a:gdLst/>
            <a:ahLst/>
            <a:cxnLst>
              <a:cxn ang="0">
                <a:pos x="6" y="109"/>
              </a:cxn>
              <a:cxn ang="0">
                <a:pos x="1427" y="46"/>
              </a:cxn>
              <a:cxn ang="0">
                <a:pos x="4032" y="255"/>
              </a:cxn>
              <a:cxn ang="0">
                <a:pos x="5767" y="0"/>
              </a:cxn>
              <a:cxn ang="0">
                <a:pos x="5767" y="776"/>
              </a:cxn>
              <a:cxn ang="0">
                <a:pos x="4065" y="831"/>
              </a:cxn>
              <a:cxn ang="0">
                <a:pos x="1984" y="674"/>
              </a:cxn>
              <a:cxn ang="0">
                <a:pos x="14" y="995"/>
              </a:cxn>
              <a:cxn ang="0">
                <a:pos x="6" y="109"/>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w="9525">
            <a:noFill/>
            <a:round/>
            <a:headEnd/>
            <a:tailEnd/>
          </a:ln>
          <a:effectLst/>
        </p:spPr>
        <p:txBody>
          <a:bodyPr/>
          <a:lstStyle/>
          <a:p>
            <a:endParaRPr lang="zh-CN" altLang="en-US"/>
          </a:p>
        </p:txBody>
      </p:sp>
      <p:sp>
        <p:nvSpPr>
          <p:cNvPr id="1041" name="Freeform 17"/>
          <p:cNvSpPr>
            <a:spLocks/>
          </p:cNvSpPr>
          <p:nvPr/>
        </p:nvSpPr>
        <p:spPr bwMode="gray">
          <a:xfrm>
            <a:off x="-20638" y="533400"/>
            <a:ext cx="9161463" cy="1006475"/>
          </a:xfrm>
          <a:custGeom>
            <a:avLst/>
            <a:gdLst/>
            <a:ahLst/>
            <a:cxnLst>
              <a:cxn ang="0">
                <a:pos x="20" y="109"/>
              </a:cxn>
              <a:cxn ang="0">
                <a:pos x="1442" y="3"/>
              </a:cxn>
              <a:cxn ang="0">
                <a:pos x="4150" y="148"/>
              </a:cxn>
              <a:cxn ang="0">
                <a:pos x="5771" y="37"/>
              </a:cxn>
              <a:cxn ang="0">
                <a:pos x="5771" y="557"/>
              </a:cxn>
              <a:cxn ang="0">
                <a:pos x="3942" y="592"/>
              </a:cxn>
              <a:cxn ang="0">
                <a:pos x="1839" y="456"/>
              </a:cxn>
              <a:cxn ang="0">
                <a:pos x="6" y="620"/>
              </a:cxn>
              <a:cxn ang="0">
                <a:pos x="20" y="109"/>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a:effectLst/>
        </p:spPr>
        <p:txBody>
          <a:bodyPr/>
          <a:lstStyle/>
          <a:p>
            <a:endParaRPr lang="zh-CN" altLang="en-US"/>
          </a:p>
        </p:txBody>
      </p:sp>
      <p:grpSp>
        <p:nvGrpSpPr>
          <p:cNvPr id="1042"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zh-CN" altLang="en-US"/>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1045" name="Group 21"/>
          <p:cNvGrpSpPr>
            <a:grpSpLocks/>
          </p:cNvGrpSpPr>
          <p:nvPr/>
        </p:nvGrpSpPr>
        <p:grpSpPr bwMode="auto">
          <a:xfrm>
            <a:off x="8153400" y="53975"/>
            <a:ext cx="609600" cy="592138"/>
            <a:chOff x="4992" y="816"/>
            <a:chExt cx="576" cy="576"/>
          </a:xfrm>
        </p:grpSpPr>
        <p:sp>
          <p:nvSpPr>
            <p:cNvPr id="1046" name="Oval 22"/>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zh-CN" altLang="en-US"/>
            </a:p>
          </p:txBody>
        </p:sp>
        <p:sp>
          <p:nvSpPr>
            <p:cNvPr id="1047" name="Oval 2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grpSp>
        <p:nvGrpSpPr>
          <p:cNvPr id="1048" name="Group 24"/>
          <p:cNvGrpSpPr>
            <a:grpSpLocks/>
          </p:cNvGrpSpPr>
          <p:nvPr/>
        </p:nvGrpSpPr>
        <p:grpSpPr bwMode="auto">
          <a:xfrm>
            <a:off x="171450" y="819150"/>
            <a:ext cx="720725" cy="762000"/>
            <a:chOff x="4992" y="816"/>
            <a:chExt cx="576" cy="576"/>
          </a:xfrm>
        </p:grpSpPr>
        <p:sp>
          <p:nvSpPr>
            <p:cNvPr id="1049" name="Oval 25"/>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zh-CN" altLang="en-US"/>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zh-CN" altLang="en-US"/>
            </a:p>
          </p:txBody>
        </p:sp>
      </p:grpSp>
      <p:sp>
        <p:nvSpPr>
          <p:cNvPr id="1027" name="Rectangle 3"/>
          <p:cNvSpPr>
            <a:spLocks noGrp="1" noChangeArrowheads="1"/>
          </p:cNvSpPr>
          <p:nvPr>
            <p:ph type="body" idx="1"/>
          </p:nvPr>
        </p:nvSpPr>
        <p:spPr bwMode="auto">
          <a:xfrm>
            <a:off x="457200" y="18288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fld id="{87021BD4-A5B8-4E30-81DA-DB35E0FEF638}" type="datetime1">
              <a:rPr lang="zh-CN" altLang="en-US"/>
              <a:pPr/>
              <a:t>2019/12/17/Tuesday</a:t>
            </a:fld>
            <a:endParaRPr lang="en-US" altLang="zh-CN" dirty="0"/>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a:solidFill>
                  <a:schemeClr val="tx2"/>
                </a:solidFill>
                <a:ea typeface="华文隶书" pitchFamily="2" charset="-122"/>
              </a:defRPr>
            </a:lvl1pPr>
          </a:lstStyle>
          <a:p>
            <a:r>
              <a:rPr lang="zh-CN" altLang="en-US"/>
              <a:t>计算机科学与技术学院</a:t>
            </a:r>
            <a:endParaRPr lang="en-US" altLang="zh-CN" dirty="0"/>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fld id="{678C53CD-C02B-46A9-8BBA-4E492DA91604}" type="slidenum">
              <a:rPr lang="en-US" altLang="zh-CN"/>
              <a:pPr/>
              <a:t>‹#›</a:t>
            </a:fld>
            <a:endParaRPr lang="en-US" altLang="zh-CN" dirty="0"/>
          </a:p>
        </p:txBody>
      </p:sp>
      <p:sp>
        <p:nvSpPr>
          <p:cNvPr id="1026" name="Rectangle 2"/>
          <p:cNvSpPr>
            <a:spLocks noGrp="1" noChangeArrowheads="1"/>
          </p:cNvSpPr>
          <p:nvPr>
            <p:ph type="title"/>
          </p:nvPr>
        </p:nvSpPr>
        <p:spPr bwMode="white">
          <a:xfrm>
            <a:off x="914400" y="685800"/>
            <a:ext cx="73914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3600" b="1">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charset="0"/>
        </a:defRPr>
      </a:lvl2pPr>
      <a:lvl3pPr algn="ctr" rtl="0" fontAlgn="base">
        <a:spcBef>
          <a:spcPct val="0"/>
        </a:spcBef>
        <a:spcAft>
          <a:spcPct val="0"/>
        </a:spcAft>
        <a:defRPr sz="3600" b="1">
          <a:solidFill>
            <a:schemeClr val="bg1"/>
          </a:solidFill>
          <a:latin typeface="Arial" charset="0"/>
        </a:defRPr>
      </a:lvl3pPr>
      <a:lvl4pPr algn="ctr" rtl="0" fontAlgn="base">
        <a:spcBef>
          <a:spcPct val="0"/>
        </a:spcBef>
        <a:spcAft>
          <a:spcPct val="0"/>
        </a:spcAft>
        <a:defRPr sz="3600" b="1">
          <a:solidFill>
            <a:schemeClr val="bg1"/>
          </a:solidFill>
          <a:latin typeface="Arial" charset="0"/>
        </a:defRPr>
      </a:lvl4pPr>
      <a:lvl5pPr algn="ctr" rtl="0" fontAlgn="base">
        <a:spcBef>
          <a:spcPct val="0"/>
        </a:spcBef>
        <a:spcAft>
          <a:spcPct val="0"/>
        </a:spcAft>
        <a:defRPr sz="3600" b="1">
          <a:solidFill>
            <a:schemeClr val="bg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2"/>
          </p:nvPr>
        </p:nvSpPr>
        <p:spPr/>
        <p:txBody>
          <a:bodyPr/>
          <a:lstStyle/>
          <a:p>
            <a:fld id="{87AAFA61-A0AE-45A6-92A7-8380AF9E3E43}" type="datetime1">
              <a:rPr lang="zh-CN" altLang="en-US"/>
              <a:pPr/>
              <a:t>2019/12/17/Tuesday</a:t>
            </a:fld>
            <a:endParaRPr lang="en-US" altLang="zh-CN" dirty="0"/>
          </a:p>
        </p:txBody>
      </p:sp>
      <p:sp>
        <p:nvSpPr>
          <p:cNvPr id="5" name="Rectangle 5"/>
          <p:cNvSpPr>
            <a:spLocks noGrp="1" noChangeArrowheads="1"/>
          </p:cNvSpPr>
          <p:nvPr>
            <p:ph type="ftr" sz="quarter" idx="3"/>
          </p:nvPr>
        </p:nvSpPr>
        <p:spPr/>
        <p:txBody>
          <a:bodyPr/>
          <a:lstStyle/>
          <a:p>
            <a:r>
              <a:rPr lang="zh-CN" altLang="en-US"/>
              <a:t>计算机科学与技术学院</a:t>
            </a:r>
            <a:endParaRPr lang="en-US" altLang="zh-CN" dirty="0"/>
          </a:p>
        </p:txBody>
      </p:sp>
      <p:sp>
        <p:nvSpPr>
          <p:cNvPr id="6" name="Rectangle 6"/>
          <p:cNvSpPr>
            <a:spLocks noGrp="1" noChangeArrowheads="1"/>
          </p:cNvSpPr>
          <p:nvPr>
            <p:ph type="sldNum" sz="quarter" idx="4"/>
          </p:nvPr>
        </p:nvSpPr>
        <p:spPr/>
        <p:txBody>
          <a:bodyPr/>
          <a:lstStyle/>
          <a:p>
            <a:fld id="{06DC8465-6F85-4FBA-A983-637EFDF219C9}" type="slidenum">
              <a:rPr lang="zh-CN" altLang="en-US"/>
              <a:pPr/>
              <a:t>1</a:t>
            </a:fld>
            <a:endParaRPr lang="en-US" altLang="zh-CN" dirty="0"/>
          </a:p>
        </p:txBody>
      </p:sp>
      <p:sp>
        <p:nvSpPr>
          <p:cNvPr id="2050" name="Rectangle 2"/>
          <p:cNvSpPr>
            <a:spLocks noGrp="1" noChangeArrowheads="1"/>
          </p:cNvSpPr>
          <p:nvPr>
            <p:ph type="ctrTitle"/>
          </p:nvPr>
        </p:nvSpPr>
        <p:spPr>
          <a:xfrm>
            <a:off x="914400" y="2743200"/>
            <a:ext cx="7086600" cy="1012825"/>
          </a:xfrm>
        </p:spPr>
        <p:txBody>
          <a:bodyPr/>
          <a:lstStyle/>
          <a:p>
            <a:r>
              <a:rPr lang="zh-CN" altLang="en-US" sz="5600" dirty="0" smtClean="0">
                <a:solidFill>
                  <a:srgbClr val="CC3300"/>
                </a:solidFill>
                <a:latin typeface="华文隶书" pitchFamily="2" charset="-122"/>
                <a:ea typeface="华文隶书" pitchFamily="2" charset="-122"/>
              </a:rPr>
              <a:t>密码学</a:t>
            </a:r>
            <a:r>
              <a:rPr lang="en-US" altLang="zh-CN" sz="5600" dirty="0" smtClean="0">
                <a:solidFill>
                  <a:srgbClr val="CC3300"/>
                </a:solidFill>
                <a:latin typeface="华文隶书" pitchFamily="2" charset="-122"/>
                <a:ea typeface="华文隶书" pitchFamily="2" charset="-122"/>
              </a:rPr>
              <a:t/>
            </a:r>
            <a:br>
              <a:rPr lang="en-US" altLang="zh-CN" sz="5600" dirty="0" smtClean="0">
                <a:solidFill>
                  <a:srgbClr val="CC3300"/>
                </a:solidFill>
                <a:latin typeface="华文隶书" pitchFamily="2" charset="-122"/>
                <a:ea typeface="华文隶书" pitchFamily="2" charset="-122"/>
              </a:rPr>
            </a:br>
            <a:r>
              <a:rPr lang="zh-CN" altLang="en-US" dirty="0" smtClean="0">
                <a:solidFill>
                  <a:srgbClr val="FFFF00"/>
                </a:solidFill>
                <a:latin typeface="华文隶书" pitchFamily="2" charset="-122"/>
                <a:ea typeface="华文隶书" pitchFamily="2" charset="-122"/>
              </a:rPr>
              <a:t>第</a:t>
            </a:r>
            <a:r>
              <a:rPr lang="en-US" altLang="zh-CN" dirty="0" smtClean="0">
                <a:solidFill>
                  <a:srgbClr val="FFFF00"/>
                </a:solidFill>
                <a:latin typeface="华文隶书" pitchFamily="2" charset="-122"/>
                <a:ea typeface="华文隶书" pitchFamily="2" charset="-122"/>
              </a:rPr>
              <a:t>8</a:t>
            </a:r>
            <a:r>
              <a:rPr lang="zh-CN" altLang="en-US" dirty="0" smtClean="0">
                <a:solidFill>
                  <a:srgbClr val="FFFF00"/>
                </a:solidFill>
                <a:latin typeface="华文隶书" pitchFamily="2" charset="-122"/>
                <a:ea typeface="华文隶书" pitchFamily="2" charset="-122"/>
              </a:rPr>
              <a:t>章：数字签名技术</a:t>
            </a:r>
            <a:endParaRPr lang="zh-CN" altLang="en-US" dirty="0">
              <a:solidFill>
                <a:srgbClr val="CC3300"/>
              </a:solidFill>
              <a:latin typeface="华文隶书" pitchFamily="2" charset="-122"/>
              <a:ea typeface="华文隶书" pitchFamily="2" charset="-122"/>
            </a:endParaRPr>
          </a:p>
        </p:txBody>
      </p:sp>
      <p:sp>
        <p:nvSpPr>
          <p:cNvPr id="8" name="Rectangle 3"/>
          <p:cNvSpPr>
            <a:spLocks noGrp="1" noChangeArrowheads="1"/>
          </p:cNvSpPr>
          <p:nvPr/>
        </p:nvSpPr>
        <p:spPr bwMode="white">
          <a:xfrm>
            <a:off x="1219200" y="4495800"/>
            <a:ext cx="67056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chemeClr val="hlink"/>
              </a:buClr>
              <a:buFont typeface="Wingdings" pitchFamily="2" charset="2"/>
              <a:buNone/>
              <a:defRPr sz="2000" b="1">
                <a:solidFill>
                  <a:schemeClr val="tx1"/>
                </a:solidFill>
                <a:latin typeface="Times New Roman" pitchFamily="18" charset="0"/>
                <a:ea typeface="幼圆" pitchFamily="49" charset="-122"/>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52400" y="1832193"/>
            <a:ext cx="8839200" cy="4494307"/>
          </a:xfrm>
          <a:prstGeom prst="rect">
            <a:avLst/>
          </a:prstGeom>
        </p:spPr>
        <p:txBody>
          <a:bodyPr vert="horz" wrap="square" lIns="0" tIns="0" rIns="0" bIns="0" numCol="1" rtlCol="0" anchor="t" anchorCtr="0" compatLnSpc="1">
            <a:prstTxWarp prst="textNoShape">
              <a:avLst/>
            </a:prstTxWarp>
            <a:spAutoFit/>
          </a:bodyPr>
          <a:lstStyle/>
          <a:p>
            <a:pPr marL="500695" marR="41353" indent="-343552">
              <a:lnSpc>
                <a:spcPts val="3457"/>
              </a:lnSpc>
            </a:pPr>
            <a:r>
              <a:rPr spc="100" dirty="0" err="1" smtClean="0"/>
              <a:t>数字签名基于密码技术</a:t>
            </a:r>
            <a:r>
              <a:rPr spc="100" dirty="0" err="1"/>
              <a:t>，其形式是多种多样</a:t>
            </a:r>
            <a:r>
              <a:rPr spc="100" dirty="0"/>
              <a:t> </a:t>
            </a:r>
            <a:r>
              <a:rPr spc="-5" dirty="0"/>
              <a:t>的：</a:t>
            </a:r>
          </a:p>
          <a:p>
            <a:pPr marL="500695" marR="31174" indent="62984">
              <a:lnSpc>
                <a:spcPts val="3285"/>
              </a:lnSpc>
              <a:spcBef>
                <a:spcPts val="696"/>
              </a:spcBef>
            </a:pPr>
            <a:r>
              <a:rPr sz="2805" spc="195" dirty="0">
                <a:solidFill>
                  <a:srgbClr val="FF0000"/>
                </a:solidFill>
              </a:rPr>
              <a:t>通用签名、仲裁签名、盲签名、群签名、门限签</a:t>
            </a:r>
            <a:r>
              <a:rPr sz="2805" spc="200" dirty="0">
                <a:solidFill>
                  <a:srgbClr val="FF0000"/>
                </a:solidFill>
              </a:rPr>
              <a:t> </a:t>
            </a:r>
            <a:r>
              <a:rPr sz="2805" dirty="0">
                <a:solidFill>
                  <a:srgbClr val="FF0000"/>
                </a:solidFill>
              </a:rPr>
              <a:t>名，代理签名等。</a:t>
            </a:r>
            <a:endParaRPr sz="2805" dirty="0"/>
          </a:p>
          <a:p>
            <a:pPr marL="157143">
              <a:lnSpc>
                <a:spcPts val="3196"/>
              </a:lnSpc>
              <a:spcBef>
                <a:spcPts val="85"/>
              </a:spcBef>
              <a:tabLst>
                <a:tab pos="8607874" algn="l"/>
              </a:tabLst>
            </a:pPr>
            <a:r>
              <a:rPr sz="2805" spc="1212" dirty="0">
                <a:latin typeface="Wingdings"/>
                <a:cs typeface="Wingdings"/>
              </a:rPr>
              <a:t></a:t>
            </a:r>
            <a:r>
              <a:rPr sz="2805" spc="-95" dirty="0">
                <a:latin typeface="Times New Roman"/>
                <a:cs typeface="Times New Roman"/>
              </a:rPr>
              <a:t> </a:t>
            </a:r>
            <a:r>
              <a:rPr sz="2805" spc="-5" dirty="0">
                <a:latin typeface="Times New Roman"/>
                <a:cs typeface="Times New Roman"/>
              </a:rPr>
              <a:t>199</a:t>
            </a:r>
            <a:r>
              <a:rPr sz="2805" spc="235" dirty="0">
                <a:latin typeface="Times New Roman"/>
                <a:cs typeface="Times New Roman"/>
              </a:rPr>
              <a:t>4</a:t>
            </a:r>
            <a:r>
              <a:rPr sz="2805" spc="225" dirty="0" smtClean="0"/>
              <a:t>年月美国政府正式颁布了美国数字签</a:t>
            </a:r>
            <a:r>
              <a:rPr sz="2805" spc="215" dirty="0" smtClean="0"/>
              <a:t>名</a:t>
            </a:r>
            <a:r>
              <a:rPr sz="2805" spc="225" dirty="0" smtClean="0"/>
              <a:t>标</a:t>
            </a:r>
            <a:r>
              <a:rPr sz="2805" spc="-10" dirty="0" smtClean="0"/>
              <a:t>准</a:t>
            </a:r>
            <a:endParaRPr sz="2805" dirty="0">
              <a:latin typeface="Times New Roman"/>
              <a:cs typeface="Times New Roman"/>
            </a:endParaRPr>
          </a:p>
          <a:p>
            <a:pPr marL="500057">
              <a:lnSpc>
                <a:spcPts val="3196"/>
              </a:lnSpc>
            </a:pPr>
            <a:r>
              <a:rPr sz="2805" dirty="0">
                <a:latin typeface="Times New Roman"/>
                <a:cs typeface="Times New Roman"/>
              </a:rPr>
              <a:t>DS</a:t>
            </a:r>
            <a:r>
              <a:rPr sz="2805" spc="5" dirty="0">
                <a:latin typeface="Times New Roman"/>
                <a:cs typeface="Times New Roman"/>
              </a:rPr>
              <a:t>S</a:t>
            </a:r>
            <a:r>
              <a:rPr sz="2805" spc="-5" dirty="0"/>
              <a:t>（</a:t>
            </a:r>
            <a:r>
              <a:rPr sz="2805" spc="-5" dirty="0">
                <a:latin typeface="Times New Roman"/>
                <a:cs typeface="Times New Roman"/>
              </a:rPr>
              <a:t>Digita</a:t>
            </a:r>
            <a:r>
              <a:rPr sz="2805" dirty="0">
                <a:latin typeface="Times New Roman"/>
                <a:cs typeface="Times New Roman"/>
              </a:rPr>
              <a:t>l</a:t>
            </a:r>
            <a:r>
              <a:rPr sz="2805" spc="-5" dirty="0">
                <a:latin typeface="Times New Roman"/>
                <a:cs typeface="Times New Roman"/>
              </a:rPr>
              <a:t> Signatur</a:t>
            </a:r>
            <a:r>
              <a:rPr sz="2805" dirty="0">
                <a:latin typeface="Times New Roman"/>
                <a:cs typeface="Times New Roman"/>
              </a:rPr>
              <a:t>e</a:t>
            </a:r>
            <a:r>
              <a:rPr sz="2805" spc="-5" dirty="0">
                <a:latin typeface="Times New Roman"/>
                <a:cs typeface="Times New Roman"/>
              </a:rPr>
              <a:t> Standar</a:t>
            </a:r>
            <a:r>
              <a:rPr sz="2805" spc="10" dirty="0">
                <a:latin typeface="Times New Roman"/>
                <a:cs typeface="Times New Roman"/>
              </a:rPr>
              <a:t>d</a:t>
            </a:r>
            <a:r>
              <a:rPr sz="2805" dirty="0"/>
              <a:t>）。</a:t>
            </a:r>
            <a:endParaRPr sz="2805" dirty="0">
              <a:latin typeface="Times New Roman"/>
              <a:cs typeface="Times New Roman"/>
            </a:endParaRPr>
          </a:p>
          <a:p>
            <a:pPr marL="157143">
              <a:lnSpc>
                <a:spcPts val="3196"/>
              </a:lnSpc>
              <a:spcBef>
                <a:spcPts val="341"/>
              </a:spcBef>
            </a:pPr>
            <a:r>
              <a:rPr sz="2805" spc="1212" dirty="0">
                <a:latin typeface="Wingdings"/>
                <a:cs typeface="Wingdings"/>
              </a:rPr>
              <a:t></a:t>
            </a:r>
            <a:r>
              <a:rPr sz="2805" spc="-95" dirty="0">
                <a:latin typeface="Times New Roman"/>
                <a:cs typeface="Times New Roman"/>
              </a:rPr>
              <a:t> </a:t>
            </a:r>
            <a:r>
              <a:rPr sz="2805" spc="-5" dirty="0">
                <a:latin typeface="Times New Roman"/>
                <a:cs typeface="Times New Roman"/>
              </a:rPr>
              <a:t>199</a:t>
            </a:r>
            <a:r>
              <a:rPr sz="2805" dirty="0">
                <a:latin typeface="Times New Roman"/>
                <a:cs typeface="Times New Roman"/>
              </a:rPr>
              <a:t>5</a:t>
            </a:r>
            <a:r>
              <a:rPr sz="2805" spc="114" dirty="0">
                <a:latin typeface="Times New Roman"/>
                <a:cs typeface="Times New Roman"/>
              </a:rPr>
              <a:t> </a:t>
            </a:r>
            <a:r>
              <a:rPr sz="2805" spc="-10" dirty="0"/>
              <a:t>年</a:t>
            </a:r>
            <a:r>
              <a:rPr sz="2805" spc="-601" dirty="0"/>
              <a:t> </a:t>
            </a:r>
            <a:r>
              <a:rPr sz="2805" spc="-10" dirty="0"/>
              <a:t>我</a:t>
            </a:r>
            <a:r>
              <a:rPr sz="2805" spc="-601" dirty="0"/>
              <a:t> </a:t>
            </a:r>
            <a:r>
              <a:rPr sz="2805" spc="-10" dirty="0"/>
              <a:t>国</a:t>
            </a:r>
            <a:r>
              <a:rPr sz="2805" spc="-601" dirty="0"/>
              <a:t> </a:t>
            </a:r>
            <a:r>
              <a:rPr sz="2805" spc="-10" dirty="0"/>
              <a:t>也</a:t>
            </a:r>
            <a:r>
              <a:rPr sz="2805" spc="-601" dirty="0"/>
              <a:t> </a:t>
            </a:r>
            <a:r>
              <a:rPr sz="2805" spc="-10" dirty="0"/>
              <a:t>制</a:t>
            </a:r>
            <a:r>
              <a:rPr sz="2805" spc="-601" dirty="0"/>
              <a:t> </a:t>
            </a:r>
            <a:r>
              <a:rPr sz="2805" spc="-10" dirty="0"/>
              <a:t>定</a:t>
            </a:r>
            <a:r>
              <a:rPr sz="2805" spc="-601" dirty="0"/>
              <a:t> </a:t>
            </a:r>
            <a:r>
              <a:rPr sz="2805" spc="-10" dirty="0"/>
              <a:t>了</a:t>
            </a:r>
            <a:r>
              <a:rPr sz="2805" spc="-601" dirty="0"/>
              <a:t> </a:t>
            </a:r>
            <a:r>
              <a:rPr sz="2805" spc="-10" dirty="0"/>
              <a:t>自</a:t>
            </a:r>
            <a:r>
              <a:rPr sz="2805" spc="-601" dirty="0"/>
              <a:t> </a:t>
            </a:r>
            <a:r>
              <a:rPr sz="2805" spc="-10" dirty="0"/>
              <a:t>己</a:t>
            </a:r>
            <a:r>
              <a:rPr sz="2805" spc="-601" dirty="0"/>
              <a:t> </a:t>
            </a:r>
            <a:r>
              <a:rPr sz="2805" spc="-10" dirty="0"/>
              <a:t>的</a:t>
            </a:r>
            <a:r>
              <a:rPr sz="2805" spc="-601" dirty="0"/>
              <a:t> </a:t>
            </a:r>
            <a:r>
              <a:rPr sz="2805" spc="-10" dirty="0"/>
              <a:t>数</a:t>
            </a:r>
            <a:r>
              <a:rPr sz="2805" spc="-601" dirty="0"/>
              <a:t> </a:t>
            </a:r>
            <a:r>
              <a:rPr sz="2805" spc="-10" dirty="0"/>
              <a:t>字</a:t>
            </a:r>
            <a:r>
              <a:rPr sz="2805" spc="-601" dirty="0"/>
              <a:t> </a:t>
            </a:r>
            <a:r>
              <a:rPr sz="2805" spc="-10" dirty="0"/>
              <a:t>签</a:t>
            </a:r>
            <a:r>
              <a:rPr sz="2805" spc="-601" dirty="0"/>
              <a:t> </a:t>
            </a:r>
            <a:r>
              <a:rPr sz="2805" spc="-10" dirty="0"/>
              <a:t>名</a:t>
            </a:r>
            <a:r>
              <a:rPr sz="2805" spc="-601" dirty="0"/>
              <a:t> </a:t>
            </a:r>
            <a:r>
              <a:rPr sz="2805" spc="-10" dirty="0"/>
              <a:t>标</a:t>
            </a:r>
            <a:r>
              <a:rPr sz="2805" spc="-601" dirty="0"/>
              <a:t> </a:t>
            </a:r>
            <a:r>
              <a:rPr sz="2805" spc="-10" dirty="0"/>
              <a:t>准</a:t>
            </a:r>
            <a:endParaRPr sz="2805" dirty="0">
              <a:latin typeface="Times New Roman"/>
              <a:cs typeface="Times New Roman"/>
            </a:endParaRPr>
          </a:p>
          <a:p>
            <a:pPr marL="500057">
              <a:lnSpc>
                <a:spcPts val="3196"/>
              </a:lnSpc>
            </a:pPr>
            <a:r>
              <a:rPr sz="2805" spc="-5" dirty="0"/>
              <a:t>（</a:t>
            </a:r>
            <a:r>
              <a:rPr sz="2805" spc="-5" dirty="0">
                <a:latin typeface="Times New Roman"/>
                <a:cs typeface="Times New Roman"/>
              </a:rPr>
              <a:t>GB1585</a:t>
            </a:r>
            <a:r>
              <a:rPr sz="2805" dirty="0">
                <a:latin typeface="Times New Roman"/>
                <a:cs typeface="Times New Roman"/>
              </a:rPr>
              <a:t>1</a:t>
            </a:r>
            <a:r>
              <a:rPr sz="2805" spc="-10" dirty="0"/>
              <a:t>－</a:t>
            </a:r>
            <a:r>
              <a:rPr sz="2805" spc="-5" dirty="0">
                <a:latin typeface="Times New Roman"/>
                <a:cs typeface="Times New Roman"/>
              </a:rPr>
              <a:t>1995</a:t>
            </a:r>
            <a:r>
              <a:rPr sz="2805" dirty="0"/>
              <a:t>）。</a:t>
            </a:r>
            <a:endParaRPr sz="2805" dirty="0">
              <a:latin typeface="Times New Roman"/>
              <a:cs typeface="Times New Roman"/>
            </a:endParaRPr>
          </a:p>
          <a:p>
            <a:pPr marL="500057" marR="5090" indent="-343552">
              <a:lnSpc>
                <a:spcPts val="3036"/>
              </a:lnSpc>
              <a:spcBef>
                <a:spcPts val="711"/>
              </a:spcBef>
              <a:tabLst>
                <a:tab pos="8618689" algn="l"/>
              </a:tabLst>
            </a:pPr>
            <a:r>
              <a:rPr sz="2805" spc="1212" dirty="0">
                <a:latin typeface="Wingdings"/>
                <a:cs typeface="Wingdings"/>
              </a:rPr>
              <a:t></a:t>
            </a:r>
            <a:r>
              <a:rPr sz="2805" spc="-95" dirty="0">
                <a:latin typeface="Times New Roman"/>
                <a:cs typeface="Times New Roman"/>
              </a:rPr>
              <a:t> </a:t>
            </a:r>
            <a:r>
              <a:rPr sz="2805" spc="-5" dirty="0">
                <a:solidFill>
                  <a:srgbClr val="FF0000"/>
                </a:solidFill>
                <a:latin typeface="Times New Roman"/>
                <a:cs typeface="Times New Roman"/>
              </a:rPr>
              <a:t>200</a:t>
            </a:r>
            <a:r>
              <a:rPr sz="2805" dirty="0">
                <a:solidFill>
                  <a:srgbClr val="FF0000"/>
                </a:solidFill>
                <a:latin typeface="Times New Roman"/>
                <a:cs typeface="Times New Roman"/>
              </a:rPr>
              <a:t>4</a:t>
            </a:r>
            <a:r>
              <a:rPr sz="2805" spc="-291" dirty="0">
                <a:solidFill>
                  <a:srgbClr val="FF0000"/>
                </a:solidFill>
                <a:latin typeface="Times New Roman"/>
                <a:cs typeface="Times New Roman"/>
              </a:rPr>
              <a:t> </a:t>
            </a:r>
            <a:r>
              <a:rPr sz="2805" spc="416" dirty="0">
                <a:solidFill>
                  <a:srgbClr val="FF0000"/>
                </a:solidFill>
              </a:rPr>
              <a:t>年我国颁布</a:t>
            </a:r>
            <a:r>
              <a:rPr sz="2805" spc="-10" dirty="0">
                <a:solidFill>
                  <a:srgbClr val="FF0000"/>
                </a:solidFill>
              </a:rPr>
              <a:t>了《</a:t>
            </a:r>
            <a:r>
              <a:rPr sz="2805" spc="-1007" dirty="0">
                <a:solidFill>
                  <a:srgbClr val="FF0000"/>
                </a:solidFill>
              </a:rPr>
              <a:t> </a:t>
            </a:r>
            <a:r>
              <a:rPr sz="2805" spc="396" dirty="0">
                <a:solidFill>
                  <a:srgbClr val="FF0000"/>
                </a:solidFill>
              </a:rPr>
              <a:t>中华人民共和国电子签</a:t>
            </a:r>
            <a:r>
              <a:rPr sz="2805" spc="-10" dirty="0">
                <a:solidFill>
                  <a:srgbClr val="FF0000"/>
                </a:solidFill>
              </a:rPr>
              <a:t>名</a:t>
            </a:r>
            <a:r>
              <a:rPr sz="2805" dirty="0">
                <a:solidFill>
                  <a:srgbClr val="FF0000"/>
                </a:solidFill>
              </a:rPr>
              <a:t>	</a:t>
            </a:r>
            <a:r>
              <a:rPr sz="2805" spc="-1333" dirty="0">
                <a:solidFill>
                  <a:srgbClr val="FF0000"/>
                </a:solidFill>
              </a:rPr>
              <a:t> </a:t>
            </a:r>
            <a:r>
              <a:rPr sz="2805" dirty="0">
                <a:solidFill>
                  <a:srgbClr val="FF0000"/>
                </a:solidFill>
              </a:rPr>
              <a:t> 法</a:t>
            </a:r>
            <a:r>
              <a:rPr sz="2805" spc="-10" dirty="0">
                <a:solidFill>
                  <a:srgbClr val="FF0000"/>
                </a:solidFill>
              </a:rPr>
              <a:t>》</a:t>
            </a:r>
            <a:r>
              <a:rPr sz="2805" spc="-701" dirty="0">
                <a:solidFill>
                  <a:srgbClr val="FF0000"/>
                </a:solidFill>
              </a:rPr>
              <a:t> </a:t>
            </a:r>
            <a:r>
              <a:rPr sz="2805" spc="-10" dirty="0">
                <a:solidFill>
                  <a:srgbClr val="FF0000"/>
                </a:solidFill>
              </a:rPr>
              <a:t>。</a:t>
            </a:r>
            <a:endParaRPr sz="2805" dirty="0">
              <a:latin typeface="Times New Roman"/>
              <a:cs typeface="Times New Roman"/>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10</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779989">
              <a:lnSpc>
                <a:spcPts val="4574"/>
              </a:lnSpc>
            </a:pPr>
            <a:r>
              <a:rPr spc="-5" dirty="0"/>
              <a:t>一、数字签名的基本概念</a:t>
            </a:r>
          </a:p>
        </p:txBody>
      </p:sp>
    </p:spTree>
    <p:extLst>
      <p:ext uri="{BB962C8B-B14F-4D97-AF65-F5344CB8AC3E}">
        <p14:creationId xmlns:p14="http://schemas.microsoft.com/office/powerpoint/2010/main" val="2617474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742" y="1669794"/>
            <a:ext cx="8477073" cy="3689893"/>
          </a:xfrm>
          <a:prstGeom prst="rect">
            <a:avLst/>
          </a:prstGeom>
        </p:spPr>
        <p:txBody>
          <a:bodyPr vert="horz" wrap="square" lIns="0" tIns="0" rIns="0" bIns="0" rtlCol="0">
            <a:spAutoFit/>
          </a:bodyPr>
          <a:lstStyle/>
          <a:p>
            <a:pPr marL="12724"/>
            <a:r>
              <a:rPr sz="3206" spc="1383" dirty="0">
                <a:latin typeface="Wingdings"/>
                <a:cs typeface="Wingdings"/>
              </a:rPr>
              <a:t></a:t>
            </a:r>
            <a:r>
              <a:rPr sz="3206" spc="-491" dirty="0">
                <a:latin typeface="Times New Roman"/>
                <a:cs typeface="Times New Roman"/>
              </a:rPr>
              <a:t> </a:t>
            </a:r>
            <a:r>
              <a:rPr sz="3206" b="1" spc="-5" dirty="0">
                <a:latin typeface="宋体"/>
                <a:cs typeface="宋体"/>
              </a:rPr>
              <a:t>一个数字签名体制包括两个方面的处理：</a:t>
            </a:r>
            <a:endParaRPr sz="3206" dirty="0">
              <a:latin typeface="宋体"/>
              <a:cs typeface="宋体"/>
            </a:endParaRPr>
          </a:p>
          <a:p>
            <a:pPr marL="470793">
              <a:spcBef>
                <a:spcPts val="666"/>
              </a:spcBef>
            </a:pPr>
            <a:r>
              <a:rPr sz="2805" spc="1368" dirty="0">
                <a:latin typeface="Wingdings"/>
                <a:cs typeface="Wingdings"/>
              </a:rPr>
              <a:t></a:t>
            </a:r>
            <a:r>
              <a:rPr sz="2805" b="1" dirty="0">
                <a:solidFill>
                  <a:srgbClr val="FF0000"/>
                </a:solidFill>
                <a:latin typeface="宋体"/>
                <a:cs typeface="宋体"/>
              </a:rPr>
              <a:t>施加签名</a:t>
            </a:r>
            <a:endParaRPr sz="2805" dirty="0">
              <a:latin typeface="宋体"/>
              <a:cs typeface="宋体"/>
            </a:endParaRPr>
          </a:p>
          <a:p>
            <a:pPr marL="470793">
              <a:spcBef>
                <a:spcPts val="676"/>
              </a:spcBef>
            </a:pPr>
            <a:r>
              <a:rPr sz="2805" spc="1368" dirty="0">
                <a:latin typeface="Wingdings"/>
                <a:cs typeface="Wingdings"/>
              </a:rPr>
              <a:t></a:t>
            </a:r>
            <a:r>
              <a:rPr sz="2805" b="1" dirty="0">
                <a:solidFill>
                  <a:srgbClr val="FF0000"/>
                </a:solidFill>
                <a:latin typeface="宋体"/>
                <a:cs typeface="宋体"/>
              </a:rPr>
              <a:t>验证签名</a:t>
            </a:r>
            <a:r>
              <a:rPr sz="2805" b="1" spc="-10" dirty="0">
                <a:latin typeface="宋体"/>
                <a:cs typeface="宋体"/>
              </a:rPr>
              <a:t>。</a:t>
            </a:r>
            <a:endParaRPr sz="2805" dirty="0">
              <a:latin typeface="宋体"/>
              <a:cs typeface="宋体"/>
            </a:endParaRPr>
          </a:p>
          <a:p>
            <a:pPr marL="356276" marR="5090" indent="-344188" algn="just">
              <a:spcBef>
                <a:spcPts val="561"/>
              </a:spcBef>
            </a:pPr>
            <a:r>
              <a:rPr sz="3206" spc="1383" dirty="0">
                <a:latin typeface="Wingdings"/>
                <a:cs typeface="Wingdings"/>
              </a:rPr>
              <a:t></a:t>
            </a:r>
            <a:r>
              <a:rPr sz="3206" spc="-491" dirty="0">
                <a:latin typeface="Times New Roman"/>
                <a:cs typeface="Times New Roman"/>
              </a:rPr>
              <a:t> </a:t>
            </a:r>
            <a:r>
              <a:rPr sz="3206" b="1" spc="15" dirty="0">
                <a:latin typeface="宋体"/>
                <a:cs typeface="宋体"/>
              </a:rPr>
              <a:t>设施加签名的算法</a:t>
            </a:r>
            <a:r>
              <a:rPr sz="3206" b="1" dirty="0">
                <a:latin typeface="宋体"/>
                <a:cs typeface="宋体"/>
              </a:rPr>
              <a:t>为</a:t>
            </a:r>
            <a:r>
              <a:rPr sz="3206" b="1" spc="-5" dirty="0">
                <a:latin typeface="Times New Roman"/>
                <a:cs typeface="Times New Roman"/>
              </a:rPr>
              <a:t>SI</a:t>
            </a:r>
            <a:r>
              <a:rPr sz="3206" b="1" spc="10" dirty="0">
                <a:latin typeface="Times New Roman"/>
                <a:cs typeface="Times New Roman"/>
              </a:rPr>
              <a:t>G</a:t>
            </a:r>
            <a:r>
              <a:rPr sz="3206" b="1" spc="15" dirty="0">
                <a:latin typeface="宋体"/>
                <a:cs typeface="宋体"/>
              </a:rPr>
              <a:t>，</a:t>
            </a:r>
            <a:r>
              <a:rPr sz="3206" b="1" spc="10" dirty="0">
                <a:latin typeface="宋体"/>
                <a:cs typeface="宋体"/>
              </a:rPr>
              <a:t>产生</a:t>
            </a:r>
            <a:r>
              <a:rPr sz="3206" b="1" spc="-10" dirty="0">
                <a:latin typeface="宋体"/>
                <a:cs typeface="宋体"/>
              </a:rPr>
              <a:t>签名的密钥为</a:t>
            </a:r>
            <a:r>
              <a:rPr sz="3206" b="1" spc="-5" dirty="0">
                <a:latin typeface="宋体"/>
                <a:cs typeface="宋体"/>
              </a:rPr>
              <a:t> </a:t>
            </a:r>
            <a:r>
              <a:rPr sz="3206" b="1" i="1" spc="225" dirty="0">
                <a:latin typeface="Times New Roman"/>
                <a:cs typeface="Times New Roman"/>
              </a:rPr>
              <a:t>K</a:t>
            </a:r>
            <a:r>
              <a:rPr sz="3206" b="1" spc="220" dirty="0">
                <a:latin typeface="宋体"/>
                <a:cs typeface="宋体"/>
              </a:rPr>
              <a:t>，</a:t>
            </a:r>
            <a:r>
              <a:rPr sz="3206" b="1" spc="215" dirty="0">
                <a:latin typeface="宋体"/>
                <a:cs typeface="宋体"/>
              </a:rPr>
              <a:t>被签名的数据</a:t>
            </a:r>
            <a:r>
              <a:rPr sz="3206" b="1" spc="220" dirty="0">
                <a:latin typeface="宋体"/>
                <a:cs typeface="宋体"/>
              </a:rPr>
              <a:t>为</a:t>
            </a:r>
            <a:r>
              <a:rPr sz="3206" b="1" i="1" spc="204" dirty="0">
                <a:latin typeface="Times New Roman"/>
                <a:cs typeface="Times New Roman"/>
              </a:rPr>
              <a:t>M</a:t>
            </a:r>
            <a:r>
              <a:rPr sz="3206" b="1" spc="215" dirty="0">
                <a:latin typeface="宋体"/>
                <a:cs typeface="宋体"/>
              </a:rPr>
              <a:t>，</a:t>
            </a:r>
            <a:r>
              <a:rPr sz="3206" b="1" spc="210" dirty="0">
                <a:latin typeface="宋体"/>
                <a:cs typeface="宋体"/>
              </a:rPr>
              <a:t>产生的签名信息为</a:t>
            </a:r>
            <a:r>
              <a:rPr sz="3206" b="1" spc="215" dirty="0">
                <a:latin typeface="宋体"/>
                <a:cs typeface="宋体"/>
              </a:rPr>
              <a:t> </a:t>
            </a:r>
            <a:r>
              <a:rPr sz="3206" b="1" i="1" spc="-5" dirty="0">
                <a:latin typeface="Times New Roman"/>
                <a:cs typeface="Times New Roman"/>
              </a:rPr>
              <a:t>S</a:t>
            </a:r>
            <a:r>
              <a:rPr sz="3206" b="1" spc="-5" dirty="0">
                <a:latin typeface="宋体"/>
                <a:cs typeface="宋体"/>
              </a:rPr>
              <a:t>，则有</a:t>
            </a:r>
            <a:endParaRPr sz="3206" dirty="0">
              <a:latin typeface="宋体"/>
              <a:cs typeface="宋体"/>
            </a:endParaRPr>
          </a:p>
          <a:p>
            <a:pPr marL="2796764">
              <a:lnSpc>
                <a:spcPts val="3832"/>
              </a:lnSpc>
              <a:spcBef>
                <a:spcPts val="761"/>
              </a:spcBef>
            </a:pPr>
            <a:r>
              <a:rPr sz="3206" b="1" i="1" spc="-5" dirty="0">
                <a:solidFill>
                  <a:srgbClr val="FF0000"/>
                </a:solidFill>
                <a:latin typeface="Times New Roman"/>
                <a:cs typeface="Times New Roman"/>
              </a:rPr>
              <a:t>S </a:t>
            </a:r>
            <a:r>
              <a:rPr sz="3206" b="1" spc="-15" dirty="0">
                <a:solidFill>
                  <a:srgbClr val="FF0000"/>
                </a:solidFill>
                <a:latin typeface="宋体"/>
                <a:cs typeface="宋体"/>
              </a:rPr>
              <a:t>＝</a:t>
            </a:r>
            <a:r>
              <a:rPr sz="3206" b="1" spc="-807" dirty="0">
                <a:solidFill>
                  <a:srgbClr val="FF0000"/>
                </a:solidFill>
                <a:latin typeface="宋体"/>
                <a:cs typeface="宋体"/>
              </a:rPr>
              <a:t> </a:t>
            </a:r>
            <a:r>
              <a:rPr sz="3206" b="1" spc="-5" dirty="0">
                <a:solidFill>
                  <a:srgbClr val="FF0000"/>
                </a:solidFill>
                <a:latin typeface="Times New Roman"/>
                <a:cs typeface="Times New Roman"/>
              </a:rPr>
              <a:t>SIG (</a:t>
            </a:r>
            <a:r>
              <a:rPr sz="3206" b="1" i="1" dirty="0">
                <a:solidFill>
                  <a:srgbClr val="FF0000"/>
                </a:solidFill>
                <a:latin typeface="Times New Roman"/>
                <a:cs typeface="Times New Roman"/>
              </a:rPr>
              <a:t>M</a:t>
            </a:r>
            <a:r>
              <a:rPr sz="3206" b="1" spc="-5" dirty="0">
                <a:solidFill>
                  <a:srgbClr val="FF0000"/>
                </a:solidFill>
                <a:latin typeface="宋体"/>
                <a:cs typeface="宋体"/>
              </a:rPr>
              <a:t>，</a:t>
            </a:r>
            <a:r>
              <a:rPr sz="3206" b="1" i="1" spc="-5" dirty="0">
                <a:solidFill>
                  <a:srgbClr val="FF0000"/>
                </a:solidFill>
                <a:latin typeface="Times New Roman"/>
                <a:cs typeface="Times New Roman"/>
              </a:rPr>
              <a:t>K</a:t>
            </a:r>
            <a:r>
              <a:rPr sz="3206" b="1" spc="-5" dirty="0">
                <a:solidFill>
                  <a:srgbClr val="FF0000"/>
                </a:solidFill>
                <a:latin typeface="Times New Roman"/>
                <a:cs typeface="Times New Roman"/>
              </a:rPr>
              <a:t>)</a:t>
            </a:r>
            <a:endParaRPr sz="3206" dirty="0">
              <a:latin typeface="Times New Roman"/>
              <a:cs typeface="Times New Roman"/>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11</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90227">
              <a:lnSpc>
                <a:spcPts val="4574"/>
              </a:lnSpc>
            </a:pPr>
            <a:r>
              <a:rPr spc="-5" dirty="0"/>
              <a:t>二、数字签名的模型</a:t>
            </a:r>
          </a:p>
        </p:txBody>
      </p:sp>
    </p:spTree>
    <p:extLst>
      <p:ext uri="{BB962C8B-B14F-4D97-AF65-F5344CB8AC3E}">
        <p14:creationId xmlns:p14="http://schemas.microsoft.com/office/powerpoint/2010/main" val="4146649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76" y="1643197"/>
            <a:ext cx="8522878" cy="1579510"/>
          </a:xfrm>
          <a:prstGeom prst="rect">
            <a:avLst/>
          </a:prstGeom>
        </p:spPr>
        <p:txBody>
          <a:bodyPr vert="horz" wrap="square" lIns="0" tIns="0" rIns="0" bIns="0" rtlCol="0">
            <a:spAutoFit/>
          </a:bodyPr>
          <a:lstStyle/>
          <a:p>
            <a:pPr marL="356912" marR="5090" indent="-344824">
              <a:tabLst>
                <a:tab pos="5357495" algn="l"/>
              </a:tabLst>
            </a:pPr>
            <a:r>
              <a:rPr sz="3206" spc="1383" dirty="0">
                <a:latin typeface="Wingdings"/>
                <a:cs typeface="Wingdings"/>
              </a:rPr>
              <a:t></a:t>
            </a:r>
            <a:r>
              <a:rPr sz="3206" spc="-485" dirty="0">
                <a:latin typeface="Times New Roman"/>
                <a:cs typeface="Times New Roman"/>
              </a:rPr>
              <a:t> </a:t>
            </a:r>
            <a:r>
              <a:rPr sz="3206" b="1" spc="35" dirty="0">
                <a:latin typeface="宋体"/>
                <a:cs typeface="宋体"/>
              </a:rPr>
              <a:t>设验证签名的算法</a:t>
            </a:r>
            <a:r>
              <a:rPr sz="3206" b="1" spc="-15" dirty="0">
                <a:latin typeface="宋体"/>
                <a:cs typeface="宋体"/>
              </a:rPr>
              <a:t>为</a:t>
            </a:r>
            <a:r>
              <a:rPr sz="3206" b="1" spc="20" dirty="0">
                <a:latin typeface="宋体"/>
                <a:cs typeface="宋体"/>
              </a:rPr>
              <a:t> </a:t>
            </a:r>
            <a:r>
              <a:rPr sz="3206" b="1" spc="-5" dirty="0">
                <a:latin typeface="Times New Roman"/>
                <a:cs typeface="Times New Roman"/>
              </a:rPr>
              <a:t>VER</a:t>
            </a:r>
            <a:r>
              <a:rPr sz="3206" b="1" dirty="0">
                <a:latin typeface="Times New Roman"/>
                <a:cs typeface="Times New Roman"/>
              </a:rPr>
              <a:t>	</a:t>
            </a:r>
            <a:r>
              <a:rPr sz="3206" b="1" spc="35" dirty="0">
                <a:latin typeface="宋体"/>
                <a:cs typeface="宋体"/>
              </a:rPr>
              <a:t>，</a:t>
            </a:r>
            <a:r>
              <a:rPr sz="3206" b="1" spc="25" dirty="0">
                <a:latin typeface="宋体"/>
                <a:cs typeface="宋体"/>
              </a:rPr>
              <a:t>用</a:t>
            </a:r>
            <a:r>
              <a:rPr sz="3206" b="1" spc="-5" dirty="0">
                <a:latin typeface="Times New Roman"/>
                <a:cs typeface="Times New Roman"/>
              </a:rPr>
              <a:t>VE</a:t>
            </a:r>
            <a:r>
              <a:rPr sz="3206" b="1" spc="30" dirty="0">
                <a:latin typeface="Times New Roman"/>
                <a:cs typeface="Times New Roman"/>
              </a:rPr>
              <a:t>R</a:t>
            </a:r>
            <a:r>
              <a:rPr sz="3206" b="1" spc="20" dirty="0">
                <a:latin typeface="宋体"/>
                <a:cs typeface="宋体"/>
              </a:rPr>
              <a:t>对签</a:t>
            </a:r>
            <a:r>
              <a:rPr sz="3206" b="1" dirty="0">
                <a:latin typeface="宋体"/>
                <a:cs typeface="宋体"/>
              </a:rPr>
              <a:t>名</a:t>
            </a:r>
            <a:r>
              <a:rPr sz="3206" b="1" spc="-5" dirty="0">
                <a:latin typeface="Times New Roman"/>
                <a:cs typeface="Times New Roman"/>
              </a:rPr>
              <a:t>S </a:t>
            </a:r>
            <a:r>
              <a:rPr sz="3206" b="1" spc="-5" dirty="0">
                <a:latin typeface="宋体"/>
                <a:cs typeface="宋体"/>
              </a:rPr>
              <a:t>进行验证，可鉴</a:t>
            </a:r>
            <a:r>
              <a:rPr sz="3206" b="1" spc="-15" dirty="0">
                <a:latin typeface="宋体"/>
                <a:cs typeface="宋体"/>
              </a:rPr>
              <a:t>别</a:t>
            </a:r>
            <a:r>
              <a:rPr sz="3206" b="1" spc="-817" dirty="0">
                <a:latin typeface="宋体"/>
                <a:cs typeface="宋体"/>
              </a:rPr>
              <a:t> </a:t>
            </a:r>
            <a:r>
              <a:rPr sz="3206" b="1" dirty="0">
                <a:latin typeface="Times New Roman"/>
                <a:cs typeface="Times New Roman"/>
              </a:rPr>
              <a:t>S</a:t>
            </a:r>
            <a:r>
              <a:rPr sz="3206" b="1" spc="-5" dirty="0">
                <a:latin typeface="宋体"/>
                <a:cs typeface="宋体"/>
              </a:rPr>
              <a:t>的真假。即</a:t>
            </a:r>
            <a:endParaRPr sz="3206">
              <a:latin typeface="宋体"/>
              <a:cs typeface="宋体"/>
            </a:endParaRPr>
          </a:p>
          <a:p>
            <a:pPr marL="3575481">
              <a:lnSpc>
                <a:spcPts val="3832"/>
              </a:lnSpc>
              <a:spcBef>
                <a:spcPts val="761"/>
              </a:spcBef>
            </a:pPr>
            <a:r>
              <a:rPr sz="3206" b="1" spc="-5" dirty="0">
                <a:solidFill>
                  <a:srgbClr val="FF0000"/>
                </a:solidFill>
                <a:latin typeface="宋体"/>
                <a:cs typeface="宋体"/>
              </a:rPr>
              <a:t>真，</a:t>
            </a:r>
            <a:r>
              <a:rPr sz="3206" b="1" spc="-10" dirty="0">
                <a:solidFill>
                  <a:srgbClr val="FF0000"/>
                </a:solidFill>
                <a:latin typeface="宋体"/>
                <a:cs typeface="宋体"/>
              </a:rPr>
              <a:t>当</a:t>
            </a:r>
            <a:r>
              <a:rPr sz="3206" b="1" i="1" dirty="0">
                <a:solidFill>
                  <a:srgbClr val="FF0000"/>
                </a:solidFill>
                <a:latin typeface="Times New Roman"/>
                <a:cs typeface="Times New Roman"/>
              </a:rPr>
              <a:t>S</a:t>
            </a:r>
            <a:r>
              <a:rPr sz="3206" b="1" spc="-10" dirty="0">
                <a:solidFill>
                  <a:srgbClr val="FF0000"/>
                </a:solidFill>
                <a:latin typeface="宋体"/>
                <a:cs typeface="宋体"/>
              </a:rPr>
              <a:t>＝</a:t>
            </a:r>
            <a:r>
              <a:rPr sz="3206" b="1" spc="-5" dirty="0">
                <a:solidFill>
                  <a:srgbClr val="FF0000"/>
                </a:solidFill>
                <a:latin typeface="Times New Roman"/>
                <a:cs typeface="Times New Roman"/>
              </a:rPr>
              <a:t>SIG (</a:t>
            </a:r>
            <a:r>
              <a:rPr sz="3206" b="1" i="1" dirty="0">
                <a:solidFill>
                  <a:srgbClr val="FF0000"/>
                </a:solidFill>
                <a:latin typeface="Times New Roman"/>
                <a:cs typeface="Times New Roman"/>
              </a:rPr>
              <a:t>M</a:t>
            </a:r>
            <a:r>
              <a:rPr sz="3206" b="1" spc="-5" dirty="0">
                <a:solidFill>
                  <a:srgbClr val="FF0000"/>
                </a:solidFill>
                <a:latin typeface="宋体"/>
                <a:cs typeface="宋体"/>
              </a:rPr>
              <a:t>，</a:t>
            </a:r>
            <a:r>
              <a:rPr sz="3206" b="1" i="1" spc="-5" dirty="0">
                <a:solidFill>
                  <a:srgbClr val="FF0000"/>
                </a:solidFill>
                <a:latin typeface="Times New Roman"/>
                <a:cs typeface="Times New Roman"/>
              </a:rPr>
              <a:t>K</a:t>
            </a:r>
            <a:r>
              <a:rPr sz="3206" b="1" spc="-5" dirty="0">
                <a:solidFill>
                  <a:srgbClr val="FF0000"/>
                </a:solidFill>
                <a:latin typeface="Times New Roman"/>
                <a:cs typeface="Times New Roman"/>
              </a:rPr>
              <a:t>)</a:t>
            </a:r>
            <a:endParaRPr sz="3206">
              <a:latin typeface="Times New Roman"/>
              <a:cs typeface="Times New Roman"/>
            </a:endParaRPr>
          </a:p>
        </p:txBody>
      </p:sp>
      <p:sp>
        <p:nvSpPr>
          <p:cNvPr id="3" name="object 3"/>
          <p:cNvSpPr txBox="1"/>
          <p:nvPr/>
        </p:nvSpPr>
        <p:spPr>
          <a:xfrm>
            <a:off x="3886609" y="3289403"/>
            <a:ext cx="4003468" cy="494255"/>
          </a:xfrm>
          <a:prstGeom prst="rect">
            <a:avLst/>
          </a:prstGeom>
        </p:spPr>
        <p:txBody>
          <a:bodyPr vert="horz" wrap="square" lIns="0" tIns="0" rIns="0" bIns="0" rtlCol="0">
            <a:spAutoFit/>
          </a:bodyPr>
          <a:lstStyle/>
          <a:p>
            <a:pPr marL="12724"/>
            <a:r>
              <a:rPr sz="3206" b="1" spc="-5" dirty="0">
                <a:solidFill>
                  <a:srgbClr val="FF0000"/>
                </a:solidFill>
                <a:latin typeface="宋体"/>
                <a:cs typeface="宋体"/>
              </a:rPr>
              <a:t>假，</a:t>
            </a:r>
            <a:r>
              <a:rPr sz="3206" b="1" spc="-10" dirty="0">
                <a:solidFill>
                  <a:srgbClr val="FF0000"/>
                </a:solidFill>
                <a:latin typeface="宋体"/>
                <a:cs typeface="宋体"/>
              </a:rPr>
              <a:t>当</a:t>
            </a:r>
            <a:r>
              <a:rPr sz="3206" b="1" i="1" dirty="0">
                <a:solidFill>
                  <a:srgbClr val="FF0000"/>
                </a:solidFill>
                <a:latin typeface="Times New Roman"/>
                <a:cs typeface="Times New Roman"/>
              </a:rPr>
              <a:t>S</a:t>
            </a:r>
            <a:r>
              <a:rPr sz="3206" b="1" spc="-10" dirty="0">
                <a:solidFill>
                  <a:srgbClr val="FF0000"/>
                </a:solidFill>
                <a:latin typeface="宋体"/>
                <a:cs typeface="宋体"/>
              </a:rPr>
              <a:t>≠</a:t>
            </a:r>
            <a:r>
              <a:rPr sz="3206" b="1" spc="-5" dirty="0">
                <a:solidFill>
                  <a:srgbClr val="FF0000"/>
                </a:solidFill>
                <a:latin typeface="Times New Roman"/>
                <a:cs typeface="Times New Roman"/>
              </a:rPr>
              <a:t>SIG (</a:t>
            </a:r>
            <a:r>
              <a:rPr sz="3206" b="1" i="1" dirty="0">
                <a:solidFill>
                  <a:srgbClr val="FF0000"/>
                </a:solidFill>
                <a:latin typeface="Times New Roman"/>
                <a:cs typeface="Times New Roman"/>
              </a:rPr>
              <a:t>M</a:t>
            </a:r>
            <a:r>
              <a:rPr sz="3206" b="1" spc="-5" dirty="0">
                <a:solidFill>
                  <a:srgbClr val="FF0000"/>
                </a:solidFill>
                <a:latin typeface="宋体"/>
                <a:cs typeface="宋体"/>
              </a:rPr>
              <a:t>，</a:t>
            </a:r>
            <a:r>
              <a:rPr sz="3206" b="1" i="1" spc="-5" dirty="0">
                <a:solidFill>
                  <a:srgbClr val="FF0000"/>
                </a:solidFill>
                <a:latin typeface="Times New Roman"/>
                <a:cs typeface="Times New Roman"/>
              </a:rPr>
              <a:t>K</a:t>
            </a:r>
            <a:r>
              <a:rPr sz="3206" b="1" spc="-5" dirty="0">
                <a:solidFill>
                  <a:srgbClr val="FF0000"/>
                </a:solidFill>
                <a:latin typeface="Times New Roman"/>
                <a:cs typeface="Times New Roman"/>
              </a:rPr>
              <a:t>)</a:t>
            </a:r>
            <a:endParaRPr sz="3206">
              <a:latin typeface="Times New Roman"/>
              <a:cs typeface="Times New Roman"/>
            </a:endParaRPr>
          </a:p>
        </p:txBody>
      </p:sp>
      <p:sp>
        <p:nvSpPr>
          <p:cNvPr id="4" name="object 4"/>
          <p:cNvSpPr txBox="1"/>
          <p:nvPr/>
        </p:nvSpPr>
        <p:spPr>
          <a:xfrm>
            <a:off x="615950" y="2980152"/>
            <a:ext cx="3013576" cy="517381"/>
          </a:xfrm>
          <a:prstGeom prst="rect">
            <a:avLst/>
          </a:prstGeom>
        </p:spPr>
        <p:txBody>
          <a:bodyPr vert="horz" wrap="square" lIns="0" tIns="0" rIns="0" bIns="0" rtlCol="0">
            <a:spAutoFit/>
          </a:bodyPr>
          <a:lstStyle/>
          <a:p>
            <a:pPr marL="12724"/>
            <a:r>
              <a:rPr sz="3206" b="1" spc="-5" dirty="0">
                <a:solidFill>
                  <a:srgbClr val="FF0000"/>
                </a:solidFill>
                <a:latin typeface="Times New Roman"/>
                <a:cs typeface="Times New Roman"/>
              </a:rPr>
              <a:t>VE</a:t>
            </a:r>
            <a:r>
              <a:rPr sz="3206" b="1" dirty="0">
                <a:solidFill>
                  <a:srgbClr val="FF0000"/>
                </a:solidFill>
                <a:latin typeface="Times New Roman"/>
                <a:cs typeface="Times New Roman"/>
              </a:rPr>
              <a:t>R</a:t>
            </a:r>
            <a:r>
              <a:rPr sz="3206" b="1" spc="-5" dirty="0">
                <a:solidFill>
                  <a:srgbClr val="FF0000"/>
                </a:solidFill>
                <a:latin typeface="宋体"/>
                <a:cs typeface="宋体"/>
              </a:rPr>
              <a:t>（</a:t>
            </a:r>
            <a:r>
              <a:rPr sz="3206" b="1" i="1" spc="-45" dirty="0">
                <a:solidFill>
                  <a:srgbClr val="FF0000"/>
                </a:solidFill>
                <a:latin typeface="Times New Roman"/>
                <a:cs typeface="Times New Roman"/>
              </a:rPr>
              <a:t>S</a:t>
            </a:r>
            <a:r>
              <a:rPr sz="3356" b="1" i="1" spc="-160" dirty="0">
                <a:solidFill>
                  <a:srgbClr val="FF0000"/>
                </a:solidFill>
                <a:latin typeface="宋体"/>
                <a:cs typeface="宋体"/>
              </a:rPr>
              <a:t>，</a:t>
            </a:r>
            <a:r>
              <a:rPr sz="3206" b="1" i="1" dirty="0">
                <a:solidFill>
                  <a:srgbClr val="FF0000"/>
                </a:solidFill>
                <a:latin typeface="Times New Roman"/>
                <a:cs typeface="Times New Roman"/>
              </a:rPr>
              <a:t>K</a:t>
            </a:r>
            <a:r>
              <a:rPr sz="3206" b="1" spc="-5" dirty="0">
                <a:solidFill>
                  <a:srgbClr val="FF0000"/>
                </a:solidFill>
                <a:latin typeface="宋体"/>
                <a:cs typeface="宋体"/>
              </a:rPr>
              <a:t>）</a:t>
            </a:r>
            <a:r>
              <a:rPr sz="3206" b="1" spc="-15" dirty="0">
                <a:solidFill>
                  <a:srgbClr val="FF0000"/>
                </a:solidFill>
                <a:latin typeface="宋体"/>
                <a:cs typeface="宋体"/>
              </a:rPr>
              <a:t>＝</a:t>
            </a:r>
            <a:endParaRPr sz="3206">
              <a:latin typeface="宋体"/>
              <a:cs typeface="宋体"/>
            </a:endParaRPr>
          </a:p>
        </p:txBody>
      </p:sp>
      <p:sp>
        <p:nvSpPr>
          <p:cNvPr id="5" name="object 5"/>
          <p:cNvSpPr/>
          <p:nvPr/>
        </p:nvSpPr>
        <p:spPr>
          <a:xfrm>
            <a:off x="3714316" y="2779843"/>
            <a:ext cx="145685" cy="916096"/>
          </a:xfrm>
          <a:custGeom>
            <a:avLst/>
            <a:gdLst/>
            <a:ahLst/>
            <a:cxnLst/>
            <a:rect l="l" t="t" r="r" b="b"/>
            <a:pathLst>
              <a:path w="145414" h="914400">
                <a:moveTo>
                  <a:pt x="145289" y="0"/>
                </a:moveTo>
                <a:lnTo>
                  <a:pt x="104535" y="11680"/>
                </a:lnTo>
                <a:lnTo>
                  <a:pt x="77105" y="42005"/>
                </a:lnTo>
                <a:lnTo>
                  <a:pt x="69089" y="381000"/>
                </a:lnTo>
                <a:lnTo>
                  <a:pt x="67704" y="395456"/>
                </a:lnTo>
                <a:lnTo>
                  <a:pt x="49022" y="432395"/>
                </a:lnTo>
                <a:lnTo>
                  <a:pt x="14053" y="454191"/>
                </a:lnTo>
                <a:lnTo>
                  <a:pt x="0" y="456868"/>
                </a:lnTo>
                <a:lnTo>
                  <a:pt x="12773" y="458487"/>
                </a:lnTo>
                <a:lnTo>
                  <a:pt x="47026" y="478939"/>
                </a:lnTo>
                <a:lnTo>
                  <a:pt x="67225" y="516581"/>
                </a:lnTo>
                <a:lnTo>
                  <a:pt x="69089" y="838200"/>
                </a:lnTo>
                <a:lnTo>
                  <a:pt x="70446" y="852656"/>
                </a:lnTo>
                <a:lnTo>
                  <a:pt x="88886" y="889595"/>
                </a:lnTo>
                <a:lnTo>
                  <a:pt x="123852" y="911391"/>
                </a:lnTo>
                <a:lnTo>
                  <a:pt x="138062" y="914068"/>
                </a:lnTo>
              </a:path>
            </a:pathLst>
          </a:custGeom>
          <a:ln w="12700">
            <a:solidFill>
              <a:srgbClr val="FF0000"/>
            </a:solidFill>
          </a:ln>
        </p:spPr>
        <p:txBody>
          <a:bodyPr wrap="square" lIns="0" tIns="0" rIns="0" bIns="0" rtlCol="0"/>
          <a:lstStyle/>
          <a:p>
            <a:endParaRPr sz="1403"/>
          </a:p>
        </p:txBody>
      </p:sp>
      <p:sp>
        <p:nvSpPr>
          <p:cNvPr id="6" name="object 6"/>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90227">
              <a:lnSpc>
                <a:spcPts val="4574"/>
              </a:lnSpc>
            </a:pPr>
            <a:r>
              <a:rPr spc="-5" dirty="0"/>
              <a:t>二、数字签名的模型</a:t>
            </a:r>
          </a:p>
        </p:txBody>
      </p:sp>
      <p:sp>
        <p:nvSpPr>
          <p:cNvPr id="7" name="object 7"/>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12</a:t>
            </a:fld>
            <a:endParaRPr spc="-5" dirty="0"/>
          </a:p>
        </p:txBody>
      </p:sp>
    </p:spTree>
    <p:extLst>
      <p:ext uri="{BB962C8B-B14F-4D97-AF65-F5344CB8AC3E}">
        <p14:creationId xmlns:p14="http://schemas.microsoft.com/office/powerpoint/2010/main" val="3375646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62290" y="1832193"/>
            <a:ext cx="8244868" cy="3913829"/>
          </a:xfrm>
          <a:prstGeom prst="rect">
            <a:avLst/>
          </a:prstGeom>
        </p:spPr>
        <p:txBody>
          <a:bodyPr vert="horz" wrap="square" lIns="0" tIns="48857" rIns="0" bIns="0" numCol="1" rtlCol="0" anchor="t" anchorCtr="0" compatLnSpc="1">
            <a:prstTxWarp prst="textNoShape">
              <a:avLst/>
            </a:prstTxWarp>
            <a:spAutoFit/>
          </a:bodyPr>
          <a:lstStyle/>
          <a:p>
            <a:pPr marL="427531" marR="5090" indent="-343552"/>
            <a:r>
              <a:rPr spc="1383" dirty="0">
                <a:latin typeface="Wingdings"/>
                <a:cs typeface="Wingdings"/>
              </a:rPr>
              <a:t></a:t>
            </a:r>
            <a:r>
              <a:rPr spc="-491" dirty="0">
                <a:latin typeface="Times New Roman"/>
                <a:cs typeface="Times New Roman"/>
              </a:rPr>
              <a:t> </a:t>
            </a:r>
            <a:r>
              <a:rPr spc="170" dirty="0"/>
              <a:t>签名函数必须满足以下</a:t>
            </a:r>
            <a:r>
              <a:rPr spc="175" dirty="0"/>
              <a:t>条</a:t>
            </a:r>
            <a:r>
              <a:rPr spc="150" dirty="0"/>
              <a:t>件，否则文件内容</a:t>
            </a:r>
            <a:r>
              <a:rPr spc="155" dirty="0"/>
              <a:t> </a:t>
            </a:r>
            <a:r>
              <a:rPr spc="-5" dirty="0"/>
              <a:t>及签名被篡改或冒充时均无法发现：</a:t>
            </a:r>
          </a:p>
          <a:p>
            <a:pPr marL="83979">
              <a:spcBef>
                <a:spcPts val="341"/>
              </a:spcBef>
            </a:pPr>
            <a:r>
              <a:rPr sz="2805" spc="-10" dirty="0"/>
              <a:t>①</a:t>
            </a:r>
            <a:r>
              <a:rPr sz="2805" spc="-706" dirty="0"/>
              <a:t> </a:t>
            </a:r>
            <a:r>
              <a:rPr sz="2805" spc="-5" dirty="0">
                <a:solidFill>
                  <a:srgbClr val="FF0000"/>
                </a:solidFill>
              </a:rPr>
              <a:t>当</a:t>
            </a:r>
            <a:r>
              <a:rPr sz="2805" i="1" spc="-5" dirty="0">
                <a:solidFill>
                  <a:srgbClr val="FF0000"/>
                </a:solidFill>
                <a:latin typeface="Times New Roman"/>
                <a:cs typeface="Times New Roman"/>
              </a:rPr>
              <a:t>M</a:t>
            </a:r>
            <a:r>
              <a:rPr sz="2805" i="1" dirty="0">
                <a:solidFill>
                  <a:srgbClr val="FF0000"/>
                </a:solidFill>
                <a:latin typeface="Times New Roman"/>
                <a:cs typeface="Times New Roman"/>
              </a:rPr>
              <a:t>’</a:t>
            </a:r>
            <a:r>
              <a:rPr sz="2805" dirty="0">
                <a:solidFill>
                  <a:srgbClr val="FF0000"/>
                </a:solidFill>
              </a:rPr>
              <a:t>≠</a:t>
            </a:r>
            <a:r>
              <a:rPr sz="2805" i="1" spc="-5" dirty="0">
                <a:solidFill>
                  <a:srgbClr val="FF0000"/>
                </a:solidFill>
                <a:latin typeface="Times New Roman"/>
                <a:cs typeface="Times New Roman"/>
              </a:rPr>
              <a:t>M</a:t>
            </a:r>
            <a:r>
              <a:rPr sz="2805" spc="-5" dirty="0">
                <a:solidFill>
                  <a:srgbClr val="FF0000"/>
                </a:solidFill>
              </a:rPr>
              <a:t>时，</a:t>
            </a:r>
            <a:r>
              <a:rPr sz="2805" dirty="0">
                <a:solidFill>
                  <a:srgbClr val="FF0000"/>
                </a:solidFill>
              </a:rPr>
              <a:t>有</a:t>
            </a:r>
            <a:r>
              <a:rPr sz="2805" dirty="0">
                <a:solidFill>
                  <a:srgbClr val="FF0000"/>
                </a:solidFill>
                <a:latin typeface="Times New Roman"/>
                <a:cs typeface="Times New Roman"/>
              </a:rPr>
              <a:t>SIG</a:t>
            </a:r>
            <a:r>
              <a:rPr sz="2805" spc="-10" dirty="0">
                <a:solidFill>
                  <a:srgbClr val="FF0000"/>
                </a:solidFill>
                <a:latin typeface="Times New Roman"/>
                <a:cs typeface="Times New Roman"/>
              </a:rPr>
              <a:t> </a:t>
            </a:r>
            <a:r>
              <a:rPr sz="2805" dirty="0">
                <a:solidFill>
                  <a:srgbClr val="FF0000"/>
                </a:solidFill>
                <a:latin typeface="Times New Roman"/>
                <a:cs typeface="Times New Roman"/>
              </a:rPr>
              <a:t>(</a:t>
            </a:r>
            <a:r>
              <a:rPr sz="2805" i="1" spc="-5" dirty="0">
                <a:solidFill>
                  <a:srgbClr val="FF0000"/>
                </a:solidFill>
                <a:latin typeface="Times New Roman"/>
                <a:cs typeface="Times New Roman"/>
              </a:rPr>
              <a:t>M</a:t>
            </a:r>
            <a:r>
              <a:rPr sz="2805" i="1" spc="10" dirty="0">
                <a:solidFill>
                  <a:srgbClr val="FF0000"/>
                </a:solidFill>
                <a:latin typeface="Times New Roman"/>
                <a:cs typeface="Times New Roman"/>
              </a:rPr>
              <a:t>’</a:t>
            </a:r>
            <a:r>
              <a:rPr sz="2956" i="1" spc="-155" dirty="0">
                <a:solidFill>
                  <a:srgbClr val="FF0000"/>
                </a:solidFill>
                <a:latin typeface="宋体"/>
                <a:cs typeface="宋体"/>
              </a:rPr>
              <a:t>，</a:t>
            </a:r>
            <a:r>
              <a:rPr sz="2805" i="1" spc="-5" dirty="0">
                <a:solidFill>
                  <a:srgbClr val="FF0000"/>
                </a:solidFill>
                <a:latin typeface="Times New Roman"/>
                <a:cs typeface="Times New Roman"/>
              </a:rPr>
              <a:t>K</a:t>
            </a:r>
            <a:r>
              <a:rPr sz="2805" dirty="0">
                <a:solidFill>
                  <a:srgbClr val="FF0000"/>
                </a:solidFill>
                <a:latin typeface="Times New Roman"/>
                <a:cs typeface="Times New Roman"/>
              </a:rPr>
              <a:t>) </a:t>
            </a:r>
            <a:r>
              <a:rPr sz="2805" spc="-5" dirty="0">
                <a:solidFill>
                  <a:srgbClr val="FF0000"/>
                </a:solidFill>
              </a:rPr>
              <a:t>≠</a:t>
            </a:r>
            <a:r>
              <a:rPr sz="2805" dirty="0">
                <a:solidFill>
                  <a:srgbClr val="FF0000"/>
                </a:solidFill>
                <a:latin typeface="Times New Roman"/>
                <a:cs typeface="Times New Roman"/>
              </a:rPr>
              <a:t>SIG</a:t>
            </a:r>
            <a:r>
              <a:rPr sz="2805" spc="-15" dirty="0">
                <a:solidFill>
                  <a:srgbClr val="FF0000"/>
                </a:solidFill>
                <a:latin typeface="Times New Roman"/>
                <a:cs typeface="Times New Roman"/>
              </a:rPr>
              <a:t> </a:t>
            </a:r>
            <a:r>
              <a:rPr sz="2805" dirty="0">
                <a:solidFill>
                  <a:srgbClr val="FF0000"/>
                </a:solidFill>
                <a:latin typeface="Times New Roman"/>
                <a:cs typeface="Times New Roman"/>
              </a:rPr>
              <a:t>(</a:t>
            </a:r>
            <a:r>
              <a:rPr sz="2805" i="1" dirty="0">
                <a:solidFill>
                  <a:srgbClr val="FF0000"/>
                </a:solidFill>
                <a:latin typeface="Times New Roman"/>
                <a:cs typeface="Times New Roman"/>
              </a:rPr>
              <a:t>M</a:t>
            </a:r>
            <a:r>
              <a:rPr sz="2956" i="1" spc="-155" dirty="0">
                <a:solidFill>
                  <a:srgbClr val="FF0000"/>
                </a:solidFill>
                <a:latin typeface="宋体"/>
                <a:cs typeface="宋体"/>
              </a:rPr>
              <a:t>，</a:t>
            </a:r>
            <a:r>
              <a:rPr sz="2805" i="1" spc="-5" dirty="0">
                <a:solidFill>
                  <a:srgbClr val="FF0000"/>
                </a:solidFill>
                <a:latin typeface="Times New Roman"/>
                <a:cs typeface="Times New Roman"/>
              </a:rPr>
              <a:t>K</a:t>
            </a:r>
            <a:r>
              <a:rPr sz="2805" dirty="0">
                <a:solidFill>
                  <a:srgbClr val="FF0000"/>
                </a:solidFill>
                <a:latin typeface="Times New Roman"/>
                <a:cs typeface="Times New Roman"/>
              </a:rPr>
              <a:t>)</a:t>
            </a:r>
            <a:r>
              <a:rPr sz="2805" spc="-10" dirty="0">
                <a:solidFill>
                  <a:srgbClr val="FF0000"/>
                </a:solidFill>
              </a:rPr>
              <a:t>。</a:t>
            </a:r>
            <a:endParaRPr sz="2805" dirty="0">
              <a:latin typeface="Times New Roman"/>
              <a:cs typeface="Times New Roman"/>
            </a:endParaRPr>
          </a:p>
          <a:p>
            <a:pPr marL="428167" marR="15269" indent="-344824">
              <a:spcBef>
                <a:spcPts val="711"/>
              </a:spcBef>
            </a:pPr>
            <a:r>
              <a:rPr spc="1383" dirty="0">
                <a:latin typeface="Wingdings"/>
                <a:cs typeface="Wingdings"/>
              </a:rPr>
              <a:t></a:t>
            </a:r>
            <a:r>
              <a:rPr spc="-491" dirty="0">
                <a:latin typeface="Times New Roman"/>
                <a:cs typeface="Times New Roman"/>
              </a:rPr>
              <a:t> </a:t>
            </a:r>
            <a:r>
              <a:rPr spc="85" dirty="0"/>
              <a:t>条件①要求签</a:t>
            </a:r>
            <a:r>
              <a:rPr spc="75" dirty="0"/>
              <a:t>名</a:t>
            </a:r>
            <a:r>
              <a:rPr i="1" spc="75" dirty="0">
                <a:latin typeface="Times New Roman"/>
                <a:cs typeface="Times New Roman"/>
              </a:rPr>
              <a:t>S</a:t>
            </a:r>
            <a:r>
              <a:rPr spc="85" dirty="0"/>
              <a:t>至少和被签名的数</a:t>
            </a:r>
            <a:r>
              <a:rPr spc="75" dirty="0"/>
              <a:t>据</a:t>
            </a:r>
            <a:r>
              <a:rPr i="1" spc="75" dirty="0">
                <a:latin typeface="Times New Roman"/>
                <a:cs typeface="Times New Roman"/>
              </a:rPr>
              <a:t>M</a:t>
            </a:r>
            <a:r>
              <a:rPr spc="70" dirty="0"/>
              <a:t>一样</a:t>
            </a:r>
            <a:r>
              <a:rPr spc="75" dirty="0"/>
              <a:t> </a:t>
            </a:r>
            <a:r>
              <a:rPr spc="-5" dirty="0"/>
              <a:t>长。当</a:t>
            </a:r>
            <a:r>
              <a:rPr i="1" dirty="0">
                <a:latin typeface="Times New Roman"/>
                <a:cs typeface="Times New Roman"/>
              </a:rPr>
              <a:t>M</a:t>
            </a:r>
            <a:r>
              <a:rPr spc="-5" dirty="0"/>
              <a:t>太长时，应用很不方便。</a:t>
            </a:r>
          </a:p>
          <a:p>
            <a:pPr marL="83979">
              <a:spcBef>
                <a:spcPts val="751"/>
              </a:spcBef>
            </a:pPr>
            <a:r>
              <a:rPr spc="1383" dirty="0">
                <a:latin typeface="Wingdings"/>
                <a:cs typeface="Wingdings"/>
              </a:rPr>
              <a:t></a:t>
            </a:r>
            <a:r>
              <a:rPr spc="-491" dirty="0">
                <a:latin typeface="Times New Roman"/>
                <a:cs typeface="Times New Roman"/>
              </a:rPr>
              <a:t> </a:t>
            </a:r>
            <a:r>
              <a:rPr spc="260" dirty="0"/>
              <a:t>将条件①改为：</a:t>
            </a:r>
            <a:r>
              <a:rPr spc="260" dirty="0">
                <a:solidFill>
                  <a:srgbClr val="FF0000"/>
                </a:solidFill>
              </a:rPr>
              <a:t>虽然当</a:t>
            </a:r>
            <a:r>
              <a:rPr i="1" spc="-5" dirty="0">
                <a:solidFill>
                  <a:srgbClr val="FF0000"/>
                </a:solidFill>
                <a:latin typeface="Times New Roman"/>
                <a:cs typeface="Times New Roman"/>
              </a:rPr>
              <a:t>M</a:t>
            </a:r>
            <a:r>
              <a:rPr spc="-5" dirty="0">
                <a:solidFill>
                  <a:srgbClr val="FF0000"/>
                </a:solidFill>
                <a:latin typeface="Times New Roman"/>
                <a:cs typeface="Times New Roman"/>
              </a:rPr>
              <a:t>’</a:t>
            </a:r>
            <a:r>
              <a:rPr spc="-5" dirty="0">
                <a:solidFill>
                  <a:srgbClr val="FF0000"/>
                </a:solidFill>
              </a:rPr>
              <a:t>≠</a:t>
            </a:r>
            <a:r>
              <a:rPr i="1" spc="260" dirty="0">
                <a:solidFill>
                  <a:srgbClr val="FF0000"/>
                </a:solidFill>
                <a:latin typeface="Times New Roman"/>
                <a:cs typeface="Times New Roman"/>
              </a:rPr>
              <a:t>M</a:t>
            </a:r>
            <a:r>
              <a:rPr spc="245" dirty="0">
                <a:solidFill>
                  <a:srgbClr val="FF0000"/>
                </a:solidFill>
              </a:rPr>
              <a:t>时，存</a:t>
            </a:r>
            <a:r>
              <a:rPr spc="240" dirty="0">
                <a:solidFill>
                  <a:srgbClr val="FF0000"/>
                </a:solidFill>
              </a:rPr>
              <a:t>在</a:t>
            </a:r>
            <a:r>
              <a:rPr i="1" spc="250" dirty="0">
                <a:solidFill>
                  <a:srgbClr val="FF0000"/>
                </a:solidFill>
                <a:latin typeface="Times New Roman"/>
                <a:cs typeface="Times New Roman"/>
              </a:rPr>
              <a:t>S</a:t>
            </a:r>
            <a:r>
              <a:rPr spc="-15" dirty="0">
                <a:solidFill>
                  <a:srgbClr val="FF0000"/>
                </a:solidFill>
              </a:rPr>
              <a:t>＝</a:t>
            </a:r>
          </a:p>
          <a:p>
            <a:pPr marL="430075" indent="-1909"/>
            <a:r>
              <a:rPr i="1" spc="-5" dirty="0">
                <a:solidFill>
                  <a:srgbClr val="FF0000"/>
                </a:solidFill>
                <a:latin typeface="Times New Roman"/>
                <a:cs typeface="Times New Roman"/>
              </a:rPr>
              <a:t>S</a:t>
            </a:r>
            <a:r>
              <a:rPr spc="60" dirty="0">
                <a:solidFill>
                  <a:srgbClr val="FF0000"/>
                </a:solidFill>
                <a:latin typeface="Times New Roman"/>
                <a:cs typeface="Times New Roman"/>
              </a:rPr>
              <a:t>’</a:t>
            </a:r>
            <a:r>
              <a:rPr spc="70" dirty="0">
                <a:solidFill>
                  <a:srgbClr val="FF0000"/>
                </a:solidFill>
              </a:rPr>
              <a:t>，但对于给定</a:t>
            </a:r>
            <a:r>
              <a:rPr spc="75" dirty="0">
                <a:solidFill>
                  <a:srgbClr val="FF0000"/>
                </a:solidFill>
              </a:rPr>
              <a:t>的</a:t>
            </a:r>
            <a:r>
              <a:rPr i="1" spc="75" dirty="0">
                <a:solidFill>
                  <a:srgbClr val="FF0000"/>
                </a:solidFill>
                <a:latin typeface="Times New Roman"/>
                <a:cs typeface="Times New Roman"/>
              </a:rPr>
              <a:t>M</a:t>
            </a:r>
            <a:r>
              <a:rPr spc="50" dirty="0">
                <a:solidFill>
                  <a:srgbClr val="FF0000"/>
                </a:solidFill>
              </a:rPr>
              <a:t>或</a:t>
            </a:r>
            <a:r>
              <a:rPr i="1" spc="50" dirty="0">
                <a:solidFill>
                  <a:srgbClr val="FF0000"/>
                </a:solidFill>
                <a:latin typeface="Times New Roman"/>
                <a:cs typeface="Times New Roman"/>
              </a:rPr>
              <a:t>S</a:t>
            </a:r>
            <a:r>
              <a:rPr spc="65" dirty="0">
                <a:solidFill>
                  <a:srgbClr val="FF0000"/>
                </a:solidFill>
              </a:rPr>
              <a:t>，</a:t>
            </a:r>
            <a:r>
              <a:rPr spc="60" dirty="0">
                <a:solidFill>
                  <a:srgbClr val="FF0000"/>
                </a:solidFill>
              </a:rPr>
              <a:t>要找出相应</a:t>
            </a:r>
            <a:r>
              <a:rPr spc="50" dirty="0">
                <a:solidFill>
                  <a:srgbClr val="FF0000"/>
                </a:solidFill>
              </a:rPr>
              <a:t>的</a:t>
            </a:r>
            <a:r>
              <a:rPr i="1" dirty="0">
                <a:solidFill>
                  <a:srgbClr val="FF0000"/>
                </a:solidFill>
                <a:latin typeface="Times New Roman"/>
                <a:cs typeface="Times New Roman"/>
              </a:rPr>
              <a:t>M</a:t>
            </a:r>
            <a:r>
              <a:rPr spc="50" dirty="0">
                <a:solidFill>
                  <a:srgbClr val="FF0000"/>
                </a:solidFill>
                <a:latin typeface="Times New Roman"/>
                <a:cs typeface="Times New Roman"/>
              </a:rPr>
              <a:t>’</a:t>
            </a:r>
            <a:r>
              <a:rPr spc="-15" dirty="0">
                <a:solidFill>
                  <a:srgbClr val="FF0000"/>
                </a:solidFill>
              </a:rPr>
              <a:t>在</a:t>
            </a:r>
          </a:p>
          <a:p>
            <a:pPr marL="430075">
              <a:lnSpc>
                <a:spcPts val="3657"/>
              </a:lnSpc>
              <a:spcBef>
                <a:spcPts val="204"/>
              </a:spcBef>
            </a:pPr>
            <a:r>
              <a:rPr spc="-5" dirty="0">
                <a:solidFill>
                  <a:srgbClr val="FF0000"/>
                </a:solidFill>
              </a:rPr>
              <a:t>计算上是不可能的。</a:t>
            </a: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13</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90227">
              <a:lnSpc>
                <a:spcPts val="4574"/>
              </a:lnSpc>
            </a:pPr>
            <a:r>
              <a:rPr spc="-5" dirty="0"/>
              <a:t>二、数字签名的模型</a:t>
            </a:r>
          </a:p>
        </p:txBody>
      </p:sp>
    </p:spTree>
    <p:extLst>
      <p:ext uri="{BB962C8B-B14F-4D97-AF65-F5344CB8AC3E}">
        <p14:creationId xmlns:p14="http://schemas.microsoft.com/office/powerpoint/2010/main" val="2153758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62290" y="1832193"/>
            <a:ext cx="8244868" cy="3839184"/>
          </a:xfrm>
          <a:prstGeom prst="rect">
            <a:avLst/>
          </a:prstGeom>
        </p:spPr>
        <p:txBody>
          <a:bodyPr vert="horz" wrap="square" lIns="0" tIns="130543" rIns="0" bIns="0" numCol="1" rtlCol="0" anchor="t" anchorCtr="0" compatLnSpc="1">
            <a:prstTxWarp prst="textNoShape">
              <a:avLst/>
            </a:prstTxWarp>
            <a:spAutoFit/>
          </a:bodyPr>
          <a:lstStyle/>
          <a:p>
            <a:pPr marL="500695" marR="20995" indent="-344188">
              <a:lnSpc>
                <a:spcPct val="105400"/>
              </a:lnSpc>
            </a:pPr>
            <a:r>
              <a:rPr spc="-15" dirty="0"/>
              <a:t>②</a:t>
            </a:r>
            <a:r>
              <a:rPr spc="-291" dirty="0"/>
              <a:t> </a:t>
            </a:r>
            <a:r>
              <a:rPr spc="-5" dirty="0"/>
              <a:t>签</a:t>
            </a:r>
            <a:r>
              <a:rPr spc="-15" dirty="0"/>
              <a:t>名</a:t>
            </a:r>
            <a:r>
              <a:rPr spc="-301" dirty="0"/>
              <a:t> </a:t>
            </a:r>
            <a:r>
              <a:rPr i="1" spc="-5" dirty="0">
                <a:latin typeface="Times New Roman"/>
                <a:cs typeface="Times New Roman"/>
              </a:rPr>
              <a:t>S</a:t>
            </a:r>
            <a:r>
              <a:rPr i="1" spc="-35" dirty="0">
                <a:latin typeface="Times New Roman"/>
                <a:cs typeface="Times New Roman"/>
              </a:rPr>
              <a:t> </a:t>
            </a:r>
            <a:r>
              <a:rPr spc="-5" dirty="0"/>
              <a:t>只能由签名者产生，否则别人便可伪</a:t>
            </a:r>
            <a:r>
              <a:rPr dirty="0"/>
              <a:t> </a:t>
            </a:r>
            <a:r>
              <a:rPr spc="-5" dirty="0"/>
              <a:t>造，于是签名者也就可以抵赖。</a:t>
            </a:r>
          </a:p>
          <a:p>
            <a:pPr marL="500695" marR="10816" indent="-344188">
              <a:spcBef>
                <a:spcPts val="2274"/>
              </a:spcBef>
            </a:pPr>
            <a:r>
              <a:rPr spc="-15" dirty="0"/>
              <a:t>③</a:t>
            </a:r>
            <a:r>
              <a:rPr spc="195" dirty="0"/>
              <a:t> </a:t>
            </a:r>
            <a:r>
              <a:rPr spc="85" dirty="0"/>
              <a:t>收信者可以验证签</a:t>
            </a:r>
            <a:r>
              <a:rPr spc="75" dirty="0"/>
              <a:t>名</a:t>
            </a:r>
            <a:r>
              <a:rPr i="1" spc="75" dirty="0">
                <a:latin typeface="Times New Roman"/>
                <a:cs typeface="Times New Roman"/>
              </a:rPr>
              <a:t>S</a:t>
            </a:r>
            <a:r>
              <a:rPr spc="85" dirty="0"/>
              <a:t>的真伪。这使得当签</a:t>
            </a:r>
            <a:r>
              <a:rPr spc="90" dirty="0"/>
              <a:t> </a:t>
            </a:r>
            <a:r>
              <a:rPr spc="-10" dirty="0"/>
              <a:t>名</a:t>
            </a:r>
            <a:r>
              <a:rPr i="1" dirty="0">
                <a:latin typeface="Times New Roman"/>
                <a:cs typeface="Times New Roman"/>
              </a:rPr>
              <a:t>S</a:t>
            </a:r>
            <a:r>
              <a:rPr spc="-5" dirty="0"/>
              <a:t>为假时收信者不致上当。</a:t>
            </a:r>
          </a:p>
          <a:p>
            <a:pPr marL="500695" indent="-343552">
              <a:spcBef>
                <a:spcPts val="2485"/>
              </a:spcBef>
            </a:pPr>
            <a:r>
              <a:rPr spc="-15" dirty="0"/>
              <a:t>④</a:t>
            </a:r>
            <a:r>
              <a:rPr spc="45" dirty="0"/>
              <a:t> </a:t>
            </a:r>
            <a:r>
              <a:rPr spc="15" dirty="0"/>
              <a:t>签名者也应有办法鉴别收信者所出示的签名</a:t>
            </a:r>
          </a:p>
          <a:p>
            <a:pPr marL="500695" marR="5090">
              <a:spcBef>
                <a:spcPts val="209"/>
              </a:spcBef>
            </a:pPr>
            <a:r>
              <a:rPr spc="135" dirty="0"/>
              <a:t>是否是自己的签名。这就给签名者以自卫的</a:t>
            </a:r>
            <a:r>
              <a:rPr spc="140" dirty="0"/>
              <a:t> </a:t>
            </a:r>
            <a:r>
              <a:rPr spc="-5" dirty="0"/>
              <a:t>能力。</a:t>
            </a: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14</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90227">
              <a:lnSpc>
                <a:spcPts val="4574"/>
              </a:lnSpc>
            </a:pPr>
            <a:r>
              <a:rPr spc="-5" dirty="0"/>
              <a:t>二、数字签名的模型</a:t>
            </a:r>
          </a:p>
        </p:txBody>
      </p:sp>
    </p:spTree>
    <p:extLst>
      <p:ext uri="{BB962C8B-B14F-4D97-AF65-F5344CB8AC3E}">
        <p14:creationId xmlns:p14="http://schemas.microsoft.com/office/powerpoint/2010/main" val="4166457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7503" y="1700331"/>
            <a:ext cx="8382919" cy="4404745"/>
          </a:xfrm>
          <a:prstGeom prst="rect">
            <a:avLst/>
          </a:prstGeom>
        </p:spPr>
        <p:txBody>
          <a:bodyPr vert="horz" wrap="square" lIns="0" tIns="0" rIns="0" bIns="0" rtlCol="0">
            <a:spAutoFit/>
          </a:bodyPr>
          <a:lstStyle/>
          <a:p>
            <a:pPr marL="12724"/>
            <a:r>
              <a:rPr sz="3206" b="1" dirty="0">
                <a:latin typeface="宋体"/>
                <a:cs typeface="宋体"/>
              </a:rPr>
              <a:t>1</a:t>
            </a:r>
            <a:r>
              <a:rPr sz="3206" b="1" spc="-5" dirty="0">
                <a:latin typeface="宋体"/>
                <a:cs typeface="宋体"/>
              </a:rPr>
              <a:t>、一般方法</a:t>
            </a:r>
            <a:endParaRPr sz="3206" dirty="0">
              <a:latin typeface="宋体"/>
              <a:cs typeface="宋体"/>
            </a:endParaRPr>
          </a:p>
          <a:p>
            <a:pPr marL="12724">
              <a:spcBef>
                <a:spcPts val="311"/>
              </a:spcBef>
            </a:pPr>
            <a:r>
              <a:rPr sz="2805" spc="1212" dirty="0">
                <a:latin typeface="Wingdings"/>
                <a:cs typeface="Wingdings"/>
              </a:rPr>
              <a:t></a:t>
            </a:r>
            <a:r>
              <a:rPr sz="2805" spc="-95" dirty="0">
                <a:latin typeface="Times New Roman"/>
                <a:cs typeface="Times New Roman"/>
              </a:rPr>
              <a:t> </a:t>
            </a:r>
            <a:r>
              <a:rPr sz="2805" b="1" dirty="0">
                <a:latin typeface="宋体"/>
                <a:cs typeface="宋体"/>
              </a:rPr>
              <a:t>对于一个公钥密码，如果满足</a:t>
            </a:r>
            <a:endParaRPr sz="2805" dirty="0">
              <a:latin typeface="宋体"/>
              <a:cs typeface="宋体"/>
            </a:endParaRPr>
          </a:p>
          <a:p>
            <a:pPr marL="12724" indent="915501">
              <a:spcBef>
                <a:spcPts val="20"/>
              </a:spcBef>
            </a:pPr>
            <a:r>
              <a:rPr sz="2805" b="1" i="1" spc="-5" dirty="0">
                <a:solidFill>
                  <a:srgbClr val="FF0000"/>
                </a:solidFill>
                <a:latin typeface="Times New Roman"/>
                <a:cs typeface="Times New Roman"/>
              </a:rPr>
              <a:t>E</a:t>
            </a:r>
            <a:r>
              <a:rPr sz="2805" b="1" spc="-5" dirty="0">
                <a:solidFill>
                  <a:srgbClr val="FF0000"/>
                </a:solidFill>
                <a:latin typeface="宋体"/>
                <a:cs typeface="宋体"/>
              </a:rPr>
              <a:t>（</a:t>
            </a:r>
            <a:r>
              <a:rPr sz="2805" b="1" i="1" spc="-5" dirty="0">
                <a:solidFill>
                  <a:srgbClr val="FF0000"/>
                </a:solidFill>
                <a:latin typeface="Times New Roman"/>
                <a:cs typeface="Times New Roman"/>
              </a:rPr>
              <a:t>D</a:t>
            </a:r>
            <a:r>
              <a:rPr sz="2805" b="1" dirty="0">
                <a:solidFill>
                  <a:srgbClr val="FF0000"/>
                </a:solidFill>
                <a:latin typeface="宋体"/>
                <a:cs typeface="宋体"/>
              </a:rPr>
              <a:t>（</a:t>
            </a:r>
            <a:r>
              <a:rPr sz="2805" b="1" i="1" spc="-5" dirty="0">
                <a:solidFill>
                  <a:srgbClr val="FF0000"/>
                </a:solidFill>
                <a:latin typeface="Times New Roman"/>
                <a:cs typeface="Times New Roman"/>
              </a:rPr>
              <a:t>M</a:t>
            </a:r>
            <a:r>
              <a:rPr sz="2956" b="1" i="1" spc="-155" dirty="0">
                <a:solidFill>
                  <a:srgbClr val="FF0000"/>
                </a:solidFill>
                <a:latin typeface="宋体"/>
                <a:cs typeface="宋体"/>
              </a:rPr>
              <a:t>，</a:t>
            </a:r>
            <a:r>
              <a:rPr sz="2956" b="1" i="1" spc="-80" dirty="0">
                <a:solidFill>
                  <a:srgbClr val="FF0000"/>
                </a:solidFill>
                <a:latin typeface="宋体"/>
                <a:cs typeface="宋体"/>
              </a:rPr>
              <a:t>K</a:t>
            </a:r>
            <a:r>
              <a:rPr sz="3006" b="1" i="1" spc="-75" baseline="-19444" dirty="0">
                <a:solidFill>
                  <a:srgbClr val="FF0000"/>
                </a:solidFill>
                <a:latin typeface="宋体"/>
                <a:cs typeface="宋体"/>
              </a:rPr>
              <a:t>d</a:t>
            </a:r>
            <a:r>
              <a:rPr sz="2805" b="1" dirty="0">
                <a:solidFill>
                  <a:srgbClr val="FF0000"/>
                </a:solidFill>
                <a:latin typeface="宋体"/>
                <a:cs typeface="宋体"/>
              </a:rPr>
              <a:t>）</a:t>
            </a:r>
            <a:r>
              <a:rPr sz="2805" b="1" spc="-5" dirty="0">
                <a:solidFill>
                  <a:srgbClr val="FF0000"/>
                </a:solidFill>
                <a:latin typeface="宋体"/>
                <a:cs typeface="宋体"/>
              </a:rPr>
              <a:t>，</a:t>
            </a:r>
            <a:r>
              <a:rPr sz="2956" b="1" i="1" spc="-75" dirty="0">
                <a:solidFill>
                  <a:srgbClr val="FF0000"/>
                </a:solidFill>
                <a:latin typeface="宋体"/>
                <a:cs typeface="宋体"/>
              </a:rPr>
              <a:t>K</a:t>
            </a:r>
            <a:r>
              <a:rPr sz="3006" b="1" i="1" spc="-75" baseline="-19444" dirty="0">
                <a:solidFill>
                  <a:srgbClr val="FF0000"/>
                </a:solidFill>
                <a:latin typeface="宋体"/>
                <a:cs typeface="宋体"/>
              </a:rPr>
              <a:t>e</a:t>
            </a:r>
            <a:r>
              <a:rPr sz="2805" b="1" spc="-5" dirty="0">
                <a:solidFill>
                  <a:srgbClr val="FF0000"/>
                </a:solidFill>
                <a:latin typeface="宋体"/>
                <a:cs typeface="宋体"/>
              </a:rPr>
              <a:t>）</a:t>
            </a:r>
            <a:r>
              <a:rPr sz="2805" b="1" i="1" spc="5" dirty="0">
                <a:solidFill>
                  <a:srgbClr val="FF0000"/>
                </a:solidFill>
                <a:latin typeface="Times New Roman"/>
                <a:cs typeface="Times New Roman"/>
              </a:rPr>
              <a:t>=M</a:t>
            </a:r>
            <a:endParaRPr sz="2805" dirty="0">
              <a:latin typeface="Times New Roman"/>
              <a:cs typeface="Times New Roman"/>
            </a:endParaRPr>
          </a:p>
          <a:p>
            <a:pPr marL="12724">
              <a:spcBef>
                <a:spcPts val="476"/>
              </a:spcBef>
            </a:pPr>
            <a:r>
              <a:rPr sz="2805" b="1" dirty="0">
                <a:latin typeface="宋体"/>
                <a:cs typeface="宋体"/>
              </a:rPr>
              <a:t>则可确保数据的真实性。</a:t>
            </a:r>
            <a:endParaRPr sz="2805" dirty="0">
              <a:latin typeface="宋体"/>
              <a:cs typeface="宋体"/>
            </a:endParaRPr>
          </a:p>
          <a:p>
            <a:pPr marL="356276" marR="5090" indent="-343552">
              <a:lnSpc>
                <a:spcPts val="3026"/>
              </a:lnSpc>
              <a:spcBef>
                <a:spcPts val="726"/>
              </a:spcBef>
            </a:pPr>
            <a:r>
              <a:rPr sz="2805" spc="1212" dirty="0">
                <a:latin typeface="Wingdings"/>
                <a:cs typeface="Wingdings"/>
              </a:rPr>
              <a:t></a:t>
            </a:r>
            <a:r>
              <a:rPr sz="2805" spc="-95" dirty="0">
                <a:latin typeface="Times New Roman"/>
                <a:cs typeface="Times New Roman"/>
              </a:rPr>
              <a:t> </a:t>
            </a:r>
            <a:r>
              <a:rPr sz="2805" b="1" spc="50" dirty="0">
                <a:solidFill>
                  <a:srgbClr val="FF0000"/>
                </a:solidFill>
                <a:latin typeface="宋体"/>
                <a:cs typeface="宋体"/>
              </a:rPr>
              <a:t>凡是能够确保数据真实性的公钥密码都可用来实现 </a:t>
            </a:r>
            <a:r>
              <a:rPr sz="2805" b="1" dirty="0">
                <a:solidFill>
                  <a:srgbClr val="FF0000"/>
                </a:solidFill>
                <a:latin typeface="宋体"/>
                <a:cs typeface="宋体"/>
              </a:rPr>
              <a:t>数字签名。例如：</a:t>
            </a:r>
            <a:endParaRPr sz="2805" dirty="0">
              <a:latin typeface="宋体"/>
              <a:cs typeface="宋体"/>
            </a:endParaRPr>
          </a:p>
          <a:p>
            <a:pPr marL="757086" indent="-286293">
              <a:spcBef>
                <a:spcPts val="85"/>
              </a:spcBef>
              <a:buChar char=""/>
              <a:tabLst>
                <a:tab pos="757086" algn="l"/>
              </a:tabLst>
            </a:pPr>
            <a:r>
              <a:rPr sz="2405" b="1" dirty="0">
                <a:latin typeface="Times New Roman"/>
                <a:cs typeface="Times New Roman"/>
              </a:rPr>
              <a:t>RS</a:t>
            </a:r>
            <a:r>
              <a:rPr sz="2405" b="1" spc="5" dirty="0">
                <a:latin typeface="Times New Roman"/>
                <a:cs typeface="Times New Roman"/>
              </a:rPr>
              <a:t>A</a:t>
            </a:r>
            <a:r>
              <a:rPr sz="2405" b="1" dirty="0">
                <a:latin typeface="宋体"/>
                <a:cs typeface="宋体"/>
              </a:rPr>
              <a:t>密码</a:t>
            </a:r>
            <a:endParaRPr sz="2405" dirty="0">
              <a:latin typeface="宋体"/>
              <a:cs typeface="宋体"/>
            </a:endParaRPr>
          </a:p>
          <a:p>
            <a:pPr marL="757086" indent="-286293">
              <a:spcBef>
                <a:spcPts val="281"/>
              </a:spcBef>
              <a:buChar char=""/>
              <a:tabLst>
                <a:tab pos="757086" algn="l"/>
              </a:tabLst>
            </a:pPr>
            <a:r>
              <a:rPr sz="2405" b="1" spc="-5" dirty="0">
                <a:latin typeface="Times New Roman"/>
                <a:cs typeface="Times New Roman"/>
              </a:rPr>
              <a:t>ElGamal</a:t>
            </a:r>
            <a:r>
              <a:rPr sz="2405" b="1" dirty="0">
                <a:latin typeface="宋体"/>
                <a:cs typeface="宋体"/>
              </a:rPr>
              <a:t>密码</a:t>
            </a:r>
            <a:endParaRPr sz="2405" dirty="0">
              <a:latin typeface="宋体"/>
              <a:cs typeface="宋体"/>
            </a:endParaRPr>
          </a:p>
          <a:p>
            <a:pPr marL="470793">
              <a:spcBef>
                <a:spcPts val="421"/>
              </a:spcBef>
            </a:pPr>
            <a:r>
              <a:rPr sz="2405" spc="1037" dirty="0">
                <a:latin typeface="Wingdings"/>
                <a:cs typeface="Wingdings"/>
              </a:rPr>
              <a:t></a:t>
            </a:r>
            <a:r>
              <a:rPr sz="2405" spc="-145" dirty="0">
                <a:latin typeface="Times New Roman"/>
                <a:cs typeface="Times New Roman"/>
              </a:rPr>
              <a:t> </a:t>
            </a:r>
            <a:r>
              <a:rPr sz="2405" b="1" dirty="0">
                <a:latin typeface="宋体"/>
                <a:cs typeface="宋体"/>
              </a:rPr>
              <a:t>椭圆曲线密码</a:t>
            </a:r>
            <a:endParaRPr sz="2405" dirty="0">
              <a:latin typeface="宋体"/>
              <a:cs typeface="宋体"/>
            </a:endParaRPr>
          </a:p>
          <a:p>
            <a:pPr marL="470793">
              <a:lnSpc>
                <a:spcPts val="2860"/>
              </a:lnSpc>
              <a:spcBef>
                <a:spcPts val="281"/>
              </a:spcBef>
            </a:pPr>
            <a:r>
              <a:rPr sz="2405" spc="1037" dirty="0">
                <a:latin typeface="Wingdings"/>
                <a:cs typeface="Wingdings"/>
              </a:rPr>
              <a:t></a:t>
            </a:r>
            <a:r>
              <a:rPr sz="2405" spc="-145" dirty="0">
                <a:latin typeface="Times New Roman"/>
                <a:cs typeface="Times New Roman"/>
              </a:rPr>
              <a:t> </a:t>
            </a:r>
            <a:r>
              <a:rPr sz="2405" b="1" dirty="0">
                <a:latin typeface="宋体"/>
                <a:cs typeface="宋体"/>
              </a:rPr>
              <a:t>其它密码</a:t>
            </a:r>
            <a:endParaRPr sz="2405" dirty="0">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15</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91416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62290" y="1832193"/>
            <a:ext cx="8244868" cy="3702741"/>
          </a:xfrm>
          <a:prstGeom prst="rect">
            <a:avLst/>
          </a:prstGeom>
        </p:spPr>
        <p:txBody>
          <a:bodyPr vert="horz" wrap="square" lIns="0" tIns="157263" rIns="0" bIns="0" numCol="1" rtlCol="0" anchor="t" anchorCtr="0" compatLnSpc="1">
            <a:prstTxWarp prst="textNoShape">
              <a:avLst/>
            </a:prstTxWarp>
            <a:spAutoFit/>
          </a:bodyPr>
          <a:lstStyle/>
          <a:p>
            <a:pPr marL="157143"/>
            <a:r>
              <a:rPr dirty="0"/>
              <a:t>1</a:t>
            </a:r>
            <a:r>
              <a:rPr spc="-5" dirty="0"/>
              <a:t>、一般方法：</a:t>
            </a:r>
          </a:p>
          <a:p>
            <a:pPr marL="157143">
              <a:spcBef>
                <a:spcPts val="756"/>
              </a:spcBef>
            </a:pPr>
            <a:r>
              <a:rPr spc="1383" dirty="0">
                <a:latin typeface="Wingdings"/>
                <a:cs typeface="Wingdings"/>
              </a:rPr>
              <a:t></a:t>
            </a:r>
            <a:r>
              <a:rPr spc="-491" dirty="0">
                <a:latin typeface="Times New Roman"/>
                <a:cs typeface="Times New Roman"/>
              </a:rPr>
              <a:t> </a:t>
            </a:r>
            <a:r>
              <a:rPr spc="-5" dirty="0"/>
              <a:t>为了实施数字签名，应成立管理机构；</a:t>
            </a:r>
          </a:p>
          <a:p>
            <a:pPr marL="1073280">
              <a:spcBef>
                <a:spcPts val="491"/>
              </a:spcBef>
            </a:pPr>
            <a:r>
              <a:rPr sz="2805" spc="1212" dirty="0">
                <a:latin typeface="Wingdings"/>
                <a:cs typeface="Wingdings"/>
              </a:rPr>
              <a:t></a:t>
            </a:r>
            <a:r>
              <a:rPr sz="2805" spc="-5" dirty="0">
                <a:latin typeface="Times New Roman"/>
                <a:cs typeface="Times New Roman"/>
              </a:rPr>
              <a:t> </a:t>
            </a:r>
            <a:r>
              <a:rPr sz="2805" dirty="0">
                <a:solidFill>
                  <a:srgbClr val="FF0000"/>
                </a:solidFill>
              </a:rPr>
              <a:t>制定规章制度，</a:t>
            </a:r>
            <a:endParaRPr sz="2805">
              <a:latin typeface="Times New Roman"/>
              <a:cs typeface="Times New Roman"/>
            </a:endParaRPr>
          </a:p>
          <a:p>
            <a:pPr marL="1073280">
              <a:spcBef>
                <a:spcPts val="676"/>
              </a:spcBef>
            </a:pPr>
            <a:r>
              <a:rPr sz="2805" spc="1212" dirty="0">
                <a:latin typeface="Wingdings"/>
                <a:cs typeface="Wingdings"/>
              </a:rPr>
              <a:t></a:t>
            </a:r>
            <a:r>
              <a:rPr sz="2805" spc="-5" dirty="0">
                <a:latin typeface="Times New Roman"/>
                <a:cs typeface="Times New Roman"/>
              </a:rPr>
              <a:t> </a:t>
            </a:r>
            <a:r>
              <a:rPr sz="2805" dirty="0">
                <a:solidFill>
                  <a:srgbClr val="FF0000"/>
                </a:solidFill>
              </a:rPr>
              <a:t>统一技术标准，</a:t>
            </a:r>
            <a:endParaRPr sz="2805">
              <a:latin typeface="Times New Roman"/>
              <a:cs typeface="Times New Roman"/>
            </a:endParaRPr>
          </a:p>
          <a:p>
            <a:pPr marL="1073280">
              <a:spcBef>
                <a:spcPts val="676"/>
              </a:spcBef>
            </a:pPr>
            <a:r>
              <a:rPr sz="2805" spc="1212" dirty="0">
                <a:latin typeface="Wingdings"/>
                <a:cs typeface="Wingdings"/>
              </a:rPr>
              <a:t></a:t>
            </a:r>
            <a:r>
              <a:rPr sz="2805" spc="-5" dirty="0">
                <a:latin typeface="Times New Roman"/>
                <a:cs typeface="Times New Roman"/>
              </a:rPr>
              <a:t> </a:t>
            </a:r>
            <a:r>
              <a:rPr sz="2805" dirty="0">
                <a:solidFill>
                  <a:srgbClr val="FF0000"/>
                </a:solidFill>
              </a:rPr>
              <a:t>用户登记注册，</a:t>
            </a:r>
            <a:endParaRPr sz="2805">
              <a:latin typeface="Times New Roman"/>
              <a:cs typeface="Times New Roman"/>
            </a:endParaRPr>
          </a:p>
          <a:p>
            <a:pPr marL="1073280">
              <a:spcBef>
                <a:spcPts val="676"/>
              </a:spcBef>
            </a:pPr>
            <a:r>
              <a:rPr sz="2805" spc="1212" dirty="0">
                <a:latin typeface="Wingdings"/>
                <a:cs typeface="Wingdings"/>
              </a:rPr>
              <a:t></a:t>
            </a:r>
            <a:r>
              <a:rPr sz="2805" spc="-5" dirty="0">
                <a:latin typeface="Times New Roman"/>
                <a:cs typeface="Times New Roman"/>
              </a:rPr>
              <a:t> </a:t>
            </a:r>
            <a:r>
              <a:rPr sz="2805" dirty="0">
                <a:solidFill>
                  <a:srgbClr val="FF0000"/>
                </a:solidFill>
              </a:rPr>
              <a:t>纠纷的仲裁，</a:t>
            </a:r>
            <a:endParaRPr sz="2805">
              <a:latin typeface="Times New Roman"/>
              <a:cs typeface="Times New Roman"/>
            </a:endParaRPr>
          </a:p>
          <a:p>
            <a:pPr marL="1073280">
              <a:lnSpc>
                <a:spcPts val="3341"/>
              </a:lnSpc>
              <a:spcBef>
                <a:spcPts val="676"/>
              </a:spcBef>
            </a:pPr>
            <a:r>
              <a:rPr sz="2805" spc="1212" dirty="0">
                <a:latin typeface="Wingdings"/>
                <a:cs typeface="Wingdings"/>
              </a:rPr>
              <a:t></a:t>
            </a:r>
            <a:r>
              <a:rPr sz="2805" spc="-5" dirty="0">
                <a:latin typeface="Times New Roman"/>
                <a:cs typeface="Times New Roman"/>
              </a:rPr>
              <a:t> </a:t>
            </a:r>
            <a:r>
              <a:rPr sz="2805" spc="-5" dirty="0">
                <a:solidFill>
                  <a:srgbClr val="FF0000"/>
                </a:solidFill>
              </a:rPr>
              <a:t>其它。</a:t>
            </a:r>
            <a:endParaRPr sz="2805">
              <a:latin typeface="Times New Roman"/>
              <a:cs typeface="Times New Roman"/>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16</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4250219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7625" y="1602737"/>
            <a:ext cx="2271792" cy="488217"/>
          </a:xfrm>
          <a:prstGeom prst="rect">
            <a:avLst/>
          </a:prstGeom>
        </p:spPr>
        <p:txBody>
          <a:bodyPr vert="horz" wrap="square" lIns="0" tIns="0" rIns="0" bIns="0" rtlCol="0">
            <a:spAutoFit/>
          </a:bodyPr>
          <a:lstStyle/>
          <a:p>
            <a:pPr marL="12724">
              <a:lnSpc>
                <a:spcPts val="3832"/>
              </a:lnSpc>
            </a:pPr>
            <a:r>
              <a:rPr sz="3206" b="1" spc="-5" dirty="0">
                <a:latin typeface="Times New Roman"/>
                <a:cs typeface="Times New Roman"/>
              </a:rPr>
              <a:t>1</a:t>
            </a:r>
            <a:r>
              <a:rPr sz="3206" b="1" spc="-5" dirty="0">
                <a:latin typeface="宋体"/>
                <a:cs typeface="宋体"/>
              </a:rPr>
              <a:t>、一般方法</a:t>
            </a:r>
            <a:endParaRPr sz="3206">
              <a:latin typeface="宋体"/>
              <a:cs typeface="宋体"/>
            </a:endParaRPr>
          </a:p>
        </p:txBody>
      </p:sp>
      <p:sp>
        <p:nvSpPr>
          <p:cNvPr id="3" name="object 3"/>
          <p:cNvSpPr txBox="1"/>
          <p:nvPr/>
        </p:nvSpPr>
        <p:spPr>
          <a:xfrm>
            <a:off x="467400" y="2115566"/>
            <a:ext cx="3310671" cy="432458"/>
          </a:xfrm>
          <a:prstGeom prst="rect">
            <a:avLst/>
          </a:prstGeom>
        </p:spPr>
        <p:txBody>
          <a:bodyPr vert="horz" wrap="square" lIns="0" tIns="0" rIns="0" bIns="0" rtlCol="0">
            <a:spAutoFit/>
          </a:bodyPr>
          <a:lstStyle/>
          <a:p>
            <a:pPr marL="12724"/>
            <a:r>
              <a:rPr sz="2805" spc="1212" dirty="0">
                <a:latin typeface="Wingdings"/>
                <a:cs typeface="Wingdings"/>
              </a:rPr>
              <a:t></a:t>
            </a:r>
            <a:r>
              <a:rPr sz="2805" spc="-95" dirty="0">
                <a:latin typeface="Times New Roman"/>
                <a:cs typeface="Times New Roman"/>
              </a:rPr>
              <a:t> </a:t>
            </a:r>
            <a:r>
              <a:rPr sz="2805" b="1" dirty="0">
                <a:latin typeface="宋体"/>
                <a:cs typeface="宋体"/>
              </a:rPr>
              <a:t>签名通信协议</a:t>
            </a:r>
            <a:r>
              <a:rPr sz="2805" b="1" spc="-10" dirty="0">
                <a:latin typeface="宋体"/>
                <a:cs typeface="宋体"/>
              </a:rPr>
              <a:t>：</a:t>
            </a:r>
            <a:r>
              <a:rPr sz="2805" b="1" spc="-15" dirty="0">
                <a:latin typeface="宋体"/>
                <a:cs typeface="宋体"/>
              </a:rPr>
              <a:t> </a:t>
            </a:r>
            <a:r>
              <a:rPr sz="2805" b="1" dirty="0">
                <a:latin typeface="Times New Roman"/>
                <a:cs typeface="Times New Roman"/>
              </a:rPr>
              <a:t>A</a:t>
            </a:r>
            <a:endParaRPr sz="2805">
              <a:latin typeface="Times New Roman"/>
              <a:cs typeface="Times New Roman"/>
            </a:endParaRPr>
          </a:p>
        </p:txBody>
      </p:sp>
      <p:sp>
        <p:nvSpPr>
          <p:cNvPr id="4" name="object 4"/>
          <p:cNvSpPr txBox="1"/>
          <p:nvPr/>
        </p:nvSpPr>
        <p:spPr>
          <a:xfrm>
            <a:off x="5089179" y="2135067"/>
            <a:ext cx="263378" cy="432458"/>
          </a:xfrm>
          <a:prstGeom prst="rect">
            <a:avLst/>
          </a:prstGeom>
        </p:spPr>
        <p:txBody>
          <a:bodyPr vert="horz" wrap="square" lIns="0" tIns="0" rIns="0" bIns="0" rtlCol="0">
            <a:spAutoFit/>
          </a:bodyPr>
          <a:lstStyle/>
          <a:p>
            <a:pPr marL="12724"/>
            <a:r>
              <a:rPr sz="2805" b="1" dirty="0">
                <a:latin typeface="Times New Roman"/>
                <a:cs typeface="Times New Roman"/>
              </a:rPr>
              <a:t>B</a:t>
            </a:r>
            <a:endParaRPr sz="2805">
              <a:latin typeface="Times New Roman"/>
              <a:cs typeface="Times New Roman"/>
            </a:endParaRPr>
          </a:p>
        </p:txBody>
      </p:sp>
      <p:sp>
        <p:nvSpPr>
          <p:cNvPr id="5" name="object 5"/>
          <p:cNvSpPr txBox="1">
            <a:spLocks noGrp="1"/>
          </p:cNvSpPr>
          <p:nvPr>
            <p:ph type="body" idx="1"/>
          </p:nvPr>
        </p:nvSpPr>
        <p:spPr>
          <a:xfrm>
            <a:off x="462290" y="1832193"/>
            <a:ext cx="8244868" cy="4924984"/>
          </a:xfrm>
          <a:prstGeom prst="rect">
            <a:avLst/>
          </a:prstGeom>
        </p:spPr>
        <p:txBody>
          <a:bodyPr vert="horz" wrap="square" lIns="0" tIns="1055705" rIns="0" bIns="0" numCol="1" rtlCol="0" anchor="t" anchorCtr="0" compatLnSpc="1">
            <a:prstTxWarp prst="textNoShape">
              <a:avLst/>
            </a:prstTxWarp>
            <a:spAutoFit/>
          </a:bodyPr>
          <a:lstStyle/>
          <a:p>
            <a:pPr marL="1563796" marR="1089822" indent="-1336034">
              <a:lnSpc>
                <a:spcPct val="120900"/>
              </a:lnSpc>
            </a:pPr>
            <a:r>
              <a:rPr sz="2805" spc="-10" dirty="0"/>
              <a:t>①</a:t>
            </a:r>
            <a:r>
              <a:rPr sz="2805" spc="-606" dirty="0"/>
              <a:t> </a:t>
            </a:r>
            <a:r>
              <a:rPr sz="2805" dirty="0">
                <a:latin typeface="Times New Roman"/>
                <a:cs typeface="Times New Roman"/>
              </a:rPr>
              <a:t>A</a:t>
            </a:r>
            <a:r>
              <a:rPr sz="2805" dirty="0"/>
              <a:t>用自己的解密</a:t>
            </a:r>
            <a:r>
              <a:rPr sz="2805" spc="-10" dirty="0"/>
              <a:t>钥</a:t>
            </a:r>
            <a:r>
              <a:rPr sz="2805" spc="-721" dirty="0"/>
              <a:t> </a:t>
            </a:r>
            <a:r>
              <a:rPr sz="2805" i="1" dirty="0">
                <a:latin typeface="Times New Roman"/>
                <a:cs typeface="Times New Roman"/>
              </a:rPr>
              <a:t>K</a:t>
            </a:r>
            <a:r>
              <a:rPr sz="2855" i="1" baseline="-20467" dirty="0">
                <a:latin typeface="Times New Roman"/>
                <a:cs typeface="Times New Roman"/>
              </a:rPr>
              <a:t>d</a:t>
            </a:r>
            <a:r>
              <a:rPr sz="2855" spc="-7" baseline="-20467" dirty="0">
                <a:latin typeface="Times New Roman"/>
                <a:cs typeface="Times New Roman"/>
              </a:rPr>
              <a:t>A</a:t>
            </a:r>
            <a:r>
              <a:rPr sz="2805" spc="-5" dirty="0"/>
              <a:t>对数</a:t>
            </a:r>
            <a:r>
              <a:rPr sz="2805" spc="-10" dirty="0"/>
              <a:t>据</a:t>
            </a:r>
            <a:r>
              <a:rPr sz="2805" spc="-711" dirty="0"/>
              <a:t> </a:t>
            </a:r>
            <a:r>
              <a:rPr sz="2805" i="1" spc="-5" dirty="0">
                <a:latin typeface="Times New Roman"/>
                <a:cs typeface="Times New Roman"/>
              </a:rPr>
              <a:t>M</a:t>
            </a:r>
            <a:r>
              <a:rPr sz="2805" dirty="0"/>
              <a:t>进行签名： </a:t>
            </a:r>
            <a:r>
              <a:rPr sz="2805" i="1" spc="5" dirty="0">
                <a:solidFill>
                  <a:srgbClr val="FF0000"/>
                </a:solidFill>
                <a:latin typeface="Times New Roman"/>
                <a:cs typeface="Times New Roman"/>
              </a:rPr>
              <a:t>S</a:t>
            </a:r>
            <a:r>
              <a:rPr sz="2855" baseline="-20467" dirty="0">
                <a:solidFill>
                  <a:srgbClr val="FF0000"/>
                </a:solidFill>
                <a:latin typeface="Times New Roman"/>
                <a:cs typeface="Times New Roman"/>
              </a:rPr>
              <a:t>A</a:t>
            </a:r>
            <a:r>
              <a:rPr sz="2855" spc="338" baseline="-20467" dirty="0">
                <a:solidFill>
                  <a:srgbClr val="FF0000"/>
                </a:solidFill>
                <a:latin typeface="Times New Roman"/>
                <a:cs typeface="Times New Roman"/>
              </a:rPr>
              <a:t> </a:t>
            </a:r>
            <a:r>
              <a:rPr sz="2805" i="1" spc="5" dirty="0">
                <a:solidFill>
                  <a:srgbClr val="FF0000"/>
                </a:solidFill>
                <a:latin typeface="Times New Roman"/>
                <a:cs typeface="Times New Roman"/>
              </a:rPr>
              <a:t>=</a:t>
            </a:r>
            <a:r>
              <a:rPr sz="2805" i="1" spc="-5" dirty="0">
                <a:solidFill>
                  <a:srgbClr val="FF0000"/>
                </a:solidFill>
                <a:latin typeface="Times New Roman"/>
                <a:cs typeface="Times New Roman"/>
              </a:rPr>
              <a:t>D</a:t>
            </a:r>
            <a:r>
              <a:rPr sz="2805" dirty="0">
                <a:solidFill>
                  <a:srgbClr val="FF0000"/>
                </a:solidFill>
              </a:rPr>
              <a:t>（</a:t>
            </a:r>
            <a:r>
              <a:rPr sz="2805" i="1" dirty="0">
                <a:solidFill>
                  <a:srgbClr val="FF0000"/>
                </a:solidFill>
                <a:latin typeface="Times New Roman"/>
                <a:cs typeface="Times New Roman"/>
              </a:rPr>
              <a:t>M</a:t>
            </a:r>
            <a:r>
              <a:rPr sz="2956" i="1" spc="-155" dirty="0">
                <a:solidFill>
                  <a:srgbClr val="FF0000"/>
                </a:solidFill>
                <a:latin typeface="宋体"/>
                <a:cs typeface="宋体"/>
              </a:rPr>
              <a:t>，</a:t>
            </a:r>
            <a:r>
              <a:rPr sz="2805" i="1" spc="-5" dirty="0">
                <a:solidFill>
                  <a:srgbClr val="FF0000"/>
                </a:solidFill>
                <a:latin typeface="Times New Roman"/>
                <a:cs typeface="Times New Roman"/>
              </a:rPr>
              <a:t>K</a:t>
            </a:r>
            <a:r>
              <a:rPr sz="2855" i="1" baseline="-20467" dirty="0">
                <a:solidFill>
                  <a:srgbClr val="FF0000"/>
                </a:solidFill>
                <a:latin typeface="Times New Roman"/>
                <a:cs typeface="Times New Roman"/>
              </a:rPr>
              <a:t>d</a:t>
            </a:r>
            <a:r>
              <a:rPr sz="2855" spc="-15" baseline="-20467" dirty="0">
                <a:solidFill>
                  <a:srgbClr val="FF0000"/>
                </a:solidFill>
                <a:latin typeface="Times New Roman"/>
                <a:cs typeface="Times New Roman"/>
              </a:rPr>
              <a:t>A</a:t>
            </a:r>
            <a:r>
              <a:rPr sz="2805" spc="-10" dirty="0">
                <a:solidFill>
                  <a:srgbClr val="FF0000"/>
                </a:solidFill>
              </a:rPr>
              <a:t>）</a:t>
            </a:r>
            <a:endParaRPr sz="2805" dirty="0">
              <a:latin typeface="Times New Roman"/>
              <a:cs typeface="Times New Roman"/>
            </a:endParaRPr>
          </a:p>
          <a:p>
            <a:pPr marL="228398">
              <a:spcBef>
                <a:spcPts val="401"/>
              </a:spcBef>
            </a:pPr>
            <a:r>
              <a:rPr sz="2805" dirty="0"/>
              <a:t>②如果不需要保密，</a:t>
            </a:r>
            <a:r>
              <a:rPr sz="2805" spc="-10" dirty="0"/>
              <a:t>则</a:t>
            </a:r>
            <a:r>
              <a:rPr sz="2805" spc="-711" dirty="0"/>
              <a:t> </a:t>
            </a:r>
            <a:r>
              <a:rPr sz="2805" spc="-5" dirty="0">
                <a:latin typeface="Times New Roman"/>
                <a:cs typeface="Times New Roman"/>
              </a:rPr>
              <a:t>A</a:t>
            </a:r>
            <a:r>
              <a:rPr sz="2805" dirty="0"/>
              <a:t>直接</a:t>
            </a:r>
            <a:r>
              <a:rPr sz="2805" spc="-10" dirty="0"/>
              <a:t>将</a:t>
            </a:r>
            <a:r>
              <a:rPr sz="2805" spc="-716" dirty="0"/>
              <a:t> </a:t>
            </a:r>
            <a:r>
              <a:rPr sz="2805" i="1" spc="5" dirty="0">
                <a:latin typeface="Times New Roman"/>
                <a:cs typeface="Times New Roman"/>
              </a:rPr>
              <a:t>S</a:t>
            </a:r>
            <a:r>
              <a:rPr sz="2855" baseline="-20467" dirty="0">
                <a:latin typeface="Times New Roman"/>
                <a:cs typeface="Times New Roman"/>
              </a:rPr>
              <a:t>A</a:t>
            </a:r>
            <a:r>
              <a:rPr sz="2855" spc="-7" baseline="-20467" dirty="0">
                <a:latin typeface="Times New Roman"/>
                <a:cs typeface="Times New Roman"/>
              </a:rPr>
              <a:t> </a:t>
            </a:r>
            <a:r>
              <a:rPr sz="2805" dirty="0"/>
              <a:t>发送给用</a:t>
            </a:r>
            <a:r>
              <a:rPr sz="2805" spc="-5" dirty="0"/>
              <a:t>户</a:t>
            </a:r>
            <a:r>
              <a:rPr sz="2805" spc="-5" dirty="0">
                <a:latin typeface="Times New Roman"/>
                <a:cs typeface="Times New Roman"/>
              </a:rPr>
              <a:t>B</a:t>
            </a:r>
            <a:r>
              <a:rPr sz="2805" spc="-10" dirty="0"/>
              <a:t>。</a:t>
            </a:r>
            <a:endParaRPr sz="2805" dirty="0">
              <a:latin typeface="Times New Roman"/>
              <a:cs typeface="Times New Roman"/>
            </a:endParaRPr>
          </a:p>
          <a:p>
            <a:pPr marL="228398">
              <a:lnSpc>
                <a:spcPts val="3201"/>
              </a:lnSpc>
              <a:spcBef>
                <a:spcPts val="336"/>
              </a:spcBef>
            </a:pPr>
            <a:r>
              <a:rPr sz="2805" spc="30" dirty="0"/>
              <a:t>③如果需要保密，则</a:t>
            </a:r>
            <a:r>
              <a:rPr sz="2805" spc="35" dirty="0">
                <a:latin typeface="Times New Roman"/>
                <a:cs typeface="Times New Roman"/>
              </a:rPr>
              <a:t>A</a:t>
            </a:r>
            <a:r>
              <a:rPr sz="2805" spc="15" dirty="0"/>
              <a:t>用</a:t>
            </a:r>
            <a:r>
              <a:rPr sz="2805" spc="25" dirty="0">
                <a:latin typeface="Times New Roman"/>
                <a:cs typeface="Times New Roman"/>
              </a:rPr>
              <a:t>B</a:t>
            </a:r>
            <a:r>
              <a:rPr sz="2805" spc="25" dirty="0"/>
              <a:t>的公开的加密</a:t>
            </a:r>
            <a:r>
              <a:rPr sz="2805" spc="15" dirty="0"/>
              <a:t>钥</a:t>
            </a:r>
            <a:r>
              <a:rPr sz="2805" i="1" spc="5" dirty="0">
                <a:latin typeface="Times New Roman"/>
                <a:cs typeface="Times New Roman"/>
              </a:rPr>
              <a:t>K</a:t>
            </a:r>
            <a:r>
              <a:rPr sz="2855" i="1" spc="-7" baseline="-20467" dirty="0">
                <a:latin typeface="Times New Roman"/>
                <a:cs typeface="Times New Roman"/>
              </a:rPr>
              <a:t>e</a:t>
            </a:r>
            <a:r>
              <a:rPr sz="2855" baseline="-20467" dirty="0">
                <a:latin typeface="Times New Roman"/>
                <a:cs typeface="Times New Roman"/>
              </a:rPr>
              <a:t>B </a:t>
            </a:r>
            <a:r>
              <a:rPr sz="2855" spc="22" baseline="-20467" dirty="0">
                <a:latin typeface="Times New Roman"/>
                <a:cs typeface="Times New Roman"/>
              </a:rPr>
              <a:t> </a:t>
            </a:r>
            <a:r>
              <a:rPr sz="2805" spc="-10" dirty="0"/>
              <a:t>对</a:t>
            </a:r>
            <a:r>
              <a:rPr sz="2805" spc="50" dirty="0"/>
              <a:t> </a:t>
            </a:r>
            <a:r>
              <a:rPr sz="2805" i="1" dirty="0">
                <a:latin typeface="Times New Roman"/>
                <a:cs typeface="Times New Roman"/>
              </a:rPr>
              <a:t>S</a:t>
            </a:r>
            <a:r>
              <a:rPr sz="2855" baseline="-20467" dirty="0">
                <a:latin typeface="Times New Roman"/>
                <a:cs typeface="Times New Roman"/>
              </a:rPr>
              <a:t>A</a:t>
            </a:r>
          </a:p>
          <a:p>
            <a:pPr marL="571950">
              <a:lnSpc>
                <a:spcPts val="3201"/>
              </a:lnSpc>
            </a:pPr>
            <a:r>
              <a:rPr sz="2805" dirty="0"/>
              <a:t>加密，得到密</a:t>
            </a:r>
            <a:r>
              <a:rPr sz="2805" spc="-10" dirty="0"/>
              <a:t>文</a:t>
            </a:r>
            <a:r>
              <a:rPr sz="2805" dirty="0">
                <a:latin typeface="Times New Roman"/>
                <a:cs typeface="Times New Roman"/>
              </a:rPr>
              <a:t>C</a:t>
            </a:r>
            <a:r>
              <a:rPr sz="2805" spc="-10" dirty="0"/>
              <a:t>，</a:t>
            </a:r>
            <a:endParaRPr sz="2805" dirty="0">
              <a:latin typeface="Times New Roman"/>
              <a:cs typeface="Times New Roman"/>
            </a:endParaRPr>
          </a:p>
          <a:p>
            <a:pPr marL="1652228">
              <a:spcBef>
                <a:spcPts val="336"/>
              </a:spcBef>
            </a:pPr>
            <a:r>
              <a:rPr sz="2805" i="1" spc="-5" dirty="0">
                <a:solidFill>
                  <a:srgbClr val="FF0000"/>
                </a:solidFill>
                <a:latin typeface="Times New Roman"/>
                <a:cs typeface="Times New Roman"/>
              </a:rPr>
              <a:t>C</a:t>
            </a:r>
            <a:r>
              <a:rPr sz="2805" spc="-5" dirty="0">
                <a:solidFill>
                  <a:srgbClr val="FF0000"/>
                </a:solidFill>
                <a:latin typeface="Times New Roman"/>
                <a:cs typeface="Times New Roman"/>
              </a:rPr>
              <a:t>=</a:t>
            </a:r>
            <a:r>
              <a:rPr sz="2805" i="1" spc="-5" dirty="0">
                <a:solidFill>
                  <a:srgbClr val="FF0000"/>
                </a:solidFill>
                <a:latin typeface="Times New Roman"/>
                <a:cs typeface="Times New Roman"/>
              </a:rPr>
              <a:t>E</a:t>
            </a:r>
            <a:r>
              <a:rPr sz="2805" spc="-5" dirty="0">
                <a:solidFill>
                  <a:srgbClr val="FF0000"/>
                </a:solidFill>
              </a:rPr>
              <a:t>（</a:t>
            </a:r>
            <a:r>
              <a:rPr sz="2805" i="1" spc="10" dirty="0">
                <a:solidFill>
                  <a:srgbClr val="FF0000"/>
                </a:solidFill>
                <a:latin typeface="Times New Roman"/>
                <a:cs typeface="Times New Roman"/>
              </a:rPr>
              <a:t>S</a:t>
            </a:r>
            <a:r>
              <a:rPr sz="2855" baseline="-20467" dirty="0">
                <a:solidFill>
                  <a:srgbClr val="FF0000"/>
                </a:solidFill>
                <a:latin typeface="Times New Roman"/>
                <a:cs typeface="Times New Roman"/>
              </a:rPr>
              <a:t>A </a:t>
            </a:r>
            <a:r>
              <a:rPr sz="2805" spc="-5" dirty="0">
                <a:solidFill>
                  <a:srgbClr val="FF0000"/>
                </a:solidFill>
              </a:rPr>
              <a:t>，</a:t>
            </a:r>
            <a:r>
              <a:rPr sz="2805" i="1" spc="-5" dirty="0">
                <a:solidFill>
                  <a:srgbClr val="FF0000"/>
                </a:solidFill>
                <a:latin typeface="Times New Roman"/>
                <a:cs typeface="Times New Roman"/>
              </a:rPr>
              <a:t>K</a:t>
            </a:r>
            <a:r>
              <a:rPr sz="2855" i="1" spc="-7" baseline="-20467" dirty="0">
                <a:solidFill>
                  <a:srgbClr val="FF0000"/>
                </a:solidFill>
                <a:latin typeface="Times New Roman"/>
                <a:cs typeface="Times New Roman"/>
              </a:rPr>
              <a:t>e</a:t>
            </a:r>
            <a:r>
              <a:rPr sz="2855" spc="-7" baseline="-20467" dirty="0">
                <a:solidFill>
                  <a:srgbClr val="FF0000"/>
                </a:solidFill>
                <a:latin typeface="Times New Roman"/>
                <a:cs typeface="Times New Roman"/>
              </a:rPr>
              <a:t>B</a:t>
            </a:r>
            <a:r>
              <a:rPr sz="2805" spc="-10" dirty="0">
                <a:solidFill>
                  <a:srgbClr val="FF0000"/>
                </a:solidFill>
              </a:rPr>
              <a:t>）</a:t>
            </a:r>
            <a:endParaRPr sz="2805" dirty="0">
              <a:latin typeface="Times New Roman"/>
              <a:cs typeface="Times New Roman"/>
            </a:endParaRPr>
          </a:p>
          <a:p>
            <a:pPr marL="228398">
              <a:spcBef>
                <a:spcPts val="341"/>
              </a:spcBef>
            </a:pPr>
            <a:r>
              <a:rPr sz="2805" dirty="0"/>
              <a:t>④最后，</a:t>
            </a:r>
            <a:r>
              <a:rPr sz="2805" spc="-5" dirty="0">
                <a:latin typeface="Times New Roman"/>
                <a:cs typeface="Times New Roman"/>
              </a:rPr>
              <a:t>A</a:t>
            </a:r>
            <a:r>
              <a:rPr sz="2805" spc="-10" dirty="0"/>
              <a:t>把</a:t>
            </a:r>
            <a:r>
              <a:rPr sz="2805" spc="-701" dirty="0"/>
              <a:t> </a:t>
            </a:r>
            <a:r>
              <a:rPr sz="2805" spc="-5" dirty="0">
                <a:latin typeface="Times New Roman"/>
                <a:cs typeface="Times New Roman"/>
              </a:rPr>
              <a:t>C</a:t>
            </a:r>
            <a:r>
              <a:rPr sz="2805" dirty="0"/>
              <a:t>发送</a:t>
            </a:r>
            <a:r>
              <a:rPr sz="2805" spc="-10" dirty="0"/>
              <a:t>给</a:t>
            </a:r>
            <a:r>
              <a:rPr sz="2805" spc="-716" dirty="0"/>
              <a:t> </a:t>
            </a:r>
            <a:r>
              <a:rPr sz="2805" spc="-5" dirty="0">
                <a:latin typeface="Times New Roman"/>
                <a:cs typeface="Times New Roman"/>
              </a:rPr>
              <a:t>B</a:t>
            </a:r>
            <a:r>
              <a:rPr sz="2805" spc="-5" dirty="0"/>
              <a:t>，</a:t>
            </a:r>
            <a:r>
              <a:rPr sz="2805" dirty="0"/>
              <a:t>并</a:t>
            </a:r>
            <a:r>
              <a:rPr sz="2805" spc="-10" dirty="0"/>
              <a:t>将</a:t>
            </a:r>
            <a:r>
              <a:rPr sz="2805" spc="-711" dirty="0"/>
              <a:t> </a:t>
            </a:r>
            <a:r>
              <a:rPr sz="2805" i="1" spc="5" dirty="0">
                <a:latin typeface="Times New Roman"/>
                <a:cs typeface="Times New Roman"/>
              </a:rPr>
              <a:t>S</a:t>
            </a:r>
            <a:r>
              <a:rPr sz="2855" spc="-7" baseline="-20467" dirty="0">
                <a:latin typeface="Times New Roman"/>
                <a:cs typeface="Times New Roman"/>
              </a:rPr>
              <a:t>A</a:t>
            </a:r>
            <a:r>
              <a:rPr sz="2805" spc="-10" dirty="0"/>
              <a:t>或</a:t>
            </a:r>
            <a:r>
              <a:rPr sz="2805" spc="-706" dirty="0"/>
              <a:t> </a:t>
            </a:r>
            <a:r>
              <a:rPr sz="2805" i="1" dirty="0">
                <a:latin typeface="Times New Roman"/>
                <a:cs typeface="Times New Roman"/>
              </a:rPr>
              <a:t>C</a:t>
            </a:r>
            <a:r>
              <a:rPr sz="2805" i="1" spc="-5" dirty="0">
                <a:latin typeface="Times New Roman"/>
                <a:cs typeface="Times New Roman"/>
              </a:rPr>
              <a:t> </a:t>
            </a:r>
            <a:r>
              <a:rPr sz="2805" dirty="0"/>
              <a:t>留底。</a:t>
            </a:r>
            <a:endParaRPr sz="2805" dirty="0">
              <a:latin typeface="Times New Roman"/>
              <a:cs typeface="Times New Roman"/>
            </a:endParaRPr>
          </a:p>
        </p:txBody>
      </p:sp>
      <p:sp>
        <p:nvSpPr>
          <p:cNvPr id="6" name="object 6"/>
          <p:cNvSpPr/>
          <p:nvPr/>
        </p:nvSpPr>
        <p:spPr>
          <a:xfrm>
            <a:off x="3918657" y="2308818"/>
            <a:ext cx="1086592" cy="76341"/>
          </a:xfrm>
          <a:custGeom>
            <a:avLst/>
            <a:gdLst/>
            <a:ahLst/>
            <a:cxnLst/>
            <a:rect l="l" t="t" r="r" b="b"/>
            <a:pathLst>
              <a:path w="1084579" h="76200">
                <a:moveTo>
                  <a:pt x="1025651" y="38100"/>
                </a:moveTo>
                <a:lnTo>
                  <a:pt x="1024127" y="35051"/>
                </a:lnTo>
                <a:lnTo>
                  <a:pt x="1020317" y="33527"/>
                </a:lnTo>
                <a:lnTo>
                  <a:pt x="4572" y="33527"/>
                </a:lnTo>
                <a:lnTo>
                  <a:pt x="1524" y="35051"/>
                </a:lnTo>
                <a:lnTo>
                  <a:pt x="0" y="38100"/>
                </a:lnTo>
                <a:lnTo>
                  <a:pt x="1524" y="41909"/>
                </a:lnTo>
                <a:lnTo>
                  <a:pt x="4572" y="43433"/>
                </a:lnTo>
                <a:lnTo>
                  <a:pt x="1020317" y="43433"/>
                </a:lnTo>
                <a:lnTo>
                  <a:pt x="1024127" y="41909"/>
                </a:lnTo>
                <a:lnTo>
                  <a:pt x="1025651" y="38100"/>
                </a:lnTo>
                <a:close/>
              </a:path>
              <a:path w="1084579" h="76200">
                <a:moveTo>
                  <a:pt x="1084326" y="38100"/>
                </a:moveTo>
                <a:lnTo>
                  <a:pt x="1008126" y="0"/>
                </a:lnTo>
                <a:lnTo>
                  <a:pt x="1008126" y="33527"/>
                </a:lnTo>
                <a:lnTo>
                  <a:pt x="1020317" y="33527"/>
                </a:lnTo>
                <a:lnTo>
                  <a:pt x="1024127" y="35051"/>
                </a:lnTo>
                <a:lnTo>
                  <a:pt x="1025651" y="38100"/>
                </a:lnTo>
                <a:lnTo>
                  <a:pt x="1025651" y="67437"/>
                </a:lnTo>
                <a:lnTo>
                  <a:pt x="1084326" y="38100"/>
                </a:lnTo>
                <a:close/>
              </a:path>
              <a:path w="1084579" h="76200">
                <a:moveTo>
                  <a:pt x="1025651" y="67437"/>
                </a:moveTo>
                <a:lnTo>
                  <a:pt x="1025651" y="38100"/>
                </a:lnTo>
                <a:lnTo>
                  <a:pt x="1024127" y="41909"/>
                </a:lnTo>
                <a:lnTo>
                  <a:pt x="1020317" y="43433"/>
                </a:lnTo>
                <a:lnTo>
                  <a:pt x="1008126" y="43433"/>
                </a:lnTo>
                <a:lnTo>
                  <a:pt x="1008126" y="76200"/>
                </a:lnTo>
                <a:lnTo>
                  <a:pt x="1025651" y="67437"/>
                </a:lnTo>
                <a:close/>
              </a:path>
            </a:pathLst>
          </a:custGeom>
          <a:solidFill>
            <a:srgbClr val="000000"/>
          </a:solidFill>
        </p:spPr>
        <p:txBody>
          <a:bodyPr wrap="square" lIns="0" tIns="0" rIns="0" bIns="0" rtlCol="0"/>
          <a:lstStyle/>
          <a:p>
            <a:endParaRPr sz="1403"/>
          </a:p>
        </p:txBody>
      </p:sp>
      <p:sp>
        <p:nvSpPr>
          <p:cNvPr id="7" name="object 7"/>
          <p:cNvSpPr txBox="1"/>
          <p:nvPr/>
        </p:nvSpPr>
        <p:spPr>
          <a:xfrm>
            <a:off x="4290689" y="1970979"/>
            <a:ext cx="297095" cy="370788"/>
          </a:xfrm>
          <a:prstGeom prst="rect">
            <a:avLst/>
          </a:prstGeom>
        </p:spPr>
        <p:txBody>
          <a:bodyPr vert="horz" wrap="square" lIns="0" tIns="0" rIns="0" bIns="0" rtlCol="0">
            <a:spAutoFit/>
          </a:bodyPr>
          <a:lstStyle/>
          <a:p>
            <a:pPr marL="12724"/>
            <a:r>
              <a:rPr sz="2405" b="1" i="1" dirty="0">
                <a:latin typeface="Times New Roman"/>
                <a:cs typeface="Times New Roman"/>
              </a:rPr>
              <a:t>M</a:t>
            </a:r>
            <a:endParaRPr sz="2405">
              <a:latin typeface="Times New Roman"/>
              <a:cs typeface="Times New Roman"/>
            </a:endParaRPr>
          </a:p>
        </p:txBody>
      </p:sp>
      <p:sp>
        <p:nvSpPr>
          <p:cNvPr id="9" name="object 9"/>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17</a:t>
            </a:fld>
            <a:endParaRPr spc="-5" dirty="0"/>
          </a:p>
        </p:txBody>
      </p:sp>
      <p:sp>
        <p:nvSpPr>
          <p:cNvPr id="8" name="object 8"/>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807823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7497" y="1674821"/>
            <a:ext cx="8237234" cy="4602749"/>
          </a:xfrm>
          <a:prstGeom prst="rect">
            <a:avLst/>
          </a:prstGeom>
        </p:spPr>
        <p:txBody>
          <a:bodyPr vert="horz" wrap="square" lIns="0" tIns="0" rIns="0" bIns="0" rtlCol="0">
            <a:spAutoFit/>
          </a:bodyPr>
          <a:lstStyle/>
          <a:p>
            <a:pPr marL="12724">
              <a:lnSpc>
                <a:spcPts val="3196"/>
              </a:lnSpc>
            </a:pPr>
            <a:r>
              <a:rPr sz="2805" b="1" spc="-5" dirty="0">
                <a:latin typeface="宋体"/>
                <a:cs typeface="宋体"/>
              </a:rPr>
              <a:t>⑤</a:t>
            </a:r>
            <a:r>
              <a:rPr sz="2805" b="1" spc="-5" dirty="0">
                <a:latin typeface="Times New Roman"/>
                <a:cs typeface="Times New Roman"/>
              </a:rPr>
              <a:t>B</a:t>
            </a:r>
            <a:r>
              <a:rPr sz="2805" b="1" dirty="0">
                <a:latin typeface="宋体"/>
                <a:cs typeface="宋体"/>
              </a:rPr>
              <a:t>收到后，若是不保密通信，则用</a:t>
            </a:r>
            <a:r>
              <a:rPr sz="2805" b="1" spc="-5" dirty="0">
                <a:latin typeface="Times New Roman"/>
                <a:cs typeface="Times New Roman"/>
              </a:rPr>
              <a:t>A</a:t>
            </a:r>
            <a:r>
              <a:rPr sz="2805" b="1" dirty="0">
                <a:latin typeface="宋体"/>
                <a:cs typeface="宋体"/>
              </a:rPr>
              <a:t>的公开加密钥</a:t>
            </a:r>
            <a:endParaRPr sz="2805" dirty="0">
              <a:latin typeface="宋体"/>
              <a:cs typeface="宋体"/>
            </a:endParaRPr>
          </a:p>
          <a:p>
            <a:pPr marR="4073629" algn="ctr">
              <a:lnSpc>
                <a:spcPts val="3196"/>
              </a:lnSpc>
            </a:pPr>
            <a:r>
              <a:rPr sz="2805" b="1" i="1" spc="-10" dirty="0">
                <a:latin typeface="Times New Roman"/>
                <a:cs typeface="Times New Roman"/>
              </a:rPr>
              <a:t>K</a:t>
            </a:r>
            <a:r>
              <a:rPr sz="2855" b="1" baseline="-20467" dirty="0">
                <a:latin typeface="Times New Roman"/>
                <a:cs typeface="Times New Roman"/>
              </a:rPr>
              <a:t>eA</a:t>
            </a:r>
            <a:r>
              <a:rPr sz="2855" b="1" spc="-15" baseline="-20467" dirty="0">
                <a:latin typeface="Times New Roman"/>
                <a:cs typeface="Times New Roman"/>
              </a:rPr>
              <a:t> </a:t>
            </a:r>
            <a:r>
              <a:rPr sz="2805" b="1" dirty="0">
                <a:latin typeface="宋体"/>
                <a:cs typeface="宋体"/>
              </a:rPr>
              <a:t>对签名进行验证：</a:t>
            </a:r>
            <a:endParaRPr sz="2805" dirty="0">
              <a:latin typeface="宋体"/>
              <a:cs typeface="宋体"/>
            </a:endParaRPr>
          </a:p>
          <a:p>
            <a:pPr marL="928861">
              <a:spcBef>
                <a:spcPts val="291"/>
              </a:spcBef>
            </a:pPr>
            <a:r>
              <a:rPr sz="2405" b="1" i="1" dirty="0">
                <a:solidFill>
                  <a:srgbClr val="FF0000"/>
                </a:solidFill>
                <a:latin typeface="Times New Roman"/>
                <a:cs typeface="Times New Roman"/>
              </a:rPr>
              <a:t>E</a:t>
            </a:r>
            <a:r>
              <a:rPr sz="2405" b="1" dirty="0">
                <a:solidFill>
                  <a:srgbClr val="FF0000"/>
                </a:solidFill>
                <a:latin typeface="宋体"/>
                <a:cs typeface="宋体"/>
              </a:rPr>
              <a:t>（</a:t>
            </a:r>
            <a:r>
              <a:rPr sz="2405" b="1" i="1" spc="-5" dirty="0">
                <a:solidFill>
                  <a:srgbClr val="FF0000"/>
                </a:solidFill>
                <a:latin typeface="Times New Roman"/>
                <a:cs typeface="Times New Roman"/>
              </a:rPr>
              <a:t>S</a:t>
            </a:r>
            <a:r>
              <a:rPr sz="2405" b="1" baseline="-20833" dirty="0">
                <a:solidFill>
                  <a:srgbClr val="FF0000"/>
                </a:solidFill>
                <a:latin typeface="Times New Roman"/>
                <a:cs typeface="Times New Roman"/>
              </a:rPr>
              <a:t>A</a:t>
            </a:r>
            <a:r>
              <a:rPr sz="2405" b="1" spc="-10" dirty="0">
                <a:solidFill>
                  <a:srgbClr val="FF0000"/>
                </a:solidFill>
                <a:latin typeface="宋体"/>
                <a:cs typeface="宋体"/>
              </a:rPr>
              <a:t>，</a:t>
            </a:r>
            <a:r>
              <a:rPr sz="2405" b="1" i="1" dirty="0">
                <a:solidFill>
                  <a:srgbClr val="FF0000"/>
                </a:solidFill>
                <a:latin typeface="Times New Roman"/>
                <a:cs typeface="Times New Roman"/>
              </a:rPr>
              <a:t>K</a:t>
            </a:r>
            <a:r>
              <a:rPr sz="2405" b="1" i="1" baseline="-20833" dirty="0">
                <a:solidFill>
                  <a:srgbClr val="FF0000"/>
                </a:solidFill>
                <a:latin typeface="Times New Roman"/>
                <a:cs typeface="Times New Roman"/>
              </a:rPr>
              <a:t>e</a:t>
            </a:r>
            <a:r>
              <a:rPr sz="2405" b="1" spc="-15" baseline="-20833" dirty="0">
                <a:solidFill>
                  <a:srgbClr val="FF0000"/>
                </a:solidFill>
                <a:latin typeface="Times New Roman"/>
                <a:cs typeface="Times New Roman"/>
              </a:rPr>
              <a:t>A</a:t>
            </a:r>
            <a:r>
              <a:rPr sz="2405" b="1" spc="-10" dirty="0">
                <a:solidFill>
                  <a:srgbClr val="FF0000"/>
                </a:solidFill>
                <a:latin typeface="宋体"/>
                <a:cs typeface="宋体"/>
              </a:rPr>
              <a:t>）</a:t>
            </a:r>
            <a:r>
              <a:rPr sz="2405" b="1" dirty="0">
                <a:solidFill>
                  <a:srgbClr val="FF0000"/>
                </a:solidFill>
                <a:latin typeface="Times New Roman"/>
                <a:cs typeface="Times New Roman"/>
              </a:rPr>
              <a:t>=</a:t>
            </a:r>
            <a:r>
              <a:rPr sz="2405" b="1" i="1" dirty="0">
                <a:solidFill>
                  <a:srgbClr val="FF0000"/>
                </a:solidFill>
                <a:latin typeface="Times New Roman"/>
                <a:cs typeface="Times New Roman"/>
              </a:rPr>
              <a:t>E</a:t>
            </a:r>
            <a:r>
              <a:rPr sz="2405" b="1" dirty="0">
                <a:solidFill>
                  <a:srgbClr val="FF0000"/>
                </a:solidFill>
                <a:latin typeface="宋体"/>
                <a:cs typeface="宋体"/>
              </a:rPr>
              <a:t>（</a:t>
            </a:r>
            <a:r>
              <a:rPr sz="2405" b="1" i="1" spc="5" dirty="0">
                <a:solidFill>
                  <a:srgbClr val="FF0000"/>
                </a:solidFill>
                <a:latin typeface="Times New Roman"/>
                <a:cs typeface="Times New Roman"/>
              </a:rPr>
              <a:t>D</a:t>
            </a:r>
            <a:r>
              <a:rPr sz="2405" b="1" spc="-10" dirty="0">
                <a:solidFill>
                  <a:srgbClr val="FF0000"/>
                </a:solidFill>
                <a:latin typeface="宋体"/>
                <a:cs typeface="宋体"/>
              </a:rPr>
              <a:t>（</a:t>
            </a:r>
            <a:r>
              <a:rPr sz="2405" b="1" i="1" spc="5" dirty="0">
                <a:solidFill>
                  <a:srgbClr val="FF0000"/>
                </a:solidFill>
                <a:latin typeface="Times New Roman"/>
                <a:cs typeface="Times New Roman"/>
              </a:rPr>
              <a:t>M</a:t>
            </a:r>
            <a:r>
              <a:rPr sz="2405" b="1" spc="-10" dirty="0">
                <a:solidFill>
                  <a:srgbClr val="FF0000"/>
                </a:solidFill>
                <a:latin typeface="宋体"/>
                <a:cs typeface="宋体"/>
              </a:rPr>
              <a:t>，</a:t>
            </a:r>
            <a:r>
              <a:rPr sz="2405" b="1" i="1" dirty="0">
                <a:solidFill>
                  <a:srgbClr val="FF0000"/>
                </a:solidFill>
                <a:latin typeface="Times New Roman"/>
                <a:cs typeface="Times New Roman"/>
              </a:rPr>
              <a:t>K</a:t>
            </a:r>
            <a:r>
              <a:rPr sz="2405" b="1" i="1" baseline="-20833" dirty="0">
                <a:solidFill>
                  <a:srgbClr val="FF0000"/>
                </a:solidFill>
                <a:latin typeface="Times New Roman"/>
                <a:cs typeface="Times New Roman"/>
              </a:rPr>
              <a:t>d</a:t>
            </a:r>
            <a:r>
              <a:rPr sz="2405" b="1" spc="-15" baseline="-20833" dirty="0">
                <a:solidFill>
                  <a:srgbClr val="FF0000"/>
                </a:solidFill>
                <a:latin typeface="Times New Roman"/>
                <a:cs typeface="Times New Roman"/>
              </a:rPr>
              <a:t>A</a:t>
            </a:r>
            <a:r>
              <a:rPr sz="2405" b="1" dirty="0">
                <a:solidFill>
                  <a:srgbClr val="FF0000"/>
                </a:solidFill>
                <a:latin typeface="宋体"/>
                <a:cs typeface="宋体"/>
              </a:rPr>
              <a:t>），</a:t>
            </a:r>
            <a:r>
              <a:rPr sz="2405" b="1" i="1" dirty="0">
                <a:solidFill>
                  <a:srgbClr val="FF0000"/>
                </a:solidFill>
                <a:latin typeface="Times New Roman"/>
                <a:cs typeface="Times New Roman"/>
              </a:rPr>
              <a:t>K</a:t>
            </a:r>
            <a:r>
              <a:rPr sz="2405" b="1" i="1" spc="-7" baseline="-20833" dirty="0">
                <a:solidFill>
                  <a:srgbClr val="FF0000"/>
                </a:solidFill>
                <a:latin typeface="Times New Roman"/>
                <a:cs typeface="Times New Roman"/>
              </a:rPr>
              <a:t>e</a:t>
            </a:r>
            <a:r>
              <a:rPr sz="2405" b="1" baseline="-20833" dirty="0">
                <a:solidFill>
                  <a:srgbClr val="FF0000"/>
                </a:solidFill>
                <a:latin typeface="Times New Roman"/>
                <a:cs typeface="Times New Roman"/>
              </a:rPr>
              <a:t>A</a:t>
            </a:r>
            <a:r>
              <a:rPr sz="2405" b="1" spc="-10" dirty="0">
                <a:solidFill>
                  <a:srgbClr val="FF0000"/>
                </a:solidFill>
                <a:latin typeface="宋体"/>
                <a:cs typeface="宋体"/>
              </a:rPr>
              <a:t>）</a:t>
            </a:r>
            <a:r>
              <a:rPr sz="2405" b="1" dirty="0">
                <a:solidFill>
                  <a:srgbClr val="FF0000"/>
                </a:solidFill>
                <a:latin typeface="Times New Roman"/>
                <a:cs typeface="Times New Roman"/>
              </a:rPr>
              <a:t>=</a:t>
            </a:r>
            <a:r>
              <a:rPr sz="2405" b="1" i="1" dirty="0">
                <a:solidFill>
                  <a:srgbClr val="FF0000"/>
                </a:solidFill>
                <a:latin typeface="Times New Roman"/>
                <a:cs typeface="Times New Roman"/>
              </a:rPr>
              <a:t>M</a:t>
            </a:r>
            <a:endParaRPr sz="2405" dirty="0">
              <a:latin typeface="Times New Roman"/>
              <a:cs typeface="Times New Roman"/>
            </a:endParaRPr>
          </a:p>
          <a:p>
            <a:pPr marL="355639" marR="5090" indent="-343552" algn="just">
              <a:lnSpc>
                <a:spcPct val="92400"/>
              </a:lnSpc>
              <a:spcBef>
                <a:spcPts val="586"/>
              </a:spcBef>
            </a:pPr>
            <a:r>
              <a:rPr sz="2805" b="1" spc="105" dirty="0">
                <a:latin typeface="宋体"/>
                <a:cs typeface="宋体"/>
              </a:rPr>
              <a:t>⑥若是保密通信，</a:t>
            </a:r>
            <a:r>
              <a:rPr sz="2805" b="1" spc="100" dirty="0">
                <a:latin typeface="宋体"/>
                <a:cs typeface="宋体"/>
              </a:rPr>
              <a:t>则</a:t>
            </a:r>
            <a:r>
              <a:rPr sz="2805" b="1" spc="105" dirty="0">
                <a:latin typeface="Times New Roman"/>
                <a:cs typeface="Times New Roman"/>
              </a:rPr>
              <a:t>B</a:t>
            </a:r>
            <a:r>
              <a:rPr sz="2805" b="1" spc="100" dirty="0">
                <a:latin typeface="宋体"/>
                <a:cs typeface="宋体"/>
              </a:rPr>
              <a:t>先</a:t>
            </a:r>
            <a:r>
              <a:rPr sz="2805" b="1" spc="114" dirty="0">
                <a:latin typeface="宋体"/>
                <a:cs typeface="宋体"/>
              </a:rPr>
              <a:t>用</a:t>
            </a:r>
            <a:r>
              <a:rPr sz="2805" b="1" spc="100" dirty="0">
                <a:latin typeface="宋体"/>
                <a:cs typeface="宋体"/>
              </a:rPr>
              <a:t>自己的保密的解密</a:t>
            </a:r>
            <a:r>
              <a:rPr sz="2805" b="1" spc="90" dirty="0">
                <a:latin typeface="宋体"/>
                <a:cs typeface="宋体"/>
              </a:rPr>
              <a:t>钥</a:t>
            </a:r>
            <a:r>
              <a:rPr sz="2805" b="1" i="1" dirty="0">
                <a:latin typeface="Times New Roman"/>
                <a:cs typeface="Times New Roman"/>
              </a:rPr>
              <a:t>K</a:t>
            </a:r>
            <a:r>
              <a:rPr sz="2855" b="1" i="1" spc="-7" baseline="-20467" dirty="0">
                <a:latin typeface="Times New Roman"/>
                <a:cs typeface="Times New Roman"/>
              </a:rPr>
              <a:t>d</a:t>
            </a:r>
            <a:r>
              <a:rPr sz="2855" b="1" baseline="-20467" dirty="0">
                <a:latin typeface="Times New Roman"/>
                <a:cs typeface="Times New Roman"/>
              </a:rPr>
              <a:t>B </a:t>
            </a:r>
            <a:r>
              <a:rPr sz="2805" b="1" spc="100" dirty="0">
                <a:latin typeface="宋体"/>
                <a:cs typeface="宋体"/>
              </a:rPr>
              <a:t>对</a:t>
            </a:r>
            <a:r>
              <a:rPr sz="2805" b="1" i="1" spc="105" dirty="0">
                <a:latin typeface="Times New Roman"/>
                <a:cs typeface="Times New Roman"/>
              </a:rPr>
              <a:t>C</a:t>
            </a:r>
            <a:r>
              <a:rPr sz="2805" b="1" spc="105" dirty="0">
                <a:latin typeface="宋体"/>
                <a:cs typeface="宋体"/>
              </a:rPr>
              <a:t>解密，然后再</a:t>
            </a:r>
            <a:r>
              <a:rPr sz="2805" b="1" spc="100" dirty="0">
                <a:latin typeface="宋体"/>
                <a:cs typeface="宋体"/>
              </a:rPr>
              <a:t>用</a:t>
            </a:r>
            <a:r>
              <a:rPr sz="2805" b="1" spc="114" dirty="0">
                <a:latin typeface="Times New Roman"/>
                <a:cs typeface="Times New Roman"/>
              </a:rPr>
              <a:t>A</a:t>
            </a:r>
            <a:r>
              <a:rPr sz="2805" b="1" spc="105" dirty="0">
                <a:latin typeface="宋体"/>
                <a:cs typeface="宋体"/>
              </a:rPr>
              <a:t>的公开加密</a:t>
            </a:r>
            <a:r>
              <a:rPr sz="2805" b="1" spc="114" dirty="0">
                <a:latin typeface="宋体"/>
                <a:cs typeface="宋体"/>
              </a:rPr>
              <a:t>钥</a:t>
            </a:r>
            <a:r>
              <a:rPr sz="2805" b="1" i="1" spc="-5" dirty="0">
                <a:latin typeface="Times New Roman"/>
                <a:cs typeface="Times New Roman"/>
              </a:rPr>
              <a:t>K</a:t>
            </a:r>
            <a:r>
              <a:rPr sz="2855" b="1" i="1" baseline="-20467" dirty="0">
                <a:latin typeface="Times New Roman"/>
                <a:cs typeface="Times New Roman"/>
              </a:rPr>
              <a:t>e</a:t>
            </a:r>
            <a:r>
              <a:rPr sz="2855" b="1" baseline="-20467" dirty="0">
                <a:latin typeface="Times New Roman"/>
                <a:cs typeface="Times New Roman"/>
              </a:rPr>
              <a:t>A </a:t>
            </a:r>
            <a:r>
              <a:rPr sz="2855" b="1" spc="135" baseline="-20467" dirty="0">
                <a:latin typeface="Times New Roman"/>
                <a:cs typeface="Times New Roman"/>
              </a:rPr>
              <a:t> </a:t>
            </a:r>
            <a:r>
              <a:rPr sz="2805" b="1" spc="95" dirty="0">
                <a:latin typeface="宋体"/>
                <a:cs typeface="宋体"/>
              </a:rPr>
              <a:t>对签名进</a:t>
            </a:r>
            <a:r>
              <a:rPr sz="2805" b="1" spc="100" dirty="0">
                <a:latin typeface="宋体"/>
                <a:cs typeface="宋体"/>
              </a:rPr>
              <a:t> </a:t>
            </a:r>
            <a:r>
              <a:rPr sz="2805" b="1" dirty="0">
                <a:latin typeface="宋体"/>
                <a:cs typeface="宋体"/>
              </a:rPr>
              <a:t>行验证：</a:t>
            </a:r>
            <a:endParaRPr sz="2805" dirty="0">
              <a:latin typeface="宋体"/>
              <a:cs typeface="宋体"/>
            </a:endParaRPr>
          </a:p>
          <a:p>
            <a:pPr marL="928861">
              <a:spcBef>
                <a:spcPts val="130"/>
              </a:spcBef>
            </a:pPr>
            <a:r>
              <a:rPr sz="2405" b="1" i="1" spc="5" dirty="0">
                <a:solidFill>
                  <a:srgbClr val="FF0000"/>
                </a:solidFill>
                <a:latin typeface="Times New Roman"/>
                <a:cs typeface="Times New Roman"/>
              </a:rPr>
              <a:t>D</a:t>
            </a:r>
            <a:r>
              <a:rPr sz="2405" b="1" spc="-5" dirty="0">
                <a:solidFill>
                  <a:srgbClr val="FF0000"/>
                </a:solidFill>
                <a:latin typeface="宋体"/>
                <a:cs typeface="宋体"/>
              </a:rPr>
              <a:t>（</a:t>
            </a:r>
            <a:r>
              <a:rPr sz="2405" b="1" i="1" spc="5" dirty="0">
                <a:solidFill>
                  <a:srgbClr val="FF0000"/>
                </a:solidFill>
                <a:latin typeface="Times New Roman"/>
                <a:cs typeface="Times New Roman"/>
              </a:rPr>
              <a:t>C</a:t>
            </a:r>
            <a:r>
              <a:rPr sz="2405" b="1" spc="-10" dirty="0">
                <a:solidFill>
                  <a:srgbClr val="FF0000"/>
                </a:solidFill>
                <a:latin typeface="宋体"/>
                <a:cs typeface="宋体"/>
              </a:rPr>
              <a:t>，</a:t>
            </a:r>
            <a:r>
              <a:rPr sz="2405" b="1" i="1" dirty="0">
                <a:solidFill>
                  <a:srgbClr val="FF0000"/>
                </a:solidFill>
                <a:latin typeface="Times New Roman"/>
                <a:cs typeface="Times New Roman"/>
              </a:rPr>
              <a:t>K</a:t>
            </a:r>
            <a:r>
              <a:rPr sz="2405" b="1" i="1" baseline="-20833" dirty="0">
                <a:solidFill>
                  <a:srgbClr val="FF0000"/>
                </a:solidFill>
                <a:latin typeface="Times New Roman"/>
                <a:cs typeface="Times New Roman"/>
              </a:rPr>
              <a:t>d</a:t>
            </a:r>
            <a:r>
              <a:rPr sz="2405" b="1" spc="-15" baseline="-20833" dirty="0">
                <a:solidFill>
                  <a:srgbClr val="FF0000"/>
                </a:solidFill>
                <a:latin typeface="Times New Roman"/>
                <a:cs typeface="Times New Roman"/>
              </a:rPr>
              <a:t>B</a:t>
            </a:r>
            <a:r>
              <a:rPr sz="2405" b="1" spc="-10" dirty="0">
                <a:solidFill>
                  <a:srgbClr val="FF0000"/>
                </a:solidFill>
                <a:latin typeface="宋体"/>
                <a:cs typeface="宋体"/>
              </a:rPr>
              <a:t>）</a:t>
            </a:r>
            <a:r>
              <a:rPr sz="2405" b="1" dirty="0">
                <a:solidFill>
                  <a:srgbClr val="FF0000"/>
                </a:solidFill>
                <a:latin typeface="Times New Roman"/>
                <a:cs typeface="Times New Roman"/>
              </a:rPr>
              <a:t>=</a:t>
            </a:r>
            <a:r>
              <a:rPr sz="2405" b="1" i="1" spc="5" dirty="0">
                <a:solidFill>
                  <a:srgbClr val="FF0000"/>
                </a:solidFill>
                <a:latin typeface="Times New Roman"/>
                <a:cs typeface="Times New Roman"/>
              </a:rPr>
              <a:t>D</a:t>
            </a:r>
            <a:r>
              <a:rPr sz="2405" b="1" spc="-10" dirty="0">
                <a:solidFill>
                  <a:srgbClr val="FF0000"/>
                </a:solidFill>
                <a:latin typeface="宋体"/>
                <a:cs typeface="宋体"/>
              </a:rPr>
              <a:t>（</a:t>
            </a:r>
            <a:r>
              <a:rPr sz="2405" b="1" i="1" spc="5" dirty="0">
                <a:solidFill>
                  <a:srgbClr val="FF0000"/>
                </a:solidFill>
                <a:latin typeface="Times New Roman"/>
                <a:cs typeface="Times New Roman"/>
              </a:rPr>
              <a:t>E</a:t>
            </a:r>
            <a:r>
              <a:rPr sz="2405" b="1" dirty="0">
                <a:solidFill>
                  <a:srgbClr val="FF0000"/>
                </a:solidFill>
                <a:latin typeface="宋体"/>
                <a:cs typeface="宋体"/>
              </a:rPr>
              <a:t>（</a:t>
            </a:r>
            <a:r>
              <a:rPr sz="2405" b="1" i="1" dirty="0">
                <a:solidFill>
                  <a:srgbClr val="FF0000"/>
                </a:solidFill>
                <a:latin typeface="Times New Roman"/>
                <a:cs typeface="Times New Roman"/>
              </a:rPr>
              <a:t>S</a:t>
            </a:r>
            <a:r>
              <a:rPr sz="2405" b="1" baseline="-20833" dirty="0">
                <a:solidFill>
                  <a:srgbClr val="FF0000"/>
                </a:solidFill>
                <a:latin typeface="Times New Roman"/>
                <a:cs typeface="Times New Roman"/>
              </a:rPr>
              <a:t>A</a:t>
            </a:r>
            <a:r>
              <a:rPr sz="2405" b="1" spc="-10" dirty="0">
                <a:solidFill>
                  <a:srgbClr val="FF0000"/>
                </a:solidFill>
                <a:latin typeface="宋体"/>
                <a:cs typeface="宋体"/>
              </a:rPr>
              <a:t>，</a:t>
            </a:r>
            <a:r>
              <a:rPr sz="2405" b="1" i="1" dirty="0">
                <a:solidFill>
                  <a:srgbClr val="FF0000"/>
                </a:solidFill>
                <a:latin typeface="Times New Roman"/>
                <a:cs typeface="Times New Roman"/>
              </a:rPr>
              <a:t>K</a:t>
            </a:r>
            <a:r>
              <a:rPr sz="2405" b="1" i="1" baseline="-20833" dirty="0">
                <a:solidFill>
                  <a:srgbClr val="FF0000"/>
                </a:solidFill>
                <a:latin typeface="Times New Roman"/>
                <a:cs typeface="Times New Roman"/>
              </a:rPr>
              <a:t>e</a:t>
            </a:r>
            <a:r>
              <a:rPr sz="2405" b="1" spc="-7" baseline="-20833" dirty="0">
                <a:solidFill>
                  <a:srgbClr val="FF0000"/>
                </a:solidFill>
                <a:latin typeface="Times New Roman"/>
                <a:cs typeface="Times New Roman"/>
              </a:rPr>
              <a:t>B</a:t>
            </a:r>
            <a:r>
              <a:rPr sz="2405" b="1" dirty="0">
                <a:solidFill>
                  <a:srgbClr val="FF0000"/>
                </a:solidFill>
                <a:latin typeface="宋体"/>
                <a:cs typeface="宋体"/>
              </a:rPr>
              <a:t>），</a:t>
            </a:r>
            <a:r>
              <a:rPr sz="2405" b="1" i="1" dirty="0">
                <a:solidFill>
                  <a:srgbClr val="FF0000"/>
                </a:solidFill>
                <a:latin typeface="Times New Roman"/>
                <a:cs typeface="Times New Roman"/>
              </a:rPr>
              <a:t>K</a:t>
            </a:r>
            <a:r>
              <a:rPr sz="2405" b="1" i="1" spc="-7" baseline="-20833" dirty="0">
                <a:solidFill>
                  <a:srgbClr val="FF0000"/>
                </a:solidFill>
                <a:latin typeface="Times New Roman"/>
                <a:cs typeface="Times New Roman"/>
              </a:rPr>
              <a:t>d</a:t>
            </a:r>
            <a:r>
              <a:rPr sz="2405" b="1" spc="-7" baseline="-20833" dirty="0">
                <a:solidFill>
                  <a:srgbClr val="FF0000"/>
                </a:solidFill>
                <a:latin typeface="Times New Roman"/>
                <a:cs typeface="Times New Roman"/>
              </a:rPr>
              <a:t>B</a:t>
            </a:r>
            <a:r>
              <a:rPr sz="2405" b="1" spc="-10" dirty="0">
                <a:solidFill>
                  <a:srgbClr val="FF0000"/>
                </a:solidFill>
                <a:latin typeface="宋体"/>
                <a:cs typeface="宋体"/>
              </a:rPr>
              <a:t>）</a:t>
            </a:r>
            <a:r>
              <a:rPr sz="2405" b="1" dirty="0">
                <a:solidFill>
                  <a:srgbClr val="FF0000"/>
                </a:solidFill>
                <a:latin typeface="Times New Roman"/>
                <a:cs typeface="Times New Roman"/>
              </a:rPr>
              <a:t>= </a:t>
            </a:r>
            <a:r>
              <a:rPr sz="2405" b="1" i="1" spc="-5" dirty="0">
                <a:solidFill>
                  <a:srgbClr val="FF0000"/>
                </a:solidFill>
                <a:latin typeface="Times New Roman"/>
                <a:cs typeface="Times New Roman"/>
              </a:rPr>
              <a:t>S</a:t>
            </a:r>
            <a:r>
              <a:rPr sz="2405" b="1" baseline="-20833" dirty="0">
                <a:solidFill>
                  <a:srgbClr val="FF0000"/>
                </a:solidFill>
                <a:latin typeface="Times New Roman"/>
                <a:cs typeface="Times New Roman"/>
              </a:rPr>
              <a:t>A</a:t>
            </a:r>
            <a:endParaRPr sz="2405" baseline="-20833" dirty="0">
              <a:latin typeface="Times New Roman"/>
              <a:cs typeface="Times New Roman"/>
            </a:endParaRPr>
          </a:p>
          <a:p>
            <a:pPr marL="928861">
              <a:spcBef>
                <a:spcPts val="286"/>
              </a:spcBef>
            </a:pPr>
            <a:r>
              <a:rPr sz="2405" b="1" i="1" dirty="0">
                <a:solidFill>
                  <a:srgbClr val="FF0000"/>
                </a:solidFill>
                <a:latin typeface="Times New Roman"/>
                <a:cs typeface="Times New Roman"/>
              </a:rPr>
              <a:t>E</a:t>
            </a:r>
            <a:r>
              <a:rPr sz="2405" b="1" dirty="0">
                <a:solidFill>
                  <a:srgbClr val="FF0000"/>
                </a:solidFill>
                <a:latin typeface="宋体"/>
                <a:cs typeface="宋体"/>
              </a:rPr>
              <a:t>（</a:t>
            </a:r>
            <a:r>
              <a:rPr sz="2405" b="1" i="1" spc="-5" dirty="0">
                <a:solidFill>
                  <a:srgbClr val="FF0000"/>
                </a:solidFill>
                <a:latin typeface="Times New Roman"/>
                <a:cs typeface="Times New Roman"/>
              </a:rPr>
              <a:t>S</a:t>
            </a:r>
            <a:r>
              <a:rPr sz="2405" b="1" baseline="-20833" dirty="0">
                <a:solidFill>
                  <a:srgbClr val="FF0000"/>
                </a:solidFill>
                <a:latin typeface="Times New Roman"/>
                <a:cs typeface="Times New Roman"/>
              </a:rPr>
              <a:t>A</a:t>
            </a:r>
            <a:r>
              <a:rPr sz="2405" b="1" spc="-10" dirty="0">
                <a:solidFill>
                  <a:srgbClr val="FF0000"/>
                </a:solidFill>
                <a:latin typeface="宋体"/>
                <a:cs typeface="宋体"/>
              </a:rPr>
              <a:t>，</a:t>
            </a:r>
            <a:r>
              <a:rPr sz="2405" b="1" i="1" dirty="0">
                <a:solidFill>
                  <a:srgbClr val="FF0000"/>
                </a:solidFill>
                <a:latin typeface="Times New Roman"/>
                <a:cs typeface="Times New Roman"/>
              </a:rPr>
              <a:t>K</a:t>
            </a:r>
            <a:r>
              <a:rPr sz="2405" b="1" i="1" baseline="-20833" dirty="0">
                <a:solidFill>
                  <a:srgbClr val="FF0000"/>
                </a:solidFill>
                <a:latin typeface="Times New Roman"/>
                <a:cs typeface="Times New Roman"/>
              </a:rPr>
              <a:t>e</a:t>
            </a:r>
            <a:r>
              <a:rPr sz="2405" b="1" spc="-15" baseline="-20833" dirty="0">
                <a:solidFill>
                  <a:srgbClr val="FF0000"/>
                </a:solidFill>
                <a:latin typeface="Times New Roman"/>
                <a:cs typeface="Times New Roman"/>
              </a:rPr>
              <a:t>A</a:t>
            </a:r>
            <a:r>
              <a:rPr sz="2405" b="1" spc="-10" dirty="0">
                <a:solidFill>
                  <a:srgbClr val="FF0000"/>
                </a:solidFill>
                <a:latin typeface="宋体"/>
                <a:cs typeface="宋体"/>
              </a:rPr>
              <a:t>）</a:t>
            </a:r>
            <a:r>
              <a:rPr sz="2405" b="1" dirty="0">
                <a:solidFill>
                  <a:srgbClr val="FF0000"/>
                </a:solidFill>
                <a:latin typeface="Times New Roman"/>
                <a:cs typeface="Times New Roman"/>
              </a:rPr>
              <a:t>=</a:t>
            </a:r>
            <a:r>
              <a:rPr sz="2405" b="1" i="1" dirty="0">
                <a:solidFill>
                  <a:srgbClr val="FF0000"/>
                </a:solidFill>
                <a:latin typeface="Times New Roman"/>
                <a:cs typeface="Times New Roman"/>
              </a:rPr>
              <a:t>E</a:t>
            </a:r>
            <a:r>
              <a:rPr sz="2405" b="1" dirty="0">
                <a:solidFill>
                  <a:srgbClr val="FF0000"/>
                </a:solidFill>
                <a:latin typeface="宋体"/>
                <a:cs typeface="宋体"/>
              </a:rPr>
              <a:t>（</a:t>
            </a:r>
            <a:r>
              <a:rPr sz="2405" b="1" i="1" spc="5" dirty="0">
                <a:solidFill>
                  <a:srgbClr val="FF0000"/>
                </a:solidFill>
                <a:latin typeface="Times New Roman"/>
                <a:cs typeface="Times New Roman"/>
              </a:rPr>
              <a:t>D</a:t>
            </a:r>
            <a:r>
              <a:rPr sz="2405" b="1" spc="-10" dirty="0">
                <a:solidFill>
                  <a:srgbClr val="FF0000"/>
                </a:solidFill>
                <a:latin typeface="宋体"/>
                <a:cs typeface="宋体"/>
              </a:rPr>
              <a:t>（</a:t>
            </a:r>
            <a:r>
              <a:rPr sz="2405" b="1" i="1" spc="5" dirty="0">
                <a:solidFill>
                  <a:srgbClr val="FF0000"/>
                </a:solidFill>
                <a:latin typeface="Times New Roman"/>
                <a:cs typeface="Times New Roman"/>
              </a:rPr>
              <a:t>M</a:t>
            </a:r>
            <a:r>
              <a:rPr sz="2405" b="1" spc="-10" dirty="0">
                <a:solidFill>
                  <a:srgbClr val="FF0000"/>
                </a:solidFill>
                <a:latin typeface="宋体"/>
                <a:cs typeface="宋体"/>
              </a:rPr>
              <a:t>，</a:t>
            </a:r>
            <a:r>
              <a:rPr sz="2405" b="1" i="1" dirty="0">
                <a:solidFill>
                  <a:srgbClr val="FF0000"/>
                </a:solidFill>
                <a:latin typeface="Times New Roman"/>
                <a:cs typeface="Times New Roman"/>
              </a:rPr>
              <a:t>K</a:t>
            </a:r>
            <a:r>
              <a:rPr sz="2405" b="1" i="1" baseline="-20833" dirty="0">
                <a:solidFill>
                  <a:srgbClr val="FF0000"/>
                </a:solidFill>
                <a:latin typeface="Times New Roman"/>
                <a:cs typeface="Times New Roman"/>
              </a:rPr>
              <a:t>d</a:t>
            </a:r>
            <a:r>
              <a:rPr sz="2405" b="1" spc="-15" baseline="-20833" dirty="0">
                <a:solidFill>
                  <a:srgbClr val="FF0000"/>
                </a:solidFill>
                <a:latin typeface="Times New Roman"/>
                <a:cs typeface="Times New Roman"/>
              </a:rPr>
              <a:t>A</a:t>
            </a:r>
            <a:r>
              <a:rPr sz="2405" b="1" dirty="0">
                <a:solidFill>
                  <a:srgbClr val="FF0000"/>
                </a:solidFill>
                <a:latin typeface="宋体"/>
                <a:cs typeface="宋体"/>
              </a:rPr>
              <a:t>），</a:t>
            </a:r>
            <a:r>
              <a:rPr sz="2405" b="1" i="1" dirty="0">
                <a:solidFill>
                  <a:srgbClr val="FF0000"/>
                </a:solidFill>
                <a:latin typeface="Times New Roman"/>
                <a:cs typeface="Times New Roman"/>
              </a:rPr>
              <a:t>K</a:t>
            </a:r>
            <a:r>
              <a:rPr sz="2405" b="1" i="1" spc="-7" baseline="-20833" dirty="0">
                <a:solidFill>
                  <a:srgbClr val="FF0000"/>
                </a:solidFill>
                <a:latin typeface="Times New Roman"/>
                <a:cs typeface="Times New Roman"/>
              </a:rPr>
              <a:t>e</a:t>
            </a:r>
            <a:r>
              <a:rPr sz="2405" b="1" baseline="-20833" dirty="0">
                <a:solidFill>
                  <a:srgbClr val="FF0000"/>
                </a:solidFill>
                <a:latin typeface="Times New Roman"/>
                <a:cs typeface="Times New Roman"/>
              </a:rPr>
              <a:t>A</a:t>
            </a:r>
            <a:r>
              <a:rPr sz="2405" b="1" spc="-10" dirty="0">
                <a:solidFill>
                  <a:srgbClr val="FF0000"/>
                </a:solidFill>
                <a:latin typeface="宋体"/>
                <a:cs typeface="宋体"/>
              </a:rPr>
              <a:t>）</a:t>
            </a:r>
            <a:r>
              <a:rPr sz="2405" b="1" dirty="0">
                <a:solidFill>
                  <a:srgbClr val="FF0000"/>
                </a:solidFill>
                <a:latin typeface="Times New Roman"/>
                <a:cs typeface="Times New Roman"/>
              </a:rPr>
              <a:t>=</a:t>
            </a:r>
            <a:r>
              <a:rPr sz="2405" b="1" i="1" dirty="0">
                <a:solidFill>
                  <a:srgbClr val="FF0000"/>
                </a:solidFill>
                <a:latin typeface="Times New Roman"/>
                <a:cs typeface="Times New Roman"/>
              </a:rPr>
              <a:t>M</a:t>
            </a:r>
            <a:endParaRPr sz="2405" dirty="0">
              <a:latin typeface="Times New Roman"/>
              <a:cs typeface="Times New Roman"/>
            </a:endParaRPr>
          </a:p>
          <a:p>
            <a:pPr marL="355639" marR="13360" indent="-343552" algn="just">
              <a:lnSpc>
                <a:spcPts val="3026"/>
              </a:lnSpc>
              <a:spcBef>
                <a:spcPts val="711"/>
              </a:spcBef>
            </a:pPr>
            <a:r>
              <a:rPr sz="2805" b="1" spc="30" dirty="0">
                <a:latin typeface="宋体"/>
                <a:cs typeface="宋体"/>
              </a:rPr>
              <a:t>⑦如果能够恢复出正确</a:t>
            </a:r>
            <a:r>
              <a:rPr sz="2805" b="1" spc="25" dirty="0">
                <a:latin typeface="宋体"/>
                <a:cs typeface="宋体"/>
              </a:rPr>
              <a:t>的</a:t>
            </a:r>
            <a:r>
              <a:rPr sz="2805" b="1" i="1" spc="35" dirty="0">
                <a:latin typeface="Times New Roman"/>
                <a:cs typeface="Times New Roman"/>
              </a:rPr>
              <a:t>M</a:t>
            </a:r>
            <a:r>
              <a:rPr sz="2805" b="1" spc="30" dirty="0">
                <a:latin typeface="宋体"/>
                <a:cs typeface="宋体"/>
              </a:rPr>
              <a:t>，则说</a:t>
            </a:r>
            <a:r>
              <a:rPr sz="2805" b="1" spc="25" dirty="0">
                <a:latin typeface="宋体"/>
                <a:cs typeface="宋体"/>
              </a:rPr>
              <a:t>明</a:t>
            </a:r>
            <a:r>
              <a:rPr sz="2805" b="1" i="1" spc="5" dirty="0">
                <a:latin typeface="Times New Roman"/>
                <a:cs typeface="Times New Roman"/>
              </a:rPr>
              <a:t>S</a:t>
            </a:r>
            <a:r>
              <a:rPr sz="2855" b="1" spc="37" baseline="-20467" dirty="0">
                <a:latin typeface="Times New Roman"/>
                <a:cs typeface="Times New Roman"/>
              </a:rPr>
              <a:t>A</a:t>
            </a:r>
            <a:r>
              <a:rPr sz="2805" b="1" spc="25" dirty="0">
                <a:latin typeface="宋体"/>
                <a:cs typeface="宋体"/>
              </a:rPr>
              <a:t>是</a:t>
            </a:r>
            <a:r>
              <a:rPr sz="2805" b="1" spc="25" dirty="0">
                <a:latin typeface="Times New Roman"/>
                <a:cs typeface="Times New Roman"/>
              </a:rPr>
              <a:t>A</a:t>
            </a:r>
            <a:r>
              <a:rPr sz="2805" b="1" spc="25" dirty="0">
                <a:latin typeface="宋体"/>
                <a:cs typeface="宋体"/>
              </a:rPr>
              <a:t>的签名， </a:t>
            </a:r>
            <a:r>
              <a:rPr sz="2805" b="1" dirty="0">
                <a:latin typeface="宋体"/>
                <a:cs typeface="宋体"/>
              </a:rPr>
              <a:t>否则</a:t>
            </a:r>
            <a:r>
              <a:rPr sz="2805" b="1" i="1" spc="5" dirty="0">
                <a:latin typeface="Times New Roman"/>
                <a:cs typeface="Times New Roman"/>
              </a:rPr>
              <a:t>S</a:t>
            </a:r>
            <a:r>
              <a:rPr sz="2855" b="1" spc="-7" baseline="-20467" dirty="0">
                <a:latin typeface="Times New Roman"/>
                <a:cs typeface="Times New Roman"/>
              </a:rPr>
              <a:t>A</a:t>
            </a:r>
            <a:r>
              <a:rPr sz="2805" b="1" dirty="0">
                <a:latin typeface="宋体"/>
                <a:cs typeface="宋体"/>
              </a:rPr>
              <a:t>不</a:t>
            </a:r>
            <a:r>
              <a:rPr sz="2805" b="1" spc="-10" dirty="0">
                <a:latin typeface="宋体"/>
                <a:cs typeface="宋体"/>
              </a:rPr>
              <a:t>是</a:t>
            </a:r>
            <a:r>
              <a:rPr sz="2805" b="1" dirty="0">
                <a:latin typeface="Times New Roman"/>
                <a:cs typeface="Times New Roman"/>
              </a:rPr>
              <a:t>A</a:t>
            </a:r>
            <a:r>
              <a:rPr sz="2805" b="1" dirty="0">
                <a:latin typeface="宋体"/>
                <a:cs typeface="宋体"/>
              </a:rPr>
              <a:t>的签名。</a:t>
            </a:r>
            <a:endParaRPr sz="2805" dirty="0">
              <a:latin typeface="宋体"/>
              <a:cs typeface="宋体"/>
            </a:endParaRPr>
          </a:p>
          <a:p>
            <a:pPr marL="12724">
              <a:spcBef>
                <a:spcPts val="301"/>
              </a:spcBef>
            </a:pPr>
            <a:r>
              <a:rPr sz="2805" b="1" spc="-5" dirty="0">
                <a:latin typeface="宋体"/>
                <a:cs typeface="宋体"/>
              </a:rPr>
              <a:t>⑧</a:t>
            </a:r>
            <a:r>
              <a:rPr sz="2805" b="1" spc="-5" dirty="0">
                <a:latin typeface="Times New Roman"/>
                <a:cs typeface="Times New Roman"/>
              </a:rPr>
              <a:t>B</a:t>
            </a:r>
            <a:r>
              <a:rPr sz="2805" b="1" dirty="0">
                <a:latin typeface="宋体"/>
                <a:cs typeface="宋体"/>
              </a:rPr>
              <a:t>对受到的</a:t>
            </a:r>
            <a:r>
              <a:rPr sz="2805" b="1" spc="-5" dirty="0">
                <a:latin typeface="Times New Roman"/>
                <a:cs typeface="Times New Roman"/>
              </a:rPr>
              <a:t>C</a:t>
            </a:r>
            <a:r>
              <a:rPr sz="2805" b="1" dirty="0">
                <a:latin typeface="宋体"/>
                <a:cs typeface="宋体"/>
              </a:rPr>
              <a:t>或</a:t>
            </a:r>
            <a:r>
              <a:rPr sz="2805" b="1" spc="5" dirty="0">
                <a:latin typeface="Times New Roman"/>
                <a:cs typeface="Times New Roman"/>
              </a:rPr>
              <a:t>S</a:t>
            </a:r>
            <a:r>
              <a:rPr sz="2855" b="1" spc="-7" baseline="-20467" dirty="0">
                <a:latin typeface="Times New Roman"/>
                <a:cs typeface="Times New Roman"/>
              </a:rPr>
              <a:t>A</a:t>
            </a:r>
            <a:r>
              <a:rPr sz="2805" b="1" dirty="0">
                <a:latin typeface="宋体"/>
                <a:cs typeface="宋体"/>
              </a:rPr>
              <a:t>留底。</a:t>
            </a:r>
            <a:endParaRPr sz="2805" dirty="0">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18</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2545985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687" y="1669794"/>
            <a:ext cx="8460533" cy="4206696"/>
          </a:xfrm>
          <a:prstGeom prst="rect">
            <a:avLst/>
          </a:prstGeom>
        </p:spPr>
        <p:txBody>
          <a:bodyPr vert="horz" wrap="square" lIns="0" tIns="0" rIns="0" bIns="0" rtlCol="0">
            <a:spAutoFit/>
          </a:bodyPr>
          <a:lstStyle/>
          <a:p>
            <a:pPr marL="12724"/>
            <a:r>
              <a:rPr sz="3206" spc="1383" dirty="0">
                <a:latin typeface="Wingdings"/>
                <a:cs typeface="Wingdings"/>
              </a:rPr>
              <a:t></a:t>
            </a:r>
            <a:r>
              <a:rPr sz="3206" spc="-491" dirty="0">
                <a:latin typeface="Times New Roman"/>
                <a:cs typeface="Times New Roman"/>
              </a:rPr>
              <a:t> </a:t>
            </a:r>
            <a:r>
              <a:rPr sz="3206" b="1" spc="-5" dirty="0">
                <a:latin typeface="宋体"/>
                <a:cs typeface="宋体"/>
              </a:rPr>
              <a:t>签名通信协议安全分析：</a:t>
            </a:r>
            <a:endParaRPr sz="3206" dirty="0">
              <a:latin typeface="宋体"/>
              <a:cs typeface="宋体"/>
            </a:endParaRPr>
          </a:p>
          <a:p>
            <a:pPr marL="355003" marR="16541" indent="-342915" algn="just">
              <a:lnSpc>
                <a:spcPct val="100800"/>
              </a:lnSpc>
              <a:spcBef>
                <a:spcPts val="922"/>
              </a:spcBef>
            </a:pPr>
            <a:r>
              <a:rPr sz="2805" b="1" spc="-10" dirty="0">
                <a:latin typeface="宋体"/>
                <a:cs typeface="宋体"/>
              </a:rPr>
              <a:t>①</a:t>
            </a:r>
            <a:r>
              <a:rPr sz="2805" b="1" spc="-155" dirty="0">
                <a:latin typeface="宋体"/>
                <a:cs typeface="宋体"/>
              </a:rPr>
              <a:t> </a:t>
            </a:r>
            <a:r>
              <a:rPr sz="2805" b="1" dirty="0">
                <a:latin typeface="宋体"/>
                <a:cs typeface="宋体"/>
              </a:rPr>
              <a:t>因为只有</a:t>
            </a:r>
            <a:r>
              <a:rPr sz="2805" b="1" spc="-5" dirty="0">
                <a:latin typeface="Times New Roman"/>
                <a:cs typeface="Times New Roman"/>
              </a:rPr>
              <a:t>A</a:t>
            </a:r>
            <a:r>
              <a:rPr sz="2805" b="1" dirty="0">
                <a:latin typeface="宋体"/>
                <a:cs typeface="宋体"/>
              </a:rPr>
              <a:t>才拥有</a:t>
            </a:r>
            <a:r>
              <a:rPr sz="2805" b="1" i="1" spc="-5" dirty="0">
                <a:latin typeface="Times New Roman"/>
                <a:cs typeface="Times New Roman"/>
              </a:rPr>
              <a:t>K</a:t>
            </a:r>
            <a:r>
              <a:rPr sz="2855" b="1" i="1" baseline="-20467" dirty="0">
                <a:latin typeface="Times New Roman"/>
                <a:cs typeface="Times New Roman"/>
              </a:rPr>
              <a:t>d</a:t>
            </a:r>
            <a:r>
              <a:rPr sz="2855" b="1" baseline="-20467" dirty="0">
                <a:latin typeface="Times New Roman"/>
                <a:cs typeface="Times New Roman"/>
              </a:rPr>
              <a:t>A</a:t>
            </a:r>
            <a:r>
              <a:rPr sz="2855" b="1" spc="195" baseline="-20467" dirty="0">
                <a:latin typeface="Times New Roman"/>
                <a:cs typeface="Times New Roman"/>
              </a:rPr>
              <a:t> </a:t>
            </a:r>
            <a:r>
              <a:rPr sz="2805" b="1" dirty="0">
                <a:latin typeface="宋体"/>
                <a:cs typeface="宋体"/>
              </a:rPr>
              <a:t>，而且由公开</a:t>
            </a:r>
            <a:r>
              <a:rPr sz="2805" b="1" spc="-10" dirty="0">
                <a:latin typeface="宋体"/>
                <a:cs typeface="宋体"/>
              </a:rPr>
              <a:t>的</a:t>
            </a:r>
            <a:r>
              <a:rPr sz="2805" b="1" i="1" dirty="0">
                <a:latin typeface="Times New Roman"/>
                <a:cs typeface="Times New Roman"/>
              </a:rPr>
              <a:t>K</a:t>
            </a:r>
            <a:r>
              <a:rPr sz="2855" b="1" i="1" spc="-7" baseline="-20467" dirty="0">
                <a:latin typeface="Times New Roman"/>
                <a:cs typeface="Times New Roman"/>
              </a:rPr>
              <a:t>e</a:t>
            </a:r>
            <a:r>
              <a:rPr sz="2855" b="1" baseline="-20467" dirty="0">
                <a:latin typeface="Times New Roman"/>
                <a:cs typeface="Times New Roman"/>
              </a:rPr>
              <a:t>A</a:t>
            </a:r>
            <a:r>
              <a:rPr sz="2855" b="1" spc="202" baseline="-20467" dirty="0">
                <a:latin typeface="Times New Roman"/>
                <a:cs typeface="Times New Roman"/>
              </a:rPr>
              <a:t> </a:t>
            </a:r>
            <a:r>
              <a:rPr sz="2805" b="1" spc="-5" dirty="0">
                <a:latin typeface="宋体"/>
                <a:cs typeface="宋体"/>
              </a:rPr>
              <a:t>在计算上</a:t>
            </a:r>
            <a:r>
              <a:rPr sz="2805" b="1" dirty="0">
                <a:latin typeface="宋体"/>
                <a:cs typeface="宋体"/>
              </a:rPr>
              <a:t> </a:t>
            </a:r>
            <a:r>
              <a:rPr sz="2805" b="1" spc="5" dirty="0">
                <a:latin typeface="宋体"/>
                <a:cs typeface="宋体"/>
              </a:rPr>
              <a:t>不能求出保密的解密钥</a:t>
            </a:r>
            <a:r>
              <a:rPr sz="2805" b="1" i="1" spc="-5" dirty="0">
                <a:latin typeface="Times New Roman"/>
                <a:cs typeface="Times New Roman"/>
              </a:rPr>
              <a:t>K</a:t>
            </a:r>
            <a:r>
              <a:rPr sz="2855" b="1" i="1" baseline="-20467" dirty="0">
                <a:latin typeface="Times New Roman"/>
                <a:cs typeface="Times New Roman"/>
              </a:rPr>
              <a:t>d</a:t>
            </a:r>
            <a:r>
              <a:rPr sz="2855" b="1" baseline="-20467" dirty="0">
                <a:latin typeface="Times New Roman"/>
                <a:cs typeface="Times New Roman"/>
              </a:rPr>
              <a:t>A </a:t>
            </a:r>
            <a:r>
              <a:rPr sz="2855" b="1" spc="-15" baseline="-20467" dirty="0">
                <a:latin typeface="Times New Roman"/>
                <a:cs typeface="Times New Roman"/>
              </a:rPr>
              <a:t> </a:t>
            </a:r>
            <a:r>
              <a:rPr sz="2805" b="1" dirty="0">
                <a:latin typeface="宋体"/>
                <a:cs typeface="宋体"/>
              </a:rPr>
              <a:t>。</a:t>
            </a:r>
            <a:r>
              <a:rPr sz="2805" b="1" spc="-5" dirty="0">
                <a:solidFill>
                  <a:srgbClr val="FF0000"/>
                </a:solidFill>
                <a:latin typeface="宋体"/>
                <a:cs typeface="宋体"/>
              </a:rPr>
              <a:t>因此签名的操作只</a:t>
            </a:r>
            <a:r>
              <a:rPr sz="2805" b="1" dirty="0">
                <a:solidFill>
                  <a:srgbClr val="FF0000"/>
                </a:solidFill>
                <a:latin typeface="宋体"/>
                <a:cs typeface="宋体"/>
              </a:rPr>
              <a:t>有</a:t>
            </a:r>
            <a:r>
              <a:rPr sz="2805" b="1" dirty="0">
                <a:solidFill>
                  <a:srgbClr val="FF0000"/>
                </a:solidFill>
                <a:latin typeface="Times New Roman"/>
                <a:cs typeface="Times New Roman"/>
              </a:rPr>
              <a:t>A </a:t>
            </a:r>
            <a:r>
              <a:rPr sz="2805" b="1" spc="100" dirty="0">
                <a:solidFill>
                  <a:srgbClr val="FF0000"/>
                </a:solidFill>
                <a:latin typeface="宋体"/>
                <a:cs typeface="宋体"/>
              </a:rPr>
              <a:t>才能进行，任何其他人都不能进行</a:t>
            </a:r>
            <a:r>
              <a:rPr sz="2805" b="1" spc="105" dirty="0">
                <a:solidFill>
                  <a:srgbClr val="FF0000"/>
                </a:solidFill>
                <a:latin typeface="宋体"/>
                <a:cs typeface="宋体"/>
              </a:rPr>
              <a:t>。</a:t>
            </a:r>
            <a:r>
              <a:rPr sz="2805" b="1" spc="100" dirty="0">
                <a:latin typeface="宋体"/>
                <a:cs typeface="宋体"/>
              </a:rPr>
              <a:t>所以</a:t>
            </a:r>
            <a:r>
              <a:rPr sz="2805" b="1" spc="95" dirty="0">
                <a:latin typeface="宋体"/>
                <a:cs typeface="宋体"/>
              </a:rPr>
              <a:t>，</a:t>
            </a:r>
            <a:r>
              <a:rPr sz="2805" b="1" i="1" spc="-5" dirty="0">
                <a:latin typeface="Times New Roman"/>
                <a:cs typeface="Times New Roman"/>
              </a:rPr>
              <a:t>K</a:t>
            </a:r>
            <a:r>
              <a:rPr sz="2855" b="1" i="1" spc="-7" baseline="-20467" dirty="0">
                <a:latin typeface="Times New Roman"/>
                <a:cs typeface="Times New Roman"/>
              </a:rPr>
              <a:t>d</a:t>
            </a:r>
            <a:r>
              <a:rPr sz="2855" b="1" baseline="-20467" dirty="0">
                <a:latin typeface="Times New Roman"/>
                <a:cs typeface="Times New Roman"/>
              </a:rPr>
              <a:t>A </a:t>
            </a:r>
            <a:r>
              <a:rPr sz="2855" b="1" spc="150" baseline="-20467" dirty="0">
                <a:latin typeface="Times New Roman"/>
                <a:cs typeface="Times New Roman"/>
              </a:rPr>
              <a:t> </a:t>
            </a:r>
            <a:r>
              <a:rPr sz="2805" b="1" spc="-10" dirty="0">
                <a:latin typeface="宋体"/>
                <a:cs typeface="宋体"/>
              </a:rPr>
              <a:t>就</a:t>
            </a:r>
            <a:r>
              <a:rPr sz="2805" b="1" spc="-5" dirty="0">
                <a:latin typeface="宋体"/>
                <a:cs typeface="宋体"/>
              </a:rPr>
              <a:t> </a:t>
            </a:r>
            <a:r>
              <a:rPr sz="2805" b="1" dirty="0">
                <a:latin typeface="宋体"/>
                <a:cs typeface="宋体"/>
              </a:rPr>
              <a:t>相当</a:t>
            </a:r>
            <a:r>
              <a:rPr sz="2805" b="1" spc="-10" dirty="0">
                <a:latin typeface="宋体"/>
                <a:cs typeface="宋体"/>
              </a:rPr>
              <a:t>于</a:t>
            </a:r>
            <a:r>
              <a:rPr sz="2805" b="1" dirty="0">
                <a:latin typeface="Times New Roman"/>
                <a:cs typeface="Times New Roman"/>
              </a:rPr>
              <a:t>A</a:t>
            </a:r>
            <a:r>
              <a:rPr sz="2805" b="1" dirty="0">
                <a:latin typeface="宋体"/>
                <a:cs typeface="宋体"/>
              </a:rPr>
              <a:t>的印章或指纹，而</a:t>
            </a:r>
            <a:r>
              <a:rPr sz="2805" b="1" i="1" spc="5" dirty="0">
                <a:latin typeface="Times New Roman"/>
                <a:cs typeface="Times New Roman"/>
              </a:rPr>
              <a:t>S</a:t>
            </a:r>
            <a:r>
              <a:rPr sz="2855" b="1" baseline="-20467" dirty="0">
                <a:latin typeface="Times New Roman"/>
                <a:cs typeface="Times New Roman"/>
              </a:rPr>
              <a:t>A</a:t>
            </a:r>
            <a:r>
              <a:rPr sz="2855" b="1" spc="172" baseline="-20467" dirty="0">
                <a:latin typeface="Times New Roman"/>
                <a:cs typeface="Times New Roman"/>
              </a:rPr>
              <a:t> </a:t>
            </a:r>
            <a:r>
              <a:rPr sz="2805" b="1" dirty="0">
                <a:latin typeface="宋体"/>
                <a:cs typeface="宋体"/>
              </a:rPr>
              <a:t>就是</a:t>
            </a:r>
            <a:r>
              <a:rPr sz="2805" b="1" spc="-5" dirty="0">
                <a:latin typeface="Times New Roman"/>
                <a:cs typeface="Times New Roman"/>
              </a:rPr>
              <a:t>A</a:t>
            </a:r>
            <a:r>
              <a:rPr sz="2805" b="1" dirty="0">
                <a:latin typeface="宋体"/>
                <a:cs typeface="宋体"/>
              </a:rPr>
              <a:t>对</a:t>
            </a:r>
            <a:r>
              <a:rPr sz="2805" b="1" i="1" spc="-5" dirty="0">
                <a:latin typeface="Times New Roman"/>
                <a:cs typeface="Times New Roman"/>
              </a:rPr>
              <a:t>M</a:t>
            </a:r>
            <a:r>
              <a:rPr sz="2805" b="1" spc="-5" dirty="0">
                <a:latin typeface="宋体"/>
                <a:cs typeface="宋体"/>
              </a:rPr>
              <a:t>的签名。对</a:t>
            </a:r>
            <a:r>
              <a:rPr sz="2805" b="1" dirty="0">
                <a:latin typeface="宋体"/>
                <a:cs typeface="宋体"/>
              </a:rPr>
              <a:t> </a:t>
            </a:r>
            <a:r>
              <a:rPr sz="2805" b="1" spc="-5" dirty="0">
                <a:latin typeface="宋体"/>
                <a:cs typeface="宋体"/>
              </a:rPr>
              <a:t>此</a:t>
            </a:r>
            <a:r>
              <a:rPr sz="2805" b="1" dirty="0">
                <a:latin typeface="Times New Roman"/>
                <a:cs typeface="Times New Roman"/>
              </a:rPr>
              <a:t>A</a:t>
            </a:r>
            <a:r>
              <a:rPr sz="2805" b="1" dirty="0">
                <a:latin typeface="宋体"/>
                <a:cs typeface="宋体"/>
              </a:rPr>
              <a:t>不能抵赖，任何其他人不能伪造。</a:t>
            </a:r>
            <a:endParaRPr sz="2805" dirty="0">
              <a:latin typeface="宋体"/>
              <a:cs typeface="宋体"/>
            </a:endParaRPr>
          </a:p>
          <a:p>
            <a:pPr marL="355639" indent="-343552" algn="just">
              <a:spcBef>
                <a:spcPts val="681"/>
              </a:spcBef>
            </a:pPr>
            <a:r>
              <a:rPr sz="2805" b="1" spc="-10" dirty="0">
                <a:latin typeface="宋体"/>
                <a:cs typeface="宋体"/>
              </a:rPr>
              <a:t>②</a:t>
            </a:r>
            <a:r>
              <a:rPr sz="2805" b="1" spc="170" dirty="0">
                <a:latin typeface="宋体"/>
                <a:cs typeface="宋体"/>
              </a:rPr>
              <a:t> </a:t>
            </a:r>
            <a:r>
              <a:rPr sz="2805" b="1" spc="80" dirty="0">
                <a:latin typeface="宋体"/>
                <a:cs typeface="宋体"/>
              </a:rPr>
              <a:t>事后如</a:t>
            </a:r>
            <a:r>
              <a:rPr sz="2805" b="1" spc="90" dirty="0">
                <a:latin typeface="宋体"/>
                <a:cs typeface="宋体"/>
              </a:rPr>
              <a:t>果</a:t>
            </a:r>
            <a:r>
              <a:rPr sz="2805" b="1" spc="85" dirty="0">
                <a:latin typeface="Times New Roman"/>
                <a:cs typeface="Times New Roman"/>
              </a:rPr>
              <a:t>A</a:t>
            </a:r>
            <a:r>
              <a:rPr sz="2805" b="1" spc="80" dirty="0">
                <a:latin typeface="宋体"/>
                <a:cs typeface="宋体"/>
              </a:rPr>
              <a:t>和</a:t>
            </a:r>
            <a:r>
              <a:rPr sz="2805" b="1" spc="85" dirty="0">
                <a:latin typeface="Times New Roman"/>
                <a:cs typeface="Times New Roman"/>
              </a:rPr>
              <a:t>B</a:t>
            </a:r>
            <a:r>
              <a:rPr sz="2805" b="1" spc="75" dirty="0">
                <a:latin typeface="宋体"/>
                <a:cs typeface="宋体"/>
              </a:rPr>
              <a:t>关于签名的真伪发生争执，则他们</a:t>
            </a:r>
            <a:endParaRPr sz="2805" dirty="0">
              <a:latin typeface="宋体"/>
              <a:cs typeface="宋体"/>
            </a:endParaRPr>
          </a:p>
          <a:p>
            <a:pPr marL="355639" marR="5090">
              <a:spcBef>
                <a:spcPts val="170"/>
              </a:spcBef>
            </a:pPr>
            <a:r>
              <a:rPr sz="2805" b="1" spc="75" dirty="0">
                <a:latin typeface="宋体"/>
                <a:cs typeface="宋体"/>
              </a:rPr>
              <a:t>应</a:t>
            </a:r>
            <a:r>
              <a:rPr sz="2805" b="1" spc="90" dirty="0">
                <a:latin typeface="宋体"/>
                <a:cs typeface="宋体"/>
              </a:rPr>
              <a:t>向</a:t>
            </a:r>
            <a:r>
              <a:rPr sz="2805" b="1" spc="75" dirty="0">
                <a:latin typeface="宋体"/>
                <a:cs typeface="宋体"/>
              </a:rPr>
              <a:t>公</a:t>
            </a:r>
            <a:r>
              <a:rPr sz="2805" b="1" spc="90" dirty="0">
                <a:latin typeface="宋体"/>
                <a:cs typeface="宋体"/>
              </a:rPr>
              <a:t>正</a:t>
            </a:r>
            <a:r>
              <a:rPr sz="2805" b="1" spc="75" dirty="0">
                <a:latin typeface="宋体"/>
                <a:cs typeface="宋体"/>
              </a:rPr>
              <a:t>的仲裁者出示留底的签名数据，由仲裁者 </a:t>
            </a:r>
            <a:r>
              <a:rPr sz="2805" b="1" dirty="0">
                <a:latin typeface="宋体"/>
                <a:cs typeface="宋体"/>
              </a:rPr>
              <a:t>当众验证签名，解决纠纷。</a:t>
            </a:r>
            <a:endParaRPr sz="2805" dirty="0">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19</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48491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p>
        </p:txBody>
      </p:sp>
      <p:pic>
        <p:nvPicPr>
          <p:cNvPr id="7" name="内容占位符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95800" y="2057400"/>
            <a:ext cx="2286000" cy="3146612"/>
          </a:xfrm>
        </p:spPr>
      </p:pic>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a:t>
            </a:fld>
            <a:endParaRPr lang="en-US" altLang="zh-CN" dirty="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2240478"/>
            <a:ext cx="2105891" cy="2895600"/>
          </a:xfrm>
          <a:prstGeom prst="rect">
            <a:avLst/>
          </a:prstGeom>
        </p:spPr>
      </p:pic>
      <p:sp>
        <p:nvSpPr>
          <p:cNvPr id="10" name="TextBox 9"/>
          <p:cNvSpPr txBox="1"/>
          <p:nvPr/>
        </p:nvSpPr>
        <p:spPr>
          <a:xfrm>
            <a:off x="762000" y="1905000"/>
            <a:ext cx="3429000" cy="4462760"/>
          </a:xfrm>
          <a:prstGeom prst="rect">
            <a:avLst/>
          </a:prstGeom>
          <a:noFill/>
        </p:spPr>
        <p:txBody>
          <a:bodyPr wrap="square" rtlCol="0">
            <a:spAutoFit/>
          </a:bodyPr>
          <a:lstStyle/>
          <a:p>
            <a:r>
              <a:rPr lang="zh-CN" altLang="en-US" sz="2400" dirty="0">
                <a:solidFill>
                  <a:srgbClr val="FF00FF"/>
                </a:solidFill>
                <a:latin typeface="方正舒体" pitchFamily="2" charset="-122"/>
                <a:ea typeface="方正舒体" pitchFamily="2" charset="-122"/>
              </a:rPr>
              <a:t>手写</a:t>
            </a:r>
            <a:r>
              <a:rPr lang="zh-CN" altLang="en-US" sz="2400" dirty="0" smtClean="0">
                <a:solidFill>
                  <a:srgbClr val="FF00FF"/>
                </a:solidFill>
                <a:latin typeface="方正舒体" pitchFamily="2" charset="-122"/>
                <a:ea typeface="方正舒体" pitchFamily="2" charset="-122"/>
              </a:rPr>
              <a:t>签名</a:t>
            </a:r>
            <a:r>
              <a:rPr lang="en-US" altLang="zh-CN" sz="2400" dirty="0" smtClean="0">
                <a:solidFill>
                  <a:srgbClr val="FF00FF"/>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传统</a:t>
            </a:r>
            <a:r>
              <a:rPr lang="zh-CN" altLang="en-US" sz="2400" dirty="0">
                <a:latin typeface="楷体_GB2312" pitchFamily="49" charset="-122"/>
                <a:ea typeface="楷体_GB2312" pitchFamily="49" charset="-122"/>
              </a:rPr>
              <a:t>的确认方式，如书信、签约、支付、批复</a:t>
            </a:r>
            <a:r>
              <a:rPr lang="zh-CN" altLang="en-US" sz="2400" dirty="0" smtClean="0">
                <a:latin typeface="楷体_GB2312" pitchFamily="49" charset="-122"/>
                <a:ea typeface="楷体_GB2312" pitchFamily="49" charset="-122"/>
              </a:rPr>
              <a:t>等</a:t>
            </a:r>
            <a:endParaRPr lang="en-US" altLang="zh-CN" sz="2400" dirty="0" smtClean="0">
              <a:latin typeface="楷体_GB2312" pitchFamily="49" charset="-122"/>
              <a:ea typeface="楷体_GB2312" pitchFamily="49" charset="-122"/>
            </a:endParaRPr>
          </a:p>
          <a:p>
            <a:endParaRPr lang="en-US" altLang="zh-CN" sz="2400" dirty="0">
              <a:ea typeface="楷体_GB2312" pitchFamily="49" charset="-122"/>
            </a:endParaRPr>
          </a:p>
          <a:p>
            <a:r>
              <a:rPr lang="zh-CN" altLang="en-US" sz="2400" dirty="0">
                <a:latin typeface="楷体_GB2312" pitchFamily="49" charset="-122"/>
                <a:ea typeface="楷体_GB2312" pitchFamily="49" charset="-122"/>
              </a:rPr>
              <a:t>在网络时代，人们通过网络支付费用、买卖股票，为了保证网上商务活动的安全，</a:t>
            </a:r>
            <a:r>
              <a:rPr lang="zh-CN" altLang="en-US" sz="2400" dirty="0" smtClean="0">
                <a:latin typeface="楷体_GB2312" pitchFamily="49" charset="-122"/>
                <a:ea typeface="楷体_GB2312" pitchFamily="49" charset="-122"/>
              </a:rPr>
              <a:t>需要一</a:t>
            </a:r>
            <a:r>
              <a:rPr lang="zh-CN" altLang="en-US" sz="2400" dirty="0">
                <a:latin typeface="楷体_GB2312" pitchFamily="49" charset="-122"/>
                <a:ea typeface="楷体_GB2312" pitchFamily="49" charset="-122"/>
              </a:rPr>
              <a:t>个很重要的安全机制</a:t>
            </a:r>
            <a:r>
              <a:rPr lang="zh-CN" altLang="en-US" sz="2400" dirty="0">
                <a:ea typeface="楷体_GB2312" pitchFamily="49" charset="-122"/>
              </a:rPr>
              <a:t>——</a:t>
            </a:r>
            <a:r>
              <a:rPr lang="zh-CN" altLang="en-US" sz="4400" b="1" dirty="0">
                <a:solidFill>
                  <a:srgbClr val="FF0000"/>
                </a:solidFill>
                <a:latin typeface="华文琥珀" pitchFamily="2" charset="-122"/>
                <a:ea typeface="华文琥珀" pitchFamily="2" charset="-122"/>
              </a:rPr>
              <a:t>数字签名</a:t>
            </a:r>
            <a:endParaRPr lang="zh-CN" altLang="en-US" sz="4400" dirty="0">
              <a:latin typeface="华文琥珀" pitchFamily="2" charset="-122"/>
              <a:ea typeface="华文琥珀" pitchFamily="2" charset="-122"/>
            </a:endParaRPr>
          </a:p>
          <a:p>
            <a:endParaRPr lang="zh-CN" altLang="en-US" sz="2400" dirty="0"/>
          </a:p>
        </p:txBody>
      </p:sp>
    </p:spTree>
    <p:extLst>
      <p:ext uri="{BB962C8B-B14F-4D97-AF65-F5344CB8AC3E}">
        <p14:creationId xmlns:p14="http://schemas.microsoft.com/office/powerpoint/2010/main" val="981821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640" y="1596506"/>
            <a:ext cx="8307214" cy="3783168"/>
          </a:xfrm>
          <a:prstGeom prst="rect">
            <a:avLst/>
          </a:prstGeom>
        </p:spPr>
        <p:txBody>
          <a:bodyPr vert="horz" wrap="square" lIns="0" tIns="0" rIns="0" bIns="0" rtlCol="0">
            <a:spAutoFit/>
          </a:bodyPr>
          <a:lstStyle/>
          <a:p>
            <a:pPr marL="12724"/>
            <a:r>
              <a:rPr sz="3206" spc="1383" dirty="0">
                <a:latin typeface="Wingdings"/>
                <a:cs typeface="Wingdings"/>
              </a:rPr>
              <a:t></a:t>
            </a:r>
            <a:r>
              <a:rPr sz="3206" spc="-491" dirty="0">
                <a:latin typeface="Times New Roman"/>
                <a:cs typeface="Times New Roman"/>
              </a:rPr>
              <a:t> </a:t>
            </a:r>
            <a:r>
              <a:rPr sz="3206" b="1" spc="-5" dirty="0">
                <a:latin typeface="宋体"/>
                <a:cs typeface="宋体"/>
              </a:rPr>
              <a:t>签名通信协议的问题：</a:t>
            </a:r>
            <a:endParaRPr sz="3206" dirty="0">
              <a:latin typeface="宋体"/>
              <a:cs typeface="宋体"/>
            </a:endParaRPr>
          </a:p>
          <a:p>
            <a:pPr marL="355639" marR="8907" indent="-343552" algn="just">
              <a:spcBef>
                <a:spcPts val="491"/>
              </a:spcBef>
            </a:pPr>
            <a:r>
              <a:rPr sz="2805" b="1" spc="50" dirty="0">
                <a:latin typeface="宋体"/>
                <a:cs typeface="宋体"/>
              </a:rPr>
              <a:t>①验证签名的过程就是恢复明文的过程。而</a:t>
            </a:r>
            <a:r>
              <a:rPr sz="2805" b="1" spc="50" dirty="0">
                <a:latin typeface="Times New Roman"/>
                <a:cs typeface="Times New Roman"/>
              </a:rPr>
              <a:t>B</a:t>
            </a:r>
            <a:r>
              <a:rPr sz="2805" b="1" spc="50" dirty="0">
                <a:latin typeface="宋体"/>
                <a:cs typeface="宋体"/>
              </a:rPr>
              <a:t>事先并 </a:t>
            </a:r>
            <a:r>
              <a:rPr sz="2805" b="1" spc="75" dirty="0">
                <a:latin typeface="宋体"/>
                <a:cs typeface="宋体"/>
              </a:rPr>
              <a:t>不知道明</a:t>
            </a:r>
            <a:r>
              <a:rPr sz="2805" b="1" spc="65" dirty="0">
                <a:latin typeface="宋体"/>
                <a:cs typeface="宋体"/>
              </a:rPr>
              <a:t>文</a:t>
            </a:r>
            <a:r>
              <a:rPr sz="2805" b="1" spc="70" dirty="0">
                <a:latin typeface="Times New Roman"/>
                <a:cs typeface="Times New Roman"/>
              </a:rPr>
              <a:t>M</a:t>
            </a:r>
            <a:r>
              <a:rPr sz="2805" b="1" spc="70" dirty="0">
                <a:latin typeface="宋体"/>
                <a:cs typeface="宋体"/>
              </a:rPr>
              <a:t>，</a:t>
            </a:r>
            <a:r>
              <a:rPr sz="2805" b="1" spc="75" dirty="0">
                <a:latin typeface="宋体"/>
                <a:cs typeface="宋体"/>
              </a:rPr>
              <a:t>否则就用不着通信了。那</a:t>
            </a:r>
            <a:r>
              <a:rPr sz="2805" b="1" spc="65" dirty="0">
                <a:latin typeface="宋体"/>
                <a:cs typeface="宋体"/>
              </a:rPr>
              <a:t>末</a:t>
            </a:r>
            <a:r>
              <a:rPr sz="2805" b="1" spc="50" dirty="0">
                <a:latin typeface="Times New Roman"/>
                <a:cs typeface="Times New Roman"/>
              </a:rPr>
              <a:t>B</a:t>
            </a:r>
            <a:r>
              <a:rPr sz="2805" b="1" spc="50" dirty="0">
                <a:latin typeface="宋体"/>
                <a:cs typeface="宋体"/>
              </a:rPr>
              <a:t>怎样</a:t>
            </a:r>
            <a:r>
              <a:rPr sz="2805" b="1" spc="55" dirty="0">
                <a:latin typeface="宋体"/>
                <a:cs typeface="宋体"/>
              </a:rPr>
              <a:t> </a:t>
            </a:r>
            <a:r>
              <a:rPr sz="2805" b="1" dirty="0">
                <a:latin typeface="宋体"/>
                <a:cs typeface="宋体"/>
              </a:rPr>
              <a:t>判定恢复出</a:t>
            </a:r>
            <a:r>
              <a:rPr sz="2805" b="1" spc="-5" dirty="0">
                <a:latin typeface="宋体"/>
                <a:cs typeface="宋体"/>
              </a:rPr>
              <a:t>的</a:t>
            </a:r>
            <a:r>
              <a:rPr sz="2805" b="1" dirty="0">
                <a:latin typeface="Times New Roman"/>
                <a:cs typeface="Times New Roman"/>
              </a:rPr>
              <a:t>M</a:t>
            </a:r>
            <a:r>
              <a:rPr sz="2805" b="1" dirty="0">
                <a:latin typeface="宋体"/>
                <a:cs typeface="宋体"/>
              </a:rPr>
              <a:t>是否正确呢？</a:t>
            </a:r>
            <a:endParaRPr sz="2805" dirty="0">
              <a:latin typeface="宋体"/>
              <a:cs typeface="宋体"/>
            </a:endParaRPr>
          </a:p>
          <a:p>
            <a:pPr marL="354367" marR="5090" indent="-342279" algn="just">
              <a:lnSpc>
                <a:spcPct val="102600"/>
              </a:lnSpc>
              <a:spcBef>
                <a:spcPts val="591"/>
              </a:spcBef>
            </a:pPr>
            <a:r>
              <a:rPr sz="2805" b="1" spc="80" dirty="0">
                <a:latin typeface="宋体"/>
                <a:cs typeface="宋体"/>
              </a:rPr>
              <a:t>②怎样阻</a:t>
            </a:r>
            <a:r>
              <a:rPr sz="2805" b="1" spc="70" dirty="0">
                <a:latin typeface="宋体"/>
                <a:cs typeface="宋体"/>
              </a:rPr>
              <a:t>止</a:t>
            </a:r>
            <a:r>
              <a:rPr sz="2805" b="1" spc="65" dirty="0">
                <a:latin typeface="Times New Roman"/>
                <a:cs typeface="Times New Roman"/>
              </a:rPr>
              <a:t>B</a:t>
            </a:r>
            <a:r>
              <a:rPr sz="2805" b="1" spc="70" dirty="0">
                <a:latin typeface="宋体"/>
                <a:cs typeface="宋体"/>
              </a:rPr>
              <a:t>或</a:t>
            </a:r>
            <a:r>
              <a:rPr sz="2805" b="1" spc="75" dirty="0">
                <a:latin typeface="Times New Roman"/>
                <a:cs typeface="Times New Roman"/>
              </a:rPr>
              <a:t>A</a:t>
            </a:r>
            <a:r>
              <a:rPr sz="2805" b="1" spc="70" dirty="0">
                <a:latin typeface="宋体"/>
                <a:cs typeface="宋体"/>
              </a:rPr>
              <a:t>用</a:t>
            </a:r>
            <a:r>
              <a:rPr sz="2805" b="1" spc="75" dirty="0">
                <a:latin typeface="Times New Roman"/>
                <a:cs typeface="Times New Roman"/>
              </a:rPr>
              <a:t>A</a:t>
            </a:r>
            <a:r>
              <a:rPr sz="2805" b="1" spc="75" dirty="0">
                <a:latin typeface="宋体"/>
                <a:cs typeface="宋体"/>
              </a:rPr>
              <a:t>以前发给</a:t>
            </a:r>
            <a:r>
              <a:rPr sz="2805" b="1" spc="70" dirty="0">
                <a:latin typeface="Times New Roman"/>
                <a:cs typeface="Times New Roman"/>
              </a:rPr>
              <a:t>B</a:t>
            </a:r>
            <a:r>
              <a:rPr sz="2805" b="1" spc="75" dirty="0">
                <a:latin typeface="宋体"/>
                <a:cs typeface="宋体"/>
              </a:rPr>
              <a:t>的签名数据，或</a:t>
            </a:r>
            <a:r>
              <a:rPr sz="2805" b="1" spc="65" dirty="0">
                <a:latin typeface="宋体"/>
                <a:cs typeface="宋体"/>
              </a:rPr>
              <a:t>用</a:t>
            </a:r>
            <a:r>
              <a:rPr sz="2805" b="1" dirty="0">
                <a:latin typeface="Times New Roman"/>
                <a:cs typeface="Times New Roman"/>
              </a:rPr>
              <a:t>A </a:t>
            </a:r>
            <a:r>
              <a:rPr sz="2805" b="1" spc="100" dirty="0">
                <a:latin typeface="宋体"/>
                <a:cs typeface="宋体"/>
              </a:rPr>
              <a:t>发</a:t>
            </a:r>
            <a:r>
              <a:rPr sz="2805" b="1" spc="114" dirty="0">
                <a:latin typeface="宋体"/>
                <a:cs typeface="宋体"/>
              </a:rPr>
              <a:t>给</a:t>
            </a:r>
            <a:r>
              <a:rPr sz="2805" b="1" spc="100" dirty="0">
                <a:latin typeface="宋体"/>
                <a:cs typeface="宋体"/>
              </a:rPr>
              <a:t>其</a:t>
            </a:r>
            <a:r>
              <a:rPr sz="2805" b="1" spc="114" dirty="0">
                <a:latin typeface="宋体"/>
                <a:cs typeface="宋体"/>
              </a:rPr>
              <a:t>他</a:t>
            </a:r>
            <a:r>
              <a:rPr sz="2805" b="1" spc="100" dirty="0">
                <a:latin typeface="宋体"/>
                <a:cs typeface="宋体"/>
              </a:rPr>
              <a:t>人的签名数据来冒充当</a:t>
            </a:r>
            <a:r>
              <a:rPr sz="2805" b="1" spc="80" dirty="0">
                <a:latin typeface="宋体"/>
                <a:cs typeface="宋体"/>
              </a:rPr>
              <a:t>前</a:t>
            </a:r>
            <a:r>
              <a:rPr sz="2805" b="1" spc="105" dirty="0">
                <a:latin typeface="Times New Roman"/>
                <a:cs typeface="Times New Roman"/>
              </a:rPr>
              <a:t>A</a:t>
            </a:r>
            <a:r>
              <a:rPr sz="2805" b="1" spc="95" dirty="0">
                <a:latin typeface="宋体"/>
                <a:cs typeface="宋体"/>
              </a:rPr>
              <a:t>发</a:t>
            </a:r>
            <a:r>
              <a:rPr sz="2805" b="1" spc="100" dirty="0">
                <a:latin typeface="宋体"/>
                <a:cs typeface="宋体"/>
              </a:rPr>
              <a:t>给</a:t>
            </a:r>
            <a:r>
              <a:rPr sz="2805" b="1" spc="95" dirty="0">
                <a:latin typeface="Times New Roman"/>
                <a:cs typeface="Times New Roman"/>
              </a:rPr>
              <a:t>B</a:t>
            </a:r>
            <a:r>
              <a:rPr sz="2805" b="1" spc="95" dirty="0">
                <a:latin typeface="宋体"/>
                <a:cs typeface="宋体"/>
              </a:rPr>
              <a:t>的签名</a:t>
            </a:r>
            <a:r>
              <a:rPr sz="2805" b="1" spc="100" dirty="0">
                <a:latin typeface="宋体"/>
                <a:cs typeface="宋体"/>
              </a:rPr>
              <a:t> </a:t>
            </a:r>
            <a:r>
              <a:rPr sz="2805" b="1" dirty="0">
                <a:latin typeface="宋体"/>
                <a:cs typeface="宋体"/>
              </a:rPr>
              <a:t>数据呢？</a:t>
            </a:r>
            <a:endParaRPr sz="2805" dirty="0">
              <a:latin typeface="宋体"/>
              <a:cs typeface="宋体"/>
            </a:endParaRPr>
          </a:p>
          <a:p>
            <a:pPr marL="12724">
              <a:lnSpc>
                <a:spcPts val="3341"/>
              </a:lnSpc>
              <a:spcBef>
                <a:spcPts val="681"/>
              </a:spcBef>
            </a:pPr>
            <a:r>
              <a:rPr sz="2805" spc="1212" dirty="0">
                <a:latin typeface="Wingdings"/>
                <a:cs typeface="Wingdings"/>
              </a:rPr>
              <a:t></a:t>
            </a:r>
            <a:r>
              <a:rPr sz="2805" spc="-95" dirty="0">
                <a:latin typeface="Times New Roman"/>
                <a:cs typeface="Times New Roman"/>
              </a:rPr>
              <a:t> </a:t>
            </a:r>
            <a:r>
              <a:rPr sz="2805" b="1" dirty="0">
                <a:solidFill>
                  <a:srgbClr val="FF0000"/>
                </a:solidFill>
                <a:latin typeface="宋体"/>
                <a:cs typeface="宋体"/>
              </a:rPr>
              <a:t>仅仅靠签名本身并不能解决这些问题。</a:t>
            </a:r>
            <a:endParaRPr sz="2805" dirty="0">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20</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436340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742" y="1596507"/>
            <a:ext cx="4680362" cy="995320"/>
          </a:xfrm>
          <a:prstGeom prst="rect">
            <a:avLst/>
          </a:prstGeom>
        </p:spPr>
        <p:txBody>
          <a:bodyPr vert="horz" wrap="square" lIns="0" tIns="0" rIns="0" bIns="0" rtlCol="0">
            <a:spAutoFit/>
          </a:bodyPr>
          <a:lstStyle/>
          <a:p>
            <a:pPr marL="12724"/>
            <a:r>
              <a:rPr sz="3206" spc="1383" dirty="0">
                <a:latin typeface="Wingdings"/>
                <a:cs typeface="Wingdings"/>
              </a:rPr>
              <a:t></a:t>
            </a:r>
            <a:r>
              <a:rPr sz="3206" spc="-491" dirty="0">
                <a:latin typeface="Times New Roman"/>
                <a:cs typeface="Times New Roman"/>
              </a:rPr>
              <a:t> </a:t>
            </a:r>
            <a:r>
              <a:rPr sz="3206" b="1" spc="-5" dirty="0">
                <a:latin typeface="宋体"/>
                <a:cs typeface="宋体"/>
              </a:rPr>
              <a:t>解决问题的一种办法：</a:t>
            </a:r>
            <a:endParaRPr sz="3206">
              <a:latin typeface="宋体"/>
              <a:cs typeface="宋体"/>
            </a:endParaRPr>
          </a:p>
          <a:p>
            <a:pPr marL="12724">
              <a:lnSpc>
                <a:spcPts val="3201"/>
              </a:lnSpc>
              <a:spcBef>
                <a:spcPts val="666"/>
              </a:spcBef>
            </a:pPr>
            <a:r>
              <a:rPr sz="2805" b="1" dirty="0">
                <a:latin typeface="宋体"/>
                <a:cs typeface="宋体"/>
              </a:rPr>
              <a:t>①合理设计明文的数据格式：</a:t>
            </a:r>
            <a:endParaRPr sz="2805">
              <a:latin typeface="宋体"/>
              <a:cs typeface="宋体"/>
            </a:endParaRPr>
          </a:p>
        </p:txBody>
      </p:sp>
      <p:sp>
        <p:nvSpPr>
          <p:cNvPr id="9" name="object 9"/>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21</a:t>
            </a:fld>
            <a:endParaRPr spc="-5" dirty="0"/>
          </a:p>
        </p:txBody>
      </p:sp>
      <p:sp>
        <p:nvSpPr>
          <p:cNvPr id="3" name="object 3"/>
          <p:cNvSpPr txBox="1"/>
          <p:nvPr/>
        </p:nvSpPr>
        <p:spPr>
          <a:xfrm>
            <a:off x="1311740" y="3861494"/>
            <a:ext cx="5551926" cy="432458"/>
          </a:xfrm>
          <a:prstGeom prst="rect">
            <a:avLst/>
          </a:prstGeom>
        </p:spPr>
        <p:txBody>
          <a:bodyPr vert="horz" wrap="square" lIns="0" tIns="0" rIns="0" bIns="0" rtlCol="0">
            <a:spAutoFit/>
          </a:bodyPr>
          <a:lstStyle/>
          <a:p>
            <a:pPr marL="12724"/>
            <a:r>
              <a:rPr sz="2805" b="1" i="1" spc="-5" dirty="0">
                <a:latin typeface="Times New Roman"/>
                <a:cs typeface="Times New Roman"/>
              </a:rPr>
              <a:t>M</a:t>
            </a:r>
            <a:r>
              <a:rPr sz="2805" b="1" spc="-5" dirty="0">
                <a:latin typeface="Times New Roman"/>
                <a:cs typeface="Times New Roman"/>
              </a:rPr>
              <a:t>=</a:t>
            </a:r>
            <a:r>
              <a:rPr sz="2805" b="1" dirty="0">
                <a:latin typeface="Times New Roman"/>
                <a:cs typeface="Times New Roman"/>
              </a:rPr>
              <a:t>&lt; A</a:t>
            </a:r>
            <a:r>
              <a:rPr sz="2805" b="1" spc="-5" dirty="0">
                <a:latin typeface="宋体"/>
                <a:cs typeface="宋体"/>
              </a:rPr>
              <a:t>，</a:t>
            </a:r>
            <a:r>
              <a:rPr sz="2805" b="1" spc="-5" dirty="0">
                <a:latin typeface="Times New Roman"/>
                <a:cs typeface="Times New Roman"/>
              </a:rPr>
              <a:t>B</a:t>
            </a:r>
            <a:r>
              <a:rPr sz="2805" b="1" spc="-5" dirty="0">
                <a:latin typeface="宋体"/>
                <a:cs typeface="宋体"/>
              </a:rPr>
              <a:t>，</a:t>
            </a:r>
            <a:r>
              <a:rPr sz="2805" b="1" i="1" dirty="0">
                <a:latin typeface="Times New Roman"/>
                <a:cs typeface="Times New Roman"/>
              </a:rPr>
              <a:t>I</a:t>
            </a:r>
            <a:r>
              <a:rPr sz="2805" b="1" spc="-5" dirty="0">
                <a:latin typeface="宋体"/>
                <a:cs typeface="宋体"/>
              </a:rPr>
              <a:t>，</a:t>
            </a:r>
            <a:r>
              <a:rPr sz="2805" b="1" i="1" dirty="0">
                <a:latin typeface="Times New Roman"/>
                <a:cs typeface="Times New Roman"/>
              </a:rPr>
              <a:t>T</a:t>
            </a:r>
            <a:r>
              <a:rPr sz="2805" b="1" spc="-5" dirty="0">
                <a:latin typeface="宋体"/>
                <a:cs typeface="宋体"/>
              </a:rPr>
              <a:t>，</a:t>
            </a:r>
            <a:r>
              <a:rPr sz="2805" b="1" spc="-5" dirty="0">
                <a:latin typeface="Times New Roman"/>
                <a:cs typeface="Times New Roman"/>
              </a:rPr>
              <a:t>DAT</a:t>
            </a:r>
            <a:r>
              <a:rPr sz="2805" b="1" dirty="0">
                <a:latin typeface="Times New Roman"/>
                <a:cs typeface="Times New Roman"/>
              </a:rPr>
              <a:t>A</a:t>
            </a:r>
            <a:r>
              <a:rPr sz="2805" b="1" spc="-5" dirty="0">
                <a:latin typeface="宋体"/>
                <a:cs typeface="宋体"/>
              </a:rPr>
              <a:t>，</a:t>
            </a:r>
            <a:r>
              <a:rPr sz="2805" b="1" dirty="0">
                <a:latin typeface="Times New Roman"/>
                <a:cs typeface="Times New Roman"/>
              </a:rPr>
              <a:t>CRC</a:t>
            </a:r>
            <a:r>
              <a:rPr sz="2805" b="1" spc="5" dirty="0">
                <a:latin typeface="Times New Roman"/>
                <a:cs typeface="Times New Roman"/>
              </a:rPr>
              <a:t> </a:t>
            </a:r>
            <a:r>
              <a:rPr sz="2805" b="1" dirty="0">
                <a:latin typeface="Times New Roman"/>
                <a:cs typeface="Times New Roman"/>
              </a:rPr>
              <a:t>&gt;</a:t>
            </a:r>
            <a:endParaRPr sz="2805" dirty="0">
              <a:latin typeface="Times New Roman"/>
              <a:cs typeface="Times New Roman"/>
            </a:endParaRPr>
          </a:p>
        </p:txBody>
      </p:sp>
      <p:sp>
        <p:nvSpPr>
          <p:cNvPr id="4" name="object 4"/>
          <p:cNvSpPr txBox="1"/>
          <p:nvPr/>
        </p:nvSpPr>
        <p:spPr>
          <a:xfrm>
            <a:off x="395640" y="4399794"/>
            <a:ext cx="1545913" cy="423978"/>
          </a:xfrm>
          <a:prstGeom prst="rect">
            <a:avLst/>
          </a:prstGeom>
        </p:spPr>
        <p:txBody>
          <a:bodyPr vert="horz" wrap="square" lIns="0" tIns="0" rIns="0" bIns="0" rtlCol="0">
            <a:spAutoFit/>
          </a:bodyPr>
          <a:lstStyle/>
          <a:p>
            <a:pPr marL="12724">
              <a:lnSpc>
                <a:spcPts val="3301"/>
              </a:lnSpc>
            </a:pPr>
            <a:r>
              <a:rPr sz="2805" b="1" dirty="0">
                <a:latin typeface="宋体"/>
                <a:cs typeface="宋体"/>
              </a:rPr>
              <a:t>②</a:t>
            </a:r>
            <a:r>
              <a:rPr sz="2805" b="1" spc="-10" dirty="0">
                <a:latin typeface="宋体"/>
                <a:cs typeface="宋体"/>
              </a:rPr>
              <a:t>记</a:t>
            </a:r>
            <a:r>
              <a:rPr sz="2805" b="1" spc="-701" dirty="0">
                <a:latin typeface="宋体"/>
                <a:cs typeface="宋体"/>
              </a:rPr>
              <a:t> </a:t>
            </a:r>
            <a:r>
              <a:rPr sz="2805" b="1" spc="-5" dirty="0">
                <a:latin typeface="宋体"/>
                <a:cs typeface="宋体"/>
              </a:rPr>
              <a:t>其中</a:t>
            </a:r>
            <a:endParaRPr sz="2805">
              <a:latin typeface="宋体"/>
              <a:cs typeface="宋体"/>
            </a:endParaRPr>
          </a:p>
        </p:txBody>
      </p:sp>
      <p:sp>
        <p:nvSpPr>
          <p:cNvPr id="5" name="object 5"/>
          <p:cNvSpPr txBox="1"/>
          <p:nvPr/>
        </p:nvSpPr>
        <p:spPr>
          <a:xfrm>
            <a:off x="3162903" y="4399688"/>
            <a:ext cx="3729276" cy="432458"/>
          </a:xfrm>
          <a:prstGeom prst="rect">
            <a:avLst/>
          </a:prstGeom>
        </p:spPr>
        <p:txBody>
          <a:bodyPr vert="horz" wrap="square" lIns="0" tIns="0" rIns="0" bIns="0" rtlCol="0">
            <a:spAutoFit/>
          </a:bodyPr>
          <a:lstStyle/>
          <a:p>
            <a:pPr marL="12724">
              <a:tabLst>
                <a:tab pos="3359170" algn="l"/>
              </a:tabLst>
            </a:pPr>
            <a:r>
              <a:rPr sz="2805" b="1" i="1" dirty="0">
                <a:latin typeface="Times New Roman"/>
                <a:cs typeface="Times New Roman"/>
              </a:rPr>
              <a:t>H</a:t>
            </a:r>
            <a:r>
              <a:rPr sz="2805" b="1" i="1" spc="-5" dirty="0">
                <a:latin typeface="Times New Roman"/>
                <a:cs typeface="Times New Roman"/>
              </a:rPr>
              <a:t> </a:t>
            </a:r>
            <a:r>
              <a:rPr sz="2805" b="1" dirty="0">
                <a:latin typeface="Times New Roman"/>
                <a:cs typeface="Times New Roman"/>
              </a:rPr>
              <a:t>=</a:t>
            </a:r>
            <a:r>
              <a:rPr sz="2805" b="1" spc="-5" dirty="0">
                <a:latin typeface="Times New Roman"/>
                <a:cs typeface="Times New Roman"/>
              </a:rPr>
              <a:t> </a:t>
            </a:r>
            <a:r>
              <a:rPr sz="2805" b="1" dirty="0">
                <a:latin typeface="Times New Roman"/>
                <a:cs typeface="Times New Roman"/>
              </a:rPr>
              <a:t>&lt;</a:t>
            </a:r>
            <a:r>
              <a:rPr sz="2805" b="1" spc="-5" dirty="0">
                <a:latin typeface="Times New Roman"/>
                <a:cs typeface="Times New Roman"/>
              </a:rPr>
              <a:t> </a:t>
            </a:r>
            <a:r>
              <a:rPr sz="2805" b="1" dirty="0">
                <a:latin typeface="Times New Roman"/>
                <a:cs typeface="Times New Roman"/>
              </a:rPr>
              <a:t>A</a:t>
            </a:r>
            <a:r>
              <a:rPr sz="2805" b="1" spc="-5" dirty="0">
                <a:latin typeface="宋体"/>
                <a:cs typeface="宋体"/>
              </a:rPr>
              <a:t>，</a:t>
            </a:r>
            <a:r>
              <a:rPr sz="2805" b="1" spc="-5" dirty="0">
                <a:latin typeface="Times New Roman"/>
                <a:cs typeface="Times New Roman"/>
              </a:rPr>
              <a:t>B</a:t>
            </a:r>
            <a:r>
              <a:rPr sz="2805" b="1" spc="-5" dirty="0">
                <a:latin typeface="宋体"/>
                <a:cs typeface="宋体"/>
              </a:rPr>
              <a:t>，</a:t>
            </a:r>
            <a:r>
              <a:rPr sz="2805" b="1" i="1" dirty="0">
                <a:latin typeface="Times New Roman"/>
                <a:cs typeface="Times New Roman"/>
              </a:rPr>
              <a:t>I</a:t>
            </a:r>
            <a:r>
              <a:rPr sz="2805" b="1" spc="-5" dirty="0">
                <a:latin typeface="宋体"/>
                <a:cs typeface="宋体"/>
              </a:rPr>
              <a:t>，</a:t>
            </a:r>
            <a:r>
              <a:rPr sz="2805" b="1" i="1" dirty="0">
                <a:latin typeface="Times New Roman"/>
                <a:cs typeface="Times New Roman"/>
              </a:rPr>
              <a:t>T</a:t>
            </a:r>
            <a:r>
              <a:rPr sz="2805" b="1" i="1" spc="5" dirty="0">
                <a:latin typeface="Times New Roman"/>
                <a:cs typeface="Times New Roman"/>
              </a:rPr>
              <a:t> </a:t>
            </a:r>
            <a:r>
              <a:rPr sz="2805" b="1" dirty="0">
                <a:latin typeface="Times New Roman"/>
                <a:cs typeface="Times New Roman"/>
              </a:rPr>
              <a:t>&gt;	</a:t>
            </a:r>
            <a:r>
              <a:rPr sz="2805" b="1" spc="-10" dirty="0">
                <a:latin typeface="宋体"/>
                <a:cs typeface="宋体"/>
              </a:rPr>
              <a:t>。</a:t>
            </a:r>
            <a:endParaRPr sz="2805" dirty="0">
              <a:latin typeface="宋体"/>
              <a:cs typeface="宋体"/>
            </a:endParaRPr>
          </a:p>
        </p:txBody>
      </p:sp>
      <p:sp>
        <p:nvSpPr>
          <p:cNvPr id="6" name="object 6"/>
          <p:cNvSpPr txBox="1"/>
          <p:nvPr/>
        </p:nvSpPr>
        <p:spPr>
          <a:xfrm>
            <a:off x="395534" y="4913460"/>
            <a:ext cx="8294490" cy="864915"/>
          </a:xfrm>
          <a:prstGeom prst="rect">
            <a:avLst/>
          </a:prstGeom>
        </p:spPr>
        <p:txBody>
          <a:bodyPr vert="horz" wrap="square" lIns="0" tIns="0" rIns="0" bIns="0" rtlCol="0">
            <a:spAutoFit/>
          </a:bodyPr>
          <a:lstStyle/>
          <a:p>
            <a:pPr marL="355003" marR="5090" indent="-342915">
              <a:tabLst>
                <a:tab pos="2229904" algn="l"/>
                <a:tab pos="4817356" algn="l"/>
                <a:tab pos="5183174" algn="l"/>
              </a:tabLst>
            </a:pPr>
            <a:r>
              <a:rPr sz="2805" b="1" dirty="0">
                <a:latin typeface="宋体"/>
                <a:cs typeface="宋体"/>
              </a:rPr>
              <a:t>于是</a:t>
            </a:r>
            <a:r>
              <a:rPr sz="2805" b="1" spc="-5" dirty="0">
                <a:latin typeface="宋体"/>
                <a:cs typeface="宋体"/>
              </a:rPr>
              <a:t>，</a:t>
            </a:r>
            <a:r>
              <a:rPr sz="2805" b="1" spc="5" dirty="0">
                <a:latin typeface="Times New Roman"/>
                <a:cs typeface="Times New Roman"/>
              </a:rPr>
              <a:t>A</a:t>
            </a:r>
            <a:r>
              <a:rPr sz="2805" b="1" spc="-10" dirty="0">
                <a:latin typeface="宋体"/>
                <a:cs typeface="宋体"/>
              </a:rPr>
              <a:t>以</a:t>
            </a:r>
            <a:r>
              <a:rPr sz="2805" b="1" spc="-130" dirty="0">
                <a:latin typeface="宋体"/>
                <a:cs typeface="宋体"/>
              </a:rPr>
              <a:t> </a:t>
            </a:r>
            <a:r>
              <a:rPr sz="2805" b="1" dirty="0">
                <a:solidFill>
                  <a:srgbClr val="FF0000"/>
                </a:solidFill>
                <a:latin typeface="Times New Roman"/>
                <a:cs typeface="Times New Roman"/>
              </a:rPr>
              <a:t>&lt;	</a:t>
            </a:r>
            <a:r>
              <a:rPr sz="2805" b="1" i="1" spc="-10" dirty="0">
                <a:solidFill>
                  <a:srgbClr val="FF0000"/>
                </a:solidFill>
                <a:latin typeface="Times New Roman"/>
                <a:cs typeface="Times New Roman"/>
              </a:rPr>
              <a:t>H</a:t>
            </a:r>
            <a:r>
              <a:rPr sz="2805" b="1" spc="-5" dirty="0">
                <a:solidFill>
                  <a:srgbClr val="FF0000"/>
                </a:solidFill>
                <a:latin typeface="宋体"/>
                <a:cs typeface="宋体"/>
              </a:rPr>
              <a:t>，</a:t>
            </a:r>
            <a:r>
              <a:rPr sz="2805" b="1" dirty="0">
                <a:solidFill>
                  <a:srgbClr val="FF0000"/>
                </a:solidFill>
                <a:latin typeface="Times New Roman"/>
                <a:cs typeface="Times New Roman"/>
              </a:rPr>
              <a:t>SIG(</a:t>
            </a:r>
            <a:r>
              <a:rPr sz="2805" b="1" i="1" spc="-10" dirty="0">
                <a:solidFill>
                  <a:srgbClr val="FF0000"/>
                </a:solidFill>
                <a:latin typeface="Times New Roman"/>
                <a:cs typeface="Times New Roman"/>
              </a:rPr>
              <a:t>M</a:t>
            </a:r>
            <a:r>
              <a:rPr sz="2805" b="1" dirty="0">
                <a:solidFill>
                  <a:srgbClr val="FF0000"/>
                </a:solidFill>
                <a:latin typeface="Times New Roman"/>
                <a:cs typeface="Times New Roman"/>
              </a:rPr>
              <a:t>,</a:t>
            </a:r>
            <a:r>
              <a:rPr sz="2805" b="1" i="1" spc="-5" dirty="0">
                <a:solidFill>
                  <a:srgbClr val="FF0000"/>
                </a:solidFill>
                <a:latin typeface="Times New Roman"/>
                <a:cs typeface="Times New Roman"/>
              </a:rPr>
              <a:t>K</a:t>
            </a:r>
            <a:r>
              <a:rPr sz="2855" b="1" i="1" baseline="-20467" dirty="0">
                <a:solidFill>
                  <a:srgbClr val="FF0000"/>
                </a:solidFill>
                <a:latin typeface="Times New Roman"/>
                <a:cs typeface="Times New Roman"/>
              </a:rPr>
              <a:t>d</a:t>
            </a:r>
            <a:r>
              <a:rPr sz="2855" b="1" spc="-7" baseline="-20467" dirty="0">
                <a:solidFill>
                  <a:srgbClr val="FF0000"/>
                </a:solidFill>
                <a:latin typeface="Times New Roman"/>
                <a:cs typeface="Times New Roman"/>
              </a:rPr>
              <a:t>A</a:t>
            </a:r>
            <a:r>
              <a:rPr sz="2805" b="1" dirty="0">
                <a:solidFill>
                  <a:srgbClr val="FF0000"/>
                </a:solidFill>
                <a:latin typeface="Times New Roman"/>
                <a:cs typeface="Times New Roman"/>
              </a:rPr>
              <a:t>)	&gt;	</a:t>
            </a:r>
            <a:r>
              <a:rPr sz="2805" b="1" dirty="0">
                <a:latin typeface="宋体"/>
                <a:cs typeface="宋体"/>
              </a:rPr>
              <a:t>为最终报文发</a:t>
            </a:r>
            <a:r>
              <a:rPr sz="2805" b="1" spc="-10" dirty="0">
                <a:latin typeface="宋体"/>
                <a:cs typeface="宋体"/>
              </a:rPr>
              <a:t>给</a:t>
            </a:r>
            <a:r>
              <a:rPr sz="2805" b="1" spc="-15" dirty="0">
                <a:latin typeface="Times New Roman"/>
                <a:cs typeface="Times New Roman"/>
              </a:rPr>
              <a:t>B</a:t>
            </a:r>
            <a:r>
              <a:rPr sz="2805" b="1" spc="-10" dirty="0">
                <a:latin typeface="宋体"/>
                <a:cs typeface="宋体"/>
              </a:rPr>
              <a:t>，</a:t>
            </a:r>
            <a:r>
              <a:rPr sz="2805" b="1" spc="-5" dirty="0">
                <a:latin typeface="宋体"/>
                <a:cs typeface="宋体"/>
              </a:rPr>
              <a:t> </a:t>
            </a:r>
            <a:r>
              <a:rPr sz="2805" b="1" dirty="0">
                <a:latin typeface="宋体"/>
                <a:cs typeface="宋体"/>
              </a:rPr>
              <a:t>其中</a:t>
            </a:r>
            <a:r>
              <a:rPr sz="2805" b="1" spc="-5" dirty="0">
                <a:solidFill>
                  <a:srgbClr val="FF0000"/>
                </a:solidFill>
                <a:latin typeface="Times New Roman"/>
                <a:cs typeface="Times New Roman"/>
              </a:rPr>
              <a:t>H</a:t>
            </a:r>
            <a:r>
              <a:rPr sz="2805" b="1" dirty="0">
                <a:latin typeface="宋体"/>
                <a:cs typeface="宋体"/>
              </a:rPr>
              <a:t>为明文形式。</a:t>
            </a:r>
            <a:endParaRPr sz="2805" dirty="0">
              <a:latin typeface="宋体"/>
              <a:cs typeface="宋体"/>
            </a:endParaRPr>
          </a:p>
        </p:txBody>
      </p:sp>
      <p:sp>
        <p:nvSpPr>
          <p:cNvPr id="8" name="object 8"/>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graphicFrame>
        <p:nvGraphicFramePr>
          <p:cNvPr id="7" name="object 7"/>
          <p:cNvGraphicFramePr>
            <a:graphicFrameLocks noGrp="1"/>
          </p:cNvGraphicFramePr>
          <p:nvPr/>
        </p:nvGraphicFramePr>
        <p:xfrm>
          <a:off x="1103696" y="2845242"/>
          <a:ext cx="7099746" cy="610731"/>
        </p:xfrm>
        <a:graphic>
          <a:graphicData uri="http://schemas.openxmlformats.org/drawingml/2006/table">
            <a:tbl>
              <a:tblPr firstRow="1" bandRow="1">
                <a:tableStyleId>{2D5ABB26-0587-4C30-8999-92F81FD0307C}</a:tableStyleId>
              </a:tblPr>
              <a:tblGrid>
                <a:gridCol w="1450485">
                  <a:extLst>
                    <a:ext uri="{9D8B030D-6E8A-4147-A177-3AD203B41FA5}">
                      <a16:colId xmlns:a16="http://schemas.microsoft.com/office/drawing/2014/main" val="20000"/>
                    </a:ext>
                  </a:extLst>
                </a:gridCol>
                <a:gridCol w="1374145">
                  <a:extLst>
                    <a:ext uri="{9D8B030D-6E8A-4147-A177-3AD203B41FA5}">
                      <a16:colId xmlns:a16="http://schemas.microsoft.com/office/drawing/2014/main" val="20001"/>
                    </a:ext>
                  </a:extLst>
                </a:gridCol>
                <a:gridCol w="1450486">
                  <a:extLst>
                    <a:ext uri="{9D8B030D-6E8A-4147-A177-3AD203B41FA5}">
                      <a16:colId xmlns:a16="http://schemas.microsoft.com/office/drawing/2014/main" val="20002"/>
                    </a:ext>
                  </a:extLst>
                </a:gridCol>
                <a:gridCol w="839754">
                  <a:extLst>
                    <a:ext uri="{9D8B030D-6E8A-4147-A177-3AD203B41FA5}">
                      <a16:colId xmlns:a16="http://schemas.microsoft.com/office/drawing/2014/main" val="20003"/>
                    </a:ext>
                  </a:extLst>
                </a:gridCol>
                <a:gridCol w="839755">
                  <a:extLst>
                    <a:ext uri="{9D8B030D-6E8A-4147-A177-3AD203B41FA5}">
                      <a16:colId xmlns:a16="http://schemas.microsoft.com/office/drawing/2014/main" val="20004"/>
                    </a:ext>
                  </a:extLst>
                </a:gridCol>
                <a:gridCol w="1145121">
                  <a:extLst>
                    <a:ext uri="{9D8B030D-6E8A-4147-A177-3AD203B41FA5}">
                      <a16:colId xmlns:a16="http://schemas.microsoft.com/office/drawing/2014/main" val="20005"/>
                    </a:ext>
                  </a:extLst>
                </a:gridCol>
              </a:tblGrid>
              <a:tr h="610731">
                <a:tc>
                  <a:txBody>
                    <a:bodyPr/>
                    <a:lstStyle/>
                    <a:p>
                      <a:pPr marL="91440">
                        <a:lnSpc>
                          <a:spcPct val="100000"/>
                        </a:lnSpc>
                      </a:pPr>
                      <a:r>
                        <a:rPr sz="2400" b="1" spc="10" dirty="0">
                          <a:latin typeface="宋体"/>
                          <a:cs typeface="宋体"/>
                        </a:rPr>
                        <a:t>发方标识</a:t>
                      </a:r>
                      <a:endParaRPr sz="24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99"/>
                    </a:solidFill>
                  </a:tcPr>
                </a:tc>
                <a:tc>
                  <a:txBody>
                    <a:bodyPr/>
                    <a:lstStyle/>
                    <a:p>
                      <a:pPr marL="97790">
                        <a:lnSpc>
                          <a:spcPct val="100000"/>
                        </a:lnSpc>
                      </a:pPr>
                      <a:r>
                        <a:rPr sz="2400" b="1" spc="10" dirty="0">
                          <a:latin typeface="宋体"/>
                          <a:cs typeface="宋体"/>
                        </a:rPr>
                        <a:t>收方标识</a:t>
                      </a:r>
                      <a:endParaRPr sz="24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99"/>
                    </a:solidFill>
                  </a:tcPr>
                </a:tc>
                <a:tc>
                  <a:txBody>
                    <a:bodyPr/>
                    <a:lstStyle/>
                    <a:p>
                      <a:pPr marL="179705">
                        <a:lnSpc>
                          <a:spcPct val="100000"/>
                        </a:lnSpc>
                      </a:pPr>
                      <a:r>
                        <a:rPr sz="2400" b="1" spc="10" dirty="0">
                          <a:latin typeface="宋体"/>
                          <a:cs typeface="宋体"/>
                        </a:rPr>
                        <a:t>报文序号</a:t>
                      </a:r>
                      <a:endParaRPr sz="24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99"/>
                    </a:solidFill>
                  </a:tcPr>
                </a:tc>
                <a:tc>
                  <a:txBody>
                    <a:bodyPr/>
                    <a:lstStyle/>
                    <a:p>
                      <a:pPr marL="109855">
                        <a:lnSpc>
                          <a:spcPct val="100000"/>
                        </a:lnSpc>
                      </a:pPr>
                      <a:r>
                        <a:rPr sz="2400" b="1" spc="10" dirty="0">
                          <a:latin typeface="宋体"/>
                          <a:cs typeface="宋体"/>
                        </a:rPr>
                        <a:t>时间</a:t>
                      </a:r>
                      <a:endParaRPr sz="24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99"/>
                    </a:solidFill>
                  </a:tcPr>
                </a:tc>
                <a:tc>
                  <a:txBody>
                    <a:bodyPr/>
                    <a:lstStyle/>
                    <a:p>
                      <a:pPr marL="113030">
                        <a:lnSpc>
                          <a:spcPct val="100000"/>
                        </a:lnSpc>
                      </a:pPr>
                      <a:r>
                        <a:rPr sz="2400" b="1" spc="10" dirty="0">
                          <a:latin typeface="宋体"/>
                          <a:cs typeface="宋体"/>
                        </a:rPr>
                        <a:t>数据</a:t>
                      </a:r>
                      <a:endParaRPr sz="24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99"/>
                    </a:solidFill>
                  </a:tcPr>
                </a:tc>
                <a:tc>
                  <a:txBody>
                    <a:bodyPr/>
                    <a:lstStyle/>
                    <a:p>
                      <a:pPr marL="116205">
                        <a:lnSpc>
                          <a:spcPct val="100000"/>
                        </a:lnSpc>
                      </a:pPr>
                      <a:r>
                        <a:rPr sz="2400" b="1" spc="10" dirty="0">
                          <a:latin typeface="宋体"/>
                          <a:cs typeface="宋体"/>
                        </a:rPr>
                        <a:t>纠错码</a:t>
                      </a:r>
                      <a:endParaRPr sz="2400">
                        <a:latin typeface="宋体"/>
                        <a:cs typeface="宋体"/>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CC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12613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605" y="1596507"/>
            <a:ext cx="8318029" cy="2944868"/>
          </a:xfrm>
          <a:prstGeom prst="rect">
            <a:avLst/>
          </a:prstGeom>
        </p:spPr>
        <p:txBody>
          <a:bodyPr vert="horz" wrap="square" lIns="0" tIns="0" rIns="0" bIns="0" rtlCol="0">
            <a:spAutoFit/>
          </a:bodyPr>
          <a:lstStyle/>
          <a:p>
            <a:pPr marL="12724"/>
            <a:r>
              <a:rPr sz="3206" spc="1383" dirty="0">
                <a:latin typeface="Wingdings"/>
                <a:cs typeface="Wingdings"/>
              </a:rPr>
              <a:t></a:t>
            </a:r>
            <a:r>
              <a:rPr sz="3206" spc="-491" dirty="0">
                <a:latin typeface="Times New Roman"/>
                <a:cs typeface="Times New Roman"/>
              </a:rPr>
              <a:t> </a:t>
            </a:r>
            <a:r>
              <a:rPr sz="3206" b="1" spc="-5" dirty="0">
                <a:latin typeface="宋体"/>
                <a:cs typeface="宋体"/>
              </a:rPr>
              <a:t>解决问题的一种办法：</a:t>
            </a:r>
            <a:endParaRPr sz="3206" dirty="0">
              <a:latin typeface="宋体"/>
              <a:cs typeface="宋体"/>
            </a:endParaRPr>
          </a:p>
          <a:p>
            <a:pPr marL="12724">
              <a:spcBef>
                <a:spcPts val="491"/>
              </a:spcBef>
            </a:pPr>
            <a:r>
              <a:rPr sz="2805" b="1" spc="50" dirty="0">
                <a:latin typeface="宋体"/>
                <a:cs typeface="宋体"/>
              </a:rPr>
              <a:t>③只要用</a:t>
            </a:r>
            <a:r>
              <a:rPr sz="2805" b="1" spc="50" dirty="0">
                <a:latin typeface="Times New Roman"/>
                <a:cs typeface="Times New Roman"/>
              </a:rPr>
              <a:t>A</a:t>
            </a:r>
            <a:r>
              <a:rPr sz="2805" b="1" spc="50" dirty="0">
                <a:latin typeface="宋体"/>
                <a:cs typeface="宋体"/>
              </a:rPr>
              <a:t>的公钥验证签名并恢复出正确的附加信息</a:t>
            </a:r>
            <a:endParaRPr sz="2805" dirty="0">
              <a:latin typeface="宋体"/>
              <a:cs typeface="宋体"/>
            </a:endParaRPr>
          </a:p>
          <a:p>
            <a:pPr marL="356276"/>
            <a:r>
              <a:rPr sz="2805" b="1" i="1" dirty="0">
                <a:latin typeface="Times New Roman"/>
                <a:cs typeface="Times New Roman"/>
              </a:rPr>
              <a:t>H</a:t>
            </a:r>
            <a:r>
              <a:rPr sz="2805" b="1" i="1" spc="-5" dirty="0">
                <a:latin typeface="Times New Roman"/>
                <a:cs typeface="Times New Roman"/>
              </a:rPr>
              <a:t> </a:t>
            </a:r>
            <a:r>
              <a:rPr sz="2805" b="1" dirty="0">
                <a:latin typeface="Times New Roman"/>
                <a:cs typeface="Times New Roman"/>
              </a:rPr>
              <a:t>= &lt; A</a:t>
            </a:r>
            <a:r>
              <a:rPr sz="2805" b="1" spc="-5" dirty="0">
                <a:latin typeface="宋体"/>
                <a:cs typeface="宋体"/>
              </a:rPr>
              <a:t>，</a:t>
            </a:r>
            <a:r>
              <a:rPr sz="2805" b="1" spc="-5" dirty="0">
                <a:latin typeface="Times New Roman"/>
                <a:cs typeface="Times New Roman"/>
              </a:rPr>
              <a:t>B</a:t>
            </a:r>
            <a:r>
              <a:rPr sz="2805" b="1" spc="-5" dirty="0">
                <a:latin typeface="宋体"/>
                <a:cs typeface="宋体"/>
              </a:rPr>
              <a:t>，</a:t>
            </a:r>
            <a:r>
              <a:rPr sz="2805" b="1" i="1" dirty="0">
                <a:latin typeface="Times New Roman"/>
                <a:cs typeface="Times New Roman"/>
              </a:rPr>
              <a:t>I</a:t>
            </a:r>
            <a:r>
              <a:rPr sz="2805" b="1" spc="-5" dirty="0">
                <a:latin typeface="宋体"/>
                <a:cs typeface="宋体"/>
              </a:rPr>
              <a:t>，</a:t>
            </a:r>
            <a:r>
              <a:rPr sz="2805" b="1" i="1" dirty="0">
                <a:latin typeface="Times New Roman"/>
                <a:cs typeface="Times New Roman"/>
              </a:rPr>
              <a:t>T</a:t>
            </a:r>
            <a:r>
              <a:rPr sz="2805" b="1" i="1" spc="5" dirty="0">
                <a:latin typeface="Times New Roman"/>
                <a:cs typeface="Times New Roman"/>
              </a:rPr>
              <a:t> </a:t>
            </a:r>
            <a:r>
              <a:rPr sz="2805" b="1" spc="-5" dirty="0">
                <a:latin typeface="Times New Roman"/>
                <a:cs typeface="Times New Roman"/>
              </a:rPr>
              <a:t>&gt;</a:t>
            </a:r>
            <a:r>
              <a:rPr sz="2805" b="1" dirty="0">
                <a:latin typeface="宋体"/>
                <a:cs typeface="宋体"/>
              </a:rPr>
              <a:t>，便可断定明</a:t>
            </a:r>
            <a:r>
              <a:rPr sz="2805" b="1" spc="-5" dirty="0">
                <a:latin typeface="宋体"/>
                <a:cs typeface="宋体"/>
              </a:rPr>
              <a:t>文</a:t>
            </a:r>
            <a:r>
              <a:rPr sz="2805" b="1" dirty="0">
                <a:latin typeface="Times New Roman"/>
                <a:cs typeface="Times New Roman"/>
              </a:rPr>
              <a:t>M</a:t>
            </a:r>
            <a:r>
              <a:rPr sz="2805" b="1" spc="-5" dirty="0">
                <a:latin typeface="宋体"/>
                <a:cs typeface="宋体"/>
              </a:rPr>
              <a:t>是否正确。</a:t>
            </a:r>
            <a:endParaRPr sz="2805" dirty="0">
              <a:latin typeface="宋体"/>
              <a:cs typeface="宋体"/>
            </a:endParaRPr>
          </a:p>
          <a:p>
            <a:pPr marL="12724">
              <a:spcBef>
                <a:spcPts val="676"/>
              </a:spcBef>
              <a:tabLst>
                <a:tab pos="5643152" algn="l"/>
              </a:tabLst>
            </a:pPr>
            <a:r>
              <a:rPr sz="2805" b="1" spc="175" dirty="0">
                <a:latin typeface="宋体"/>
                <a:cs typeface="宋体"/>
              </a:rPr>
              <a:t>④设附加信</a:t>
            </a:r>
            <a:r>
              <a:rPr sz="2805" b="1" spc="-10" dirty="0">
                <a:latin typeface="宋体"/>
                <a:cs typeface="宋体"/>
              </a:rPr>
              <a:t>息</a:t>
            </a:r>
            <a:r>
              <a:rPr sz="2805" b="1" spc="160" dirty="0">
                <a:latin typeface="宋体"/>
                <a:cs typeface="宋体"/>
              </a:rPr>
              <a:t> </a:t>
            </a:r>
            <a:r>
              <a:rPr sz="2805" b="1" spc="-5" dirty="0">
                <a:latin typeface="Times New Roman"/>
                <a:cs typeface="Times New Roman"/>
              </a:rPr>
              <a:t>H=&lt;</a:t>
            </a:r>
            <a:r>
              <a:rPr sz="2805" b="1" spc="175" dirty="0">
                <a:latin typeface="Times New Roman"/>
                <a:cs typeface="Times New Roman"/>
              </a:rPr>
              <a:t>A</a:t>
            </a:r>
            <a:r>
              <a:rPr sz="2805" b="1" spc="170" dirty="0">
                <a:latin typeface="宋体"/>
                <a:cs typeface="宋体"/>
              </a:rPr>
              <a:t>，</a:t>
            </a:r>
            <a:r>
              <a:rPr sz="2805" b="1" spc="175" dirty="0">
                <a:latin typeface="Times New Roman"/>
                <a:cs typeface="Times New Roman"/>
              </a:rPr>
              <a:t>B</a:t>
            </a:r>
            <a:r>
              <a:rPr sz="2805" b="1" spc="165" dirty="0">
                <a:latin typeface="宋体"/>
                <a:cs typeface="宋体"/>
              </a:rPr>
              <a:t>，</a:t>
            </a:r>
            <a:r>
              <a:rPr sz="2805" b="1" i="1" spc="170" dirty="0">
                <a:latin typeface="Times New Roman"/>
                <a:cs typeface="Times New Roman"/>
              </a:rPr>
              <a:t>I</a:t>
            </a:r>
            <a:r>
              <a:rPr sz="2805" b="1" spc="165" dirty="0">
                <a:latin typeface="宋体"/>
                <a:cs typeface="宋体"/>
              </a:rPr>
              <a:t>，</a:t>
            </a:r>
            <a:r>
              <a:rPr sz="2805" b="1" i="1" dirty="0">
                <a:latin typeface="Times New Roman"/>
                <a:cs typeface="Times New Roman"/>
              </a:rPr>
              <a:t>T</a:t>
            </a:r>
            <a:r>
              <a:rPr sz="2805" b="1" dirty="0">
                <a:latin typeface="Times New Roman"/>
                <a:cs typeface="Times New Roman"/>
              </a:rPr>
              <a:t>&gt;	</a:t>
            </a:r>
            <a:r>
              <a:rPr sz="2805" b="1" spc="175" dirty="0">
                <a:latin typeface="宋体"/>
                <a:cs typeface="宋体"/>
              </a:rPr>
              <a:t>的二进制长度为</a:t>
            </a:r>
            <a:endParaRPr sz="2805" dirty="0">
              <a:latin typeface="宋体"/>
              <a:cs typeface="宋体"/>
            </a:endParaRPr>
          </a:p>
          <a:p>
            <a:pPr marL="355003">
              <a:spcBef>
                <a:spcPts val="5"/>
              </a:spcBef>
            </a:pPr>
            <a:r>
              <a:rPr sz="2805" b="1" i="1" dirty="0">
                <a:latin typeface="Times New Roman"/>
                <a:cs typeface="Times New Roman"/>
              </a:rPr>
              <a:t>L</a:t>
            </a:r>
            <a:r>
              <a:rPr sz="2805" b="1" i="1" spc="-5" dirty="0">
                <a:latin typeface="Times New Roman"/>
                <a:cs typeface="Times New Roman"/>
              </a:rPr>
              <a:t> </a:t>
            </a:r>
            <a:r>
              <a:rPr sz="2805" b="1" dirty="0">
                <a:latin typeface="宋体"/>
                <a:cs typeface="宋体"/>
              </a:rPr>
              <a:t>，则错判概率</a:t>
            </a:r>
            <a:endParaRPr sz="2805" dirty="0">
              <a:latin typeface="宋体"/>
              <a:cs typeface="宋体"/>
            </a:endParaRPr>
          </a:p>
          <a:p>
            <a:pPr marR="183864" algn="ctr">
              <a:spcBef>
                <a:spcPts val="586"/>
              </a:spcBef>
            </a:pPr>
            <a:r>
              <a:rPr sz="3206" b="1" i="1" spc="-5" dirty="0">
                <a:solidFill>
                  <a:srgbClr val="FF0000"/>
                </a:solidFill>
                <a:latin typeface="Times New Roman"/>
                <a:cs typeface="Times New Roman"/>
              </a:rPr>
              <a:t>p</a:t>
            </a:r>
            <a:r>
              <a:rPr sz="3156" b="1" spc="-7" baseline="-21164" dirty="0">
                <a:solidFill>
                  <a:srgbClr val="FF0000"/>
                </a:solidFill>
                <a:latin typeface="Times New Roman"/>
                <a:cs typeface="Times New Roman"/>
              </a:rPr>
              <a:t>e</a:t>
            </a:r>
            <a:r>
              <a:rPr sz="3356" b="1" i="1" spc="-170" dirty="0">
                <a:solidFill>
                  <a:srgbClr val="FF0000"/>
                </a:solidFill>
                <a:latin typeface="宋体"/>
                <a:cs typeface="宋体"/>
              </a:rPr>
              <a:t>≤</a:t>
            </a:r>
            <a:r>
              <a:rPr sz="3356" b="1" i="1" spc="-882" dirty="0">
                <a:solidFill>
                  <a:srgbClr val="FF0000"/>
                </a:solidFill>
                <a:latin typeface="宋体"/>
                <a:cs typeface="宋体"/>
              </a:rPr>
              <a:t> </a:t>
            </a:r>
            <a:r>
              <a:rPr sz="3206" b="1" spc="-5" dirty="0">
                <a:solidFill>
                  <a:srgbClr val="FF0000"/>
                </a:solidFill>
                <a:latin typeface="Times New Roman"/>
                <a:cs typeface="Times New Roman"/>
              </a:rPr>
              <a:t>2</a:t>
            </a:r>
            <a:r>
              <a:rPr sz="3156" b="1" baseline="26455" dirty="0">
                <a:solidFill>
                  <a:srgbClr val="FF0000"/>
                </a:solidFill>
                <a:latin typeface="Times New Roman"/>
                <a:cs typeface="Times New Roman"/>
              </a:rPr>
              <a:t>-</a:t>
            </a:r>
            <a:r>
              <a:rPr sz="3156" b="1" i="1" baseline="26455" dirty="0">
                <a:solidFill>
                  <a:srgbClr val="FF0000"/>
                </a:solidFill>
                <a:latin typeface="Times New Roman"/>
                <a:cs typeface="Times New Roman"/>
              </a:rPr>
              <a:t>L</a:t>
            </a:r>
            <a:r>
              <a:rPr sz="3156" b="1" i="1" spc="7" baseline="26455" dirty="0">
                <a:solidFill>
                  <a:srgbClr val="FF0000"/>
                </a:solidFill>
                <a:latin typeface="Times New Roman"/>
                <a:cs typeface="Times New Roman"/>
              </a:rPr>
              <a:t> </a:t>
            </a:r>
            <a:r>
              <a:rPr sz="3206" b="1" spc="-15" dirty="0">
                <a:solidFill>
                  <a:srgbClr val="FF0000"/>
                </a:solidFill>
                <a:latin typeface="宋体"/>
                <a:cs typeface="宋体"/>
              </a:rPr>
              <a:t>。</a:t>
            </a:r>
            <a:endParaRPr sz="3206" dirty="0">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22</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3547638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76" y="1630219"/>
            <a:ext cx="8487252" cy="1287223"/>
          </a:xfrm>
          <a:prstGeom prst="rect">
            <a:avLst/>
          </a:prstGeom>
        </p:spPr>
        <p:txBody>
          <a:bodyPr vert="horz" wrap="square" lIns="0" tIns="0" rIns="0" bIns="0" rtlCol="0">
            <a:spAutoFit/>
          </a:bodyPr>
          <a:lstStyle/>
          <a:p>
            <a:pPr marL="12724"/>
            <a:r>
              <a:rPr sz="3206" spc="1383" dirty="0">
                <a:latin typeface="Wingdings"/>
                <a:cs typeface="Wingdings"/>
              </a:rPr>
              <a:t></a:t>
            </a:r>
            <a:r>
              <a:rPr sz="3206" spc="-485" dirty="0">
                <a:latin typeface="Times New Roman"/>
                <a:cs typeface="Times New Roman"/>
              </a:rPr>
              <a:t> </a:t>
            </a:r>
            <a:r>
              <a:rPr sz="3206" b="1" spc="-5" dirty="0">
                <a:latin typeface="宋体"/>
                <a:cs typeface="宋体"/>
              </a:rPr>
              <a:t>改进：</a:t>
            </a:r>
            <a:endParaRPr sz="3206" dirty="0">
              <a:latin typeface="宋体"/>
              <a:cs typeface="宋体"/>
            </a:endParaRPr>
          </a:p>
          <a:p>
            <a:pPr marL="756450" marR="5090" indent="-286293">
              <a:spcBef>
                <a:spcPts val="386"/>
              </a:spcBef>
            </a:pPr>
            <a:r>
              <a:rPr sz="2405" spc="1037" dirty="0">
                <a:latin typeface="Wingdings"/>
                <a:cs typeface="Wingdings"/>
              </a:rPr>
              <a:t></a:t>
            </a:r>
            <a:r>
              <a:rPr sz="2405" spc="-145" dirty="0">
                <a:latin typeface="Times New Roman"/>
                <a:cs typeface="Times New Roman"/>
              </a:rPr>
              <a:t> </a:t>
            </a:r>
            <a:r>
              <a:rPr sz="2405" b="1" dirty="0">
                <a:latin typeface="宋体"/>
                <a:cs typeface="宋体"/>
              </a:rPr>
              <a:t>保留上述方法的报头处理，数据签名改为：对</a:t>
            </a:r>
            <a:r>
              <a:rPr sz="2405" b="1" dirty="0">
                <a:latin typeface="Times New Roman"/>
                <a:cs typeface="Times New Roman"/>
              </a:rPr>
              <a:t>Hash</a:t>
            </a:r>
            <a:r>
              <a:rPr sz="2405" b="1" spc="-10" dirty="0">
                <a:latin typeface="宋体"/>
                <a:cs typeface="宋体"/>
              </a:rPr>
              <a:t>（</a:t>
            </a:r>
            <a:r>
              <a:rPr sz="2405" b="1" dirty="0">
                <a:latin typeface="Times New Roman"/>
                <a:cs typeface="Times New Roman"/>
              </a:rPr>
              <a:t>M</a:t>
            </a:r>
            <a:r>
              <a:rPr sz="2405" b="1" spc="-10" dirty="0">
                <a:latin typeface="宋体"/>
                <a:cs typeface="宋体"/>
              </a:rPr>
              <a:t>）</a:t>
            </a:r>
            <a:r>
              <a:rPr sz="2405" b="1" spc="-5" dirty="0">
                <a:latin typeface="宋体"/>
                <a:cs typeface="宋体"/>
              </a:rPr>
              <a:t> </a:t>
            </a:r>
            <a:r>
              <a:rPr sz="2405" b="1" dirty="0">
                <a:latin typeface="宋体"/>
                <a:cs typeface="宋体"/>
              </a:rPr>
              <a:t>签名，而不直接对</a:t>
            </a:r>
            <a:r>
              <a:rPr sz="2405" b="1" dirty="0">
                <a:latin typeface="Times New Roman"/>
                <a:cs typeface="Times New Roman"/>
              </a:rPr>
              <a:t>M</a:t>
            </a:r>
            <a:r>
              <a:rPr sz="2405" b="1" spc="-5" dirty="0">
                <a:latin typeface="宋体"/>
                <a:cs typeface="宋体"/>
              </a:rPr>
              <a:t>签名。</a:t>
            </a:r>
            <a:endParaRPr sz="2405" dirty="0">
              <a:latin typeface="宋体"/>
              <a:cs typeface="宋体"/>
            </a:endParaRPr>
          </a:p>
        </p:txBody>
      </p:sp>
      <p:sp>
        <p:nvSpPr>
          <p:cNvPr id="3" name="object 3"/>
          <p:cNvSpPr/>
          <p:nvPr/>
        </p:nvSpPr>
        <p:spPr>
          <a:xfrm>
            <a:off x="1687199" y="2995890"/>
            <a:ext cx="5194394" cy="578286"/>
          </a:xfrm>
          <a:custGeom>
            <a:avLst/>
            <a:gdLst/>
            <a:ahLst/>
            <a:cxnLst/>
            <a:rect l="l" t="t" r="r" b="b"/>
            <a:pathLst>
              <a:path w="5184775" h="577214">
                <a:moveTo>
                  <a:pt x="0" y="0"/>
                </a:moveTo>
                <a:lnTo>
                  <a:pt x="0" y="576834"/>
                </a:lnTo>
                <a:lnTo>
                  <a:pt x="5184647" y="576834"/>
                </a:lnTo>
                <a:lnTo>
                  <a:pt x="5184647" y="0"/>
                </a:lnTo>
                <a:lnTo>
                  <a:pt x="0" y="0"/>
                </a:lnTo>
                <a:close/>
              </a:path>
            </a:pathLst>
          </a:custGeom>
          <a:solidFill>
            <a:srgbClr val="00CC99"/>
          </a:solidFill>
        </p:spPr>
        <p:txBody>
          <a:bodyPr wrap="square" lIns="0" tIns="0" rIns="0" bIns="0" rtlCol="0"/>
          <a:lstStyle/>
          <a:p>
            <a:endParaRPr sz="1403"/>
          </a:p>
        </p:txBody>
      </p:sp>
      <p:sp>
        <p:nvSpPr>
          <p:cNvPr id="4" name="object 4"/>
          <p:cNvSpPr/>
          <p:nvPr/>
        </p:nvSpPr>
        <p:spPr>
          <a:xfrm>
            <a:off x="1687199" y="2995890"/>
            <a:ext cx="5194394" cy="578286"/>
          </a:xfrm>
          <a:custGeom>
            <a:avLst/>
            <a:gdLst/>
            <a:ahLst/>
            <a:cxnLst/>
            <a:rect l="l" t="t" r="r" b="b"/>
            <a:pathLst>
              <a:path w="5184775" h="577214">
                <a:moveTo>
                  <a:pt x="0" y="0"/>
                </a:moveTo>
                <a:lnTo>
                  <a:pt x="0" y="576834"/>
                </a:lnTo>
                <a:lnTo>
                  <a:pt x="5184647" y="576834"/>
                </a:lnTo>
                <a:lnTo>
                  <a:pt x="5184647" y="0"/>
                </a:lnTo>
                <a:lnTo>
                  <a:pt x="0" y="0"/>
                </a:lnTo>
                <a:close/>
              </a:path>
            </a:pathLst>
          </a:custGeom>
          <a:ln w="12700">
            <a:solidFill>
              <a:srgbClr val="000000"/>
            </a:solidFill>
          </a:ln>
        </p:spPr>
        <p:txBody>
          <a:bodyPr wrap="square" lIns="0" tIns="0" rIns="0" bIns="0" rtlCol="0"/>
          <a:lstStyle/>
          <a:p>
            <a:endParaRPr sz="1403"/>
          </a:p>
        </p:txBody>
      </p:sp>
      <p:sp>
        <p:nvSpPr>
          <p:cNvPr id="5" name="object 5"/>
          <p:cNvSpPr/>
          <p:nvPr/>
        </p:nvSpPr>
        <p:spPr>
          <a:xfrm>
            <a:off x="4356093" y="2995890"/>
            <a:ext cx="0" cy="610731"/>
          </a:xfrm>
          <a:custGeom>
            <a:avLst/>
            <a:gdLst/>
            <a:ahLst/>
            <a:cxnLst/>
            <a:rect l="l" t="t" r="r" b="b"/>
            <a:pathLst>
              <a:path h="609600">
                <a:moveTo>
                  <a:pt x="0" y="0"/>
                </a:moveTo>
                <a:lnTo>
                  <a:pt x="0" y="609600"/>
                </a:lnTo>
              </a:path>
            </a:pathLst>
          </a:custGeom>
          <a:ln w="12700">
            <a:solidFill>
              <a:srgbClr val="000000"/>
            </a:solidFill>
          </a:ln>
        </p:spPr>
        <p:txBody>
          <a:bodyPr wrap="square" lIns="0" tIns="0" rIns="0" bIns="0" rtlCol="0"/>
          <a:lstStyle/>
          <a:p>
            <a:endParaRPr sz="1403"/>
          </a:p>
        </p:txBody>
      </p:sp>
      <p:sp>
        <p:nvSpPr>
          <p:cNvPr id="6" name="object 6"/>
          <p:cNvSpPr/>
          <p:nvPr/>
        </p:nvSpPr>
        <p:spPr>
          <a:xfrm>
            <a:off x="1687199" y="4510503"/>
            <a:ext cx="5194394" cy="577650"/>
          </a:xfrm>
          <a:custGeom>
            <a:avLst/>
            <a:gdLst/>
            <a:ahLst/>
            <a:cxnLst/>
            <a:rect l="l" t="t" r="r" b="b"/>
            <a:pathLst>
              <a:path w="5184775" h="576579">
                <a:moveTo>
                  <a:pt x="0" y="0"/>
                </a:moveTo>
                <a:lnTo>
                  <a:pt x="0" y="576072"/>
                </a:lnTo>
                <a:lnTo>
                  <a:pt x="5184647" y="576072"/>
                </a:lnTo>
                <a:lnTo>
                  <a:pt x="5184647" y="0"/>
                </a:lnTo>
                <a:lnTo>
                  <a:pt x="0" y="0"/>
                </a:lnTo>
                <a:close/>
              </a:path>
            </a:pathLst>
          </a:custGeom>
          <a:solidFill>
            <a:srgbClr val="00CC99"/>
          </a:solidFill>
        </p:spPr>
        <p:txBody>
          <a:bodyPr wrap="square" lIns="0" tIns="0" rIns="0" bIns="0" rtlCol="0"/>
          <a:lstStyle/>
          <a:p>
            <a:endParaRPr sz="1403"/>
          </a:p>
        </p:txBody>
      </p:sp>
      <p:sp>
        <p:nvSpPr>
          <p:cNvPr id="7" name="object 7"/>
          <p:cNvSpPr/>
          <p:nvPr/>
        </p:nvSpPr>
        <p:spPr>
          <a:xfrm>
            <a:off x="1687199" y="4510503"/>
            <a:ext cx="5194394" cy="577650"/>
          </a:xfrm>
          <a:custGeom>
            <a:avLst/>
            <a:gdLst/>
            <a:ahLst/>
            <a:cxnLst/>
            <a:rect l="l" t="t" r="r" b="b"/>
            <a:pathLst>
              <a:path w="5184775" h="576579">
                <a:moveTo>
                  <a:pt x="0" y="0"/>
                </a:moveTo>
                <a:lnTo>
                  <a:pt x="0" y="576072"/>
                </a:lnTo>
                <a:lnTo>
                  <a:pt x="5184647" y="576072"/>
                </a:lnTo>
                <a:lnTo>
                  <a:pt x="5184647" y="0"/>
                </a:lnTo>
                <a:lnTo>
                  <a:pt x="0" y="0"/>
                </a:lnTo>
                <a:close/>
              </a:path>
            </a:pathLst>
          </a:custGeom>
          <a:ln w="12700">
            <a:solidFill>
              <a:srgbClr val="000000"/>
            </a:solidFill>
          </a:ln>
        </p:spPr>
        <p:txBody>
          <a:bodyPr wrap="square" lIns="0" tIns="0" rIns="0" bIns="0" rtlCol="0"/>
          <a:lstStyle/>
          <a:p>
            <a:endParaRPr sz="1403"/>
          </a:p>
        </p:txBody>
      </p:sp>
      <p:sp>
        <p:nvSpPr>
          <p:cNvPr id="8" name="object 8"/>
          <p:cNvSpPr txBox="1"/>
          <p:nvPr/>
        </p:nvSpPr>
        <p:spPr>
          <a:xfrm>
            <a:off x="780359" y="3667071"/>
            <a:ext cx="8137990" cy="2277917"/>
          </a:xfrm>
          <a:prstGeom prst="rect">
            <a:avLst/>
          </a:prstGeom>
        </p:spPr>
        <p:txBody>
          <a:bodyPr vert="horz" wrap="square" lIns="0" tIns="0" rIns="0" bIns="0" rtlCol="0">
            <a:spAutoFit/>
          </a:bodyPr>
          <a:lstStyle/>
          <a:p>
            <a:pPr marL="1386294"/>
            <a:r>
              <a:rPr sz="2405" b="1" i="1" dirty="0">
                <a:latin typeface="Times New Roman"/>
                <a:cs typeface="Times New Roman"/>
              </a:rPr>
              <a:t>S </a:t>
            </a:r>
            <a:r>
              <a:rPr sz="2405" b="1" spc="-10" dirty="0">
                <a:latin typeface="宋体"/>
                <a:cs typeface="宋体"/>
              </a:rPr>
              <a:t>＝</a:t>
            </a:r>
            <a:r>
              <a:rPr sz="2405" b="1" spc="-601" dirty="0">
                <a:latin typeface="宋体"/>
                <a:cs typeface="宋体"/>
              </a:rPr>
              <a:t> </a:t>
            </a:r>
            <a:r>
              <a:rPr sz="2405" b="1" dirty="0">
                <a:latin typeface="Times New Roman"/>
                <a:cs typeface="Times New Roman"/>
              </a:rPr>
              <a:t>SIG (Hash</a:t>
            </a:r>
            <a:r>
              <a:rPr sz="2405" b="1" spc="-10" dirty="0">
                <a:latin typeface="宋体"/>
                <a:cs typeface="宋体"/>
              </a:rPr>
              <a:t>（</a:t>
            </a:r>
            <a:r>
              <a:rPr sz="2405" b="1" i="1" spc="5" dirty="0">
                <a:latin typeface="Times New Roman"/>
                <a:cs typeface="Times New Roman"/>
              </a:rPr>
              <a:t>M</a:t>
            </a:r>
            <a:r>
              <a:rPr sz="2405" b="1" spc="-10" dirty="0">
                <a:latin typeface="宋体"/>
                <a:cs typeface="宋体"/>
              </a:rPr>
              <a:t>）</a:t>
            </a:r>
            <a:r>
              <a:rPr sz="2405" b="1" dirty="0">
                <a:latin typeface="Times New Roman"/>
                <a:cs typeface="Times New Roman"/>
              </a:rPr>
              <a:t>, </a:t>
            </a:r>
            <a:r>
              <a:rPr sz="2405" b="1" i="1" spc="5" dirty="0">
                <a:latin typeface="Times New Roman"/>
                <a:cs typeface="Times New Roman"/>
              </a:rPr>
              <a:t>K</a:t>
            </a:r>
            <a:r>
              <a:rPr sz="2405" b="1" i="1" baseline="-20833" dirty="0">
                <a:latin typeface="Times New Roman"/>
                <a:cs typeface="Times New Roman"/>
              </a:rPr>
              <a:t>d</a:t>
            </a:r>
            <a:r>
              <a:rPr sz="2405" b="1" baseline="-20833" dirty="0">
                <a:latin typeface="Times New Roman"/>
                <a:cs typeface="Times New Roman"/>
              </a:rPr>
              <a:t>A</a:t>
            </a:r>
            <a:r>
              <a:rPr sz="2405" b="1" dirty="0">
                <a:latin typeface="Times New Roman"/>
                <a:cs typeface="Times New Roman"/>
              </a:rPr>
              <a:t>)</a:t>
            </a:r>
            <a:endParaRPr sz="2405">
              <a:latin typeface="Times New Roman"/>
              <a:cs typeface="Times New Roman"/>
            </a:endParaRPr>
          </a:p>
          <a:p>
            <a:pPr marL="1386294">
              <a:spcBef>
                <a:spcPts val="651"/>
              </a:spcBef>
            </a:pPr>
            <a:r>
              <a:rPr sz="2405" b="1" dirty="0">
                <a:solidFill>
                  <a:srgbClr val="FF0000"/>
                </a:solidFill>
                <a:latin typeface="宋体"/>
                <a:cs typeface="宋体"/>
              </a:rPr>
              <a:t>传输格式</a:t>
            </a:r>
            <a:r>
              <a:rPr sz="2405" b="1" spc="-10" dirty="0">
                <a:solidFill>
                  <a:srgbClr val="FF0000"/>
                </a:solidFill>
                <a:latin typeface="宋体"/>
                <a:cs typeface="宋体"/>
              </a:rPr>
              <a:t>：</a:t>
            </a:r>
            <a:r>
              <a:rPr sz="2405" b="1" dirty="0">
                <a:solidFill>
                  <a:srgbClr val="FF0000"/>
                </a:solidFill>
                <a:latin typeface="Times New Roman"/>
                <a:cs typeface="Times New Roman"/>
              </a:rPr>
              <a:t>&lt; </a:t>
            </a:r>
            <a:r>
              <a:rPr sz="2405" b="1" i="1" dirty="0">
                <a:solidFill>
                  <a:srgbClr val="FF0000"/>
                </a:solidFill>
                <a:latin typeface="Times New Roman"/>
                <a:cs typeface="Times New Roman"/>
              </a:rPr>
              <a:t>M</a:t>
            </a:r>
            <a:r>
              <a:rPr sz="2405" b="1" dirty="0">
                <a:solidFill>
                  <a:srgbClr val="FF0000"/>
                </a:solidFill>
                <a:latin typeface="宋体"/>
                <a:cs typeface="宋体"/>
              </a:rPr>
              <a:t>，</a:t>
            </a:r>
            <a:r>
              <a:rPr sz="2405" b="1" i="1" dirty="0">
                <a:solidFill>
                  <a:srgbClr val="FF0000"/>
                </a:solidFill>
                <a:latin typeface="Times New Roman"/>
                <a:cs typeface="Times New Roman"/>
              </a:rPr>
              <a:t>S </a:t>
            </a:r>
            <a:r>
              <a:rPr sz="2405" b="1" dirty="0">
                <a:solidFill>
                  <a:srgbClr val="FF0000"/>
                </a:solidFill>
                <a:latin typeface="Times New Roman"/>
                <a:cs typeface="Times New Roman"/>
              </a:rPr>
              <a:t>&gt;</a:t>
            </a:r>
            <a:endParaRPr sz="2405">
              <a:latin typeface="Times New Roman"/>
              <a:cs typeface="Times New Roman"/>
            </a:endParaRPr>
          </a:p>
          <a:p>
            <a:pPr marR="1701852" algn="ctr">
              <a:spcBef>
                <a:spcPts val="1182"/>
              </a:spcBef>
              <a:tabLst>
                <a:tab pos="2717238" algn="l"/>
              </a:tabLst>
            </a:pPr>
            <a:r>
              <a:rPr sz="2405" b="1" dirty="0">
                <a:latin typeface="宋体"/>
                <a:cs typeface="宋体"/>
              </a:rPr>
              <a:t>数</a:t>
            </a:r>
            <a:r>
              <a:rPr sz="2405" b="1" spc="-10" dirty="0">
                <a:latin typeface="宋体"/>
                <a:cs typeface="宋体"/>
              </a:rPr>
              <a:t>据</a:t>
            </a:r>
            <a:r>
              <a:rPr sz="2405" b="1" spc="-606" dirty="0">
                <a:latin typeface="宋体"/>
                <a:cs typeface="宋体"/>
              </a:rPr>
              <a:t> </a:t>
            </a:r>
            <a:r>
              <a:rPr sz="2405" b="1" i="1" dirty="0">
                <a:latin typeface="Times New Roman"/>
                <a:cs typeface="Times New Roman"/>
              </a:rPr>
              <a:t>M	</a:t>
            </a:r>
            <a:r>
              <a:rPr sz="2405" b="1" dirty="0">
                <a:latin typeface="宋体"/>
                <a:cs typeface="宋体"/>
              </a:rPr>
              <a:t>签名</a:t>
            </a:r>
            <a:r>
              <a:rPr sz="2405" b="1" i="1" dirty="0">
                <a:latin typeface="Times New Roman"/>
                <a:cs typeface="Times New Roman"/>
              </a:rPr>
              <a:t>S</a:t>
            </a:r>
            <a:endParaRPr sz="2405">
              <a:latin typeface="Times New Roman"/>
              <a:cs typeface="Times New Roman"/>
            </a:endParaRPr>
          </a:p>
          <a:p>
            <a:pPr marL="299017" marR="5090" indent="-286929">
              <a:spcBef>
                <a:spcPts val="1398"/>
              </a:spcBef>
            </a:pPr>
            <a:r>
              <a:rPr sz="2405" spc="1037" dirty="0">
                <a:latin typeface="Wingdings"/>
                <a:cs typeface="Wingdings"/>
              </a:rPr>
              <a:t></a:t>
            </a:r>
            <a:r>
              <a:rPr sz="2405" spc="-145" dirty="0">
                <a:latin typeface="Times New Roman"/>
                <a:cs typeface="Times New Roman"/>
              </a:rPr>
              <a:t> </a:t>
            </a:r>
            <a:r>
              <a:rPr sz="2405" b="1" dirty="0">
                <a:latin typeface="宋体"/>
                <a:cs typeface="宋体"/>
              </a:rPr>
              <a:t>设收到的数据</a:t>
            </a:r>
            <a:r>
              <a:rPr sz="2405" b="1" spc="-10" dirty="0">
                <a:latin typeface="宋体"/>
                <a:cs typeface="宋体"/>
              </a:rPr>
              <a:t>为</a:t>
            </a:r>
            <a:r>
              <a:rPr sz="2405" b="1" dirty="0">
                <a:latin typeface="Times New Roman"/>
                <a:cs typeface="Times New Roman"/>
              </a:rPr>
              <a:t>&lt; </a:t>
            </a:r>
            <a:r>
              <a:rPr sz="2405" b="1" i="1" dirty="0">
                <a:latin typeface="Times New Roman"/>
                <a:cs typeface="Times New Roman"/>
              </a:rPr>
              <a:t>M‘ </a:t>
            </a:r>
            <a:r>
              <a:rPr sz="2405" b="1" dirty="0">
                <a:latin typeface="宋体"/>
                <a:cs typeface="宋体"/>
              </a:rPr>
              <a:t>，</a:t>
            </a:r>
            <a:r>
              <a:rPr sz="2405" b="1" i="1" spc="-5" dirty="0">
                <a:latin typeface="Times New Roman"/>
                <a:cs typeface="Times New Roman"/>
              </a:rPr>
              <a:t>S</a:t>
            </a:r>
            <a:r>
              <a:rPr sz="2405" b="1" i="1" dirty="0">
                <a:latin typeface="Times New Roman"/>
                <a:cs typeface="Times New Roman"/>
              </a:rPr>
              <a:t>’ </a:t>
            </a:r>
            <a:r>
              <a:rPr sz="2405" b="1" dirty="0">
                <a:latin typeface="Times New Roman"/>
                <a:cs typeface="Times New Roman"/>
              </a:rPr>
              <a:t>&gt;</a:t>
            </a:r>
            <a:r>
              <a:rPr sz="2405" b="1" dirty="0">
                <a:latin typeface="宋体"/>
                <a:cs typeface="宋体"/>
              </a:rPr>
              <a:t>，仅</a:t>
            </a:r>
            <a:r>
              <a:rPr sz="2405" b="1" spc="-5" dirty="0">
                <a:latin typeface="宋体"/>
                <a:cs typeface="宋体"/>
              </a:rPr>
              <a:t>当</a:t>
            </a:r>
            <a:r>
              <a:rPr sz="2405" b="1" dirty="0">
                <a:latin typeface="Times New Roman"/>
                <a:cs typeface="Times New Roman"/>
              </a:rPr>
              <a:t>Hash</a:t>
            </a:r>
            <a:r>
              <a:rPr sz="2405" b="1" spc="-5" dirty="0">
                <a:latin typeface="Times New Roman"/>
                <a:cs typeface="Times New Roman"/>
              </a:rPr>
              <a:t>(</a:t>
            </a:r>
            <a:r>
              <a:rPr sz="2405" b="1" i="1" dirty="0">
                <a:latin typeface="Times New Roman"/>
                <a:cs typeface="Times New Roman"/>
              </a:rPr>
              <a:t>M‘</a:t>
            </a:r>
            <a:r>
              <a:rPr sz="2405" b="1" spc="-5" dirty="0">
                <a:latin typeface="Times New Roman"/>
                <a:cs typeface="Times New Roman"/>
              </a:rPr>
              <a:t>)=</a:t>
            </a:r>
            <a:r>
              <a:rPr sz="2405" b="1" dirty="0">
                <a:latin typeface="Times New Roman"/>
                <a:cs typeface="Times New Roman"/>
              </a:rPr>
              <a:t>E</a:t>
            </a:r>
            <a:r>
              <a:rPr sz="2405" b="1" spc="-5" dirty="0">
                <a:latin typeface="Times New Roman"/>
                <a:cs typeface="Times New Roman"/>
              </a:rPr>
              <a:t>(</a:t>
            </a:r>
            <a:r>
              <a:rPr sz="2405" b="1" i="1" spc="-5" dirty="0">
                <a:latin typeface="Times New Roman"/>
                <a:cs typeface="Times New Roman"/>
              </a:rPr>
              <a:t>S</a:t>
            </a:r>
            <a:r>
              <a:rPr sz="2405" b="1" spc="-5" dirty="0">
                <a:latin typeface="Times New Roman"/>
                <a:cs typeface="Times New Roman"/>
              </a:rPr>
              <a:t>’</a:t>
            </a:r>
            <a:r>
              <a:rPr sz="2405" b="1" i="1" dirty="0">
                <a:latin typeface="Times New Roman"/>
                <a:cs typeface="Times New Roman"/>
              </a:rPr>
              <a:t>,</a:t>
            </a:r>
            <a:r>
              <a:rPr sz="2405" b="1" i="1" spc="5" dirty="0">
                <a:latin typeface="Times New Roman"/>
                <a:cs typeface="Times New Roman"/>
              </a:rPr>
              <a:t>K</a:t>
            </a:r>
            <a:r>
              <a:rPr sz="2405" b="1" i="1" baseline="-20833" dirty="0">
                <a:latin typeface="Times New Roman"/>
                <a:cs typeface="Times New Roman"/>
              </a:rPr>
              <a:t>e</a:t>
            </a:r>
            <a:r>
              <a:rPr sz="2405" b="1" i="1" spc="-7" baseline="-20833" dirty="0">
                <a:latin typeface="Times New Roman"/>
                <a:cs typeface="Times New Roman"/>
              </a:rPr>
              <a:t>A</a:t>
            </a:r>
            <a:r>
              <a:rPr sz="2405" b="1" spc="-10" dirty="0">
                <a:latin typeface="Times New Roman"/>
                <a:cs typeface="Times New Roman"/>
              </a:rPr>
              <a:t>)</a:t>
            </a:r>
            <a:r>
              <a:rPr sz="2405" b="1" dirty="0">
                <a:latin typeface="宋体"/>
                <a:cs typeface="宋体"/>
              </a:rPr>
              <a:t>且报 头是正确时，判定</a:t>
            </a:r>
            <a:r>
              <a:rPr sz="2405" b="1" dirty="0">
                <a:latin typeface="Times New Roman"/>
                <a:cs typeface="Times New Roman"/>
              </a:rPr>
              <a:t>M</a:t>
            </a:r>
            <a:r>
              <a:rPr sz="2405" b="1" dirty="0">
                <a:latin typeface="宋体"/>
                <a:cs typeface="宋体"/>
              </a:rPr>
              <a:t>是正确的。</a:t>
            </a:r>
            <a:endParaRPr sz="2405">
              <a:latin typeface="宋体"/>
              <a:cs typeface="宋体"/>
            </a:endParaRPr>
          </a:p>
        </p:txBody>
      </p:sp>
      <p:sp>
        <p:nvSpPr>
          <p:cNvPr id="9" name="object 9"/>
          <p:cNvSpPr txBox="1"/>
          <p:nvPr/>
        </p:nvSpPr>
        <p:spPr>
          <a:xfrm>
            <a:off x="2230998" y="3120008"/>
            <a:ext cx="986712" cy="370788"/>
          </a:xfrm>
          <a:prstGeom prst="rect">
            <a:avLst/>
          </a:prstGeom>
        </p:spPr>
        <p:txBody>
          <a:bodyPr vert="horz" wrap="square" lIns="0" tIns="0" rIns="0" bIns="0" rtlCol="0">
            <a:spAutoFit/>
          </a:bodyPr>
          <a:lstStyle/>
          <a:p>
            <a:pPr marL="12724"/>
            <a:r>
              <a:rPr sz="2405" b="1" dirty="0">
                <a:latin typeface="宋体"/>
                <a:cs typeface="宋体"/>
              </a:rPr>
              <a:t>数</a:t>
            </a:r>
            <a:r>
              <a:rPr sz="2405" b="1" spc="-10" dirty="0">
                <a:latin typeface="宋体"/>
                <a:cs typeface="宋体"/>
              </a:rPr>
              <a:t>据</a:t>
            </a:r>
            <a:r>
              <a:rPr sz="2405" b="1" spc="-606" dirty="0">
                <a:latin typeface="宋体"/>
                <a:cs typeface="宋体"/>
              </a:rPr>
              <a:t> </a:t>
            </a:r>
            <a:r>
              <a:rPr sz="2405" b="1" i="1" dirty="0">
                <a:latin typeface="Times New Roman"/>
                <a:cs typeface="Times New Roman"/>
              </a:rPr>
              <a:t>M</a:t>
            </a:r>
            <a:endParaRPr sz="2405">
              <a:latin typeface="Times New Roman"/>
              <a:cs typeface="Times New Roman"/>
            </a:endParaRPr>
          </a:p>
        </p:txBody>
      </p:sp>
      <p:sp>
        <p:nvSpPr>
          <p:cNvPr id="10" name="object 10"/>
          <p:cNvSpPr txBox="1"/>
          <p:nvPr/>
        </p:nvSpPr>
        <p:spPr>
          <a:xfrm>
            <a:off x="4948751" y="3136712"/>
            <a:ext cx="1180110" cy="370788"/>
          </a:xfrm>
          <a:prstGeom prst="rect">
            <a:avLst/>
          </a:prstGeom>
        </p:spPr>
        <p:txBody>
          <a:bodyPr vert="horz" wrap="square" lIns="0" tIns="0" rIns="0" bIns="0" rtlCol="0">
            <a:spAutoFit/>
          </a:bodyPr>
          <a:lstStyle/>
          <a:p>
            <a:pPr marL="12724"/>
            <a:r>
              <a:rPr sz="2405" b="1" spc="-5" dirty="0">
                <a:latin typeface="Times New Roman"/>
                <a:cs typeface="Times New Roman"/>
              </a:rPr>
              <a:t>Hash</a:t>
            </a:r>
            <a:r>
              <a:rPr sz="2405" b="1" spc="5" dirty="0">
                <a:latin typeface="Times New Roman"/>
                <a:cs typeface="Times New Roman"/>
              </a:rPr>
              <a:t>(</a:t>
            </a:r>
            <a:r>
              <a:rPr sz="2405" b="1" i="1" dirty="0">
                <a:latin typeface="Times New Roman"/>
                <a:cs typeface="Times New Roman"/>
              </a:rPr>
              <a:t>M</a:t>
            </a:r>
            <a:r>
              <a:rPr sz="2405" b="1" dirty="0">
                <a:latin typeface="Times New Roman"/>
                <a:cs typeface="Times New Roman"/>
              </a:rPr>
              <a:t>)</a:t>
            </a:r>
            <a:endParaRPr sz="2405">
              <a:latin typeface="Times New Roman"/>
              <a:cs typeface="Times New Roman"/>
            </a:endParaRPr>
          </a:p>
        </p:txBody>
      </p:sp>
      <p:sp>
        <p:nvSpPr>
          <p:cNvPr id="11" name="object 11"/>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
        <p:nvSpPr>
          <p:cNvPr id="12" name="object 12"/>
          <p:cNvSpPr/>
          <p:nvPr/>
        </p:nvSpPr>
        <p:spPr>
          <a:xfrm>
            <a:off x="4356093" y="4510503"/>
            <a:ext cx="0" cy="610731"/>
          </a:xfrm>
          <a:custGeom>
            <a:avLst/>
            <a:gdLst/>
            <a:ahLst/>
            <a:cxnLst/>
            <a:rect l="l" t="t" r="r" b="b"/>
            <a:pathLst>
              <a:path h="609600">
                <a:moveTo>
                  <a:pt x="0" y="0"/>
                </a:moveTo>
                <a:lnTo>
                  <a:pt x="0" y="609600"/>
                </a:lnTo>
              </a:path>
            </a:pathLst>
          </a:custGeom>
          <a:ln w="12700">
            <a:solidFill>
              <a:srgbClr val="000000"/>
            </a:solidFill>
          </a:ln>
        </p:spPr>
        <p:txBody>
          <a:bodyPr wrap="square" lIns="0" tIns="0" rIns="0" bIns="0" rtlCol="0"/>
          <a:lstStyle/>
          <a:p>
            <a:endParaRPr sz="1403"/>
          </a:p>
        </p:txBody>
      </p:sp>
      <p:sp>
        <p:nvSpPr>
          <p:cNvPr id="13" name="object 13"/>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23</a:t>
            </a:fld>
            <a:endParaRPr spc="-5" dirty="0"/>
          </a:p>
        </p:txBody>
      </p:sp>
    </p:spTree>
    <p:extLst>
      <p:ext uri="{BB962C8B-B14F-4D97-AF65-F5344CB8AC3E}">
        <p14:creationId xmlns:p14="http://schemas.microsoft.com/office/powerpoint/2010/main" val="2017075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数字签名的过程</a:t>
            </a:r>
            <a:endParaRPr lang="zh-CN" altLang="en-US" dirty="0"/>
          </a:p>
        </p:txBody>
      </p:sp>
      <p:sp>
        <p:nvSpPr>
          <p:cNvPr id="3" name="内容占位符 2"/>
          <p:cNvSpPr>
            <a:spLocks noGrp="1"/>
          </p:cNvSpPr>
          <p:nvPr>
            <p:ph idx="1"/>
          </p:nvPr>
        </p:nvSpPr>
        <p:spPr>
          <a:xfrm>
            <a:off x="457200" y="1752600"/>
            <a:ext cx="8229600" cy="4572000"/>
          </a:xfrm>
        </p:spPr>
        <p:txBody>
          <a:bodyPr/>
          <a:lstStyle/>
          <a:p>
            <a:r>
              <a:rPr lang="zh-CN" altLang="en-US" b="1" dirty="0" smtClean="0">
                <a:solidFill>
                  <a:srgbClr val="FF0000"/>
                </a:solidFill>
                <a:latin typeface="Tahoma" pitchFamily="34" charset="0"/>
              </a:rPr>
              <a:t>数字签名方案一般包括三个过程</a:t>
            </a:r>
            <a:r>
              <a:rPr lang="zh-CN" altLang="en-US" dirty="0" smtClean="0">
                <a:latin typeface="Tahoma" pitchFamily="34" charset="0"/>
              </a:rPr>
              <a:t>：</a:t>
            </a:r>
            <a:endParaRPr lang="en-US" altLang="zh-CN" dirty="0" smtClean="0">
              <a:latin typeface="Tahoma" pitchFamily="34" charset="0"/>
            </a:endParaRPr>
          </a:p>
          <a:p>
            <a:endParaRPr lang="zh-CN" altLang="en-US" sz="1200" dirty="0" smtClean="0">
              <a:latin typeface="Tahoma" pitchFamily="34" charset="0"/>
            </a:endParaRPr>
          </a:p>
          <a:p>
            <a:pPr marL="914400" lvl="1" indent="-457200">
              <a:spcBef>
                <a:spcPct val="0"/>
              </a:spcBef>
              <a:buFont typeface="+mj-lt"/>
              <a:buAutoNum type="arabicPeriod"/>
            </a:pPr>
            <a:r>
              <a:rPr lang="zh-CN" altLang="en-US" sz="2600" b="1" dirty="0" smtClean="0">
                <a:solidFill>
                  <a:srgbClr val="C6062F"/>
                </a:solidFill>
                <a:latin typeface="Tahoma" pitchFamily="34" charset="0"/>
              </a:rPr>
              <a:t>系统初始化过程</a:t>
            </a:r>
            <a:r>
              <a:rPr lang="zh-CN" altLang="en-US" sz="2600" dirty="0" smtClean="0">
                <a:latin typeface="Tahoma" pitchFamily="34" charset="0"/>
              </a:rPr>
              <a:t>：产生数字签名方案中的所有系统和用户参数</a:t>
            </a:r>
            <a:r>
              <a:rPr lang="en-US" altLang="zh-CN" sz="2600" dirty="0" smtClean="0">
                <a:latin typeface="Tahoma" pitchFamily="34" charset="0"/>
              </a:rPr>
              <a:t>(</a:t>
            </a:r>
            <a:r>
              <a:rPr lang="zh-CN" altLang="en-US" sz="2600" b="1" dirty="0" smtClean="0">
                <a:solidFill>
                  <a:srgbClr val="FF00FF"/>
                </a:solidFill>
                <a:latin typeface="Tahoma" pitchFamily="34" charset="0"/>
              </a:rPr>
              <a:t>公开的</a:t>
            </a:r>
            <a:r>
              <a:rPr lang="en-US" altLang="zh-CN" sz="2600" b="1" dirty="0" smtClean="0">
                <a:solidFill>
                  <a:srgbClr val="FF00FF"/>
                </a:solidFill>
                <a:latin typeface="Tahoma" pitchFamily="34" charset="0"/>
              </a:rPr>
              <a:t>+</a:t>
            </a:r>
            <a:r>
              <a:rPr lang="zh-CN" altLang="en-US" sz="2600" b="1" dirty="0" smtClean="0">
                <a:solidFill>
                  <a:srgbClr val="FF00FF"/>
                </a:solidFill>
                <a:latin typeface="Tahoma" pitchFamily="34" charset="0"/>
              </a:rPr>
              <a:t>秘密的</a:t>
            </a:r>
            <a:r>
              <a:rPr lang="en-US" altLang="zh-CN" sz="2600" dirty="0" smtClean="0">
                <a:latin typeface="Tahoma" pitchFamily="34" charset="0"/>
              </a:rPr>
              <a:t>)</a:t>
            </a:r>
          </a:p>
          <a:p>
            <a:pPr marL="914400" lvl="1" indent="-457200">
              <a:spcBef>
                <a:spcPct val="0"/>
              </a:spcBef>
              <a:buFont typeface="+mj-lt"/>
              <a:buAutoNum type="arabicPeriod"/>
            </a:pPr>
            <a:endParaRPr lang="zh-CN" altLang="en-US" sz="2600" dirty="0" smtClean="0">
              <a:latin typeface="Tahoma" pitchFamily="34" charset="0"/>
            </a:endParaRPr>
          </a:p>
          <a:p>
            <a:pPr marL="914400" lvl="1" indent="-457200">
              <a:spcBef>
                <a:spcPct val="0"/>
              </a:spcBef>
              <a:buFont typeface="+mj-lt"/>
              <a:buAutoNum type="arabicPeriod"/>
            </a:pPr>
            <a:r>
              <a:rPr lang="zh-CN" altLang="en-US" sz="2600" b="1" dirty="0" smtClean="0">
                <a:solidFill>
                  <a:srgbClr val="C6062F"/>
                </a:solidFill>
                <a:latin typeface="Tahoma" pitchFamily="34" charset="0"/>
              </a:rPr>
              <a:t>签名过程</a:t>
            </a:r>
            <a:r>
              <a:rPr lang="zh-CN" altLang="en-US" sz="2600" dirty="0" smtClean="0">
                <a:latin typeface="Tahoma" pitchFamily="34" charset="0"/>
              </a:rPr>
              <a:t>：用户利用给定的</a:t>
            </a:r>
            <a:r>
              <a:rPr lang="zh-CN" altLang="en-US" sz="2600" b="1" dirty="0" smtClean="0">
                <a:solidFill>
                  <a:srgbClr val="FF00FF"/>
                </a:solidFill>
                <a:latin typeface="Tahoma" pitchFamily="34" charset="0"/>
              </a:rPr>
              <a:t>签名算法</a:t>
            </a:r>
            <a:r>
              <a:rPr lang="zh-CN" altLang="en-US" sz="2600" dirty="0" smtClean="0">
                <a:latin typeface="Tahoma" pitchFamily="34" charset="0"/>
              </a:rPr>
              <a:t>对消息签名，签名过程可以公开也可以不公开，但一定包含仅签名者才拥有的秘密信息（签名密钥）</a:t>
            </a:r>
            <a:endParaRPr lang="en-US" altLang="zh-CN" sz="2600" dirty="0" smtClean="0">
              <a:latin typeface="Tahoma" pitchFamily="34" charset="0"/>
            </a:endParaRPr>
          </a:p>
          <a:p>
            <a:pPr marL="914400" lvl="1" indent="-457200">
              <a:spcBef>
                <a:spcPct val="0"/>
              </a:spcBef>
              <a:buFont typeface="+mj-lt"/>
              <a:buAutoNum type="arabicPeriod"/>
            </a:pPr>
            <a:endParaRPr lang="zh-CN" altLang="en-US" sz="2600" dirty="0" smtClean="0">
              <a:latin typeface="Tahoma" pitchFamily="34" charset="0"/>
            </a:endParaRPr>
          </a:p>
          <a:p>
            <a:pPr marL="914400" lvl="1" indent="-457200">
              <a:spcBef>
                <a:spcPct val="0"/>
              </a:spcBef>
              <a:buFont typeface="+mj-lt"/>
              <a:buAutoNum type="arabicPeriod"/>
            </a:pPr>
            <a:r>
              <a:rPr lang="zh-CN" altLang="en-US" sz="2600" b="1" dirty="0" smtClean="0">
                <a:solidFill>
                  <a:srgbClr val="C6062F"/>
                </a:solidFill>
                <a:latin typeface="Tahoma" pitchFamily="34" charset="0"/>
              </a:rPr>
              <a:t>验证过程</a:t>
            </a:r>
            <a:r>
              <a:rPr lang="zh-CN" altLang="en-US" sz="2600" dirty="0" smtClean="0">
                <a:latin typeface="Tahoma" pitchFamily="34" charset="0"/>
              </a:rPr>
              <a:t>：验证者利用公开的</a:t>
            </a:r>
            <a:r>
              <a:rPr lang="zh-CN" altLang="en-US" sz="2600" b="1" dirty="0" smtClean="0">
                <a:solidFill>
                  <a:srgbClr val="FF00FF"/>
                </a:solidFill>
                <a:latin typeface="Tahoma" pitchFamily="34" charset="0"/>
              </a:rPr>
              <a:t>验证方法</a:t>
            </a:r>
            <a:r>
              <a:rPr lang="zh-CN" altLang="en-US" sz="2600" dirty="0" smtClean="0">
                <a:latin typeface="Tahoma" pitchFamily="34" charset="0"/>
              </a:rPr>
              <a:t>对给定消息的签名进行验证</a:t>
            </a:r>
            <a:endParaRPr lang="zh-CN" altLang="en-US" sz="2600"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62290" y="1832193"/>
            <a:ext cx="8244868" cy="3825946"/>
          </a:xfrm>
          <a:prstGeom prst="rect">
            <a:avLst/>
          </a:prstGeom>
        </p:spPr>
        <p:txBody>
          <a:bodyPr vert="horz" wrap="square" lIns="0" tIns="58905" rIns="0" bIns="0" numCol="1" rtlCol="0" anchor="t" anchorCtr="0" compatLnSpc="1">
            <a:prstTxWarp prst="textNoShape">
              <a:avLst/>
            </a:prstTxWarp>
            <a:spAutoFit/>
          </a:bodyPr>
          <a:lstStyle/>
          <a:p>
            <a:pPr marL="157143"/>
            <a:r>
              <a:rPr spc="-5" dirty="0">
                <a:latin typeface="Times New Roman"/>
                <a:cs typeface="Times New Roman"/>
              </a:rPr>
              <a:t>2</a:t>
            </a:r>
            <a:r>
              <a:rPr spc="-5" dirty="0"/>
              <a:t>、利用</a:t>
            </a:r>
            <a:r>
              <a:rPr spc="-5" dirty="0">
                <a:latin typeface="Times New Roman"/>
                <a:cs typeface="Times New Roman"/>
              </a:rPr>
              <a:t>RSA</a:t>
            </a:r>
            <a:r>
              <a:rPr spc="-5" dirty="0"/>
              <a:t>密码实现数字签名：</a:t>
            </a:r>
          </a:p>
          <a:p>
            <a:pPr marL="157143">
              <a:spcBef>
                <a:spcPts val="701"/>
              </a:spcBef>
            </a:pPr>
            <a:r>
              <a:rPr sz="2805" spc="1212" dirty="0">
                <a:latin typeface="Wingdings"/>
                <a:cs typeface="Wingdings"/>
              </a:rPr>
              <a:t></a:t>
            </a:r>
            <a:r>
              <a:rPr sz="2805" spc="-95" dirty="0">
                <a:latin typeface="Times New Roman"/>
                <a:cs typeface="Times New Roman"/>
              </a:rPr>
              <a:t> </a:t>
            </a:r>
            <a:r>
              <a:rPr sz="2805" dirty="0"/>
              <a:t>对于</a:t>
            </a:r>
            <a:r>
              <a:rPr sz="2805" dirty="0">
                <a:latin typeface="Times New Roman"/>
                <a:cs typeface="Times New Roman"/>
              </a:rPr>
              <a:t>RS</a:t>
            </a:r>
            <a:r>
              <a:rPr sz="2805" spc="5" dirty="0">
                <a:latin typeface="Times New Roman"/>
                <a:cs typeface="Times New Roman"/>
              </a:rPr>
              <a:t>A</a:t>
            </a:r>
            <a:r>
              <a:rPr sz="2805" dirty="0"/>
              <a:t>密码</a:t>
            </a:r>
            <a:endParaRPr sz="2805">
              <a:latin typeface="Times New Roman"/>
              <a:cs typeface="Times New Roman"/>
            </a:endParaRPr>
          </a:p>
          <a:p>
            <a:pPr marL="157143" marR="582765" indent="666108">
              <a:lnSpc>
                <a:spcPct val="120200"/>
              </a:lnSpc>
            </a:pPr>
            <a:r>
              <a:rPr sz="2805" i="1" spc="-5" dirty="0">
                <a:solidFill>
                  <a:srgbClr val="FF0000"/>
                </a:solidFill>
                <a:latin typeface="Times New Roman"/>
                <a:cs typeface="Times New Roman"/>
              </a:rPr>
              <a:t>D</a:t>
            </a:r>
            <a:r>
              <a:rPr sz="2805" dirty="0">
                <a:solidFill>
                  <a:srgbClr val="FF0000"/>
                </a:solidFill>
                <a:latin typeface="Times New Roman"/>
                <a:cs typeface="Times New Roman"/>
              </a:rPr>
              <a:t>(</a:t>
            </a:r>
            <a:r>
              <a:rPr sz="2805" i="1" spc="-5" dirty="0">
                <a:solidFill>
                  <a:srgbClr val="FF0000"/>
                </a:solidFill>
                <a:latin typeface="Times New Roman"/>
                <a:cs typeface="Times New Roman"/>
              </a:rPr>
              <a:t>E</a:t>
            </a:r>
            <a:r>
              <a:rPr sz="2805" dirty="0">
                <a:solidFill>
                  <a:srgbClr val="FF0000"/>
                </a:solidFill>
                <a:latin typeface="Times New Roman"/>
                <a:cs typeface="Times New Roman"/>
              </a:rPr>
              <a:t>(</a:t>
            </a:r>
            <a:r>
              <a:rPr sz="2805" i="1" spc="-5" dirty="0">
                <a:solidFill>
                  <a:srgbClr val="FF0000"/>
                </a:solidFill>
                <a:latin typeface="Times New Roman"/>
                <a:cs typeface="Times New Roman"/>
              </a:rPr>
              <a:t>M</a:t>
            </a:r>
            <a:r>
              <a:rPr sz="2805" dirty="0">
                <a:solidFill>
                  <a:srgbClr val="FF0000"/>
                </a:solidFill>
                <a:latin typeface="Times New Roman"/>
                <a:cs typeface="Times New Roman"/>
              </a:rPr>
              <a:t>))=(</a:t>
            </a:r>
            <a:r>
              <a:rPr sz="2805" i="1" spc="-5" dirty="0">
                <a:solidFill>
                  <a:srgbClr val="FF0000"/>
                </a:solidFill>
                <a:latin typeface="Times New Roman"/>
                <a:cs typeface="Times New Roman"/>
              </a:rPr>
              <a:t>M</a:t>
            </a:r>
            <a:r>
              <a:rPr sz="2855" i="1" spc="-7" baseline="23391" dirty="0">
                <a:solidFill>
                  <a:srgbClr val="FF0000"/>
                </a:solidFill>
                <a:latin typeface="Times New Roman"/>
                <a:cs typeface="Times New Roman"/>
              </a:rPr>
              <a:t>e</a:t>
            </a:r>
            <a:r>
              <a:rPr sz="2805" dirty="0">
                <a:solidFill>
                  <a:srgbClr val="FF0000"/>
                </a:solidFill>
                <a:latin typeface="Times New Roman"/>
                <a:cs typeface="Times New Roman"/>
              </a:rPr>
              <a:t>)</a:t>
            </a:r>
            <a:r>
              <a:rPr sz="2855" i="1" baseline="23391" dirty="0">
                <a:solidFill>
                  <a:srgbClr val="FF0000"/>
                </a:solidFill>
                <a:latin typeface="Times New Roman"/>
                <a:cs typeface="Times New Roman"/>
              </a:rPr>
              <a:t>d </a:t>
            </a:r>
            <a:r>
              <a:rPr sz="2805" spc="-5" dirty="0">
                <a:solidFill>
                  <a:srgbClr val="FF0000"/>
                </a:solidFill>
                <a:latin typeface="Times New Roman"/>
                <a:cs typeface="Times New Roman"/>
              </a:rPr>
              <a:t>=</a:t>
            </a:r>
            <a:r>
              <a:rPr sz="2805" i="1" spc="-10" dirty="0">
                <a:solidFill>
                  <a:srgbClr val="FF0000"/>
                </a:solidFill>
                <a:latin typeface="Times New Roman"/>
                <a:cs typeface="Times New Roman"/>
              </a:rPr>
              <a:t>M</a:t>
            </a:r>
            <a:r>
              <a:rPr sz="2855" i="1" baseline="23391" dirty="0">
                <a:solidFill>
                  <a:srgbClr val="FF0000"/>
                </a:solidFill>
                <a:latin typeface="Times New Roman"/>
                <a:cs typeface="Times New Roman"/>
              </a:rPr>
              <a:t>ed</a:t>
            </a:r>
            <a:r>
              <a:rPr sz="2855" i="1" spc="-15" baseline="23391" dirty="0">
                <a:solidFill>
                  <a:srgbClr val="FF0000"/>
                </a:solidFill>
                <a:latin typeface="Times New Roman"/>
                <a:cs typeface="Times New Roman"/>
              </a:rPr>
              <a:t> </a:t>
            </a:r>
            <a:r>
              <a:rPr sz="2805" spc="-5" dirty="0">
                <a:solidFill>
                  <a:srgbClr val="FF0000"/>
                </a:solidFill>
                <a:latin typeface="Times New Roman"/>
                <a:cs typeface="Times New Roman"/>
              </a:rPr>
              <a:t>=</a:t>
            </a:r>
            <a:r>
              <a:rPr sz="2805" dirty="0">
                <a:solidFill>
                  <a:srgbClr val="FF0000"/>
                </a:solidFill>
                <a:latin typeface="Times New Roman"/>
                <a:cs typeface="Times New Roman"/>
              </a:rPr>
              <a:t>(</a:t>
            </a:r>
            <a:r>
              <a:rPr sz="2805" i="1" spc="-5" dirty="0">
                <a:solidFill>
                  <a:srgbClr val="FF0000"/>
                </a:solidFill>
                <a:latin typeface="Times New Roman"/>
                <a:cs typeface="Times New Roman"/>
              </a:rPr>
              <a:t>M</a:t>
            </a:r>
            <a:r>
              <a:rPr sz="2855" i="1" baseline="23391" dirty="0">
                <a:solidFill>
                  <a:srgbClr val="FF0000"/>
                </a:solidFill>
                <a:latin typeface="Times New Roman"/>
                <a:cs typeface="Times New Roman"/>
              </a:rPr>
              <a:t>d</a:t>
            </a:r>
            <a:r>
              <a:rPr sz="2805" dirty="0">
                <a:solidFill>
                  <a:srgbClr val="FF0000"/>
                </a:solidFill>
                <a:latin typeface="Times New Roman"/>
                <a:cs typeface="Times New Roman"/>
              </a:rPr>
              <a:t>)</a:t>
            </a:r>
            <a:r>
              <a:rPr sz="2855" i="1" baseline="23391" dirty="0">
                <a:solidFill>
                  <a:srgbClr val="FF0000"/>
                </a:solidFill>
                <a:latin typeface="Times New Roman"/>
                <a:cs typeface="Times New Roman"/>
              </a:rPr>
              <a:t>e </a:t>
            </a:r>
            <a:r>
              <a:rPr sz="2805" spc="-5" dirty="0">
                <a:solidFill>
                  <a:srgbClr val="FF0000"/>
                </a:solidFill>
                <a:latin typeface="Times New Roman"/>
                <a:cs typeface="Times New Roman"/>
              </a:rPr>
              <a:t>=</a:t>
            </a:r>
            <a:r>
              <a:rPr sz="2805" i="1" spc="-10" dirty="0">
                <a:solidFill>
                  <a:srgbClr val="FF0000"/>
                </a:solidFill>
                <a:latin typeface="Times New Roman"/>
                <a:cs typeface="Times New Roman"/>
              </a:rPr>
              <a:t>E</a:t>
            </a:r>
            <a:r>
              <a:rPr sz="2805" dirty="0">
                <a:solidFill>
                  <a:srgbClr val="FF0000"/>
                </a:solidFill>
                <a:latin typeface="Times New Roman"/>
                <a:cs typeface="Times New Roman"/>
              </a:rPr>
              <a:t>(</a:t>
            </a:r>
            <a:r>
              <a:rPr sz="2805" i="1" spc="-5" dirty="0">
                <a:solidFill>
                  <a:srgbClr val="FF0000"/>
                </a:solidFill>
                <a:latin typeface="Times New Roman"/>
                <a:cs typeface="Times New Roman"/>
              </a:rPr>
              <a:t>D</a:t>
            </a:r>
            <a:r>
              <a:rPr sz="2805" spc="5" dirty="0">
                <a:solidFill>
                  <a:srgbClr val="FF0000"/>
                </a:solidFill>
                <a:latin typeface="Times New Roman"/>
                <a:cs typeface="Times New Roman"/>
              </a:rPr>
              <a:t>(</a:t>
            </a:r>
            <a:r>
              <a:rPr sz="2805" i="1" spc="-5" dirty="0">
                <a:solidFill>
                  <a:srgbClr val="FF0000"/>
                </a:solidFill>
                <a:latin typeface="Times New Roman"/>
                <a:cs typeface="Times New Roman"/>
              </a:rPr>
              <a:t>M</a:t>
            </a:r>
            <a:r>
              <a:rPr sz="2805" dirty="0">
                <a:solidFill>
                  <a:srgbClr val="FF0000"/>
                </a:solidFill>
                <a:latin typeface="Times New Roman"/>
                <a:cs typeface="Times New Roman"/>
              </a:rPr>
              <a:t>)) mod </a:t>
            </a:r>
            <a:r>
              <a:rPr sz="2805" i="1" dirty="0">
                <a:solidFill>
                  <a:srgbClr val="FF0000"/>
                </a:solidFill>
                <a:latin typeface="Times New Roman"/>
                <a:cs typeface="Times New Roman"/>
              </a:rPr>
              <a:t>n </a:t>
            </a:r>
            <a:r>
              <a:rPr sz="2805" spc="-10" dirty="0">
                <a:solidFill>
                  <a:srgbClr val="FF0000"/>
                </a:solidFill>
              </a:rPr>
              <a:t>，</a:t>
            </a:r>
            <a:r>
              <a:rPr sz="2805" spc="-5" dirty="0">
                <a:solidFill>
                  <a:srgbClr val="FF0000"/>
                </a:solidFill>
              </a:rPr>
              <a:t> </a:t>
            </a:r>
            <a:r>
              <a:rPr sz="2805" dirty="0"/>
              <a:t>所以</a:t>
            </a:r>
            <a:r>
              <a:rPr sz="2805" dirty="0">
                <a:latin typeface="Times New Roman"/>
                <a:cs typeface="Times New Roman"/>
              </a:rPr>
              <a:t>RS</a:t>
            </a:r>
            <a:r>
              <a:rPr sz="2805" spc="5" dirty="0">
                <a:latin typeface="Times New Roman"/>
                <a:cs typeface="Times New Roman"/>
              </a:rPr>
              <a:t>A</a:t>
            </a:r>
            <a:r>
              <a:rPr sz="2805" dirty="0"/>
              <a:t>可同时确保数据的秘密性和真实性。</a:t>
            </a:r>
            <a:endParaRPr sz="2805">
              <a:latin typeface="Times New Roman"/>
              <a:cs typeface="Times New Roman"/>
            </a:endParaRPr>
          </a:p>
          <a:p>
            <a:pPr marL="500057" marR="5090" indent="-343552">
              <a:lnSpc>
                <a:spcPts val="3536"/>
              </a:lnSpc>
              <a:spcBef>
                <a:spcPts val="2089"/>
              </a:spcBef>
            </a:pPr>
            <a:r>
              <a:rPr sz="2805" spc="1212" dirty="0">
                <a:latin typeface="Wingdings"/>
                <a:cs typeface="Wingdings"/>
              </a:rPr>
              <a:t></a:t>
            </a:r>
            <a:r>
              <a:rPr sz="2805" spc="-95" dirty="0">
                <a:latin typeface="Times New Roman"/>
                <a:cs typeface="Times New Roman"/>
              </a:rPr>
              <a:t> </a:t>
            </a:r>
            <a:r>
              <a:rPr sz="2805" spc="80" dirty="0">
                <a:solidFill>
                  <a:srgbClr val="FF0000"/>
                </a:solidFill>
              </a:rPr>
              <a:t>因此利</a:t>
            </a:r>
            <a:r>
              <a:rPr sz="2805" spc="90" dirty="0">
                <a:solidFill>
                  <a:srgbClr val="FF0000"/>
                </a:solidFill>
              </a:rPr>
              <a:t>用</a:t>
            </a:r>
            <a:r>
              <a:rPr sz="2805" dirty="0">
                <a:solidFill>
                  <a:srgbClr val="FF0000"/>
                </a:solidFill>
                <a:latin typeface="Times New Roman"/>
                <a:cs typeface="Times New Roman"/>
              </a:rPr>
              <a:t>RS</a:t>
            </a:r>
            <a:r>
              <a:rPr sz="2805" spc="90" dirty="0">
                <a:solidFill>
                  <a:srgbClr val="FF0000"/>
                </a:solidFill>
                <a:latin typeface="Times New Roman"/>
                <a:cs typeface="Times New Roman"/>
              </a:rPr>
              <a:t>A</a:t>
            </a:r>
            <a:r>
              <a:rPr sz="2805" spc="75" dirty="0">
                <a:solidFill>
                  <a:srgbClr val="FF0000"/>
                </a:solidFill>
              </a:rPr>
              <a:t>密码可以同时实现数字签名</a:t>
            </a:r>
            <a:r>
              <a:rPr sz="2805" spc="65" dirty="0">
                <a:solidFill>
                  <a:srgbClr val="FF0000"/>
                </a:solidFill>
              </a:rPr>
              <a:t>和</a:t>
            </a:r>
            <a:r>
              <a:rPr sz="2805" spc="70" dirty="0">
                <a:solidFill>
                  <a:srgbClr val="FF0000"/>
                </a:solidFill>
              </a:rPr>
              <a:t>数</a:t>
            </a:r>
            <a:r>
              <a:rPr sz="2805" spc="65" dirty="0">
                <a:solidFill>
                  <a:srgbClr val="FF0000"/>
                </a:solidFill>
              </a:rPr>
              <a:t>据</a:t>
            </a:r>
            <a:r>
              <a:rPr sz="2805" spc="-10" dirty="0">
                <a:solidFill>
                  <a:srgbClr val="FF0000"/>
                </a:solidFill>
              </a:rPr>
              <a:t>加</a:t>
            </a:r>
            <a:r>
              <a:rPr sz="2805" spc="-5" dirty="0">
                <a:solidFill>
                  <a:srgbClr val="FF0000"/>
                </a:solidFill>
              </a:rPr>
              <a:t> </a:t>
            </a:r>
            <a:r>
              <a:rPr sz="2805" dirty="0">
                <a:solidFill>
                  <a:srgbClr val="FF0000"/>
                </a:solidFill>
              </a:rPr>
              <a:t>密。</a:t>
            </a:r>
            <a:endParaRPr sz="2805">
              <a:latin typeface="Times New Roman"/>
              <a:cs typeface="Times New Roman"/>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25</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4192207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640" y="1714846"/>
            <a:ext cx="8492978" cy="4642553"/>
          </a:xfrm>
          <a:prstGeom prst="rect">
            <a:avLst/>
          </a:prstGeom>
        </p:spPr>
        <p:txBody>
          <a:bodyPr vert="horz" wrap="square" lIns="0" tIns="0" rIns="0" bIns="0" rtlCol="0">
            <a:spAutoFit/>
          </a:bodyPr>
          <a:lstStyle/>
          <a:p>
            <a:pPr marL="12724"/>
            <a:r>
              <a:rPr sz="3206" b="1" spc="-5" dirty="0">
                <a:latin typeface="Times New Roman"/>
                <a:cs typeface="Times New Roman"/>
              </a:rPr>
              <a:t>2</a:t>
            </a:r>
            <a:r>
              <a:rPr sz="3206" b="1" spc="-5" dirty="0">
                <a:latin typeface="宋体"/>
                <a:cs typeface="宋体"/>
              </a:rPr>
              <a:t>、利用</a:t>
            </a:r>
            <a:r>
              <a:rPr sz="3206" b="1" spc="-5" dirty="0">
                <a:latin typeface="Times New Roman"/>
                <a:cs typeface="Times New Roman"/>
              </a:rPr>
              <a:t>RSA</a:t>
            </a:r>
            <a:r>
              <a:rPr sz="3206" b="1" spc="-5" dirty="0">
                <a:latin typeface="宋体"/>
                <a:cs typeface="宋体"/>
              </a:rPr>
              <a:t>密码实现数字签名：</a:t>
            </a:r>
            <a:endParaRPr sz="3206">
              <a:latin typeface="宋体"/>
              <a:cs typeface="宋体"/>
            </a:endParaRPr>
          </a:p>
          <a:p>
            <a:pPr marL="12724">
              <a:spcBef>
                <a:spcPts val="867"/>
              </a:spcBef>
            </a:pPr>
            <a:r>
              <a:rPr sz="2805" b="1" dirty="0">
                <a:latin typeface="宋体"/>
                <a:cs typeface="宋体"/>
              </a:rPr>
              <a:t>⑴、签名算法</a:t>
            </a:r>
            <a:endParaRPr sz="2805">
              <a:latin typeface="宋体"/>
              <a:cs typeface="宋体"/>
            </a:endParaRPr>
          </a:p>
          <a:p>
            <a:pPr marL="12724">
              <a:spcBef>
                <a:spcPts val="506"/>
              </a:spcBef>
            </a:pPr>
            <a:r>
              <a:rPr sz="2805" spc="1212" dirty="0">
                <a:latin typeface="Wingdings"/>
                <a:cs typeface="Wingdings"/>
              </a:rPr>
              <a:t></a:t>
            </a:r>
            <a:r>
              <a:rPr sz="2805" spc="-90" dirty="0">
                <a:latin typeface="Times New Roman"/>
                <a:cs typeface="Times New Roman"/>
              </a:rPr>
              <a:t> </a:t>
            </a:r>
            <a:r>
              <a:rPr sz="2805" b="1" spc="-5" dirty="0">
                <a:latin typeface="宋体"/>
                <a:cs typeface="宋体"/>
              </a:rPr>
              <a:t>设</a:t>
            </a:r>
            <a:r>
              <a:rPr sz="2805" b="1" i="1" dirty="0">
                <a:latin typeface="Times New Roman"/>
                <a:cs typeface="Times New Roman"/>
              </a:rPr>
              <a:t>M</a:t>
            </a:r>
            <a:r>
              <a:rPr sz="2805" b="1" dirty="0">
                <a:latin typeface="宋体"/>
                <a:cs typeface="宋体"/>
              </a:rPr>
              <a:t>为明文，</a:t>
            </a:r>
            <a:r>
              <a:rPr sz="2805" b="1" i="1" spc="-15" dirty="0">
                <a:latin typeface="Times New Roman"/>
                <a:cs typeface="Times New Roman"/>
              </a:rPr>
              <a:t>K</a:t>
            </a:r>
            <a:r>
              <a:rPr sz="2855" b="1" i="1" baseline="-20467" dirty="0">
                <a:latin typeface="Times New Roman"/>
                <a:cs typeface="Times New Roman"/>
              </a:rPr>
              <a:t>e</a:t>
            </a:r>
            <a:r>
              <a:rPr sz="2855" b="1" baseline="-20467" dirty="0">
                <a:latin typeface="Times New Roman"/>
                <a:cs typeface="Times New Roman"/>
              </a:rPr>
              <a:t>A</a:t>
            </a:r>
            <a:r>
              <a:rPr sz="2855" b="1" spc="331" baseline="-20467" dirty="0">
                <a:latin typeface="Times New Roman"/>
                <a:cs typeface="Times New Roman"/>
              </a:rPr>
              <a:t> </a:t>
            </a:r>
            <a:r>
              <a:rPr sz="2805" b="1" spc="-5" dirty="0">
                <a:latin typeface="Times New Roman"/>
                <a:cs typeface="Times New Roman"/>
              </a:rPr>
              <a:t>=&lt;</a:t>
            </a:r>
            <a:r>
              <a:rPr sz="2805" b="1" i="1" spc="-5" dirty="0">
                <a:latin typeface="Times New Roman"/>
                <a:cs typeface="Times New Roman"/>
              </a:rPr>
              <a:t>e</a:t>
            </a:r>
            <a:r>
              <a:rPr sz="2805" b="1" dirty="0">
                <a:latin typeface="Times New Roman"/>
                <a:cs typeface="Times New Roman"/>
              </a:rPr>
              <a:t>,</a:t>
            </a:r>
            <a:r>
              <a:rPr sz="2805" b="1" i="1" dirty="0">
                <a:latin typeface="Times New Roman"/>
                <a:cs typeface="Times New Roman"/>
              </a:rPr>
              <a:t>n</a:t>
            </a:r>
            <a:r>
              <a:rPr sz="2805" b="1" spc="5" dirty="0">
                <a:latin typeface="Times New Roman"/>
                <a:cs typeface="Times New Roman"/>
              </a:rPr>
              <a:t>&gt;</a:t>
            </a:r>
            <a:r>
              <a:rPr sz="2805" b="1" dirty="0">
                <a:latin typeface="宋体"/>
                <a:cs typeface="宋体"/>
              </a:rPr>
              <a:t>是</a:t>
            </a:r>
            <a:r>
              <a:rPr sz="2805" b="1" dirty="0">
                <a:latin typeface="Times New Roman"/>
                <a:cs typeface="Times New Roman"/>
              </a:rPr>
              <a:t>A</a:t>
            </a:r>
            <a:r>
              <a:rPr sz="2805" b="1" dirty="0">
                <a:latin typeface="宋体"/>
                <a:cs typeface="宋体"/>
              </a:rPr>
              <a:t>的公开加密钥，</a:t>
            </a:r>
            <a:endParaRPr sz="2805">
              <a:latin typeface="宋体"/>
              <a:cs typeface="宋体"/>
            </a:endParaRPr>
          </a:p>
          <a:p>
            <a:pPr marL="2468481">
              <a:spcBef>
                <a:spcPts val="526"/>
              </a:spcBef>
            </a:pPr>
            <a:r>
              <a:rPr sz="2805" b="1" i="1" spc="-5" dirty="0">
                <a:latin typeface="Times New Roman"/>
                <a:cs typeface="Times New Roman"/>
              </a:rPr>
              <a:t>K</a:t>
            </a:r>
            <a:r>
              <a:rPr sz="2855" b="1" i="1" baseline="-20467" dirty="0">
                <a:latin typeface="Times New Roman"/>
                <a:cs typeface="Times New Roman"/>
              </a:rPr>
              <a:t>d</a:t>
            </a:r>
            <a:r>
              <a:rPr sz="2855" b="1" baseline="-20467" dirty="0">
                <a:latin typeface="Times New Roman"/>
                <a:cs typeface="Times New Roman"/>
              </a:rPr>
              <a:t>A</a:t>
            </a:r>
            <a:r>
              <a:rPr sz="2855" b="1" spc="-15" baseline="-20467" dirty="0">
                <a:latin typeface="Times New Roman"/>
                <a:cs typeface="Times New Roman"/>
              </a:rPr>
              <a:t> </a:t>
            </a:r>
            <a:r>
              <a:rPr sz="2805" b="1" spc="-5" dirty="0">
                <a:latin typeface="Times New Roman"/>
                <a:cs typeface="Times New Roman"/>
              </a:rPr>
              <a:t>=&lt;</a:t>
            </a:r>
            <a:r>
              <a:rPr sz="2805" b="1" i="1" dirty="0">
                <a:latin typeface="Times New Roman"/>
                <a:cs typeface="Times New Roman"/>
              </a:rPr>
              <a:t>d</a:t>
            </a:r>
            <a:r>
              <a:rPr sz="2805" b="1" dirty="0">
                <a:latin typeface="Times New Roman"/>
                <a:cs typeface="Times New Roman"/>
              </a:rPr>
              <a:t>,</a:t>
            </a:r>
            <a:r>
              <a:rPr sz="2805" b="1" i="1" spc="5" dirty="0">
                <a:latin typeface="Times New Roman"/>
                <a:cs typeface="Times New Roman"/>
              </a:rPr>
              <a:t>p</a:t>
            </a:r>
            <a:r>
              <a:rPr sz="2805" b="1" spc="-10" dirty="0">
                <a:latin typeface="Times New Roman"/>
                <a:cs typeface="Times New Roman"/>
              </a:rPr>
              <a:t>,</a:t>
            </a:r>
            <a:r>
              <a:rPr sz="2805" b="1" i="1" dirty="0">
                <a:latin typeface="Times New Roman"/>
                <a:cs typeface="Times New Roman"/>
              </a:rPr>
              <a:t>q</a:t>
            </a:r>
            <a:r>
              <a:rPr sz="2805" b="1" spc="-5" dirty="0">
                <a:latin typeface="Times New Roman"/>
                <a:cs typeface="Times New Roman"/>
              </a:rPr>
              <a:t>,</a:t>
            </a:r>
            <a:r>
              <a:rPr sz="2956" b="1" i="1" spc="-155" dirty="0">
                <a:latin typeface="宋体"/>
                <a:cs typeface="宋体"/>
              </a:rPr>
              <a:t>φ</a:t>
            </a:r>
            <a:r>
              <a:rPr sz="2805" b="1" dirty="0">
                <a:latin typeface="Times New Roman"/>
                <a:cs typeface="Times New Roman"/>
              </a:rPr>
              <a:t>(</a:t>
            </a:r>
            <a:r>
              <a:rPr sz="2805" b="1" i="1" spc="5" dirty="0">
                <a:latin typeface="Times New Roman"/>
                <a:cs typeface="Times New Roman"/>
              </a:rPr>
              <a:t>n</a:t>
            </a:r>
            <a:r>
              <a:rPr sz="2805" b="1" dirty="0">
                <a:latin typeface="Times New Roman"/>
                <a:cs typeface="Times New Roman"/>
              </a:rPr>
              <a:t>)</a:t>
            </a:r>
            <a:r>
              <a:rPr sz="2805" b="1" spc="5" dirty="0">
                <a:latin typeface="Times New Roman"/>
                <a:cs typeface="Times New Roman"/>
              </a:rPr>
              <a:t>&gt;</a:t>
            </a:r>
            <a:r>
              <a:rPr sz="2805" b="1" dirty="0">
                <a:latin typeface="宋体"/>
                <a:cs typeface="宋体"/>
              </a:rPr>
              <a:t>是</a:t>
            </a:r>
            <a:r>
              <a:rPr sz="2805" b="1" dirty="0">
                <a:latin typeface="Times New Roman"/>
                <a:cs typeface="Times New Roman"/>
              </a:rPr>
              <a:t>A</a:t>
            </a:r>
            <a:r>
              <a:rPr sz="2805" b="1" dirty="0">
                <a:latin typeface="宋体"/>
                <a:cs typeface="宋体"/>
              </a:rPr>
              <a:t>的保密的解密钥</a:t>
            </a:r>
            <a:r>
              <a:rPr sz="2805" b="1" dirty="0">
                <a:latin typeface="Times New Roman"/>
                <a:cs typeface="Times New Roman"/>
              </a:rPr>
              <a:t>,</a:t>
            </a:r>
            <a:endParaRPr sz="2805">
              <a:latin typeface="Times New Roman"/>
              <a:cs typeface="Times New Roman"/>
            </a:endParaRPr>
          </a:p>
          <a:p>
            <a:pPr marL="280567">
              <a:spcBef>
                <a:spcPts val="646"/>
              </a:spcBef>
            </a:pPr>
            <a:r>
              <a:rPr sz="2805" b="1" spc="-5" dirty="0">
                <a:latin typeface="宋体"/>
                <a:cs typeface="宋体"/>
              </a:rPr>
              <a:t>则</a:t>
            </a:r>
            <a:r>
              <a:rPr sz="2805" b="1" dirty="0">
                <a:latin typeface="Times New Roman"/>
                <a:cs typeface="Times New Roman"/>
              </a:rPr>
              <a:t>A</a:t>
            </a:r>
            <a:r>
              <a:rPr sz="2805" b="1" dirty="0">
                <a:latin typeface="宋体"/>
                <a:cs typeface="宋体"/>
              </a:rPr>
              <a:t>对</a:t>
            </a:r>
            <a:r>
              <a:rPr sz="2805" b="1" i="1" dirty="0">
                <a:latin typeface="Times New Roman"/>
                <a:cs typeface="Times New Roman"/>
              </a:rPr>
              <a:t>M</a:t>
            </a:r>
            <a:r>
              <a:rPr sz="2805" b="1" dirty="0">
                <a:latin typeface="宋体"/>
                <a:cs typeface="宋体"/>
              </a:rPr>
              <a:t>的签名过程是，</a:t>
            </a:r>
            <a:endParaRPr sz="2805">
              <a:latin typeface="宋体"/>
              <a:cs typeface="宋体"/>
            </a:endParaRPr>
          </a:p>
          <a:p>
            <a:pPr marL="280567" marR="2237538" indent="890053">
              <a:lnSpc>
                <a:spcPct val="120200"/>
              </a:lnSpc>
              <a:tabLst>
                <a:tab pos="6049051" algn="l"/>
              </a:tabLst>
            </a:pPr>
            <a:r>
              <a:rPr sz="2805" b="1" i="1" dirty="0">
                <a:solidFill>
                  <a:srgbClr val="FF0000"/>
                </a:solidFill>
                <a:latin typeface="Times New Roman"/>
                <a:cs typeface="Times New Roman"/>
              </a:rPr>
              <a:t>S</a:t>
            </a:r>
            <a:r>
              <a:rPr sz="2855" b="1" baseline="-20467" dirty="0">
                <a:solidFill>
                  <a:srgbClr val="FF0000"/>
                </a:solidFill>
                <a:latin typeface="Times New Roman"/>
                <a:cs typeface="Times New Roman"/>
              </a:rPr>
              <a:t>A</a:t>
            </a:r>
            <a:r>
              <a:rPr sz="2855" b="1" spc="-7" baseline="-20467" dirty="0">
                <a:solidFill>
                  <a:srgbClr val="FF0000"/>
                </a:solidFill>
                <a:latin typeface="Times New Roman"/>
                <a:cs typeface="Times New Roman"/>
              </a:rPr>
              <a:t> </a:t>
            </a:r>
            <a:r>
              <a:rPr sz="2805" b="1" dirty="0">
                <a:solidFill>
                  <a:srgbClr val="FF0000"/>
                </a:solidFill>
                <a:latin typeface="Times New Roman"/>
                <a:cs typeface="Times New Roman"/>
              </a:rPr>
              <a:t>=</a:t>
            </a:r>
            <a:r>
              <a:rPr sz="2805" b="1" spc="5" dirty="0">
                <a:solidFill>
                  <a:srgbClr val="FF0000"/>
                </a:solidFill>
                <a:latin typeface="Times New Roman"/>
                <a:cs typeface="Times New Roman"/>
              </a:rPr>
              <a:t> </a:t>
            </a:r>
            <a:r>
              <a:rPr sz="2805" b="1" i="1" dirty="0">
                <a:solidFill>
                  <a:srgbClr val="FF0000"/>
                </a:solidFill>
                <a:latin typeface="Times New Roman"/>
                <a:cs typeface="Times New Roman"/>
              </a:rPr>
              <a:t>D</a:t>
            </a:r>
            <a:r>
              <a:rPr sz="2805" b="1" dirty="0">
                <a:solidFill>
                  <a:srgbClr val="FF0000"/>
                </a:solidFill>
                <a:latin typeface="Times New Roman"/>
                <a:cs typeface="Times New Roman"/>
              </a:rPr>
              <a:t>(</a:t>
            </a:r>
            <a:r>
              <a:rPr sz="2805" b="1" i="1" dirty="0">
                <a:solidFill>
                  <a:srgbClr val="FF0000"/>
                </a:solidFill>
                <a:latin typeface="Times New Roman"/>
                <a:cs typeface="Times New Roman"/>
              </a:rPr>
              <a:t>M</a:t>
            </a:r>
            <a:r>
              <a:rPr sz="2805" b="1" spc="-5" dirty="0">
                <a:solidFill>
                  <a:srgbClr val="FF0000"/>
                </a:solidFill>
                <a:latin typeface="宋体"/>
                <a:cs typeface="宋体"/>
              </a:rPr>
              <a:t>，</a:t>
            </a:r>
            <a:r>
              <a:rPr sz="2805" b="1" i="1" spc="-5" dirty="0">
                <a:solidFill>
                  <a:srgbClr val="FF0000"/>
                </a:solidFill>
                <a:latin typeface="Times New Roman"/>
                <a:cs typeface="Times New Roman"/>
              </a:rPr>
              <a:t>K</a:t>
            </a:r>
            <a:r>
              <a:rPr sz="2855" b="1" i="1" baseline="-20467" dirty="0">
                <a:solidFill>
                  <a:srgbClr val="FF0000"/>
                </a:solidFill>
                <a:latin typeface="Times New Roman"/>
                <a:cs typeface="Times New Roman"/>
              </a:rPr>
              <a:t>d</a:t>
            </a:r>
            <a:r>
              <a:rPr sz="2855" b="1" baseline="-20467" dirty="0">
                <a:solidFill>
                  <a:srgbClr val="FF0000"/>
                </a:solidFill>
                <a:latin typeface="Times New Roman"/>
                <a:cs typeface="Times New Roman"/>
              </a:rPr>
              <a:t>A</a:t>
            </a:r>
            <a:r>
              <a:rPr sz="2805" b="1" dirty="0">
                <a:solidFill>
                  <a:srgbClr val="FF0000"/>
                </a:solidFill>
                <a:latin typeface="Times New Roman"/>
                <a:cs typeface="Times New Roman"/>
              </a:rPr>
              <a:t>) =</a:t>
            </a:r>
            <a:r>
              <a:rPr sz="2805" b="1" spc="-5" dirty="0">
                <a:solidFill>
                  <a:srgbClr val="FF0000"/>
                </a:solidFill>
                <a:latin typeface="宋体"/>
                <a:cs typeface="宋体"/>
              </a:rPr>
              <a:t>（</a:t>
            </a:r>
            <a:r>
              <a:rPr sz="2805" b="1" i="1" dirty="0">
                <a:solidFill>
                  <a:srgbClr val="FF0000"/>
                </a:solidFill>
                <a:latin typeface="Times New Roman"/>
                <a:cs typeface="Times New Roman"/>
              </a:rPr>
              <a:t>M </a:t>
            </a:r>
            <a:r>
              <a:rPr sz="2855" b="1" i="1" baseline="23391" dirty="0">
                <a:solidFill>
                  <a:srgbClr val="FF0000"/>
                </a:solidFill>
                <a:latin typeface="Times New Roman"/>
                <a:cs typeface="Times New Roman"/>
              </a:rPr>
              <a:t>d </a:t>
            </a:r>
            <a:r>
              <a:rPr sz="2805" b="1" spc="-5" dirty="0">
                <a:solidFill>
                  <a:srgbClr val="FF0000"/>
                </a:solidFill>
                <a:latin typeface="宋体"/>
                <a:cs typeface="宋体"/>
              </a:rPr>
              <a:t>）</a:t>
            </a:r>
            <a:r>
              <a:rPr sz="2805" b="1" dirty="0">
                <a:solidFill>
                  <a:srgbClr val="FF0000"/>
                </a:solidFill>
                <a:latin typeface="Times New Roman"/>
                <a:cs typeface="Times New Roman"/>
              </a:rPr>
              <a:t>mod	</a:t>
            </a:r>
            <a:r>
              <a:rPr sz="2805" b="1" i="1" dirty="0">
                <a:solidFill>
                  <a:srgbClr val="FF0000"/>
                </a:solidFill>
                <a:latin typeface="Times New Roman"/>
                <a:cs typeface="Times New Roman"/>
              </a:rPr>
              <a:t>n S</a:t>
            </a:r>
            <a:r>
              <a:rPr sz="2855" b="1" baseline="-20467" dirty="0">
                <a:solidFill>
                  <a:srgbClr val="FF0000"/>
                </a:solidFill>
                <a:latin typeface="Times New Roman"/>
                <a:cs typeface="Times New Roman"/>
              </a:rPr>
              <a:t>A</a:t>
            </a:r>
            <a:r>
              <a:rPr sz="2855" b="1" spc="-7" baseline="-20467" dirty="0">
                <a:solidFill>
                  <a:srgbClr val="FF0000"/>
                </a:solidFill>
                <a:latin typeface="Times New Roman"/>
                <a:cs typeface="Times New Roman"/>
              </a:rPr>
              <a:t> </a:t>
            </a:r>
            <a:r>
              <a:rPr sz="2805" b="1" dirty="0">
                <a:solidFill>
                  <a:srgbClr val="FF0000"/>
                </a:solidFill>
                <a:latin typeface="宋体"/>
                <a:cs typeface="宋体"/>
              </a:rPr>
              <a:t>便是</a:t>
            </a:r>
            <a:r>
              <a:rPr sz="2805" b="1" i="1" spc="-5" dirty="0">
                <a:solidFill>
                  <a:srgbClr val="FF0000"/>
                </a:solidFill>
                <a:latin typeface="Times New Roman"/>
                <a:cs typeface="Times New Roman"/>
              </a:rPr>
              <a:t>A</a:t>
            </a:r>
            <a:r>
              <a:rPr sz="2805" b="1" spc="-5" dirty="0">
                <a:solidFill>
                  <a:srgbClr val="FF0000"/>
                </a:solidFill>
                <a:latin typeface="宋体"/>
                <a:cs typeface="宋体"/>
              </a:rPr>
              <a:t>对</a:t>
            </a:r>
            <a:r>
              <a:rPr sz="2805" b="1" i="1" dirty="0">
                <a:solidFill>
                  <a:srgbClr val="FF0000"/>
                </a:solidFill>
                <a:latin typeface="Times New Roman"/>
                <a:cs typeface="Times New Roman"/>
              </a:rPr>
              <a:t>M</a:t>
            </a:r>
            <a:r>
              <a:rPr sz="2805" b="1" dirty="0">
                <a:solidFill>
                  <a:srgbClr val="FF0000"/>
                </a:solidFill>
                <a:latin typeface="宋体"/>
                <a:cs typeface="宋体"/>
              </a:rPr>
              <a:t>的签名。</a:t>
            </a:r>
            <a:endParaRPr sz="2805">
              <a:latin typeface="宋体"/>
              <a:cs typeface="宋体"/>
            </a:endParaRPr>
          </a:p>
          <a:p>
            <a:pPr marL="12724">
              <a:spcBef>
                <a:spcPts val="852"/>
              </a:spcBef>
            </a:pPr>
            <a:r>
              <a:rPr sz="2805" spc="1212" dirty="0">
                <a:latin typeface="Wingdings"/>
                <a:cs typeface="Wingdings"/>
              </a:rPr>
              <a:t></a:t>
            </a:r>
            <a:r>
              <a:rPr sz="2805" spc="-90" dirty="0">
                <a:latin typeface="Times New Roman"/>
                <a:cs typeface="Times New Roman"/>
              </a:rPr>
              <a:t> </a:t>
            </a:r>
            <a:r>
              <a:rPr sz="2805" b="1" dirty="0">
                <a:latin typeface="宋体"/>
                <a:cs typeface="宋体"/>
              </a:rPr>
              <a:t>验证签名的过程是，</a:t>
            </a:r>
            <a:endParaRPr sz="2805">
              <a:latin typeface="宋体"/>
              <a:cs typeface="宋体"/>
            </a:endParaRPr>
          </a:p>
          <a:p>
            <a:pPr marL="547138">
              <a:spcBef>
                <a:spcPts val="501"/>
              </a:spcBef>
              <a:tabLst>
                <a:tab pos="5396304" algn="l"/>
              </a:tabLst>
            </a:pPr>
            <a:r>
              <a:rPr sz="2805" b="1" i="1" spc="-10" dirty="0">
                <a:solidFill>
                  <a:srgbClr val="FF0000"/>
                </a:solidFill>
                <a:latin typeface="Times New Roman"/>
                <a:cs typeface="Times New Roman"/>
              </a:rPr>
              <a:t>E</a:t>
            </a:r>
            <a:r>
              <a:rPr sz="2805" b="1" spc="-5" dirty="0">
                <a:solidFill>
                  <a:srgbClr val="FF0000"/>
                </a:solidFill>
                <a:latin typeface="宋体"/>
                <a:cs typeface="宋体"/>
              </a:rPr>
              <a:t>（</a:t>
            </a:r>
            <a:r>
              <a:rPr sz="2805" b="1" i="1" dirty="0">
                <a:solidFill>
                  <a:srgbClr val="FF0000"/>
                </a:solidFill>
                <a:latin typeface="Times New Roman"/>
                <a:cs typeface="Times New Roman"/>
              </a:rPr>
              <a:t>S</a:t>
            </a:r>
            <a:r>
              <a:rPr sz="2855" b="1" baseline="-20467" dirty="0">
                <a:solidFill>
                  <a:srgbClr val="FF0000"/>
                </a:solidFill>
                <a:latin typeface="Times New Roman"/>
                <a:cs typeface="Times New Roman"/>
              </a:rPr>
              <a:t>A</a:t>
            </a:r>
            <a:r>
              <a:rPr sz="2855" b="1" spc="7" baseline="-20467" dirty="0">
                <a:solidFill>
                  <a:srgbClr val="FF0000"/>
                </a:solidFill>
                <a:latin typeface="Times New Roman"/>
                <a:cs typeface="Times New Roman"/>
              </a:rPr>
              <a:t> </a:t>
            </a:r>
            <a:r>
              <a:rPr sz="2805" b="1" spc="-5" dirty="0">
                <a:solidFill>
                  <a:srgbClr val="FF0000"/>
                </a:solidFill>
                <a:latin typeface="宋体"/>
                <a:cs typeface="宋体"/>
              </a:rPr>
              <a:t>，</a:t>
            </a:r>
            <a:r>
              <a:rPr sz="2805" b="1" i="1" spc="-5" dirty="0">
                <a:solidFill>
                  <a:srgbClr val="FF0000"/>
                </a:solidFill>
                <a:latin typeface="Times New Roman"/>
                <a:cs typeface="Times New Roman"/>
              </a:rPr>
              <a:t>K</a:t>
            </a:r>
            <a:r>
              <a:rPr sz="2855" b="1" i="1" spc="-7" baseline="-20467" dirty="0">
                <a:solidFill>
                  <a:srgbClr val="FF0000"/>
                </a:solidFill>
                <a:latin typeface="Times New Roman"/>
                <a:cs typeface="Times New Roman"/>
              </a:rPr>
              <a:t>e</a:t>
            </a:r>
            <a:r>
              <a:rPr sz="2855" b="1" baseline="-20467" dirty="0">
                <a:solidFill>
                  <a:srgbClr val="FF0000"/>
                </a:solidFill>
                <a:latin typeface="Times New Roman"/>
                <a:cs typeface="Times New Roman"/>
              </a:rPr>
              <a:t>A</a:t>
            </a:r>
            <a:r>
              <a:rPr sz="2805" b="1" dirty="0">
                <a:solidFill>
                  <a:srgbClr val="FF0000"/>
                </a:solidFill>
                <a:latin typeface="宋体"/>
                <a:cs typeface="宋体"/>
              </a:rPr>
              <a:t>）</a:t>
            </a:r>
            <a:r>
              <a:rPr sz="2805" b="1" spc="5" dirty="0">
                <a:solidFill>
                  <a:srgbClr val="FF0000"/>
                </a:solidFill>
                <a:latin typeface="Times New Roman"/>
                <a:cs typeface="Times New Roman"/>
              </a:rPr>
              <a:t>=</a:t>
            </a:r>
            <a:r>
              <a:rPr sz="2805" b="1" spc="-5" dirty="0">
                <a:solidFill>
                  <a:srgbClr val="FF0000"/>
                </a:solidFill>
                <a:latin typeface="宋体"/>
                <a:cs typeface="宋体"/>
              </a:rPr>
              <a:t>（</a:t>
            </a:r>
            <a:r>
              <a:rPr sz="2805" b="1" i="1" dirty="0">
                <a:solidFill>
                  <a:srgbClr val="FF0000"/>
                </a:solidFill>
                <a:latin typeface="Times New Roman"/>
                <a:cs typeface="Times New Roman"/>
              </a:rPr>
              <a:t>M </a:t>
            </a:r>
            <a:r>
              <a:rPr sz="2855" b="1" i="1" baseline="23391" dirty="0">
                <a:solidFill>
                  <a:srgbClr val="FF0000"/>
                </a:solidFill>
                <a:latin typeface="Times New Roman"/>
                <a:cs typeface="Times New Roman"/>
              </a:rPr>
              <a:t>d </a:t>
            </a:r>
            <a:r>
              <a:rPr sz="2805" b="1" spc="-5" dirty="0">
                <a:solidFill>
                  <a:srgbClr val="FF0000"/>
                </a:solidFill>
                <a:latin typeface="宋体"/>
                <a:cs typeface="宋体"/>
              </a:rPr>
              <a:t>）</a:t>
            </a:r>
            <a:r>
              <a:rPr sz="2855" b="1" i="1" baseline="23391" dirty="0">
                <a:solidFill>
                  <a:srgbClr val="FF0000"/>
                </a:solidFill>
                <a:latin typeface="Times New Roman"/>
                <a:cs typeface="Times New Roman"/>
              </a:rPr>
              <a:t>e </a:t>
            </a:r>
            <a:r>
              <a:rPr sz="2855" b="1" i="1" spc="-15" baseline="23391" dirty="0">
                <a:solidFill>
                  <a:srgbClr val="FF0000"/>
                </a:solidFill>
                <a:latin typeface="Times New Roman"/>
                <a:cs typeface="Times New Roman"/>
              </a:rPr>
              <a:t> </a:t>
            </a:r>
            <a:r>
              <a:rPr sz="2805" b="1" dirty="0">
                <a:solidFill>
                  <a:srgbClr val="FF0000"/>
                </a:solidFill>
                <a:latin typeface="Times New Roman"/>
                <a:cs typeface="Times New Roman"/>
              </a:rPr>
              <a:t>mod	</a:t>
            </a:r>
            <a:r>
              <a:rPr sz="2805" b="1" i="1" dirty="0">
                <a:solidFill>
                  <a:srgbClr val="FF0000"/>
                </a:solidFill>
                <a:latin typeface="Times New Roman"/>
                <a:cs typeface="Times New Roman"/>
              </a:rPr>
              <a:t>n </a:t>
            </a:r>
            <a:r>
              <a:rPr sz="2805" b="1" dirty="0">
                <a:solidFill>
                  <a:srgbClr val="FF0000"/>
                </a:solidFill>
                <a:latin typeface="Times New Roman"/>
                <a:cs typeface="Times New Roman"/>
              </a:rPr>
              <a:t>=</a:t>
            </a:r>
            <a:r>
              <a:rPr sz="2805" b="1" spc="-5" dirty="0">
                <a:solidFill>
                  <a:srgbClr val="FF0000"/>
                </a:solidFill>
                <a:latin typeface="Times New Roman"/>
                <a:cs typeface="Times New Roman"/>
              </a:rPr>
              <a:t> </a:t>
            </a:r>
            <a:r>
              <a:rPr sz="2805" b="1" i="1" dirty="0">
                <a:solidFill>
                  <a:srgbClr val="FF0000"/>
                </a:solidFill>
                <a:latin typeface="Times New Roman"/>
                <a:cs typeface="Times New Roman"/>
              </a:rPr>
              <a:t>M</a:t>
            </a:r>
            <a:endParaRPr sz="2805">
              <a:latin typeface="Times New Roman"/>
              <a:cs typeface="Times New Roman"/>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26</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2528756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677" y="1602614"/>
            <a:ext cx="8383555" cy="4504445"/>
          </a:xfrm>
          <a:prstGeom prst="rect">
            <a:avLst/>
          </a:prstGeom>
        </p:spPr>
        <p:txBody>
          <a:bodyPr vert="horz" wrap="square" lIns="0" tIns="0" rIns="0" bIns="0" rtlCol="0">
            <a:spAutoFit/>
          </a:bodyPr>
          <a:lstStyle/>
          <a:p>
            <a:pPr marL="12724"/>
            <a:r>
              <a:rPr sz="3206" b="1" spc="-5" dirty="0">
                <a:latin typeface="宋体"/>
                <a:cs typeface="宋体"/>
              </a:rPr>
              <a:t>⑵、对</a:t>
            </a:r>
            <a:r>
              <a:rPr sz="3206" b="1" spc="-5" dirty="0">
                <a:latin typeface="Times New Roman"/>
                <a:cs typeface="Times New Roman"/>
              </a:rPr>
              <a:t>RSA</a:t>
            </a:r>
            <a:r>
              <a:rPr sz="3206" b="1" spc="-5" dirty="0">
                <a:latin typeface="宋体"/>
                <a:cs typeface="宋体"/>
              </a:rPr>
              <a:t>数字签名的攻击</a:t>
            </a:r>
            <a:endParaRPr sz="3206">
              <a:latin typeface="宋体"/>
              <a:cs typeface="宋体"/>
            </a:endParaRPr>
          </a:p>
          <a:p>
            <a:pPr marL="12724">
              <a:spcBef>
                <a:spcPts val="371"/>
              </a:spcBef>
            </a:pPr>
            <a:r>
              <a:rPr sz="3206" b="1" spc="-5" dirty="0">
                <a:latin typeface="宋体"/>
                <a:cs typeface="宋体"/>
              </a:rPr>
              <a:t>①一般攻击</a:t>
            </a:r>
            <a:r>
              <a:rPr sz="3206" b="1" spc="-5" dirty="0">
                <a:latin typeface="Times New Roman"/>
                <a:cs typeface="Times New Roman"/>
              </a:rPr>
              <a:t>:</a:t>
            </a:r>
            <a:endParaRPr sz="3206">
              <a:latin typeface="Times New Roman"/>
              <a:cs typeface="Times New Roman"/>
            </a:endParaRPr>
          </a:p>
          <a:p>
            <a:pPr marL="353731" marR="5090" indent="-341643" algn="just">
              <a:lnSpc>
                <a:spcPts val="3026"/>
              </a:lnSpc>
              <a:spcBef>
                <a:spcPts val="736"/>
              </a:spcBef>
            </a:pPr>
            <a:r>
              <a:rPr sz="2805" spc="1212" dirty="0">
                <a:latin typeface="Wingdings"/>
                <a:cs typeface="Wingdings"/>
              </a:rPr>
              <a:t></a:t>
            </a:r>
            <a:r>
              <a:rPr sz="2805" spc="-95" dirty="0">
                <a:latin typeface="Times New Roman"/>
                <a:cs typeface="Times New Roman"/>
              </a:rPr>
              <a:t> </a:t>
            </a:r>
            <a:r>
              <a:rPr sz="2805" b="1" spc="80" dirty="0">
                <a:latin typeface="宋体"/>
                <a:cs typeface="宋体"/>
              </a:rPr>
              <a:t>因</a:t>
            </a:r>
            <a:r>
              <a:rPr sz="2805" b="1" spc="90" dirty="0">
                <a:latin typeface="宋体"/>
                <a:cs typeface="宋体"/>
              </a:rPr>
              <a:t>为</a:t>
            </a:r>
            <a:r>
              <a:rPr sz="2805" b="1" i="1" spc="85" dirty="0">
                <a:latin typeface="Times New Roman"/>
                <a:cs typeface="Times New Roman"/>
              </a:rPr>
              <a:t>e</a:t>
            </a:r>
            <a:r>
              <a:rPr sz="2805" b="1" spc="80" dirty="0">
                <a:latin typeface="宋体"/>
                <a:cs typeface="宋体"/>
              </a:rPr>
              <a:t>和</a:t>
            </a:r>
            <a:r>
              <a:rPr sz="2805" b="1" i="1" spc="80" dirty="0">
                <a:latin typeface="Times New Roman"/>
                <a:cs typeface="Times New Roman"/>
              </a:rPr>
              <a:t>n</a:t>
            </a:r>
            <a:r>
              <a:rPr sz="2805" b="1" spc="80" dirty="0">
                <a:latin typeface="宋体"/>
                <a:cs typeface="宋体"/>
              </a:rPr>
              <a:t>是用户</a:t>
            </a:r>
            <a:r>
              <a:rPr sz="2805" b="1" spc="85" dirty="0">
                <a:latin typeface="Times New Roman"/>
                <a:cs typeface="Times New Roman"/>
              </a:rPr>
              <a:t>A</a:t>
            </a:r>
            <a:r>
              <a:rPr sz="2805" b="1" spc="75" dirty="0">
                <a:latin typeface="宋体"/>
                <a:cs typeface="宋体"/>
              </a:rPr>
              <a:t>的</a:t>
            </a:r>
            <a:r>
              <a:rPr sz="2805" b="1" spc="90" dirty="0">
                <a:latin typeface="宋体"/>
                <a:cs typeface="宋体"/>
              </a:rPr>
              <a:t>公</a:t>
            </a:r>
            <a:r>
              <a:rPr sz="2805" b="1" spc="75" dirty="0">
                <a:latin typeface="宋体"/>
                <a:cs typeface="宋体"/>
              </a:rPr>
              <a:t>开</a:t>
            </a:r>
            <a:r>
              <a:rPr sz="2805" b="1" spc="90" dirty="0">
                <a:latin typeface="宋体"/>
                <a:cs typeface="宋体"/>
              </a:rPr>
              <a:t>密</a:t>
            </a:r>
            <a:r>
              <a:rPr sz="2805" b="1" spc="75" dirty="0">
                <a:latin typeface="宋体"/>
                <a:cs typeface="宋体"/>
              </a:rPr>
              <a:t>钥，所以任何人都可以 </a:t>
            </a:r>
            <a:r>
              <a:rPr sz="2805" b="1" spc="100" dirty="0">
                <a:latin typeface="宋体"/>
                <a:cs typeface="宋体"/>
              </a:rPr>
              <a:t>获得并使</a:t>
            </a:r>
            <a:r>
              <a:rPr sz="2805" b="1" spc="95" dirty="0">
                <a:latin typeface="宋体"/>
                <a:cs typeface="宋体"/>
              </a:rPr>
              <a:t>用</a:t>
            </a:r>
            <a:r>
              <a:rPr sz="2805" b="1" i="1" spc="90" dirty="0">
                <a:latin typeface="Times New Roman"/>
                <a:cs typeface="Times New Roman"/>
              </a:rPr>
              <a:t>e</a:t>
            </a:r>
            <a:r>
              <a:rPr sz="2805" b="1" spc="95" dirty="0">
                <a:latin typeface="宋体"/>
                <a:cs typeface="宋体"/>
              </a:rPr>
              <a:t>和</a:t>
            </a:r>
            <a:r>
              <a:rPr sz="2805" b="1" i="1" spc="105" dirty="0">
                <a:latin typeface="Times New Roman"/>
                <a:cs typeface="Times New Roman"/>
              </a:rPr>
              <a:t>n</a:t>
            </a:r>
            <a:r>
              <a:rPr sz="2805" b="1" spc="95" dirty="0">
                <a:latin typeface="宋体"/>
                <a:cs typeface="宋体"/>
              </a:rPr>
              <a:t>。攻击者可随意选择一</a:t>
            </a:r>
            <a:r>
              <a:rPr sz="2805" b="1" spc="80" dirty="0">
                <a:latin typeface="宋体"/>
                <a:cs typeface="宋体"/>
              </a:rPr>
              <a:t>个</a:t>
            </a:r>
            <a:r>
              <a:rPr sz="2805" b="1" spc="95" dirty="0">
                <a:latin typeface="宋体"/>
                <a:cs typeface="宋体"/>
              </a:rPr>
              <a:t>数据</a:t>
            </a:r>
            <a:r>
              <a:rPr sz="2805" b="1" i="1" spc="80" dirty="0">
                <a:solidFill>
                  <a:srgbClr val="FF0000"/>
                </a:solidFill>
                <a:latin typeface="Times New Roman"/>
                <a:cs typeface="Times New Roman"/>
              </a:rPr>
              <a:t>Y</a:t>
            </a:r>
            <a:r>
              <a:rPr sz="2805" b="1" spc="-10" dirty="0">
                <a:latin typeface="宋体"/>
                <a:cs typeface="宋体"/>
              </a:rPr>
              <a:t>，</a:t>
            </a:r>
            <a:r>
              <a:rPr sz="2805" b="1" spc="-5" dirty="0">
                <a:latin typeface="宋体"/>
                <a:cs typeface="宋体"/>
              </a:rPr>
              <a:t> </a:t>
            </a:r>
            <a:r>
              <a:rPr sz="2805" b="1" dirty="0">
                <a:latin typeface="宋体"/>
                <a:cs typeface="宋体"/>
              </a:rPr>
              <a:t>并用</a:t>
            </a:r>
            <a:r>
              <a:rPr sz="2805" b="1" spc="-5" dirty="0">
                <a:latin typeface="Times New Roman"/>
                <a:cs typeface="Times New Roman"/>
              </a:rPr>
              <a:t>A</a:t>
            </a:r>
            <a:r>
              <a:rPr sz="2805" b="1" dirty="0">
                <a:latin typeface="宋体"/>
                <a:cs typeface="宋体"/>
              </a:rPr>
              <a:t>的公钥计算</a:t>
            </a:r>
            <a:endParaRPr sz="2805">
              <a:latin typeface="宋体"/>
              <a:cs typeface="宋体"/>
            </a:endParaRPr>
          </a:p>
          <a:p>
            <a:pPr marL="724639">
              <a:spcBef>
                <a:spcPts val="301"/>
              </a:spcBef>
            </a:pPr>
            <a:r>
              <a:rPr sz="2805" b="1" i="1" dirty="0">
                <a:solidFill>
                  <a:srgbClr val="FF0000"/>
                </a:solidFill>
                <a:latin typeface="Times New Roman"/>
                <a:cs typeface="Times New Roman"/>
              </a:rPr>
              <a:t>X</a:t>
            </a:r>
            <a:r>
              <a:rPr sz="2805" b="1" i="1" spc="-5" dirty="0">
                <a:solidFill>
                  <a:srgbClr val="FF0000"/>
                </a:solidFill>
                <a:latin typeface="Times New Roman"/>
                <a:cs typeface="Times New Roman"/>
              </a:rPr>
              <a:t> </a:t>
            </a:r>
            <a:r>
              <a:rPr sz="2805" b="1" spc="-5" dirty="0">
                <a:solidFill>
                  <a:srgbClr val="FF0000"/>
                </a:solidFill>
                <a:latin typeface="宋体"/>
                <a:cs typeface="宋体"/>
              </a:rPr>
              <a:t>＝（</a:t>
            </a:r>
            <a:r>
              <a:rPr sz="2805" b="1" i="1" dirty="0">
                <a:solidFill>
                  <a:srgbClr val="FF0000"/>
                </a:solidFill>
                <a:latin typeface="Times New Roman"/>
                <a:cs typeface="Times New Roman"/>
              </a:rPr>
              <a:t>Y</a:t>
            </a:r>
            <a:r>
              <a:rPr sz="2805" b="1" spc="-5" dirty="0">
                <a:solidFill>
                  <a:srgbClr val="FF0000"/>
                </a:solidFill>
                <a:latin typeface="宋体"/>
                <a:cs typeface="宋体"/>
              </a:rPr>
              <a:t>）</a:t>
            </a:r>
            <a:r>
              <a:rPr sz="2855" b="1" i="1" baseline="23391" dirty="0">
                <a:solidFill>
                  <a:srgbClr val="FF0000"/>
                </a:solidFill>
                <a:latin typeface="Times New Roman"/>
                <a:cs typeface="Times New Roman"/>
              </a:rPr>
              <a:t>e</a:t>
            </a:r>
            <a:r>
              <a:rPr sz="2855" b="1" i="1" spc="331" baseline="23391" dirty="0">
                <a:solidFill>
                  <a:srgbClr val="FF0000"/>
                </a:solidFill>
                <a:latin typeface="Times New Roman"/>
                <a:cs typeface="Times New Roman"/>
              </a:rPr>
              <a:t> </a:t>
            </a:r>
            <a:r>
              <a:rPr sz="2805" b="1" dirty="0">
                <a:solidFill>
                  <a:srgbClr val="FF0000"/>
                </a:solidFill>
                <a:latin typeface="Times New Roman"/>
                <a:cs typeface="Times New Roman"/>
              </a:rPr>
              <a:t>mod </a:t>
            </a:r>
            <a:r>
              <a:rPr sz="2805" b="1" i="1" dirty="0">
                <a:solidFill>
                  <a:srgbClr val="FF0000"/>
                </a:solidFill>
                <a:latin typeface="Times New Roman"/>
                <a:cs typeface="Times New Roman"/>
              </a:rPr>
              <a:t>n</a:t>
            </a:r>
            <a:endParaRPr sz="2805">
              <a:latin typeface="Times New Roman"/>
              <a:cs typeface="Times New Roman"/>
            </a:endParaRPr>
          </a:p>
          <a:p>
            <a:pPr marL="355003" marR="17814" indent="-342915" algn="just">
              <a:lnSpc>
                <a:spcPts val="3026"/>
              </a:lnSpc>
              <a:spcBef>
                <a:spcPts val="726"/>
              </a:spcBef>
            </a:pPr>
            <a:r>
              <a:rPr sz="2805" spc="1212" dirty="0">
                <a:latin typeface="Wingdings"/>
                <a:cs typeface="Wingdings"/>
              </a:rPr>
              <a:t></a:t>
            </a:r>
            <a:r>
              <a:rPr sz="2805" spc="-95" dirty="0">
                <a:latin typeface="Times New Roman"/>
                <a:cs typeface="Times New Roman"/>
              </a:rPr>
              <a:t> </a:t>
            </a:r>
            <a:r>
              <a:rPr sz="2805" b="1" dirty="0">
                <a:latin typeface="宋体"/>
                <a:cs typeface="宋体"/>
              </a:rPr>
              <a:t>因</a:t>
            </a:r>
            <a:r>
              <a:rPr sz="2805" b="1" spc="-10" dirty="0">
                <a:latin typeface="宋体"/>
                <a:cs typeface="宋体"/>
              </a:rPr>
              <a:t>为</a:t>
            </a:r>
            <a:r>
              <a:rPr sz="2805" b="1" spc="-301" dirty="0">
                <a:latin typeface="宋体"/>
                <a:cs typeface="宋体"/>
              </a:rPr>
              <a:t> </a:t>
            </a:r>
            <a:r>
              <a:rPr sz="2805" b="1" i="1" dirty="0">
                <a:solidFill>
                  <a:srgbClr val="FF0000"/>
                </a:solidFill>
                <a:latin typeface="Times New Roman"/>
                <a:cs typeface="Times New Roman"/>
              </a:rPr>
              <a:t>Y </a:t>
            </a:r>
            <a:r>
              <a:rPr sz="2805" b="1" i="1" spc="-296" dirty="0">
                <a:solidFill>
                  <a:srgbClr val="FF0000"/>
                </a:solidFill>
                <a:latin typeface="Times New Roman"/>
                <a:cs typeface="Times New Roman"/>
              </a:rPr>
              <a:t> </a:t>
            </a:r>
            <a:r>
              <a:rPr sz="2805" b="1" dirty="0">
                <a:solidFill>
                  <a:srgbClr val="FF0000"/>
                </a:solidFill>
                <a:latin typeface="宋体"/>
                <a:cs typeface="宋体"/>
              </a:rPr>
              <a:t>＝（</a:t>
            </a:r>
            <a:r>
              <a:rPr sz="2805" b="1" i="1" spc="-5" dirty="0">
                <a:solidFill>
                  <a:srgbClr val="FF0000"/>
                </a:solidFill>
                <a:latin typeface="Times New Roman"/>
                <a:cs typeface="Times New Roman"/>
              </a:rPr>
              <a:t>X</a:t>
            </a:r>
            <a:r>
              <a:rPr sz="2805" b="1" dirty="0">
                <a:solidFill>
                  <a:srgbClr val="FF0000"/>
                </a:solidFill>
                <a:latin typeface="宋体"/>
                <a:cs typeface="宋体"/>
              </a:rPr>
              <a:t>）</a:t>
            </a:r>
            <a:r>
              <a:rPr sz="2855" b="1" i="1" baseline="23391" dirty="0">
                <a:solidFill>
                  <a:srgbClr val="FF0000"/>
                </a:solidFill>
                <a:latin typeface="Times New Roman"/>
                <a:cs typeface="Times New Roman"/>
              </a:rPr>
              <a:t>d </a:t>
            </a:r>
            <a:r>
              <a:rPr sz="2855" b="1" i="1" spc="247" baseline="23391" dirty="0">
                <a:solidFill>
                  <a:srgbClr val="FF0000"/>
                </a:solidFill>
                <a:latin typeface="Times New Roman"/>
                <a:cs typeface="Times New Roman"/>
              </a:rPr>
              <a:t> </a:t>
            </a:r>
            <a:r>
              <a:rPr sz="2805" b="1" spc="-5" dirty="0">
                <a:solidFill>
                  <a:srgbClr val="FF0000"/>
                </a:solidFill>
                <a:latin typeface="Times New Roman"/>
                <a:cs typeface="Times New Roman"/>
              </a:rPr>
              <a:t>mo</a:t>
            </a:r>
            <a:r>
              <a:rPr sz="2805" b="1" dirty="0">
                <a:solidFill>
                  <a:srgbClr val="FF0000"/>
                </a:solidFill>
                <a:latin typeface="Times New Roman"/>
                <a:cs typeface="Times New Roman"/>
              </a:rPr>
              <a:t>d </a:t>
            </a:r>
            <a:r>
              <a:rPr sz="2805" b="1" spc="-271" dirty="0">
                <a:solidFill>
                  <a:srgbClr val="FF0000"/>
                </a:solidFill>
                <a:latin typeface="Times New Roman"/>
                <a:cs typeface="Times New Roman"/>
              </a:rPr>
              <a:t> </a:t>
            </a:r>
            <a:r>
              <a:rPr sz="2805" b="1" i="1" dirty="0">
                <a:solidFill>
                  <a:srgbClr val="FF0000"/>
                </a:solidFill>
                <a:latin typeface="Times New Roman"/>
                <a:cs typeface="Times New Roman"/>
              </a:rPr>
              <a:t>n </a:t>
            </a:r>
            <a:r>
              <a:rPr sz="2805" b="1" i="1" spc="-271" dirty="0">
                <a:solidFill>
                  <a:srgbClr val="FF0000"/>
                </a:solidFill>
                <a:latin typeface="Times New Roman"/>
                <a:cs typeface="Times New Roman"/>
              </a:rPr>
              <a:t> </a:t>
            </a:r>
            <a:r>
              <a:rPr sz="2956" b="1" i="1" spc="-150" dirty="0">
                <a:solidFill>
                  <a:srgbClr val="FF0000"/>
                </a:solidFill>
                <a:latin typeface="宋体"/>
                <a:cs typeface="宋体"/>
              </a:rPr>
              <a:t>，</a:t>
            </a:r>
            <a:r>
              <a:rPr sz="2805" b="1" dirty="0">
                <a:latin typeface="宋体"/>
                <a:cs typeface="宋体"/>
              </a:rPr>
              <a:t>于是可以用</a:t>
            </a:r>
            <a:r>
              <a:rPr sz="2805" b="1" i="1" spc="-5" dirty="0">
                <a:solidFill>
                  <a:srgbClr val="FF0000"/>
                </a:solidFill>
                <a:latin typeface="Times New Roman"/>
                <a:cs typeface="Times New Roman"/>
              </a:rPr>
              <a:t>Y</a:t>
            </a:r>
            <a:r>
              <a:rPr sz="2805" b="1" dirty="0">
                <a:latin typeface="宋体"/>
                <a:cs typeface="宋体"/>
              </a:rPr>
              <a:t>伪</a:t>
            </a:r>
            <a:r>
              <a:rPr sz="2805" b="1" spc="-10" dirty="0">
                <a:latin typeface="宋体"/>
                <a:cs typeface="宋体"/>
              </a:rPr>
              <a:t>造</a:t>
            </a:r>
            <a:r>
              <a:rPr sz="2805" b="1" spc="-5" dirty="0">
                <a:latin typeface="Times New Roman"/>
                <a:cs typeface="Times New Roman"/>
              </a:rPr>
              <a:t>A</a:t>
            </a:r>
            <a:r>
              <a:rPr sz="2805" b="1" spc="-5" dirty="0">
                <a:latin typeface="宋体"/>
                <a:cs typeface="宋体"/>
              </a:rPr>
              <a:t>的签</a:t>
            </a:r>
            <a:r>
              <a:rPr sz="2805" b="1" dirty="0">
                <a:latin typeface="宋体"/>
                <a:cs typeface="宋体"/>
              </a:rPr>
              <a:t> 名。因为</a:t>
            </a:r>
            <a:r>
              <a:rPr sz="2805" b="1" i="1" spc="-5" dirty="0">
                <a:solidFill>
                  <a:srgbClr val="FF0000"/>
                </a:solidFill>
                <a:latin typeface="Times New Roman"/>
                <a:cs typeface="Times New Roman"/>
              </a:rPr>
              <a:t>Y</a:t>
            </a:r>
            <a:r>
              <a:rPr sz="2805" b="1" dirty="0">
                <a:latin typeface="宋体"/>
                <a:cs typeface="宋体"/>
              </a:rPr>
              <a:t>是</a:t>
            </a:r>
            <a:r>
              <a:rPr sz="2805" b="1" spc="-5" dirty="0">
                <a:latin typeface="Times New Roman"/>
                <a:cs typeface="Times New Roman"/>
              </a:rPr>
              <a:t>A</a:t>
            </a:r>
            <a:r>
              <a:rPr sz="2805" b="1" dirty="0">
                <a:latin typeface="宋体"/>
                <a:cs typeface="宋体"/>
              </a:rPr>
              <a:t>对</a:t>
            </a:r>
            <a:r>
              <a:rPr sz="2805" b="1" i="1" spc="-5" dirty="0">
                <a:solidFill>
                  <a:srgbClr val="FF0000"/>
                </a:solidFill>
                <a:latin typeface="Times New Roman"/>
                <a:cs typeface="Times New Roman"/>
              </a:rPr>
              <a:t>X</a:t>
            </a:r>
            <a:r>
              <a:rPr sz="2805" b="1" dirty="0">
                <a:latin typeface="宋体"/>
                <a:cs typeface="宋体"/>
              </a:rPr>
              <a:t>的一个有效签名。</a:t>
            </a:r>
            <a:endParaRPr sz="2805">
              <a:latin typeface="宋体"/>
              <a:cs typeface="宋体"/>
            </a:endParaRPr>
          </a:p>
          <a:p>
            <a:pPr marL="355639" marR="16541" indent="-343552" algn="just">
              <a:lnSpc>
                <a:spcPts val="3196"/>
              </a:lnSpc>
              <a:spcBef>
                <a:spcPts val="541"/>
              </a:spcBef>
            </a:pPr>
            <a:r>
              <a:rPr sz="2805" spc="1212" dirty="0">
                <a:latin typeface="Wingdings"/>
                <a:cs typeface="Wingdings"/>
              </a:rPr>
              <a:t></a:t>
            </a:r>
            <a:r>
              <a:rPr sz="2805" spc="-95" dirty="0">
                <a:latin typeface="Times New Roman"/>
                <a:cs typeface="Times New Roman"/>
              </a:rPr>
              <a:t> </a:t>
            </a:r>
            <a:r>
              <a:rPr sz="2805" b="1" dirty="0">
                <a:latin typeface="宋体"/>
                <a:cs typeface="宋体"/>
              </a:rPr>
              <a:t>注意：这样</a:t>
            </a:r>
            <a:r>
              <a:rPr sz="2805" b="1" spc="-10" dirty="0">
                <a:latin typeface="宋体"/>
                <a:cs typeface="宋体"/>
              </a:rPr>
              <a:t>的</a:t>
            </a:r>
            <a:r>
              <a:rPr sz="2805" b="1" spc="-426" dirty="0">
                <a:latin typeface="宋体"/>
                <a:cs typeface="宋体"/>
              </a:rPr>
              <a:t> </a:t>
            </a:r>
            <a:r>
              <a:rPr sz="2805" b="1" i="1" dirty="0">
                <a:solidFill>
                  <a:srgbClr val="FF0000"/>
                </a:solidFill>
                <a:latin typeface="Times New Roman"/>
                <a:cs typeface="Times New Roman"/>
              </a:rPr>
              <a:t>X</a:t>
            </a:r>
            <a:r>
              <a:rPr sz="2805" b="1" i="1" spc="281" dirty="0">
                <a:solidFill>
                  <a:srgbClr val="FF0000"/>
                </a:solidFill>
                <a:latin typeface="Times New Roman"/>
                <a:cs typeface="Times New Roman"/>
              </a:rPr>
              <a:t> </a:t>
            </a:r>
            <a:r>
              <a:rPr sz="2805" b="1" spc="-5" dirty="0">
                <a:latin typeface="宋体"/>
                <a:cs typeface="宋体"/>
              </a:rPr>
              <a:t>往往无正确语义！因此，这种攻击</a:t>
            </a:r>
            <a:r>
              <a:rPr sz="2805" b="1" dirty="0">
                <a:latin typeface="宋体"/>
                <a:cs typeface="宋体"/>
              </a:rPr>
              <a:t> 在实际上有效性不大！</a:t>
            </a:r>
            <a:endParaRPr sz="2805">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27</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3402862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441" y="1602614"/>
            <a:ext cx="8443992" cy="4232456"/>
          </a:xfrm>
          <a:prstGeom prst="rect">
            <a:avLst/>
          </a:prstGeom>
        </p:spPr>
        <p:txBody>
          <a:bodyPr vert="horz" wrap="square" lIns="0" tIns="0" rIns="0" bIns="0" rtlCol="0">
            <a:spAutoFit/>
          </a:bodyPr>
          <a:lstStyle/>
          <a:p>
            <a:pPr marL="12724"/>
            <a:r>
              <a:rPr sz="3206" b="1" spc="-5" dirty="0">
                <a:latin typeface="宋体"/>
                <a:cs typeface="宋体"/>
              </a:rPr>
              <a:t>⑵、对</a:t>
            </a:r>
            <a:r>
              <a:rPr sz="3206" b="1" spc="-5" dirty="0">
                <a:latin typeface="Times New Roman"/>
                <a:cs typeface="Times New Roman"/>
              </a:rPr>
              <a:t>RSA</a:t>
            </a:r>
            <a:r>
              <a:rPr sz="3206" b="1" spc="-5" dirty="0">
                <a:latin typeface="宋体"/>
                <a:cs typeface="宋体"/>
              </a:rPr>
              <a:t>数字签名的攻击</a:t>
            </a:r>
            <a:endParaRPr sz="3206" dirty="0">
              <a:latin typeface="宋体"/>
              <a:cs typeface="宋体"/>
            </a:endParaRPr>
          </a:p>
          <a:p>
            <a:pPr marL="12724">
              <a:spcBef>
                <a:spcPts val="351"/>
              </a:spcBef>
            </a:pPr>
            <a:r>
              <a:rPr sz="2805" b="1" dirty="0">
                <a:latin typeface="宋体"/>
                <a:cs typeface="宋体"/>
              </a:rPr>
              <a:t>②利用已有的签名进行攻击</a:t>
            </a:r>
            <a:r>
              <a:rPr sz="2805" b="1" dirty="0">
                <a:latin typeface="Times New Roman"/>
                <a:cs typeface="Times New Roman"/>
              </a:rPr>
              <a:t>:</a:t>
            </a:r>
            <a:endParaRPr sz="2805" dirty="0">
              <a:latin typeface="Times New Roman"/>
              <a:cs typeface="Times New Roman"/>
            </a:endParaRPr>
          </a:p>
          <a:p>
            <a:pPr marL="12724">
              <a:spcBef>
                <a:spcPts val="341"/>
              </a:spcBef>
            </a:pPr>
            <a:r>
              <a:rPr sz="2805" spc="1212" dirty="0">
                <a:latin typeface="Wingdings"/>
                <a:cs typeface="Wingdings"/>
              </a:rPr>
              <a:t></a:t>
            </a:r>
            <a:r>
              <a:rPr sz="2805" spc="-95" dirty="0">
                <a:latin typeface="Times New Roman"/>
                <a:cs typeface="Times New Roman"/>
              </a:rPr>
              <a:t> </a:t>
            </a:r>
            <a:r>
              <a:rPr sz="2805" b="1" dirty="0">
                <a:latin typeface="宋体"/>
                <a:cs typeface="宋体"/>
              </a:rPr>
              <a:t>攻击者选择随机数</a:t>
            </a:r>
            <a:r>
              <a:rPr sz="2805" b="1" spc="-10" dirty="0">
                <a:latin typeface="宋体"/>
                <a:cs typeface="宋体"/>
              </a:rPr>
              <a:t>据</a:t>
            </a:r>
            <a:r>
              <a:rPr sz="2805" b="1" spc="-721" dirty="0">
                <a:latin typeface="宋体"/>
                <a:cs typeface="宋体"/>
              </a:rPr>
              <a:t> </a:t>
            </a:r>
            <a:r>
              <a:rPr sz="2805" b="1" i="1" dirty="0">
                <a:latin typeface="Times New Roman"/>
                <a:cs typeface="Times New Roman"/>
              </a:rPr>
              <a:t>M</a:t>
            </a:r>
            <a:r>
              <a:rPr sz="2855" b="1" baseline="-20467" dirty="0">
                <a:latin typeface="Times New Roman"/>
                <a:cs typeface="Times New Roman"/>
              </a:rPr>
              <a:t>3</a:t>
            </a:r>
            <a:r>
              <a:rPr sz="2805" b="1" spc="-5" dirty="0">
                <a:latin typeface="宋体"/>
                <a:cs typeface="宋体"/>
              </a:rPr>
              <a:t>，且</a:t>
            </a:r>
            <a:r>
              <a:rPr sz="2805" b="1" i="1" dirty="0">
                <a:latin typeface="Times New Roman"/>
                <a:cs typeface="Times New Roman"/>
              </a:rPr>
              <a:t>M</a:t>
            </a:r>
            <a:r>
              <a:rPr sz="2855" b="1" baseline="-20467" dirty="0">
                <a:latin typeface="Times New Roman"/>
                <a:cs typeface="Times New Roman"/>
              </a:rPr>
              <a:t>3</a:t>
            </a:r>
            <a:r>
              <a:rPr sz="2805" b="1" spc="-5" dirty="0">
                <a:latin typeface="Times New Roman"/>
                <a:cs typeface="Times New Roman"/>
              </a:rPr>
              <a:t>=</a:t>
            </a:r>
            <a:r>
              <a:rPr sz="2805" b="1" i="1" dirty="0">
                <a:latin typeface="Times New Roman"/>
                <a:cs typeface="Times New Roman"/>
              </a:rPr>
              <a:t>M</a:t>
            </a:r>
            <a:r>
              <a:rPr sz="2855" b="1" spc="-7" baseline="-20467" dirty="0">
                <a:latin typeface="Times New Roman"/>
                <a:cs typeface="Times New Roman"/>
              </a:rPr>
              <a:t>1</a:t>
            </a:r>
            <a:r>
              <a:rPr sz="2805" b="1" i="1" dirty="0">
                <a:latin typeface="Times New Roman"/>
                <a:cs typeface="Times New Roman"/>
              </a:rPr>
              <a:t>M</a:t>
            </a:r>
            <a:r>
              <a:rPr sz="2855" b="1" baseline="-20467" dirty="0">
                <a:latin typeface="Times New Roman"/>
                <a:cs typeface="Times New Roman"/>
              </a:rPr>
              <a:t>2</a:t>
            </a:r>
            <a:r>
              <a:rPr sz="2855" b="1" spc="331" baseline="-20467" dirty="0">
                <a:latin typeface="Times New Roman"/>
                <a:cs typeface="Times New Roman"/>
              </a:rPr>
              <a:t> </a:t>
            </a:r>
            <a:r>
              <a:rPr sz="2805" b="1" dirty="0">
                <a:latin typeface="Times New Roman"/>
                <a:cs typeface="Times New Roman"/>
              </a:rPr>
              <a:t>mod </a:t>
            </a:r>
            <a:r>
              <a:rPr sz="2805" b="1" i="1" dirty="0">
                <a:latin typeface="Times New Roman"/>
                <a:cs typeface="Times New Roman"/>
              </a:rPr>
              <a:t>n </a:t>
            </a:r>
            <a:r>
              <a:rPr sz="2805" b="1" spc="-10" dirty="0">
                <a:latin typeface="宋体"/>
                <a:cs typeface="宋体"/>
              </a:rPr>
              <a:t>。</a:t>
            </a:r>
            <a:endParaRPr sz="2805" dirty="0">
              <a:latin typeface="宋体"/>
              <a:cs typeface="宋体"/>
            </a:endParaRPr>
          </a:p>
          <a:p>
            <a:pPr marL="12724">
              <a:spcBef>
                <a:spcPts val="336"/>
              </a:spcBef>
            </a:pPr>
            <a:r>
              <a:rPr sz="2805" spc="1212" dirty="0">
                <a:latin typeface="Wingdings"/>
                <a:cs typeface="Wingdings"/>
              </a:rPr>
              <a:t></a:t>
            </a:r>
            <a:r>
              <a:rPr sz="2805" spc="-95" dirty="0">
                <a:latin typeface="Times New Roman"/>
                <a:cs typeface="Times New Roman"/>
              </a:rPr>
              <a:t> </a:t>
            </a:r>
            <a:r>
              <a:rPr sz="2805" b="1" dirty="0">
                <a:latin typeface="宋体"/>
                <a:cs typeface="宋体"/>
              </a:rPr>
              <a:t>攻击者设法让</a:t>
            </a:r>
            <a:r>
              <a:rPr sz="2805" b="1" spc="-5" dirty="0">
                <a:latin typeface="Times New Roman"/>
                <a:cs typeface="Times New Roman"/>
              </a:rPr>
              <a:t>A</a:t>
            </a:r>
            <a:r>
              <a:rPr sz="2805" b="1" dirty="0">
                <a:latin typeface="宋体"/>
                <a:cs typeface="宋体"/>
              </a:rPr>
              <a:t>对</a:t>
            </a:r>
            <a:r>
              <a:rPr sz="2805" b="1" i="1" dirty="0">
                <a:latin typeface="Times New Roman"/>
                <a:cs typeface="Times New Roman"/>
              </a:rPr>
              <a:t>M</a:t>
            </a:r>
            <a:r>
              <a:rPr sz="2855" b="1" spc="-7" baseline="-20467" dirty="0">
                <a:latin typeface="Times New Roman"/>
                <a:cs typeface="Times New Roman"/>
              </a:rPr>
              <a:t>1</a:t>
            </a:r>
            <a:r>
              <a:rPr sz="2805" b="1" spc="-5" dirty="0">
                <a:latin typeface="宋体"/>
                <a:cs typeface="宋体"/>
              </a:rPr>
              <a:t>和</a:t>
            </a:r>
            <a:r>
              <a:rPr sz="2805" b="1" i="1" dirty="0">
                <a:latin typeface="Times New Roman"/>
                <a:cs typeface="Times New Roman"/>
              </a:rPr>
              <a:t>M</a:t>
            </a:r>
            <a:r>
              <a:rPr sz="2855" b="1" baseline="-20467" dirty="0">
                <a:latin typeface="Times New Roman"/>
                <a:cs typeface="Times New Roman"/>
              </a:rPr>
              <a:t>2</a:t>
            </a:r>
            <a:r>
              <a:rPr sz="2805" b="1" spc="-5" dirty="0">
                <a:latin typeface="宋体"/>
                <a:cs typeface="宋体"/>
              </a:rPr>
              <a:t>签名：</a:t>
            </a:r>
            <a:endParaRPr sz="2805" dirty="0">
              <a:latin typeface="宋体"/>
              <a:cs typeface="宋体"/>
            </a:endParaRPr>
          </a:p>
          <a:p>
            <a:pPr marL="280567">
              <a:spcBef>
                <a:spcPts val="341"/>
              </a:spcBef>
            </a:pPr>
            <a:r>
              <a:rPr sz="2805" b="1" i="1" dirty="0">
                <a:latin typeface="Times New Roman"/>
                <a:cs typeface="Times New Roman"/>
              </a:rPr>
              <a:t>S</a:t>
            </a:r>
            <a:r>
              <a:rPr sz="2855" b="1" spc="-7" baseline="-20467" dirty="0">
                <a:latin typeface="Times New Roman"/>
                <a:cs typeface="Times New Roman"/>
              </a:rPr>
              <a:t>1</a:t>
            </a:r>
            <a:r>
              <a:rPr sz="2805" b="1" dirty="0">
                <a:latin typeface="宋体"/>
                <a:cs typeface="宋体"/>
              </a:rPr>
              <a:t>＝（</a:t>
            </a:r>
            <a:r>
              <a:rPr sz="2805" b="1" i="1" spc="-5" dirty="0">
                <a:latin typeface="Times New Roman"/>
                <a:cs typeface="Times New Roman"/>
              </a:rPr>
              <a:t>M</a:t>
            </a:r>
            <a:r>
              <a:rPr sz="2855" b="1" spc="-7" baseline="-20467" dirty="0">
                <a:latin typeface="Times New Roman"/>
                <a:cs typeface="Times New Roman"/>
              </a:rPr>
              <a:t>1</a:t>
            </a:r>
            <a:r>
              <a:rPr sz="2805" b="1" spc="-5" dirty="0">
                <a:latin typeface="宋体"/>
                <a:cs typeface="宋体"/>
              </a:rPr>
              <a:t>）</a:t>
            </a:r>
            <a:r>
              <a:rPr sz="2855" b="1" i="1" baseline="23391" dirty="0">
                <a:latin typeface="Times New Roman"/>
                <a:cs typeface="Times New Roman"/>
              </a:rPr>
              <a:t>d</a:t>
            </a:r>
            <a:r>
              <a:rPr sz="2855" b="1" i="1" spc="338" baseline="23391" dirty="0">
                <a:latin typeface="Times New Roman"/>
                <a:cs typeface="Times New Roman"/>
              </a:rPr>
              <a:t> </a:t>
            </a:r>
            <a:r>
              <a:rPr sz="2805" b="1" dirty="0">
                <a:latin typeface="Times New Roman"/>
                <a:cs typeface="Times New Roman"/>
              </a:rPr>
              <a:t>mod </a:t>
            </a:r>
            <a:r>
              <a:rPr sz="2805" b="1" i="1" dirty="0">
                <a:latin typeface="Times New Roman"/>
                <a:cs typeface="Times New Roman"/>
              </a:rPr>
              <a:t>n </a:t>
            </a:r>
            <a:r>
              <a:rPr sz="2805" b="1" spc="-10" dirty="0">
                <a:latin typeface="宋体"/>
                <a:cs typeface="宋体"/>
              </a:rPr>
              <a:t>，</a:t>
            </a:r>
            <a:r>
              <a:rPr sz="2805" b="1" spc="-701" dirty="0">
                <a:latin typeface="宋体"/>
                <a:cs typeface="宋体"/>
              </a:rPr>
              <a:t> </a:t>
            </a:r>
            <a:r>
              <a:rPr sz="2805" b="1" i="1" dirty="0">
                <a:latin typeface="Times New Roman"/>
                <a:cs typeface="Times New Roman"/>
              </a:rPr>
              <a:t>S</a:t>
            </a:r>
            <a:r>
              <a:rPr sz="2855" b="1" baseline="-20467" dirty="0">
                <a:latin typeface="Times New Roman"/>
                <a:cs typeface="Times New Roman"/>
              </a:rPr>
              <a:t>2</a:t>
            </a:r>
            <a:r>
              <a:rPr sz="2805" b="1" dirty="0">
                <a:latin typeface="宋体"/>
                <a:cs typeface="宋体"/>
              </a:rPr>
              <a:t>＝</a:t>
            </a:r>
            <a:r>
              <a:rPr sz="2805" b="1" spc="-10" dirty="0">
                <a:latin typeface="宋体"/>
                <a:cs typeface="宋体"/>
              </a:rPr>
              <a:t>（</a:t>
            </a:r>
            <a:r>
              <a:rPr sz="2805" b="1" i="1" dirty="0">
                <a:latin typeface="Times New Roman"/>
                <a:cs typeface="Times New Roman"/>
              </a:rPr>
              <a:t>M</a:t>
            </a:r>
            <a:r>
              <a:rPr sz="2855" b="1" baseline="-20467" dirty="0">
                <a:latin typeface="Times New Roman"/>
                <a:cs typeface="Times New Roman"/>
              </a:rPr>
              <a:t>2</a:t>
            </a:r>
            <a:r>
              <a:rPr sz="2805" b="1" spc="-5" dirty="0">
                <a:latin typeface="宋体"/>
                <a:cs typeface="宋体"/>
              </a:rPr>
              <a:t>）</a:t>
            </a:r>
            <a:r>
              <a:rPr sz="2855" b="1" i="1" baseline="23391" dirty="0">
                <a:latin typeface="Times New Roman"/>
                <a:cs typeface="Times New Roman"/>
              </a:rPr>
              <a:t>d</a:t>
            </a:r>
            <a:r>
              <a:rPr sz="2855" b="1" i="1" spc="331" baseline="23391" dirty="0">
                <a:latin typeface="Times New Roman"/>
                <a:cs typeface="Times New Roman"/>
              </a:rPr>
              <a:t> </a:t>
            </a:r>
            <a:r>
              <a:rPr sz="2805" b="1" dirty="0">
                <a:latin typeface="Times New Roman"/>
                <a:cs typeface="Times New Roman"/>
              </a:rPr>
              <a:t>mod </a:t>
            </a:r>
            <a:r>
              <a:rPr sz="2805" b="1" i="1" dirty="0">
                <a:latin typeface="Times New Roman"/>
                <a:cs typeface="Times New Roman"/>
              </a:rPr>
              <a:t>n</a:t>
            </a:r>
            <a:endParaRPr sz="2805" dirty="0">
              <a:latin typeface="Times New Roman"/>
              <a:cs typeface="Times New Roman"/>
            </a:endParaRPr>
          </a:p>
          <a:p>
            <a:pPr marL="12724">
              <a:spcBef>
                <a:spcPts val="341"/>
              </a:spcBef>
            </a:pPr>
            <a:r>
              <a:rPr sz="2805" spc="1212" dirty="0">
                <a:latin typeface="Wingdings"/>
                <a:cs typeface="Wingdings"/>
              </a:rPr>
              <a:t></a:t>
            </a:r>
            <a:r>
              <a:rPr sz="2805" spc="-95" dirty="0">
                <a:latin typeface="Times New Roman"/>
                <a:cs typeface="Times New Roman"/>
              </a:rPr>
              <a:t> </a:t>
            </a:r>
            <a:r>
              <a:rPr sz="2805" b="1" dirty="0">
                <a:latin typeface="宋体"/>
                <a:cs typeface="宋体"/>
              </a:rPr>
              <a:t>于是可以</a:t>
            </a:r>
            <a:r>
              <a:rPr sz="2805" b="1" spc="-5" dirty="0">
                <a:latin typeface="宋体"/>
                <a:cs typeface="宋体"/>
              </a:rPr>
              <a:t>由</a:t>
            </a:r>
            <a:r>
              <a:rPr sz="2805" b="1" i="1" dirty="0">
                <a:latin typeface="Times New Roman"/>
                <a:cs typeface="Times New Roman"/>
              </a:rPr>
              <a:t>S</a:t>
            </a:r>
            <a:r>
              <a:rPr sz="2855" b="1" spc="7" baseline="-20467" dirty="0">
                <a:latin typeface="Times New Roman"/>
                <a:cs typeface="Times New Roman"/>
              </a:rPr>
              <a:t>1</a:t>
            </a:r>
            <a:r>
              <a:rPr sz="2805" b="1" spc="-5" dirty="0">
                <a:latin typeface="宋体"/>
                <a:cs typeface="宋体"/>
              </a:rPr>
              <a:t>和</a:t>
            </a:r>
            <a:r>
              <a:rPr sz="2805" b="1" i="1" dirty="0">
                <a:latin typeface="Times New Roman"/>
                <a:cs typeface="Times New Roman"/>
              </a:rPr>
              <a:t>S</a:t>
            </a:r>
            <a:r>
              <a:rPr sz="2855" b="1" spc="7" baseline="-20467" dirty="0">
                <a:latin typeface="Times New Roman"/>
                <a:cs typeface="Times New Roman"/>
              </a:rPr>
              <a:t>2</a:t>
            </a:r>
            <a:r>
              <a:rPr sz="2805" b="1" dirty="0">
                <a:latin typeface="宋体"/>
                <a:cs typeface="宋体"/>
              </a:rPr>
              <a:t>计算</a:t>
            </a:r>
            <a:r>
              <a:rPr sz="2805" b="1" spc="-10" dirty="0">
                <a:latin typeface="宋体"/>
                <a:cs typeface="宋体"/>
              </a:rPr>
              <a:t>出</a:t>
            </a:r>
            <a:r>
              <a:rPr sz="2805" b="1" dirty="0">
                <a:latin typeface="Times New Roman"/>
                <a:cs typeface="Times New Roman"/>
              </a:rPr>
              <a:t>A</a:t>
            </a:r>
            <a:r>
              <a:rPr sz="2805" b="1" spc="-5" dirty="0">
                <a:latin typeface="宋体"/>
                <a:cs typeface="宋体"/>
              </a:rPr>
              <a:t>对</a:t>
            </a:r>
            <a:r>
              <a:rPr sz="2805" b="1" i="1" dirty="0">
                <a:latin typeface="Times New Roman"/>
                <a:cs typeface="Times New Roman"/>
              </a:rPr>
              <a:t>M</a:t>
            </a:r>
            <a:r>
              <a:rPr sz="2855" b="1" baseline="-20467" dirty="0">
                <a:latin typeface="Times New Roman"/>
                <a:cs typeface="Times New Roman"/>
              </a:rPr>
              <a:t>3</a:t>
            </a:r>
            <a:r>
              <a:rPr sz="2805" b="1" dirty="0">
                <a:latin typeface="宋体"/>
                <a:cs typeface="宋体"/>
              </a:rPr>
              <a:t>的签名。因为</a:t>
            </a:r>
            <a:endParaRPr sz="2805" dirty="0">
              <a:latin typeface="宋体"/>
              <a:cs typeface="宋体"/>
            </a:endParaRPr>
          </a:p>
          <a:p>
            <a:pPr marL="12724">
              <a:spcBef>
                <a:spcPts val="336"/>
              </a:spcBef>
            </a:pPr>
            <a:r>
              <a:rPr sz="2805" b="1" i="1" dirty="0">
                <a:latin typeface="Times New Roman"/>
                <a:cs typeface="Times New Roman"/>
              </a:rPr>
              <a:t>S</a:t>
            </a:r>
            <a:r>
              <a:rPr sz="2855" b="1" baseline="-20467" dirty="0">
                <a:latin typeface="Times New Roman"/>
                <a:cs typeface="Times New Roman"/>
              </a:rPr>
              <a:t>1</a:t>
            </a:r>
            <a:r>
              <a:rPr sz="2805" b="1" i="1" dirty="0">
                <a:latin typeface="Times New Roman"/>
                <a:cs typeface="Times New Roman"/>
              </a:rPr>
              <a:t>S</a:t>
            </a:r>
            <a:r>
              <a:rPr sz="2855" b="1" baseline="-20467" dirty="0">
                <a:latin typeface="Times New Roman"/>
                <a:cs typeface="Times New Roman"/>
              </a:rPr>
              <a:t>2</a:t>
            </a:r>
            <a:r>
              <a:rPr sz="2805" b="1" spc="-5" dirty="0">
                <a:latin typeface="Times New Roman"/>
                <a:cs typeface="Times New Roman"/>
              </a:rPr>
              <a:t>=</a:t>
            </a:r>
            <a:r>
              <a:rPr sz="2805" b="1" dirty="0">
                <a:latin typeface="Times New Roman"/>
                <a:cs typeface="Times New Roman"/>
              </a:rPr>
              <a:t>(</a:t>
            </a:r>
            <a:r>
              <a:rPr sz="2805" b="1" i="1" dirty="0">
                <a:latin typeface="Times New Roman"/>
                <a:cs typeface="Times New Roman"/>
              </a:rPr>
              <a:t>M</a:t>
            </a:r>
            <a:r>
              <a:rPr sz="2855" b="1" baseline="-20467" dirty="0">
                <a:latin typeface="Times New Roman"/>
                <a:cs typeface="Times New Roman"/>
              </a:rPr>
              <a:t>1</a:t>
            </a:r>
            <a:r>
              <a:rPr sz="2805" b="1" dirty="0">
                <a:latin typeface="Times New Roman"/>
                <a:cs typeface="Times New Roman"/>
              </a:rPr>
              <a:t>)</a:t>
            </a:r>
            <a:r>
              <a:rPr sz="2855" b="1" i="1" baseline="23391" dirty="0">
                <a:latin typeface="Times New Roman"/>
                <a:cs typeface="Times New Roman"/>
              </a:rPr>
              <a:t>d</a:t>
            </a:r>
            <a:r>
              <a:rPr sz="2805" b="1" dirty="0">
                <a:latin typeface="Times New Roman"/>
                <a:cs typeface="Times New Roman"/>
              </a:rPr>
              <a:t>(</a:t>
            </a:r>
            <a:r>
              <a:rPr sz="2805" b="1" i="1" spc="-10" dirty="0">
                <a:latin typeface="Times New Roman"/>
                <a:cs typeface="Times New Roman"/>
              </a:rPr>
              <a:t>M</a:t>
            </a:r>
            <a:r>
              <a:rPr sz="2855" b="1" baseline="-20467" dirty="0">
                <a:latin typeface="Times New Roman"/>
                <a:cs typeface="Times New Roman"/>
              </a:rPr>
              <a:t>2</a:t>
            </a:r>
            <a:r>
              <a:rPr sz="2805" b="1" dirty="0">
                <a:latin typeface="Times New Roman"/>
                <a:cs typeface="Times New Roman"/>
              </a:rPr>
              <a:t>)</a:t>
            </a:r>
            <a:r>
              <a:rPr sz="2855" b="1" i="1" baseline="23391" dirty="0">
                <a:latin typeface="Times New Roman"/>
                <a:cs typeface="Times New Roman"/>
              </a:rPr>
              <a:t>d</a:t>
            </a:r>
            <a:r>
              <a:rPr sz="2855" b="1" i="1" spc="338" baseline="23391" dirty="0">
                <a:latin typeface="Times New Roman"/>
                <a:cs typeface="Times New Roman"/>
              </a:rPr>
              <a:t> </a:t>
            </a:r>
            <a:r>
              <a:rPr sz="2805" b="1" dirty="0">
                <a:latin typeface="Times New Roman"/>
                <a:cs typeface="Times New Roman"/>
              </a:rPr>
              <a:t>mod </a:t>
            </a:r>
            <a:r>
              <a:rPr sz="2805" b="1" i="1" dirty="0">
                <a:latin typeface="Times New Roman"/>
                <a:cs typeface="Times New Roman"/>
              </a:rPr>
              <a:t>n </a:t>
            </a:r>
            <a:r>
              <a:rPr sz="2805" b="1" spc="-5" dirty="0">
                <a:latin typeface="Times New Roman"/>
                <a:cs typeface="Times New Roman"/>
              </a:rPr>
              <a:t>=</a:t>
            </a:r>
            <a:r>
              <a:rPr sz="2805" b="1" dirty="0">
                <a:latin typeface="宋体"/>
                <a:cs typeface="宋体"/>
              </a:rPr>
              <a:t>（</a:t>
            </a:r>
            <a:r>
              <a:rPr sz="2805" b="1" i="1" dirty="0">
                <a:latin typeface="Times New Roman"/>
                <a:cs typeface="Times New Roman"/>
              </a:rPr>
              <a:t>M</a:t>
            </a:r>
            <a:r>
              <a:rPr sz="2855" b="1" spc="-7" baseline="-20467" dirty="0">
                <a:latin typeface="Times New Roman"/>
                <a:cs typeface="Times New Roman"/>
              </a:rPr>
              <a:t>3</a:t>
            </a:r>
            <a:r>
              <a:rPr sz="2805" b="1" spc="-5" dirty="0">
                <a:latin typeface="宋体"/>
                <a:cs typeface="宋体"/>
              </a:rPr>
              <a:t>）</a:t>
            </a:r>
            <a:r>
              <a:rPr sz="2855" b="1" i="1" baseline="23391" dirty="0">
                <a:latin typeface="Times New Roman"/>
                <a:cs typeface="Times New Roman"/>
              </a:rPr>
              <a:t>d</a:t>
            </a:r>
            <a:r>
              <a:rPr sz="2855" b="1" i="1" spc="338" baseline="23391" dirty="0">
                <a:latin typeface="Times New Roman"/>
                <a:cs typeface="Times New Roman"/>
              </a:rPr>
              <a:t> </a:t>
            </a:r>
            <a:r>
              <a:rPr sz="2805" b="1" dirty="0">
                <a:latin typeface="Times New Roman"/>
                <a:cs typeface="Times New Roman"/>
              </a:rPr>
              <a:t>mod </a:t>
            </a:r>
            <a:r>
              <a:rPr sz="2805" b="1" i="1" dirty="0">
                <a:latin typeface="Times New Roman"/>
                <a:cs typeface="Times New Roman"/>
              </a:rPr>
              <a:t>n </a:t>
            </a:r>
            <a:r>
              <a:rPr sz="2805" b="1" dirty="0">
                <a:latin typeface="Times New Roman"/>
                <a:cs typeface="Times New Roman"/>
              </a:rPr>
              <a:t>= </a:t>
            </a:r>
            <a:r>
              <a:rPr sz="2805" b="1" i="1" spc="10" dirty="0">
                <a:latin typeface="Times New Roman"/>
                <a:cs typeface="Times New Roman"/>
              </a:rPr>
              <a:t>S</a:t>
            </a:r>
            <a:r>
              <a:rPr sz="2855" b="1" baseline="-20467" dirty="0">
                <a:latin typeface="Times New Roman"/>
                <a:cs typeface="Times New Roman"/>
              </a:rPr>
              <a:t>3</a:t>
            </a:r>
            <a:endParaRPr sz="2855" baseline="-20467" dirty="0">
              <a:latin typeface="Times New Roman"/>
              <a:cs typeface="Times New Roman"/>
            </a:endParaRPr>
          </a:p>
          <a:p>
            <a:pPr marL="355639" marR="5090" indent="-342915">
              <a:lnSpc>
                <a:spcPts val="3196"/>
              </a:lnSpc>
              <a:spcBef>
                <a:spcPts val="591"/>
              </a:spcBef>
              <a:tabLst>
                <a:tab pos="4352289" algn="l"/>
              </a:tabLst>
            </a:pPr>
            <a:r>
              <a:rPr sz="2805" spc="1212" dirty="0">
                <a:latin typeface="Wingdings"/>
                <a:cs typeface="Wingdings"/>
              </a:rPr>
              <a:t></a:t>
            </a:r>
            <a:r>
              <a:rPr sz="2805" spc="-95" dirty="0">
                <a:latin typeface="Times New Roman"/>
                <a:cs typeface="Times New Roman"/>
              </a:rPr>
              <a:t> </a:t>
            </a:r>
            <a:r>
              <a:rPr sz="2805" b="1" spc="25" dirty="0">
                <a:latin typeface="宋体"/>
                <a:cs typeface="宋体"/>
              </a:rPr>
              <a:t>对策：</a:t>
            </a:r>
            <a:r>
              <a:rPr sz="2805" b="1" spc="15" dirty="0">
                <a:solidFill>
                  <a:srgbClr val="FF0000"/>
                </a:solidFill>
                <a:latin typeface="Times New Roman"/>
                <a:cs typeface="Times New Roman"/>
              </a:rPr>
              <a:t>A</a:t>
            </a:r>
            <a:r>
              <a:rPr sz="2805" b="1" spc="5" dirty="0">
                <a:solidFill>
                  <a:srgbClr val="FF0000"/>
                </a:solidFill>
                <a:latin typeface="宋体"/>
                <a:cs typeface="宋体"/>
              </a:rPr>
              <a:t>不直接对数据</a:t>
            </a:r>
            <a:r>
              <a:rPr sz="2805" b="1" i="1" dirty="0">
                <a:solidFill>
                  <a:srgbClr val="FF0000"/>
                </a:solidFill>
                <a:latin typeface="Times New Roman"/>
                <a:cs typeface="Times New Roman"/>
              </a:rPr>
              <a:t>M	</a:t>
            </a:r>
            <a:r>
              <a:rPr sz="2805" b="1" spc="5" dirty="0">
                <a:solidFill>
                  <a:srgbClr val="FF0000"/>
                </a:solidFill>
                <a:latin typeface="宋体"/>
                <a:cs typeface="宋体"/>
              </a:rPr>
              <a:t>签名，而是对</a:t>
            </a:r>
            <a:r>
              <a:rPr sz="2805" b="1" spc="-5" dirty="0">
                <a:solidFill>
                  <a:srgbClr val="FF0000"/>
                </a:solidFill>
                <a:latin typeface="Times New Roman"/>
                <a:cs typeface="Times New Roman"/>
              </a:rPr>
              <a:t>HASH</a:t>
            </a:r>
            <a:r>
              <a:rPr sz="2805" b="1" dirty="0">
                <a:solidFill>
                  <a:srgbClr val="FF0000"/>
                </a:solidFill>
                <a:latin typeface="Times New Roman"/>
                <a:cs typeface="Times New Roman"/>
              </a:rPr>
              <a:t>(</a:t>
            </a:r>
            <a:r>
              <a:rPr sz="2805" b="1" i="1" spc="-10" dirty="0">
                <a:solidFill>
                  <a:srgbClr val="FF0000"/>
                </a:solidFill>
                <a:latin typeface="Times New Roman"/>
                <a:cs typeface="Times New Roman"/>
              </a:rPr>
              <a:t>M</a:t>
            </a:r>
            <a:r>
              <a:rPr sz="2805" b="1" spc="5" dirty="0">
                <a:solidFill>
                  <a:srgbClr val="FF0000"/>
                </a:solidFill>
                <a:latin typeface="Times New Roman"/>
                <a:cs typeface="Times New Roman"/>
              </a:rPr>
              <a:t>)</a:t>
            </a:r>
            <a:r>
              <a:rPr sz="2805" b="1" spc="-10" dirty="0">
                <a:solidFill>
                  <a:srgbClr val="FF0000"/>
                </a:solidFill>
                <a:latin typeface="宋体"/>
                <a:cs typeface="宋体"/>
              </a:rPr>
              <a:t>签</a:t>
            </a:r>
            <a:r>
              <a:rPr sz="2805" b="1" spc="-5" dirty="0">
                <a:solidFill>
                  <a:srgbClr val="FF0000"/>
                </a:solidFill>
                <a:latin typeface="宋体"/>
                <a:cs typeface="宋体"/>
              </a:rPr>
              <a:t> </a:t>
            </a:r>
            <a:r>
              <a:rPr sz="2805" b="1" dirty="0">
                <a:solidFill>
                  <a:srgbClr val="FF0000"/>
                </a:solidFill>
                <a:latin typeface="宋体"/>
                <a:cs typeface="宋体"/>
              </a:rPr>
              <a:t>名。</a:t>
            </a:r>
            <a:endParaRPr sz="2805" dirty="0">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28</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438700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29</a:t>
            </a:fld>
            <a:endParaRPr lang="en-US" altLang="zh-CN"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734786"/>
            <a:ext cx="7768472" cy="45898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a:t>
            </a:fld>
            <a:endParaRPr lang="en-US" altLang="zh-CN"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900" y="1622526"/>
            <a:ext cx="3124200" cy="160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descr="C:\Documents and Settings\Benxiaohai\My Documents\My Pictures\Microsoft 剪辑管理器\j0239653.wmf"/>
          <p:cNvPicPr>
            <a:picLocks noChangeAspect="1" noChangeArrowheads="1"/>
          </p:cNvPicPr>
          <p:nvPr/>
        </p:nvPicPr>
        <p:blipFill>
          <a:blip r:embed="rId3" cstate="print"/>
          <a:srcRect/>
          <a:stretch>
            <a:fillRect/>
          </a:stretch>
        </p:blipFill>
        <p:spPr bwMode="auto">
          <a:xfrm>
            <a:off x="6677025" y="4114800"/>
            <a:ext cx="1716088" cy="1820862"/>
          </a:xfrm>
          <a:prstGeom prst="rect">
            <a:avLst/>
          </a:prstGeom>
          <a:noFill/>
        </p:spPr>
      </p:pic>
      <p:pic>
        <p:nvPicPr>
          <p:cNvPr id="9" name="Picture 4" descr="C:\Documents and Settings\Benxiaohai\My Documents\My Pictures\Microsoft 剪辑管理器\j0239647.wmf"/>
          <p:cNvPicPr>
            <a:picLocks noChangeAspect="1" noChangeArrowheads="1"/>
          </p:cNvPicPr>
          <p:nvPr/>
        </p:nvPicPr>
        <p:blipFill>
          <a:blip r:embed="rId4" cstate="print"/>
          <a:srcRect/>
          <a:stretch>
            <a:fillRect/>
          </a:stretch>
        </p:blipFill>
        <p:spPr bwMode="auto">
          <a:xfrm>
            <a:off x="1114425" y="4267200"/>
            <a:ext cx="1201737" cy="1749425"/>
          </a:xfrm>
          <a:prstGeom prst="rect">
            <a:avLst/>
          </a:prstGeom>
          <a:noFill/>
        </p:spPr>
      </p:pic>
      <p:sp>
        <p:nvSpPr>
          <p:cNvPr id="7" name="TextBox 6"/>
          <p:cNvSpPr txBox="1"/>
          <p:nvPr/>
        </p:nvSpPr>
        <p:spPr>
          <a:xfrm>
            <a:off x="1371600" y="6016823"/>
            <a:ext cx="1676400" cy="307777"/>
          </a:xfrm>
          <a:prstGeom prst="rect">
            <a:avLst/>
          </a:prstGeom>
          <a:noFill/>
        </p:spPr>
        <p:txBody>
          <a:bodyPr wrap="square" rtlCol="0">
            <a:spAutoFit/>
          </a:bodyPr>
          <a:lstStyle/>
          <a:p>
            <a:r>
              <a:rPr lang="en-US" altLang="zh-CN" b="1" dirty="0" smtClean="0">
                <a:solidFill>
                  <a:srgbClr val="FF0000"/>
                </a:solidFill>
              </a:rPr>
              <a:t>Alice</a:t>
            </a:r>
            <a:endParaRPr lang="zh-CN" altLang="en-US" b="1" dirty="0">
              <a:solidFill>
                <a:srgbClr val="FF0000"/>
              </a:solidFill>
            </a:endParaRPr>
          </a:p>
        </p:txBody>
      </p:sp>
      <p:sp>
        <p:nvSpPr>
          <p:cNvPr id="11" name="TextBox 10"/>
          <p:cNvSpPr txBox="1"/>
          <p:nvPr/>
        </p:nvSpPr>
        <p:spPr>
          <a:xfrm>
            <a:off x="7010400" y="5943600"/>
            <a:ext cx="1676400" cy="307777"/>
          </a:xfrm>
          <a:prstGeom prst="rect">
            <a:avLst/>
          </a:prstGeom>
          <a:noFill/>
        </p:spPr>
        <p:txBody>
          <a:bodyPr wrap="square" rtlCol="0">
            <a:spAutoFit/>
          </a:bodyPr>
          <a:lstStyle/>
          <a:p>
            <a:r>
              <a:rPr lang="en-US" altLang="zh-CN" b="1" dirty="0" smtClean="0">
                <a:solidFill>
                  <a:srgbClr val="FF0000"/>
                </a:solidFill>
              </a:rPr>
              <a:t>Bob</a:t>
            </a:r>
            <a:endParaRPr lang="zh-CN" altLang="en-US" b="1" dirty="0">
              <a:solidFill>
                <a:srgbClr val="FF0000"/>
              </a:solidFill>
            </a:endParaRPr>
          </a:p>
        </p:txBody>
      </p:sp>
      <p:sp>
        <p:nvSpPr>
          <p:cNvPr id="10" name="椭圆形标注 9"/>
          <p:cNvSpPr/>
          <p:nvPr/>
        </p:nvSpPr>
        <p:spPr bwMode="auto">
          <a:xfrm>
            <a:off x="685800" y="2423122"/>
            <a:ext cx="1905000" cy="762000"/>
          </a:xfrm>
          <a:prstGeom prst="wedgeEllipseCallout">
            <a:avLst>
              <a:gd name="adj1" fmla="val 361"/>
              <a:gd name="adj2" fmla="val 201201"/>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从</a:t>
            </a:r>
            <a:r>
              <a:rPr lang="zh-CN" altLang="en-US" dirty="0" smtClean="0"/>
              <a:t>我账户给</a:t>
            </a:r>
            <a:r>
              <a:rPr lang="en-US" altLang="zh-CN" dirty="0" smtClean="0"/>
              <a:t>Bob</a:t>
            </a:r>
            <a:r>
              <a:rPr lang="zh-CN" altLang="en-US" dirty="0" smtClean="0"/>
              <a:t>转入</a:t>
            </a:r>
            <a:r>
              <a:rPr lang="en-US" altLang="zh-CN" dirty="0" smtClean="0"/>
              <a:t>100</a:t>
            </a:r>
            <a:r>
              <a:rPr lang="zh-CN" altLang="en-US" dirty="0" smtClean="0"/>
              <a:t>万</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p:txBody>
      </p:sp>
      <p:cxnSp>
        <p:nvCxnSpPr>
          <p:cNvPr id="13" name="直接箭头连接符 12"/>
          <p:cNvCxnSpPr/>
          <p:nvPr/>
        </p:nvCxnSpPr>
        <p:spPr bwMode="auto">
          <a:xfrm flipV="1">
            <a:off x="2209800" y="3223717"/>
            <a:ext cx="1219200" cy="1729284"/>
          </a:xfrm>
          <a:prstGeom prst="straightConnector1">
            <a:avLst/>
          </a:prstGeom>
          <a:ln>
            <a:solidFill>
              <a:srgbClr val="FF0000"/>
            </a:solidFill>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4" name="云形标注 13"/>
          <p:cNvSpPr/>
          <p:nvPr/>
        </p:nvSpPr>
        <p:spPr bwMode="auto">
          <a:xfrm>
            <a:off x="5753100" y="1524000"/>
            <a:ext cx="3238500" cy="1661122"/>
          </a:xfrm>
          <a:prstGeom prst="cloudCallout">
            <a:avLst>
              <a:gd name="adj1" fmla="val -49412"/>
              <a:gd name="adj2" fmla="val -38568"/>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mj-lt"/>
              <a:buAutoNum type="arabicPeriod"/>
              <a:tabLst/>
            </a:pPr>
            <a:r>
              <a:rPr kumimoji="0" lang="zh-CN" altLang="en-US" sz="1400" b="1" i="0" u="none" strike="noStrike" cap="none" normalizeH="0" baseline="0" dirty="0" smtClean="0">
                <a:ln>
                  <a:noFill/>
                </a:ln>
                <a:solidFill>
                  <a:srgbClr val="FF0000"/>
                </a:solidFill>
                <a:effectLst/>
              </a:rPr>
              <a:t>这么大一笔资金，这消息是</a:t>
            </a:r>
            <a:r>
              <a:rPr kumimoji="0" lang="en-US" altLang="zh-CN" sz="1400" b="1" i="0" u="none" strike="noStrike" cap="none" normalizeH="0" baseline="0" dirty="0" smtClean="0">
                <a:ln>
                  <a:noFill/>
                </a:ln>
                <a:solidFill>
                  <a:srgbClr val="FF0000"/>
                </a:solidFill>
                <a:effectLst/>
              </a:rPr>
              <a:t>Alice</a:t>
            </a:r>
            <a:r>
              <a:rPr kumimoji="0" lang="zh-CN" altLang="en-US" sz="1400" b="1" i="0" u="none" strike="noStrike" cap="none" normalizeH="0" baseline="0" dirty="0" smtClean="0">
                <a:ln>
                  <a:noFill/>
                </a:ln>
                <a:solidFill>
                  <a:srgbClr val="FF0000"/>
                </a:solidFill>
                <a:effectLst/>
              </a:rPr>
              <a:t>发的吗？</a:t>
            </a:r>
            <a:endParaRPr kumimoji="0" lang="en-US" altLang="zh-CN" sz="1400" b="1" i="0" u="none" strike="noStrike" cap="none" normalizeH="0" baseline="0" dirty="0" smtClean="0">
              <a:ln>
                <a:noFill/>
              </a:ln>
              <a:solidFill>
                <a:srgbClr val="FF0000"/>
              </a:solidFill>
              <a:effectLst/>
            </a:endParaRPr>
          </a:p>
          <a:p>
            <a:pPr marL="342900" marR="0" indent="-342900" algn="l" defTabSz="914400" rtl="0" eaLnBrk="1" fontAlgn="base" latinLnBrk="0" hangingPunct="1">
              <a:lnSpc>
                <a:spcPct val="100000"/>
              </a:lnSpc>
              <a:spcBef>
                <a:spcPct val="0"/>
              </a:spcBef>
              <a:spcAft>
                <a:spcPct val="0"/>
              </a:spcAft>
              <a:buClrTx/>
              <a:buSzTx/>
              <a:buFont typeface="+mj-lt"/>
              <a:buAutoNum type="arabicPeriod"/>
              <a:tabLst/>
            </a:pPr>
            <a:r>
              <a:rPr lang="zh-CN" altLang="en-US" b="1" dirty="0" smtClean="0">
                <a:solidFill>
                  <a:srgbClr val="FF0000"/>
                </a:solidFill>
              </a:rPr>
              <a:t>要是过后</a:t>
            </a:r>
            <a:r>
              <a:rPr lang="en-US" altLang="zh-CN" b="1" dirty="0" smtClean="0">
                <a:solidFill>
                  <a:srgbClr val="FF0000"/>
                </a:solidFill>
              </a:rPr>
              <a:t>Alice</a:t>
            </a:r>
            <a:r>
              <a:rPr lang="zh-CN" altLang="en-US" b="1" dirty="0" smtClean="0">
                <a:solidFill>
                  <a:srgbClr val="FF0000"/>
                </a:solidFill>
              </a:rPr>
              <a:t>不承认这笔转账怎么办？</a:t>
            </a:r>
            <a:endParaRPr kumimoji="0" lang="zh-CN" altLang="en-US" sz="1400" b="1" i="0" u="none" strike="noStrike" cap="none" normalizeH="0" baseline="0" dirty="0" smtClean="0">
              <a:ln>
                <a:noFill/>
              </a:ln>
              <a:solidFill>
                <a:srgbClr val="FF0000"/>
              </a:solidFill>
              <a:effectLst/>
            </a:endParaRPr>
          </a:p>
        </p:txBody>
      </p:sp>
      <p:sp>
        <p:nvSpPr>
          <p:cNvPr id="16" name="圆角矩形标注 15"/>
          <p:cNvSpPr/>
          <p:nvPr/>
        </p:nvSpPr>
        <p:spPr bwMode="auto">
          <a:xfrm>
            <a:off x="3581400" y="3844142"/>
            <a:ext cx="1981200" cy="990600"/>
          </a:xfrm>
          <a:prstGeom prst="wedgeRoundRectCallout">
            <a:avLst>
              <a:gd name="adj1" fmla="val -37987"/>
              <a:gd name="adj2" fmla="val -110139"/>
              <a:gd name="adj3" fmla="val 16667"/>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Alice</a:t>
            </a:r>
            <a:r>
              <a:rPr kumimoji="0" lang="zh-CN" altLang="en-US" sz="1800" b="1" i="0" u="none" strike="noStrike" cap="none" normalizeH="0" baseline="0" dirty="0" smtClean="0">
                <a:ln>
                  <a:noFill/>
                </a:ln>
                <a:solidFill>
                  <a:schemeClr val="tx1"/>
                </a:solidFill>
                <a:effectLst/>
                <a:latin typeface="Arial" charset="0"/>
                <a:ea typeface="宋体" pitchFamily="2" charset="-122"/>
              </a:rPr>
              <a:t>，把你要转账的消息</a:t>
            </a:r>
            <a:r>
              <a:rPr kumimoji="0" lang="zh-CN" altLang="en-US" sz="1800" b="1" i="0" u="none" strike="noStrike" cap="none" normalizeH="0" baseline="0" dirty="0" smtClean="0">
                <a:ln>
                  <a:noFill/>
                </a:ln>
                <a:solidFill>
                  <a:srgbClr val="FF0000"/>
                </a:solidFill>
                <a:effectLst/>
                <a:latin typeface="Arial" charset="0"/>
                <a:ea typeface="宋体" pitchFamily="2" charset="-122"/>
              </a:rPr>
              <a:t>签名</a:t>
            </a:r>
            <a:r>
              <a:rPr kumimoji="0" lang="zh-CN" altLang="en-US" sz="1800" b="1" i="0" u="none" strike="noStrike" cap="none" normalizeH="0" baseline="0" dirty="0" smtClean="0">
                <a:ln>
                  <a:noFill/>
                </a:ln>
                <a:solidFill>
                  <a:schemeClr val="tx1"/>
                </a:solidFill>
                <a:effectLst/>
                <a:latin typeface="Arial" charset="0"/>
                <a:ea typeface="宋体" pitchFamily="2" charset="-122"/>
              </a:rPr>
              <a:t>之后再发给我</a:t>
            </a:r>
          </a:p>
        </p:txBody>
      </p:sp>
      <p:cxnSp>
        <p:nvCxnSpPr>
          <p:cNvPr id="18" name="直接箭头连接符 17"/>
          <p:cNvCxnSpPr>
            <a:endCxn id="9" idx="3"/>
          </p:cNvCxnSpPr>
          <p:nvPr/>
        </p:nvCxnSpPr>
        <p:spPr bwMode="auto">
          <a:xfrm flipH="1">
            <a:off x="2316162" y="3223717"/>
            <a:ext cx="1417638" cy="1918196"/>
          </a:xfrm>
          <a:prstGeom prst="straightConnector1">
            <a:avLst/>
          </a:prstGeom>
          <a:ln>
            <a:solidFill>
              <a:srgbClr val="FF0000"/>
            </a:solidFill>
            <a:headEnd type="none" w="med" len="med"/>
            <a:tailEnd type="arrow"/>
          </a:ln>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0" y="4972050"/>
            <a:ext cx="27908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8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62290" y="1832194"/>
            <a:ext cx="8244868" cy="4652707"/>
          </a:xfrm>
          <a:prstGeom prst="rect">
            <a:avLst/>
          </a:prstGeom>
        </p:spPr>
        <p:txBody>
          <a:bodyPr vert="horz" wrap="square" lIns="0" tIns="130543" rIns="0" bIns="0" numCol="1" rtlCol="0" anchor="t" anchorCtr="0" compatLnSpc="1">
            <a:prstTxWarp prst="textNoShape">
              <a:avLst/>
            </a:prstTxWarp>
            <a:spAutoFit/>
          </a:bodyPr>
          <a:lstStyle/>
          <a:p>
            <a:pPr marL="229034"/>
            <a:r>
              <a:rPr spc="-5" dirty="0"/>
              <a:t>⑵、对</a:t>
            </a:r>
            <a:r>
              <a:rPr spc="-5" dirty="0">
                <a:latin typeface="Times New Roman"/>
                <a:cs typeface="Times New Roman"/>
              </a:rPr>
              <a:t>RSA</a:t>
            </a:r>
            <a:r>
              <a:rPr spc="-5" dirty="0"/>
              <a:t>数字签名的攻击</a:t>
            </a:r>
          </a:p>
          <a:p>
            <a:pPr marL="229034">
              <a:spcBef>
                <a:spcPts val="696"/>
              </a:spcBef>
            </a:pPr>
            <a:r>
              <a:rPr sz="2805" dirty="0"/>
              <a:t>②利用已有的签名进行攻击</a:t>
            </a:r>
            <a:r>
              <a:rPr sz="2805" dirty="0">
                <a:latin typeface="Times New Roman"/>
                <a:cs typeface="Times New Roman"/>
              </a:rPr>
              <a:t>:</a:t>
            </a:r>
            <a:endParaRPr sz="2805">
              <a:latin typeface="Times New Roman"/>
              <a:cs typeface="Times New Roman"/>
            </a:endParaRPr>
          </a:p>
          <a:p>
            <a:pPr marL="229034">
              <a:spcBef>
                <a:spcPts val="852"/>
              </a:spcBef>
            </a:pPr>
            <a:r>
              <a:rPr sz="2805" spc="1212" dirty="0">
                <a:latin typeface="Wingdings"/>
                <a:cs typeface="Wingdings"/>
              </a:rPr>
              <a:t></a:t>
            </a:r>
            <a:r>
              <a:rPr sz="2805" spc="-95" dirty="0">
                <a:latin typeface="Times New Roman"/>
                <a:cs typeface="Times New Roman"/>
              </a:rPr>
              <a:t> </a:t>
            </a:r>
            <a:r>
              <a:rPr sz="2805" dirty="0"/>
              <a:t>此时：</a:t>
            </a:r>
            <a:endParaRPr sz="2805">
              <a:latin typeface="Times New Roman"/>
              <a:cs typeface="Times New Roman"/>
            </a:endParaRPr>
          </a:p>
          <a:p>
            <a:pPr marL="229034" indent="178138">
              <a:spcBef>
                <a:spcPts val="501"/>
              </a:spcBef>
            </a:pPr>
            <a:r>
              <a:rPr sz="2805" i="1" dirty="0">
                <a:latin typeface="Times New Roman"/>
                <a:cs typeface="Times New Roman"/>
              </a:rPr>
              <a:t>S</a:t>
            </a:r>
            <a:r>
              <a:rPr sz="2855" spc="-7" baseline="-20467" dirty="0">
                <a:latin typeface="Times New Roman"/>
                <a:cs typeface="Times New Roman"/>
              </a:rPr>
              <a:t>1</a:t>
            </a:r>
            <a:r>
              <a:rPr sz="2805" spc="-5" dirty="0"/>
              <a:t>＝</a:t>
            </a:r>
            <a:r>
              <a:rPr sz="2805" dirty="0">
                <a:latin typeface="Times New Roman"/>
                <a:cs typeface="Times New Roman"/>
              </a:rPr>
              <a:t>(HASH(</a:t>
            </a:r>
            <a:r>
              <a:rPr sz="2805" i="1" dirty="0">
                <a:latin typeface="Times New Roman"/>
                <a:cs typeface="Times New Roman"/>
              </a:rPr>
              <a:t>M</a:t>
            </a:r>
            <a:r>
              <a:rPr sz="2855" baseline="-20467" dirty="0">
                <a:latin typeface="Times New Roman"/>
                <a:cs typeface="Times New Roman"/>
              </a:rPr>
              <a:t>1</a:t>
            </a:r>
            <a:r>
              <a:rPr sz="2805" spc="-5" dirty="0">
                <a:latin typeface="Times New Roman"/>
                <a:cs typeface="Times New Roman"/>
              </a:rPr>
              <a:t>)</a:t>
            </a:r>
            <a:r>
              <a:rPr sz="2805" dirty="0">
                <a:latin typeface="Times New Roman"/>
                <a:cs typeface="Times New Roman"/>
              </a:rPr>
              <a:t>)</a:t>
            </a:r>
            <a:r>
              <a:rPr sz="2855" i="1" baseline="23391" dirty="0">
                <a:latin typeface="Times New Roman"/>
                <a:cs typeface="Times New Roman"/>
              </a:rPr>
              <a:t>d</a:t>
            </a:r>
            <a:r>
              <a:rPr sz="2855" i="1" spc="338" baseline="23391" dirty="0">
                <a:latin typeface="Times New Roman"/>
                <a:cs typeface="Times New Roman"/>
              </a:rPr>
              <a:t> </a:t>
            </a:r>
            <a:r>
              <a:rPr sz="2805" dirty="0">
                <a:latin typeface="Times New Roman"/>
                <a:cs typeface="Times New Roman"/>
              </a:rPr>
              <a:t>mod </a:t>
            </a:r>
            <a:r>
              <a:rPr sz="2805" i="1" dirty="0">
                <a:latin typeface="Times New Roman"/>
                <a:cs typeface="Times New Roman"/>
              </a:rPr>
              <a:t>n </a:t>
            </a:r>
            <a:r>
              <a:rPr sz="2805" spc="-10" dirty="0"/>
              <a:t>，</a:t>
            </a:r>
            <a:r>
              <a:rPr sz="2805" spc="-706" dirty="0"/>
              <a:t> </a:t>
            </a:r>
            <a:r>
              <a:rPr sz="2805" i="1" spc="5" dirty="0">
                <a:latin typeface="Times New Roman"/>
                <a:cs typeface="Times New Roman"/>
              </a:rPr>
              <a:t>S</a:t>
            </a:r>
            <a:r>
              <a:rPr sz="2855" baseline="-20467" dirty="0">
                <a:latin typeface="Times New Roman"/>
                <a:cs typeface="Times New Roman"/>
              </a:rPr>
              <a:t>2</a:t>
            </a:r>
            <a:r>
              <a:rPr sz="2805" spc="-5" dirty="0"/>
              <a:t>＝</a:t>
            </a:r>
            <a:r>
              <a:rPr sz="2805" dirty="0">
                <a:latin typeface="Times New Roman"/>
                <a:cs typeface="Times New Roman"/>
              </a:rPr>
              <a:t>(HASH(</a:t>
            </a:r>
            <a:r>
              <a:rPr sz="2805" i="1" dirty="0">
                <a:latin typeface="Times New Roman"/>
                <a:cs typeface="Times New Roman"/>
              </a:rPr>
              <a:t>M</a:t>
            </a:r>
            <a:r>
              <a:rPr sz="2855" baseline="-20467" dirty="0">
                <a:latin typeface="Times New Roman"/>
                <a:cs typeface="Times New Roman"/>
              </a:rPr>
              <a:t>2</a:t>
            </a:r>
            <a:r>
              <a:rPr sz="2805" spc="-5" dirty="0">
                <a:latin typeface="Times New Roman"/>
                <a:cs typeface="Times New Roman"/>
              </a:rPr>
              <a:t>)</a:t>
            </a:r>
            <a:r>
              <a:rPr sz="2805" dirty="0">
                <a:latin typeface="Times New Roman"/>
                <a:cs typeface="Times New Roman"/>
              </a:rPr>
              <a:t>)</a:t>
            </a:r>
            <a:r>
              <a:rPr sz="2855" i="1" baseline="23391" dirty="0">
                <a:latin typeface="Times New Roman"/>
                <a:cs typeface="Times New Roman"/>
              </a:rPr>
              <a:t>d</a:t>
            </a:r>
            <a:r>
              <a:rPr sz="2855" i="1" spc="338" baseline="23391" dirty="0">
                <a:latin typeface="Times New Roman"/>
                <a:cs typeface="Times New Roman"/>
              </a:rPr>
              <a:t> </a:t>
            </a:r>
            <a:r>
              <a:rPr sz="2805" dirty="0">
                <a:latin typeface="Times New Roman"/>
                <a:cs typeface="Times New Roman"/>
              </a:rPr>
              <a:t>mod </a:t>
            </a:r>
            <a:r>
              <a:rPr sz="2805" i="1" dirty="0">
                <a:latin typeface="Times New Roman"/>
                <a:cs typeface="Times New Roman"/>
              </a:rPr>
              <a:t>n</a:t>
            </a:r>
            <a:endParaRPr sz="2805">
              <a:latin typeface="Times New Roman"/>
              <a:cs typeface="Times New Roman"/>
            </a:endParaRPr>
          </a:p>
          <a:p>
            <a:pPr marL="229034">
              <a:spcBef>
                <a:spcPts val="852"/>
              </a:spcBef>
            </a:pPr>
            <a:r>
              <a:rPr sz="2805" dirty="0"/>
              <a:t>而，</a:t>
            </a:r>
            <a:endParaRPr sz="2805"/>
          </a:p>
          <a:p>
            <a:pPr marL="393812">
              <a:spcBef>
                <a:spcPts val="501"/>
              </a:spcBef>
            </a:pPr>
            <a:r>
              <a:rPr sz="2805" spc="-5" dirty="0">
                <a:latin typeface="Times New Roman"/>
                <a:cs typeface="Times New Roman"/>
              </a:rPr>
              <a:t>(HASH</a:t>
            </a:r>
            <a:r>
              <a:rPr sz="2805" spc="5" dirty="0">
                <a:latin typeface="Times New Roman"/>
                <a:cs typeface="Times New Roman"/>
              </a:rPr>
              <a:t>(</a:t>
            </a:r>
            <a:r>
              <a:rPr sz="2805" i="1" spc="-5" dirty="0">
                <a:latin typeface="Times New Roman"/>
                <a:cs typeface="Times New Roman"/>
              </a:rPr>
              <a:t>M</a:t>
            </a:r>
            <a:r>
              <a:rPr sz="2855" baseline="-20467" dirty="0">
                <a:latin typeface="Times New Roman"/>
                <a:cs typeface="Times New Roman"/>
              </a:rPr>
              <a:t>1</a:t>
            </a:r>
            <a:r>
              <a:rPr sz="2805" dirty="0">
                <a:latin typeface="Times New Roman"/>
                <a:cs typeface="Times New Roman"/>
              </a:rPr>
              <a:t>)</a:t>
            </a:r>
            <a:r>
              <a:rPr sz="2805" spc="-5" dirty="0">
                <a:latin typeface="Times New Roman"/>
                <a:cs typeface="Times New Roman"/>
              </a:rPr>
              <a:t>)</a:t>
            </a:r>
            <a:r>
              <a:rPr sz="2855" i="1" baseline="23391" dirty="0">
                <a:latin typeface="Times New Roman"/>
                <a:cs typeface="Times New Roman"/>
              </a:rPr>
              <a:t>d</a:t>
            </a:r>
            <a:r>
              <a:rPr sz="2855" i="1" spc="338" baseline="23391" dirty="0">
                <a:latin typeface="Times New Roman"/>
                <a:cs typeface="Times New Roman"/>
              </a:rPr>
              <a:t> </a:t>
            </a:r>
            <a:r>
              <a:rPr sz="2805" spc="-5" dirty="0">
                <a:latin typeface="Times New Roman"/>
                <a:cs typeface="Times New Roman"/>
              </a:rPr>
              <a:t>(HASH</a:t>
            </a:r>
            <a:r>
              <a:rPr sz="2805" dirty="0">
                <a:latin typeface="Times New Roman"/>
                <a:cs typeface="Times New Roman"/>
              </a:rPr>
              <a:t>(</a:t>
            </a:r>
            <a:r>
              <a:rPr sz="2805" i="1" spc="-5" dirty="0">
                <a:latin typeface="Times New Roman"/>
                <a:cs typeface="Times New Roman"/>
              </a:rPr>
              <a:t>M</a:t>
            </a:r>
            <a:r>
              <a:rPr sz="2855" baseline="-20467" dirty="0">
                <a:latin typeface="Times New Roman"/>
                <a:cs typeface="Times New Roman"/>
              </a:rPr>
              <a:t>2</a:t>
            </a:r>
            <a:r>
              <a:rPr sz="2805" spc="-5" dirty="0">
                <a:latin typeface="Times New Roman"/>
                <a:cs typeface="Times New Roman"/>
              </a:rPr>
              <a:t>)</a:t>
            </a:r>
            <a:r>
              <a:rPr sz="2805" dirty="0">
                <a:latin typeface="Times New Roman"/>
                <a:cs typeface="Times New Roman"/>
              </a:rPr>
              <a:t>)</a:t>
            </a:r>
            <a:r>
              <a:rPr sz="2855" i="1" baseline="23391" dirty="0">
                <a:latin typeface="Times New Roman"/>
                <a:cs typeface="Times New Roman"/>
              </a:rPr>
              <a:t>d</a:t>
            </a:r>
            <a:r>
              <a:rPr sz="2805" spc="-5" dirty="0"/>
              <a:t>≠</a:t>
            </a:r>
            <a:r>
              <a:rPr sz="2805" dirty="0">
                <a:latin typeface="Times New Roman"/>
                <a:cs typeface="Times New Roman"/>
              </a:rPr>
              <a:t>(HASH(</a:t>
            </a:r>
            <a:r>
              <a:rPr sz="2805" i="1" spc="-5" dirty="0">
                <a:latin typeface="Times New Roman"/>
                <a:cs typeface="Times New Roman"/>
              </a:rPr>
              <a:t>M</a:t>
            </a:r>
            <a:r>
              <a:rPr sz="2855" baseline="-20467" dirty="0">
                <a:latin typeface="Times New Roman"/>
                <a:cs typeface="Times New Roman"/>
              </a:rPr>
              <a:t>1</a:t>
            </a:r>
            <a:r>
              <a:rPr sz="2805" i="1" spc="-10" dirty="0">
                <a:latin typeface="Times New Roman"/>
                <a:cs typeface="Times New Roman"/>
              </a:rPr>
              <a:t>M</a:t>
            </a:r>
            <a:r>
              <a:rPr sz="2855" baseline="-20467" dirty="0">
                <a:latin typeface="Times New Roman"/>
                <a:cs typeface="Times New Roman"/>
              </a:rPr>
              <a:t>2</a:t>
            </a:r>
            <a:r>
              <a:rPr sz="2805" dirty="0">
                <a:latin typeface="Times New Roman"/>
                <a:cs typeface="Times New Roman"/>
              </a:rPr>
              <a:t>))</a:t>
            </a:r>
            <a:r>
              <a:rPr sz="2855" i="1" baseline="23391" dirty="0">
                <a:latin typeface="Times New Roman"/>
                <a:cs typeface="Times New Roman"/>
              </a:rPr>
              <a:t>d</a:t>
            </a:r>
            <a:r>
              <a:rPr sz="2855" i="1" spc="338" baseline="23391" dirty="0">
                <a:latin typeface="Times New Roman"/>
                <a:cs typeface="Times New Roman"/>
              </a:rPr>
              <a:t> </a:t>
            </a:r>
            <a:r>
              <a:rPr sz="2805" dirty="0">
                <a:latin typeface="Times New Roman"/>
                <a:cs typeface="Times New Roman"/>
              </a:rPr>
              <a:t>mod </a:t>
            </a:r>
            <a:r>
              <a:rPr sz="2805" i="1" dirty="0">
                <a:latin typeface="Times New Roman"/>
                <a:cs typeface="Times New Roman"/>
              </a:rPr>
              <a:t>n</a:t>
            </a:r>
            <a:endParaRPr sz="2805">
              <a:latin typeface="Times New Roman"/>
              <a:cs typeface="Times New Roman"/>
            </a:endParaRPr>
          </a:p>
          <a:p>
            <a:pPr marL="229034">
              <a:spcBef>
                <a:spcPts val="676"/>
              </a:spcBef>
            </a:pPr>
            <a:r>
              <a:rPr sz="2805" spc="1212" dirty="0">
                <a:latin typeface="Wingdings"/>
                <a:cs typeface="Wingdings"/>
              </a:rPr>
              <a:t></a:t>
            </a:r>
            <a:r>
              <a:rPr sz="2805" spc="-95" dirty="0">
                <a:latin typeface="Times New Roman"/>
                <a:cs typeface="Times New Roman"/>
              </a:rPr>
              <a:t> </a:t>
            </a:r>
            <a:r>
              <a:rPr sz="2805" dirty="0"/>
              <a:t>所以</a:t>
            </a:r>
            <a:r>
              <a:rPr sz="2805" spc="-5" dirty="0"/>
              <a:t>：</a:t>
            </a:r>
            <a:r>
              <a:rPr sz="2805" i="1" dirty="0">
                <a:latin typeface="Times New Roman"/>
                <a:cs typeface="Times New Roman"/>
              </a:rPr>
              <a:t>S</a:t>
            </a:r>
            <a:r>
              <a:rPr sz="2855" spc="7" baseline="-20467" dirty="0">
                <a:latin typeface="Times New Roman"/>
                <a:cs typeface="Times New Roman"/>
              </a:rPr>
              <a:t>3</a:t>
            </a:r>
            <a:r>
              <a:rPr sz="2805" spc="-5" dirty="0"/>
              <a:t>≠</a:t>
            </a:r>
            <a:r>
              <a:rPr sz="2805" i="1" dirty="0">
                <a:latin typeface="Times New Roman"/>
                <a:cs typeface="Times New Roman"/>
              </a:rPr>
              <a:t>S</a:t>
            </a:r>
            <a:r>
              <a:rPr sz="2855" spc="7" baseline="-20467" dirty="0">
                <a:latin typeface="Times New Roman"/>
                <a:cs typeface="Times New Roman"/>
              </a:rPr>
              <a:t>1</a:t>
            </a:r>
            <a:r>
              <a:rPr sz="2805" i="1" dirty="0">
                <a:latin typeface="Times New Roman"/>
                <a:cs typeface="Times New Roman"/>
              </a:rPr>
              <a:t>S</a:t>
            </a:r>
            <a:r>
              <a:rPr sz="2855" baseline="-20467" dirty="0">
                <a:latin typeface="Times New Roman"/>
                <a:cs typeface="Times New Roman"/>
              </a:rPr>
              <a:t>2</a:t>
            </a:r>
            <a:endParaRPr sz="2855" baseline="-20467">
              <a:latin typeface="Times New Roman"/>
              <a:cs typeface="Times New Roman"/>
            </a:endParaRPr>
          </a:p>
          <a:p>
            <a:pPr marL="229034">
              <a:spcBef>
                <a:spcPts val="676"/>
              </a:spcBef>
            </a:pPr>
            <a:r>
              <a:rPr sz="2805" spc="1212" dirty="0">
                <a:latin typeface="Wingdings"/>
                <a:cs typeface="Wingdings"/>
              </a:rPr>
              <a:t></a:t>
            </a:r>
            <a:r>
              <a:rPr sz="2805" spc="-95" dirty="0">
                <a:latin typeface="Times New Roman"/>
                <a:cs typeface="Times New Roman"/>
              </a:rPr>
              <a:t> </a:t>
            </a:r>
            <a:r>
              <a:rPr sz="2805" dirty="0">
                <a:solidFill>
                  <a:srgbClr val="FF0000"/>
                </a:solidFill>
              </a:rPr>
              <a:t>于是不能</a:t>
            </a:r>
            <a:r>
              <a:rPr sz="2805" spc="-5" dirty="0">
                <a:solidFill>
                  <a:srgbClr val="FF0000"/>
                </a:solidFill>
              </a:rPr>
              <a:t>由</a:t>
            </a:r>
            <a:r>
              <a:rPr sz="2805" i="1" dirty="0">
                <a:solidFill>
                  <a:srgbClr val="FF0000"/>
                </a:solidFill>
                <a:latin typeface="Times New Roman"/>
                <a:cs typeface="Times New Roman"/>
              </a:rPr>
              <a:t>S</a:t>
            </a:r>
            <a:r>
              <a:rPr sz="2855" spc="7" baseline="-20467" dirty="0">
                <a:solidFill>
                  <a:srgbClr val="FF0000"/>
                </a:solidFill>
                <a:latin typeface="Times New Roman"/>
                <a:cs typeface="Times New Roman"/>
              </a:rPr>
              <a:t>1</a:t>
            </a:r>
            <a:r>
              <a:rPr sz="2805" spc="-5" dirty="0">
                <a:solidFill>
                  <a:srgbClr val="FF0000"/>
                </a:solidFill>
              </a:rPr>
              <a:t>和</a:t>
            </a:r>
            <a:r>
              <a:rPr sz="2805" i="1" dirty="0">
                <a:solidFill>
                  <a:srgbClr val="FF0000"/>
                </a:solidFill>
                <a:latin typeface="Times New Roman"/>
                <a:cs typeface="Times New Roman"/>
              </a:rPr>
              <a:t>S</a:t>
            </a:r>
            <a:r>
              <a:rPr sz="2855" spc="7" baseline="-20467" dirty="0">
                <a:solidFill>
                  <a:srgbClr val="FF0000"/>
                </a:solidFill>
                <a:latin typeface="Times New Roman"/>
                <a:cs typeface="Times New Roman"/>
              </a:rPr>
              <a:t>2</a:t>
            </a:r>
            <a:r>
              <a:rPr sz="2805" dirty="0">
                <a:solidFill>
                  <a:srgbClr val="FF0000"/>
                </a:solidFill>
              </a:rPr>
              <a:t>计算</a:t>
            </a:r>
            <a:r>
              <a:rPr sz="2805" spc="-10" dirty="0">
                <a:solidFill>
                  <a:srgbClr val="FF0000"/>
                </a:solidFill>
              </a:rPr>
              <a:t>出</a:t>
            </a:r>
            <a:r>
              <a:rPr sz="2805" dirty="0">
                <a:solidFill>
                  <a:srgbClr val="FF0000"/>
                </a:solidFill>
                <a:latin typeface="Times New Roman"/>
                <a:cs typeface="Times New Roman"/>
              </a:rPr>
              <a:t>A</a:t>
            </a:r>
            <a:r>
              <a:rPr sz="2805" spc="-5" dirty="0">
                <a:solidFill>
                  <a:srgbClr val="FF0000"/>
                </a:solidFill>
              </a:rPr>
              <a:t>对</a:t>
            </a:r>
            <a:r>
              <a:rPr sz="2805" i="1" dirty="0">
                <a:solidFill>
                  <a:srgbClr val="FF0000"/>
                </a:solidFill>
                <a:latin typeface="Times New Roman"/>
                <a:cs typeface="Times New Roman"/>
              </a:rPr>
              <a:t>M</a:t>
            </a:r>
            <a:r>
              <a:rPr sz="2855" baseline="-20467" dirty="0">
                <a:solidFill>
                  <a:srgbClr val="FF0000"/>
                </a:solidFill>
                <a:latin typeface="Times New Roman"/>
                <a:cs typeface="Times New Roman"/>
              </a:rPr>
              <a:t>3</a:t>
            </a:r>
            <a:r>
              <a:rPr sz="2805" dirty="0">
                <a:solidFill>
                  <a:srgbClr val="FF0000"/>
                </a:solidFill>
              </a:rPr>
              <a:t>的签名。</a:t>
            </a:r>
            <a:endParaRPr sz="2805">
              <a:latin typeface="Times New Roman"/>
              <a:cs typeface="Times New Roman"/>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30</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3344845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smtClean="0"/>
              <a:t>签名方案图</a:t>
            </a:r>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31</a:t>
            </a:fld>
            <a:endParaRPr lang="en-US" altLang="zh-CN" dirty="0"/>
          </a:p>
        </p:txBody>
      </p:sp>
      <mc:AlternateContent xmlns:mc="http://schemas.openxmlformats.org/markup-compatibility/2006" xmlns:a14="http://schemas.microsoft.com/office/drawing/2010/main">
        <mc:Choice Requires="a14">
          <p:sp>
            <p:nvSpPr>
              <p:cNvPr id="7" name="Text Box 4"/>
              <p:cNvSpPr txBox="1">
                <a:spLocks noChangeArrowheads="1"/>
              </p:cNvSpPr>
              <p:nvPr/>
            </p:nvSpPr>
            <p:spPr bwMode="auto">
              <a:xfrm>
                <a:off x="6604000" y="4481513"/>
                <a:ext cx="803275" cy="744537"/>
              </a:xfrm>
              <a:prstGeom prst="rect">
                <a:avLst/>
              </a:prstGeom>
              <a:solidFill>
                <a:srgbClr val="FFFFFF"/>
              </a:solidFill>
              <a:ln w="9525">
                <a:noFill/>
                <a:miter lim="800000"/>
                <a:headEnd/>
                <a:tailEnd/>
              </a:ln>
            </p:spPr>
            <p:txBody>
              <a:bodyPr tIns="10800" bIns="10800"/>
              <a:lstStyle/>
              <a:p>
                <a:pPr algn="just"/>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𝑦</m:t>
                      </m:r>
                      <m:r>
                        <a:rPr kumimoji="1" lang="en-US" altLang="zh-CN" sz="2400" i="1" baseline="30000" dirty="0">
                          <a:latin typeface="Cambria Math"/>
                        </a:rPr>
                        <m:t>𝑒</m:t>
                      </m:r>
                    </m:oMath>
                  </m:oMathPara>
                </a14:m>
                <a:endParaRPr kumimoji="1" lang="en-US" altLang="zh-CN" sz="2400" baseline="30000" dirty="0">
                  <a:latin typeface="Tahoma" pitchFamily="34" charset="0"/>
                </a:endParaRPr>
              </a:p>
            </p:txBody>
          </p:sp>
        </mc:Choice>
        <mc:Fallback xmlns="">
          <p:sp>
            <p:nvSpPr>
              <p:cNvPr id="7" name="Text Box 4"/>
              <p:cNvSpPr txBox="1">
                <a:spLocks noRot="1" noChangeAspect="1" noMove="1" noResize="1" noEditPoints="1" noAdjustHandles="1" noChangeArrowheads="1" noChangeShapeType="1" noTextEdit="1"/>
              </p:cNvSpPr>
              <p:nvPr/>
            </p:nvSpPr>
            <p:spPr bwMode="auto">
              <a:xfrm>
                <a:off x="6604000" y="4481513"/>
                <a:ext cx="803275" cy="744537"/>
              </a:xfrm>
              <a:prstGeom prst="rect">
                <a:avLst/>
              </a:prstGeom>
              <a:blipFill rotWithShape="1">
                <a:blip r:embed="rId2" cstate="print"/>
                <a:stretch>
                  <a:fillRect/>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5"/>
              <p:cNvSpPr txBox="1">
                <a:spLocks noChangeArrowheads="1"/>
              </p:cNvSpPr>
              <p:nvPr/>
            </p:nvSpPr>
            <p:spPr bwMode="auto">
              <a:xfrm>
                <a:off x="2586037" y="4481513"/>
                <a:ext cx="1046163" cy="744537"/>
              </a:xfrm>
              <a:prstGeom prst="rect">
                <a:avLst/>
              </a:prstGeom>
              <a:solidFill>
                <a:srgbClr val="FFFFFF"/>
              </a:solidFill>
              <a:ln w="9525">
                <a:noFill/>
                <a:miter lim="800000"/>
                <a:headEnd/>
                <a:tailEnd/>
              </a:ln>
            </p:spPr>
            <p:txBody>
              <a:bodyPr tIns="10800" bIns="10800"/>
              <a:lstStyle/>
              <a:p>
                <a:pPr algn="just"/>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𝐻</m:t>
                      </m:r>
                      <m:r>
                        <a:rPr kumimoji="1" lang="en-US" altLang="zh-CN" sz="2400" i="1" dirty="0" smtClean="0">
                          <a:latin typeface="Cambria Math"/>
                        </a:rPr>
                        <m:t>(</m:t>
                      </m:r>
                      <m:r>
                        <a:rPr kumimoji="1" lang="en-US" altLang="zh-CN" sz="2400" i="1" dirty="0" smtClean="0">
                          <a:latin typeface="Cambria Math"/>
                        </a:rPr>
                        <m:t>𝑥</m:t>
                      </m:r>
                      <m:r>
                        <a:rPr kumimoji="1" lang="en-US" altLang="zh-CN" sz="2400" i="1" dirty="0" smtClean="0">
                          <a:latin typeface="Cambria Math"/>
                        </a:rPr>
                        <m:t>)</m:t>
                      </m:r>
                      <m:r>
                        <a:rPr kumimoji="1" lang="en-US" altLang="zh-CN" sz="2400" i="1" baseline="30000" dirty="0">
                          <a:latin typeface="Cambria Math"/>
                        </a:rPr>
                        <m:t>𝑑</m:t>
                      </m:r>
                    </m:oMath>
                  </m:oMathPara>
                </a14:m>
                <a:endParaRPr kumimoji="1" lang="en-US" altLang="zh-CN" sz="2400" baseline="30000" dirty="0">
                  <a:latin typeface="Tahoma" pitchFamily="34" charset="0"/>
                </a:endParaRPr>
              </a:p>
            </p:txBody>
          </p:sp>
        </mc:Choice>
        <mc:Fallback xmlns="">
          <p:sp>
            <p:nvSpPr>
              <p:cNvPr id="8" name="Text Box 5"/>
              <p:cNvSpPr txBox="1">
                <a:spLocks noRot="1" noChangeAspect="1" noMove="1" noResize="1" noEditPoints="1" noAdjustHandles="1" noChangeArrowheads="1" noChangeShapeType="1" noTextEdit="1"/>
              </p:cNvSpPr>
              <p:nvPr/>
            </p:nvSpPr>
            <p:spPr bwMode="auto">
              <a:xfrm>
                <a:off x="2586037" y="4481513"/>
                <a:ext cx="1046163" cy="744537"/>
              </a:xfrm>
              <a:prstGeom prst="rect">
                <a:avLst/>
              </a:prstGeom>
              <a:blipFill rotWithShape="1">
                <a:blip r:embed="rId3" cstate="print"/>
                <a:stretch>
                  <a:fillRect/>
                </a:stretch>
              </a:blipFill>
              <a:ln w="9525">
                <a:noFill/>
                <a:miter lim="800000"/>
                <a:headEnd/>
                <a:tailEnd/>
              </a:ln>
            </p:spPr>
            <p:txBody>
              <a:bodyPr/>
              <a:lstStyle/>
              <a:p>
                <a:r>
                  <a:rPr lang="zh-CN" altLang="en-US">
                    <a:noFill/>
                  </a:rPr>
                  <a:t> </a:t>
                </a:r>
              </a:p>
            </p:txBody>
          </p:sp>
        </mc:Fallback>
      </mc:AlternateContent>
      <p:sp>
        <p:nvSpPr>
          <p:cNvPr id="9" name="Text Box 6"/>
          <p:cNvSpPr txBox="1">
            <a:spLocks noChangeArrowheads="1"/>
          </p:cNvSpPr>
          <p:nvPr/>
        </p:nvSpPr>
        <p:spPr bwMode="auto">
          <a:xfrm>
            <a:off x="7673975" y="3573463"/>
            <a:ext cx="1071562" cy="606425"/>
          </a:xfrm>
          <a:prstGeom prst="rect">
            <a:avLst/>
          </a:prstGeom>
          <a:solidFill>
            <a:srgbClr val="FFFFFF"/>
          </a:solidFill>
          <a:ln w="9525">
            <a:noFill/>
            <a:miter lim="800000"/>
            <a:headEnd/>
            <a:tailEnd/>
          </a:ln>
        </p:spPr>
        <p:txBody>
          <a:bodyPr tIns="10800" bIns="10800"/>
          <a:lstStyle/>
          <a:p>
            <a:pPr algn="ctr"/>
            <a:r>
              <a:rPr kumimoji="1" lang="zh-CN" altLang="en-US" sz="2400">
                <a:latin typeface="Times New Roman" pitchFamily="18" charset="0"/>
              </a:rPr>
              <a:t>比较</a:t>
            </a:r>
            <a:endParaRPr kumimoji="1" lang="zh-CN" altLang="en-US" sz="2400">
              <a:latin typeface="Tahoma" pitchFamily="34" charset="0"/>
            </a:endParaRPr>
          </a:p>
        </p:txBody>
      </p:sp>
      <mc:AlternateContent xmlns:mc="http://schemas.openxmlformats.org/markup-compatibility/2006" xmlns:a14="http://schemas.microsoft.com/office/drawing/2010/main">
        <mc:Choice Requires="a14">
          <p:sp>
            <p:nvSpPr>
              <p:cNvPr id="10" name="Text Box 7"/>
              <p:cNvSpPr txBox="1">
                <a:spLocks noChangeArrowheads="1"/>
              </p:cNvSpPr>
              <p:nvPr/>
            </p:nvSpPr>
            <p:spPr bwMode="auto">
              <a:xfrm>
                <a:off x="176212" y="2362200"/>
                <a:ext cx="803275" cy="2425700"/>
              </a:xfrm>
              <a:prstGeom prst="rect">
                <a:avLst/>
              </a:prstGeom>
              <a:solidFill>
                <a:srgbClr val="FFFFFF"/>
              </a:solidFill>
              <a:ln w="9525">
                <a:solidFill>
                  <a:srgbClr val="000000"/>
                </a:solidFill>
                <a:miter lim="800000"/>
                <a:headEnd/>
                <a:tailEnd/>
              </a:ln>
            </p:spPr>
            <p:txBody>
              <a:bodyPr lIns="18000" tIns="298800" rIns="18000" bIns="154800"/>
              <a:lstStyle/>
              <a:p>
                <a:pPr algn="ctr"/>
                <a:r>
                  <a:rPr kumimoji="1" lang="zh-CN" altLang="en-US" sz="2800" dirty="0">
                    <a:latin typeface="宋体" charset="-122"/>
                  </a:rPr>
                  <a:t>消息</a:t>
                </a:r>
              </a:p>
              <a:p>
                <a:pPr algn="ctr"/>
                <a14:m>
                  <m:oMathPara xmlns:m="http://schemas.openxmlformats.org/officeDocument/2006/math">
                    <m:oMathParaPr>
                      <m:jc m:val="centerGroup"/>
                    </m:oMathParaPr>
                    <m:oMath xmlns:m="http://schemas.openxmlformats.org/officeDocument/2006/math">
                      <m:r>
                        <a:rPr kumimoji="1" lang="en-US" altLang="zh-CN" sz="2800" i="1" dirty="0" smtClean="0">
                          <a:latin typeface="Cambria Math"/>
                        </a:rPr>
                        <m:t>𝑥</m:t>
                      </m:r>
                    </m:oMath>
                  </m:oMathPara>
                </a14:m>
                <a:endParaRPr kumimoji="1" lang="en-US" altLang="zh-CN" sz="2800" dirty="0">
                  <a:latin typeface="Tahoma" pitchFamily="34" charset="0"/>
                </a:endParaRPr>
              </a:p>
            </p:txBody>
          </p:sp>
        </mc:Choice>
        <mc:Fallback xmlns="">
          <p:sp>
            <p:nvSpPr>
              <p:cNvPr id="10" name="Text Box 7"/>
              <p:cNvSpPr txBox="1">
                <a:spLocks noRot="1" noChangeAspect="1" noMove="1" noResize="1" noEditPoints="1" noAdjustHandles="1" noChangeArrowheads="1" noChangeShapeType="1" noTextEdit="1"/>
              </p:cNvSpPr>
              <p:nvPr/>
            </p:nvSpPr>
            <p:spPr bwMode="auto">
              <a:xfrm>
                <a:off x="176212" y="2362200"/>
                <a:ext cx="803275" cy="2425700"/>
              </a:xfrm>
              <a:prstGeom prst="rect">
                <a:avLst/>
              </a:prstGeom>
              <a:blipFill rotWithShape="1">
                <a:blip r:embed="rId4" cstate="print"/>
                <a:stretch>
                  <a:fillRect l="-20149" r="-19403"/>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 Box 8"/>
              <p:cNvSpPr txBox="1">
                <a:spLocks noChangeArrowheads="1"/>
              </p:cNvSpPr>
              <p:nvPr/>
            </p:nvSpPr>
            <p:spPr bwMode="auto">
              <a:xfrm>
                <a:off x="3657600" y="2362200"/>
                <a:ext cx="803275" cy="2425700"/>
              </a:xfrm>
              <a:prstGeom prst="rect">
                <a:avLst/>
              </a:prstGeom>
              <a:solidFill>
                <a:srgbClr val="FFFFFF"/>
              </a:solidFill>
              <a:ln w="9525">
                <a:solidFill>
                  <a:srgbClr val="000000"/>
                </a:solidFill>
                <a:miter lim="800000"/>
                <a:headEnd/>
                <a:tailEnd/>
              </a:ln>
            </p:spPr>
            <p:txBody>
              <a:bodyPr lIns="18000" tIns="298800" rIns="18000" bIns="154800"/>
              <a:lstStyle/>
              <a:p>
                <a:pPr algn="ctr"/>
                <a:r>
                  <a:rPr kumimoji="1" lang="zh-CN" altLang="en-US" sz="2400" dirty="0">
                    <a:latin typeface="宋体" charset="-122"/>
                  </a:rPr>
                  <a:t>消息</a:t>
                </a:r>
              </a:p>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𝑥</m:t>
                      </m:r>
                    </m:oMath>
                  </m:oMathPara>
                </a14:m>
                <a:endParaRPr kumimoji="1" lang="en-US" altLang="zh-CN" sz="2400" dirty="0">
                  <a:latin typeface="Tahoma" pitchFamily="34" charset="0"/>
                </a:endParaRPr>
              </a:p>
            </p:txBody>
          </p:sp>
        </mc:Choice>
        <mc:Fallback xmlns="">
          <p:sp>
            <p:nvSpPr>
              <p:cNvPr id="11" name="Text Box 8"/>
              <p:cNvSpPr txBox="1">
                <a:spLocks noRot="1" noChangeAspect="1" noMove="1" noResize="1" noEditPoints="1" noAdjustHandles="1" noChangeArrowheads="1" noChangeShapeType="1" noTextEdit="1"/>
              </p:cNvSpPr>
              <p:nvPr/>
            </p:nvSpPr>
            <p:spPr bwMode="auto">
              <a:xfrm>
                <a:off x="3657600" y="2362200"/>
                <a:ext cx="803275" cy="2425700"/>
              </a:xfrm>
              <a:prstGeom prst="rect">
                <a:avLst/>
              </a:prstGeom>
              <a:blipFill rotWithShape="1">
                <a:blip r:embed="rId5" cstate="print"/>
                <a:stretch>
                  <a:fillRect l="-10448" r="-9701"/>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9"/>
              <p:cNvSpPr txBox="1">
                <a:spLocks noChangeArrowheads="1"/>
              </p:cNvSpPr>
              <p:nvPr/>
            </p:nvSpPr>
            <p:spPr bwMode="auto">
              <a:xfrm>
                <a:off x="3657600" y="4783138"/>
                <a:ext cx="803275" cy="603250"/>
              </a:xfrm>
              <a:prstGeom prst="rect">
                <a:avLst/>
              </a:prstGeom>
              <a:solidFill>
                <a:srgbClr val="C0C0C0"/>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𝑦</m:t>
                      </m:r>
                    </m:oMath>
                  </m:oMathPara>
                </a14:m>
                <a:endParaRPr kumimoji="1" lang="en-US" altLang="zh-CN" sz="2400" dirty="0">
                  <a:latin typeface="Tahoma" pitchFamily="34" charset="0"/>
                </a:endParaRPr>
              </a:p>
            </p:txBody>
          </p:sp>
        </mc:Choice>
        <mc:Fallback xmlns="">
          <p:sp>
            <p:nvSpPr>
              <p:cNvPr id="12" name="Text Box 9"/>
              <p:cNvSpPr txBox="1">
                <a:spLocks noRot="1" noChangeAspect="1" noMove="1" noResize="1" noEditPoints="1" noAdjustHandles="1" noChangeArrowheads="1" noChangeShapeType="1" noTextEdit="1"/>
              </p:cNvSpPr>
              <p:nvPr/>
            </p:nvSpPr>
            <p:spPr bwMode="auto">
              <a:xfrm>
                <a:off x="3657600" y="4783138"/>
                <a:ext cx="803275" cy="603250"/>
              </a:xfrm>
              <a:prstGeom prst="rect">
                <a:avLst/>
              </a:prstGeom>
              <a:blipFill rotWithShape="1">
                <a:blip r:embed="rId6" cstate="print"/>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13" name="Line 10"/>
          <p:cNvSpPr>
            <a:spLocks noChangeShapeType="1"/>
          </p:cNvSpPr>
          <p:nvPr/>
        </p:nvSpPr>
        <p:spPr bwMode="auto">
          <a:xfrm>
            <a:off x="2586037" y="5084763"/>
            <a:ext cx="1071563" cy="0"/>
          </a:xfrm>
          <a:prstGeom prst="line">
            <a:avLst/>
          </a:prstGeom>
          <a:noFill/>
          <a:ln w="9525">
            <a:solidFill>
              <a:srgbClr val="000000"/>
            </a:solidFill>
            <a:round/>
            <a:headEnd/>
            <a:tailEnd type="triangle" w="med" len="med"/>
          </a:ln>
        </p:spPr>
        <p:txBody>
          <a:bodyPr/>
          <a:lstStyle/>
          <a:p>
            <a:endParaRPr lang="zh-CN" altLang="en-US"/>
          </a:p>
        </p:txBody>
      </p:sp>
      <p:sp>
        <p:nvSpPr>
          <p:cNvPr id="14" name="Line 11"/>
          <p:cNvSpPr>
            <a:spLocks noChangeShapeType="1"/>
          </p:cNvSpPr>
          <p:nvPr/>
        </p:nvSpPr>
        <p:spPr bwMode="auto">
          <a:xfrm>
            <a:off x="979487" y="3875088"/>
            <a:ext cx="1071563" cy="0"/>
          </a:xfrm>
          <a:prstGeom prst="line">
            <a:avLst/>
          </a:prstGeom>
          <a:noFill/>
          <a:ln w="9525">
            <a:solidFill>
              <a:srgbClr val="000000"/>
            </a:solidFill>
            <a:round/>
            <a:headEnd/>
            <a:tailEnd/>
          </a:ln>
        </p:spPr>
        <p:txBody>
          <a:bodyPr/>
          <a:lstStyle/>
          <a:p>
            <a:endParaRPr lang="zh-CN" altLang="en-US"/>
          </a:p>
        </p:txBody>
      </p:sp>
      <p:sp>
        <p:nvSpPr>
          <p:cNvPr id="15" name="Line 12"/>
          <p:cNvSpPr>
            <a:spLocks noChangeShapeType="1"/>
          </p:cNvSpPr>
          <p:nvPr/>
        </p:nvSpPr>
        <p:spPr bwMode="auto">
          <a:xfrm>
            <a:off x="2051050" y="3868738"/>
            <a:ext cx="0" cy="914400"/>
          </a:xfrm>
          <a:prstGeom prst="line">
            <a:avLst/>
          </a:prstGeom>
          <a:noFill/>
          <a:ln w="9525">
            <a:solidFill>
              <a:srgbClr val="000000"/>
            </a:solidFill>
            <a:round/>
            <a:headEnd/>
            <a:tailEnd type="triangle" w="med" len="med"/>
          </a:ln>
        </p:spPr>
        <p:txBody>
          <a:bodyPr/>
          <a:lstStyle/>
          <a:p>
            <a:endParaRPr lang="zh-CN" altLang="en-US"/>
          </a:p>
        </p:txBody>
      </p:sp>
      <p:sp>
        <p:nvSpPr>
          <p:cNvPr id="16" name="Line 13"/>
          <p:cNvSpPr>
            <a:spLocks noChangeShapeType="1"/>
          </p:cNvSpPr>
          <p:nvPr/>
        </p:nvSpPr>
        <p:spPr bwMode="auto">
          <a:xfrm>
            <a:off x="979487" y="2663825"/>
            <a:ext cx="2678113" cy="0"/>
          </a:xfrm>
          <a:prstGeom prst="line">
            <a:avLst/>
          </a:prstGeom>
          <a:noFill/>
          <a:ln w="9525">
            <a:solidFill>
              <a:srgbClr val="000000"/>
            </a:solidFill>
            <a:round/>
            <a:headEnd/>
            <a:tailEnd type="triangle" w="med" len="med"/>
          </a:ln>
        </p:spPr>
        <p:txBody>
          <a:bodyPr/>
          <a:lstStyle/>
          <a:p>
            <a:endParaRPr lang="zh-CN" altLang="en-US"/>
          </a:p>
        </p:txBody>
      </p:sp>
      <p:sp>
        <p:nvSpPr>
          <p:cNvPr id="17" name="AutoShape 14"/>
          <p:cNvSpPr>
            <a:spLocks noChangeArrowheads="1"/>
          </p:cNvSpPr>
          <p:nvPr/>
        </p:nvSpPr>
        <p:spPr bwMode="auto">
          <a:xfrm>
            <a:off x="4729162" y="3573463"/>
            <a:ext cx="534988" cy="301625"/>
          </a:xfrm>
          <a:prstGeom prst="rightArrow">
            <a:avLst>
              <a:gd name="adj1" fmla="val 50000"/>
              <a:gd name="adj2" fmla="val 44342"/>
            </a:avLst>
          </a:prstGeom>
          <a:ln>
            <a:headEnd/>
            <a:tailEnd/>
          </a:ln>
        </p:spPr>
        <p:style>
          <a:lnRef idx="0">
            <a:schemeClr val="accent4"/>
          </a:lnRef>
          <a:fillRef idx="3">
            <a:schemeClr val="accent4"/>
          </a:fillRef>
          <a:effectRef idx="3">
            <a:schemeClr val="accent4"/>
          </a:effectRef>
          <a:fontRef idx="minor">
            <a:schemeClr val="lt1"/>
          </a:fontRef>
        </p:style>
        <p:txBody>
          <a:bodyPr/>
          <a:lstStyle/>
          <a:p>
            <a:endParaRPr lang="zh-CN" altLang="en-US"/>
          </a:p>
        </p:txBody>
      </p:sp>
      <mc:AlternateContent xmlns:mc="http://schemas.openxmlformats.org/markup-compatibility/2006" xmlns:a14="http://schemas.microsoft.com/office/drawing/2010/main">
        <mc:Choice Requires="a14">
          <p:sp>
            <p:nvSpPr>
              <p:cNvPr id="18" name="Text Box 15"/>
              <p:cNvSpPr txBox="1">
                <a:spLocks noChangeArrowheads="1"/>
              </p:cNvSpPr>
              <p:nvPr/>
            </p:nvSpPr>
            <p:spPr bwMode="auto">
              <a:xfrm>
                <a:off x="5532437" y="2362200"/>
                <a:ext cx="803275" cy="2425700"/>
              </a:xfrm>
              <a:prstGeom prst="rect">
                <a:avLst/>
              </a:prstGeom>
              <a:solidFill>
                <a:srgbClr val="FFFFFF"/>
              </a:solidFill>
              <a:ln w="9525">
                <a:solidFill>
                  <a:srgbClr val="000000"/>
                </a:solidFill>
                <a:miter lim="800000"/>
                <a:headEnd/>
                <a:tailEnd/>
              </a:ln>
            </p:spPr>
            <p:txBody>
              <a:bodyPr lIns="18000" tIns="298800" rIns="18000" bIns="154800"/>
              <a:lstStyle/>
              <a:p>
                <a:pPr algn="ctr"/>
                <a:r>
                  <a:rPr kumimoji="1" lang="zh-CN" altLang="en-US" sz="2400" dirty="0">
                    <a:latin typeface="宋体" charset="-122"/>
                  </a:rPr>
                  <a:t>消息</a:t>
                </a:r>
              </a:p>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𝑥</m:t>
                      </m:r>
                    </m:oMath>
                  </m:oMathPara>
                </a14:m>
                <a:endParaRPr kumimoji="1" lang="en-US" altLang="zh-CN" sz="2400" dirty="0">
                  <a:latin typeface="Tahoma" pitchFamily="34" charset="0"/>
                </a:endParaRPr>
              </a:p>
            </p:txBody>
          </p:sp>
        </mc:Choice>
        <mc:Fallback xmlns="">
          <p:sp>
            <p:nvSpPr>
              <p:cNvPr id="18" name="Text Box 15"/>
              <p:cNvSpPr txBox="1">
                <a:spLocks noRot="1" noChangeAspect="1" noMove="1" noResize="1" noEditPoints="1" noAdjustHandles="1" noChangeArrowheads="1" noChangeShapeType="1" noTextEdit="1"/>
              </p:cNvSpPr>
              <p:nvPr/>
            </p:nvSpPr>
            <p:spPr bwMode="auto">
              <a:xfrm>
                <a:off x="5532437" y="2362200"/>
                <a:ext cx="803275" cy="2425700"/>
              </a:xfrm>
              <a:prstGeom prst="rect">
                <a:avLst/>
              </a:prstGeom>
              <a:blipFill rotWithShape="1">
                <a:blip r:embed="rId7" cstate="print"/>
                <a:stretch>
                  <a:fillRect l="-10526" r="-10526"/>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 Box 16"/>
              <p:cNvSpPr txBox="1">
                <a:spLocks noChangeArrowheads="1"/>
              </p:cNvSpPr>
              <p:nvPr/>
            </p:nvSpPr>
            <p:spPr bwMode="auto">
              <a:xfrm>
                <a:off x="5532437" y="4783138"/>
                <a:ext cx="803275" cy="603250"/>
              </a:xfrm>
              <a:prstGeom prst="rect">
                <a:avLst/>
              </a:prstGeom>
              <a:solidFill>
                <a:srgbClr val="C0C0C0"/>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𝑦</m:t>
                      </m:r>
                    </m:oMath>
                  </m:oMathPara>
                </a14:m>
                <a:endParaRPr kumimoji="1" lang="en-US" altLang="zh-CN" sz="2400" dirty="0">
                  <a:latin typeface="Tahoma" pitchFamily="34" charset="0"/>
                </a:endParaRPr>
              </a:p>
            </p:txBody>
          </p:sp>
        </mc:Choice>
        <mc:Fallback xmlns="">
          <p:sp>
            <p:nvSpPr>
              <p:cNvPr id="19" name="Text Box 16"/>
              <p:cNvSpPr txBox="1">
                <a:spLocks noRot="1" noChangeAspect="1" noMove="1" noResize="1" noEditPoints="1" noAdjustHandles="1" noChangeArrowheads="1" noChangeShapeType="1" noTextEdit="1"/>
              </p:cNvSpPr>
              <p:nvPr/>
            </p:nvSpPr>
            <p:spPr bwMode="auto">
              <a:xfrm>
                <a:off x="5532437" y="4783138"/>
                <a:ext cx="803275" cy="603250"/>
              </a:xfrm>
              <a:prstGeom prst="rect">
                <a:avLst/>
              </a:prstGeom>
              <a:blipFill rotWithShape="1">
                <a:blip r:embed="rId8" cstate="print"/>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0" name="Line 17"/>
          <p:cNvSpPr>
            <a:spLocks noChangeShapeType="1"/>
          </p:cNvSpPr>
          <p:nvPr/>
        </p:nvSpPr>
        <p:spPr bwMode="auto">
          <a:xfrm>
            <a:off x="6335712" y="5084763"/>
            <a:ext cx="1338263" cy="0"/>
          </a:xfrm>
          <a:prstGeom prst="line">
            <a:avLst/>
          </a:prstGeom>
          <a:noFill/>
          <a:ln w="9525">
            <a:solidFill>
              <a:srgbClr val="000000"/>
            </a:solidFill>
            <a:round/>
            <a:headEnd/>
            <a:tailEnd type="triangle" w="med" len="med"/>
          </a:ln>
        </p:spPr>
        <p:txBody>
          <a:bodyPr/>
          <a:lstStyle/>
          <a:p>
            <a:endParaRPr lang="zh-CN" altLang="en-US"/>
          </a:p>
        </p:txBody>
      </p:sp>
      <p:sp>
        <p:nvSpPr>
          <p:cNvPr id="21" name="Line 18"/>
          <p:cNvSpPr>
            <a:spLocks noChangeShapeType="1"/>
          </p:cNvSpPr>
          <p:nvPr/>
        </p:nvSpPr>
        <p:spPr bwMode="auto">
          <a:xfrm>
            <a:off x="8210550" y="2965450"/>
            <a:ext cx="0" cy="608013"/>
          </a:xfrm>
          <a:prstGeom prst="line">
            <a:avLst/>
          </a:prstGeom>
          <a:noFill/>
          <a:ln w="9525">
            <a:solidFill>
              <a:srgbClr val="000000"/>
            </a:solidFill>
            <a:round/>
            <a:headEnd/>
            <a:tailEnd type="triangle" w="med" len="med"/>
          </a:ln>
        </p:spPr>
        <p:txBody>
          <a:bodyPr/>
          <a:lstStyle/>
          <a:p>
            <a:endParaRPr lang="zh-CN" altLang="en-US"/>
          </a:p>
        </p:txBody>
      </p:sp>
      <mc:AlternateContent xmlns:mc="http://schemas.openxmlformats.org/markup-compatibility/2006" xmlns:a14="http://schemas.microsoft.com/office/drawing/2010/main">
        <mc:Choice Requires="a14">
          <p:sp>
            <p:nvSpPr>
              <p:cNvPr id="22" name="Text Box 19"/>
              <p:cNvSpPr txBox="1">
                <a:spLocks noChangeArrowheads="1"/>
              </p:cNvSpPr>
              <p:nvPr/>
            </p:nvSpPr>
            <p:spPr bwMode="auto">
              <a:xfrm>
                <a:off x="1514475" y="4783138"/>
                <a:ext cx="1071562" cy="603250"/>
              </a:xfrm>
              <a:prstGeom prst="rect">
                <a:avLst/>
              </a:prstGeom>
              <a:solidFill>
                <a:srgbClr val="FFFFFF"/>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400" i="1" dirty="0" smtClean="0">
                          <a:latin typeface="Cambria Math"/>
                        </a:rPr>
                        <m:t>𝐻</m:t>
                      </m:r>
                    </m:oMath>
                  </m:oMathPara>
                </a14:m>
                <a:endParaRPr kumimoji="1" lang="en-US" altLang="zh-CN" sz="2400" dirty="0">
                  <a:latin typeface="Tahoma" pitchFamily="34" charset="0"/>
                </a:endParaRPr>
              </a:p>
            </p:txBody>
          </p:sp>
        </mc:Choice>
        <mc:Fallback xmlns="">
          <p:sp>
            <p:nvSpPr>
              <p:cNvPr id="22" name="Text Box 19"/>
              <p:cNvSpPr txBox="1">
                <a:spLocks noRot="1" noChangeAspect="1" noMove="1" noResize="1" noEditPoints="1" noAdjustHandles="1" noChangeArrowheads="1" noChangeShapeType="1" noTextEdit="1"/>
              </p:cNvSpPr>
              <p:nvPr/>
            </p:nvSpPr>
            <p:spPr bwMode="auto">
              <a:xfrm>
                <a:off x="1514475" y="4783138"/>
                <a:ext cx="1071562" cy="603250"/>
              </a:xfrm>
              <a:prstGeom prst="rect">
                <a:avLst/>
              </a:prstGeom>
              <a:blipFill rotWithShape="1">
                <a:blip r:embed="rId9" cstate="print"/>
                <a:stretch>
                  <a:fillRect/>
                </a:stretch>
              </a:blipFill>
              <a:ln w="9525">
                <a:solidFill>
                  <a:srgbClr val="000000"/>
                </a:solid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 Box 20"/>
              <p:cNvSpPr txBox="1">
                <a:spLocks noChangeArrowheads="1"/>
              </p:cNvSpPr>
              <p:nvPr/>
            </p:nvSpPr>
            <p:spPr bwMode="auto">
              <a:xfrm>
                <a:off x="7673975" y="2362200"/>
                <a:ext cx="1071562" cy="603250"/>
              </a:xfrm>
              <a:prstGeom prst="rect">
                <a:avLst/>
              </a:prstGeom>
              <a:solidFill>
                <a:srgbClr val="FFFFFF"/>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800" i="1" dirty="0" smtClean="0">
                          <a:latin typeface="Cambria Math"/>
                        </a:rPr>
                        <m:t>𝐻</m:t>
                      </m:r>
                      <m:r>
                        <a:rPr kumimoji="1" lang="en-US" altLang="zh-CN" sz="2800" i="1" dirty="0" smtClean="0">
                          <a:latin typeface="Cambria Math"/>
                        </a:rPr>
                        <m:t>(</m:t>
                      </m:r>
                      <m:r>
                        <a:rPr kumimoji="1" lang="en-US" altLang="zh-CN" sz="2800" i="1" dirty="0" smtClean="0">
                          <a:latin typeface="Cambria Math"/>
                        </a:rPr>
                        <m:t>𝑥</m:t>
                      </m:r>
                      <m:r>
                        <a:rPr kumimoji="1" lang="en-US" altLang="zh-CN" sz="2800" i="1" dirty="0" smtClean="0">
                          <a:latin typeface="Cambria Math"/>
                        </a:rPr>
                        <m:t>)</m:t>
                      </m:r>
                    </m:oMath>
                  </m:oMathPara>
                </a14:m>
                <a:endParaRPr kumimoji="1" lang="en-US" altLang="zh-CN" sz="2800" dirty="0">
                  <a:latin typeface="Tahoma" pitchFamily="34" charset="0"/>
                </a:endParaRPr>
              </a:p>
            </p:txBody>
          </p:sp>
        </mc:Choice>
        <mc:Fallback xmlns="">
          <p:sp>
            <p:nvSpPr>
              <p:cNvPr id="23" name="Text Box 20"/>
              <p:cNvSpPr txBox="1">
                <a:spLocks noRot="1" noChangeAspect="1" noMove="1" noResize="1" noEditPoints="1" noAdjustHandles="1" noChangeArrowheads="1" noChangeShapeType="1" noTextEdit="1"/>
              </p:cNvSpPr>
              <p:nvPr/>
            </p:nvSpPr>
            <p:spPr bwMode="auto">
              <a:xfrm>
                <a:off x="7673975" y="2362200"/>
                <a:ext cx="1071562" cy="603250"/>
              </a:xfrm>
              <a:prstGeom prst="rect">
                <a:avLst/>
              </a:prstGeom>
              <a:blipFill rotWithShape="1">
                <a:blip r:embed="rId10" cstate="print"/>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4" name="Line 21"/>
          <p:cNvSpPr>
            <a:spLocks noChangeShapeType="1"/>
          </p:cNvSpPr>
          <p:nvPr/>
        </p:nvSpPr>
        <p:spPr bwMode="auto">
          <a:xfrm>
            <a:off x="6335712" y="2663825"/>
            <a:ext cx="1338263" cy="0"/>
          </a:xfrm>
          <a:prstGeom prst="line">
            <a:avLst/>
          </a:prstGeom>
          <a:noFill/>
          <a:ln w="9525">
            <a:solidFill>
              <a:srgbClr val="000000"/>
            </a:solidFill>
            <a:round/>
            <a:headEnd/>
            <a:tailEnd type="triangle" w="med" len="med"/>
          </a:ln>
        </p:spPr>
        <p:txBody>
          <a:bodyPr/>
          <a:lstStyle/>
          <a:p>
            <a:endParaRPr lang="zh-CN" altLang="en-US"/>
          </a:p>
        </p:txBody>
      </p:sp>
      <mc:AlternateContent xmlns:mc="http://schemas.openxmlformats.org/markup-compatibility/2006" xmlns:a14="http://schemas.microsoft.com/office/drawing/2010/main">
        <mc:Choice Requires="a14">
          <p:sp>
            <p:nvSpPr>
              <p:cNvPr id="25" name="Text Box 22"/>
              <p:cNvSpPr txBox="1">
                <a:spLocks noChangeArrowheads="1"/>
              </p:cNvSpPr>
              <p:nvPr/>
            </p:nvSpPr>
            <p:spPr bwMode="auto">
              <a:xfrm>
                <a:off x="7673975" y="4783138"/>
                <a:ext cx="1071562" cy="603250"/>
              </a:xfrm>
              <a:prstGeom prst="rect">
                <a:avLst/>
              </a:prstGeom>
              <a:solidFill>
                <a:srgbClr val="FFFFFF"/>
              </a:solidFill>
              <a:ln w="9525">
                <a:solidFill>
                  <a:srgbClr val="000000"/>
                </a:solidFill>
                <a:miter lim="800000"/>
                <a:headEnd/>
                <a:tailEnd/>
              </a:ln>
            </p:spPr>
            <p:txBody>
              <a:bodyPr lIns="18000" tIns="10800" rIns="18000" bIns="10800"/>
              <a:lstStyle/>
              <a:p>
                <a:pPr algn="ctr"/>
                <a14:m>
                  <m:oMathPara xmlns:m="http://schemas.openxmlformats.org/officeDocument/2006/math">
                    <m:oMathParaPr>
                      <m:jc m:val="centerGroup"/>
                    </m:oMathParaPr>
                    <m:oMath xmlns:m="http://schemas.openxmlformats.org/officeDocument/2006/math">
                      <m:r>
                        <a:rPr kumimoji="1" lang="en-US" altLang="zh-CN" sz="2800" i="1" dirty="0" smtClean="0">
                          <a:latin typeface="Cambria Math"/>
                        </a:rPr>
                        <m:t>𝑦</m:t>
                      </m:r>
                      <m:r>
                        <a:rPr kumimoji="1" lang="en-US" altLang="zh-CN" sz="2800" i="1" baseline="30000" dirty="0">
                          <a:latin typeface="Cambria Math"/>
                        </a:rPr>
                        <m:t>𝑒</m:t>
                      </m:r>
                    </m:oMath>
                  </m:oMathPara>
                </a14:m>
                <a:endParaRPr kumimoji="1" lang="en-US" altLang="zh-CN" sz="2800" baseline="30000" dirty="0">
                  <a:latin typeface="Tahoma" pitchFamily="34" charset="0"/>
                </a:endParaRPr>
              </a:p>
            </p:txBody>
          </p:sp>
        </mc:Choice>
        <mc:Fallback xmlns="">
          <p:sp>
            <p:nvSpPr>
              <p:cNvPr id="25" name="Text Box 22"/>
              <p:cNvSpPr txBox="1">
                <a:spLocks noRot="1" noChangeAspect="1" noMove="1" noResize="1" noEditPoints="1" noAdjustHandles="1" noChangeArrowheads="1" noChangeShapeType="1" noTextEdit="1"/>
              </p:cNvSpPr>
              <p:nvPr/>
            </p:nvSpPr>
            <p:spPr bwMode="auto">
              <a:xfrm>
                <a:off x="7673975" y="4783138"/>
                <a:ext cx="1071562" cy="603250"/>
              </a:xfrm>
              <a:prstGeom prst="rect">
                <a:avLst/>
              </a:prstGeom>
              <a:blipFill rotWithShape="1">
                <a:blip r:embed="rId11" cstate="print"/>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6" name="Line 23"/>
          <p:cNvSpPr>
            <a:spLocks noChangeShapeType="1"/>
          </p:cNvSpPr>
          <p:nvPr/>
        </p:nvSpPr>
        <p:spPr bwMode="auto">
          <a:xfrm flipV="1">
            <a:off x="8210550" y="4175125"/>
            <a:ext cx="0" cy="608013"/>
          </a:xfrm>
          <a:prstGeom prst="line">
            <a:avLst/>
          </a:prstGeom>
          <a:noFill/>
          <a:ln w="9525">
            <a:solidFill>
              <a:srgbClr val="000000"/>
            </a:solidFill>
            <a:round/>
            <a:headEnd/>
            <a:tailEnd type="triangle" w="med" len="med"/>
          </a:ln>
        </p:spPr>
        <p:txBody>
          <a:bodyPr/>
          <a:lstStyle/>
          <a:p>
            <a:endParaRPr lang="zh-CN" altLang="en-US"/>
          </a:p>
        </p:txBody>
      </p:sp>
      <p:sp>
        <p:nvSpPr>
          <p:cNvPr id="3" name="TextBox 2"/>
          <p:cNvSpPr txBox="1"/>
          <p:nvPr/>
        </p:nvSpPr>
        <p:spPr>
          <a:xfrm>
            <a:off x="762000" y="5775827"/>
            <a:ext cx="7632701" cy="400110"/>
          </a:xfrm>
          <a:prstGeom prst="rect">
            <a:avLst/>
          </a:prstGeom>
          <a:noFill/>
        </p:spPr>
        <p:txBody>
          <a:bodyPr wrap="square" rtlCol="0">
            <a:spAutoFit/>
          </a:bodyPr>
          <a:lstStyle/>
          <a:p>
            <a:pPr algn="ctr"/>
            <a:r>
              <a:rPr lang="en-US" altLang="zh-CN" sz="2000" b="1" dirty="0" smtClean="0">
                <a:solidFill>
                  <a:srgbClr val="FF0000"/>
                </a:solidFill>
                <a:latin typeface="Comic Sans MS" pitchFamily="66" charset="0"/>
              </a:rPr>
              <a:t>Problem: </a:t>
            </a:r>
            <a:r>
              <a:rPr lang="zh-CN" altLang="en-US" sz="2000" b="1" dirty="0" smtClean="0">
                <a:latin typeface="华文隶书" pitchFamily="2" charset="-122"/>
                <a:ea typeface="华文隶书" pitchFamily="2" charset="-122"/>
              </a:rPr>
              <a:t>为什么对消息的</a:t>
            </a:r>
            <a:r>
              <a:rPr lang="en-US" altLang="zh-CN" sz="2000" b="1" dirty="0" smtClean="0">
                <a:latin typeface="华文隶书" pitchFamily="2" charset="-122"/>
                <a:ea typeface="华文隶书" pitchFamily="2" charset="-122"/>
              </a:rPr>
              <a:t>Hash</a:t>
            </a:r>
            <a:r>
              <a:rPr lang="zh-CN" altLang="en-US" sz="2000" b="1" dirty="0" smtClean="0">
                <a:latin typeface="华文隶书" pitchFamily="2" charset="-122"/>
                <a:ea typeface="华文隶书" pitchFamily="2" charset="-122"/>
              </a:rPr>
              <a:t>函数值签名而不是直接对消息签名？</a:t>
            </a:r>
            <a:endParaRPr lang="zh-CN" altLang="en-US" sz="2000" b="1" dirty="0">
              <a:latin typeface="华文隶书" pitchFamily="2" charset="-122"/>
              <a:ea typeface="华文隶书"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524000"/>
                <a:ext cx="8229600" cy="4800600"/>
              </a:xfrm>
            </p:spPr>
            <p:txBody>
              <a:bodyPr/>
              <a:lstStyle/>
              <a:p>
                <a:pPr>
                  <a:lnSpc>
                    <a:spcPct val="80000"/>
                  </a:lnSpc>
                </a:pPr>
                <a:r>
                  <a:rPr lang="zh-CN" altLang="en-US" b="1" dirty="0">
                    <a:latin typeface="宋体"/>
                    <a:cs typeface="宋体"/>
                  </a:rPr>
                  <a:t>③</a:t>
                </a:r>
                <a:r>
                  <a:rPr lang="zh-CN" altLang="en-US" b="1" dirty="0" smtClean="0">
                    <a:solidFill>
                      <a:srgbClr val="C6062F"/>
                    </a:solidFill>
                  </a:rPr>
                  <a:t>利用签名获得明文</a:t>
                </a:r>
                <a:r>
                  <a:rPr lang="zh-CN" altLang="en-US" dirty="0" smtClean="0"/>
                  <a:t>：</a:t>
                </a:r>
                <a:endParaRPr lang="en-US" altLang="zh-CN" dirty="0" smtClean="0"/>
              </a:p>
              <a:p>
                <a:pPr lvl="1">
                  <a:lnSpc>
                    <a:spcPct val="80000"/>
                  </a:lnSpc>
                </a:pPr>
                <a:r>
                  <a:rPr lang="zh-CN" altLang="en-US" sz="2600" dirty="0" smtClean="0"/>
                  <a:t>攻击者截获密文</a:t>
                </a:r>
                <a14:m>
                  <m:oMath xmlns:m="http://schemas.openxmlformats.org/officeDocument/2006/math">
                    <m:r>
                      <a:rPr lang="en-US" altLang="zh-CN" sz="2600" i="1" dirty="0" smtClean="0">
                        <a:latin typeface="Cambria Math"/>
                      </a:rPr>
                      <m:t>𝐶</m:t>
                    </m:r>
                    <m:r>
                      <a:rPr lang="zh-CN" altLang="en-US" sz="2600" i="1" dirty="0" smtClean="0">
                        <a:latin typeface="Cambria Math"/>
                      </a:rPr>
                      <m:t>＝</m:t>
                    </m:r>
                    <m:r>
                      <a:rPr lang="en-US" altLang="zh-CN" sz="2600" i="1" dirty="0" smtClean="0">
                        <a:latin typeface="Cambria Math"/>
                      </a:rPr>
                      <m:t>𝑀</m:t>
                    </m:r>
                    <m:r>
                      <a:rPr lang="en-US" altLang="zh-CN" sz="2600" i="1" baseline="30000" dirty="0" smtClean="0">
                        <a:latin typeface="Cambria Math"/>
                      </a:rPr>
                      <m:t>𝑒</m:t>
                    </m:r>
                    <m:r>
                      <a:rPr lang="en-US" altLang="zh-CN" sz="2600" i="1" baseline="30000" dirty="0" smtClean="0">
                        <a:latin typeface="Cambria Math"/>
                      </a:rPr>
                      <m:t> </m:t>
                    </m:r>
                    <m:r>
                      <a:rPr lang="en-US" altLang="zh-CN" sz="2600" i="1" dirty="0" smtClean="0">
                        <a:latin typeface="Cambria Math"/>
                      </a:rPr>
                      <m:t>𝑚𝑜𝑑</m:t>
                    </m:r>
                    <m:r>
                      <a:rPr lang="en-US" altLang="zh-CN" sz="2600" i="1" dirty="0" smtClean="0">
                        <a:latin typeface="Cambria Math"/>
                      </a:rPr>
                      <m:t> </m:t>
                    </m:r>
                    <m:r>
                      <a:rPr lang="en-US" altLang="zh-CN" sz="2600" i="1" dirty="0" smtClean="0">
                        <a:latin typeface="Cambria Math"/>
                      </a:rPr>
                      <m:t>𝑛</m:t>
                    </m:r>
                    <m:r>
                      <a:rPr lang="zh-CN" altLang="en-US" sz="2600" b="0" i="1" dirty="0" smtClean="0">
                        <a:latin typeface="Cambria Math"/>
                      </a:rPr>
                      <m:t>，</m:t>
                    </m:r>
                  </m:oMath>
                </a14:m>
                <a:r>
                  <a:rPr lang="zh-CN" altLang="en-US" sz="2600" dirty="0" smtClean="0"/>
                  <a:t>选择随机数</a:t>
                </a:r>
                <a14:m>
                  <m:oMath xmlns:m="http://schemas.openxmlformats.org/officeDocument/2006/math">
                    <m:r>
                      <a:rPr lang="en-US" altLang="zh-CN" sz="2600" i="1" dirty="0" smtClean="0">
                        <a:latin typeface="Cambria Math"/>
                      </a:rPr>
                      <m:t>𝑟</m:t>
                    </m:r>
                  </m:oMath>
                </a14:m>
                <a:r>
                  <a:rPr lang="zh-CN" altLang="en-US" sz="2600" dirty="0" smtClean="0"/>
                  <a:t>，并计算</a:t>
                </a:r>
                <a:endParaRPr lang="zh-CN" altLang="da-DK" sz="2600" i="1" dirty="0" smtClean="0"/>
              </a:p>
              <a:p>
                <a:pPr lvl="1" algn="ctr">
                  <a:lnSpc>
                    <a:spcPct val="80000"/>
                  </a:lnSpc>
                  <a:buNone/>
                </a:pPr>
                <a14:m>
                  <m:oMathPara xmlns:m="http://schemas.openxmlformats.org/officeDocument/2006/math">
                    <m:oMathParaPr>
                      <m:jc m:val="centerGroup"/>
                    </m:oMathParaPr>
                    <m:oMath xmlns:m="http://schemas.openxmlformats.org/officeDocument/2006/math">
                      <m:r>
                        <a:rPr lang="da-DK" altLang="zh-CN" sz="2600" i="1" dirty="0" smtClean="0">
                          <a:latin typeface="Cambria Math"/>
                        </a:rPr>
                        <m:t>𝑥</m:t>
                      </m:r>
                      <m:r>
                        <a:rPr lang="zh-CN" altLang="da-DK" sz="2600" i="1" dirty="0" smtClean="0">
                          <a:latin typeface="Cambria Math"/>
                        </a:rPr>
                        <m:t>＝</m:t>
                      </m:r>
                      <m:r>
                        <a:rPr lang="da-DK" altLang="zh-CN" sz="2600" i="1" dirty="0" smtClean="0">
                          <a:latin typeface="Cambria Math"/>
                        </a:rPr>
                        <m:t>𝑟</m:t>
                      </m:r>
                      <m:r>
                        <a:rPr lang="da-DK" altLang="zh-CN" sz="2600" i="1" baseline="30000" dirty="0" smtClean="0">
                          <a:latin typeface="Cambria Math"/>
                        </a:rPr>
                        <m:t>𝑒</m:t>
                      </m:r>
                      <m:r>
                        <a:rPr lang="da-DK" altLang="zh-CN" sz="2600" i="1" dirty="0" smtClean="0">
                          <a:latin typeface="Cambria Math"/>
                        </a:rPr>
                        <m:t> </m:t>
                      </m:r>
                      <m:r>
                        <a:rPr lang="da-DK" altLang="zh-CN" sz="2600" i="1" dirty="0" smtClean="0">
                          <a:latin typeface="Cambria Math"/>
                        </a:rPr>
                        <m:t>𝑚𝑜𝑑</m:t>
                      </m:r>
                      <m:r>
                        <a:rPr lang="da-DK" altLang="zh-CN" sz="2600" i="1" dirty="0" smtClean="0">
                          <a:latin typeface="Cambria Math"/>
                        </a:rPr>
                        <m:t> </m:t>
                      </m:r>
                      <m:r>
                        <a:rPr lang="da-DK" altLang="zh-CN" sz="2600" i="1" dirty="0" smtClean="0">
                          <a:latin typeface="Cambria Math"/>
                        </a:rPr>
                        <m:t>𝑛</m:t>
                      </m:r>
                      <m:r>
                        <a:rPr lang="zh-CN" altLang="en-US" sz="2600" i="1" dirty="0" smtClean="0">
                          <a:latin typeface="Cambria Math"/>
                        </a:rPr>
                        <m:t>；</m:t>
                      </m:r>
                      <m:r>
                        <a:rPr lang="da-DK" altLang="zh-CN" sz="2600" i="1" dirty="0" smtClean="0">
                          <a:latin typeface="Cambria Math"/>
                        </a:rPr>
                        <m:t>𝑦</m:t>
                      </m:r>
                      <m:r>
                        <a:rPr lang="zh-CN" altLang="da-DK" sz="2600" i="1" dirty="0" smtClean="0">
                          <a:latin typeface="Cambria Math"/>
                        </a:rPr>
                        <m:t>＝</m:t>
                      </m:r>
                      <m:r>
                        <a:rPr lang="da-DK" altLang="zh-CN" sz="2600" i="1" dirty="0" smtClean="0">
                          <a:latin typeface="Cambria Math"/>
                        </a:rPr>
                        <m:t>𝑥</m:t>
                      </m:r>
                      <m:r>
                        <a:rPr lang="da-DK" altLang="zh-CN" sz="2600" i="1" dirty="0" smtClean="0">
                          <a:latin typeface="Cambria Math"/>
                          <a:ea typeface="Cambria Math"/>
                        </a:rPr>
                        <m:t>∙</m:t>
                      </m:r>
                      <m:r>
                        <a:rPr lang="da-DK" altLang="zh-CN" sz="2600" i="1" dirty="0" smtClean="0">
                          <a:latin typeface="Cambria Math"/>
                        </a:rPr>
                        <m:t>𝐶</m:t>
                      </m:r>
                      <m:r>
                        <a:rPr lang="da-DK" altLang="zh-CN" sz="2600" i="1" dirty="0" smtClean="0">
                          <a:latin typeface="Cambria Math"/>
                        </a:rPr>
                        <m:t> </m:t>
                      </m:r>
                      <m:r>
                        <a:rPr lang="da-DK" altLang="zh-CN" sz="2600" i="1" dirty="0" smtClean="0">
                          <a:latin typeface="Cambria Math"/>
                        </a:rPr>
                        <m:t>𝑚𝑜𝑑</m:t>
                      </m:r>
                      <m:r>
                        <a:rPr lang="da-DK" altLang="zh-CN" sz="2600" i="1" dirty="0" smtClean="0">
                          <a:latin typeface="Cambria Math"/>
                        </a:rPr>
                        <m:t> </m:t>
                      </m:r>
                      <m:r>
                        <a:rPr lang="da-DK" altLang="zh-CN" sz="2600" i="1" dirty="0" smtClean="0">
                          <a:latin typeface="Cambria Math"/>
                        </a:rPr>
                        <m:t>𝑛</m:t>
                      </m:r>
                      <m:r>
                        <a:rPr lang="zh-CN" altLang="en-US" sz="2600" i="1" dirty="0" smtClean="0">
                          <a:latin typeface="Cambria Math"/>
                        </a:rPr>
                        <m:t>；</m:t>
                      </m:r>
                    </m:oMath>
                  </m:oMathPara>
                </a14:m>
                <a:endParaRPr lang="zh-CN" altLang="de-DE" sz="2600" dirty="0" smtClean="0"/>
              </a:p>
              <a:p>
                <a:pPr lvl="1">
                  <a:lnSpc>
                    <a:spcPct val="80000"/>
                  </a:lnSpc>
                  <a:buNone/>
                </a:pPr>
                <a:r>
                  <a:rPr lang="zh-CN" altLang="da-DK" sz="2600" dirty="0" smtClean="0"/>
                  <a:t>   然后攻击者设法让发送者对</a:t>
                </a:r>
                <a14:m>
                  <m:oMath xmlns:m="http://schemas.openxmlformats.org/officeDocument/2006/math">
                    <m:r>
                      <a:rPr lang="en-US" altLang="zh-CN" sz="2600" i="1" dirty="0" smtClean="0">
                        <a:latin typeface="Cambria Math"/>
                      </a:rPr>
                      <m:t>𝑦</m:t>
                    </m:r>
                  </m:oMath>
                </a14:m>
                <a:r>
                  <a:rPr lang="zh-CN" altLang="en-US" sz="2600" dirty="0" smtClean="0"/>
                  <a:t>签名，获得：</a:t>
                </a:r>
                <a:endParaRPr lang="zh-CN" altLang="en-US" sz="2600" i="1" dirty="0" smtClean="0"/>
              </a:p>
              <a:p>
                <a:pPr lvl="1" algn="ctr">
                  <a:lnSpc>
                    <a:spcPct val="80000"/>
                  </a:lnSpc>
                  <a:buNone/>
                </a:pPr>
                <a14:m>
                  <m:oMathPara xmlns:m="http://schemas.openxmlformats.org/officeDocument/2006/math">
                    <m:oMathParaPr>
                      <m:jc m:val="centerGroup"/>
                    </m:oMathParaPr>
                    <m:oMath xmlns:m="http://schemas.openxmlformats.org/officeDocument/2006/math">
                      <m:r>
                        <a:rPr lang="en-US" altLang="zh-CN" sz="2600" i="1" dirty="0" smtClean="0">
                          <a:latin typeface="Cambria Math"/>
                        </a:rPr>
                        <m:t>𝑆</m:t>
                      </m:r>
                      <m:r>
                        <a:rPr lang="zh-CN" altLang="en-US" sz="2600" i="1" dirty="0" smtClean="0">
                          <a:latin typeface="Cambria Math"/>
                        </a:rPr>
                        <m:t>＝</m:t>
                      </m:r>
                      <m:sSup>
                        <m:sSupPr>
                          <m:ctrlPr>
                            <a:rPr lang="en-US" altLang="zh-CN" sz="2600" i="1" dirty="0" smtClean="0">
                              <a:latin typeface="Cambria Math" panose="02040503050406030204" pitchFamily="18" charset="0"/>
                            </a:rPr>
                          </m:ctrlPr>
                        </m:sSupPr>
                        <m:e>
                          <m:r>
                            <a:rPr lang="en-US" altLang="zh-CN" sz="2600" b="0" i="1" dirty="0" smtClean="0">
                              <a:latin typeface="Cambria Math"/>
                            </a:rPr>
                            <m:t>𝑦</m:t>
                          </m:r>
                        </m:e>
                        <m:sup>
                          <m:r>
                            <a:rPr lang="en-US" altLang="zh-CN" sz="2600" b="0" i="1" dirty="0" smtClean="0">
                              <a:latin typeface="Cambria Math"/>
                            </a:rPr>
                            <m:t>𝑑</m:t>
                          </m:r>
                        </m:sup>
                      </m:sSup>
                      <m:r>
                        <a:rPr lang="en-US" altLang="zh-CN" sz="2600" b="0" i="1" baseline="30000" dirty="0" smtClean="0">
                          <a:latin typeface="Cambria Math"/>
                        </a:rPr>
                        <m:t> </m:t>
                      </m:r>
                      <m:r>
                        <a:rPr lang="en-US" altLang="zh-CN" sz="2600" i="1" dirty="0" smtClean="0">
                          <a:latin typeface="Cambria Math"/>
                        </a:rPr>
                        <m:t>𝑚𝑜𝑑</m:t>
                      </m:r>
                      <m:r>
                        <a:rPr lang="en-US" altLang="zh-CN" sz="2600" i="1" dirty="0" smtClean="0">
                          <a:latin typeface="Cambria Math"/>
                        </a:rPr>
                        <m:t> </m:t>
                      </m:r>
                      <m:r>
                        <a:rPr lang="en-US" altLang="zh-CN" sz="2600" i="1" dirty="0" smtClean="0">
                          <a:latin typeface="Cambria Math"/>
                        </a:rPr>
                        <m:t>𝑛</m:t>
                      </m:r>
                    </m:oMath>
                  </m:oMathPara>
                </a14:m>
                <a:endParaRPr lang="en-US" altLang="zh-CN" sz="2600" dirty="0" smtClean="0"/>
              </a:p>
              <a:p>
                <a:pPr lvl="1">
                  <a:lnSpc>
                    <a:spcPct val="80000"/>
                  </a:lnSpc>
                  <a:buNone/>
                </a:pPr>
                <a:r>
                  <a:rPr lang="en-US" altLang="zh-CN" sz="2600" dirty="0" smtClean="0"/>
                  <a:t>    </a:t>
                </a:r>
                <a:r>
                  <a:rPr lang="zh-CN" altLang="en-US" sz="2600" dirty="0" smtClean="0"/>
                  <a:t>攻击者计算：</a:t>
                </a:r>
                <a:endParaRPr lang="zh-CN" altLang="da-DK" sz="2600" i="1" dirty="0" smtClean="0"/>
              </a:p>
              <a:p>
                <a:pPr lvl="1" algn="ctr">
                  <a:lnSpc>
                    <a:spcPct val="80000"/>
                  </a:lnSpc>
                  <a:buNone/>
                </a:pPr>
                <a14:m>
                  <m:oMathPara xmlns:m="http://schemas.openxmlformats.org/officeDocument/2006/math">
                    <m:oMathParaPr>
                      <m:jc m:val="centerGroup"/>
                    </m:oMathParaPr>
                    <m:oMath xmlns:m="http://schemas.openxmlformats.org/officeDocument/2006/math">
                      <m:sSup>
                        <m:sSupPr>
                          <m:ctrlPr>
                            <a:rPr lang="en-US" altLang="zh-CN" sz="2600" b="1" i="1" dirty="0">
                              <a:solidFill>
                                <a:srgbClr val="FF0000"/>
                              </a:solidFill>
                              <a:latin typeface="Cambria Math" panose="02040503050406030204" pitchFamily="18" charset="0"/>
                            </a:rPr>
                          </m:ctrlPr>
                        </m:sSupPr>
                        <m:e>
                          <m:r>
                            <a:rPr lang="en-US" altLang="zh-CN" sz="2600" b="1" i="1" dirty="0">
                              <a:solidFill>
                                <a:srgbClr val="FF0000"/>
                              </a:solidFill>
                              <a:latin typeface="Cambria Math"/>
                            </a:rPr>
                            <m:t>𝒓</m:t>
                          </m:r>
                        </m:e>
                        <m:sup>
                          <m:r>
                            <a:rPr lang="en-US" altLang="zh-CN" sz="2600" b="1" i="1" dirty="0">
                              <a:solidFill>
                                <a:srgbClr val="FF0000"/>
                              </a:solidFill>
                              <a:latin typeface="Cambria Math"/>
                            </a:rPr>
                            <m:t>−</m:t>
                          </m:r>
                          <m:r>
                            <a:rPr lang="en-US" altLang="zh-CN" sz="2600" b="1" i="1" dirty="0">
                              <a:solidFill>
                                <a:srgbClr val="FF0000"/>
                              </a:solidFill>
                              <a:latin typeface="Cambria Math"/>
                            </a:rPr>
                            <m:t>𝟏</m:t>
                          </m:r>
                        </m:sup>
                      </m:sSup>
                      <m:r>
                        <a:rPr lang="da-DK" altLang="zh-CN" sz="2600" b="1" i="1" dirty="0">
                          <a:solidFill>
                            <a:srgbClr val="FF0000"/>
                          </a:solidFill>
                          <a:latin typeface="Cambria Math"/>
                        </a:rPr>
                        <m:t>∙</m:t>
                      </m:r>
                      <m:r>
                        <a:rPr lang="da-DK" altLang="zh-CN" sz="2600" b="1" i="1" dirty="0">
                          <a:solidFill>
                            <a:srgbClr val="FF0000"/>
                          </a:solidFill>
                          <a:latin typeface="Cambria Math"/>
                        </a:rPr>
                        <m:t>𝑺</m:t>
                      </m:r>
                      <m:r>
                        <a:rPr lang="da-DK" altLang="zh-CN" sz="2600" b="1" i="1" dirty="0">
                          <a:solidFill>
                            <a:srgbClr val="FF0000"/>
                          </a:solidFill>
                          <a:latin typeface="Cambria Math"/>
                        </a:rPr>
                        <m:t> </m:t>
                      </m:r>
                      <m:r>
                        <a:rPr lang="da-DK" altLang="zh-CN" sz="2600" b="1" i="1" dirty="0">
                          <a:solidFill>
                            <a:srgbClr val="FF0000"/>
                          </a:solidFill>
                          <a:latin typeface="Cambria Math"/>
                        </a:rPr>
                        <m:t>𝒎𝒐𝒅</m:t>
                      </m:r>
                      <m:r>
                        <a:rPr lang="da-DK" altLang="zh-CN" sz="2600" b="1" i="1" dirty="0">
                          <a:solidFill>
                            <a:srgbClr val="FF0000"/>
                          </a:solidFill>
                          <a:latin typeface="Cambria Math"/>
                        </a:rPr>
                        <m:t> </m:t>
                      </m:r>
                      <m:r>
                        <a:rPr lang="da-DK" altLang="zh-CN" sz="2600" b="1" i="1" dirty="0">
                          <a:solidFill>
                            <a:srgbClr val="FF0000"/>
                          </a:solidFill>
                          <a:latin typeface="Cambria Math"/>
                        </a:rPr>
                        <m:t>𝒏</m:t>
                      </m:r>
                      <m:r>
                        <a:rPr lang="zh-CN" altLang="da-DK" sz="2600" b="1" i="1" dirty="0" smtClean="0">
                          <a:solidFill>
                            <a:schemeClr val="tx1"/>
                          </a:solidFill>
                          <a:latin typeface="Cambria Math"/>
                        </a:rPr>
                        <m:t>＝</m:t>
                      </m:r>
                      <m:sSup>
                        <m:sSupPr>
                          <m:ctrlPr>
                            <a:rPr lang="en-US" altLang="zh-CN" sz="2600" b="1" i="1" dirty="0">
                              <a:solidFill>
                                <a:schemeClr val="tx1"/>
                              </a:solidFill>
                              <a:latin typeface="Cambria Math" panose="02040503050406030204" pitchFamily="18" charset="0"/>
                            </a:rPr>
                          </m:ctrlPr>
                        </m:sSupPr>
                        <m:e>
                          <m:r>
                            <a:rPr lang="en-US" altLang="zh-CN" sz="2600" b="1" i="1" dirty="0">
                              <a:solidFill>
                                <a:schemeClr val="tx1"/>
                              </a:solidFill>
                              <a:latin typeface="Cambria Math"/>
                            </a:rPr>
                            <m:t>𝑟</m:t>
                          </m:r>
                        </m:e>
                        <m:sup>
                          <m:r>
                            <a:rPr lang="en-US" altLang="zh-CN" sz="2600" b="1" i="1" dirty="0">
                              <a:solidFill>
                                <a:schemeClr val="tx1"/>
                              </a:solidFill>
                              <a:latin typeface="Cambria Math"/>
                            </a:rPr>
                            <m:t>−1</m:t>
                          </m:r>
                        </m:sup>
                      </m:sSup>
                      <m:sSup>
                        <m:sSupPr>
                          <m:ctrlPr>
                            <a:rPr lang="en-US" altLang="zh-CN" sz="2600" i="1" dirty="0">
                              <a:latin typeface="Cambria Math" panose="02040503050406030204" pitchFamily="18" charset="0"/>
                            </a:rPr>
                          </m:ctrlPr>
                        </m:sSupPr>
                        <m:e>
                          <m:r>
                            <a:rPr lang="en-US" altLang="zh-CN" sz="2600" i="1" dirty="0">
                              <a:latin typeface="Cambria Math"/>
                            </a:rPr>
                            <m:t>𝑦</m:t>
                          </m:r>
                        </m:e>
                        <m:sup>
                          <m:r>
                            <a:rPr lang="en-US" altLang="zh-CN" sz="2600" i="1" dirty="0">
                              <a:latin typeface="Cambria Math"/>
                            </a:rPr>
                            <m:t>𝑑</m:t>
                          </m:r>
                        </m:sup>
                      </m:sSup>
                      <m:r>
                        <a:rPr lang="da-DK" altLang="zh-CN" sz="2600" b="1" i="1" dirty="0">
                          <a:solidFill>
                            <a:schemeClr val="tx1"/>
                          </a:solidFill>
                          <a:latin typeface="Cambria Math"/>
                        </a:rPr>
                        <m:t>𝑚𝑜𝑑</m:t>
                      </m:r>
                      <m:r>
                        <a:rPr lang="da-DK" altLang="zh-CN" sz="2600" b="1" i="1" dirty="0">
                          <a:solidFill>
                            <a:schemeClr val="tx1"/>
                          </a:solidFill>
                          <a:latin typeface="Cambria Math"/>
                        </a:rPr>
                        <m:t> </m:t>
                      </m:r>
                      <m:r>
                        <a:rPr lang="da-DK" altLang="zh-CN" sz="2600" b="1" i="1" dirty="0">
                          <a:solidFill>
                            <a:schemeClr val="tx1"/>
                          </a:solidFill>
                          <a:latin typeface="Cambria Math"/>
                        </a:rPr>
                        <m:t>𝑛</m:t>
                      </m:r>
                    </m:oMath>
                  </m:oMathPara>
                </a14:m>
                <a:endParaRPr lang="da-DK" altLang="zh-CN" sz="2600" b="1" i="1" dirty="0">
                  <a:solidFill>
                    <a:schemeClr val="tx1"/>
                  </a:solidFill>
                  <a:latin typeface="Cambria Math"/>
                </a:endParaRPr>
              </a:p>
              <a:p>
                <a:pPr lvl="1" algn="ctr">
                  <a:lnSpc>
                    <a:spcPct val="80000"/>
                  </a:lnSpc>
                  <a:buNone/>
                </a:pPr>
                <a14:m>
                  <m:oMath xmlns:m="http://schemas.openxmlformats.org/officeDocument/2006/math">
                    <m:r>
                      <a:rPr lang="zh-CN" altLang="da-DK" sz="2600" i="1" dirty="0" smtClean="0">
                        <a:latin typeface="Cambria Math"/>
                      </a:rPr>
                      <m:t>＝</m:t>
                    </m:r>
                    <m:sSup>
                      <m:sSupPr>
                        <m:ctrlPr>
                          <a:rPr lang="en-US" altLang="zh-CN" sz="2600" i="1" dirty="0">
                            <a:latin typeface="Cambria Math" panose="02040503050406030204" pitchFamily="18" charset="0"/>
                          </a:rPr>
                        </m:ctrlPr>
                      </m:sSupPr>
                      <m:e>
                        <m:r>
                          <a:rPr lang="en-US" altLang="zh-CN" sz="2600" i="1" dirty="0">
                            <a:latin typeface="Cambria Math"/>
                          </a:rPr>
                          <m:t>𝑟</m:t>
                        </m:r>
                      </m:e>
                      <m:sup>
                        <m:r>
                          <a:rPr lang="en-US" altLang="zh-CN" sz="2600" i="1" dirty="0">
                            <a:latin typeface="Cambria Math"/>
                          </a:rPr>
                          <m:t>−1</m:t>
                        </m:r>
                      </m:sup>
                    </m:sSup>
                    <m:r>
                      <a:rPr lang="da-DK" altLang="zh-CN" sz="2600" i="1" dirty="0" smtClean="0">
                        <a:latin typeface="Cambria Math"/>
                      </a:rPr>
                      <m:t>𝑥</m:t>
                    </m:r>
                    <m:r>
                      <a:rPr lang="da-DK" altLang="zh-CN" sz="2600" i="1" baseline="30000" dirty="0" smtClean="0">
                        <a:latin typeface="Cambria Math"/>
                      </a:rPr>
                      <m:t>𝑑</m:t>
                    </m:r>
                    <m:r>
                      <a:rPr lang="da-DK" altLang="zh-CN" sz="2600" i="1" dirty="0" smtClean="0">
                        <a:latin typeface="Cambria Math"/>
                      </a:rPr>
                      <m:t> </m:t>
                    </m:r>
                    <m:sSup>
                      <m:sSupPr>
                        <m:ctrlPr>
                          <a:rPr lang="da-DK" altLang="zh-CN" sz="2600" i="1" dirty="0" smtClean="0">
                            <a:latin typeface="Cambria Math" panose="02040503050406030204" pitchFamily="18" charset="0"/>
                          </a:rPr>
                        </m:ctrlPr>
                      </m:sSupPr>
                      <m:e>
                        <m:r>
                          <a:rPr lang="en-US" altLang="zh-CN" sz="2600" b="0" i="1" dirty="0" smtClean="0">
                            <a:latin typeface="Cambria Math"/>
                          </a:rPr>
                          <m:t>𝐶</m:t>
                        </m:r>
                      </m:e>
                      <m:sup>
                        <m:r>
                          <a:rPr lang="en-US" altLang="zh-CN" sz="2600" b="0" i="1" dirty="0" smtClean="0">
                            <a:latin typeface="Cambria Math"/>
                          </a:rPr>
                          <m:t>𝑑</m:t>
                        </m:r>
                      </m:sup>
                    </m:sSup>
                    <m:r>
                      <a:rPr lang="da-DK" altLang="zh-CN" sz="2600" i="1" dirty="0" smtClean="0">
                        <a:latin typeface="Cambria Math"/>
                      </a:rPr>
                      <m:t>𝑚𝑜𝑑</m:t>
                    </m:r>
                    <m:r>
                      <a:rPr lang="da-DK" altLang="zh-CN" sz="2600" i="1" dirty="0" smtClean="0">
                        <a:latin typeface="Cambria Math"/>
                      </a:rPr>
                      <m:t> </m:t>
                    </m:r>
                    <m:r>
                      <a:rPr lang="da-DK" altLang="zh-CN" sz="2600" i="1" dirty="0" smtClean="0">
                        <a:latin typeface="Cambria Math"/>
                      </a:rPr>
                      <m:t>𝑛</m:t>
                    </m:r>
                    <m:r>
                      <a:rPr lang="zh-CN" altLang="da-DK" sz="2600" i="1" dirty="0" smtClean="0">
                        <a:latin typeface="Cambria Math"/>
                      </a:rPr>
                      <m:t>＝</m:t>
                    </m:r>
                    <m:r>
                      <a:rPr lang="da-DK" altLang="zh-CN" sz="2600" i="1" dirty="0" smtClean="0">
                        <a:latin typeface="Cambria Math"/>
                      </a:rPr>
                      <m:t>𝐶</m:t>
                    </m:r>
                    <m:r>
                      <a:rPr lang="da-DK" altLang="zh-CN" sz="2600" i="1" baseline="30000" dirty="0" smtClean="0">
                        <a:latin typeface="Cambria Math"/>
                      </a:rPr>
                      <m:t>𝑑</m:t>
                    </m:r>
                    <m:r>
                      <a:rPr lang="da-DK" altLang="zh-CN" sz="2600" i="1" dirty="0" smtClean="0">
                        <a:latin typeface="Cambria Math"/>
                      </a:rPr>
                      <m:t> </m:t>
                    </m:r>
                    <m:r>
                      <a:rPr lang="da-DK" altLang="zh-CN" sz="2600" i="1" dirty="0" smtClean="0">
                        <a:latin typeface="Cambria Math"/>
                      </a:rPr>
                      <m:t>𝑚𝑜𝑑</m:t>
                    </m:r>
                    <m:r>
                      <a:rPr lang="da-DK" altLang="zh-CN" sz="2600" i="1" dirty="0" smtClean="0">
                        <a:latin typeface="Cambria Math"/>
                      </a:rPr>
                      <m:t> </m:t>
                    </m:r>
                    <m:r>
                      <a:rPr lang="da-DK" altLang="zh-CN" sz="2600" i="1" dirty="0" smtClean="0">
                        <a:latin typeface="Cambria Math"/>
                      </a:rPr>
                      <m:t>𝑛</m:t>
                    </m:r>
                    <m:r>
                      <a:rPr lang="zh-CN" altLang="da-DK" sz="2600" i="1" dirty="0" smtClean="0">
                        <a:latin typeface="Cambria Math"/>
                      </a:rPr>
                      <m:t>＝</m:t>
                    </m:r>
                    <m:r>
                      <a:rPr lang="da-DK" altLang="zh-CN" sz="2600" b="1" i="1" dirty="0" smtClean="0">
                        <a:solidFill>
                          <a:srgbClr val="FF0000"/>
                        </a:solidFill>
                        <a:latin typeface="Cambria Math"/>
                      </a:rPr>
                      <m:t>𝑴</m:t>
                    </m:r>
                  </m:oMath>
                </a14:m>
                <a:r>
                  <a:rPr lang="zh-CN" altLang="da-DK" sz="2600" dirty="0" smtClean="0"/>
                  <a:t>，</a:t>
                </a:r>
                <a:endParaRPr lang="en-US" altLang="zh-CN" sz="2600" dirty="0" smtClean="0"/>
              </a:p>
              <a:p>
                <a:pPr lvl="1" algn="ctr">
                  <a:lnSpc>
                    <a:spcPct val="80000"/>
                  </a:lnSpc>
                  <a:buNone/>
                </a:pPr>
                <a:endParaRPr lang="zh-CN" altLang="da-DK" sz="1200" dirty="0" smtClean="0"/>
              </a:p>
              <a:p>
                <a:pPr lvl="1">
                  <a:lnSpc>
                    <a:spcPct val="90000"/>
                  </a:lnSpc>
                </a:pPr>
                <a:r>
                  <a:rPr lang="en-US" altLang="zh-CN" sz="2600" dirty="0">
                    <a:solidFill>
                      <a:srgbClr val="FF0000"/>
                    </a:solidFill>
                    <a:latin typeface="Comic Sans MS" pitchFamily="66" charset="0"/>
                  </a:rPr>
                  <a:t>Remark</a:t>
                </a:r>
                <a:r>
                  <a:rPr lang="zh-CN" altLang="en-US" sz="2600" dirty="0"/>
                  <a:t>：</a:t>
                </a:r>
                <a:r>
                  <a:rPr lang="zh-CN" altLang="da-DK" sz="2600" b="1" dirty="0">
                    <a:solidFill>
                      <a:srgbClr val="FF00FF"/>
                    </a:solidFill>
                  </a:rPr>
                  <a:t>用户不要轻易对其他</a:t>
                </a:r>
                <a:r>
                  <a:rPr lang="zh-CN" altLang="en-US" sz="2600" b="1" dirty="0">
                    <a:solidFill>
                      <a:srgbClr val="FF00FF"/>
                    </a:solidFill>
                  </a:rPr>
                  <a:t>用户</a:t>
                </a:r>
                <a:r>
                  <a:rPr lang="zh-CN" altLang="da-DK" sz="2600" b="1" dirty="0">
                    <a:solidFill>
                      <a:srgbClr val="FF00FF"/>
                    </a:solidFill>
                  </a:rPr>
                  <a:t>提供的随机数据进行</a:t>
                </a:r>
                <a:r>
                  <a:rPr lang="zh-CN" altLang="da-DK" sz="2600" b="1" dirty="0" smtClean="0">
                    <a:solidFill>
                      <a:srgbClr val="FF00FF"/>
                    </a:solidFill>
                  </a:rPr>
                  <a:t>签名</a:t>
                </a:r>
                <a:endParaRPr lang="en-US" altLang="zh-CN" sz="2600" b="1" dirty="0">
                  <a:solidFill>
                    <a:srgbClr val="FF00FF"/>
                  </a:solidFill>
                </a:endParaRPr>
              </a:p>
              <a:p>
                <a:pPr lvl="1">
                  <a:lnSpc>
                    <a:spcPct val="90000"/>
                  </a:lnSpc>
                </a:pPr>
                <a:r>
                  <a:rPr lang="zh-CN" altLang="da-DK" sz="2600" dirty="0"/>
                  <a:t>更有效的方法</a:t>
                </a:r>
                <a:r>
                  <a:rPr lang="zh-CN" altLang="en-US" sz="2600" dirty="0"/>
                  <a:t>：</a:t>
                </a:r>
                <a:r>
                  <a:rPr lang="zh-CN" altLang="da-DK" sz="2600" b="1" dirty="0">
                    <a:solidFill>
                      <a:srgbClr val="C6062F"/>
                    </a:solidFill>
                  </a:rPr>
                  <a:t>对数据的</a:t>
                </a:r>
                <a:r>
                  <a:rPr lang="en-US" altLang="zh-CN" sz="2600" b="1" dirty="0">
                    <a:solidFill>
                      <a:srgbClr val="C6062F"/>
                    </a:solidFill>
                  </a:rPr>
                  <a:t>Hash</a:t>
                </a:r>
                <a:r>
                  <a:rPr lang="zh-CN" altLang="en-US" sz="2600" b="1" dirty="0">
                    <a:solidFill>
                      <a:srgbClr val="C6062F"/>
                    </a:solidFill>
                  </a:rPr>
                  <a:t>值签名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524000"/>
                <a:ext cx="8229600" cy="4800600"/>
              </a:xfrm>
              <a:blipFill>
                <a:blip r:embed="rId2"/>
                <a:stretch>
                  <a:fillRect l="-1259" t="-3426" b="-139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32</a:t>
            </a:fld>
            <a:endParaRPr lang="en-US" altLang="zh-CN" dirty="0"/>
          </a:p>
        </p:txBody>
      </p:sp>
      <p:sp>
        <p:nvSpPr>
          <p:cNvPr id="7" name="标题 1"/>
          <p:cNvSpPr>
            <a:spLocks noGrp="1"/>
          </p:cNvSpPr>
          <p:nvPr>
            <p:ph type="title"/>
          </p:nvPr>
        </p:nvSpPr>
        <p:spPr/>
        <p:txBody>
          <a:bodyPr/>
          <a:lstStyle/>
          <a:p>
            <a:r>
              <a:rPr lang="zh-CN" altLang="en-US" dirty="0" smtClean="0"/>
              <a:t>对</a:t>
            </a:r>
            <a:r>
              <a:rPr lang="en-US" altLang="zh-CN" dirty="0" smtClean="0"/>
              <a:t>RSA</a:t>
            </a:r>
            <a:r>
              <a:rPr lang="zh-CN" altLang="en-US" dirty="0" smtClean="0"/>
              <a:t>签名的攻击</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a:t>
            </a:r>
            <a:r>
              <a:rPr lang="zh-CN" altLang="en-US" dirty="0" smtClean="0"/>
              <a:t>的重要性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28800"/>
                <a:ext cx="8229600" cy="4495800"/>
              </a:xfrm>
            </p:spPr>
            <p:txBody>
              <a:bodyPr/>
              <a:lstStyle/>
              <a:p>
                <a:pPr marL="514350" indent="-514350"/>
                <a14:m>
                  <m:oMath xmlns:m="http://schemas.openxmlformats.org/officeDocument/2006/math">
                    <m:r>
                      <a:rPr lang="en-US" altLang="zh-CN" sz="3200" b="1" i="1" dirty="0" smtClean="0">
                        <a:solidFill>
                          <a:schemeClr val="tx1"/>
                        </a:solidFill>
                        <a:latin typeface="Cambria Math"/>
                        <a:ea typeface="楷体_GB2312" pitchFamily="49" charset="-122"/>
                      </a:rPr>
                      <m:t>𝑯</m:t>
                    </m:r>
                    <m:r>
                      <a:rPr lang="en-US" altLang="zh-CN" sz="3200" b="1" i="1" dirty="0" smtClean="0">
                        <a:solidFill>
                          <a:schemeClr val="tx1"/>
                        </a:solidFill>
                        <a:latin typeface="Cambria Math"/>
                        <a:ea typeface="楷体_GB2312" pitchFamily="49" charset="-122"/>
                      </a:rPr>
                      <m:t>(</m:t>
                    </m:r>
                    <m:r>
                      <a:rPr lang="en-US" altLang="zh-CN" sz="3200" b="1" i="1" dirty="0" smtClean="0">
                        <a:solidFill>
                          <a:schemeClr val="tx1"/>
                        </a:solidFill>
                        <a:latin typeface="Cambria Math"/>
                        <a:ea typeface="楷体_GB2312" pitchFamily="49" charset="-122"/>
                      </a:rPr>
                      <m:t>𝑴</m:t>
                    </m:r>
                    <m:r>
                      <a:rPr lang="en-US" altLang="zh-CN" sz="3200" b="1" i="1" dirty="0" smtClean="0">
                        <a:solidFill>
                          <a:schemeClr val="tx1"/>
                        </a:solidFill>
                        <a:latin typeface="Cambria Math"/>
                        <a:ea typeface="楷体_GB2312" pitchFamily="49" charset="-122"/>
                      </a:rPr>
                      <m:t>)</m:t>
                    </m:r>
                  </m:oMath>
                </a14:m>
                <a:r>
                  <a:rPr lang="zh-CN" altLang="en-US" sz="3200" b="1" dirty="0" smtClean="0">
                    <a:solidFill>
                      <a:schemeClr val="tx1"/>
                    </a:solidFill>
                    <a:latin typeface="楷体_GB2312" pitchFamily="49" charset="-122"/>
                    <a:ea typeface="楷体_GB2312" pitchFamily="49" charset="-122"/>
                  </a:rPr>
                  <a:t>的另一个作用</a:t>
                </a:r>
                <a:r>
                  <a:rPr lang="en-US" altLang="zh-CN" sz="3200" b="1" dirty="0" smtClean="0">
                    <a:solidFill>
                      <a:schemeClr val="tx1"/>
                    </a:solidFill>
                    <a:latin typeface="楷体_GB2312" pitchFamily="49" charset="-122"/>
                    <a:ea typeface="楷体_GB2312" pitchFamily="49" charset="-122"/>
                  </a:rPr>
                  <a:t>—</a:t>
                </a:r>
                <a:r>
                  <a:rPr lang="zh-CN" altLang="en-US" sz="3200" b="1" dirty="0" smtClean="0">
                    <a:solidFill>
                      <a:srgbClr val="C6062F"/>
                    </a:solidFill>
                    <a:latin typeface="华文隶书" pitchFamily="2" charset="-122"/>
                    <a:ea typeface="华文隶书" pitchFamily="2" charset="-122"/>
                  </a:rPr>
                  <a:t>加快签名速度</a:t>
                </a:r>
                <a:endParaRPr lang="en-US" altLang="zh-CN" sz="1200" b="1" dirty="0" smtClean="0">
                  <a:latin typeface="华文隶书" pitchFamily="2" charset="-122"/>
                  <a:ea typeface="华文隶书" pitchFamily="2" charset="-122"/>
                </a:endParaRPr>
              </a:p>
              <a:p>
                <a:pPr marL="914400" lvl="1" indent="-514350"/>
                <a:r>
                  <a:rPr lang="zh-CN" altLang="en-US" sz="2800" dirty="0" smtClean="0">
                    <a:latin typeface="楷体_GB2312" pitchFamily="49" charset="-122"/>
                    <a:ea typeface="楷体_GB2312" pitchFamily="49" charset="-122"/>
                  </a:rPr>
                  <a:t>对整个消息签名，由于公钥体制速度比较慢，当消息比较长时，签名与验证过程都会相当慢</a:t>
                </a:r>
                <a:endParaRPr lang="en-US" altLang="zh-CN" sz="2800" dirty="0" smtClean="0">
                  <a:latin typeface="楷体_GB2312" pitchFamily="49" charset="-122"/>
                  <a:ea typeface="楷体_GB2312" pitchFamily="49" charset="-122"/>
                </a:endParaRPr>
              </a:p>
              <a:p>
                <a:pPr marL="914400" lvl="1" indent="-514350"/>
                <a:endParaRPr lang="en-US" altLang="zh-CN" sz="1200" dirty="0" smtClean="0">
                  <a:latin typeface="楷体_GB2312" pitchFamily="49" charset="-122"/>
                  <a:ea typeface="楷体_GB2312" pitchFamily="49" charset="-122"/>
                </a:endParaRPr>
              </a:p>
              <a:p>
                <a:pPr marL="914400" lvl="1" indent="-514350"/>
                <a:r>
                  <a:rPr lang="zh-CN" altLang="en-US" sz="2800" dirty="0" smtClean="0">
                    <a:latin typeface="楷体_GB2312" pitchFamily="49" charset="-122"/>
                    <a:ea typeface="楷体_GB2312" pitchFamily="49" charset="-122"/>
                  </a:rPr>
                  <a:t>对消息的</a:t>
                </a:r>
                <a:r>
                  <a:rPr lang="en-US" altLang="zh-CN" sz="2800" dirty="0" smtClean="0">
                    <a:latin typeface="楷体_GB2312" pitchFamily="49" charset="-122"/>
                    <a:ea typeface="楷体_GB2312" pitchFamily="49" charset="-122"/>
                  </a:rPr>
                  <a:t>Hash</a:t>
                </a:r>
                <a:r>
                  <a:rPr lang="zh-CN" altLang="en-US" sz="2800" dirty="0" smtClean="0">
                    <a:latin typeface="楷体_GB2312" pitchFamily="49" charset="-122"/>
                    <a:ea typeface="楷体_GB2312" pitchFamily="49" charset="-122"/>
                  </a:rPr>
                  <a:t>值签名，则无论消息多长，签名都只与</a:t>
                </a:r>
                <a:r>
                  <a:rPr lang="en-US" altLang="zh-CN" sz="2800" dirty="0" smtClean="0">
                    <a:latin typeface="楷体_GB2312" pitchFamily="49" charset="-122"/>
                    <a:ea typeface="楷体_GB2312" pitchFamily="49" charset="-122"/>
                  </a:rPr>
                  <a:t>Hash</a:t>
                </a:r>
                <a:r>
                  <a:rPr lang="zh-CN" altLang="en-US" sz="2800" dirty="0" smtClean="0">
                    <a:latin typeface="楷体_GB2312" pitchFamily="49" charset="-122"/>
                    <a:ea typeface="楷体_GB2312" pitchFamily="49" charset="-122"/>
                  </a:rPr>
                  <a:t>值的长度有关</a:t>
                </a:r>
                <a:endParaRPr lang="en-US" altLang="zh-CN" sz="2800" dirty="0" smtClean="0">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28800"/>
                <a:ext cx="8229600" cy="4495800"/>
              </a:xfrm>
              <a:blipFill rotWithShape="1">
                <a:blip r:embed="rId2" cstate="print"/>
                <a:stretch>
                  <a:fillRect t="-2710" r="-125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62290" y="1832194"/>
            <a:ext cx="8244868" cy="2979408"/>
          </a:xfrm>
          <a:prstGeom prst="rect">
            <a:avLst/>
          </a:prstGeom>
        </p:spPr>
        <p:txBody>
          <a:bodyPr vert="horz" wrap="square" lIns="0" tIns="0" rIns="0" bIns="0" numCol="1" rtlCol="0" anchor="t" anchorCtr="0" compatLnSpc="1">
            <a:prstTxWarp prst="textNoShape">
              <a:avLst/>
            </a:prstTxWarp>
            <a:spAutoFit/>
          </a:bodyPr>
          <a:lstStyle/>
          <a:p>
            <a:pPr marL="157143"/>
            <a:r>
              <a:rPr spc="-5" dirty="0"/>
              <a:t>⑵、对</a:t>
            </a:r>
            <a:r>
              <a:rPr spc="-5" dirty="0">
                <a:latin typeface="Times New Roman"/>
                <a:cs typeface="Times New Roman"/>
              </a:rPr>
              <a:t>RSA</a:t>
            </a:r>
            <a:r>
              <a:rPr spc="-5" dirty="0"/>
              <a:t>数字签名的攻击</a:t>
            </a:r>
          </a:p>
          <a:p>
            <a:pPr marL="157143">
              <a:spcBef>
                <a:spcPts val="701"/>
              </a:spcBef>
            </a:pPr>
            <a:r>
              <a:rPr sz="2805" spc="1212" dirty="0">
                <a:latin typeface="Wingdings"/>
                <a:cs typeface="Wingdings"/>
              </a:rPr>
              <a:t></a:t>
            </a:r>
            <a:r>
              <a:rPr sz="2805" spc="-95" dirty="0">
                <a:latin typeface="Times New Roman"/>
                <a:cs typeface="Times New Roman"/>
              </a:rPr>
              <a:t> </a:t>
            </a:r>
            <a:r>
              <a:rPr sz="2805" dirty="0"/>
              <a:t>结论</a:t>
            </a:r>
            <a:r>
              <a:rPr sz="2805" dirty="0">
                <a:latin typeface="Times New Roman"/>
                <a:cs typeface="Times New Roman"/>
              </a:rPr>
              <a:t>:</a:t>
            </a:r>
          </a:p>
          <a:p>
            <a:pPr marL="615212">
              <a:spcBef>
                <a:spcPts val="676"/>
              </a:spcBef>
            </a:pPr>
            <a:r>
              <a:rPr sz="2805" spc="1368" dirty="0">
                <a:latin typeface="Wingdings"/>
                <a:cs typeface="Wingdings"/>
              </a:rPr>
              <a:t></a:t>
            </a:r>
            <a:r>
              <a:rPr sz="2805" dirty="0"/>
              <a:t>不直接对数据</a:t>
            </a:r>
            <a:r>
              <a:rPr sz="2805" dirty="0">
                <a:latin typeface="Times New Roman"/>
                <a:cs typeface="Times New Roman"/>
              </a:rPr>
              <a:t>M</a:t>
            </a:r>
            <a:r>
              <a:rPr sz="2805" dirty="0"/>
              <a:t>签名，而是</a:t>
            </a:r>
            <a:r>
              <a:rPr sz="2805" spc="-10" dirty="0"/>
              <a:t>对</a:t>
            </a:r>
            <a:r>
              <a:rPr sz="2805" dirty="0">
                <a:latin typeface="Times New Roman"/>
                <a:cs typeface="Times New Roman"/>
              </a:rPr>
              <a:t>HASH(M</a:t>
            </a:r>
            <a:r>
              <a:rPr sz="2805" spc="-10" dirty="0">
                <a:latin typeface="Times New Roman"/>
                <a:cs typeface="Times New Roman"/>
              </a:rPr>
              <a:t>)</a:t>
            </a:r>
            <a:r>
              <a:rPr sz="2805" dirty="0"/>
              <a:t>签名。</a:t>
            </a:r>
            <a:endParaRPr sz="2805" dirty="0">
              <a:latin typeface="Times New Roman"/>
              <a:cs typeface="Times New Roman"/>
            </a:endParaRPr>
          </a:p>
          <a:p>
            <a:pPr marL="614575">
              <a:spcBef>
                <a:spcPts val="852"/>
              </a:spcBef>
            </a:pPr>
            <a:r>
              <a:rPr sz="2805" spc="1368" dirty="0">
                <a:latin typeface="Wingdings"/>
                <a:cs typeface="Wingdings"/>
              </a:rPr>
              <a:t></a:t>
            </a:r>
            <a:r>
              <a:rPr sz="2805" dirty="0"/>
              <a:t>使用时间戳</a:t>
            </a:r>
            <a:endParaRPr sz="2805" dirty="0">
              <a:latin typeface="Wingdings"/>
              <a:cs typeface="Wingdings"/>
            </a:endParaRPr>
          </a:p>
          <a:p>
            <a:pPr marL="900868" marR="5090" indent="-286293">
              <a:spcBef>
                <a:spcPts val="676"/>
              </a:spcBef>
            </a:pPr>
            <a:r>
              <a:rPr sz="2805" spc="1368" dirty="0">
                <a:latin typeface="Wingdings"/>
                <a:cs typeface="Wingdings"/>
              </a:rPr>
              <a:t></a:t>
            </a:r>
            <a:r>
              <a:rPr sz="2805" spc="25" dirty="0" err="1"/>
              <a:t>对于同时确保秘密性和真实性的通信，</a:t>
            </a:r>
            <a:r>
              <a:rPr sz="2805" spc="25" dirty="0" err="1" smtClean="0"/>
              <a:t>应当先签</a:t>
            </a:r>
            <a:r>
              <a:rPr sz="2805" dirty="0" err="1" smtClean="0"/>
              <a:t>名后加密</a:t>
            </a:r>
            <a:r>
              <a:rPr sz="2805" dirty="0"/>
              <a:t>。</a:t>
            </a:r>
            <a:endParaRPr sz="2805" dirty="0">
              <a:latin typeface="Wingdings"/>
              <a:cs typeface="Wingdings"/>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34</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742811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63" y="1643075"/>
            <a:ext cx="7581335" cy="4155369"/>
          </a:xfrm>
          <a:prstGeom prst="rect">
            <a:avLst/>
          </a:prstGeom>
        </p:spPr>
        <p:txBody>
          <a:bodyPr vert="horz" wrap="square" lIns="0" tIns="0" rIns="0" bIns="0" rtlCol="0">
            <a:spAutoFit/>
          </a:bodyPr>
          <a:lstStyle/>
          <a:p>
            <a:pPr marL="12724"/>
            <a:r>
              <a:rPr sz="3206" b="1" spc="-5" dirty="0">
                <a:latin typeface="宋体"/>
                <a:cs typeface="宋体"/>
              </a:rPr>
              <a:t>⑶、</a:t>
            </a:r>
            <a:r>
              <a:rPr sz="3206" b="1" spc="-5" dirty="0">
                <a:latin typeface="Times New Roman"/>
                <a:cs typeface="Times New Roman"/>
              </a:rPr>
              <a:t>RSA</a:t>
            </a:r>
            <a:r>
              <a:rPr sz="3206" b="1" spc="-5" dirty="0">
                <a:latin typeface="宋体"/>
                <a:cs typeface="宋体"/>
              </a:rPr>
              <a:t>数字签名的应</a:t>
            </a:r>
            <a:r>
              <a:rPr sz="3206" b="1" spc="-15" dirty="0">
                <a:latin typeface="宋体"/>
                <a:cs typeface="宋体"/>
              </a:rPr>
              <a:t>用</a:t>
            </a:r>
            <a:r>
              <a:rPr sz="3206" b="1" spc="-812" dirty="0">
                <a:latin typeface="宋体"/>
                <a:cs typeface="宋体"/>
              </a:rPr>
              <a:t> </a:t>
            </a:r>
            <a:r>
              <a:rPr sz="3206" b="1" spc="-10" dirty="0">
                <a:latin typeface="宋体"/>
                <a:cs typeface="宋体"/>
              </a:rPr>
              <a:t>：</a:t>
            </a:r>
            <a:r>
              <a:rPr sz="3206" b="1" spc="-5" dirty="0">
                <a:latin typeface="Times New Roman"/>
                <a:cs typeface="Times New Roman"/>
              </a:rPr>
              <a:t>PGP</a:t>
            </a:r>
            <a:endParaRPr sz="3206" dirty="0">
              <a:latin typeface="Times New Roman"/>
              <a:cs typeface="Times New Roman"/>
            </a:endParaRPr>
          </a:p>
          <a:p>
            <a:pPr marL="12724">
              <a:spcBef>
                <a:spcPts val="701"/>
              </a:spcBef>
            </a:pPr>
            <a:r>
              <a:rPr sz="2805" spc="1212" dirty="0">
                <a:latin typeface="Wingdings"/>
                <a:cs typeface="Wingdings"/>
              </a:rPr>
              <a:t></a:t>
            </a:r>
            <a:r>
              <a:rPr sz="2805" spc="-95" dirty="0">
                <a:latin typeface="Times New Roman"/>
                <a:cs typeface="Times New Roman"/>
              </a:rPr>
              <a:t> </a:t>
            </a:r>
            <a:r>
              <a:rPr sz="2805" b="1" dirty="0">
                <a:latin typeface="宋体"/>
                <a:cs typeface="宋体"/>
              </a:rPr>
              <a:t>数据</a:t>
            </a:r>
            <a:r>
              <a:rPr sz="2805" b="1" i="1" spc="-5" dirty="0">
                <a:latin typeface="Times New Roman"/>
                <a:cs typeface="Times New Roman"/>
              </a:rPr>
              <a:t>M</a:t>
            </a:r>
            <a:r>
              <a:rPr sz="2805" b="1" spc="-5" dirty="0">
                <a:latin typeface="宋体"/>
                <a:cs typeface="宋体"/>
              </a:rPr>
              <a:t>经</a:t>
            </a:r>
            <a:r>
              <a:rPr sz="2805" b="1" spc="-5" dirty="0">
                <a:latin typeface="Times New Roman"/>
                <a:cs typeface="Times New Roman"/>
              </a:rPr>
              <a:t>MD5</a:t>
            </a:r>
            <a:r>
              <a:rPr sz="2805" b="1" dirty="0">
                <a:latin typeface="宋体"/>
                <a:cs typeface="宋体"/>
              </a:rPr>
              <a:t>处理，得</a:t>
            </a:r>
            <a:r>
              <a:rPr sz="2805" b="1" spc="-5" dirty="0">
                <a:latin typeface="宋体"/>
                <a:cs typeface="宋体"/>
              </a:rPr>
              <a:t>到</a:t>
            </a:r>
            <a:r>
              <a:rPr sz="2805" b="1" spc="-5" dirty="0">
                <a:latin typeface="Times New Roman"/>
                <a:cs typeface="Times New Roman"/>
              </a:rPr>
              <a:t>MD</a:t>
            </a:r>
            <a:r>
              <a:rPr sz="2805" b="1" dirty="0">
                <a:latin typeface="Times New Roman"/>
                <a:cs typeface="Times New Roman"/>
              </a:rPr>
              <a:t>5</a:t>
            </a:r>
            <a:r>
              <a:rPr sz="2805" b="1" spc="-5" dirty="0">
                <a:latin typeface="宋体"/>
                <a:cs typeface="宋体"/>
              </a:rPr>
              <a:t>（</a:t>
            </a:r>
            <a:r>
              <a:rPr sz="2805" b="1" i="1" spc="-5" dirty="0">
                <a:latin typeface="Times New Roman"/>
                <a:cs typeface="Times New Roman"/>
              </a:rPr>
              <a:t>M</a:t>
            </a:r>
            <a:r>
              <a:rPr sz="2805" b="1" spc="-10" dirty="0">
                <a:latin typeface="宋体"/>
                <a:cs typeface="宋体"/>
              </a:rPr>
              <a:t>）</a:t>
            </a:r>
            <a:endParaRPr sz="2805" dirty="0">
              <a:latin typeface="宋体"/>
              <a:cs typeface="宋体"/>
            </a:endParaRPr>
          </a:p>
          <a:p>
            <a:pPr marL="12724">
              <a:spcBef>
                <a:spcPts val="676"/>
              </a:spcBef>
            </a:pPr>
            <a:r>
              <a:rPr sz="2805" spc="1212" dirty="0">
                <a:latin typeface="Wingdings"/>
                <a:cs typeface="Wingdings"/>
              </a:rPr>
              <a:t></a:t>
            </a:r>
            <a:r>
              <a:rPr sz="2805" spc="-95" dirty="0">
                <a:latin typeface="Times New Roman"/>
                <a:cs typeface="Times New Roman"/>
              </a:rPr>
              <a:t> </a:t>
            </a:r>
            <a:r>
              <a:rPr sz="2805" b="1" dirty="0">
                <a:latin typeface="宋体"/>
                <a:cs typeface="宋体"/>
              </a:rPr>
              <a:t>利用</a:t>
            </a:r>
            <a:r>
              <a:rPr sz="2805" b="1" dirty="0">
                <a:latin typeface="Times New Roman"/>
                <a:cs typeface="Times New Roman"/>
              </a:rPr>
              <a:t>RS</a:t>
            </a:r>
            <a:r>
              <a:rPr sz="2805" b="1" spc="5" dirty="0">
                <a:latin typeface="Times New Roman"/>
                <a:cs typeface="Times New Roman"/>
              </a:rPr>
              <a:t>A</a:t>
            </a:r>
            <a:r>
              <a:rPr sz="2805" b="1" spc="-5" dirty="0">
                <a:latin typeface="宋体"/>
                <a:cs typeface="宋体"/>
              </a:rPr>
              <a:t>对</a:t>
            </a:r>
            <a:r>
              <a:rPr sz="2805" b="1" spc="-5" dirty="0">
                <a:latin typeface="Times New Roman"/>
                <a:cs typeface="Times New Roman"/>
              </a:rPr>
              <a:t>HASH</a:t>
            </a:r>
            <a:r>
              <a:rPr sz="2805" b="1" dirty="0">
                <a:latin typeface="Times New Roman"/>
                <a:cs typeface="Times New Roman"/>
              </a:rPr>
              <a:t>(</a:t>
            </a:r>
            <a:r>
              <a:rPr sz="2805" b="1" i="1" spc="-5" dirty="0">
                <a:latin typeface="Times New Roman"/>
                <a:cs typeface="Times New Roman"/>
              </a:rPr>
              <a:t>M</a:t>
            </a:r>
            <a:r>
              <a:rPr sz="2805" b="1" dirty="0">
                <a:latin typeface="Times New Roman"/>
                <a:cs typeface="Times New Roman"/>
              </a:rPr>
              <a:t>)</a:t>
            </a:r>
            <a:r>
              <a:rPr sz="2805" b="1" dirty="0">
                <a:latin typeface="宋体"/>
                <a:cs typeface="宋体"/>
              </a:rPr>
              <a:t>签名</a:t>
            </a:r>
            <a:r>
              <a:rPr sz="2805" b="1" dirty="0">
                <a:latin typeface="Times New Roman"/>
                <a:cs typeface="Times New Roman"/>
              </a:rPr>
              <a:t>,</a:t>
            </a:r>
            <a:r>
              <a:rPr sz="2805" b="1" spc="-5" dirty="0">
                <a:latin typeface="宋体"/>
                <a:cs typeface="宋体"/>
              </a:rPr>
              <a:t>得到</a:t>
            </a:r>
            <a:r>
              <a:rPr sz="2805" b="1" spc="-10" dirty="0">
                <a:latin typeface="Times New Roman"/>
                <a:cs typeface="Times New Roman"/>
              </a:rPr>
              <a:t>M</a:t>
            </a:r>
            <a:r>
              <a:rPr sz="2805" b="1" dirty="0">
                <a:latin typeface="宋体"/>
                <a:cs typeface="宋体"/>
              </a:rPr>
              <a:t>的签</a:t>
            </a:r>
            <a:r>
              <a:rPr sz="2805" b="1" spc="-10" dirty="0">
                <a:latin typeface="宋体"/>
                <a:cs typeface="宋体"/>
              </a:rPr>
              <a:t>名</a:t>
            </a:r>
            <a:r>
              <a:rPr sz="2805" b="1" i="1" dirty="0">
                <a:latin typeface="Times New Roman"/>
                <a:cs typeface="Times New Roman"/>
              </a:rPr>
              <a:t>S</a:t>
            </a:r>
            <a:endParaRPr sz="2805" dirty="0">
              <a:latin typeface="Times New Roman"/>
              <a:cs typeface="Times New Roman"/>
            </a:endParaRPr>
          </a:p>
          <a:p>
            <a:pPr marL="12724">
              <a:spcBef>
                <a:spcPts val="676"/>
              </a:spcBef>
            </a:pPr>
            <a:r>
              <a:rPr sz="2805" spc="1212" dirty="0">
                <a:latin typeface="Wingdings"/>
                <a:cs typeface="Wingdings"/>
              </a:rPr>
              <a:t></a:t>
            </a:r>
            <a:r>
              <a:rPr sz="2805" spc="-95" dirty="0">
                <a:latin typeface="Times New Roman"/>
                <a:cs typeface="Times New Roman"/>
              </a:rPr>
              <a:t> </a:t>
            </a:r>
            <a:r>
              <a:rPr sz="2805" b="1" dirty="0">
                <a:latin typeface="宋体"/>
                <a:cs typeface="宋体"/>
              </a:rPr>
              <a:t>使用</a:t>
            </a:r>
            <a:r>
              <a:rPr sz="2805" b="1" spc="-5" dirty="0">
                <a:latin typeface="Times New Roman"/>
                <a:cs typeface="Times New Roman"/>
              </a:rPr>
              <a:t>ZI</a:t>
            </a:r>
            <a:r>
              <a:rPr sz="2805" b="1" spc="-10" dirty="0">
                <a:latin typeface="Times New Roman"/>
                <a:cs typeface="Times New Roman"/>
              </a:rPr>
              <a:t>P</a:t>
            </a:r>
            <a:r>
              <a:rPr sz="2805" b="1" spc="-5" dirty="0">
                <a:latin typeface="宋体"/>
                <a:cs typeface="宋体"/>
              </a:rPr>
              <a:t>对</a:t>
            </a:r>
            <a:r>
              <a:rPr sz="2805" b="1" dirty="0">
                <a:latin typeface="Times New Roman"/>
                <a:cs typeface="Times New Roman"/>
              </a:rPr>
              <a:t>&lt;</a:t>
            </a:r>
            <a:r>
              <a:rPr sz="2805" b="1" spc="5" dirty="0">
                <a:latin typeface="Times New Roman"/>
                <a:cs typeface="Times New Roman"/>
              </a:rPr>
              <a:t> </a:t>
            </a:r>
            <a:r>
              <a:rPr sz="2805" b="1" i="1" spc="-5" dirty="0">
                <a:latin typeface="Times New Roman"/>
                <a:cs typeface="Times New Roman"/>
              </a:rPr>
              <a:t>M</a:t>
            </a:r>
            <a:r>
              <a:rPr sz="2805" b="1" dirty="0">
                <a:latin typeface="Times New Roman"/>
                <a:cs typeface="Times New Roman"/>
              </a:rPr>
              <a:t>, </a:t>
            </a:r>
            <a:r>
              <a:rPr sz="2805" b="1" i="1" dirty="0">
                <a:latin typeface="Times New Roman"/>
                <a:cs typeface="Times New Roman"/>
              </a:rPr>
              <a:t>S</a:t>
            </a:r>
            <a:r>
              <a:rPr sz="2805" b="1" i="1" spc="-5" dirty="0">
                <a:latin typeface="Times New Roman"/>
                <a:cs typeface="Times New Roman"/>
              </a:rPr>
              <a:t> </a:t>
            </a:r>
            <a:r>
              <a:rPr sz="2805" b="1" spc="-5" dirty="0">
                <a:latin typeface="Times New Roman"/>
                <a:cs typeface="Times New Roman"/>
              </a:rPr>
              <a:t>&gt;</a:t>
            </a:r>
            <a:r>
              <a:rPr sz="2805" b="1" dirty="0">
                <a:latin typeface="宋体"/>
                <a:cs typeface="宋体"/>
              </a:rPr>
              <a:t>压缩</a:t>
            </a:r>
            <a:endParaRPr sz="2805" dirty="0">
              <a:latin typeface="宋体"/>
              <a:cs typeface="宋体"/>
            </a:endParaRPr>
          </a:p>
          <a:p>
            <a:pPr marL="12724">
              <a:spcBef>
                <a:spcPts val="671"/>
              </a:spcBef>
            </a:pPr>
            <a:r>
              <a:rPr sz="2805" spc="1212" dirty="0">
                <a:latin typeface="Wingdings"/>
                <a:cs typeface="Wingdings"/>
              </a:rPr>
              <a:t></a:t>
            </a:r>
            <a:r>
              <a:rPr sz="2805" spc="-95" dirty="0">
                <a:latin typeface="Times New Roman"/>
                <a:cs typeface="Times New Roman"/>
              </a:rPr>
              <a:t> </a:t>
            </a:r>
            <a:r>
              <a:rPr sz="2805" b="1" dirty="0">
                <a:latin typeface="宋体"/>
                <a:cs typeface="宋体"/>
              </a:rPr>
              <a:t>再用</a:t>
            </a:r>
            <a:r>
              <a:rPr sz="2805" b="1" spc="-5" dirty="0">
                <a:latin typeface="Times New Roman"/>
                <a:cs typeface="Times New Roman"/>
              </a:rPr>
              <a:t>IDE</a:t>
            </a:r>
            <a:r>
              <a:rPr sz="2805" b="1" spc="5" dirty="0">
                <a:latin typeface="Times New Roman"/>
                <a:cs typeface="Times New Roman"/>
              </a:rPr>
              <a:t>A</a:t>
            </a:r>
            <a:r>
              <a:rPr sz="2805" b="1" dirty="0">
                <a:latin typeface="宋体"/>
                <a:cs typeface="宋体"/>
              </a:rPr>
              <a:t>对压缩数据加密</a:t>
            </a:r>
            <a:r>
              <a:rPr sz="2805" b="1" spc="-10" dirty="0">
                <a:latin typeface="宋体"/>
                <a:cs typeface="宋体"/>
              </a:rPr>
              <a:t>：</a:t>
            </a:r>
            <a:r>
              <a:rPr sz="2805" b="1" spc="-721" dirty="0">
                <a:latin typeface="宋体"/>
                <a:cs typeface="宋体"/>
              </a:rPr>
              <a:t> </a:t>
            </a:r>
            <a:r>
              <a:rPr sz="2805" b="1" spc="-5" dirty="0">
                <a:latin typeface="Times New Roman"/>
                <a:cs typeface="Times New Roman"/>
              </a:rPr>
              <a:t>IDEA(ZIP</a:t>
            </a:r>
            <a:r>
              <a:rPr sz="2805" b="1" dirty="0">
                <a:latin typeface="Times New Roman"/>
                <a:cs typeface="Times New Roman"/>
              </a:rPr>
              <a:t>(</a:t>
            </a:r>
            <a:r>
              <a:rPr sz="2805" b="1" i="1" spc="-5" dirty="0">
                <a:latin typeface="Times New Roman"/>
                <a:cs typeface="Times New Roman"/>
              </a:rPr>
              <a:t>M</a:t>
            </a:r>
            <a:r>
              <a:rPr sz="2805" b="1" dirty="0">
                <a:latin typeface="Times New Roman"/>
                <a:cs typeface="Times New Roman"/>
              </a:rPr>
              <a:t>,</a:t>
            </a:r>
            <a:r>
              <a:rPr sz="2805" b="1" spc="-5" dirty="0">
                <a:latin typeface="Times New Roman"/>
                <a:cs typeface="Times New Roman"/>
              </a:rPr>
              <a:t> </a:t>
            </a:r>
            <a:r>
              <a:rPr sz="2805" b="1" i="1" dirty="0">
                <a:latin typeface="Times New Roman"/>
                <a:cs typeface="Times New Roman"/>
              </a:rPr>
              <a:t>S</a:t>
            </a:r>
            <a:r>
              <a:rPr sz="2805" b="1" dirty="0">
                <a:latin typeface="Times New Roman"/>
                <a:cs typeface="Times New Roman"/>
              </a:rPr>
              <a:t>))</a:t>
            </a:r>
            <a:endParaRPr sz="2805" dirty="0">
              <a:latin typeface="Times New Roman"/>
              <a:cs typeface="Times New Roman"/>
            </a:endParaRPr>
          </a:p>
          <a:p>
            <a:pPr marL="356276" indent="-343552">
              <a:spcBef>
                <a:spcPts val="676"/>
              </a:spcBef>
              <a:buChar char=""/>
              <a:tabLst>
                <a:tab pos="356276" algn="l"/>
              </a:tabLst>
            </a:pPr>
            <a:r>
              <a:rPr sz="2805" b="1" spc="-5" dirty="0">
                <a:latin typeface="宋体"/>
                <a:cs typeface="宋体"/>
              </a:rPr>
              <a:t>用</a:t>
            </a:r>
            <a:r>
              <a:rPr sz="2805" b="1" dirty="0">
                <a:latin typeface="Times New Roman"/>
                <a:cs typeface="Times New Roman"/>
              </a:rPr>
              <a:t>RS</a:t>
            </a:r>
            <a:r>
              <a:rPr sz="2805" b="1" spc="5" dirty="0">
                <a:latin typeface="Times New Roman"/>
                <a:cs typeface="Times New Roman"/>
              </a:rPr>
              <a:t>A</a:t>
            </a:r>
            <a:r>
              <a:rPr sz="2805" b="1" spc="-5" dirty="0">
                <a:latin typeface="宋体"/>
                <a:cs typeface="宋体"/>
              </a:rPr>
              <a:t>对</a:t>
            </a:r>
            <a:r>
              <a:rPr sz="2805" b="1" dirty="0">
                <a:latin typeface="Times New Roman"/>
                <a:cs typeface="Times New Roman"/>
              </a:rPr>
              <a:t>IDEA</a:t>
            </a:r>
            <a:r>
              <a:rPr sz="2805" b="1" dirty="0">
                <a:latin typeface="宋体"/>
                <a:cs typeface="宋体"/>
              </a:rPr>
              <a:t>的密钥加密</a:t>
            </a:r>
            <a:r>
              <a:rPr sz="2805" b="1" spc="-5" dirty="0">
                <a:latin typeface="宋体"/>
                <a:cs typeface="宋体"/>
              </a:rPr>
              <a:t>：</a:t>
            </a:r>
            <a:r>
              <a:rPr sz="2805" b="1" dirty="0">
                <a:latin typeface="Times New Roman"/>
                <a:cs typeface="Times New Roman"/>
              </a:rPr>
              <a:t>RSA(</a:t>
            </a:r>
            <a:r>
              <a:rPr sz="2805" b="1" i="1" spc="5" dirty="0">
                <a:latin typeface="Times New Roman"/>
                <a:cs typeface="Times New Roman"/>
              </a:rPr>
              <a:t>k</a:t>
            </a:r>
            <a:r>
              <a:rPr sz="2805" b="1" dirty="0">
                <a:latin typeface="Times New Roman"/>
                <a:cs typeface="Times New Roman"/>
              </a:rPr>
              <a:t>)</a:t>
            </a:r>
            <a:endParaRPr sz="2805" dirty="0">
              <a:latin typeface="Times New Roman"/>
              <a:cs typeface="Times New Roman"/>
            </a:endParaRPr>
          </a:p>
          <a:p>
            <a:pPr marL="12724">
              <a:spcBef>
                <a:spcPts val="676"/>
              </a:spcBef>
            </a:pPr>
            <a:r>
              <a:rPr sz="2805" spc="1212" dirty="0">
                <a:latin typeface="Wingdings"/>
                <a:cs typeface="Wingdings"/>
              </a:rPr>
              <a:t></a:t>
            </a:r>
            <a:r>
              <a:rPr sz="2805" spc="-95" dirty="0">
                <a:latin typeface="Times New Roman"/>
                <a:cs typeface="Times New Roman"/>
              </a:rPr>
              <a:t> </a:t>
            </a:r>
            <a:r>
              <a:rPr sz="2805" b="1" dirty="0">
                <a:latin typeface="宋体"/>
                <a:cs typeface="宋体"/>
              </a:rPr>
              <a:t>形成数据</a:t>
            </a:r>
            <a:r>
              <a:rPr sz="2805" b="1" spc="-5" dirty="0">
                <a:latin typeface="宋体"/>
                <a:cs typeface="宋体"/>
              </a:rPr>
              <a:t>：</a:t>
            </a:r>
            <a:r>
              <a:rPr sz="2805" b="1" dirty="0">
                <a:latin typeface="Times New Roman"/>
                <a:cs typeface="Times New Roman"/>
              </a:rPr>
              <a:t>&lt;</a:t>
            </a:r>
            <a:r>
              <a:rPr sz="2805" b="1" spc="5" dirty="0">
                <a:latin typeface="Times New Roman"/>
                <a:cs typeface="Times New Roman"/>
              </a:rPr>
              <a:t> </a:t>
            </a:r>
            <a:r>
              <a:rPr sz="2805" b="1" spc="-5" dirty="0">
                <a:latin typeface="Times New Roman"/>
                <a:cs typeface="Times New Roman"/>
              </a:rPr>
              <a:t>IDEA(ZIP</a:t>
            </a:r>
            <a:r>
              <a:rPr sz="2805" b="1" dirty="0">
                <a:latin typeface="Times New Roman"/>
                <a:cs typeface="Times New Roman"/>
              </a:rPr>
              <a:t>(</a:t>
            </a:r>
            <a:r>
              <a:rPr sz="2805" b="1" i="1" spc="-5" dirty="0">
                <a:latin typeface="Times New Roman"/>
                <a:cs typeface="Times New Roman"/>
              </a:rPr>
              <a:t>M</a:t>
            </a:r>
            <a:r>
              <a:rPr sz="2805" b="1" dirty="0">
                <a:latin typeface="Times New Roman"/>
                <a:cs typeface="Times New Roman"/>
              </a:rPr>
              <a:t>,</a:t>
            </a:r>
            <a:r>
              <a:rPr sz="2805" b="1" i="1" dirty="0">
                <a:latin typeface="Times New Roman"/>
                <a:cs typeface="Times New Roman"/>
              </a:rPr>
              <a:t>S</a:t>
            </a:r>
            <a:r>
              <a:rPr sz="2805" b="1" dirty="0">
                <a:latin typeface="Times New Roman"/>
                <a:cs typeface="Times New Roman"/>
              </a:rPr>
              <a:t>)), RSA(</a:t>
            </a:r>
            <a:r>
              <a:rPr sz="2805" b="1" i="1" dirty="0">
                <a:latin typeface="Times New Roman"/>
                <a:cs typeface="Times New Roman"/>
              </a:rPr>
              <a:t>k</a:t>
            </a:r>
            <a:r>
              <a:rPr sz="2805" b="1" dirty="0">
                <a:latin typeface="Times New Roman"/>
                <a:cs typeface="Times New Roman"/>
              </a:rPr>
              <a:t>)&gt;</a:t>
            </a:r>
            <a:endParaRPr sz="2805" dirty="0">
              <a:latin typeface="Times New Roman"/>
              <a:cs typeface="Times New Roman"/>
            </a:endParaRPr>
          </a:p>
          <a:p>
            <a:pPr marL="12724">
              <a:lnSpc>
                <a:spcPts val="3351"/>
              </a:lnSpc>
              <a:spcBef>
                <a:spcPts val="676"/>
              </a:spcBef>
            </a:pPr>
            <a:r>
              <a:rPr sz="2805" spc="1212" dirty="0">
                <a:latin typeface="Wingdings"/>
                <a:cs typeface="Wingdings"/>
              </a:rPr>
              <a:t></a:t>
            </a:r>
            <a:r>
              <a:rPr sz="2805" spc="-95" dirty="0">
                <a:latin typeface="Times New Roman"/>
                <a:cs typeface="Times New Roman"/>
              </a:rPr>
              <a:t> </a:t>
            </a:r>
            <a:r>
              <a:rPr sz="2805" b="1" dirty="0">
                <a:latin typeface="宋体"/>
                <a:cs typeface="宋体"/>
              </a:rPr>
              <a:t>将数据转换成</a:t>
            </a:r>
            <a:r>
              <a:rPr sz="2805" b="1" dirty="0">
                <a:latin typeface="Times New Roman"/>
                <a:cs typeface="Times New Roman"/>
              </a:rPr>
              <a:t>ASCII</a:t>
            </a:r>
            <a:r>
              <a:rPr sz="2805" b="1" spc="-10" dirty="0">
                <a:latin typeface="宋体"/>
                <a:cs typeface="宋体"/>
              </a:rPr>
              <a:t>码。</a:t>
            </a:r>
            <a:endParaRPr sz="2805" dirty="0">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35</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11807821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EIGamal</a:t>
            </a:r>
            <a:r>
              <a:rPr lang="zh-CN" altLang="en-US" dirty="0" smtClean="0"/>
              <a:t>签名方案</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28800"/>
                <a:ext cx="8229600" cy="4495800"/>
              </a:xfrm>
            </p:spPr>
            <p:txBody>
              <a:bodyPr/>
              <a:lstStyle/>
              <a:p>
                <a:r>
                  <a:rPr lang="en-US" altLang="zh-CN" b="1" dirty="0" smtClean="0">
                    <a:solidFill>
                      <a:srgbClr val="FF00FF"/>
                    </a:solidFill>
                    <a:latin typeface="楷体_GB2312" pitchFamily="49" charset="-122"/>
                    <a:ea typeface="楷体_GB2312" pitchFamily="49" charset="-122"/>
                  </a:rPr>
                  <a:t>ElGamal</a:t>
                </a:r>
                <a:r>
                  <a:rPr lang="zh-CN" altLang="en-US" b="1" dirty="0" smtClean="0">
                    <a:solidFill>
                      <a:srgbClr val="FF00FF"/>
                    </a:solidFill>
                    <a:latin typeface="楷体_GB2312" pitchFamily="49" charset="-122"/>
                    <a:ea typeface="楷体_GB2312" pitchFamily="49" charset="-122"/>
                  </a:rPr>
                  <a:t>数字签名方案由</a:t>
                </a:r>
                <a:r>
                  <a:rPr lang="en-US" altLang="zh-CN" dirty="0" err="1" smtClean="0">
                    <a:latin typeface="楷体_GB2312" pitchFamily="49" charset="-122"/>
                    <a:ea typeface="楷体_GB2312" pitchFamily="49" charset="-122"/>
                  </a:rPr>
                  <a:t>T.ElGamal</a:t>
                </a:r>
                <a:r>
                  <a:rPr lang="zh-CN" altLang="en-US" dirty="0" smtClean="0">
                    <a:latin typeface="楷体_GB2312" pitchFamily="49" charset="-122"/>
                    <a:ea typeface="楷体_GB2312" pitchFamily="49" charset="-122"/>
                  </a:rPr>
                  <a:t>在</a:t>
                </a:r>
                <a:r>
                  <a:rPr lang="en-US" altLang="zh-CN" dirty="0" smtClean="0">
                    <a:latin typeface="楷体_GB2312" pitchFamily="49" charset="-122"/>
                    <a:ea typeface="楷体_GB2312" pitchFamily="49" charset="-122"/>
                  </a:rPr>
                  <a:t>1985</a:t>
                </a:r>
                <a:r>
                  <a:rPr lang="zh-CN" altLang="en-US" dirty="0" smtClean="0">
                    <a:latin typeface="楷体_GB2312" pitchFamily="49" charset="-122"/>
                    <a:ea typeface="楷体_GB2312" pitchFamily="49" charset="-122"/>
                  </a:rPr>
                  <a:t>年提出</a:t>
                </a:r>
                <a:endParaRPr lang="en-US" altLang="zh-CN" dirty="0" smtClean="0">
                  <a:latin typeface="楷体_GB2312" pitchFamily="49" charset="-122"/>
                  <a:ea typeface="楷体_GB2312" pitchFamily="49" charset="-122"/>
                </a:endParaRPr>
              </a:p>
              <a:p>
                <a:pPr>
                  <a:lnSpc>
                    <a:spcPct val="110000"/>
                  </a:lnSpc>
                </a:pPr>
                <a:r>
                  <a:rPr lang="zh-CN" altLang="en-US" b="1" dirty="0" smtClean="0">
                    <a:solidFill>
                      <a:srgbClr val="692AA2"/>
                    </a:solidFill>
                    <a:latin typeface="Tahoma" pitchFamily="34" charset="0"/>
                  </a:rPr>
                  <a:t>签名过程：</a:t>
                </a:r>
              </a:p>
              <a:p>
                <a:pPr marL="914400" lvl="1" indent="-514350">
                  <a:lnSpc>
                    <a:spcPct val="110000"/>
                  </a:lnSpc>
                  <a:spcBef>
                    <a:spcPct val="0"/>
                  </a:spcBef>
                  <a:buFont typeface="+mj-lt"/>
                  <a:buAutoNum type="arabicPeriod"/>
                </a:pPr>
                <a:r>
                  <a:rPr lang="zh-CN" altLang="en-US" b="1" dirty="0" smtClean="0">
                    <a:solidFill>
                      <a:srgbClr val="FF00FF"/>
                    </a:solidFill>
                    <a:latin typeface="Tahoma" pitchFamily="34" charset="0"/>
                  </a:rPr>
                  <a:t>系统初始化过程：</a:t>
                </a:r>
                <a:r>
                  <a:rPr lang="zh-CN" altLang="en-US" dirty="0" smtClean="0">
                    <a:latin typeface="Tahoma" pitchFamily="34" charset="0"/>
                  </a:rPr>
                  <a:t>公钥为</a:t>
                </a:r>
                <a14:m>
                  <m:oMath xmlns:m="http://schemas.openxmlformats.org/officeDocument/2006/math">
                    <m:r>
                      <a:rPr lang="en-US" altLang="zh-CN" i="1" dirty="0" smtClean="0">
                        <a:latin typeface="Cambria Math"/>
                      </a:rPr>
                      <m:t>(</m:t>
                    </m:r>
                    <m:r>
                      <a:rPr lang="en-US" altLang="zh-CN" i="1" dirty="0" err="1" smtClean="0">
                        <a:latin typeface="Cambria Math"/>
                      </a:rPr>
                      <m:t>𝑝</m:t>
                    </m:r>
                    <m:r>
                      <a:rPr lang="en-US" altLang="zh-CN" b="0" i="1" dirty="0" smtClean="0">
                        <a:latin typeface="Cambria Math"/>
                      </a:rPr>
                      <m:t>,</m:t>
                    </m:r>
                    <m:r>
                      <a:rPr lang="en-US" altLang="zh-CN" i="1" dirty="0" err="1" smtClean="0">
                        <a:latin typeface="Cambria Math"/>
                      </a:rPr>
                      <m:t>𝑔</m:t>
                    </m:r>
                    <m:r>
                      <a:rPr lang="en-US" altLang="zh-CN" b="0" i="1" dirty="0" smtClean="0">
                        <a:latin typeface="Cambria Math"/>
                      </a:rPr>
                      <m:t>,</m:t>
                    </m:r>
                    <m:r>
                      <a:rPr lang="en-US" altLang="zh-CN" i="1" dirty="0" err="1" smtClean="0">
                        <a:latin typeface="Cambria Math"/>
                      </a:rPr>
                      <m:t>𝑦</m:t>
                    </m:r>
                    <m:r>
                      <a:rPr lang="en-US" altLang="zh-CN" i="1" dirty="0" smtClean="0">
                        <a:latin typeface="Cambria Math"/>
                      </a:rPr>
                      <m:t>)</m:t>
                    </m:r>
                  </m:oMath>
                </a14:m>
                <a:r>
                  <a:rPr lang="en-US" altLang="zh-CN" dirty="0" smtClean="0">
                    <a:latin typeface="Tahoma" pitchFamily="34" charset="0"/>
                  </a:rPr>
                  <a:t>，</a:t>
                </a:r>
                <a:r>
                  <a:rPr lang="zh-CN" altLang="en-US" dirty="0" smtClean="0">
                    <a:latin typeface="Tahoma" pitchFamily="34" charset="0"/>
                  </a:rPr>
                  <a:t>私钥为</a:t>
                </a:r>
                <a14:m>
                  <m:oMath xmlns:m="http://schemas.openxmlformats.org/officeDocument/2006/math">
                    <m:r>
                      <a:rPr lang="en-US" altLang="zh-CN" i="1" dirty="0" smtClean="0">
                        <a:latin typeface="Cambria Math"/>
                      </a:rPr>
                      <m:t>𝑥</m:t>
                    </m:r>
                    <m:r>
                      <a:rPr lang="en-US" altLang="zh-CN" i="1" dirty="0" smtClean="0">
                        <a:latin typeface="Cambria Math"/>
                      </a:rPr>
                      <m:t> (1≤</m:t>
                    </m:r>
                    <m:r>
                      <a:rPr lang="en-US" altLang="zh-CN" i="1" dirty="0" smtClean="0">
                        <a:latin typeface="Cambria Math"/>
                      </a:rPr>
                      <m:t>𝑥</m:t>
                    </m:r>
                    <m:r>
                      <a:rPr lang="zh-CN" altLang="en-US" i="1" dirty="0" smtClean="0">
                        <a:latin typeface="Cambria Math"/>
                      </a:rPr>
                      <m:t>＜</m:t>
                    </m:r>
                    <m:r>
                      <a:rPr lang="en-US" altLang="zh-CN" i="1" dirty="0" smtClean="0">
                        <a:latin typeface="Cambria Math"/>
                      </a:rPr>
                      <m:t>𝑝</m:t>
                    </m:r>
                    <m:r>
                      <a:rPr lang="en-US" altLang="zh-CN" i="1" dirty="0" smtClean="0">
                        <a:latin typeface="Cambria Math"/>
                      </a:rPr>
                      <m:t>−1)</m:t>
                    </m:r>
                  </m:oMath>
                </a14:m>
                <a:r>
                  <a:rPr lang="en-US" altLang="zh-CN" dirty="0" smtClean="0">
                    <a:latin typeface="Tahoma" pitchFamily="34" charset="0"/>
                  </a:rPr>
                  <a:t>，</a:t>
                </a:r>
                <a:r>
                  <a:rPr lang="zh-CN" altLang="en-US" dirty="0" smtClean="0">
                    <a:latin typeface="Tahoma" pitchFamily="34" charset="0"/>
                  </a:rPr>
                  <a:t>其中</a:t>
                </a:r>
                <a14:m>
                  <m:oMath xmlns:m="http://schemas.openxmlformats.org/officeDocument/2006/math">
                    <m:r>
                      <a:rPr lang="en-US" altLang="zh-CN" b="1" i="1" dirty="0" smtClean="0">
                        <a:solidFill>
                          <a:srgbClr val="FF0000"/>
                        </a:solidFill>
                        <a:latin typeface="Cambria Math"/>
                      </a:rPr>
                      <m:t>𝒚</m:t>
                    </m:r>
                    <m:r>
                      <a:rPr lang="en-US" altLang="zh-CN" b="1" i="1" dirty="0" smtClean="0">
                        <a:solidFill>
                          <a:srgbClr val="FF0000"/>
                        </a:solidFill>
                        <a:latin typeface="Cambria Math"/>
                      </a:rPr>
                      <m:t>=</m:t>
                    </m:r>
                    <m:sSup>
                      <m:sSupPr>
                        <m:ctrlPr>
                          <a:rPr lang="en-US" altLang="zh-CN" b="1" i="1" dirty="0" smtClean="0">
                            <a:solidFill>
                              <a:srgbClr val="FF0000"/>
                            </a:solidFill>
                            <a:latin typeface="Cambria Math" panose="02040503050406030204" pitchFamily="18" charset="0"/>
                          </a:rPr>
                        </m:ctrlPr>
                      </m:sSupPr>
                      <m:e>
                        <m:r>
                          <m:rPr>
                            <m:sty m:val="p"/>
                          </m:rPr>
                          <a:rPr lang="en-US" altLang="zh-CN" b="1" i="1" dirty="0">
                            <a:solidFill>
                              <a:srgbClr val="FF0000"/>
                            </a:solidFill>
                            <a:latin typeface="Cambria Math" panose="02040503050406030204" pitchFamily="18" charset="0"/>
                          </a:rPr>
                          <m:t>g</m:t>
                        </m:r>
                      </m:e>
                      <m:sup>
                        <m:r>
                          <a:rPr lang="en-US" altLang="zh-CN" b="1" i="1" dirty="0" smtClean="0">
                            <a:solidFill>
                              <a:srgbClr val="FF0000"/>
                            </a:solidFill>
                            <a:latin typeface="Cambria Math" panose="02040503050406030204" pitchFamily="18" charset="0"/>
                          </a:rPr>
                          <m:t>𝒙</m:t>
                        </m:r>
                      </m:sup>
                    </m:sSup>
                    <m:r>
                      <a:rPr lang="en-US" altLang="zh-CN" b="1" i="1" baseline="30000" dirty="0" smtClean="0">
                        <a:solidFill>
                          <a:srgbClr val="FF0000"/>
                        </a:solidFill>
                        <a:latin typeface="Cambria Math"/>
                      </a:rPr>
                      <m:t> </m:t>
                    </m:r>
                    <m:r>
                      <a:rPr lang="en-US" altLang="zh-CN" b="1" i="1" dirty="0" err="1" smtClean="0">
                        <a:solidFill>
                          <a:srgbClr val="FF0000"/>
                        </a:solidFill>
                        <a:latin typeface="Cambria Math"/>
                      </a:rPr>
                      <m:t>𝒎𝒐𝒅</m:t>
                    </m:r>
                    <m:r>
                      <a:rPr lang="en-US" altLang="zh-CN" b="1" i="1" dirty="0" smtClean="0">
                        <a:solidFill>
                          <a:srgbClr val="FF0000"/>
                        </a:solidFill>
                        <a:latin typeface="Cambria Math"/>
                      </a:rPr>
                      <m:t> </m:t>
                    </m:r>
                    <m:r>
                      <a:rPr lang="en-US" altLang="zh-CN" b="1" i="1" dirty="0" smtClean="0">
                        <a:solidFill>
                          <a:srgbClr val="FF0000"/>
                        </a:solidFill>
                        <a:latin typeface="Cambria Math"/>
                      </a:rPr>
                      <m:t>𝒑</m:t>
                    </m:r>
                  </m:oMath>
                </a14:m>
                <a:endParaRPr lang="zh-CN" altLang="en-US" b="1" dirty="0" smtClean="0">
                  <a:solidFill>
                    <a:srgbClr val="FF0000"/>
                  </a:solidFill>
                  <a:latin typeface="Tahoma" pitchFamily="34" charset="0"/>
                </a:endParaRPr>
              </a:p>
              <a:p>
                <a:pPr marL="914400" lvl="1" indent="-514350">
                  <a:lnSpc>
                    <a:spcPct val="110000"/>
                  </a:lnSpc>
                  <a:spcBef>
                    <a:spcPct val="0"/>
                  </a:spcBef>
                  <a:buFont typeface="+mj-lt"/>
                  <a:buAutoNum type="arabicPeriod"/>
                </a:pPr>
                <a:r>
                  <a:rPr lang="zh-CN" altLang="en-US" b="1" dirty="0" smtClean="0">
                    <a:solidFill>
                      <a:srgbClr val="FF00FF"/>
                    </a:solidFill>
                    <a:latin typeface="Tahoma" pitchFamily="34" charset="0"/>
                  </a:rPr>
                  <a:t>签名</a:t>
                </a:r>
                <a:r>
                  <a:rPr lang="zh-CN" altLang="en-US" b="1" dirty="0">
                    <a:solidFill>
                      <a:srgbClr val="FF00FF"/>
                    </a:solidFill>
                    <a:latin typeface="Tahoma" pitchFamily="34" charset="0"/>
                  </a:rPr>
                  <a:t>过程：</a:t>
                </a:r>
                <a:r>
                  <a:rPr lang="zh-CN" altLang="en-US" dirty="0" smtClean="0">
                    <a:latin typeface="Tahoma" pitchFamily="34" charset="0"/>
                  </a:rPr>
                  <a:t>给定消息</a:t>
                </a:r>
                <a14:m>
                  <m:oMath xmlns:m="http://schemas.openxmlformats.org/officeDocument/2006/math">
                    <m:r>
                      <a:rPr lang="en-US" altLang="zh-CN" i="1" dirty="0" smtClean="0">
                        <a:latin typeface="Cambria Math"/>
                      </a:rPr>
                      <m:t>𝑀</m:t>
                    </m:r>
                    <m:r>
                      <a:rPr lang="zh-CN" altLang="en-US" i="1" dirty="0" smtClean="0">
                        <a:latin typeface="Cambria Math"/>
                      </a:rPr>
                      <m:t>，</m:t>
                    </m:r>
                  </m:oMath>
                </a14:m>
                <a:r>
                  <a:rPr lang="zh-CN" altLang="en-US" dirty="0" smtClean="0">
                    <a:latin typeface="Tahoma" pitchFamily="34" charset="0"/>
                  </a:rPr>
                  <a:t>签名者如下计算：</a:t>
                </a:r>
              </a:p>
              <a:p>
                <a:pPr lvl="1">
                  <a:lnSpc>
                    <a:spcPct val="110000"/>
                  </a:lnSpc>
                  <a:spcBef>
                    <a:spcPct val="0"/>
                  </a:spcBef>
                  <a:buFontTx/>
                  <a:buNone/>
                </a:pPr>
                <a:r>
                  <a:rPr lang="zh-CN" altLang="en-US" dirty="0" smtClean="0">
                    <a:latin typeface="Tahoma" pitchFamily="34" charset="0"/>
                  </a:rPr>
                  <a:t>    ①选择随机数</a:t>
                </a:r>
                <a14:m>
                  <m:oMath xmlns:m="http://schemas.openxmlformats.org/officeDocument/2006/math">
                    <m:r>
                      <a:rPr lang="en-US" altLang="zh-CN" i="1" dirty="0" smtClean="0">
                        <a:latin typeface="Cambria Math"/>
                      </a:rPr>
                      <m:t>𝑘</m:t>
                    </m:r>
                    <m:r>
                      <a:rPr lang="en-US" altLang="zh-CN" i="1" dirty="0" smtClean="0">
                        <a:latin typeface="Cambria Math"/>
                      </a:rPr>
                      <m:t>∈</m:t>
                    </m:r>
                    <m:sSup>
                      <m:sSupPr>
                        <m:ctrlPr>
                          <a:rPr lang="en-US" altLang="zh-CN" i="1" dirty="0" smtClean="0">
                            <a:latin typeface="Cambria Math" panose="02040503050406030204" pitchFamily="18" charset="0"/>
                          </a:rPr>
                        </m:ctrlPr>
                      </m:sSupPr>
                      <m:e>
                        <m:sSub>
                          <m:sSubPr>
                            <m:ctrlPr>
                              <a:rPr lang="en-US" altLang="zh-CN" i="1" dirty="0" smtClean="0">
                                <a:latin typeface="Cambria Math" panose="02040503050406030204" pitchFamily="18" charset="0"/>
                              </a:rPr>
                            </m:ctrlPr>
                          </m:sSubPr>
                          <m:e>
                            <m:r>
                              <a:rPr lang="en-US" altLang="zh-CN" b="0" i="1" dirty="0" smtClean="0">
                                <a:latin typeface="Cambria Math"/>
                              </a:rPr>
                              <m:t>𝑍</m:t>
                            </m:r>
                          </m:e>
                          <m:sub>
                            <m:r>
                              <a:rPr lang="en-US" altLang="zh-CN" b="0" i="1" dirty="0" smtClean="0">
                                <a:latin typeface="Cambria Math"/>
                              </a:rPr>
                              <m:t>𝑝</m:t>
                            </m:r>
                          </m:sub>
                        </m:sSub>
                      </m:e>
                      <m:sup>
                        <m:r>
                          <a:rPr lang="zh-CN" altLang="en-US" b="0" i="1" dirty="0" smtClean="0">
                            <a:latin typeface="Cambria Math"/>
                          </a:rPr>
                          <m:t>∗</m:t>
                        </m:r>
                      </m:sup>
                    </m:sSup>
                  </m:oMath>
                </a14:m>
                <a:r>
                  <a:rPr lang="zh-CN" altLang="en-US" dirty="0" smtClean="0">
                    <a:latin typeface="Tahoma" pitchFamily="34" charset="0"/>
                  </a:rPr>
                  <a:t>，且</a:t>
                </a:r>
                <a14:m>
                  <m:oMath xmlns:m="http://schemas.openxmlformats.org/officeDocument/2006/math">
                    <m:r>
                      <a:rPr lang="en-US" altLang="zh-CN" i="1" dirty="0" smtClean="0">
                        <a:latin typeface="Cambria Math"/>
                      </a:rPr>
                      <m:t>𝑘</m:t>
                    </m:r>
                  </m:oMath>
                </a14:m>
                <a:r>
                  <a:rPr lang="zh-CN" altLang="en-US" dirty="0" smtClean="0">
                    <a:latin typeface="Tahoma" pitchFamily="34" charset="0"/>
                  </a:rPr>
                  <a:t>与</a:t>
                </a:r>
                <a14:m>
                  <m:oMath xmlns:m="http://schemas.openxmlformats.org/officeDocument/2006/math">
                    <m:r>
                      <a:rPr lang="en-US" altLang="zh-CN" i="1" dirty="0" smtClean="0">
                        <a:latin typeface="Cambria Math"/>
                      </a:rPr>
                      <m:t>(</m:t>
                    </m:r>
                    <m:r>
                      <a:rPr lang="en-US" altLang="zh-CN" i="1" dirty="0" smtClean="0">
                        <a:latin typeface="Cambria Math"/>
                      </a:rPr>
                      <m:t>𝑝</m:t>
                    </m:r>
                    <m:r>
                      <a:rPr lang="zh-CN" altLang="en-US" i="1" dirty="0" smtClean="0">
                        <a:latin typeface="Cambria Math"/>
                      </a:rPr>
                      <m:t>－</m:t>
                    </m:r>
                    <m:r>
                      <a:rPr lang="en-US" altLang="zh-CN" i="1" dirty="0" smtClean="0">
                        <a:latin typeface="Cambria Math"/>
                      </a:rPr>
                      <m:t>1)</m:t>
                    </m:r>
                  </m:oMath>
                </a14:m>
                <a:r>
                  <a:rPr lang="zh-CN" altLang="en-US" dirty="0" smtClean="0">
                    <a:latin typeface="Tahoma" pitchFamily="34" charset="0"/>
                  </a:rPr>
                  <a:t>互素；</a:t>
                </a:r>
              </a:p>
              <a:p>
                <a:pPr lvl="1">
                  <a:lnSpc>
                    <a:spcPct val="110000"/>
                  </a:lnSpc>
                  <a:spcBef>
                    <a:spcPct val="0"/>
                  </a:spcBef>
                  <a:buFontTx/>
                  <a:buNone/>
                </a:pPr>
                <a:r>
                  <a:rPr lang="zh-CN" altLang="en-US" dirty="0" smtClean="0">
                    <a:latin typeface="Tahoma" pitchFamily="34" charset="0"/>
                  </a:rPr>
                  <a:t>    ②首先计算消息</a:t>
                </a:r>
                <a14:m>
                  <m:oMath xmlns:m="http://schemas.openxmlformats.org/officeDocument/2006/math">
                    <m:r>
                      <a:rPr lang="en-US" altLang="zh-CN" i="1" dirty="0" smtClean="0">
                        <a:latin typeface="Cambria Math"/>
                      </a:rPr>
                      <m:t>𝑀</m:t>
                    </m:r>
                  </m:oMath>
                </a14:m>
                <a:r>
                  <a:rPr lang="zh-CN" altLang="en-US" dirty="0" smtClean="0">
                    <a:latin typeface="Tahoma" pitchFamily="34" charset="0"/>
                  </a:rPr>
                  <a:t>的哈希值</a:t>
                </a:r>
                <a14:m>
                  <m:oMath xmlns:m="http://schemas.openxmlformats.org/officeDocument/2006/math">
                    <m:r>
                      <a:rPr lang="en-US" altLang="zh-CN" i="1" dirty="0" smtClean="0">
                        <a:latin typeface="Cambria Math"/>
                      </a:rPr>
                      <m:t>𝐻</m:t>
                    </m:r>
                    <m:r>
                      <a:rPr lang="en-US" altLang="zh-CN" i="1" dirty="0" smtClean="0">
                        <a:latin typeface="Cambria Math"/>
                      </a:rPr>
                      <m:t>(</m:t>
                    </m:r>
                    <m:r>
                      <a:rPr lang="en-US" altLang="zh-CN" i="1" dirty="0" smtClean="0">
                        <a:latin typeface="Cambria Math"/>
                      </a:rPr>
                      <m:t>𝑀</m:t>
                    </m:r>
                    <m:r>
                      <a:rPr lang="en-US" altLang="zh-CN" i="1" dirty="0" smtClean="0">
                        <a:latin typeface="Cambria Math"/>
                      </a:rPr>
                      <m:t>)</m:t>
                    </m:r>
                  </m:oMath>
                </a14:m>
                <a:r>
                  <a:rPr lang="zh-CN" altLang="en-US" dirty="0" smtClean="0">
                    <a:latin typeface="Tahoma" pitchFamily="34" charset="0"/>
                  </a:rPr>
                  <a:t>，然后计算</a:t>
                </a:r>
                <a:r>
                  <a:rPr lang="en-US" altLang="zh-CN" dirty="0" smtClean="0">
                    <a:latin typeface="Tahoma" pitchFamily="34" charset="0"/>
                  </a:rPr>
                  <a:t>:</a:t>
                </a:r>
              </a:p>
              <a:p>
                <a:pPr lvl="1">
                  <a:lnSpc>
                    <a:spcPct val="110000"/>
                  </a:lnSpc>
                  <a:spcBef>
                    <a:spcPct val="0"/>
                  </a:spcBef>
                  <a:buFontTx/>
                  <a:buNone/>
                </a:pPr>
                <a:r>
                  <a:rPr lang="en-US" altLang="zh-CN" i="1" dirty="0" smtClean="0">
                    <a:solidFill>
                      <a:schemeClr val="accent2"/>
                    </a:solidFill>
                    <a:latin typeface="Tahoma" pitchFamily="34" charset="0"/>
                  </a:rPr>
                  <a:t>                         </a:t>
                </a:r>
                <a14:m>
                  <m:oMath xmlns:m="http://schemas.openxmlformats.org/officeDocument/2006/math">
                    <m:r>
                      <a:rPr lang="en-US" altLang="zh-CN" i="1" dirty="0" smtClean="0">
                        <a:solidFill>
                          <a:srgbClr val="FF0000"/>
                        </a:solidFill>
                        <a:latin typeface="Cambria Math"/>
                      </a:rPr>
                      <m:t>𝑟</m:t>
                    </m:r>
                    <m:r>
                      <a:rPr lang="en-US" altLang="zh-CN" i="1" dirty="0" smtClean="0">
                        <a:solidFill>
                          <a:srgbClr val="FF0000"/>
                        </a:solidFill>
                        <a:latin typeface="Cambria Math"/>
                      </a:rPr>
                      <m:t>=</m:t>
                    </m:r>
                    <m:sSup>
                      <m:sSupPr>
                        <m:ctrlPr>
                          <a:rPr lang="en-US" altLang="zh-CN" b="1" i="1" dirty="0">
                            <a:solidFill>
                              <a:srgbClr val="FF0000"/>
                            </a:solidFill>
                            <a:latin typeface="Cambria Math" panose="02040503050406030204" pitchFamily="18" charset="0"/>
                          </a:rPr>
                        </m:ctrlPr>
                      </m:sSupPr>
                      <m:e>
                        <m:r>
                          <m:rPr>
                            <m:sty m:val="p"/>
                          </m:rPr>
                          <a:rPr lang="en-US" altLang="zh-CN" b="1" i="1" dirty="0">
                            <a:solidFill>
                              <a:srgbClr val="FF0000"/>
                            </a:solidFill>
                            <a:latin typeface="Cambria Math" panose="02040503050406030204" pitchFamily="18" charset="0"/>
                          </a:rPr>
                          <m:t>g</m:t>
                        </m:r>
                      </m:e>
                      <m:sup>
                        <m:r>
                          <a:rPr lang="en-US" altLang="zh-CN" b="1" i="1" dirty="0" smtClean="0">
                            <a:solidFill>
                              <a:srgbClr val="FF0000"/>
                            </a:solidFill>
                            <a:latin typeface="Cambria Math" panose="02040503050406030204" pitchFamily="18" charset="0"/>
                          </a:rPr>
                          <m:t>𝒌</m:t>
                        </m:r>
                      </m:sup>
                    </m:sSup>
                    <m:r>
                      <a:rPr lang="en-US" altLang="zh-CN" i="1" dirty="0" smtClean="0">
                        <a:solidFill>
                          <a:srgbClr val="FF0000"/>
                        </a:solidFill>
                        <a:latin typeface="Cambria Math"/>
                      </a:rPr>
                      <m:t>𝑚𝑜𝑑</m:t>
                    </m:r>
                    <m:r>
                      <a:rPr lang="en-US" altLang="zh-CN" i="1" dirty="0" smtClean="0">
                        <a:solidFill>
                          <a:srgbClr val="FF0000"/>
                        </a:solidFill>
                        <a:latin typeface="Cambria Math"/>
                      </a:rPr>
                      <m:t> </m:t>
                    </m:r>
                    <m:r>
                      <a:rPr lang="en-US" altLang="zh-CN" i="1" dirty="0" smtClean="0">
                        <a:solidFill>
                          <a:srgbClr val="FF0000"/>
                        </a:solidFill>
                        <a:latin typeface="Cambria Math"/>
                      </a:rPr>
                      <m:t>𝑝</m:t>
                    </m:r>
                    <m:r>
                      <a:rPr lang="zh-CN" altLang="en-US" i="1" dirty="0" smtClean="0">
                        <a:solidFill>
                          <a:srgbClr val="FF0000"/>
                        </a:solidFill>
                        <a:latin typeface="Cambria Math"/>
                      </a:rPr>
                      <m:t>；</m:t>
                    </m:r>
                  </m:oMath>
                </a14:m>
                <a:endParaRPr lang="zh-CN" altLang="en-US" dirty="0" smtClean="0">
                  <a:solidFill>
                    <a:srgbClr val="FF0000"/>
                  </a:solidFill>
                  <a:latin typeface="Tahoma" pitchFamily="34" charset="0"/>
                </a:endParaRPr>
              </a:p>
              <a:p>
                <a:pPr lvl="1">
                  <a:lnSpc>
                    <a:spcPct val="110000"/>
                  </a:lnSpc>
                  <a:spcBef>
                    <a:spcPct val="0"/>
                  </a:spcBef>
                  <a:buFontTx/>
                  <a:buNone/>
                </a:pPr>
                <a14:m>
                  <m:oMathPara xmlns:m="http://schemas.openxmlformats.org/officeDocument/2006/math">
                    <m:oMathParaPr>
                      <m:jc m:val="center"/>
                    </m:oMathParaPr>
                    <m:oMath xmlns:m="http://schemas.openxmlformats.org/officeDocument/2006/math">
                      <m:r>
                        <a:rPr lang="en-US" altLang="zh-CN" i="1" dirty="0" smtClean="0">
                          <a:solidFill>
                            <a:srgbClr val="FF0000"/>
                          </a:solidFill>
                          <a:latin typeface="Cambria Math"/>
                        </a:rPr>
                        <m:t>                     </m:t>
                      </m:r>
                      <m:r>
                        <a:rPr lang="en-US" altLang="zh-CN" i="1" dirty="0" smtClean="0">
                          <a:solidFill>
                            <a:srgbClr val="FF0000"/>
                          </a:solidFill>
                          <a:latin typeface="Cambria Math"/>
                        </a:rPr>
                        <m:t>𝑠</m:t>
                      </m:r>
                      <m:r>
                        <a:rPr lang="en-US" altLang="zh-CN" i="1" dirty="0" smtClean="0">
                          <a:solidFill>
                            <a:srgbClr val="FF0000"/>
                          </a:solidFill>
                          <a:latin typeface="Cambria Math"/>
                        </a:rPr>
                        <m:t> =</m:t>
                      </m:r>
                      <m:d>
                        <m:dPr>
                          <m:ctrlPr>
                            <a:rPr lang="en-US" altLang="zh-CN" i="1" dirty="0" smtClean="0">
                              <a:solidFill>
                                <a:srgbClr val="FF0000"/>
                              </a:solidFill>
                              <a:latin typeface="Cambria Math" panose="02040503050406030204" pitchFamily="18" charset="0"/>
                            </a:rPr>
                          </m:ctrlPr>
                        </m:dPr>
                        <m:e>
                          <m:r>
                            <a:rPr lang="en-US" altLang="zh-CN" i="1" dirty="0" smtClean="0">
                              <a:solidFill>
                                <a:srgbClr val="FF0000"/>
                              </a:solidFill>
                              <a:latin typeface="Cambria Math"/>
                            </a:rPr>
                            <m:t>𝐻</m:t>
                          </m:r>
                          <m:d>
                            <m:dPr>
                              <m:ctrlPr>
                                <a:rPr lang="en-US" altLang="zh-CN" i="1" dirty="0" smtClean="0">
                                  <a:solidFill>
                                    <a:srgbClr val="FF0000"/>
                                  </a:solidFill>
                                  <a:latin typeface="Cambria Math" panose="02040503050406030204" pitchFamily="18" charset="0"/>
                                </a:rPr>
                              </m:ctrlPr>
                            </m:dPr>
                            <m:e>
                              <m:r>
                                <a:rPr lang="en-US" altLang="zh-CN" i="1" dirty="0" smtClean="0">
                                  <a:solidFill>
                                    <a:srgbClr val="FF0000"/>
                                  </a:solidFill>
                                  <a:latin typeface="Cambria Math"/>
                                </a:rPr>
                                <m:t>𝑀</m:t>
                              </m:r>
                            </m:e>
                          </m:d>
                          <m:r>
                            <a:rPr lang="en-US" altLang="zh-CN" b="0" i="1" dirty="0" smtClean="0">
                              <a:solidFill>
                                <a:srgbClr val="FF0000"/>
                              </a:solidFill>
                              <a:latin typeface="Cambria Math"/>
                            </a:rPr>
                            <m:t>−</m:t>
                          </m:r>
                          <m:r>
                            <a:rPr lang="en-US" altLang="zh-CN" i="1" dirty="0" err="1" smtClean="0">
                              <a:solidFill>
                                <a:srgbClr val="FF0000"/>
                              </a:solidFill>
                              <a:latin typeface="Cambria Math"/>
                            </a:rPr>
                            <m:t>𝑥𝑟</m:t>
                          </m:r>
                        </m:e>
                      </m:d>
                      <m:sSup>
                        <m:sSupPr>
                          <m:ctrlPr>
                            <a:rPr lang="en-US" altLang="zh-CN" i="1" dirty="0" smtClean="0">
                              <a:solidFill>
                                <a:srgbClr val="FF0000"/>
                              </a:solidFill>
                              <a:latin typeface="Cambria Math" panose="02040503050406030204" pitchFamily="18" charset="0"/>
                            </a:rPr>
                          </m:ctrlPr>
                        </m:sSupPr>
                        <m:e>
                          <m:r>
                            <a:rPr lang="en-US" altLang="zh-CN" b="0" i="1" dirty="0" smtClean="0">
                              <a:solidFill>
                                <a:srgbClr val="FF0000"/>
                              </a:solidFill>
                              <a:latin typeface="Cambria Math"/>
                            </a:rPr>
                            <m:t>𝑘</m:t>
                          </m:r>
                        </m:e>
                        <m:sup>
                          <m:r>
                            <a:rPr lang="en-US" altLang="zh-CN" b="0" i="1" dirty="0" smtClean="0">
                              <a:solidFill>
                                <a:srgbClr val="FF0000"/>
                              </a:solidFill>
                              <a:latin typeface="Cambria Math"/>
                            </a:rPr>
                            <m:t>−1</m:t>
                          </m:r>
                        </m:sup>
                      </m:sSup>
                      <m:r>
                        <a:rPr lang="en-US" altLang="zh-CN" b="0" i="1" dirty="0" smtClean="0">
                          <a:solidFill>
                            <a:srgbClr val="FF0000"/>
                          </a:solidFill>
                          <a:latin typeface="Cambria Math"/>
                        </a:rPr>
                        <m:t>  </m:t>
                      </m:r>
                      <m:r>
                        <a:rPr lang="en-US" altLang="zh-CN" i="1" dirty="0">
                          <a:solidFill>
                            <a:srgbClr val="FF0000"/>
                          </a:solidFill>
                          <a:latin typeface="Cambria Math"/>
                        </a:rPr>
                        <m:t>(</m:t>
                      </m:r>
                      <m:r>
                        <a:rPr lang="en-US" altLang="zh-CN" i="1" dirty="0" smtClean="0">
                          <a:solidFill>
                            <a:srgbClr val="FF0000"/>
                          </a:solidFill>
                          <a:latin typeface="Cambria Math"/>
                        </a:rPr>
                        <m:t>𝑚𝑜𝑑</m:t>
                      </m:r>
                      <m:r>
                        <a:rPr lang="en-US" altLang="zh-CN" b="0" i="1" dirty="0" smtClean="0">
                          <a:solidFill>
                            <a:srgbClr val="FF0000"/>
                          </a:solidFill>
                          <a:latin typeface="Cambria Math"/>
                        </a:rPr>
                        <m:t> </m:t>
                      </m:r>
                      <m:r>
                        <a:rPr lang="en-US" altLang="zh-CN" i="1" dirty="0" smtClean="0">
                          <a:solidFill>
                            <a:srgbClr val="FF0000"/>
                          </a:solidFill>
                          <a:latin typeface="Cambria Math"/>
                        </a:rPr>
                        <m:t>𝑝</m:t>
                      </m:r>
                      <m:r>
                        <a:rPr lang="zh-CN" altLang="en-US" i="1" dirty="0" smtClean="0">
                          <a:solidFill>
                            <a:srgbClr val="FF0000"/>
                          </a:solidFill>
                          <a:latin typeface="Cambria Math"/>
                        </a:rPr>
                        <m:t>－</m:t>
                      </m:r>
                      <m:r>
                        <a:rPr lang="en-US" altLang="zh-CN" i="1" dirty="0" smtClean="0">
                          <a:solidFill>
                            <a:srgbClr val="FF0000"/>
                          </a:solidFill>
                          <a:latin typeface="Cambria Math"/>
                        </a:rPr>
                        <m:t>1) </m:t>
                      </m:r>
                    </m:oMath>
                  </m:oMathPara>
                </a14:m>
                <a:endParaRPr lang="zh-CN" altLang="en-US" dirty="0" smtClean="0">
                  <a:solidFill>
                    <a:schemeClr val="accent2"/>
                  </a:solidFill>
                  <a:latin typeface="Tahoma" pitchFamily="34" charset="0"/>
                </a:endParaRPr>
              </a:p>
              <a:p>
                <a:pPr lvl="1">
                  <a:lnSpc>
                    <a:spcPct val="110000"/>
                  </a:lnSpc>
                  <a:spcBef>
                    <a:spcPct val="0"/>
                  </a:spcBef>
                  <a:buFontTx/>
                  <a:buNone/>
                </a:pPr>
                <a:r>
                  <a:rPr lang="zh-CN" altLang="en-US" dirty="0" smtClean="0">
                    <a:latin typeface="Tahoma" pitchFamily="34" charset="0"/>
                  </a:rPr>
                  <a:t>    ③ 将</a:t>
                </a:r>
                <a14:m>
                  <m:oMath xmlns:m="http://schemas.openxmlformats.org/officeDocument/2006/math">
                    <m:r>
                      <a:rPr lang="en-US" altLang="zh-CN" i="1" dirty="0" smtClean="0">
                        <a:latin typeface="Cambria Math"/>
                      </a:rPr>
                      <m:t>(</m:t>
                    </m:r>
                    <m:r>
                      <a:rPr lang="en-US" altLang="zh-CN" i="1" dirty="0" smtClean="0">
                        <a:latin typeface="Cambria Math"/>
                      </a:rPr>
                      <m:t>𝑟</m:t>
                    </m:r>
                    <m:r>
                      <a:rPr lang="zh-CN" altLang="en-US" i="1" dirty="0" smtClean="0">
                        <a:latin typeface="Cambria Math"/>
                      </a:rPr>
                      <m:t>，</m:t>
                    </m:r>
                    <m:r>
                      <a:rPr lang="en-US" altLang="zh-CN" i="1" dirty="0" smtClean="0">
                        <a:latin typeface="Cambria Math"/>
                      </a:rPr>
                      <m:t>𝑠</m:t>
                    </m:r>
                    <m:r>
                      <a:rPr lang="en-US" altLang="zh-CN" i="1" dirty="0" smtClean="0">
                        <a:latin typeface="Cambria Math"/>
                      </a:rPr>
                      <m:t>)</m:t>
                    </m:r>
                  </m:oMath>
                </a14:m>
                <a:r>
                  <a:rPr lang="zh-CN" altLang="en-US" dirty="0" smtClean="0">
                    <a:latin typeface="Tahoma" pitchFamily="34" charset="0"/>
                  </a:rPr>
                  <a:t>作为签名，与</a:t>
                </a:r>
                <a14:m>
                  <m:oMath xmlns:m="http://schemas.openxmlformats.org/officeDocument/2006/math">
                    <m:r>
                      <a:rPr lang="en-US" altLang="zh-CN" i="1" dirty="0" smtClean="0">
                        <a:latin typeface="Cambria Math"/>
                      </a:rPr>
                      <m:t>𝑀</m:t>
                    </m:r>
                  </m:oMath>
                </a14:m>
                <a:r>
                  <a:rPr lang="zh-CN" altLang="en-US" dirty="0" smtClean="0">
                    <a:latin typeface="Tahoma" pitchFamily="34" charset="0"/>
                  </a:rPr>
                  <a:t>一起发送给接收方</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28800"/>
                <a:ext cx="8229600" cy="4495800"/>
              </a:xfrm>
              <a:blipFill>
                <a:blip r:embed="rId2" cstate="print"/>
                <a:stretch>
                  <a:fillRect l="-1259" t="-135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dirty="0"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3581400"/>
                <a:ext cx="8229600" cy="2743200"/>
              </a:xfrm>
            </p:spPr>
            <p:txBody>
              <a:bodyPr/>
              <a:lstStyle/>
              <a:p>
                <a:pPr marL="914400" lvl="1" indent="-514350">
                  <a:lnSpc>
                    <a:spcPct val="110000"/>
                  </a:lnSpc>
                  <a:buFont typeface="+mj-lt"/>
                  <a:buAutoNum type="arabicPeriod" startAt="3"/>
                </a:pPr>
                <a:r>
                  <a:rPr lang="zh-CN" altLang="en-US" b="1" dirty="0" smtClean="0">
                    <a:solidFill>
                      <a:srgbClr val="FF00FF"/>
                    </a:solidFill>
                    <a:latin typeface="Tahoma" pitchFamily="34" charset="0"/>
                  </a:rPr>
                  <a:t>验证签名过程</a:t>
                </a:r>
                <a:r>
                  <a:rPr lang="en-US" altLang="zh-CN" dirty="0" smtClean="0">
                    <a:latin typeface="Tahoma" pitchFamily="34" charset="0"/>
                  </a:rPr>
                  <a:t>:</a:t>
                </a:r>
                <a:r>
                  <a:rPr lang="zh-CN" altLang="en-US" dirty="0" smtClean="0">
                    <a:latin typeface="Tahoma" pitchFamily="34" charset="0"/>
                  </a:rPr>
                  <a:t>接收方收到</a:t>
                </a:r>
                <a14:m>
                  <m:oMath xmlns:m="http://schemas.openxmlformats.org/officeDocument/2006/math">
                    <m:r>
                      <a:rPr lang="en-US" altLang="zh-CN" i="1" dirty="0" smtClean="0">
                        <a:latin typeface="Cambria Math"/>
                      </a:rPr>
                      <m:t>𝑀</m:t>
                    </m:r>
                  </m:oMath>
                </a14:m>
                <a:r>
                  <a:rPr lang="zh-CN" altLang="en-US" dirty="0" smtClean="0">
                    <a:latin typeface="Tahoma" pitchFamily="34" charset="0"/>
                  </a:rPr>
                  <a:t>与其签名</a:t>
                </a:r>
                <a14:m>
                  <m:oMath xmlns:m="http://schemas.openxmlformats.org/officeDocument/2006/math">
                    <m:r>
                      <a:rPr lang="en-US" altLang="zh-CN" i="1" dirty="0" smtClean="0">
                        <a:latin typeface="Cambria Math"/>
                      </a:rPr>
                      <m:t>(</m:t>
                    </m:r>
                    <m:r>
                      <a:rPr lang="en-US" altLang="zh-CN" i="1" dirty="0" smtClean="0">
                        <a:latin typeface="Cambria Math"/>
                      </a:rPr>
                      <m:t>𝑟</m:t>
                    </m:r>
                    <m:r>
                      <a:rPr lang="en-US" altLang="zh-CN" b="0" i="1" dirty="0" smtClean="0">
                        <a:latin typeface="Cambria Math"/>
                      </a:rPr>
                      <m:t>,</m:t>
                    </m:r>
                    <m:r>
                      <a:rPr lang="en-US" altLang="zh-CN" i="1" dirty="0" smtClean="0">
                        <a:latin typeface="Cambria Math"/>
                      </a:rPr>
                      <m:t>𝑠</m:t>
                    </m:r>
                    <m:r>
                      <a:rPr lang="en-US" altLang="zh-CN" i="1" dirty="0" smtClean="0">
                        <a:latin typeface="Cambria Math"/>
                      </a:rPr>
                      <m:t>)</m:t>
                    </m:r>
                  </m:oMath>
                </a14:m>
                <a:r>
                  <a:rPr lang="zh-CN" altLang="en-US" dirty="0" smtClean="0">
                    <a:latin typeface="Tahoma" pitchFamily="34" charset="0"/>
                  </a:rPr>
                  <a:t>后：</a:t>
                </a:r>
              </a:p>
              <a:p>
                <a:pPr>
                  <a:lnSpc>
                    <a:spcPct val="110000"/>
                  </a:lnSpc>
                  <a:spcBef>
                    <a:spcPct val="0"/>
                  </a:spcBef>
                  <a:buFontTx/>
                  <a:buNone/>
                </a:pPr>
                <a:r>
                  <a:rPr lang="zh-CN" altLang="en-US" dirty="0" smtClean="0">
                    <a:latin typeface="Tahoma" pitchFamily="34" charset="0"/>
                  </a:rPr>
                  <a:t>        ① 计算消息</a:t>
                </a:r>
                <a14:m>
                  <m:oMath xmlns:m="http://schemas.openxmlformats.org/officeDocument/2006/math">
                    <m:r>
                      <a:rPr lang="en-US" altLang="zh-CN" i="1" dirty="0" smtClean="0">
                        <a:latin typeface="Cambria Math"/>
                      </a:rPr>
                      <m:t>𝑀</m:t>
                    </m:r>
                  </m:oMath>
                </a14:m>
                <a:r>
                  <a:rPr lang="zh-CN" altLang="en-US" dirty="0" smtClean="0">
                    <a:latin typeface="Tahoma" pitchFamily="34" charset="0"/>
                  </a:rPr>
                  <a:t>的</a:t>
                </a:r>
                <a:r>
                  <a:rPr lang="en-US" altLang="zh-CN" dirty="0" smtClean="0">
                    <a:latin typeface="Tahoma" pitchFamily="34" charset="0"/>
                  </a:rPr>
                  <a:t>Hash</a:t>
                </a:r>
                <a:r>
                  <a:rPr lang="zh-CN" altLang="en-US" dirty="0" smtClean="0">
                    <a:latin typeface="Tahoma" pitchFamily="34" charset="0"/>
                  </a:rPr>
                  <a:t>值</a:t>
                </a:r>
                <a14:m>
                  <m:oMath xmlns:m="http://schemas.openxmlformats.org/officeDocument/2006/math">
                    <m:r>
                      <a:rPr lang="en-US" altLang="zh-CN" i="1" dirty="0" smtClean="0">
                        <a:latin typeface="Cambria Math"/>
                      </a:rPr>
                      <m:t>𝐻</m:t>
                    </m:r>
                    <m:r>
                      <a:rPr lang="en-US" altLang="zh-CN" i="1" dirty="0" smtClean="0">
                        <a:latin typeface="Cambria Math"/>
                      </a:rPr>
                      <m:t>(</m:t>
                    </m:r>
                    <m:r>
                      <a:rPr lang="en-US" altLang="zh-CN" i="1" dirty="0" smtClean="0">
                        <a:latin typeface="Cambria Math"/>
                      </a:rPr>
                      <m:t>𝑀</m:t>
                    </m:r>
                    <m:r>
                      <a:rPr lang="en-US" altLang="zh-CN" i="1" dirty="0" smtClean="0">
                        <a:latin typeface="Cambria Math"/>
                      </a:rPr>
                      <m:t>)</m:t>
                    </m:r>
                  </m:oMath>
                </a14:m>
                <a:r>
                  <a:rPr lang="zh-CN" altLang="en-US" dirty="0" smtClean="0">
                    <a:latin typeface="Tahoma" pitchFamily="34" charset="0"/>
                  </a:rPr>
                  <a:t>；</a:t>
                </a:r>
              </a:p>
              <a:p>
                <a:pPr>
                  <a:lnSpc>
                    <a:spcPct val="110000"/>
                  </a:lnSpc>
                  <a:spcBef>
                    <a:spcPct val="0"/>
                  </a:spcBef>
                  <a:buFontTx/>
                  <a:buNone/>
                </a:pPr>
                <a:r>
                  <a:rPr lang="zh-CN" altLang="en-US" dirty="0" smtClean="0">
                    <a:latin typeface="Tahoma" pitchFamily="34" charset="0"/>
                  </a:rPr>
                  <a:t>        ② 验证公式 </a:t>
                </a:r>
                <a:endParaRPr lang="en-US" altLang="zh-CN" dirty="0" smtClean="0">
                  <a:latin typeface="Tahoma" pitchFamily="34" charset="0"/>
                </a:endParaRPr>
              </a:p>
              <a:p>
                <a:pPr algn="ctr">
                  <a:lnSpc>
                    <a:spcPct val="110000"/>
                  </a:lnSpc>
                  <a:spcBef>
                    <a:spcPct val="0"/>
                  </a:spcBef>
                  <a:buFontTx/>
                  <a:buNone/>
                </a:pPr>
                <a14:m>
                  <m:oMathPara xmlns:m="http://schemas.openxmlformats.org/officeDocument/2006/math">
                    <m:oMathParaPr>
                      <m:jc m:val="centerGroup"/>
                    </m:oMathParaPr>
                    <m:oMath xmlns:m="http://schemas.openxmlformats.org/officeDocument/2006/math">
                      <m:sSup>
                        <m:sSupPr>
                          <m:ctrlPr>
                            <a:rPr lang="zh-CN"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pitchFamily="18" charset="0"/>
                            </a:rPr>
                            <m:t>𝒚</m:t>
                          </m:r>
                        </m:e>
                        <m:sup>
                          <m:r>
                            <a:rPr lang="en-US" altLang="zh-CN" b="1" i="1">
                              <a:solidFill>
                                <a:srgbClr val="FF0000"/>
                              </a:solidFill>
                              <a:latin typeface="Cambria Math" panose="02040503050406030204" pitchFamily="18" charset="0"/>
                            </a:rPr>
                            <m:t>𝒓</m:t>
                          </m:r>
                        </m:sup>
                      </m:sSup>
                      <m:sSup>
                        <m:sSupPr>
                          <m:ctrlPr>
                            <a:rPr lang="zh-CN" altLang="zh-CN" b="1" i="1">
                              <a:solidFill>
                                <a:srgbClr val="FF0000"/>
                              </a:solidFill>
                              <a:latin typeface="Cambria Math" panose="02040503050406030204" pitchFamily="18" charset="0"/>
                            </a:rPr>
                          </m:ctrlPr>
                        </m:sSupPr>
                        <m:e>
                          <m:r>
                            <a:rPr lang="en-US" altLang="zh-CN" b="1" i="1">
                              <a:solidFill>
                                <a:srgbClr val="FF0000"/>
                              </a:solidFill>
                              <a:latin typeface="Cambria Math" panose="02040503050406030204" pitchFamily="18" charset="0"/>
                            </a:rPr>
                            <m:t>𝒓</m:t>
                          </m:r>
                        </m:e>
                        <m:sup>
                          <m:r>
                            <a:rPr lang="en-US" altLang="zh-CN" b="1" i="1">
                              <a:solidFill>
                                <a:srgbClr val="FF0000"/>
                              </a:solidFill>
                              <a:latin typeface="Cambria Math" panose="02040503050406030204" pitchFamily="18" charset="0"/>
                            </a:rPr>
                            <m:t>𝒔</m:t>
                          </m:r>
                        </m:sup>
                      </m:sSup>
                      <m:r>
                        <a:rPr lang="zh-CN" altLang="en-US" b="1" i="1" dirty="0">
                          <a:solidFill>
                            <a:srgbClr val="FF0000"/>
                          </a:solidFill>
                          <a:latin typeface="Cambria Math" panose="02040503050406030204" pitchFamily="18" charset="0"/>
                          <a:sym typeface="Symbol" pitchFamily="18" charset="2"/>
                        </a:rPr>
                        <m:t>＝</m:t>
                      </m:r>
                      <m:sSup>
                        <m:sSupPr>
                          <m:ctrlPr>
                            <a:rPr lang="en-US" altLang="zh-CN" b="1" i="1" dirty="0">
                              <a:solidFill>
                                <a:srgbClr val="FF0000"/>
                              </a:solidFill>
                              <a:latin typeface="Cambria Math" panose="02040503050406030204" pitchFamily="18" charset="0"/>
                              <a:sym typeface="Symbol" pitchFamily="18" charset="2"/>
                            </a:rPr>
                          </m:ctrlPr>
                        </m:sSupPr>
                        <m:e>
                          <m:r>
                            <a:rPr lang="en-US" altLang="zh-CN" b="1" i="1" dirty="0">
                              <a:solidFill>
                                <a:srgbClr val="FF0000"/>
                              </a:solidFill>
                              <a:latin typeface="Cambria Math" panose="02040503050406030204" pitchFamily="18" charset="0"/>
                              <a:sym typeface="Symbol" pitchFamily="18" charset="2"/>
                            </a:rPr>
                            <m:t>𝒈</m:t>
                          </m:r>
                        </m:e>
                        <m:sup>
                          <m:r>
                            <a:rPr lang="en-US" altLang="zh-CN" b="1" i="1" dirty="0">
                              <a:solidFill>
                                <a:srgbClr val="FF0000"/>
                              </a:solidFill>
                              <a:latin typeface="Cambria Math" panose="02040503050406030204" pitchFamily="18" charset="0"/>
                              <a:sym typeface="Symbol" pitchFamily="18" charset="2"/>
                            </a:rPr>
                            <m:t>𝑯</m:t>
                          </m:r>
                          <m:r>
                            <a:rPr lang="en-US" altLang="zh-CN" b="1" i="1" dirty="0">
                              <a:solidFill>
                                <a:srgbClr val="FF0000"/>
                              </a:solidFill>
                              <a:latin typeface="Cambria Math" panose="02040503050406030204" pitchFamily="18" charset="0"/>
                              <a:sym typeface="Symbol" pitchFamily="18" charset="2"/>
                            </a:rPr>
                            <m:t>(</m:t>
                          </m:r>
                          <m:r>
                            <a:rPr lang="en-US" altLang="zh-CN" b="1" i="1" dirty="0">
                              <a:solidFill>
                                <a:srgbClr val="FF0000"/>
                              </a:solidFill>
                              <a:latin typeface="Cambria Math" panose="02040503050406030204" pitchFamily="18" charset="0"/>
                              <a:sym typeface="Symbol" pitchFamily="18" charset="2"/>
                            </a:rPr>
                            <m:t>𝑴</m:t>
                          </m:r>
                          <m:r>
                            <a:rPr lang="en-US" altLang="zh-CN" b="1" i="1" dirty="0">
                              <a:solidFill>
                                <a:srgbClr val="FF0000"/>
                              </a:solidFill>
                              <a:latin typeface="Cambria Math" panose="02040503050406030204" pitchFamily="18" charset="0"/>
                              <a:sym typeface="Symbol" pitchFamily="18" charset="2"/>
                            </a:rPr>
                            <m:t>)</m:t>
                          </m:r>
                        </m:sup>
                      </m:sSup>
                      <m:r>
                        <a:rPr lang="en-US" altLang="zh-CN" b="1" i="1" dirty="0">
                          <a:solidFill>
                            <a:srgbClr val="FF0000"/>
                          </a:solidFill>
                          <a:latin typeface="Cambria Math" panose="02040503050406030204" pitchFamily="18" charset="0"/>
                          <a:sym typeface="Symbol" pitchFamily="18" charset="2"/>
                        </a:rPr>
                        <m:t>𝒎𝒐𝒅</m:t>
                      </m:r>
                      <m:r>
                        <a:rPr lang="en-US" altLang="zh-CN" b="1" i="1" dirty="0">
                          <a:solidFill>
                            <a:srgbClr val="FF0000"/>
                          </a:solidFill>
                          <a:latin typeface="Cambria Math" panose="02040503050406030204" pitchFamily="18" charset="0"/>
                          <a:sym typeface="Symbol" pitchFamily="18" charset="2"/>
                        </a:rPr>
                        <m:t> </m:t>
                      </m:r>
                      <m:r>
                        <a:rPr lang="en-US" altLang="zh-CN" b="1" i="1" dirty="0">
                          <a:solidFill>
                            <a:srgbClr val="FF0000"/>
                          </a:solidFill>
                          <a:latin typeface="Cambria Math" panose="02040503050406030204" pitchFamily="18" charset="0"/>
                          <a:sym typeface="Symbol" pitchFamily="18" charset="2"/>
                        </a:rPr>
                        <m:t>𝒑</m:t>
                      </m:r>
                      <m:r>
                        <a:rPr lang="en-US" altLang="zh-CN" b="1" i="1" dirty="0">
                          <a:solidFill>
                            <a:srgbClr val="FF0000"/>
                          </a:solidFill>
                          <a:latin typeface="Cambria Math" panose="02040503050406030204" pitchFamily="18" charset="0"/>
                          <a:sym typeface="Symbol" pitchFamily="18" charset="2"/>
                        </a:rPr>
                        <m:t> </m:t>
                      </m:r>
                    </m:oMath>
                  </m:oMathPara>
                </a14:m>
                <a:endParaRPr lang="en-US" altLang="zh-CN" b="1" i="1" dirty="0">
                  <a:solidFill>
                    <a:srgbClr val="FF0000"/>
                  </a:solidFill>
                  <a:latin typeface="Cambria Math" panose="02040503050406030204" pitchFamily="18" charset="0"/>
                  <a:sym typeface="Symbol" pitchFamily="18" charset="2"/>
                </a:endParaRPr>
              </a:p>
              <a:p>
                <a:pPr>
                  <a:lnSpc>
                    <a:spcPct val="110000"/>
                  </a:lnSpc>
                  <a:spcBef>
                    <a:spcPct val="0"/>
                  </a:spcBef>
                  <a:buFontTx/>
                  <a:buNone/>
                </a:pPr>
                <a:r>
                  <a:rPr lang="zh-CN" altLang="en-US" sz="2400" dirty="0" smtClean="0">
                    <a:latin typeface="Tahoma" pitchFamily="34" charset="0"/>
                    <a:sym typeface="Symbol" pitchFamily="18" charset="2"/>
                  </a:rPr>
                  <a:t>     成立则确认</a:t>
                </a:r>
                <a14:m>
                  <m:oMath xmlns:m="http://schemas.openxmlformats.org/officeDocument/2006/math">
                    <m:r>
                      <a:rPr lang="en-US" altLang="zh-CN" sz="2400" i="1" dirty="0" smtClean="0">
                        <a:latin typeface="Cambria Math"/>
                        <a:sym typeface="Symbol" pitchFamily="18" charset="2"/>
                      </a:rPr>
                      <m:t>(</m:t>
                    </m:r>
                    <m:r>
                      <a:rPr lang="en-US" altLang="zh-CN" sz="2400" i="1" dirty="0" smtClean="0">
                        <a:latin typeface="Cambria Math"/>
                        <a:sym typeface="Symbol" pitchFamily="18" charset="2"/>
                      </a:rPr>
                      <m:t>𝑟</m:t>
                    </m:r>
                    <m:r>
                      <a:rPr lang="en-US" altLang="zh-CN" sz="2400" b="0" i="1" dirty="0" smtClean="0">
                        <a:latin typeface="Cambria Math"/>
                        <a:sym typeface="Symbol" pitchFamily="18" charset="2"/>
                      </a:rPr>
                      <m:t>,</m:t>
                    </m:r>
                    <m:r>
                      <a:rPr lang="en-US" altLang="zh-CN" sz="2400" i="1" dirty="0" smtClean="0">
                        <a:latin typeface="Cambria Math"/>
                        <a:sym typeface="Symbol" pitchFamily="18" charset="2"/>
                      </a:rPr>
                      <m:t>𝑠</m:t>
                    </m:r>
                    <m:r>
                      <a:rPr lang="en-US" altLang="zh-CN" sz="2400" i="1" dirty="0" smtClean="0">
                        <a:latin typeface="Cambria Math"/>
                        <a:sym typeface="Symbol" pitchFamily="18" charset="2"/>
                      </a:rPr>
                      <m:t>)</m:t>
                    </m:r>
                  </m:oMath>
                </a14:m>
                <a:r>
                  <a:rPr lang="zh-CN" altLang="en-US" sz="2400" dirty="0" smtClean="0">
                    <a:latin typeface="Tahoma" pitchFamily="34" charset="0"/>
                    <a:sym typeface="Symbol" pitchFamily="18" charset="2"/>
                  </a:rPr>
                  <a:t>为有效签名，否则认为签名是伪造的</a:t>
                </a:r>
                <a:endParaRPr lang="en-US" altLang="zh-CN" sz="2400" dirty="0" smtClean="0">
                  <a:latin typeface="Tahoma" pitchFamily="34" charset="0"/>
                  <a:sym typeface="Symbol" pitchFamily="18" charset="2"/>
                </a:endParaRPr>
              </a:p>
              <a:p>
                <a:pPr>
                  <a:lnSpc>
                    <a:spcPct val="110000"/>
                  </a:lnSpc>
                  <a:spcBef>
                    <a:spcPct val="0"/>
                  </a:spcBef>
                  <a:buFontTx/>
                  <a:buNone/>
                </a:pPr>
                <a:endParaRPr lang="en-US" altLang="zh-CN" sz="2400" dirty="0" smtClean="0">
                  <a:latin typeface="Tahoma" pitchFamily="34" charset="0"/>
                  <a:sym typeface="Symbol" pitchFamily="18"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3581400"/>
                <a:ext cx="8229600" cy="2743200"/>
              </a:xfrm>
              <a:blipFill>
                <a:blip r:embed="rId2" cstate="print"/>
                <a:stretch>
                  <a:fillRect t="-177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37</a:t>
            </a:fld>
            <a:endParaRPr lang="en-US" altLang="zh-CN" dirty="0"/>
          </a:p>
        </p:txBody>
      </p:sp>
      <p:pic>
        <p:nvPicPr>
          <p:cNvPr id="7" name="图片 6" descr="图片1.png"/>
          <p:cNvPicPr>
            <a:picLocks noChangeAspect="1"/>
          </p:cNvPicPr>
          <p:nvPr/>
        </p:nvPicPr>
        <p:blipFill>
          <a:blip r:embed="rId3" cstate="print"/>
          <a:stretch>
            <a:fillRect/>
          </a:stretch>
        </p:blipFill>
        <p:spPr>
          <a:xfrm>
            <a:off x="58285" y="152400"/>
            <a:ext cx="9085715" cy="346666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ahoma" pitchFamily="34" charset="0"/>
              </a:rPr>
              <a:t>ElGamal</a:t>
            </a:r>
            <a:r>
              <a:rPr lang="zh-CN" altLang="en-US" dirty="0">
                <a:latin typeface="Tahoma" pitchFamily="34" charset="0"/>
              </a:rPr>
              <a:t>数字签名算法安全</a:t>
            </a:r>
            <a:r>
              <a:rPr lang="zh-CN" altLang="en-US" dirty="0" smtClean="0">
                <a:latin typeface="Tahoma" pitchFamily="34" charset="0"/>
              </a:rPr>
              <a:t>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52400" y="1723738"/>
                <a:ext cx="8686800" cy="4251325"/>
              </a:xfrm>
            </p:spPr>
            <p:txBody>
              <a:bodyPr/>
              <a:lstStyle/>
              <a:p>
                <a:pPr marL="400050" lvl="1" indent="0">
                  <a:lnSpc>
                    <a:spcPct val="110000"/>
                  </a:lnSpc>
                  <a:spcBef>
                    <a:spcPct val="0"/>
                  </a:spcBef>
                  <a:buNone/>
                </a:pPr>
                <a:r>
                  <a:rPr lang="zh-CN" altLang="en-US" sz="2600" b="1" dirty="0" smtClean="0">
                    <a:solidFill>
                      <a:srgbClr val="FF00FF"/>
                    </a:solidFill>
                    <a:latin typeface="Tahoma" pitchFamily="34" charset="0"/>
                  </a:rPr>
                  <a:t>非确定性</a:t>
                </a:r>
                <a:r>
                  <a:rPr lang="zh-CN" altLang="en-US" sz="2600" dirty="0" smtClean="0">
                    <a:latin typeface="Tahoma" pitchFamily="34" charset="0"/>
                  </a:rPr>
                  <a:t>数字签名算法，同一消息</a:t>
                </a:r>
                <a14:m>
                  <m:oMath xmlns:m="http://schemas.openxmlformats.org/officeDocument/2006/math">
                    <m:r>
                      <a:rPr lang="en-US" altLang="zh-CN" sz="2600" i="1" dirty="0" smtClean="0">
                        <a:latin typeface="Cambria Math"/>
                      </a:rPr>
                      <m:t>𝑀</m:t>
                    </m:r>
                  </m:oMath>
                </a14:m>
                <a:r>
                  <a:rPr lang="zh-CN" altLang="en-US" sz="2600" dirty="0" smtClean="0">
                    <a:latin typeface="Tahoma" pitchFamily="34" charset="0"/>
                  </a:rPr>
                  <a:t>的签名依赖于随机数</a:t>
                </a:r>
                <a14:m>
                  <m:oMath xmlns:m="http://schemas.openxmlformats.org/officeDocument/2006/math">
                    <m:r>
                      <a:rPr lang="en-US" altLang="zh-CN" sz="2600" b="1" i="1" dirty="0" smtClean="0">
                        <a:solidFill>
                          <a:srgbClr val="FF0000"/>
                        </a:solidFill>
                        <a:latin typeface="Cambria Math"/>
                      </a:rPr>
                      <m:t>𝒌</m:t>
                    </m:r>
                  </m:oMath>
                </a14:m>
                <a:endParaRPr lang="zh-CN" altLang="en-US" sz="2000" dirty="0" smtClean="0">
                  <a:latin typeface="Tahoma" pitchFamily="34" charset="0"/>
                </a:endParaRPr>
              </a:p>
              <a:p>
                <a:pPr marL="400050" lvl="1" indent="0">
                  <a:lnSpc>
                    <a:spcPct val="110000"/>
                  </a:lnSpc>
                  <a:spcBef>
                    <a:spcPct val="0"/>
                  </a:spcBef>
                  <a:buNone/>
                </a:pPr>
                <a:r>
                  <a:rPr lang="zh-CN" altLang="en-US" sz="2600" b="1" dirty="0" smtClean="0">
                    <a:solidFill>
                      <a:srgbClr val="FF00FF"/>
                    </a:solidFill>
                    <a:latin typeface="Tahoma" pitchFamily="34" charset="0"/>
                    <a:sym typeface="Symbol" pitchFamily="18" charset="2"/>
                  </a:rPr>
                  <a:t>安全性基于有限域上计算离散对数的困难性</a:t>
                </a:r>
                <a:endParaRPr lang="zh-CN" altLang="en-US" sz="2000" b="1" dirty="0" smtClean="0">
                  <a:solidFill>
                    <a:srgbClr val="FF00FF"/>
                  </a:solidFill>
                  <a:latin typeface="Tahoma" pitchFamily="34" charset="0"/>
                  <a:sym typeface="Symbol" pitchFamily="18" charset="2"/>
                </a:endParaRPr>
              </a:p>
              <a:p>
                <a:pPr marL="400050" lvl="1" indent="0">
                  <a:lnSpc>
                    <a:spcPct val="110000"/>
                  </a:lnSpc>
                  <a:spcBef>
                    <a:spcPct val="0"/>
                  </a:spcBef>
                  <a:buNone/>
                </a:pPr>
                <a:r>
                  <a:rPr lang="zh-CN" altLang="en-US" sz="2600" b="1" dirty="0" smtClean="0">
                    <a:solidFill>
                      <a:srgbClr val="FF00FF"/>
                    </a:solidFill>
                    <a:latin typeface="Tahoma" pitchFamily="34" charset="0"/>
                    <a:sym typeface="Symbol" pitchFamily="18" charset="2"/>
                  </a:rPr>
                  <a:t>随机数</a:t>
                </a:r>
                <a14:m>
                  <m:oMath xmlns:m="http://schemas.openxmlformats.org/officeDocument/2006/math">
                    <m:r>
                      <a:rPr lang="en-US" altLang="zh-CN" sz="2600" b="1" i="1" dirty="0" smtClean="0">
                        <a:solidFill>
                          <a:srgbClr val="FF0000"/>
                        </a:solidFill>
                        <a:latin typeface="Cambria Math"/>
                        <a:sym typeface="Symbol" pitchFamily="18" charset="2"/>
                      </a:rPr>
                      <m:t>𝒌</m:t>
                    </m:r>
                  </m:oMath>
                </a14:m>
                <a:r>
                  <a:rPr lang="zh-CN" altLang="en-US" sz="2600" b="1" dirty="0" smtClean="0">
                    <a:solidFill>
                      <a:srgbClr val="FF00FF"/>
                    </a:solidFill>
                    <a:latin typeface="Tahoma" pitchFamily="34" charset="0"/>
                    <a:sym typeface="Symbol" pitchFamily="18" charset="2"/>
                  </a:rPr>
                  <a:t>不能被泄露</a:t>
                </a:r>
                <a:r>
                  <a:rPr lang="en-US" altLang="zh-CN" sz="2600" b="1" dirty="0" smtClean="0">
                    <a:solidFill>
                      <a:srgbClr val="FF00FF"/>
                    </a:solidFill>
                    <a:latin typeface="Tahoma" pitchFamily="34" charset="0"/>
                    <a:sym typeface="Symbol" pitchFamily="18" charset="2"/>
                  </a:rPr>
                  <a:t>(</a:t>
                </a:r>
                <a:r>
                  <a:rPr lang="zh-CN" altLang="en-US" sz="2600" b="1" dirty="0" smtClean="0">
                    <a:solidFill>
                      <a:srgbClr val="FF00FF"/>
                    </a:solidFill>
                    <a:latin typeface="Tahoma" pitchFamily="34" charset="0"/>
                    <a:sym typeface="Symbol" pitchFamily="18" charset="2"/>
                  </a:rPr>
                  <a:t>已知</a:t>
                </a:r>
                <a14:m>
                  <m:oMath xmlns:m="http://schemas.openxmlformats.org/officeDocument/2006/math">
                    <m:r>
                      <a:rPr lang="en-US" altLang="zh-CN" sz="2600" b="1" i="1" dirty="0">
                        <a:solidFill>
                          <a:srgbClr val="FF0000"/>
                        </a:solidFill>
                        <a:latin typeface="Cambria Math"/>
                        <a:sym typeface="Symbol" pitchFamily="18" charset="2"/>
                      </a:rPr>
                      <m:t>𝒌</m:t>
                    </m:r>
                  </m:oMath>
                </a14:m>
                <a:r>
                  <a:rPr lang="zh-CN" altLang="en-US" sz="2600" b="1" dirty="0" smtClean="0">
                    <a:solidFill>
                      <a:srgbClr val="FF00FF"/>
                    </a:solidFill>
                    <a:latin typeface="Tahoma" pitchFamily="34" charset="0"/>
                    <a:sym typeface="Symbol" pitchFamily="18" charset="2"/>
                  </a:rPr>
                  <a:t>可以计算</a:t>
                </a:r>
                <a14:m>
                  <m:oMath xmlns:m="http://schemas.openxmlformats.org/officeDocument/2006/math">
                    <m:r>
                      <a:rPr lang="en-US" altLang="zh-CN" sz="2600" b="1" dirty="0">
                        <a:solidFill>
                          <a:srgbClr val="FF00FF"/>
                        </a:solidFill>
                        <a:latin typeface="Cambria Math"/>
                      </a:rPr>
                      <m:t>𝑥</m:t>
                    </m:r>
                  </m:oMath>
                </a14:m>
                <a:r>
                  <a:rPr lang="en-US" altLang="zh-CN" sz="2600" b="1" dirty="0" smtClean="0">
                    <a:solidFill>
                      <a:srgbClr val="FF00FF"/>
                    </a:solidFill>
                    <a:latin typeface="Tahoma" pitchFamily="34" charset="0"/>
                    <a:sym typeface="Symbol" pitchFamily="18" charset="2"/>
                  </a:rPr>
                  <a:t>)</a:t>
                </a:r>
              </a:p>
              <a:p>
                <a:pPr marL="400050" lvl="1" indent="0">
                  <a:lnSpc>
                    <a:spcPct val="110000"/>
                  </a:lnSpc>
                  <a:spcBef>
                    <a:spcPct val="0"/>
                  </a:spcBef>
                  <a:buNone/>
                </a:pPr>
                <a:r>
                  <a:rPr lang="en-US" altLang="zh-CN" sz="2600" b="1" dirty="0">
                    <a:solidFill>
                      <a:srgbClr val="FF00FF"/>
                    </a:solidFill>
                    <a:latin typeface="Tahoma" pitchFamily="34" charset="0"/>
                    <a:sym typeface="Symbol" pitchFamily="18" charset="2"/>
                  </a:rPr>
                  <a:t>	</a:t>
                </a:r>
                <a:r>
                  <a:rPr lang="en-US" altLang="zh-CN" b="1" i="1" dirty="0">
                    <a:latin typeface="Times New Roman"/>
                    <a:cs typeface="Times New Roman"/>
                  </a:rPr>
                  <a:t> x</a:t>
                </a:r>
                <a:r>
                  <a:rPr lang="zh-CN" altLang="en-US" b="1" spc="-5" dirty="0">
                    <a:latin typeface="宋体"/>
                    <a:cs typeface="宋体"/>
                  </a:rPr>
                  <a:t>＝</a:t>
                </a:r>
                <a:r>
                  <a:rPr lang="en-US" altLang="zh-CN" b="1" dirty="0">
                    <a:latin typeface="Times New Roman"/>
                    <a:cs typeface="Times New Roman"/>
                  </a:rPr>
                  <a:t>(</a:t>
                </a:r>
                <a:r>
                  <a:rPr lang="en-US" altLang="zh-CN" b="1" i="1" spc="-5" dirty="0">
                    <a:latin typeface="Times New Roman"/>
                    <a:cs typeface="Times New Roman"/>
                  </a:rPr>
                  <a:t>m</a:t>
                </a:r>
                <a:r>
                  <a:rPr lang="en-US" altLang="zh-CN" b="1" dirty="0">
                    <a:latin typeface="Times New Roman"/>
                    <a:cs typeface="Times New Roman"/>
                  </a:rPr>
                  <a:t>-</a:t>
                </a:r>
                <a:r>
                  <a:rPr lang="en-US" altLang="zh-CN" b="1" i="1" spc="-5" dirty="0" err="1">
                    <a:latin typeface="Times New Roman"/>
                    <a:cs typeface="Times New Roman"/>
                  </a:rPr>
                  <a:t>ks</a:t>
                </a:r>
                <a:r>
                  <a:rPr lang="en-US" altLang="zh-CN" b="1" dirty="0">
                    <a:latin typeface="Times New Roman"/>
                    <a:cs typeface="Times New Roman"/>
                  </a:rPr>
                  <a:t>)</a:t>
                </a:r>
                <a:r>
                  <a:rPr lang="en-US" altLang="zh-CN" b="1" i="1" dirty="0">
                    <a:latin typeface="Times New Roman"/>
                    <a:cs typeface="Times New Roman"/>
                  </a:rPr>
                  <a:t>r</a:t>
                </a:r>
                <a:r>
                  <a:rPr lang="en-US" altLang="zh-CN" sz="2800" b="1" baseline="23391" dirty="0">
                    <a:latin typeface="Times New Roman"/>
                    <a:cs typeface="Times New Roman"/>
                  </a:rPr>
                  <a:t>-1</a:t>
                </a:r>
                <a:r>
                  <a:rPr lang="en-US" altLang="zh-CN" sz="2800" b="1" spc="330" baseline="23391" dirty="0">
                    <a:latin typeface="Times New Roman"/>
                    <a:cs typeface="Times New Roman"/>
                  </a:rPr>
                  <a:t> </a:t>
                </a:r>
                <a:r>
                  <a:rPr lang="en-US" altLang="zh-CN" b="1" dirty="0" smtClean="0">
                    <a:latin typeface="Times New Roman"/>
                    <a:cs typeface="Times New Roman"/>
                  </a:rPr>
                  <a:t>mod </a:t>
                </a:r>
                <a:r>
                  <a:rPr lang="en-US" altLang="zh-CN" b="1" i="1" dirty="0" smtClean="0">
                    <a:latin typeface="Times New Roman"/>
                    <a:cs typeface="Times New Roman"/>
                  </a:rPr>
                  <a:t>p</a:t>
                </a:r>
                <a:r>
                  <a:rPr lang="en-US" altLang="zh-CN" b="1" dirty="0" smtClean="0">
                    <a:latin typeface="Times New Roman"/>
                    <a:cs typeface="Times New Roman"/>
                  </a:rPr>
                  <a:t>-</a:t>
                </a:r>
                <a:r>
                  <a:rPr lang="en-US" altLang="zh-CN" b="1" spc="-5" dirty="0" smtClean="0">
                    <a:latin typeface="Times New Roman"/>
                    <a:cs typeface="Times New Roman"/>
                  </a:rPr>
                  <a:t>1</a:t>
                </a:r>
                <a:endParaRPr lang="zh-CN" altLang="en-US" sz="2000" b="1" dirty="0" smtClean="0">
                  <a:solidFill>
                    <a:srgbClr val="FF00FF"/>
                  </a:solidFill>
                  <a:latin typeface="Tahoma" pitchFamily="34" charset="0"/>
                  <a:sym typeface="Symbol" pitchFamily="18" charset="2"/>
                </a:endParaRPr>
              </a:p>
              <a:p>
                <a:pPr marL="400050" lvl="1" indent="0">
                  <a:lnSpc>
                    <a:spcPct val="110000"/>
                  </a:lnSpc>
                  <a:spcBef>
                    <a:spcPct val="0"/>
                  </a:spcBef>
                  <a:buNone/>
                </a:pPr>
                <a:r>
                  <a:rPr lang="zh-CN" altLang="en-US" sz="2600" b="1" dirty="0" smtClean="0">
                    <a:solidFill>
                      <a:srgbClr val="FF00FF"/>
                    </a:solidFill>
                    <a:latin typeface="Tahoma" pitchFamily="34" charset="0"/>
                    <a:sym typeface="Symbol" pitchFamily="18" charset="2"/>
                  </a:rPr>
                  <a:t>随机数</a:t>
                </a:r>
                <a14:m>
                  <m:oMath xmlns:m="http://schemas.openxmlformats.org/officeDocument/2006/math">
                    <m:r>
                      <a:rPr lang="en-US" altLang="zh-CN" sz="2600" b="1" i="1" dirty="0">
                        <a:solidFill>
                          <a:srgbClr val="FF0000"/>
                        </a:solidFill>
                        <a:latin typeface="Cambria Math"/>
                        <a:sym typeface="Symbol" pitchFamily="18" charset="2"/>
                      </a:rPr>
                      <m:t>𝒌</m:t>
                    </m:r>
                  </m:oMath>
                </a14:m>
                <a:r>
                  <a:rPr lang="zh-CN" altLang="en-US" sz="2600" b="1" dirty="0" smtClean="0">
                    <a:solidFill>
                      <a:srgbClr val="FF00FF"/>
                    </a:solidFill>
                    <a:latin typeface="Tahoma" pitchFamily="34" charset="0"/>
                    <a:sym typeface="Symbol" pitchFamily="18" charset="2"/>
                  </a:rPr>
                  <a:t>不能被重复使用（泄露</a:t>
                </a:r>
                <a14:m>
                  <m:oMath xmlns:m="http://schemas.openxmlformats.org/officeDocument/2006/math">
                    <m:r>
                      <a:rPr lang="en-US" altLang="zh-CN" sz="2600" b="1" dirty="0">
                        <a:solidFill>
                          <a:srgbClr val="FF00FF"/>
                        </a:solidFill>
                        <a:latin typeface="Cambria Math"/>
                      </a:rPr>
                      <m:t>𝑥</m:t>
                    </m:r>
                    <m:r>
                      <a:rPr lang="en-US" altLang="zh-CN" sz="2600" b="1" i="1" dirty="0">
                        <a:solidFill>
                          <a:srgbClr val="FF00FF"/>
                        </a:solidFill>
                        <a:latin typeface="Cambria Math"/>
                      </a:rPr>
                      <m:t> </m:t>
                    </m:r>
                  </m:oMath>
                </a14:m>
                <a:r>
                  <a:rPr lang="zh-CN" altLang="en-US" sz="2600" b="1" dirty="0" smtClean="0">
                    <a:solidFill>
                      <a:srgbClr val="FF00FF"/>
                    </a:solidFill>
                    <a:latin typeface="Tahoma" pitchFamily="34" charset="0"/>
                    <a:sym typeface="Symbol" pitchFamily="18" charset="2"/>
                  </a:rPr>
                  <a:t>）</a:t>
                </a:r>
                <a:endParaRPr lang="en-US" altLang="zh-CN" sz="2600" b="1" dirty="0" smtClean="0">
                  <a:solidFill>
                    <a:srgbClr val="FF00FF"/>
                  </a:solidFill>
                  <a:latin typeface="Tahoma" pitchFamily="34" charset="0"/>
                  <a:sym typeface="Symbol" pitchFamily="18" charset="2"/>
                </a:endParaRPr>
              </a:p>
              <a:p>
                <a:pPr marL="1003300" marR="4252595" algn="ctr">
                  <a:lnSpc>
                    <a:spcPct val="109800"/>
                  </a:lnSpc>
                  <a:tabLst>
                    <a:tab pos="3270885" algn="l"/>
                  </a:tabLst>
                </a:pPr>
                <a:r>
                  <a:rPr lang="en-US" altLang="zh-CN" sz="2400" b="1" i="1" spc="-10" dirty="0">
                    <a:latin typeface="Times New Roman"/>
                    <a:cs typeface="Times New Roman"/>
                  </a:rPr>
                  <a:t>m</a:t>
                </a:r>
                <a:r>
                  <a:rPr lang="en-US" altLang="zh-CN" sz="2400" b="1" baseline="-20833" dirty="0">
                    <a:latin typeface="Times New Roman"/>
                    <a:cs typeface="Times New Roman"/>
                  </a:rPr>
                  <a:t>1</a:t>
                </a:r>
                <a:r>
                  <a:rPr lang="zh-CN" altLang="en-US" sz="2400" b="1" spc="-10" dirty="0">
                    <a:latin typeface="宋体"/>
                    <a:cs typeface="宋体"/>
                  </a:rPr>
                  <a:t>＝</a:t>
                </a:r>
                <a:r>
                  <a:rPr lang="en-US" altLang="zh-CN" sz="2400" b="1" i="1" dirty="0">
                    <a:latin typeface="Times New Roman"/>
                    <a:cs typeface="Times New Roman"/>
                  </a:rPr>
                  <a:t>xr</a:t>
                </a:r>
                <a:r>
                  <a:rPr lang="en-US" altLang="zh-CN" sz="2400" b="1" dirty="0">
                    <a:latin typeface="Times New Roman"/>
                    <a:cs typeface="Times New Roman"/>
                  </a:rPr>
                  <a:t>+</a:t>
                </a:r>
                <a:r>
                  <a:rPr lang="en-US" altLang="zh-CN" sz="2400" b="1" i="1" dirty="0">
                    <a:latin typeface="Times New Roman"/>
                    <a:cs typeface="Times New Roman"/>
                  </a:rPr>
                  <a:t>ks</a:t>
                </a:r>
                <a:r>
                  <a:rPr lang="en-US" altLang="zh-CN" sz="2400" b="1" baseline="-20833" dirty="0">
                    <a:latin typeface="Times New Roman"/>
                    <a:cs typeface="Times New Roman"/>
                  </a:rPr>
                  <a:t>1 </a:t>
                </a:r>
                <a:r>
                  <a:rPr lang="en-US" altLang="zh-CN" sz="2400" b="1" spc="-300" baseline="-20833" dirty="0">
                    <a:latin typeface="Times New Roman"/>
                    <a:cs typeface="Times New Roman"/>
                  </a:rPr>
                  <a:t> </a:t>
                </a:r>
                <a:r>
                  <a:rPr lang="en-US" altLang="zh-CN" sz="2400" b="1" dirty="0">
                    <a:latin typeface="Times New Roman"/>
                    <a:cs typeface="Times New Roman"/>
                  </a:rPr>
                  <a:t>mod	</a:t>
                </a:r>
                <a:r>
                  <a:rPr lang="en-US" altLang="zh-CN" sz="2400" b="1" i="1" dirty="0">
                    <a:latin typeface="Times New Roman"/>
                    <a:cs typeface="Times New Roman"/>
                  </a:rPr>
                  <a:t>p</a:t>
                </a:r>
                <a:r>
                  <a:rPr lang="en-US" altLang="zh-CN" sz="2400" b="1" spc="-5" dirty="0">
                    <a:latin typeface="Times New Roman"/>
                    <a:cs typeface="Times New Roman"/>
                  </a:rPr>
                  <a:t>-</a:t>
                </a:r>
                <a:r>
                  <a:rPr lang="en-US" altLang="zh-CN" sz="2400" b="1" dirty="0">
                    <a:latin typeface="Times New Roman"/>
                    <a:cs typeface="Times New Roman"/>
                  </a:rPr>
                  <a:t>1</a:t>
                </a:r>
                <a:r>
                  <a:rPr lang="zh-CN" altLang="en-US" sz="2400" b="1" spc="-10" dirty="0">
                    <a:latin typeface="宋体"/>
                    <a:cs typeface="宋体"/>
                  </a:rPr>
                  <a:t>，</a:t>
                </a:r>
                <a:r>
                  <a:rPr lang="en-US" altLang="zh-CN" sz="2400" b="1" spc="-5" dirty="0">
                    <a:latin typeface="宋体"/>
                    <a:cs typeface="宋体"/>
                  </a:rPr>
                  <a:t> </a:t>
                </a:r>
                <a:r>
                  <a:rPr lang="en-US" altLang="zh-CN" sz="2400" b="1" i="1" spc="-10" dirty="0">
                    <a:latin typeface="Times New Roman"/>
                    <a:cs typeface="Times New Roman"/>
                  </a:rPr>
                  <a:t>m</a:t>
                </a:r>
                <a:r>
                  <a:rPr lang="en-US" altLang="zh-CN" sz="2400" b="1" baseline="-20833" dirty="0">
                    <a:latin typeface="Times New Roman"/>
                    <a:cs typeface="Times New Roman"/>
                  </a:rPr>
                  <a:t>2</a:t>
                </a:r>
                <a:r>
                  <a:rPr lang="zh-CN" altLang="en-US" sz="2400" b="1" spc="-10" dirty="0">
                    <a:latin typeface="宋体"/>
                    <a:cs typeface="宋体"/>
                  </a:rPr>
                  <a:t>＝</a:t>
                </a:r>
                <a:r>
                  <a:rPr lang="en-US" altLang="zh-CN" sz="2400" b="1" i="1" dirty="0">
                    <a:latin typeface="Times New Roman"/>
                    <a:cs typeface="Times New Roman"/>
                  </a:rPr>
                  <a:t>xr</a:t>
                </a:r>
                <a:r>
                  <a:rPr lang="en-US" altLang="zh-CN" sz="2400" b="1" dirty="0">
                    <a:latin typeface="Times New Roman"/>
                    <a:cs typeface="Times New Roman"/>
                  </a:rPr>
                  <a:t>+</a:t>
                </a:r>
                <a:r>
                  <a:rPr lang="en-US" altLang="zh-CN" sz="2400" b="1" i="1" dirty="0">
                    <a:latin typeface="Times New Roman"/>
                    <a:cs typeface="Times New Roman"/>
                  </a:rPr>
                  <a:t>ks</a:t>
                </a:r>
                <a:r>
                  <a:rPr lang="en-US" altLang="zh-CN" sz="2400" b="1" baseline="-20833" dirty="0">
                    <a:latin typeface="Times New Roman"/>
                    <a:cs typeface="Times New Roman"/>
                  </a:rPr>
                  <a:t>2 </a:t>
                </a:r>
                <a:r>
                  <a:rPr lang="en-US" altLang="zh-CN" sz="2400" b="1" spc="-300" baseline="-20833" dirty="0">
                    <a:latin typeface="Times New Roman"/>
                    <a:cs typeface="Times New Roman"/>
                  </a:rPr>
                  <a:t> </a:t>
                </a:r>
                <a:r>
                  <a:rPr lang="en-US" altLang="zh-CN" sz="2400" b="1" dirty="0">
                    <a:latin typeface="Times New Roman"/>
                    <a:cs typeface="Times New Roman"/>
                  </a:rPr>
                  <a:t>mod	</a:t>
                </a:r>
                <a:r>
                  <a:rPr lang="en-US" altLang="zh-CN" sz="2400" b="1" i="1" dirty="0" smtClean="0">
                    <a:latin typeface="Times New Roman"/>
                    <a:cs typeface="Times New Roman"/>
                  </a:rPr>
                  <a:t>p</a:t>
                </a:r>
                <a:r>
                  <a:rPr lang="en-US" altLang="zh-CN" sz="2400" b="1" spc="-5" dirty="0" smtClean="0">
                    <a:latin typeface="Times New Roman"/>
                    <a:cs typeface="Times New Roman"/>
                  </a:rPr>
                  <a:t>-</a:t>
                </a:r>
                <a:r>
                  <a:rPr lang="en-US" altLang="zh-CN" sz="2400" b="1" dirty="0" smtClean="0">
                    <a:latin typeface="Times New Roman"/>
                    <a:cs typeface="Times New Roman"/>
                  </a:rPr>
                  <a:t>1</a:t>
                </a:r>
                <a:r>
                  <a:rPr lang="zh-CN" altLang="en-US" sz="2400" b="1" spc="-10" dirty="0" smtClean="0">
                    <a:latin typeface="宋体"/>
                    <a:cs typeface="宋体"/>
                  </a:rPr>
                  <a:t>，</a:t>
                </a:r>
                <a:r>
                  <a:rPr lang="zh-CN" altLang="en-US" sz="2400" b="1" dirty="0" smtClean="0">
                    <a:latin typeface="宋体"/>
                    <a:cs typeface="宋体"/>
                  </a:rPr>
                  <a:t>于是</a:t>
                </a:r>
                <a:r>
                  <a:rPr lang="zh-CN" altLang="en-US" sz="2400" b="1" spc="-5" dirty="0">
                    <a:latin typeface="宋体"/>
                    <a:cs typeface="宋体"/>
                  </a:rPr>
                  <a:t>，</a:t>
                </a:r>
                <a:r>
                  <a:rPr lang="en-US" altLang="zh-CN" sz="2400" b="1" dirty="0">
                    <a:latin typeface="Times New Roman"/>
                    <a:cs typeface="Times New Roman"/>
                  </a:rPr>
                  <a:t>(</a:t>
                </a:r>
                <a:r>
                  <a:rPr lang="en-US" altLang="zh-CN" sz="2400" b="1" i="1" dirty="0">
                    <a:latin typeface="Times New Roman"/>
                    <a:cs typeface="Times New Roman"/>
                  </a:rPr>
                  <a:t>s</a:t>
                </a:r>
                <a:r>
                  <a:rPr lang="en-US" altLang="zh-CN" sz="2400" b="1" baseline="-20833" dirty="0">
                    <a:latin typeface="Times New Roman"/>
                    <a:cs typeface="Times New Roman"/>
                  </a:rPr>
                  <a:t>1</a:t>
                </a:r>
                <a:r>
                  <a:rPr lang="en-US" altLang="zh-CN" sz="2400" b="1" spc="-5" dirty="0">
                    <a:latin typeface="Times New Roman"/>
                    <a:cs typeface="Times New Roman"/>
                  </a:rPr>
                  <a:t>-</a:t>
                </a:r>
                <a:r>
                  <a:rPr lang="en-US" altLang="zh-CN" sz="2400" b="1" i="1" dirty="0">
                    <a:latin typeface="Times New Roman"/>
                    <a:cs typeface="Times New Roman"/>
                  </a:rPr>
                  <a:t>s</a:t>
                </a:r>
                <a:r>
                  <a:rPr lang="en-US" altLang="zh-CN" sz="2400" b="1" baseline="-20833" dirty="0">
                    <a:latin typeface="Times New Roman"/>
                    <a:cs typeface="Times New Roman"/>
                  </a:rPr>
                  <a:t>2</a:t>
                </a:r>
                <a:r>
                  <a:rPr lang="en-US" altLang="zh-CN" sz="2400" b="1" spc="-5" dirty="0">
                    <a:latin typeface="Times New Roman"/>
                    <a:cs typeface="Times New Roman"/>
                  </a:rPr>
                  <a:t>)</a:t>
                </a:r>
                <a:r>
                  <a:rPr lang="en-US" altLang="zh-CN" sz="2400" b="1" i="1" dirty="0">
                    <a:latin typeface="Times New Roman"/>
                    <a:cs typeface="Times New Roman"/>
                  </a:rPr>
                  <a:t>k</a:t>
                </a:r>
                <a:r>
                  <a:rPr lang="en-US" altLang="zh-CN" sz="2400" b="1" dirty="0">
                    <a:latin typeface="Times New Roman"/>
                    <a:cs typeface="Times New Roman"/>
                  </a:rPr>
                  <a:t>=</a:t>
                </a:r>
                <a:r>
                  <a:rPr lang="en-US" altLang="zh-CN" sz="2400" b="1" spc="-10" dirty="0">
                    <a:latin typeface="Times New Roman"/>
                    <a:cs typeface="Times New Roman"/>
                  </a:rPr>
                  <a:t>(</a:t>
                </a:r>
                <a:r>
                  <a:rPr lang="en-US" altLang="zh-CN" sz="2400" b="1" i="1" spc="-10" dirty="0">
                    <a:latin typeface="Times New Roman"/>
                    <a:cs typeface="Times New Roman"/>
                  </a:rPr>
                  <a:t>m</a:t>
                </a:r>
                <a:r>
                  <a:rPr lang="en-US" altLang="zh-CN" sz="2400" b="1" baseline="-20833" dirty="0">
                    <a:latin typeface="Times New Roman"/>
                    <a:cs typeface="Times New Roman"/>
                  </a:rPr>
                  <a:t>1</a:t>
                </a:r>
                <a:r>
                  <a:rPr lang="en-US" altLang="zh-CN" sz="2400" b="1" dirty="0">
                    <a:latin typeface="Times New Roman"/>
                    <a:cs typeface="Times New Roman"/>
                  </a:rPr>
                  <a:t>-</a:t>
                </a:r>
                <a:r>
                  <a:rPr lang="en-US" altLang="zh-CN" sz="2400" b="1" spc="-5" dirty="0">
                    <a:latin typeface="Times New Roman"/>
                    <a:cs typeface="Times New Roman"/>
                  </a:rPr>
                  <a:t> </a:t>
                </a:r>
                <a:r>
                  <a:rPr lang="en-US" altLang="zh-CN" sz="2400" b="1" i="1" spc="-15" dirty="0" smtClean="0">
                    <a:latin typeface="Times New Roman"/>
                    <a:cs typeface="Times New Roman"/>
                  </a:rPr>
                  <a:t>m</a:t>
                </a:r>
                <a:endParaRPr lang="en-US" altLang="zh-CN" sz="2400" b="1" baseline="-20833" dirty="0">
                  <a:latin typeface="Times New Roman"/>
                  <a:cs typeface="Times New Roman"/>
                </a:endParaRPr>
              </a:p>
              <a:p>
                <a:pPr marL="400050" lvl="1" indent="0">
                  <a:lnSpc>
                    <a:spcPct val="110000"/>
                  </a:lnSpc>
                  <a:spcBef>
                    <a:spcPct val="0"/>
                  </a:spcBef>
                  <a:buNone/>
                </a:pPr>
                <a:r>
                  <a:rPr lang="zh-CN" altLang="en-US" sz="2600" b="1" dirty="0" smtClean="0">
                    <a:solidFill>
                      <a:srgbClr val="FF00FF"/>
                    </a:solidFill>
                    <a:latin typeface="Tahoma" pitchFamily="34" charset="0"/>
                    <a:sym typeface="Symbol" pitchFamily="18" charset="2"/>
                  </a:rPr>
                  <a:t>不使用</a:t>
                </a:r>
                <a:r>
                  <a:rPr lang="en-US" altLang="zh-CN" sz="2600" b="1" dirty="0" smtClean="0">
                    <a:solidFill>
                      <a:srgbClr val="FF00FF"/>
                    </a:solidFill>
                    <a:latin typeface="Tahoma" pitchFamily="34" charset="0"/>
                    <a:sym typeface="Symbol" pitchFamily="18" charset="2"/>
                  </a:rPr>
                  <a:t>Hash</a:t>
                </a:r>
                <a:r>
                  <a:rPr lang="zh-CN" altLang="en-US" sz="2600" b="1" dirty="0" smtClean="0">
                    <a:solidFill>
                      <a:srgbClr val="FF00FF"/>
                    </a:solidFill>
                    <a:latin typeface="Tahoma" pitchFamily="34" charset="0"/>
                    <a:sym typeface="Symbol" pitchFamily="18" charset="2"/>
                  </a:rPr>
                  <a:t>函数则易受到攻击</a:t>
                </a:r>
                <a:endParaRPr lang="en-US" altLang="zh-CN" sz="2600" b="1" dirty="0">
                  <a:solidFill>
                    <a:srgbClr val="FF00FF"/>
                  </a:solidFill>
                  <a:latin typeface="Tahoma" pitchFamily="34" charset="0"/>
                  <a:sym typeface="Symbol" pitchFamily="18" charset="2"/>
                </a:endParaRPr>
              </a:p>
              <a:p>
                <a:pPr marL="914400" lvl="1" indent="-514350">
                  <a:lnSpc>
                    <a:spcPct val="110000"/>
                  </a:lnSpc>
                  <a:spcBef>
                    <a:spcPct val="0"/>
                  </a:spcBef>
                  <a:buFont typeface="+mj-lt"/>
                  <a:buAutoNum type="arabicPeriod"/>
                </a:pPr>
                <a:endParaRPr lang="zh-CN" altLang="en-US" sz="2600" b="1" dirty="0" smtClean="0">
                  <a:solidFill>
                    <a:srgbClr val="FF00FF"/>
                  </a:solidFill>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52400" y="1723738"/>
                <a:ext cx="8686800" cy="4251325"/>
              </a:xfrm>
              <a:blipFill>
                <a:blip r:embed="rId2"/>
                <a:stretch>
                  <a:fillRect t="-1004" b="-703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dirty="0"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FF"/>
                </a:solidFill>
                <a:latin typeface="Tahoma" pitchFamily="34" charset="0"/>
                <a:sym typeface="Symbol" pitchFamily="18" charset="2"/>
              </a:rPr>
              <a:t>Hash</a:t>
            </a:r>
            <a:r>
              <a:rPr lang="zh-CN" altLang="en-US" dirty="0">
                <a:solidFill>
                  <a:srgbClr val="FF00FF"/>
                </a:solidFill>
                <a:latin typeface="Tahoma" pitchFamily="34" charset="0"/>
                <a:sym typeface="Symbol" pitchFamily="18" charset="2"/>
              </a:rPr>
              <a:t>函</a:t>
            </a:r>
            <a:r>
              <a:rPr lang="zh-CN" altLang="en-US" dirty="0" smtClean="0">
                <a:solidFill>
                  <a:srgbClr val="FF00FF"/>
                </a:solidFill>
                <a:latin typeface="Tahoma" pitchFamily="34" charset="0"/>
                <a:sym typeface="Symbol" pitchFamily="18" charset="2"/>
              </a:rPr>
              <a:t>数的作用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04800" y="1828800"/>
                <a:ext cx="8610600" cy="4495800"/>
              </a:xfrm>
            </p:spPr>
            <p:txBody>
              <a:bodyPr/>
              <a:lstStyle/>
              <a:p>
                <a:r>
                  <a:rPr lang="zh-CN" altLang="en-US" sz="2400" dirty="0" smtClean="0"/>
                  <a:t>攻击者可以选取任一整数对</a:t>
                </a:r>
                <a14:m>
                  <m:oMath xmlns:m="http://schemas.openxmlformats.org/officeDocument/2006/math">
                    <m:r>
                      <a:rPr lang="en-US" altLang="zh-CN" sz="2400" b="0" i="1" dirty="0" smtClean="0">
                        <a:latin typeface="Cambria Math" panose="02040503050406030204" pitchFamily="18" charset="0"/>
                      </a:rPr>
                      <m:t>(</m:t>
                    </m:r>
                    <m:r>
                      <a:rPr lang="en-US" altLang="zh-CN" sz="2400" b="0" i="1" dirty="0" err="1">
                        <a:latin typeface="Cambria Math" panose="02040503050406030204" pitchFamily="18" charset="0"/>
                      </a:rPr>
                      <m:t>𝑢</m:t>
                    </m:r>
                    <m:r>
                      <a:rPr lang="en-US" altLang="zh-CN" sz="2400" b="0" i="1" dirty="0" err="1">
                        <a:latin typeface="Cambria Math" panose="02040503050406030204" pitchFamily="18" charset="0"/>
                      </a:rPr>
                      <m:t>,</m:t>
                    </m:r>
                    <m:r>
                      <a:rPr lang="en-US" altLang="zh-CN" sz="2400" b="0" i="1" dirty="0" err="1">
                        <a:latin typeface="Cambria Math" panose="02040503050406030204" pitchFamily="18" charset="0"/>
                      </a:rPr>
                      <m:t>𝑣</m:t>
                    </m:r>
                    <m:r>
                      <a:rPr lang="en-US" altLang="zh-CN" sz="2400" b="0" i="1" dirty="0">
                        <a:latin typeface="Cambria Math" panose="02040503050406030204" pitchFamily="18" charset="0"/>
                      </a:rPr>
                      <m:t>)</m:t>
                    </m:r>
                  </m:oMath>
                </a14:m>
                <a:r>
                  <a:rPr lang="zh-CN" altLang="en-US" sz="2400" dirty="0"/>
                  <a:t>，</a:t>
                </a:r>
                <a14:m>
                  <m:oMath xmlns:m="http://schemas.openxmlformats.org/officeDocument/2006/math">
                    <m:r>
                      <a:rPr lang="zh-CN" altLang="en-US" sz="2400" b="0" i="1" dirty="0" smtClean="0">
                        <a:latin typeface="Cambria Math" panose="02040503050406030204" pitchFamily="18" charset="0"/>
                      </a:rPr>
                      <m:t>满足</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𝑔𝑐𝑑</m:t>
                    </m:r>
                    <m:r>
                      <a:rPr lang="en-US" altLang="zh-CN" sz="2400" b="0" i="1" dirty="0">
                        <a:latin typeface="Cambria Math" panose="02040503050406030204" pitchFamily="18" charset="0"/>
                      </a:rPr>
                      <m:t>⁡(</m:t>
                    </m:r>
                    <m:r>
                      <a:rPr lang="en-US" altLang="zh-CN" sz="2400" b="0" i="1" dirty="0">
                        <a:latin typeface="Cambria Math" panose="02040503050406030204" pitchFamily="18" charset="0"/>
                      </a:rPr>
                      <m:t>𝑣</m:t>
                    </m:r>
                    <m:r>
                      <a:rPr lang="zh-CN" altLang="en-US" sz="2400" b="0" i="1" dirty="0">
                        <a:latin typeface="Cambria Math" panose="02040503050406030204" pitchFamily="18" charset="0"/>
                      </a:rPr>
                      <m:t>，</m:t>
                    </m:r>
                    <m:r>
                      <a:rPr lang="en-US" altLang="zh-CN" sz="2400" b="0" i="1" dirty="0">
                        <a:latin typeface="Cambria Math" panose="02040503050406030204" pitchFamily="18" charset="0"/>
                      </a:rPr>
                      <m:t>𝑝</m:t>
                    </m:r>
                    <m:r>
                      <a:rPr lang="en-US" altLang="zh-CN" sz="2400" b="0" i="1" dirty="0">
                        <a:latin typeface="Cambria Math" panose="02040503050406030204" pitchFamily="18" charset="0"/>
                      </a:rPr>
                      <m:t>−1) = 1</m:t>
                    </m:r>
                  </m:oMath>
                </a14:m>
                <a:endParaRPr lang="en-US" altLang="zh-CN" sz="2400" dirty="0" smtClean="0"/>
              </a:p>
              <a:p>
                <a:r>
                  <a:rPr lang="zh-CN" altLang="en-US" sz="2400" dirty="0" smtClean="0"/>
                  <a:t>计算  </a:t>
                </a:r>
                <a14:m>
                  <m:oMath xmlns:m="http://schemas.openxmlformats.org/officeDocument/2006/math">
                    <m:r>
                      <a:rPr lang="en-US" altLang="zh-CN" sz="2400" i="1" dirty="0" smtClean="0">
                        <a:latin typeface="Cambria Math" panose="02040503050406030204" pitchFamily="18" charset="0"/>
                      </a:rPr>
                      <m:t>𝑟</m:t>
                    </m:r>
                    <m:r>
                      <a:rPr lang="en-US" altLang="zh-CN" sz="2400" i="1" dirty="0" smtClean="0">
                        <a:latin typeface="Cambria Math" panose="02040503050406030204" pitchFamily="18" charset="0"/>
                      </a:rPr>
                      <m:t> = </m:t>
                    </m:r>
                    <m:r>
                      <a:rPr lang="en-US" altLang="zh-CN" sz="2400" i="1" dirty="0" err="1" smtClean="0">
                        <a:latin typeface="Cambria Math" panose="02040503050406030204" pitchFamily="18" charset="0"/>
                      </a:rPr>
                      <m:t>𝑔</m:t>
                    </m:r>
                    <m:r>
                      <a:rPr lang="en-US" altLang="zh-CN" sz="2400" i="1" baseline="30000" dirty="0" err="1" smtClean="0">
                        <a:latin typeface="Cambria Math" panose="02040503050406030204" pitchFamily="18" charset="0"/>
                      </a:rPr>
                      <m:t>𝑢</m:t>
                    </m:r>
                    <m:r>
                      <a:rPr lang="en-US" altLang="zh-CN" sz="2400" i="1" dirty="0" err="1" smtClean="0">
                        <a:latin typeface="Cambria Math" panose="02040503050406030204" pitchFamily="18" charset="0"/>
                      </a:rPr>
                      <m:t>𝑦</m:t>
                    </m:r>
                    <m:r>
                      <a:rPr lang="en-US" altLang="zh-CN" sz="2400" i="1" baseline="30000" dirty="0" err="1" smtClean="0">
                        <a:latin typeface="Cambria Math" panose="02040503050406030204" pitchFamily="18" charset="0"/>
                      </a:rPr>
                      <m:t>𝑣</m:t>
                    </m:r>
                    <m:r>
                      <a:rPr lang="en-US" altLang="zh-CN" sz="2400" i="1" dirty="0" smtClean="0">
                        <a:latin typeface="Cambria Math" panose="02040503050406030204" pitchFamily="18" charset="0"/>
                      </a:rPr>
                      <m:t> </m:t>
                    </m:r>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r>
                      <a:rPr lang="en-US" altLang="zh-CN" sz="2400" i="1" dirty="0">
                        <a:latin typeface="Cambria Math" panose="02040503050406030204" pitchFamily="18" charset="0"/>
                      </a:rPr>
                      <m:t> = </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𝑔</m:t>
                        </m:r>
                      </m:e>
                      <m:sup>
                        <m:r>
                          <a:rPr lang="en-US" altLang="zh-CN" sz="2400" b="0" i="1" dirty="0" smtClean="0">
                            <a:latin typeface="Cambria Math" panose="02040503050406030204" pitchFamily="18" charset="0"/>
                          </a:rPr>
                          <m:t>𝑢</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𝑥𝑣</m:t>
                        </m:r>
                      </m:sup>
                    </m:sSup>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oMath>
                </a14:m>
                <a:r>
                  <a:rPr lang="zh-CN" altLang="en-US" sz="2400" dirty="0" smtClean="0"/>
                  <a:t>  和 </a:t>
                </a:r>
                <a:endParaRPr lang="en-US" altLang="zh-CN" sz="2400" i="1" dirty="0" smtClean="0">
                  <a:latin typeface="Cambria Math" panose="02040503050406030204" pitchFamily="18" charset="0"/>
                </a:endParaRPr>
              </a:p>
              <a:p>
                <a:pPr marL="0" indent="0">
                  <a:buNone/>
                </a:pPr>
                <a14:m>
                  <m:oMath xmlns:m="http://schemas.openxmlformats.org/officeDocument/2006/math">
                    <m:r>
                      <a:rPr lang="en-US" altLang="zh-CN" sz="2400" b="0" i="1" dirty="0" smtClean="0">
                        <a:latin typeface="Cambria Math" panose="02040503050406030204" pitchFamily="18" charset="0"/>
                      </a:rPr>
                      <m:t>     </m:t>
                    </m:r>
                    <m:r>
                      <a:rPr lang="en-US" altLang="zh-CN" sz="2400" i="1" dirty="0" smtClean="0">
                        <a:latin typeface="Cambria Math" panose="02040503050406030204" pitchFamily="18" charset="0"/>
                      </a:rPr>
                      <m:t>𝑠</m:t>
                    </m:r>
                    <m:r>
                      <a:rPr lang="en-US" altLang="zh-CN" sz="2400" i="1" dirty="0" smtClean="0">
                        <a:latin typeface="Cambria Math" panose="02040503050406030204" pitchFamily="18" charset="0"/>
                      </a:rPr>
                      <m:t> = −</m:t>
                    </m:r>
                    <m:r>
                      <a:rPr lang="en-US" altLang="zh-CN" sz="2400" i="1" dirty="0" smtClean="0">
                        <a:latin typeface="Cambria Math" panose="02040503050406030204" pitchFamily="18" charset="0"/>
                      </a:rPr>
                      <m:t>𝑟</m:t>
                    </m:r>
                    <m:sSup>
                      <m:sSupPr>
                        <m:ctrlPr>
                          <a:rPr lang="zh-CN" altLang="en-US" sz="2400" i="1" dirty="0" smtClean="0">
                            <a:latin typeface="Cambria Math" panose="02040503050406030204" pitchFamily="18" charset="0"/>
                          </a:rPr>
                        </m:ctrlPr>
                      </m:sSupPr>
                      <m:e>
                        <m:r>
                          <a:rPr lang="en-US" altLang="zh-CN" sz="2400" b="0" i="1" dirty="0" smtClean="0">
                            <a:latin typeface="Cambria Math" panose="02040503050406030204" pitchFamily="18" charset="0"/>
                          </a:rPr>
                          <m:t>𝑣</m:t>
                        </m:r>
                      </m:e>
                      <m:sup>
                        <m:r>
                          <a:rPr lang="en-US" altLang="zh-CN" sz="2400" b="0" i="1" dirty="0" smtClean="0">
                            <a:latin typeface="Cambria Math" panose="02040503050406030204" pitchFamily="18" charset="0"/>
                          </a:rPr>
                          <m:t>−1</m:t>
                        </m:r>
                      </m:sup>
                    </m:sSup>
                    <m:r>
                      <a:rPr lang="en-US" altLang="zh-CN" sz="2400" i="1" dirty="0">
                        <a:latin typeface="Cambria Math" panose="02040503050406030204" pitchFamily="18" charset="0"/>
                      </a:rPr>
                      <m:t> </m:t>
                    </m:r>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r>
                      <a:rPr lang="en-US" altLang="zh-CN" sz="2400" i="1" dirty="0">
                        <a:latin typeface="Cambria Math" panose="02040503050406030204" pitchFamily="18" charset="0"/>
                      </a:rPr>
                      <m:t>−1)</m:t>
                    </m:r>
                  </m:oMath>
                </a14:m>
                <a:r>
                  <a:rPr lang="zh-CN" altLang="en-US" sz="2400" dirty="0"/>
                  <a:t>，则</a:t>
                </a:r>
                <a14:m>
                  <m:oMath xmlns:m="http://schemas.openxmlformats.org/officeDocument/2006/math">
                    <m:r>
                      <a:rPr lang="en-US" altLang="zh-CN" sz="2400" i="1" dirty="0" smtClean="0">
                        <a:latin typeface="Cambria Math" panose="02040503050406030204" pitchFamily="18" charset="0"/>
                      </a:rPr>
                      <m:t>(</m:t>
                    </m:r>
                    <m:r>
                      <a:rPr lang="en-US" altLang="zh-CN" sz="2400" i="1" dirty="0" err="1">
                        <a:latin typeface="Cambria Math" panose="02040503050406030204" pitchFamily="18" charset="0"/>
                      </a:rPr>
                      <m:t>𝑟</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𝑠</m:t>
                    </m:r>
                    <m:r>
                      <a:rPr lang="en-US" altLang="zh-CN" sz="2400" i="1" dirty="0">
                        <a:latin typeface="Cambria Math" panose="02040503050406030204" pitchFamily="18" charset="0"/>
                      </a:rPr>
                      <m:t>)</m:t>
                    </m:r>
                  </m:oMath>
                </a14:m>
                <a:r>
                  <a:rPr lang="zh-CN" altLang="en-US" sz="2400" dirty="0"/>
                  <a:t>就是对消息</a:t>
                </a:r>
                <a:endParaRPr lang="en-US" altLang="zh-CN" sz="2400" i="1" dirty="0" smtClean="0">
                  <a:latin typeface="Cambria Math" panose="02040503050406030204" pitchFamily="18" charset="0"/>
                </a:endParaRPr>
              </a:p>
              <a:p>
                <a:pPr marL="0" indent="0">
                  <a:buNone/>
                </a:pPr>
                <a14:m>
                  <m:oMath xmlns:m="http://schemas.openxmlformats.org/officeDocument/2006/math">
                    <m:r>
                      <a:rPr lang="en-US" altLang="zh-CN" sz="2400" b="0" i="1" dirty="0" smtClean="0">
                        <a:latin typeface="Cambria Math" panose="02040503050406030204" pitchFamily="18" charset="0"/>
                      </a:rPr>
                      <m:t>              </m:t>
                    </m:r>
                    <m:r>
                      <a:rPr lang="en-US" altLang="zh-CN" sz="2400" i="1" dirty="0" smtClean="0">
                        <a:latin typeface="Cambria Math" panose="02040503050406030204" pitchFamily="18" charset="0"/>
                      </a:rPr>
                      <m:t>𝑚</m:t>
                    </m:r>
                    <m:r>
                      <a:rPr lang="en-US" altLang="zh-CN" sz="2400" i="1" dirty="0" smtClean="0">
                        <a:latin typeface="Cambria Math" panose="02040503050406030204" pitchFamily="18" charset="0"/>
                      </a:rPr>
                      <m:t> = </m:t>
                    </m:r>
                    <m:r>
                      <a:rPr lang="en-US" altLang="zh-CN" sz="2400" i="1" dirty="0" err="1">
                        <a:latin typeface="Cambria Math" panose="02040503050406030204" pitchFamily="18" charset="0"/>
                      </a:rPr>
                      <m:t>𝑠𝑢</m:t>
                    </m:r>
                    <m:r>
                      <a:rPr lang="en-US" altLang="zh-CN" sz="2400" i="1" dirty="0">
                        <a:latin typeface="Cambria Math" panose="02040503050406030204" pitchFamily="18" charset="0"/>
                      </a:rPr>
                      <m:t> </m:t>
                    </m:r>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oMath>
                </a14:m>
                <a:r>
                  <a:rPr lang="zh-CN" altLang="en-US" sz="2400" dirty="0"/>
                  <a:t>的一个有效签</a:t>
                </a:r>
                <a:r>
                  <a:rPr lang="zh-CN" altLang="en-US" sz="2400" dirty="0" smtClean="0"/>
                  <a:t>名</a:t>
                </a:r>
                <a:endParaRPr lang="en-US" altLang="zh-CN" sz="2400" dirty="0" smtClean="0"/>
              </a:p>
              <a:p>
                <a:r>
                  <a:rPr lang="zh-CN" altLang="en-US" sz="2400" dirty="0" smtClean="0"/>
                  <a:t>因为</a:t>
                </a:r>
                <a14:m>
                  <m:oMath xmlns:m="http://schemas.openxmlformats.org/officeDocument/2006/math">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𝑚</m:t>
                    </m:r>
                    <m:r>
                      <a:rPr lang="en-US" altLang="zh-CN" sz="2400" i="1" dirty="0" smtClean="0">
                        <a:latin typeface="Cambria Math" panose="02040503050406030204" pitchFamily="18" charset="0"/>
                      </a:rPr>
                      <m:t>−</m:t>
                    </m:r>
                    <m:r>
                      <a:rPr lang="en-US" altLang="zh-CN" sz="2400" i="1" dirty="0" err="1">
                        <a:latin typeface="Cambria Math" panose="02040503050406030204" pitchFamily="18" charset="0"/>
                      </a:rPr>
                      <m:t>𝑥𝑟</m:t>
                    </m:r>
                    <m:r>
                      <a:rPr lang="en-US" altLang="zh-CN" sz="2400" i="1" dirty="0">
                        <a:latin typeface="Cambria Math" panose="02040503050406030204" pitchFamily="18" charset="0"/>
                      </a:rPr>
                      <m:t>)</m:t>
                    </m:r>
                    <m:sSup>
                      <m:sSupPr>
                        <m:ctrlPr>
                          <a:rPr lang="zh-CN" altLang="en-US" sz="2400" i="1" dirty="0" smtClean="0">
                            <a:latin typeface="Cambria Math" panose="02040503050406030204" pitchFamily="18" charset="0"/>
                          </a:rPr>
                        </m:ctrlPr>
                      </m:sSupPr>
                      <m:e>
                        <m:r>
                          <a:rPr lang="en-US" altLang="zh-CN" sz="2400" b="0" i="1" dirty="0" smtClean="0">
                            <a:latin typeface="Cambria Math" panose="02040503050406030204" pitchFamily="18" charset="0"/>
                          </a:rPr>
                          <m:t>𝑠</m:t>
                        </m:r>
                      </m:e>
                      <m:sup>
                        <m:r>
                          <a:rPr lang="en-US" altLang="zh-CN" sz="2400" b="0" i="1" dirty="0" smtClean="0">
                            <a:latin typeface="Cambria Math" panose="02040503050406030204" pitchFamily="18" charset="0"/>
                          </a:rPr>
                          <m:t>−1</m:t>
                        </m:r>
                      </m:sup>
                    </m:sSup>
                    <m:r>
                      <a:rPr lang="en-US" altLang="zh-CN" sz="2400" i="1" dirty="0">
                        <a:latin typeface="Cambria Math" panose="02040503050406030204" pitchFamily="18" charset="0"/>
                      </a:rPr>
                      <m:t>=</m:t>
                    </m:r>
                    <m:r>
                      <a:rPr lang="en-US" altLang="zh-CN" sz="2400" i="1" dirty="0" smtClean="0">
                        <a:latin typeface="Cambria Math" panose="02040503050406030204" pitchFamily="18" charset="0"/>
                      </a:rPr>
                      <m:t> </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𝑠𝑢</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𝑥𝑟</m:t>
                    </m:r>
                    <m:r>
                      <a:rPr lang="en-US" altLang="zh-CN" sz="2400" i="1" dirty="0">
                        <a:latin typeface="Cambria Math" panose="02040503050406030204" pitchFamily="18" charset="0"/>
                      </a:rPr>
                      <m:t>)</m:t>
                    </m:r>
                    <m:sSup>
                      <m:sSupPr>
                        <m:ctrlPr>
                          <a:rPr lang="zh-CN" altLang="en-US" sz="2400" i="1" dirty="0">
                            <a:latin typeface="Cambria Math" panose="02040503050406030204" pitchFamily="18" charset="0"/>
                          </a:rPr>
                        </m:ctrlPr>
                      </m:sSupPr>
                      <m:e>
                        <m:r>
                          <a:rPr lang="en-US" altLang="zh-CN" sz="2400" i="1" dirty="0">
                            <a:latin typeface="Cambria Math" panose="02040503050406030204" pitchFamily="18" charset="0"/>
                          </a:rPr>
                          <m:t>𝑠</m:t>
                        </m:r>
                      </m:e>
                      <m:sup>
                        <m:r>
                          <a:rPr lang="en-US" altLang="zh-CN" sz="2400" i="1" dirty="0">
                            <a:latin typeface="Cambria Math" panose="02040503050406030204" pitchFamily="18" charset="0"/>
                          </a:rPr>
                          <m:t>−1</m:t>
                        </m:r>
                      </m:sup>
                    </m:sSup>
                    <m:r>
                      <a:rPr lang="en-US" altLang="zh-CN" sz="2400" i="1" dirty="0">
                        <a:latin typeface="Cambria Math" panose="02040503050406030204" pitchFamily="18" charset="0"/>
                      </a:rPr>
                      <m:t>= (</m:t>
                    </m:r>
                    <m:r>
                      <a:rPr lang="en-US" altLang="zh-CN" sz="2400" i="1" dirty="0" err="1">
                        <a:latin typeface="Cambria Math" panose="02040503050406030204" pitchFamily="18" charset="0"/>
                      </a:rPr>
                      <m:t>𝑢</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𝑥𝑣</m:t>
                    </m:r>
                    <m:r>
                      <a:rPr lang="en-US" altLang="zh-CN" sz="2400" i="1" dirty="0">
                        <a:latin typeface="Cambria Math" panose="02040503050406030204" pitchFamily="18" charset="0"/>
                      </a:rPr>
                      <m:t>) </m:t>
                    </m:r>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r>
                      <a:rPr lang="en-US" altLang="zh-CN" sz="2400" i="1" dirty="0">
                        <a:latin typeface="Cambria Math" panose="02040503050406030204" pitchFamily="18" charset="0"/>
                      </a:rPr>
                      <m:t>−1)</m:t>
                    </m:r>
                  </m:oMath>
                </a14:m>
                <a:r>
                  <a:rPr lang="zh-CN" altLang="en-US" sz="2400" dirty="0"/>
                  <a:t>，所以有</a:t>
                </a:r>
                <a:endParaRPr lang="en-US" altLang="zh-CN" sz="2400" dirty="0" smtClean="0"/>
              </a:p>
              <a:p>
                <a:pPr marL="0" indent="0">
                  <a:buNone/>
                </a:pPr>
                <a:r>
                  <a:rPr lang="en-US" altLang="zh-CN" sz="2400" dirty="0"/>
                  <a:t> </a:t>
                </a:r>
                <a:r>
                  <a:rPr lang="en-US" altLang="zh-CN" sz="2400" dirty="0" smtClean="0"/>
                  <a:t>                  </a:t>
                </a:r>
                <a14:m>
                  <m:oMath xmlns:m="http://schemas.openxmlformats.org/officeDocument/2006/math">
                    <m:r>
                      <a:rPr lang="en-US" altLang="zh-CN" sz="2400" i="1" dirty="0" smtClean="0">
                        <a:latin typeface="Cambria Math" panose="02040503050406030204" pitchFamily="18" charset="0"/>
                      </a:rPr>
                      <m:t>𝑟</m:t>
                    </m:r>
                    <m:r>
                      <a:rPr lang="en-US" altLang="zh-CN" sz="2400" i="1" dirty="0" smtClean="0">
                        <a:latin typeface="Cambria Math" panose="02040503050406030204" pitchFamily="18" charset="0"/>
                      </a:rPr>
                      <m:t> = </m:t>
                    </m:r>
                    <m:r>
                      <a:rPr lang="en-US" altLang="zh-CN" sz="2400" i="1" dirty="0" err="1">
                        <a:latin typeface="Cambria Math" panose="02040503050406030204" pitchFamily="18" charset="0"/>
                      </a:rPr>
                      <m:t>𝑔</m:t>
                    </m:r>
                    <m:r>
                      <a:rPr lang="en-US" altLang="zh-CN" sz="2400" i="1" baseline="30000" dirty="0" err="1">
                        <a:latin typeface="Cambria Math" panose="02040503050406030204" pitchFamily="18" charset="0"/>
                      </a:rPr>
                      <m:t>𝑘</m:t>
                    </m:r>
                    <m:r>
                      <a:rPr lang="en-US" altLang="zh-CN" sz="2400" i="1" dirty="0">
                        <a:latin typeface="Cambria Math" panose="02040503050406030204" pitchFamily="18" charset="0"/>
                      </a:rPr>
                      <m:t> =</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𝑔</m:t>
                        </m:r>
                      </m:e>
                      <m:sup>
                        <m:r>
                          <a:rPr lang="en-US" altLang="zh-CN" sz="2400" i="1" dirty="0">
                            <a:latin typeface="Cambria Math" panose="02040503050406030204" pitchFamily="18" charset="0"/>
                          </a:rPr>
                          <m:t>𝑢</m:t>
                        </m:r>
                        <m:r>
                          <a:rPr lang="en-US" altLang="zh-CN" sz="2400" i="1" dirty="0">
                            <a:latin typeface="Cambria Math" panose="02040503050406030204" pitchFamily="18" charset="0"/>
                          </a:rPr>
                          <m:t>+</m:t>
                        </m:r>
                        <m:r>
                          <a:rPr lang="en-US" altLang="zh-CN" sz="2400" i="1" dirty="0">
                            <a:latin typeface="Cambria Math" panose="02040503050406030204" pitchFamily="18" charset="0"/>
                          </a:rPr>
                          <m:t>𝑥𝑣</m:t>
                        </m:r>
                      </m:sup>
                    </m:sSup>
                    <m:r>
                      <a:rPr lang="en-US" altLang="zh-CN" sz="2400" i="1" dirty="0" err="1">
                        <a:latin typeface="Cambria Math" panose="02040503050406030204" pitchFamily="18" charset="0"/>
                      </a:rPr>
                      <m:t>𝑚𝑜𝑑</m:t>
                    </m:r>
                    <m:r>
                      <a:rPr lang="en-US" altLang="zh-CN" sz="2400" i="1" dirty="0">
                        <a:latin typeface="Cambria Math" panose="02040503050406030204" pitchFamily="18" charset="0"/>
                      </a:rPr>
                      <m:t> </m:t>
                    </m:r>
                    <m:r>
                      <a:rPr lang="en-US" altLang="zh-CN" sz="2400" i="1" dirty="0">
                        <a:latin typeface="Cambria Math" panose="02040503050406030204" pitchFamily="18" charset="0"/>
                      </a:rPr>
                      <m:t>𝑝</m:t>
                    </m:r>
                  </m:oMath>
                </a14:m>
                <a:endParaRPr lang="en-US" altLang="zh-CN" sz="2400" dirty="0" smtClean="0"/>
              </a:p>
              <a:p>
                <a:r>
                  <a:rPr lang="zh-CN" altLang="en-US" sz="2400" dirty="0" smtClean="0"/>
                  <a:t>可</a:t>
                </a:r>
                <a:r>
                  <a:rPr lang="zh-CN" altLang="en-US" sz="2400" dirty="0"/>
                  <a:t>见，使用</a:t>
                </a:r>
                <a:r>
                  <a:rPr lang="en-US" altLang="zh-CN" sz="2400" dirty="0"/>
                  <a:t>Hash</a:t>
                </a:r>
                <a:r>
                  <a:rPr lang="zh-CN" altLang="en-US" sz="2400" dirty="0"/>
                  <a:t>函数能够有效的提高</a:t>
                </a:r>
                <a:r>
                  <a:rPr lang="en-US" altLang="zh-CN" sz="2400" dirty="0" err="1"/>
                  <a:t>ElGamal</a:t>
                </a:r>
                <a:r>
                  <a:rPr lang="zh-CN" altLang="en-US" sz="2400" dirty="0"/>
                  <a:t>数字签名方案的安全</a:t>
                </a:r>
                <a:r>
                  <a:rPr lang="zh-CN" altLang="en-US" sz="2400" dirty="0" smtClean="0"/>
                  <a:t>性</a:t>
                </a:r>
                <a:r>
                  <a:rPr lang="zh-CN" altLang="en-US" sz="2000" dirty="0" smtClean="0"/>
                  <a:t>   </a:t>
                </a:r>
                <a:endParaRPr lang="zh-CN" altLang="en-US"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04800" y="1828800"/>
                <a:ext cx="8610600" cy="4495800"/>
              </a:xfrm>
              <a:blipFill>
                <a:blip r:embed="rId2" cstate="print"/>
                <a:stretch>
                  <a:fillRect l="-920" t="-10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39</a:t>
            </a:fld>
            <a:endParaRPr lang="en-US" altLang="zh-CN" dirty="0"/>
          </a:p>
        </p:txBody>
      </p:sp>
    </p:spTree>
    <p:extLst>
      <p:ext uri="{BB962C8B-B14F-4D97-AF65-F5344CB8AC3E}">
        <p14:creationId xmlns:p14="http://schemas.microsoft.com/office/powerpoint/2010/main" val="3202316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half" idx="10"/>
          </p:nvPr>
        </p:nvSpPr>
        <p:spPr/>
        <p:txBody>
          <a:bodyPr/>
          <a:lstStyle/>
          <a:p>
            <a:fld id="{621DE83B-E59A-4993-945C-1479E33E9FEC}" type="datetime1">
              <a:rPr lang="zh-CN" altLang="en-US"/>
              <a:pPr/>
              <a:t>2019/12/17/Tuesday</a:t>
            </a:fld>
            <a:endParaRPr lang="en-US" altLang="zh-CN" dirty="0"/>
          </a:p>
        </p:txBody>
      </p:sp>
      <p:sp>
        <p:nvSpPr>
          <p:cNvPr id="32" name="页脚占位符 4"/>
          <p:cNvSpPr>
            <a:spLocks noGrp="1"/>
          </p:cNvSpPr>
          <p:nvPr>
            <p:ph type="ftr" sz="quarter" idx="11"/>
          </p:nvPr>
        </p:nvSpPr>
        <p:spPr/>
        <p:txBody>
          <a:bodyPr/>
          <a:lstStyle/>
          <a:p>
            <a:r>
              <a:rPr lang="zh-CN" altLang="en-US"/>
              <a:t>计算机科学与技术学院</a:t>
            </a:r>
            <a:endParaRPr lang="en-US" altLang="zh-CN" dirty="0"/>
          </a:p>
        </p:txBody>
      </p:sp>
      <p:sp>
        <p:nvSpPr>
          <p:cNvPr id="33" name="灯片编号占位符 5"/>
          <p:cNvSpPr>
            <a:spLocks noGrp="1"/>
          </p:cNvSpPr>
          <p:nvPr>
            <p:ph type="sldNum" sz="quarter" idx="12"/>
          </p:nvPr>
        </p:nvSpPr>
        <p:spPr/>
        <p:txBody>
          <a:bodyPr/>
          <a:lstStyle/>
          <a:p>
            <a:fld id="{EC1226F6-1BE5-4943-8E3E-F3516FB7B088}" type="slidenum">
              <a:rPr lang="en-US" altLang="zh-CN"/>
              <a:pPr/>
              <a:t>4</a:t>
            </a:fld>
            <a:endParaRPr lang="en-US" altLang="zh-CN" dirty="0"/>
          </a:p>
        </p:txBody>
      </p:sp>
      <p:sp>
        <p:nvSpPr>
          <p:cNvPr id="40962" name="Rectangle 2"/>
          <p:cNvSpPr>
            <a:spLocks noGrp="1" noChangeArrowheads="1"/>
          </p:cNvSpPr>
          <p:nvPr>
            <p:ph type="title"/>
          </p:nvPr>
        </p:nvSpPr>
        <p:spPr/>
        <p:txBody>
          <a:bodyPr/>
          <a:lstStyle/>
          <a:p>
            <a:r>
              <a:rPr lang="zh-CN" altLang="en-US" sz="4000">
                <a:ea typeface="宋体" pitchFamily="2" charset="-122"/>
              </a:rPr>
              <a:t>主要内容</a:t>
            </a:r>
            <a:endParaRPr lang="zh-CN" altLang="en-US" sz="2400">
              <a:solidFill>
                <a:schemeClr val="accent1"/>
              </a:solidFill>
              <a:ea typeface="宋体" pitchFamily="2" charset="-122"/>
            </a:endParaRPr>
          </a:p>
        </p:txBody>
      </p:sp>
      <p:grpSp>
        <p:nvGrpSpPr>
          <p:cNvPr id="40963" name="Group 3"/>
          <p:cNvGrpSpPr>
            <a:grpSpLocks/>
          </p:cNvGrpSpPr>
          <p:nvPr/>
        </p:nvGrpSpPr>
        <p:grpSpPr bwMode="auto">
          <a:xfrm>
            <a:off x="1828800" y="1752600"/>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67" name="Group 7"/>
          <p:cNvGrpSpPr>
            <a:grpSpLocks/>
          </p:cNvGrpSpPr>
          <p:nvPr/>
        </p:nvGrpSpPr>
        <p:grpSpPr bwMode="auto">
          <a:xfrm>
            <a:off x="1828800" y="2667000"/>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36220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828800"/>
            <a:ext cx="2954655"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t>数字签名的基本概念</a:t>
            </a:r>
            <a:endParaRPr lang="en-US" altLang="zh-CN" sz="2400" dirty="0"/>
          </a:p>
        </p:txBody>
      </p:sp>
      <p:sp>
        <p:nvSpPr>
          <p:cNvPr id="40973" name="Text Box 13"/>
          <p:cNvSpPr txBox="1">
            <a:spLocks noChangeArrowheads="1"/>
          </p:cNvSpPr>
          <p:nvPr/>
        </p:nvSpPr>
        <p:spPr bwMode="gray">
          <a:xfrm>
            <a:off x="2025650" y="185102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rPr>
              <a:t>1</a:t>
            </a:r>
          </a:p>
        </p:txBody>
      </p:sp>
      <p:sp>
        <p:nvSpPr>
          <p:cNvPr id="40974" name="Line 14"/>
          <p:cNvSpPr>
            <a:spLocks noChangeShapeType="1"/>
          </p:cNvSpPr>
          <p:nvPr/>
        </p:nvSpPr>
        <p:spPr bwMode="auto">
          <a:xfrm>
            <a:off x="2438400" y="327660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743200"/>
            <a:ext cx="1433406" cy="461665"/>
          </a:xfrm>
          <a:prstGeom prst="rect">
            <a:avLst/>
          </a:prstGeom>
          <a:noFill/>
          <a:ln w="9525" algn="ctr">
            <a:noFill/>
            <a:miter lim="800000"/>
            <a:headEnd/>
            <a:tailEnd/>
          </a:ln>
          <a:effectLst/>
        </p:spPr>
        <p:txBody>
          <a:bodyPr wrap="none">
            <a:spAutoFit/>
          </a:bodyPr>
          <a:lstStyle/>
          <a:p>
            <a:pPr eaLnBrk="0" hangingPunct="0"/>
            <a:r>
              <a:rPr lang="en-US" altLang="zh-CN" sz="2400" dirty="0" smtClean="0"/>
              <a:t>RSA</a:t>
            </a:r>
            <a:r>
              <a:rPr lang="zh-CN" altLang="en-US" sz="2400" dirty="0" smtClean="0"/>
              <a:t>签名</a:t>
            </a:r>
            <a:endParaRPr lang="en-US" altLang="zh-CN" sz="2400" dirty="0"/>
          </a:p>
        </p:txBody>
      </p:sp>
      <p:sp>
        <p:nvSpPr>
          <p:cNvPr id="40976" name="Text Box 16"/>
          <p:cNvSpPr txBox="1">
            <a:spLocks noChangeArrowheads="1"/>
          </p:cNvSpPr>
          <p:nvPr/>
        </p:nvSpPr>
        <p:spPr bwMode="gray">
          <a:xfrm>
            <a:off x="2025650" y="276542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rPr>
              <a:t>2</a:t>
            </a:r>
          </a:p>
        </p:txBody>
      </p:sp>
      <p:grpSp>
        <p:nvGrpSpPr>
          <p:cNvPr id="40977" name="Group 17"/>
          <p:cNvGrpSpPr>
            <a:grpSpLocks/>
          </p:cNvGrpSpPr>
          <p:nvPr/>
        </p:nvGrpSpPr>
        <p:grpSpPr bwMode="auto">
          <a:xfrm>
            <a:off x="1828800" y="3559175"/>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40981" name="Group 21"/>
          <p:cNvGrpSpPr>
            <a:grpSpLocks/>
          </p:cNvGrpSpPr>
          <p:nvPr/>
        </p:nvGrpSpPr>
        <p:grpSpPr bwMode="auto">
          <a:xfrm>
            <a:off x="1828800" y="4473575"/>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168775"/>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635375"/>
            <a:ext cx="2664512"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t>数字签名标准</a:t>
            </a:r>
            <a:r>
              <a:rPr lang="en-US" altLang="zh-CN" sz="2400" dirty="0" smtClean="0"/>
              <a:t>DSS</a:t>
            </a:r>
            <a:endParaRPr lang="en-US" altLang="zh-CN" sz="2400" dirty="0"/>
          </a:p>
        </p:txBody>
      </p:sp>
      <p:sp>
        <p:nvSpPr>
          <p:cNvPr id="40987" name="Text Box 27"/>
          <p:cNvSpPr txBox="1">
            <a:spLocks noChangeArrowheads="1"/>
          </p:cNvSpPr>
          <p:nvPr/>
        </p:nvSpPr>
        <p:spPr bwMode="gray">
          <a:xfrm>
            <a:off x="2025650" y="365760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rPr>
              <a:t>3</a:t>
            </a:r>
          </a:p>
        </p:txBody>
      </p:sp>
      <p:sp>
        <p:nvSpPr>
          <p:cNvPr id="40988" name="Line 28"/>
          <p:cNvSpPr>
            <a:spLocks noChangeShapeType="1"/>
          </p:cNvSpPr>
          <p:nvPr/>
        </p:nvSpPr>
        <p:spPr bwMode="auto">
          <a:xfrm>
            <a:off x="2438400" y="510540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549775"/>
            <a:ext cx="2031325"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t>其他签名算法</a:t>
            </a:r>
            <a:endParaRPr lang="en-US" altLang="zh-CN" sz="2400" dirty="0"/>
          </a:p>
        </p:txBody>
      </p:sp>
      <p:sp>
        <p:nvSpPr>
          <p:cNvPr id="40990" name="Text Box 30"/>
          <p:cNvSpPr txBox="1">
            <a:spLocks noChangeArrowheads="1"/>
          </p:cNvSpPr>
          <p:nvPr/>
        </p:nvSpPr>
        <p:spPr bwMode="gray">
          <a:xfrm>
            <a:off x="2025650" y="4572000"/>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rPr>
              <a:t>4</a:t>
            </a:r>
          </a:p>
        </p:txBody>
      </p:sp>
      <p:grpSp>
        <p:nvGrpSpPr>
          <p:cNvPr id="34" name="Group 21"/>
          <p:cNvGrpSpPr>
            <a:grpSpLocks/>
          </p:cNvGrpSpPr>
          <p:nvPr/>
        </p:nvGrpSpPr>
        <p:grpSpPr bwMode="auto">
          <a:xfrm>
            <a:off x="1828800" y="5334000"/>
            <a:ext cx="762000" cy="665162"/>
            <a:chOff x="3174" y="2656"/>
            <a:chExt cx="1549" cy="1351"/>
          </a:xfrm>
        </p:grpSpPr>
        <p:sp>
          <p:nvSpPr>
            <p:cNvPr id="3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7"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38" name="Line 28"/>
          <p:cNvSpPr>
            <a:spLocks noChangeShapeType="1"/>
          </p:cNvSpPr>
          <p:nvPr/>
        </p:nvSpPr>
        <p:spPr bwMode="auto">
          <a:xfrm>
            <a:off x="2438400" y="5943600"/>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9" name="Text Box 29"/>
          <p:cNvSpPr txBox="1">
            <a:spLocks noChangeArrowheads="1"/>
          </p:cNvSpPr>
          <p:nvPr/>
        </p:nvSpPr>
        <p:spPr bwMode="auto">
          <a:xfrm>
            <a:off x="2667000" y="5410200"/>
            <a:ext cx="2954655" cy="461665"/>
          </a:xfrm>
          <a:prstGeom prst="rect">
            <a:avLst/>
          </a:prstGeom>
          <a:noFill/>
          <a:ln w="9525" algn="ctr">
            <a:noFill/>
            <a:miter lim="800000"/>
            <a:headEnd/>
            <a:tailEnd/>
          </a:ln>
          <a:effectLst/>
        </p:spPr>
        <p:txBody>
          <a:bodyPr wrap="none">
            <a:spAutoFit/>
          </a:bodyPr>
          <a:lstStyle/>
          <a:p>
            <a:pPr eaLnBrk="0" hangingPunct="0"/>
            <a:r>
              <a:rPr lang="zh-CN" altLang="en-US" sz="2400" dirty="0" smtClean="0"/>
              <a:t>基于身份的签名方案</a:t>
            </a:r>
            <a:endParaRPr lang="en-US" altLang="zh-CN" sz="2400" dirty="0"/>
          </a:p>
        </p:txBody>
      </p:sp>
      <p:sp>
        <p:nvSpPr>
          <p:cNvPr id="40" name="Text Box 30"/>
          <p:cNvSpPr txBox="1">
            <a:spLocks noChangeArrowheads="1"/>
          </p:cNvSpPr>
          <p:nvPr/>
        </p:nvSpPr>
        <p:spPr bwMode="gray">
          <a:xfrm>
            <a:off x="2025650" y="543242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smtClean="0">
                <a:solidFill>
                  <a:schemeClr val="bg1"/>
                </a:solidFill>
              </a:rPr>
              <a:t>5</a:t>
            </a:r>
            <a:endParaRPr lang="en-US" altLang="zh-CN" sz="2400" b="1"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569" y="1714958"/>
            <a:ext cx="8181886" cy="4466479"/>
          </a:xfrm>
          <a:prstGeom prst="rect">
            <a:avLst/>
          </a:prstGeom>
        </p:spPr>
        <p:txBody>
          <a:bodyPr vert="horz" wrap="square" lIns="0" tIns="0" rIns="0" bIns="0" rtlCol="0">
            <a:spAutoFit/>
          </a:bodyPr>
          <a:lstStyle/>
          <a:p>
            <a:pPr marL="12724"/>
            <a:r>
              <a:rPr sz="3206" b="1" spc="-5" dirty="0">
                <a:latin typeface="Times New Roman"/>
                <a:cs typeface="Times New Roman"/>
              </a:rPr>
              <a:t>2</a:t>
            </a:r>
            <a:r>
              <a:rPr sz="3206" b="1" spc="-5" dirty="0">
                <a:latin typeface="宋体"/>
                <a:cs typeface="宋体"/>
              </a:rPr>
              <a:t>、利用</a:t>
            </a:r>
            <a:r>
              <a:rPr sz="3206" b="1" spc="-5" dirty="0">
                <a:latin typeface="Times New Roman"/>
                <a:cs typeface="Times New Roman"/>
              </a:rPr>
              <a:t>ELGama</a:t>
            </a:r>
            <a:r>
              <a:rPr sz="3206" b="1" spc="-10" dirty="0">
                <a:latin typeface="Times New Roman"/>
                <a:cs typeface="Times New Roman"/>
              </a:rPr>
              <a:t>l</a:t>
            </a:r>
            <a:r>
              <a:rPr sz="3206" b="1" spc="-5" dirty="0">
                <a:latin typeface="宋体"/>
                <a:cs typeface="宋体"/>
              </a:rPr>
              <a:t>密码实现数字签名</a:t>
            </a:r>
            <a:endParaRPr sz="3206">
              <a:latin typeface="宋体"/>
              <a:cs typeface="宋体"/>
            </a:endParaRPr>
          </a:p>
          <a:p>
            <a:pPr marL="12724">
              <a:spcBef>
                <a:spcPts val="756"/>
              </a:spcBef>
            </a:pPr>
            <a:r>
              <a:rPr sz="3206" b="1" spc="-5" dirty="0">
                <a:latin typeface="宋体"/>
                <a:cs typeface="宋体"/>
              </a:rPr>
              <a:t>⑷、</a:t>
            </a:r>
            <a:r>
              <a:rPr sz="3206" b="1" spc="-5" dirty="0">
                <a:latin typeface="Times New Roman"/>
                <a:cs typeface="Times New Roman"/>
              </a:rPr>
              <a:t>ELGama</a:t>
            </a:r>
            <a:r>
              <a:rPr sz="3206" b="1" spc="-10" dirty="0">
                <a:latin typeface="Times New Roman"/>
                <a:cs typeface="Times New Roman"/>
              </a:rPr>
              <a:t>l</a:t>
            </a:r>
            <a:r>
              <a:rPr sz="3206" b="1" spc="-5" dirty="0">
                <a:latin typeface="宋体"/>
                <a:cs typeface="宋体"/>
              </a:rPr>
              <a:t>密码签名的应用</a:t>
            </a:r>
            <a:endParaRPr sz="3206">
              <a:latin typeface="宋体"/>
              <a:cs typeface="宋体"/>
            </a:endParaRPr>
          </a:p>
          <a:p>
            <a:pPr marL="12724">
              <a:spcBef>
                <a:spcPts val="871"/>
              </a:spcBef>
            </a:pPr>
            <a:r>
              <a:rPr sz="2805" spc="1212" dirty="0">
                <a:latin typeface="Wingdings"/>
                <a:cs typeface="Wingdings"/>
              </a:rPr>
              <a:t></a:t>
            </a:r>
            <a:r>
              <a:rPr sz="2805" spc="-95" dirty="0">
                <a:latin typeface="Times New Roman"/>
                <a:cs typeface="Times New Roman"/>
              </a:rPr>
              <a:t> </a:t>
            </a:r>
            <a:r>
              <a:rPr sz="2805" b="1" dirty="0">
                <a:latin typeface="宋体"/>
                <a:cs typeface="宋体"/>
              </a:rPr>
              <a:t>安全，方便。</a:t>
            </a:r>
            <a:endParaRPr sz="2805">
              <a:latin typeface="宋体"/>
              <a:cs typeface="宋体"/>
            </a:endParaRPr>
          </a:p>
          <a:p>
            <a:pPr marL="355639" marR="104337" indent="-343552">
              <a:lnSpc>
                <a:spcPct val="105200"/>
              </a:lnSpc>
              <a:spcBef>
                <a:spcPts val="331"/>
              </a:spcBef>
            </a:pPr>
            <a:r>
              <a:rPr sz="2805" spc="1212" dirty="0">
                <a:latin typeface="Wingdings"/>
                <a:cs typeface="Wingdings"/>
              </a:rPr>
              <a:t></a:t>
            </a:r>
            <a:r>
              <a:rPr sz="2805" spc="-95" dirty="0">
                <a:latin typeface="Times New Roman"/>
                <a:cs typeface="Times New Roman"/>
              </a:rPr>
              <a:t> </a:t>
            </a:r>
            <a:r>
              <a:rPr sz="2805" b="1" dirty="0">
                <a:latin typeface="宋体"/>
                <a:cs typeface="宋体"/>
              </a:rPr>
              <a:t>缺点：由于取</a:t>
            </a:r>
            <a:r>
              <a:rPr sz="2805" b="1" spc="-5" dirty="0">
                <a:latin typeface="宋体"/>
                <a:cs typeface="宋体"/>
              </a:rPr>
              <a:t>（</a:t>
            </a:r>
            <a:r>
              <a:rPr sz="2805" b="1" i="1" dirty="0">
                <a:latin typeface="Times New Roman"/>
                <a:cs typeface="Times New Roman"/>
              </a:rPr>
              <a:t>r</a:t>
            </a:r>
            <a:r>
              <a:rPr sz="2805" b="1" spc="-5" dirty="0">
                <a:latin typeface="宋体"/>
                <a:cs typeface="宋体"/>
              </a:rPr>
              <a:t>，</a:t>
            </a:r>
            <a:r>
              <a:rPr sz="2805" b="1" i="1" dirty="0">
                <a:latin typeface="Times New Roman"/>
                <a:cs typeface="Times New Roman"/>
              </a:rPr>
              <a:t>s</a:t>
            </a:r>
            <a:r>
              <a:rPr sz="2805" b="1" dirty="0">
                <a:latin typeface="宋体"/>
                <a:cs typeface="宋体"/>
              </a:rPr>
              <a:t>）作</a:t>
            </a:r>
            <a:r>
              <a:rPr sz="2805" b="1" spc="-10" dirty="0">
                <a:latin typeface="宋体"/>
                <a:cs typeface="宋体"/>
              </a:rPr>
              <a:t>为</a:t>
            </a:r>
            <a:r>
              <a:rPr sz="2805" b="1" i="1" spc="-5" dirty="0">
                <a:latin typeface="Times New Roman"/>
                <a:cs typeface="Times New Roman"/>
              </a:rPr>
              <a:t>m</a:t>
            </a:r>
            <a:r>
              <a:rPr sz="2805" b="1" dirty="0">
                <a:latin typeface="宋体"/>
                <a:cs typeface="宋体"/>
              </a:rPr>
              <a:t>的签名，所以数字签 名的长度是明文的两倍，数据扩张一倍。</a:t>
            </a:r>
            <a:endParaRPr sz="2805">
              <a:latin typeface="宋体"/>
              <a:cs typeface="宋体"/>
            </a:endParaRPr>
          </a:p>
          <a:p>
            <a:pPr marL="355003" marR="5090" indent="-342915">
              <a:lnSpc>
                <a:spcPct val="105300"/>
              </a:lnSpc>
              <a:spcBef>
                <a:spcPts val="326"/>
              </a:spcBef>
            </a:pPr>
            <a:r>
              <a:rPr sz="2805" spc="1212" dirty="0">
                <a:latin typeface="Wingdings"/>
                <a:cs typeface="Wingdings"/>
              </a:rPr>
              <a:t></a:t>
            </a:r>
            <a:r>
              <a:rPr sz="2805" spc="-95" dirty="0">
                <a:latin typeface="Times New Roman"/>
                <a:cs typeface="Times New Roman"/>
              </a:rPr>
              <a:t> </a:t>
            </a:r>
            <a:r>
              <a:rPr sz="2805" b="1" dirty="0">
                <a:latin typeface="宋体"/>
                <a:cs typeface="宋体"/>
              </a:rPr>
              <a:t>美国数字签名标准</a:t>
            </a:r>
            <a:r>
              <a:rPr sz="2805" b="1" spc="-10" dirty="0">
                <a:latin typeface="宋体"/>
                <a:cs typeface="宋体"/>
              </a:rPr>
              <a:t>（</a:t>
            </a:r>
            <a:r>
              <a:rPr sz="2805" b="1" dirty="0">
                <a:latin typeface="Times New Roman"/>
                <a:cs typeface="Times New Roman"/>
              </a:rPr>
              <a:t>DS</a:t>
            </a:r>
            <a:r>
              <a:rPr sz="2805" b="1" spc="5" dirty="0">
                <a:latin typeface="Times New Roman"/>
                <a:cs typeface="Times New Roman"/>
              </a:rPr>
              <a:t>S</a:t>
            </a:r>
            <a:r>
              <a:rPr sz="2805" b="1" dirty="0">
                <a:latin typeface="宋体"/>
                <a:cs typeface="宋体"/>
              </a:rPr>
              <a:t>）的签名算</a:t>
            </a:r>
            <a:r>
              <a:rPr sz="2805" b="1" spc="-10" dirty="0">
                <a:latin typeface="宋体"/>
                <a:cs typeface="宋体"/>
              </a:rPr>
              <a:t>法</a:t>
            </a:r>
            <a:r>
              <a:rPr sz="2805" b="1" dirty="0">
                <a:latin typeface="Times New Roman"/>
                <a:cs typeface="Times New Roman"/>
              </a:rPr>
              <a:t>DS</a:t>
            </a:r>
            <a:r>
              <a:rPr sz="2805" b="1" spc="5" dirty="0">
                <a:latin typeface="Times New Roman"/>
                <a:cs typeface="Times New Roman"/>
              </a:rPr>
              <a:t>A</a:t>
            </a:r>
            <a:r>
              <a:rPr sz="2805" b="1" dirty="0">
                <a:latin typeface="宋体"/>
                <a:cs typeface="宋体"/>
              </a:rPr>
              <a:t>是它的 一种变形。</a:t>
            </a:r>
            <a:endParaRPr sz="2805">
              <a:latin typeface="宋体"/>
              <a:cs typeface="宋体"/>
            </a:endParaRPr>
          </a:p>
          <a:p>
            <a:pPr marL="12724">
              <a:spcBef>
                <a:spcPts val="506"/>
              </a:spcBef>
            </a:pPr>
            <a:r>
              <a:rPr sz="2805" spc="1212" dirty="0">
                <a:latin typeface="Wingdings"/>
                <a:cs typeface="Wingdings"/>
              </a:rPr>
              <a:t></a:t>
            </a:r>
            <a:r>
              <a:rPr sz="2805" spc="-95" dirty="0">
                <a:latin typeface="Times New Roman"/>
                <a:cs typeface="Times New Roman"/>
              </a:rPr>
              <a:t> </a:t>
            </a:r>
            <a:r>
              <a:rPr sz="2805" b="1" dirty="0">
                <a:latin typeface="宋体"/>
                <a:cs typeface="宋体"/>
              </a:rPr>
              <a:t>俄罗斯数字签名标准（</a:t>
            </a:r>
            <a:r>
              <a:rPr sz="2805" b="1" spc="-2069" dirty="0">
                <a:latin typeface="Times New Roman"/>
                <a:cs typeface="Times New Roman"/>
              </a:rPr>
              <a:t>G</a:t>
            </a:r>
            <a:r>
              <a:rPr sz="4208" b="1" spc="-179" baseline="-1984" dirty="0">
                <a:solidFill>
                  <a:srgbClr val="C0C0C0"/>
                </a:solidFill>
                <a:latin typeface="Times New Roman"/>
                <a:cs typeface="Times New Roman"/>
              </a:rPr>
              <a:t>G</a:t>
            </a:r>
            <a:r>
              <a:rPr sz="2805" b="1" spc="-2074" dirty="0">
                <a:latin typeface="Times New Roman"/>
                <a:cs typeface="Times New Roman"/>
              </a:rPr>
              <a:t>O</a:t>
            </a:r>
            <a:r>
              <a:rPr sz="4208" b="1" spc="-179" baseline="-1984" dirty="0">
                <a:solidFill>
                  <a:srgbClr val="C0C0C0"/>
                </a:solidFill>
                <a:latin typeface="Times New Roman"/>
                <a:cs typeface="Times New Roman"/>
              </a:rPr>
              <a:t>O</a:t>
            </a:r>
            <a:r>
              <a:rPr sz="2805" b="1" spc="-1448" dirty="0">
                <a:latin typeface="Times New Roman"/>
                <a:cs typeface="Times New Roman"/>
              </a:rPr>
              <a:t>S</a:t>
            </a:r>
            <a:r>
              <a:rPr sz="4208" b="1" spc="-179" baseline="-1984" dirty="0">
                <a:solidFill>
                  <a:srgbClr val="C0C0C0"/>
                </a:solidFill>
                <a:latin typeface="Times New Roman"/>
                <a:cs typeface="Times New Roman"/>
              </a:rPr>
              <a:t>S</a:t>
            </a:r>
            <a:r>
              <a:rPr sz="2805" b="1" spc="-1758" dirty="0">
                <a:latin typeface="Times New Roman"/>
                <a:cs typeface="Times New Roman"/>
              </a:rPr>
              <a:t>T</a:t>
            </a:r>
            <a:r>
              <a:rPr sz="4208" b="1" spc="-179" baseline="-1984" dirty="0">
                <a:solidFill>
                  <a:srgbClr val="C0C0C0"/>
                </a:solidFill>
                <a:latin typeface="Times New Roman"/>
                <a:cs typeface="Times New Roman"/>
              </a:rPr>
              <a:t>T</a:t>
            </a:r>
            <a:r>
              <a:rPr sz="2805" b="1" dirty="0">
                <a:latin typeface="宋体"/>
                <a:cs typeface="宋体"/>
              </a:rPr>
              <a:t>）也是采用一种</a:t>
            </a:r>
            <a:endParaRPr sz="2805">
              <a:latin typeface="宋体"/>
              <a:cs typeface="宋体"/>
            </a:endParaRPr>
          </a:p>
          <a:p>
            <a:pPr marL="355639">
              <a:lnSpc>
                <a:spcPts val="3351"/>
              </a:lnSpc>
            </a:pPr>
            <a:r>
              <a:rPr sz="2805" b="1" spc="-5" dirty="0">
                <a:latin typeface="Times New Roman"/>
                <a:cs typeface="Times New Roman"/>
              </a:rPr>
              <a:t>ELGamal</a:t>
            </a:r>
            <a:r>
              <a:rPr sz="2805" b="1" dirty="0">
                <a:latin typeface="宋体"/>
                <a:cs typeface="宋体"/>
              </a:rPr>
              <a:t>密码签名变种。</a:t>
            </a:r>
            <a:endParaRPr sz="2805">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40</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3784470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Schnorr</a:t>
            </a:r>
            <a:r>
              <a:rPr lang="zh-CN" altLang="en-US" dirty="0" smtClean="0"/>
              <a:t>签名方案</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752600"/>
                <a:ext cx="8229600" cy="4572000"/>
              </a:xfrm>
            </p:spPr>
            <p:txBody>
              <a:bodyPr/>
              <a:lstStyle/>
              <a:p>
                <a:pPr>
                  <a:lnSpc>
                    <a:spcPct val="90000"/>
                  </a:lnSpc>
                </a:pPr>
                <a:r>
                  <a:rPr lang="zh-CN" altLang="en-US" sz="2400" b="1" dirty="0" smtClean="0">
                    <a:solidFill>
                      <a:srgbClr val="FF0000"/>
                    </a:solidFill>
                  </a:rPr>
                  <a:t>初始化过程</a:t>
                </a:r>
                <a:r>
                  <a:rPr lang="zh-CN" altLang="en-US" sz="2400" dirty="0" smtClean="0"/>
                  <a:t>同</a:t>
                </a:r>
                <a:r>
                  <a:rPr lang="en-US" altLang="zh-CN" sz="2400" dirty="0" err="1" smtClean="0"/>
                  <a:t>EIgamal</a:t>
                </a:r>
                <a:endParaRPr lang="en-US" altLang="zh-CN" sz="2400" dirty="0" smtClean="0"/>
              </a:p>
              <a:p>
                <a:pPr>
                  <a:lnSpc>
                    <a:spcPct val="90000"/>
                  </a:lnSpc>
                </a:pPr>
                <a:r>
                  <a:rPr lang="zh-CN" altLang="en-US" sz="2400" b="1" dirty="0" smtClean="0">
                    <a:solidFill>
                      <a:srgbClr val="FF0000"/>
                    </a:solidFill>
                  </a:rPr>
                  <a:t>签名过程：</a:t>
                </a:r>
                <a:r>
                  <a:rPr lang="zh-CN" altLang="en-US" sz="2400" dirty="0" smtClean="0"/>
                  <a:t>对消息</a:t>
                </a:r>
                <a14:m>
                  <m:oMath xmlns:m="http://schemas.openxmlformats.org/officeDocument/2006/math">
                    <m:r>
                      <a:rPr lang="en-US" altLang="zh-CN" sz="2400" i="1" dirty="0" smtClean="0">
                        <a:latin typeface="Cambria Math"/>
                      </a:rPr>
                      <m:t>𝑀</m:t>
                    </m:r>
                  </m:oMath>
                </a14:m>
                <a:r>
                  <a:rPr lang="zh-CN" altLang="en-US" sz="2400" dirty="0" smtClean="0"/>
                  <a:t>，做下述运算：</a:t>
                </a:r>
              </a:p>
              <a:p>
                <a:pPr lvl="1">
                  <a:lnSpc>
                    <a:spcPct val="90000"/>
                  </a:lnSpc>
                </a:pPr>
                <a:r>
                  <a:rPr lang="zh-CN" altLang="en-US" dirty="0" smtClean="0"/>
                  <a:t>任选一随机数</a:t>
                </a:r>
                <a14:m>
                  <m:oMath xmlns:m="http://schemas.openxmlformats.org/officeDocument/2006/math">
                    <m:r>
                      <a:rPr lang="en-US" altLang="zh-CN" i="1" dirty="0" smtClean="0">
                        <a:latin typeface="Cambria Math"/>
                      </a:rPr>
                      <m:t>𝑘</m:t>
                    </m:r>
                    <m:r>
                      <a:rPr lang="en-US" altLang="zh-CN" b="0" i="1" dirty="0" smtClean="0">
                        <a:latin typeface="Cambria Math" panose="02040503050406030204" pitchFamily="18" charset="0"/>
                      </a:rPr>
                      <m:t>       </m:t>
                    </m:r>
                    <m:sSub>
                      <m:sSubPr>
                        <m:ctrlPr>
                          <a:rPr lang="en-US" altLang="zh-CN" i="1" dirty="0" smtClean="0">
                            <a:latin typeface="Cambria Math" panose="02040503050406030204" pitchFamily="18" charset="0"/>
                          </a:rPr>
                        </m:ctrlPr>
                      </m:sSubPr>
                      <m:e>
                        <m:r>
                          <a:rPr lang="en-US" altLang="zh-CN" b="0" i="1" dirty="0" smtClean="0">
                            <a:latin typeface="Cambria Math"/>
                          </a:rPr>
                          <m:t>𝑍</m:t>
                        </m:r>
                      </m:e>
                      <m:sub>
                        <m:r>
                          <a:rPr lang="en-US" altLang="zh-CN" b="0" i="1" dirty="0" smtClean="0">
                            <a:latin typeface="Cambria Math"/>
                          </a:rPr>
                          <m:t>𝑞</m:t>
                        </m:r>
                      </m:sub>
                    </m:sSub>
                  </m:oMath>
                </a14:m>
                <a:r>
                  <a:rPr lang="zh-CN" altLang="en-US" i="1" dirty="0" smtClean="0"/>
                  <a:t>，</a:t>
                </a:r>
                <a:r>
                  <a:rPr lang="zh-CN" altLang="en-US" dirty="0" smtClean="0">
                    <a:ea typeface="+mn-ea"/>
                    <a:cs typeface="+mn-cs"/>
                  </a:rPr>
                  <a:t>计算</a:t>
                </a:r>
                <a14:m>
                  <m:oMath xmlns:m="http://schemas.openxmlformats.org/officeDocument/2006/math">
                    <m:r>
                      <a:rPr lang="zh-CN" altLang="en-US" i="1" dirty="0" smtClean="0">
                        <a:latin typeface="Cambria Math"/>
                        <a:ea typeface="+mn-ea"/>
                        <a:cs typeface="+mn-cs"/>
                      </a:rPr>
                      <m:t>签名</m:t>
                    </m:r>
                    <m:r>
                      <a:rPr lang="en-US" altLang="zh-CN" b="1" i="1" dirty="0" smtClean="0">
                        <a:solidFill>
                          <a:srgbClr val="FF0000"/>
                        </a:solidFill>
                        <a:latin typeface="Cambria Math"/>
                      </a:rPr>
                      <m:t> ( </m:t>
                    </m:r>
                    <m:r>
                      <a:rPr lang="en-US" altLang="zh-CN" b="1" i="1" dirty="0" smtClean="0">
                        <a:solidFill>
                          <a:srgbClr val="FF0000"/>
                        </a:solidFill>
                        <a:latin typeface="Cambria Math"/>
                      </a:rPr>
                      <m:t>𝒆</m:t>
                    </m:r>
                    <m:r>
                      <a:rPr lang="en-US" altLang="zh-CN" b="1" i="1" dirty="0" smtClean="0">
                        <a:solidFill>
                          <a:srgbClr val="FF0000"/>
                        </a:solidFill>
                        <a:latin typeface="Cambria Math"/>
                      </a:rPr>
                      <m:t>, </m:t>
                    </m:r>
                    <m:r>
                      <a:rPr lang="en-US" altLang="zh-CN" b="1" i="1" dirty="0" smtClean="0">
                        <a:solidFill>
                          <a:srgbClr val="FF0000"/>
                        </a:solidFill>
                        <a:latin typeface="Cambria Math"/>
                      </a:rPr>
                      <m:t>𝒔</m:t>
                    </m:r>
                    <m:r>
                      <a:rPr lang="en-US" altLang="zh-CN" b="1" i="1" dirty="0" smtClean="0">
                        <a:solidFill>
                          <a:srgbClr val="FF0000"/>
                        </a:solidFill>
                        <a:latin typeface="Cambria Math"/>
                      </a:rPr>
                      <m:t>)</m:t>
                    </m:r>
                  </m:oMath>
                </a14:m>
                <a:endParaRPr lang="en-US" altLang="zh-CN" b="1" i="1" dirty="0" smtClean="0">
                  <a:solidFill>
                    <a:srgbClr val="FF0000"/>
                  </a:solidFill>
                </a:endParaRPr>
              </a:p>
              <a:p>
                <a:pPr lvl="2">
                  <a:lnSpc>
                    <a:spcPct val="90000"/>
                  </a:lnSpc>
                </a:pPr>
                <a14:m>
                  <m:oMath xmlns:m="http://schemas.openxmlformats.org/officeDocument/2006/math">
                    <m:r>
                      <a:rPr lang="en-US" altLang="zh-CN" sz="2400" i="1" dirty="0" smtClean="0">
                        <a:latin typeface="Cambria Math"/>
                      </a:rPr>
                      <m:t>𝑟</m:t>
                    </m:r>
                    <m:r>
                      <a:rPr lang="en-US" altLang="zh-CN" sz="2400" i="1" dirty="0" smtClean="0">
                        <a:latin typeface="Cambria Math"/>
                      </a:rPr>
                      <m:t> ≡</m:t>
                    </m:r>
                    <m:r>
                      <a:rPr lang="en-US" altLang="zh-CN" sz="2400" i="1" dirty="0" err="1" smtClean="0">
                        <a:latin typeface="Cambria Math"/>
                      </a:rPr>
                      <m:t>𝑔</m:t>
                    </m:r>
                    <m:r>
                      <a:rPr lang="en-US" altLang="zh-CN" sz="2400" i="1" baseline="30000" dirty="0" err="1" smtClean="0">
                        <a:latin typeface="Cambria Math"/>
                      </a:rPr>
                      <m:t>𝑘</m:t>
                    </m:r>
                    <m:r>
                      <a:rPr lang="en-US" altLang="zh-CN" sz="2400" i="1" baseline="30000" dirty="0" smtClean="0">
                        <a:latin typeface="Cambria Math"/>
                      </a:rPr>
                      <m:t> </m:t>
                    </m:r>
                    <m:r>
                      <a:rPr lang="en-US" altLang="zh-CN" sz="2400" i="1" dirty="0" smtClean="0">
                        <a:latin typeface="Cambria Math"/>
                      </a:rPr>
                      <m:t>𝑚𝑜𝑑</m:t>
                    </m:r>
                    <m:r>
                      <a:rPr lang="en-US" altLang="zh-CN" sz="2400" i="1" dirty="0" smtClean="0">
                        <a:latin typeface="Cambria Math"/>
                      </a:rPr>
                      <m:t> </m:t>
                    </m:r>
                    <m:r>
                      <a:rPr lang="en-US" altLang="zh-CN" sz="2400" i="1" dirty="0" smtClean="0">
                        <a:latin typeface="Cambria Math"/>
                      </a:rPr>
                      <m:t>𝑝</m:t>
                    </m:r>
                  </m:oMath>
                </a14:m>
                <a:endParaRPr lang="en-US" altLang="zh-CN" sz="2400" i="1" dirty="0" smtClean="0"/>
              </a:p>
              <a:p>
                <a:pPr lvl="2">
                  <a:lnSpc>
                    <a:spcPct val="90000"/>
                  </a:lnSpc>
                </a:pPr>
                <a14:m>
                  <m:oMath xmlns:m="http://schemas.openxmlformats.org/officeDocument/2006/math">
                    <m:r>
                      <a:rPr lang="en-US" altLang="zh-CN" sz="2400" i="1" dirty="0" smtClean="0">
                        <a:latin typeface="Cambria Math"/>
                      </a:rPr>
                      <m:t>𝑒</m:t>
                    </m:r>
                    <m:r>
                      <a:rPr lang="en-US" altLang="zh-CN" sz="2400" i="1" dirty="0" smtClean="0">
                        <a:latin typeface="Cambria Math"/>
                      </a:rPr>
                      <m:t> =</m:t>
                    </m:r>
                    <m:r>
                      <a:rPr lang="en-US" altLang="zh-CN" sz="2400" i="1" dirty="0" smtClean="0">
                        <a:latin typeface="Cambria Math"/>
                      </a:rPr>
                      <m:t>𝐻</m:t>
                    </m:r>
                    <m:r>
                      <a:rPr lang="en-US" altLang="zh-CN" sz="2400" i="1" dirty="0" smtClean="0">
                        <a:latin typeface="Cambria Math"/>
                      </a:rPr>
                      <m:t>(</m:t>
                    </m:r>
                    <m:r>
                      <a:rPr lang="en-US" altLang="zh-CN" sz="2400" i="1" dirty="0" smtClean="0">
                        <a:latin typeface="Cambria Math"/>
                      </a:rPr>
                      <m:t>𝑟</m:t>
                    </m:r>
                    <m:r>
                      <a:rPr lang="en-US" altLang="zh-CN" sz="2400" i="1" dirty="0" smtClean="0">
                        <a:latin typeface="Cambria Math"/>
                      </a:rPr>
                      <m:t>||</m:t>
                    </m:r>
                    <m:r>
                      <a:rPr lang="en-US" altLang="zh-CN" sz="2400" i="1" dirty="0" smtClean="0">
                        <a:latin typeface="Cambria Math"/>
                      </a:rPr>
                      <m:t>𝑀</m:t>
                    </m:r>
                    <m:r>
                      <a:rPr lang="en-US" altLang="zh-CN" sz="2400" i="1" dirty="0" smtClean="0">
                        <a:latin typeface="Cambria Math"/>
                      </a:rPr>
                      <m:t>)</m:t>
                    </m:r>
                  </m:oMath>
                </a14:m>
                <a:endParaRPr lang="en-US" altLang="zh-CN" sz="2400" i="1" dirty="0" smtClean="0"/>
              </a:p>
              <a:p>
                <a:pPr lvl="2">
                  <a:lnSpc>
                    <a:spcPct val="90000"/>
                  </a:lnSpc>
                </a:pPr>
                <a14:m>
                  <m:oMath xmlns:m="http://schemas.openxmlformats.org/officeDocument/2006/math">
                    <m:r>
                      <a:rPr lang="en-US" altLang="zh-CN" sz="2400" i="1" dirty="0" smtClean="0">
                        <a:latin typeface="Cambria Math"/>
                      </a:rPr>
                      <m:t>𝑠</m:t>
                    </m:r>
                    <m:r>
                      <a:rPr lang="en-US" altLang="zh-CN" sz="2400" b="0" i="1" dirty="0" smtClean="0">
                        <a:latin typeface="Cambria Math"/>
                      </a:rPr>
                      <m:t>=</m:t>
                    </m:r>
                    <m:r>
                      <a:rPr lang="en-US" altLang="zh-CN" sz="2400" i="1" dirty="0" smtClean="0">
                        <a:latin typeface="Cambria Math"/>
                      </a:rPr>
                      <m:t> </m:t>
                    </m:r>
                    <m:r>
                      <a:rPr lang="en-US" altLang="zh-CN" sz="2400" i="1" dirty="0" smtClean="0">
                        <a:latin typeface="Cambria Math"/>
                      </a:rPr>
                      <m:t>𝑘</m:t>
                    </m:r>
                    <m:r>
                      <a:rPr lang="en-US" altLang="zh-CN" sz="2400" i="1" dirty="0" smtClean="0">
                        <a:latin typeface="Cambria Math"/>
                      </a:rPr>
                      <m:t>−</m:t>
                    </m:r>
                    <m:r>
                      <a:rPr lang="en-US" altLang="zh-CN" sz="2400" i="1" dirty="0" err="1" smtClean="0">
                        <a:latin typeface="Cambria Math"/>
                      </a:rPr>
                      <m:t>𝑥𝑒</m:t>
                    </m:r>
                    <m:r>
                      <a:rPr lang="en-US" altLang="zh-CN" sz="2400" i="1" dirty="0" smtClean="0">
                        <a:latin typeface="Cambria Math"/>
                      </a:rPr>
                      <m:t> </m:t>
                    </m:r>
                    <m:r>
                      <a:rPr lang="en-US" altLang="zh-CN" sz="2400" i="1" dirty="0" smtClean="0">
                        <a:latin typeface="Cambria Math"/>
                      </a:rPr>
                      <m:t>𝑚𝑜𝑑</m:t>
                    </m:r>
                    <m:r>
                      <a:rPr lang="en-US" altLang="zh-CN" sz="2400" i="1" dirty="0" smtClean="0">
                        <a:latin typeface="Cambria Math"/>
                      </a:rPr>
                      <m:t> </m:t>
                    </m:r>
                    <m:r>
                      <a:rPr lang="en-US" altLang="zh-CN" sz="2400" i="1" dirty="0" smtClean="0">
                        <a:latin typeface="Cambria Math"/>
                      </a:rPr>
                      <m:t>𝑞</m:t>
                    </m:r>
                  </m:oMath>
                </a14:m>
                <a:endParaRPr lang="zh-CN" altLang="en-US" sz="2400" dirty="0" smtClean="0"/>
              </a:p>
              <a:p>
                <a:pPr>
                  <a:lnSpc>
                    <a:spcPct val="90000"/>
                  </a:lnSpc>
                </a:pPr>
                <a:r>
                  <a:rPr lang="zh-CN" altLang="en-US" sz="2400" b="1" dirty="0" smtClean="0">
                    <a:solidFill>
                      <a:srgbClr val="FF0000"/>
                    </a:solidFill>
                  </a:rPr>
                  <a:t>验证签名</a:t>
                </a:r>
                <a14:m>
                  <m:oMath xmlns:m="http://schemas.openxmlformats.org/officeDocument/2006/math">
                    <m:r>
                      <a:rPr lang="zh-CN" altLang="en-US" sz="2400" b="1" i="1" dirty="0" smtClean="0">
                        <a:solidFill>
                          <a:srgbClr val="FF0000"/>
                        </a:solidFill>
                        <a:latin typeface="Cambria Math"/>
                      </a:rPr>
                      <m:t>：</m:t>
                    </m:r>
                    <m:r>
                      <a:rPr lang="en-US" altLang="zh-CN" sz="2400" i="1" dirty="0" smtClean="0">
                        <a:latin typeface="Cambria Math"/>
                      </a:rPr>
                      <m:t> (</m:t>
                    </m:r>
                    <m:r>
                      <a:rPr lang="en-US" altLang="zh-CN" sz="2400" i="1" dirty="0" smtClean="0">
                        <a:latin typeface="Cambria Math"/>
                      </a:rPr>
                      <m:t>𝑒</m:t>
                    </m:r>
                    <m:r>
                      <a:rPr lang="en-US" altLang="zh-CN" sz="2400" i="1" dirty="0" smtClean="0">
                        <a:latin typeface="Cambria Math"/>
                      </a:rPr>
                      <m:t>, </m:t>
                    </m:r>
                    <m:r>
                      <a:rPr lang="en-US" altLang="zh-CN" sz="2400" i="1" dirty="0" smtClean="0">
                        <a:latin typeface="Cambria Math"/>
                      </a:rPr>
                      <m:t>𝑠</m:t>
                    </m:r>
                    <m:r>
                      <a:rPr lang="en-US" altLang="zh-CN" sz="2400" i="1" dirty="0" smtClean="0">
                        <a:latin typeface="Cambria Math"/>
                      </a:rPr>
                      <m:t>)</m:t>
                    </m:r>
                  </m:oMath>
                </a14:m>
                <a:endParaRPr lang="en-US" altLang="zh-CN" sz="2400" dirty="0" smtClean="0"/>
              </a:p>
              <a:p>
                <a:pPr lvl="2">
                  <a:lnSpc>
                    <a:spcPct val="90000"/>
                  </a:lnSpc>
                </a:pPr>
                <a14:m>
                  <m:oMath xmlns:m="http://schemas.openxmlformats.org/officeDocument/2006/math">
                    <m:r>
                      <a:rPr lang="en-US" altLang="zh-CN" sz="2400" i="1" dirty="0" smtClean="0">
                        <a:latin typeface="Cambria Math"/>
                      </a:rPr>
                      <m:t>𝑟</m:t>
                    </m:r>
                    <m:r>
                      <a:rPr lang="en-US" altLang="zh-CN" sz="2400" b="1" i="1" dirty="0" smtClean="0">
                        <a:latin typeface="Cambria Math"/>
                      </a:rPr>
                      <m:t>′</m:t>
                    </m:r>
                    <m:r>
                      <a:rPr lang="en-US" altLang="zh-CN" sz="2400" i="1" dirty="0" smtClean="0">
                        <a:latin typeface="Cambria Math"/>
                      </a:rPr>
                      <m:t>≡</m:t>
                    </m:r>
                    <m:r>
                      <a:rPr lang="en-US" altLang="zh-CN" sz="2400" i="1" dirty="0" err="1" smtClean="0">
                        <a:latin typeface="Cambria Math"/>
                      </a:rPr>
                      <m:t>𝑔</m:t>
                    </m:r>
                    <m:r>
                      <a:rPr lang="en-US" altLang="zh-CN" sz="2400" i="1" baseline="30000" dirty="0" err="1" smtClean="0">
                        <a:latin typeface="Cambria Math"/>
                      </a:rPr>
                      <m:t>𝑠</m:t>
                    </m:r>
                    <m:r>
                      <a:rPr lang="en-US" altLang="zh-CN" sz="2400" i="1" dirty="0" err="1" smtClean="0">
                        <a:latin typeface="Cambria Math"/>
                      </a:rPr>
                      <m:t>𝑦</m:t>
                    </m:r>
                    <m:r>
                      <a:rPr lang="en-US" altLang="zh-CN" sz="2400" i="1" baseline="30000" dirty="0" err="1" smtClean="0">
                        <a:latin typeface="Cambria Math"/>
                      </a:rPr>
                      <m:t>𝑒</m:t>
                    </m:r>
                    <m:r>
                      <a:rPr lang="en-US" altLang="zh-CN" sz="2400" i="1" dirty="0" smtClean="0">
                        <a:latin typeface="Cambria Math"/>
                      </a:rPr>
                      <m:t> </m:t>
                    </m:r>
                    <m:r>
                      <a:rPr lang="en-US" altLang="zh-CN" sz="2400" i="1" dirty="0" smtClean="0">
                        <a:latin typeface="Cambria Math"/>
                      </a:rPr>
                      <m:t>𝑚𝑜𝑑</m:t>
                    </m:r>
                    <m:r>
                      <a:rPr lang="en-US" altLang="zh-CN" sz="2400" i="1" dirty="0" smtClean="0">
                        <a:latin typeface="Cambria Math"/>
                      </a:rPr>
                      <m:t> </m:t>
                    </m:r>
                    <m:r>
                      <a:rPr lang="en-US" altLang="zh-CN" sz="2400" i="1" dirty="0" smtClean="0">
                        <a:latin typeface="Cambria Math"/>
                      </a:rPr>
                      <m:t>𝑝</m:t>
                    </m:r>
                  </m:oMath>
                </a14:m>
                <a:r>
                  <a:rPr lang="zh-CN" altLang="en-US" sz="2400" i="1" dirty="0" smtClean="0"/>
                  <a:t>，</a:t>
                </a:r>
                <a:r>
                  <a:rPr lang="zh-CN" altLang="en-US" sz="2400" dirty="0" smtClean="0"/>
                  <a:t>而后计算</a:t>
                </a:r>
                <a14:m>
                  <m:oMath xmlns:m="http://schemas.openxmlformats.org/officeDocument/2006/math">
                    <m:r>
                      <a:rPr lang="en-US" altLang="zh-CN" sz="2400" i="1" dirty="0" smtClean="0">
                        <a:latin typeface="Cambria Math"/>
                      </a:rPr>
                      <m:t>𝐻</m:t>
                    </m:r>
                    <m:r>
                      <a:rPr lang="en-US" altLang="zh-CN" sz="2400" i="1" dirty="0" smtClean="0">
                        <a:latin typeface="Cambria Math"/>
                      </a:rPr>
                      <m:t>(</m:t>
                    </m:r>
                    <m:r>
                      <a:rPr lang="en-US" altLang="zh-CN" sz="2400" i="1" dirty="0" smtClean="0">
                        <a:latin typeface="Cambria Math"/>
                      </a:rPr>
                      <m:t>𝑟</m:t>
                    </m:r>
                    <m:r>
                      <a:rPr lang="en-US" altLang="zh-CN" sz="2400" b="0" i="1" dirty="0" smtClean="0">
                        <a:latin typeface="Cambria Math"/>
                      </a:rPr>
                      <m:t>′</m:t>
                    </m:r>
                    <m:r>
                      <a:rPr lang="en-US" altLang="zh-CN" sz="2400" i="1" dirty="0" smtClean="0">
                        <a:latin typeface="Cambria Math"/>
                      </a:rPr>
                      <m:t>|| </m:t>
                    </m:r>
                    <m:r>
                      <a:rPr lang="en-US" altLang="zh-CN" sz="2400" i="1" dirty="0" smtClean="0">
                        <a:latin typeface="Cambria Math"/>
                      </a:rPr>
                      <m:t>𝑀</m:t>
                    </m:r>
                    <m:r>
                      <a:rPr lang="en-US" altLang="zh-CN" sz="2400" i="1" dirty="0" smtClean="0">
                        <a:latin typeface="Cambria Math"/>
                      </a:rPr>
                      <m:t>)</m:t>
                    </m:r>
                  </m:oMath>
                </a14:m>
                <a:endParaRPr lang="zh-CN" altLang="en-US" sz="2400" dirty="0" smtClean="0"/>
              </a:p>
              <a:p>
                <a:pPr lvl="2">
                  <a:lnSpc>
                    <a:spcPct val="90000"/>
                  </a:lnSpc>
                </a:pPr>
                <a:r>
                  <a:rPr lang="zh-CN" altLang="en-US" sz="2400" dirty="0" smtClean="0"/>
                  <a:t>验证</a:t>
                </a:r>
                <a14:m>
                  <m:oMath xmlns:m="http://schemas.openxmlformats.org/officeDocument/2006/math">
                    <m:r>
                      <a:rPr lang="en-US" altLang="zh-CN" sz="2400" i="1" dirty="0" smtClean="0">
                        <a:latin typeface="Cambria Math"/>
                      </a:rPr>
                      <m:t>𝐻</m:t>
                    </m:r>
                    <m:r>
                      <a:rPr lang="en-US" altLang="zh-CN" sz="2400" i="1" dirty="0" smtClean="0">
                        <a:latin typeface="Cambria Math"/>
                      </a:rPr>
                      <m:t>( </m:t>
                    </m:r>
                    <m:r>
                      <a:rPr lang="en-US" altLang="zh-CN" sz="2400" i="1" dirty="0" smtClean="0">
                        <a:latin typeface="Cambria Math"/>
                      </a:rPr>
                      <m:t>𝑟</m:t>
                    </m:r>
                    <m:r>
                      <a:rPr lang="en-US" altLang="zh-CN" sz="2400" b="0" i="1" dirty="0" smtClean="0">
                        <a:latin typeface="Cambria Math"/>
                      </a:rPr>
                      <m:t>′</m:t>
                    </m:r>
                    <m:r>
                      <a:rPr lang="en-US" altLang="zh-CN" sz="2400" i="1" dirty="0" smtClean="0">
                        <a:latin typeface="Cambria Math"/>
                      </a:rPr>
                      <m:t>|| </m:t>
                    </m:r>
                    <m:r>
                      <a:rPr lang="en-US" altLang="zh-CN" sz="2400" i="1" dirty="0" smtClean="0">
                        <a:latin typeface="Cambria Math"/>
                      </a:rPr>
                      <m:t>𝑀</m:t>
                    </m:r>
                    <m:r>
                      <a:rPr lang="en-US" altLang="zh-CN" sz="2400" i="1" dirty="0" smtClean="0">
                        <a:latin typeface="Cambria Math"/>
                      </a:rPr>
                      <m:t>) = </m:t>
                    </m:r>
                    <m:r>
                      <a:rPr lang="en-US" altLang="zh-CN" sz="2400" i="1" dirty="0" smtClean="0">
                        <a:latin typeface="Cambria Math"/>
                      </a:rPr>
                      <m:t>𝑒</m:t>
                    </m:r>
                    <m:r>
                      <a:rPr lang="en-US" altLang="zh-CN" sz="2400" i="1" dirty="0" smtClean="0">
                        <a:latin typeface="Cambria Math"/>
                      </a:rPr>
                      <m:t> </m:t>
                    </m:r>
                  </m:oMath>
                </a14:m>
                <a:endParaRPr lang="en-US" altLang="zh-CN" sz="2400" dirty="0" smtClean="0"/>
              </a:p>
              <a:p>
                <a:pPr lvl="2">
                  <a:lnSpc>
                    <a:spcPct val="90000"/>
                  </a:lnSpc>
                </a:pPr>
                <a:endParaRPr lang="en-US" altLang="zh-CN" sz="2400" dirty="0" smtClean="0"/>
              </a:p>
              <a:p>
                <a:pPr marL="0" indent="0">
                  <a:lnSpc>
                    <a:spcPct val="90000"/>
                  </a:lnSpc>
                  <a:buNone/>
                </a:pPr>
                <a:r>
                  <a:rPr lang="en-US" altLang="zh-CN" b="1" dirty="0" smtClean="0">
                    <a:solidFill>
                      <a:srgbClr val="FF00FF"/>
                    </a:solidFill>
                    <a:latin typeface="Comic Sans MS" pitchFamily="66" charset="0"/>
                  </a:rPr>
                  <a:t>Remark</a:t>
                </a:r>
                <a:r>
                  <a:rPr lang="en-US" altLang="zh-CN" dirty="0" smtClean="0"/>
                  <a:t>: </a:t>
                </a:r>
                <a14:m>
                  <m:oMath xmlns:m="http://schemas.openxmlformats.org/officeDocument/2006/math">
                    <m:r>
                      <a:rPr lang="en-US" altLang="zh-CN" b="1" dirty="0">
                        <a:solidFill>
                          <a:srgbClr val="FF00FF"/>
                        </a:solidFill>
                        <a:latin typeface="Cambria Math"/>
                      </a:rPr>
                      <m:t>𝑘</m:t>
                    </m:r>
                  </m:oMath>
                </a14:m>
                <a:r>
                  <a:rPr lang="zh-CN" altLang="en-US" b="1" dirty="0">
                    <a:solidFill>
                      <a:srgbClr val="FF00FF"/>
                    </a:solidFill>
                    <a:latin typeface="Comic Sans MS" pitchFamily="66" charset="0"/>
                  </a:rPr>
                  <a:t>不能</a:t>
                </a:r>
                <a:r>
                  <a:rPr lang="zh-CN" altLang="en-US" b="1" dirty="0" smtClean="0">
                    <a:solidFill>
                      <a:srgbClr val="FF00FF"/>
                    </a:solidFill>
                    <a:latin typeface="Comic Sans MS" pitchFamily="66" charset="0"/>
                  </a:rPr>
                  <a:t>泄露且不能</a:t>
                </a:r>
                <a:r>
                  <a:rPr lang="zh-CN" altLang="en-US" b="1" dirty="0">
                    <a:solidFill>
                      <a:srgbClr val="FF00FF"/>
                    </a:solidFill>
                    <a:latin typeface="Comic Sans MS" pitchFamily="66" charset="0"/>
                  </a:rPr>
                  <a:t>重复使用</a:t>
                </a:r>
                <a:endParaRPr lang="en-US" altLang="zh-CN" b="1" dirty="0">
                  <a:solidFill>
                    <a:srgbClr val="FF00FF"/>
                  </a:solidFill>
                  <a:latin typeface="Comic Sans MS" pitchFamily="66"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752600"/>
                <a:ext cx="8229600" cy="4572000"/>
              </a:xfrm>
              <a:blipFill>
                <a:blip r:embed="rId2"/>
                <a:stretch>
                  <a:fillRect l="-1481" t="-1867" b="-306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数据签名标准</a:t>
            </a:r>
            <a:r>
              <a:rPr lang="en-US" altLang="zh-CN" dirty="0" smtClean="0"/>
              <a:t>DSS</a:t>
            </a:r>
            <a:endParaRPr lang="zh-CN" altLang="en-US" dirty="0"/>
          </a:p>
        </p:txBody>
      </p:sp>
      <p:sp>
        <p:nvSpPr>
          <p:cNvPr id="3" name="内容占位符 2"/>
          <p:cNvSpPr>
            <a:spLocks noGrp="1"/>
          </p:cNvSpPr>
          <p:nvPr>
            <p:ph idx="1"/>
          </p:nvPr>
        </p:nvSpPr>
        <p:spPr/>
        <p:txBody>
          <a:bodyPr/>
          <a:lstStyle/>
          <a:p>
            <a:r>
              <a:rPr lang="en-US" altLang="zh-CN" dirty="0" smtClean="0"/>
              <a:t>1994</a:t>
            </a:r>
            <a:r>
              <a:rPr lang="zh-CN" altLang="en-US" dirty="0" smtClean="0"/>
              <a:t>年，美国政府颁布了</a:t>
            </a:r>
            <a:r>
              <a:rPr lang="zh-CN" altLang="en-US" b="1" dirty="0" smtClean="0">
                <a:solidFill>
                  <a:srgbClr val="FF00FF"/>
                </a:solidFill>
              </a:rPr>
              <a:t>数字签名标准</a:t>
            </a:r>
            <a:r>
              <a:rPr lang="en-US" altLang="zh-CN" b="1" dirty="0" smtClean="0">
                <a:solidFill>
                  <a:srgbClr val="FF00FF"/>
                </a:solidFill>
              </a:rPr>
              <a:t>DSS</a:t>
            </a:r>
            <a:r>
              <a:rPr lang="zh-CN" altLang="en-US" dirty="0" smtClean="0"/>
              <a:t>（</a:t>
            </a:r>
            <a:r>
              <a:rPr lang="en-US" altLang="zh-CN" dirty="0" smtClean="0"/>
              <a:t>Digital Signature Standard</a:t>
            </a:r>
            <a:r>
              <a:rPr lang="zh-CN" altLang="en-US" dirty="0" smtClean="0"/>
              <a:t>）</a:t>
            </a:r>
            <a:endParaRPr lang="en-US" altLang="zh-CN" dirty="0" smtClean="0"/>
          </a:p>
          <a:p>
            <a:pPr lvl="1"/>
            <a:r>
              <a:rPr lang="zh-CN" altLang="en-US" dirty="0" smtClean="0"/>
              <a:t>和</a:t>
            </a:r>
            <a:r>
              <a:rPr lang="en-US" altLang="zh-CN" dirty="0" smtClean="0"/>
              <a:t>DES</a:t>
            </a:r>
            <a:r>
              <a:rPr lang="zh-CN" altLang="en-US" dirty="0" smtClean="0"/>
              <a:t>一样，</a:t>
            </a:r>
            <a:r>
              <a:rPr lang="en-US" altLang="zh-CN" dirty="0" smtClean="0"/>
              <a:t>DSS</a:t>
            </a:r>
            <a:r>
              <a:rPr lang="zh-CN" altLang="en-US" dirty="0" smtClean="0"/>
              <a:t>也引起了激烈的争论。反对者认为：</a:t>
            </a:r>
            <a:r>
              <a:rPr lang="zh-CN" altLang="en-US" b="1" dirty="0" smtClean="0">
                <a:solidFill>
                  <a:srgbClr val="FF0000"/>
                </a:solidFill>
              </a:rPr>
              <a:t>密钥太短</a:t>
            </a:r>
            <a:r>
              <a:rPr lang="zh-CN" altLang="en-US" dirty="0" smtClean="0"/>
              <a:t>、</a:t>
            </a:r>
            <a:r>
              <a:rPr lang="zh-CN" altLang="en-US" b="1" dirty="0" smtClean="0">
                <a:solidFill>
                  <a:srgbClr val="FF0000"/>
                </a:solidFill>
              </a:rPr>
              <a:t>效率不如</a:t>
            </a:r>
            <a:r>
              <a:rPr lang="en-US" altLang="zh-CN" b="1" dirty="0" smtClean="0">
                <a:solidFill>
                  <a:srgbClr val="FF0000"/>
                </a:solidFill>
              </a:rPr>
              <a:t>RSA</a:t>
            </a:r>
            <a:r>
              <a:rPr lang="zh-CN" altLang="en-US" b="1" dirty="0" smtClean="0">
                <a:solidFill>
                  <a:srgbClr val="FF0000"/>
                </a:solidFill>
              </a:rPr>
              <a:t>高</a:t>
            </a:r>
            <a:r>
              <a:rPr lang="zh-CN" altLang="en-US" dirty="0" smtClean="0"/>
              <a:t>、</a:t>
            </a:r>
            <a:r>
              <a:rPr lang="zh-CN" altLang="en-US" b="1" dirty="0" smtClean="0">
                <a:solidFill>
                  <a:srgbClr val="FF0000"/>
                </a:solidFill>
              </a:rPr>
              <a:t>不能实现数据加密</a:t>
            </a:r>
            <a:r>
              <a:rPr lang="zh-CN" altLang="en-US" dirty="0" smtClean="0"/>
              <a:t>并怀疑</a:t>
            </a:r>
            <a:r>
              <a:rPr lang="en-US" altLang="zh-CN" dirty="0" smtClean="0"/>
              <a:t>NIST</a:t>
            </a:r>
            <a:r>
              <a:rPr lang="zh-CN" altLang="en-US" dirty="0" smtClean="0"/>
              <a:t>在</a:t>
            </a:r>
            <a:r>
              <a:rPr lang="en-US" altLang="zh-CN" dirty="0" smtClean="0"/>
              <a:t>DSS</a:t>
            </a:r>
            <a:r>
              <a:rPr lang="zh-CN" altLang="en-US" dirty="0" smtClean="0"/>
              <a:t>中</a:t>
            </a:r>
            <a:r>
              <a:rPr lang="zh-CN" altLang="en-US" b="1" dirty="0" smtClean="0">
                <a:solidFill>
                  <a:srgbClr val="FF0000"/>
                </a:solidFill>
              </a:rPr>
              <a:t>留有后门</a:t>
            </a:r>
            <a:endParaRPr lang="en-US" altLang="zh-CN" b="1" dirty="0" smtClean="0">
              <a:solidFill>
                <a:srgbClr val="FF0000"/>
              </a:solidFill>
            </a:endParaRPr>
          </a:p>
          <a:p>
            <a:pPr lvl="1"/>
            <a:r>
              <a:rPr lang="zh-CN" altLang="en-US" dirty="0" smtClean="0"/>
              <a:t>随后，美国政府对其做了一些改进</a:t>
            </a:r>
            <a:endParaRPr lang="en-US" altLang="zh-CN" dirty="0" smtClean="0"/>
          </a:p>
          <a:p>
            <a:r>
              <a:rPr lang="zh-CN" altLang="en-US" dirty="0" smtClean="0"/>
              <a:t>目前</a:t>
            </a:r>
            <a:r>
              <a:rPr lang="en-US" altLang="zh-CN" dirty="0" smtClean="0"/>
              <a:t>DSS</a:t>
            </a:r>
            <a:r>
              <a:rPr lang="zh-CN" altLang="en-US" dirty="0" smtClean="0"/>
              <a:t>的应用已经十分广泛，并被一些国际标准化组织采纳为国际标准</a:t>
            </a:r>
            <a:endParaRPr lang="en-US" altLang="zh-CN" dirty="0" smtClean="0"/>
          </a:p>
          <a:p>
            <a:r>
              <a:rPr lang="en-US" altLang="zh-CN" dirty="0" smtClean="0"/>
              <a:t>2000</a:t>
            </a:r>
            <a:r>
              <a:rPr lang="zh-CN" altLang="en-US" dirty="0" smtClean="0"/>
              <a:t>年，美国政府将</a:t>
            </a:r>
            <a:r>
              <a:rPr lang="en-US" altLang="zh-CN" dirty="0" smtClean="0"/>
              <a:t>RSA</a:t>
            </a:r>
            <a:r>
              <a:rPr lang="zh-CN" altLang="en-US" dirty="0" smtClean="0"/>
              <a:t>和椭圆曲线密码引入到数字签名标准中，进一步丰富了</a:t>
            </a:r>
            <a:r>
              <a:rPr lang="en-US" altLang="zh-CN" dirty="0" smtClean="0"/>
              <a:t>DSS</a:t>
            </a:r>
            <a:r>
              <a:rPr lang="zh-CN" altLang="en-US" dirty="0" smtClean="0"/>
              <a:t>算法</a:t>
            </a:r>
            <a:endParaRPr lang="en-US" altLang="zh-CN" dirty="0" smtClean="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DSS</a:t>
            </a:r>
            <a:r>
              <a:rPr lang="zh-CN" altLang="en-US" dirty="0" smtClean="0"/>
              <a:t>算法描述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76400"/>
                <a:ext cx="8229600" cy="4648200"/>
              </a:xfrm>
            </p:spPr>
            <p:txBody>
              <a:bodyPr/>
              <a:lstStyle/>
              <a:p>
                <a:r>
                  <a:rPr lang="en-US" altLang="zh-CN" b="1" dirty="0" smtClean="0">
                    <a:solidFill>
                      <a:srgbClr val="FF00FF"/>
                    </a:solidFill>
                  </a:rPr>
                  <a:t>DSS</a:t>
                </a:r>
                <a:r>
                  <a:rPr lang="zh-CN" altLang="en-US" b="1" dirty="0" smtClean="0">
                    <a:solidFill>
                      <a:srgbClr val="FF00FF"/>
                    </a:solidFill>
                  </a:rPr>
                  <a:t>签名：</a:t>
                </a:r>
                <a:r>
                  <a:rPr lang="zh-CN" altLang="en-US" dirty="0" smtClean="0"/>
                  <a:t>消息的</a:t>
                </a:r>
                <a:r>
                  <a:rPr lang="en-US" altLang="zh-CN" b="1" dirty="0" smtClean="0">
                    <a:solidFill>
                      <a:srgbClr val="692AA2"/>
                    </a:solidFill>
                  </a:rPr>
                  <a:t>Hash</a:t>
                </a:r>
                <a:r>
                  <a:rPr lang="zh-CN" altLang="en-US" b="1" dirty="0" smtClean="0">
                    <a:solidFill>
                      <a:srgbClr val="692AA2"/>
                    </a:solidFill>
                  </a:rPr>
                  <a:t>值</a:t>
                </a:r>
                <a:r>
                  <a:rPr lang="zh-CN" altLang="en-US" dirty="0" smtClean="0"/>
                  <a:t>连同</a:t>
                </a:r>
                <a:r>
                  <a:rPr lang="zh-CN" altLang="en-US" b="1" dirty="0" smtClean="0">
                    <a:solidFill>
                      <a:srgbClr val="692AA2"/>
                    </a:solidFill>
                  </a:rPr>
                  <a:t>随机数</a:t>
                </a:r>
                <a14:m>
                  <m:oMath xmlns:m="http://schemas.openxmlformats.org/officeDocument/2006/math">
                    <m:r>
                      <a:rPr lang="en-US" altLang="zh-CN" b="1" i="1" dirty="0" smtClean="0">
                        <a:solidFill>
                          <a:srgbClr val="692AA2"/>
                        </a:solidFill>
                        <a:latin typeface="Cambria Math"/>
                      </a:rPr>
                      <m:t>𝒌</m:t>
                    </m:r>
                  </m:oMath>
                </a14:m>
                <a:r>
                  <a:rPr lang="zh-CN" altLang="en-US" dirty="0" smtClean="0"/>
                  <a:t>一起作为签名函数的输入，签名函数还需使用发送方的</a:t>
                </a:r>
                <a:r>
                  <a:rPr lang="zh-CN" altLang="en-US" b="1" dirty="0" smtClean="0">
                    <a:solidFill>
                      <a:srgbClr val="692AA2"/>
                    </a:solidFill>
                  </a:rPr>
                  <a:t>私钥</a:t>
                </a:r>
                <a14:m>
                  <m:oMath xmlns:m="http://schemas.openxmlformats.org/officeDocument/2006/math">
                    <m:r>
                      <a:rPr lang="en-US" altLang="zh-CN" b="1" i="1" dirty="0" smtClean="0">
                        <a:solidFill>
                          <a:srgbClr val="692AA2"/>
                        </a:solidFill>
                        <a:latin typeface="Cambria Math"/>
                      </a:rPr>
                      <m:t>𝑺𝑲</m:t>
                    </m:r>
                    <m:r>
                      <a:rPr lang="en-US" altLang="zh-CN" b="1" i="1" baseline="-25000" dirty="0" smtClean="0">
                        <a:solidFill>
                          <a:srgbClr val="692AA2"/>
                        </a:solidFill>
                        <a:latin typeface="Cambria Math"/>
                      </a:rPr>
                      <m:t>𝑨</m:t>
                    </m:r>
                  </m:oMath>
                </a14:m>
                <a:r>
                  <a:rPr lang="zh-CN" altLang="en-US" dirty="0" smtClean="0"/>
                  <a:t>和一些公开参数</a:t>
                </a:r>
                <a14:m>
                  <m:oMath xmlns:m="http://schemas.openxmlformats.org/officeDocument/2006/math">
                    <m:r>
                      <a:rPr lang="en-US" altLang="zh-CN" b="1" i="1" dirty="0" smtClean="0">
                        <a:solidFill>
                          <a:srgbClr val="692AA2"/>
                        </a:solidFill>
                        <a:latin typeface="Cambria Math"/>
                      </a:rPr>
                      <m:t>𝑷𝑲</m:t>
                    </m:r>
                    <m:r>
                      <a:rPr lang="en-US" altLang="zh-CN" b="1" i="1" baseline="-25000" dirty="0" smtClean="0">
                        <a:solidFill>
                          <a:srgbClr val="692AA2"/>
                        </a:solidFill>
                        <a:latin typeface="Cambria Math"/>
                      </a:rPr>
                      <m:t>𝑮</m:t>
                    </m:r>
                    <m:r>
                      <a:rPr lang="en-US" altLang="zh-CN" b="1" i="1" dirty="0" smtClean="0">
                        <a:solidFill>
                          <a:srgbClr val="692AA2"/>
                        </a:solidFill>
                        <a:latin typeface="Cambria Math"/>
                      </a:rPr>
                      <m:t>+</m:t>
                    </m:r>
                  </m:oMath>
                </a14:m>
                <a:r>
                  <a:rPr lang="zh-CN" altLang="en-US" b="1" dirty="0" smtClean="0">
                    <a:solidFill>
                      <a:srgbClr val="692AA2"/>
                    </a:solidFill>
                  </a:rPr>
                  <a:t>，</a:t>
                </a:r>
                <a:r>
                  <a:rPr lang="zh-CN" altLang="en-US" dirty="0" smtClean="0"/>
                  <a:t>签名函数的两个输出构成了</a:t>
                </a:r>
                <a:r>
                  <a:rPr lang="zh-CN" altLang="en-US" b="1" dirty="0" smtClean="0">
                    <a:solidFill>
                      <a:srgbClr val="692AA2"/>
                    </a:solidFill>
                  </a:rPr>
                  <a:t>消息的签名</a:t>
                </a:r>
                <a14:m>
                  <m:oMath xmlns:m="http://schemas.openxmlformats.org/officeDocument/2006/math">
                    <m:r>
                      <a:rPr lang="en-US" altLang="zh-CN" b="1" i="1" dirty="0" smtClean="0">
                        <a:solidFill>
                          <a:srgbClr val="692AA2"/>
                        </a:solidFill>
                        <a:latin typeface="Cambria Math"/>
                      </a:rPr>
                      <m:t>(</m:t>
                    </m:r>
                    <m:r>
                      <a:rPr lang="en-US" altLang="zh-CN" b="1" i="1" dirty="0" smtClean="0">
                        <a:solidFill>
                          <a:srgbClr val="692AA2"/>
                        </a:solidFill>
                        <a:latin typeface="Cambria Math"/>
                      </a:rPr>
                      <m:t>𝒔</m:t>
                    </m:r>
                    <m:r>
                      <a:rPr lang="en-US" altLang="zh-CN" b="1" i="1" dirty="0" smtClean="0">
                        <a:solidFill>
                          <a:srgbClr val="692AA2"/>
                        </a:solidFill>
                        <a:latin typeface="Cambria Math"/>
                      </a:rPr>
                      <m:t>, </m:t>
                    </m:r>
                    <m:r>
                      <a:rPr lang="en-US" altLang="zh-CN" b="1" i="1" dirty="0" smtClean="0">
                        <a:solidFill>
                          <a:srgbClr val="692AA2"/>
                        </a:solidFill>
                        <a:latin typeface="Cambria Math"/>
                      </a:rPr>
                      <m:t>𝒓</m:t>
                    </m:r>
                    <m:r>
                      <a:rPr lang="en-US" altLang="zh-CN" b="1" i="1" dirty="0" smtClean="0">
                        <a:solidFill>
                          <a:srgbClr val="692AA2"/>
                        </a:solidFill>
                        <a:latin typeface="Cambria Math"/>
                      </a:rPr>
                      <m:t>)</m:t>
                    </m:r>
                  </m:oMath>
                </a14:m>
                <a:endParaRPr lang="en-US" altLang="zh-CN" b="1" dirty="0" smtClean="0">
                  <a:solidFill>
                    <a:srgbClr val="692AA2"/>
                  </a:solidFill>
                </a:endParaRPr>
              </a:p>
              <a:p>
                <a:endParaRPr lang="en-US" altLang="zh-CN" sz="1200" b="1" dirty="0" smtClean="0">
                  <a:solidFill>
                    <a:srgbClr val="692AA2"/>
                  </a:solidFill>
                </a:endParaRPr>
              </a:p>
              <a:p>
                <a:r>
                  <a:rPr lang="zh-CN" altLang="en-US" dirty="0" smtClean="0"/>
                  <a:t> 接收方收到消息后再产生消息的</a:t>
                </a:r>
                <a:r>
                  <a:rPr lang="en-US" altLang="zh-CN" dirty="0" smtClean="0"/>
                  <a:t>Hash</a:t>
                </a:r>
                <a:r>
                  <a:rPr lang="zh-CN" altLang="en-US" dirty="0" smtClean="0"/>
                  <a:t>值，将</a:t>
                </a:r>
                <a:r>
                  <a:rPr lang="en-US" altLang="zh-CN" dirty="0" smtClean="0"/>
                  <a:t>Hash</a:t>
                </a:r>
                <a:r>
                  <a:rPr lang="zh-CN" altLang="en-US" dirty="0" smtClean="0"/>
                  <a:t>值与签名一起输入验证函数，验证函数还需输入</a:t>
                </a:r>
                <a14:m>
                  <m:oMath xmlns:m="http://schemas.openxmlformats.org/officeDocument/2006/math">
                    <m:r>
                      <a:rPr lang="en-US" altLang="zh-CN" b="1" i="1" dirty="0" smtClean="0">
                        <a:solidFill>
                          <a:srgbClr val="692AA2"/>
                        </a:solidFill>
                        <a:latin typeface="Cambria Math"/>
                      </a:rPr>
                      <m:t>𝑷𝑲</m:t>
                    </m:r>
                    <m:r>
                      <a:rPr lang="en-US" altLang="zh-CN" b="1" i="1" baseline="-25000" dirty="0" smtClean="0">
                        <a:solidFill>
                          <a:srgbClr val="692AA2"/>
                        </a:solidFill>
                        <a:latin typeface="Cambria Math"/>
                      </a:rPr>
                      <m:t>𝑮</m:t>
                    </m:r>
                    <m:r>
                      <a:rPr lang="en-US" altLang="zh-CN" b="1" i="1" dirty="0" smtClean="0">
                        <a:solidFill>
                          <a:srgbClr val="692AA2"/>
                        </a:solidFill>
                        <a:latin typeface="Cambria Math"/>
                      </a:rPr>
                      <m:t>+</m:t>
                    </m:r>
                  </m:oMath>
                </a14:m>
                <a:r>
                  <a:rPr lang="zh-CN" altLang="en-US" dirty="0" smtClean="0"/>
                  <a:t>和发</a:t>
                </a:r>
                <a:r>
                  <a:rPr lang="zh-CN" altLang="en-US" dirty="0"/>
                  <a:t>送</a:t>
                </a:r>
                <a:r>
                  <a:rPr lang="zh-CN" altLang="en-US" dirty="0" smtClean="0"/>
                  <a:t>方的</a:t>
                </a:r>
                <a:r>
                  <a:rPr lang="zh-CN" altLang="en-US" b="1" dirty="0" smtClean="0">
                    <a:solidFill>
                      <a:srgbClr val="692AA2"/>
                    </a:solidFill>
                  </a:rPr>
                  <a:t>公钥</a:t>
                </a:r>
                <a14:m>
                  <m:oMath xmlns:m="http://schemas.openxmlformats.org/officeDocument/2006/math">
                    <m:r>
                      <a:rPr lang="en-US" altLang="zh-CN" b="1" i="1" dirty="0" smtClean="0">
                        <a:solidFill>
                          <a:srgbClr val="692AA2"/>
                        </a:solidFill>
                        <a:latin typeface="Cambria Math"/>
                      </a:rPr>
                      <m:t>𝑷𝑲</m:t>
                    </m:r>
                    <m:r>
                      <a:rPr lang="en-US" altLang="zh-CN" b="1" i="1" baseline="-25000" dirty="0" smtClean="0">
                        <a:solidFill>
                          <a:srgbClr val="692AA2"/>
                        </a:solidFill>
                        <a:latin typeface="Cambria Math"/>
                      </a:rPr>
                      <m:t>𝑨</m:t>
                    </m:r>
                  </m:oMath>
                </a14:m>
                <a:r>
                  <a:rPr lang="zh-CN" altLang="en-US" dirty="0" smtClean="0"/>
                  <a:t>。验证函数的输出如果与收到的签名成分</a:t>
                </a:r>
                <a14:m>
                  <m:oMath xmlns:m="http://schemas.openxmlformats.org/officeDocument/2006/math">
                    <m:r>
                      <a:rPr lang="en-US" altLang="zh-CN" i="1" dirty="0" smtClean="0">
                        <a:latin typeface="Cambria Math"/>
                      </a:rPr>
                      <m:t>𝑟</m:t>
                    </m:r>
                  </m:oMath>
                </a14:m>
                <a:r>
                  <a:rPr lang="zh-CN" altLang="en-US" dirty="0" smtClean="0"/>
                  <a:t>相等，则签名有效</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76400"/>
                <a:ext cx="8229600" cy="4648200"/>
              </a:xfrm>
              <a:blipFill rotWithShape="1">
                <a:blip r:embed="rId2" cstate="print"/>
                <a:stretch>
                  <a:fillRect l="-1259" t="-1704" r="-111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44</a:t>
            </a:fld>
            <a:endParaRPr lang="en-US" altLang="zh-CN" dirty="0"/>
          </a:p>
        </p:txBody>
      </p:sp>
      <p:grpSp>
        <p:nvGrpSpPr>
          <p:cNvPr id="3" name="Group 4"/>
          <p:cNvGrpSpPr>
            <a:grpSpLocks/>
          </p:cNvGrpSpPr>
          <p:nvPr/>
        </p:nvGrpSpPr>
        <p:grpSpPr bwMode="auto">
          <a:xfrm>
            <a:off x="609747" y="1905000"/>
            <a:ext cx="8534400" cy="4343400"/>
            <a:chOff x="148" y="156"/>
            <a:chExt cx="8280" cy="2964"/>
          </a:xfrm>
        </p:grpSpPr>
        <p:sp>
          <p:nvSpPr>
            <p:cNvPr id="8" name="AutoShape 5"/>
            <p:cNvSpPr>
              <a:spLocks noChangeAspect="1" noChangeArrowheads="1"/>
            </p:cNvSpPr>
            <p:nvPr/>
          </p:nvSpPr>
          <p:spPr bwMode="auto">
            <a:xfrm>
              <a:off x="148" y="156"/>
              <a:ext cx="8280" cy="2964"/>
            </a:xfrm>
            <a:prstGeom prst="rect">
              <a:avLst/>
            </a:prstGeom>
            <a:noFill/>
            <a:ln w="9525">
              <a:noFill/>
              <a:miter lim="800000"/>
              <a:headEnd/>
              <a:tailEnd/>
            </a:ln>
          </p:spPr>
          <p:txBody>
            <a:bodyPr/>
            <a:lstStyle/>
            <a:p>
              <a:endParaRPr lang="zh-CN" altLang="en-US"/>
            </a:p>
          </p:txBody>
        </p:sp>
        <p:sp>
          <p:nvSpPr>
            <p:cNvPr id="9" name="Rectangle 6"/>
            <p:cNvSpPr>
              <a:spLocks noChangeArrowheads="1"/>
            </p:cNvSpPr>
            <p:nvPr/>
          </p:nvSpPr>
          <p:spPr bwMode="auto">
            <a:xfrm>
              <a:off x="180" y="156"/>
              <a:ext cx="540" cy="624"/>
            </a:xfrm>
            <a:prstGeom prst="rect">
              <a:avLst/>
            </a:prstGeom>
            <a:solidFill>
              <a:srgbClr val="FFFFFF"/>
            </a:solidFill>
            <a:ln w="9525">
              <a:solidFill>
                <a:srgbClr val="000000"/>
              </a:solidFill>
              <a:miter lim="800000"/>
              <a:headEnd/>
              <a:tailEnd/>
            </a:ln>
          </p:spPr>
          <p:txBody>
            <a:bodyPr lIns="70409" tIns="35204" rIns="70409" bIns="35204" anchor="ctr"/>
            <a:lstStyle/>
            <a:p>
              <a:pPr algn="ctr"/>
              <a:r>
                <a:rPr kumimoji="1" lang="en-US" altLang="zh-CN" sz="2000" i="1" dirty="0">
                  <a:solidFill>
                    <a:srgbClr val="000000"/>
                  </a:solidFill>
                  <a:latin typeface="Times New Roman" pitchFamily="18" charset="0"/>
                </a:rPr>
                <a:t>M</a:t>
              </a:r>
              <a:endParaRPr kumimoji="1" lang="en-US" altLang="zh-CN" sz="2000" dirty="0">
                <a:latin typeface="Tahoma" pitchFamily="34" charset="0"/>
              </a:endParaRPr>
            </a:p>
          </p:txBody>
        </p:sp>
        <p:sp>
          <p:nvSpPr>
            <p:cNvPr id="10" name="Line 7"/>
            <p:cNvSpPr>
              <a:spLocks noChangeShapeType="1"/>
            </p:cNvSpPr>
            <p:nvPr/>
          </p:nvSpPr>
          <p:spPr bwMode="auto">
            <a:xfrm>
              <a:off x="706" y="312"/>
              <a:ext cx="1316" cy="1"/>
            </a:xfrm>
            <a:prstGeom prst="line">
              <a:avLst/>
            </a:prstGeom>
            <a:noFill/>
            <a:ln w="9525">
              <a:solidFill>
                <a:srgbClr val="000000"/>
              </a:solidFill>
              <a:round/>
              <a:headEnd/>
              <a:tailEnd type="triangle" w="med" len="med"/>
            </a:ln>
          </p:spPr>
          <p:txBody>
            <a:bodyPr/>
            <a:lstStyle/>
            <a:p>
              <a:endParaRPr lang="zh-CN" altLang="en-US"/>
            </a:p>
          </p:txBody>
        </p:sp>
        <p:sp>
          <p:nvSpPr>
            <p:cNvPr id="11" name="Oval 8"/>
            <p:cNvSpPr>
              <a:spLocks noChangeArrowheads="1"/>
            </p:cNvSpPr>
            <p:nvPr/>
          </p:nvSpPr>
          <p:spPr bwMode="auto">
            <a:xfrm>
              <a:off x="2039" y="156"/>
              <a:ext cx="481" cy="529"/>
            </a:xfrm>
            <a:prstGeom prst="ellipse">
              <a:avLst/>
            </a:prstGeom>
            <a:solidFill>
              <a:srgbClr val="FFFFFF"/>
            </a:solidFill>
            <a:ln w="9525">
              <a:solidFill>
                <a:srgbClr val="000000"/>
              </a:solidFill>
              <a:round/>
              <a:headEnd/>
              <a:tailEnd/>
            </a:ln>
          </p:spPr>
          <p:txBody>
            <a:bodyPr lIns="70409" tIns="35204" rIns="70409" bIns="35204" anchor="ctr"/>
            <a:lstStyle/>
            <a:p>
              <a:pPr algn="ctr"/>
              <a:r>
                <a:rPr kumimoji="1" lang="en-US" altLang="zh-CN" sz="2000" i="1" dirty="0">
                  <a:solidFill>
                    <a:srgbClr val="000000"/>
                  </a:solidFill>
                </a:rPr>
                <a:t>||</a:t>
              </a:r>
              <a:endParaRPr kumimoji="1" lang="en-US" altLang="zh-CN" sz="2000" dirty="0">
                <a:latin typeface="Tahoma" pitchFamily="34" charset="0"/>
              </a:endParaRPr>
            </a:p>
          </p:txBody>
        </p:sp>
        <p:sp>
          <p:nvSpPr>
            <p:cNvPr id="12" name="Line 9"/>
            <p:cNvSpPr>
              <a:spLocks noChangeShapeType="1"/>
            </p:cNvSpPr>
            <p:nvPr/>
          </p:nvSpPr>
          <p:spPr bwMode="auto">
            <a:xfrm>
              <a:off x="2550" y="419"/>
              <a:ext cx="877" cy="0"/>
            </a:xfrm>
            <a:prstGeom prst="line">
              <a:avLst/>
            </a:prstGeom>
            <a:noFill/>
            <a:ln w="9525">
              <a:solidFill>
                <a:srgbClr val="000000"/>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3427" y="156"/>
              <a:ext cx="533" cy="526"/>
            </a:xfrm>
            <a:prstGeom prst="rect">
              <a:avLst/>
            </a:prstGeom>
            <a:solidFill>
              <a:srgbClr val="FFFFFF"/>
            </a:solidFill>
            <a:ln w="9525">
              <a:solidFill>
                <a:srgbClr val="000000"/>
              </a:solidFill>
              <a:miter lim="800000"/>
              <a:headEnd/>
              <a:tailEnd/>
            </a:ln>
          </p:spPr>
          <p:txBody>
            <a:bodyPr lIns="70409" tIns="35204" rIns="70409" bIns="35204" anchor="ctr"/>
            <a:lstStyle/>
            <a:p>
              <a:pPr algn="ctr"/>
              <a:r>
                <a:rPr kumimoji="1" lang="en-US" altLang="zh-CN" sz="2000" i="1" dirty="0">
                  <a:solidFill>
                    <a:srgbClr val="000000"/>
                  </a:solidFill>
                  <a:latin typeface="Times New Roman" pitchFamily="18" charset="0"/>
                </a:rPr>
                <a:t>M</a:t>
              </a:r>
              <a:endParaRPr kumimoji="1" lang="en-US" altLang="zh-CN" sz="2000" dirty="0">
                <a:latin typeface="Tahoma" pitchFamily="34" charset="0"/>
              </a:endParaRPr>
            </a:p>
          </p:txBody>
        </p:sp>
        <p:sp>
          <p:nvSpPr>
            <p:cNvPr id="14" name="Oval 11"/>
            <p:cNvSpPr>
              <a:spLocks noChangeArrowheads="1"/>
            </p:cNvSpPr>
            <p:nvPr/>
          </p:nvSpPr>
          <p:spPr bwMode="auto">
            <a:xfrm>
              <a:off x="1340" y="1825"/>
              <a:ext cx="310" cy="515"/>
            </a:xfrm>
            <a:prstGeom prst="ellipse">
              <a:avLst/>
            </a:prstGeom>
            <a:solidFill>
              <a:srgbClr val="FFFFFF"/>
            </a:solidFill>
            <a:ln w="9525">
              <a:solidFill>
                <a:srgbClr val="000000"/>
              </a:solidFill>
              <a:round/>
              <a:headEnd/>
              <a:tailEnd/>
            </a:ln>
          </p:spPr>
          <p:txBody>
            <a:bodyPr lIns="70409" tIns="35204" rIns="70409" bIns="35204" anchor="ctr"/>
            <a:lstStyle/>
            <a:p>
              <a:pPr algn="ctr"/>
              <a:r>
                <a:rPr kumimoji="1" lang="en-US" altLang="zh-CN" sz="2000" i="1" dirty="0">
                  <a:solidFill>
                    <a:srgbClr val="000000"/>
                  </a:solidFill>
                  <a:latin typeface="Times New Roman" pitchFamily="18" charset="0"/>
                </a:rPr>
                <a:t>H</a:t>
              </a:r>
              <a:endParaRPr kumimoji="1" lang="en-US" altLang="zh-CN" sz="2000" dirty="0">
                <a:latin typeface="Tahoma" pitchFamily="34" charset="0"/>
              </a:endParaRPr>
            </a:p>
          </p:txBody>
        </p:sp>
        <p:sp>
          <p:nvSpPr>
            <p:cNvPr id="15" name="Oval 12"/>
            <p:cNvSpPr>
              <a:spLocks noChangeArrowheads="1"/>
            </p:cNvSpPr>
            <p:nvPr/>
          </p:nvSpPr>
          <p:spPr bwMode="auto">
            <a:xfrm>
              <a:off x="2029" y="1825"/>
              <a:ext cx="776" cy="515"/>
            </a:xfrm>
            <a:prstGeom prst="ellipse">
              <a:avLst/>
            </a:prstGeom>
            <a:solidFill>
              <a:srgbClr val="FFFFFF"/>
            </a:solidFill>
            <a:ln w="9525">
              <a:solidFill>
                <a:srgbClr val="000000"/>
              </a:solidFill>
              <a:round/>
              <a:headEnd/>
              <a:tailEnd/>
            </a:ln>
          </p:spPr>
          <p:txBody>
            <a:bodyPr lIns="70409" tIns="35204" rIns="70409" bIns="35204" anchor="ctr"/>
            <a:lstStyle/>
            <a:p>
              <a:pPr algn="ctr"/>
              <a:r>
                <a:rPr kumimoji="1" lang="en-US" altLang="zh-CN" sz="2000" i="1" dirty="0">
                  <a:solidFill>
                    <a:srgbClr val="000000"/>
                  </a:solidFill>
                  <a:latin typeface="Times New Roman" pitchFamily="18" charset="0"/>
                </a:rPr>
                <a:t>Sig</a:t>
              </a:r>
              <a:endParaRPr kumimoji="1" lang="en-US" altLang="zh-CN" sz="2000" dirty="0">
                <a:latin typeface="Tahoma" pitchFamily="34" charset="0"/>
              </a:endParaRPr>
            </a:p>
          </p:txBody>
        </p:sp>
        <p:sp>
          <p:nvSpPr>
            <p:cNvPr id="16" name="Line 13"/>
            <p:cNvSpPr>
              <a:spLocks noChangeShapeType="1"/>
            </p:cNvSpPr>
            <p:nvPr/>
          </p:nvSpPr>
          <p:spPr bwMode="auto">
            <a:xfrm>
              <a:off x="706" y="596"/>
              <a:ext cx="263" cy="0"/>
            </a:xfrm>
            <a:prstGeom prst="line">
              <a:avLst/>
            </a:prstGeom>
            <a:noFill/>
            <a:ln w="9525">
              <a:solidFill>
                <a:srgbClr val="000000"/>
              </a:solidFill>
              <a:round/>
              <a:headEnd/>
              <a:tailEnd/>
            </a:ln>
          </p:spPr>
          <p:txBody>
            <a:bodyPr/>
            <a:lstStyle/>
            <a:p>
              <a:endParaRPr lang="zh-CN" altLang="en-US"/>
            </a:p>
          </p:txBody>
        </p:sp>
        <p:sp>
          <p:nvSpPr>
            <p:cNvPr id="17" name="Line 14"/>
            <p:cNvSpPr>
              <a:spLocks noChangeShapeType="1"/>
            </p:cNvSpPr>
            <p:nvPr/>
          </p:nvSpPr>
          <p:spPr bwMode="auto">
            <a:xfrm>
              <a:off x="969" y="596"/>
              <a:ext cx="0" cy="1492"/>
            </a:xfrm>
            <a:prstGeom prst="line">
              <a:avLst/>
            </a:prstGeom>
            <a:noFill/>
            <a:ln w="9525">
              <a:solidFill>
                <a:srgbClr val="000000"/>
              </a:solidFill>
              <a:round/>
              <a:headEnd/>
              <a:tailEnd/>
            </a:ln>
          </p:spPr>
          <p:txBody>
            <a:bodyPr/>
            <a:lstStyle/>
            <a:p>
              <a:endParaRPr lang="zh-CN" altLang="en-US"/>
            </a:p>
          </p:txBody>
        </p:sp>
        <p:sp>
          <p:nvSpPr>
            <p:cNvPr id="18" name="Line 15"/>
            <p:cNvSpPr>
              <a:spLocks noChangeShapeType="1"/>
            </p:cNvSpPr>
            <p:nvPr/>
          </p:nvSpPr>
          <p:spPr bwMode="auto">
            <a:xfrm>
              <a:off x="969" y="2088"/>
              <a:ext cx="352" cy="0"/>
            </a:xfrm>
            <a:prstGeom prst="line">
              <a:avLst/>
            </a:prstGeom>
            <a:noFill/>
            <a:ln w="9525">
              <a:solidFill>
                <a:srgbClr val="000000"/>
              </a:solidFill>
              <a:round/>
              <a:headEnd/>
              <a:tailEnd type="triangle" w="med" len="med"/>
            </a:ln>
          </p:spPr>
          <p:txBody>
            <a:bodyPr/>
            <a:lstStyle/>
            <a:p>
              <a:endParaRPr lang="zh-CN" altLang="en-US"/>
            </a:p>
          </p:txBody>
        </p:sp>
        <p:sp>
          <p:nvSpPr>
            <p:cNvPr id="19" name="Line 16"/>
            <p:cNvSpPr>
              <a:spLocks noChangeShapeType="1"/>
            </p:cNvSpPr>
            <p:nvPr/>
          </p:nvSpPr>
          <p:spPr bwMode="auto">
            <a:xfrm>
              <a:off x="1596" y="2808"/>
              <a:ext cx="789" cy="1"/>
            </a:xfrm>
            <a:prstGeom prst="line">
              <a:avLst/>
            </a:prstGeom>
            <a:noFill/>
            <a:ln w="9525">
              <a:solidFill>
                <a:srgbClr val="000000"/>
              </a:solidFill>
              <a:round/>
              <a:headEnd/>
              <a:tailEnd/>
            </a:ln>
          </p:spPr>
          <p:txBody>
            <a:bodyPr/>
            <a:lstStyle/>
            <a:p>
              <a:endParaRPr lang="zh-CN" altLang="en-US"/>
            </a:p>
          </p:txBody>
        </p:sp>
        <p:sp>
          <p:nvSpPr>
            <p:cNvPr id="20" name="Rectangle 17"/>
            <p:cNvSpPr>
              <a:spLocks noChangeArrowheads="1"/>
            </p:cNvSpPr>
            <p:nvPr/>
          </p:nvSpPr>
          <p:spPr bwMode="auto">
            <a:xfrm>
              <a:off x="3427" y="682"/>
              <a:ext cx="533" cy="440"/>
            </a:xfrm>
            <a:prstGeom prst="rect">
              <a:avLst/>
            </a:prstGeom>
            <a:solidFill>
              <a:srgbClr val="FFFFFF"/>
            </a:solidFill>
            <a:ln w="9525">
              <a:solidFill>
                <a:srgbClr val="000000"/>
              </a:solidFill>
              <a:miter lim="800000"/>
              <a:headEnd/>
              <a:tailEnd/>
            </a:ln>
          </p:spPr>
          <p:txBody>
            <a:bodyPr lIns="70409" tIns="35204" rIns="70409" bIns="35204" anchor="ctr"/>
            <a:lstStyle/>
            <a:p>
              <a:pPr algn="ctr"/>
              <a:r>
                <a:rPr kumimoji="1" lang="en-US" altLang="zh-CN" sz="2000" i="1" dirty="0">
                  <a:solidFill>
                    <a:srgbClr val="000000"/>
                  </a:solidFill>
                  <a:latin typeface="Times New Roman" pitchFamily="18" charset="0"/>
                </a:rPr>
                <a:t>S</a:t>
              </a:r>
              <a:endParaRPr kumimoji="1" lang="en-US" altLang="zh-CN" sz="2000" dirty="0">
                <a:latin typeface="Tahoma" pitchFamily="34" charset="0"/>
              </a:endParaRPr>
            </a:p>
          </p:txBody>
        </p:sp>
        <p:sp>
          <p:nvSpPr>
            <p:cNvPr id="21" name="Rectangle 18"/>
            <p:cNvSpPr>
              <a:spLocks noChangeArrowheads="1"/>
            </p:cNvSpPr>
            <p:nvPr/>
          </p:nvSpPr>
          <p:spPr bwMode="auto">
            <a:xfrm>
              <a:off x="3427" y="1122"/>
              <a:ext cx="533" cy="440"/>
            </a:xfrm>
            <a:prstGeom prst="rect">
              <a:avLst/>
            </a:prstGeom>
            <a:solidFill>
              <a:srgbClr val="FFFFFF"/>
            </a:solidFill>
            <a:ln w="9525">
              <a:solidFill>
                <a:srgbClr val="000000"/>
              </a:solidFill>
              <a:miter lim="800000"/>
              <a:headEnd/>
              <a:tailEnd/>
            </a:ln>
          </p:spPr>
          <p:txBody>
            <a:bodyPr lIns="70409" tIns="35204" rIns="70409" bIns="35204" anchor="ctr"/>
            <a:lstStyle/>
            <a:p>
              <a:pPr algn="ctr"/>
              <a:r>
                <a:rPr kumimoji="1" lang="en-US" altLang="zh-CN" sz="2000" i="1" dirty="0">
                  <a:solidFill>
                    <a:srgbClr val="000000"/>
                  </a:solidFill>
                  <a:latin typeface="Times New Roman" pitchFamily="18" charset="0"/>
                </a:rPr>
                <a:t>r</a:t>
              </a:r>
              <a:endParaRPr kumimoji="1" lang="en-US" altLang="zh-CN" sz="2000" dirty="0">
                <a:latin typeface="Tahoma" pitchFamily="34" charset="0"/>
              </a:endParaRPr>
            </a:p>
          </p:txBody>
        </p:sp>
        <p:sp>
          <p:nvSpPr>
            <p:cNvPr id="22" name="Line 19"/>
            <p:cNvSpPr>
              <a:spLocks noChangeShapeType="1"/>
            </p:cNvSpPr>
            <p:nvPr/>
          </p:nvSpPr>
          <p:spPr bwMode="auto">
            <a:xfrm>
              <a:off x="3953" y="419"/>
              <a:ext cx="703" cy="0"/>
            </a:xfrm>
            <a:prstGeom prst="line">
              <a:avLst/>
            </a:prstGeom>
            <a:noFill/>
            <a:ln w="9525">
              <a:solidFill>
                <a:srgbClr val="000000"/>
              </a:solidFill>
              <a:round/>
              <a:headEnd/>
              <a:tailEnd type="triangle" w="med" len="med"/>
            </a:ln>
          </p:spPr>
          <p:txBody>
            <a:bodyPr/>
            <a:lstStyle/>
            <a:p>
              <a:endParaRPr lang="zh-CN" altLang="en-US"/>
            </a:p>
          </p:txBody>
        </p:sp>
        <p:sp>
          <p:nvSpPr>
            <p:cNvPr id="23" name="Oval 20"/>
            <p:cNvSpPr>
              <a:spLocks noChangeArrowheads="1"/>
            </p:cNvSpPr>
            <p:nvPr/>
          </p:nvSpPr>
          <p:spPr bwMode="auto">
            <a:xfrm>
              <a:off x="4676" y="156"/>
              <a:ext cx="390" cy="624"/>
            </a:xfrm>
            <a:prstGeom prst="ellipse">
              <a:avLst/>
            </a:prstGeom>
            <a:solidFill>
              <a:srgbClr val="FFFFFF"/>
            </a:solidFill>
            <a:ln w="9525">
              <a:solidFill>
                <a:srgbClr val="000000"/>
              </a:solidFill>
              <a:round/>
              <a:headEnd/>
              <a:tailEnd/>
            </a:ln>
          </p:spPr>
          <p:txBody>
            <a:bodyPr wrap="none" lIns="70409" tIns="35204" rIns="70409" bIns="35204" anchor="ctr"/>
            <a:lstStyle/>
            <a:p>
              <a:pPr algn="ctr"/>
              <a:r>
                <a:rPr kumimoji="1" lang="en-US" altLang="zh-CN" sz="2000" i="1" dirty="0">
                  <a:solidFill>
                    <a:srgbClr val="000000"/>
                  </a:solidFill>
                  <a:latin typeface="Times New Roman" pitchFamily="18" charset="0"/>
                </a:rPr>
                <a:t>H</a:t>
              </a:r>
              <a:endParaRPr kumimoji="1" lang="en-US" altLang="zh-CN" sz="2000" dirty="0">
                <a:latin typeface="Tahoma" pitchFamily="34" charset="0"/>
              </a:endParaRPr>
            </a:p>
          </p:txBody>
        </p:sp>
        <p:sp>
          <p:nvSpPr>
            <p:cNvPr id="24" name="Oval 21"/>
            <p:cNvSpPr>
              <a:spLocks noChangeArrowheads="1"/>
            </p:cNvSpPr>
            <p:nvPr/>
          </p:nvSpPr>
          <p:spPr bwMode="auto">
            <a:xfrm>
              <a:off x="6350" y="1209"/>
              <a:ext cx="747" cy="507"/>
            </a:xfrm>
            <a:prstGeom prst="ellipse">
              <a:avLst/>
            </a:prstGeom>
            <a:solidFill>
              <a:srgbClr val="FFFFFF"/>
            </a:solidFill>
            <a:ln w="9525">
              <a:solidFill>
                <a:srgbClr val="000000"/>
              </a:solidFill>
              <a:round/>
              <a:headEnd/>
              <a:tailEnd/>
            </a:ln>
          </p:spPr>
          <p:txBody>
            <a:bodyPr lIns="70409" tIns="35204" rIns="70409" bIns="35204" anchor="ctr"/>
            <a:lstStyle/>
            <a:p>
              <a:pPr algn="ctr"/>
              <a:r>
                <a:rPr kumimoji="1" lang="en-US" altLang="zh-CN" sz="2000" i="1" dirty="0" err="1">
                  <a:solidFill>
                    <a:srgbClr val="000000"/>
                  </a:solidFill>
                  <a:latin typeface="Times New Roman" pitchFamily="18" charset="0"/>
                </a:rPr>
                <a:t>Ver</a:t>
              </a:r>
              <a:endParaRPr kumimoji="1" lang="en-US" altLang="zh-CN" sz="2000" dirty="0">
                <a:latin typeface="Tahoma" pitchFamily="34" charset="0"/>
              </a:endParaRPr>
            </a:p>
          </p:txBody>
        </p:sp>
        <p:sp>
          <p:nvSpPr>
            <p:cNvPr id="25" name="Line 22"/>
            <p:cNvSpPr>
              <a:spLocks noChangeShapeType="1"/>
            </p:cNvSpPr>
            <p:nvPr/>
          </p:nvSpPr>
          <p:spPr bwMode="auto">
            <a:xfrm>
              <a:off x="2174" y="1209"/>
              <a:ext cx="1" cy="702"/>
            </a:xfrm>
            <a:prstGeom prst="line">
              <a:avLst/>
            </a:prstGeom>
            <a:noFill/>
            <a:ln w="9525">
              <a:solidFill>
                <a:srgbClr val="000000"/>
              </a:solidFill>
              <a:round/>
              <a:headEnd/>
              <a:tailEnd type="triangle" w="med" len="med"/>
            </a:ln>
          </p:spPr>
          <p:txBody>
            <a:bodyPr/>
            <a:lstStyle/>
            <a:p>
              <a:endParaRPr lang="zh-CN" altLang="en-US"/>
            </a:p>
          </p:txBody>
        </p:sp>
        <p:sp>
          <p:nvSpPr>
            <p:cNvPr id="26" name="Text Box 23"/>
            <p:cNvSpPr txBox="1">
              <a:spLocks noChangeArrowheads="1"/>
            </p:cNvSpPr>
            <p:nvPr/>
          </p:nvSpPr>
          <p:spPr bwMode="auto">
            <a:xfrm>
              <a:off x="1848" y="936"/>
              <a:ext cx="543" cy="389"/>
            </a:xfrm>
            <a:prstGeom prst="rect">
              <a:avLst/>
            </a:prstGeom>
            <a:noFill/>
            <a:ln w="9525">
              <a:noFill/>
              <a:miter lim="800000"/>
              <a:headEnd/>
              <a:tailEnd/>
            </a:ln>
          </p:spPr>
          <p:txBody>
            <a:bodyPr wrap="none" lIns="70409" tIns="35204" rIns="70409" bIns="35204"/>
            <a:lstStyle/>
            <a:p>
              <a:pPr algn="just"/>
              <a:r>
                <a:rPr kumimoji="1" lang="en-US" altLang="zh-CN" sz="2000" i="1" dirty="0">
                  <a:solidFill>
                    <a:srgbClr val="000000"/>
                  </a:solidFill>
                  <a:latin typeface="Times New Roman" pitchFamily="18" charset="0"/>
                </a:rPr>
                <a:t>PK</a:t>
              </a:r>
              <a:r>
                <a:rPr kumimoji="1" lang="en-US" altLang="zh-CN" sz="2000" i="1" baseline="-25000" dirty="0">
                  <a:solidFill>
                    <a:srgbClr val="000000"/>
                  </a:solidFill>
                  <a:latin typeface="Times New Roman" pitchFamily="18" charset="0"/>
                </a:rPr>
                <a:t>G</a:t>
              </a:r>
              <a:r>
                <a:rPr kumimoji="1" lang="en-US" altLang="zh-CN" sz="2000" baseline="-25000" dirty="0">
                  <a:solidFill>
                    <a:srgbClr val="000000"/>
                  </a:solidFill>
                  <a:latin typeface="Times New Roman" pitchFamily="18" charset="0"/>
                </a:rPr>
                <a:t>+</a:t>
              </a:r>
              <a:endParaRPr kumimoji="1" lang="en-US" altLang="zh-CN" sz="2000" dirty="0">
                <a:latin typeface="Tahoma" pitchFamily="34" charset="0"/>
              </a:endParaRPr>
            </a:p>
          </p:txBody>
        </p:sp>
        <p:sp>
          <p:nvSpPr>
            <p:cNvPr id="27" name="Text Box 24"/>
            <p:cNvSpPr txBox="1">
              <a:spLocks noChangeArrowheads="1"/>
            </p:cNvSpPr>
            <p:nvPr/>
          </p:nvSpPr>
          <p:spPr bwMode="auto">
            <a:xfrm>
              <a:off x="2514" y="936"/>
              <a:ext cx="468" cy="477"/>
            </a:xfrm>
            <a:prstGeom prst="rect">
              <a:avLst/>
            </a:prstGeom>
            <a:noFill/>
            <a:ln w="9525">
              <a:noFill/>
              <a:miter lim="800000"/>
              <a:headEnd/>
              <a:tailEnd/>
            </a:ln>
          </p:spPr>
          <p:txBody>
            <a:bodyPr wrap="none" lIns="70409" tIns="35204" rIns="70409" bIns="35204"/>
            <a:lstStyle/>
            <a:p>
              <a:pPr algn="just"/>
              <a:r>
                <a:rPr kumimoji="1" lang="en-US" altLang="zh-CN" sz="2000" i="1" dirty="0">
                  <a:solidFill>
                    <a:srgbClr val="000000"/>
                  </a:solidFill>
                  <a:latin typeface="Times New Roman" pitchFamily="18" charset="0"/>
                </a:rPr>
                <a:t>SK</a:t>
              </a:r>
              <a:r>
                <a:rPr kumimoji="1" lang="en-US" altLang="zh-CN" sz="2000" i="1" baseline="-25000" dirty="0">
                  <a:solidFill>
                    <a:srgbClr val="000000"/>
                  </a:solidFill>
                  <a:latin typeface="Times New Roman" pitchFamily="18" charset="0"/>
                </a:rPr>
                <a:t>G</a:t>
              </a:r>
              <a:endParaRPr kumimoji="1" lang="en-US" altLang="zh-CN" sz="2000" dirty="0">
                <a:latin typeface="Tahoma" pitchFamily="34" charset="0"/>
              </a:endParaRPr>
            </a:p>
          </p:txBody>
        </p:sp>
        <p:sp>
          <p:nvSpPr>
            <p:cNvPr id="28" name="Line 25"/>
            <p:cNvSpPr>
              <a:spLocks noChangeShapeType="1"/>
            </p:cNvSpPr>
            <p:nvPr/>
          </p:nvSpPr>
          <p:spPr bwMode="auto">
            <a:xfrm>
              <a:off x="2700" y="1209"/>
              <a:ext cx="1" cy="702"/>
            </a:xfrm>
            <a:prstGeom prst="line">
              <a:avLst/>
            </a:prstGeom>
            <a:noFill/>
            <a:ln w="9525">
              <a:solidFill>
                <a:srgbClr val="000000"/>
              </a:solidFill>
              <a:round/>
              <a:headEnd/>
              <a:tailEnd type="triangle" w="med" len="med"/>
            </a:ln>
          </p:spPr>
          <p:txBody>
            <a:bodyPr/>
            <a:lstStyle/>
            <a:p>
              <a:endParaRPr lang="zh-CN" altLang="en-US"/>
            </a:p>
          </p:txBody>
        </p:sp>
        <p:sp>
          <p:nvSpPr>
            <p:cNvPr id="29" name="Line 26"/>
            <p:cNvSpPr>
              <a:spLocks noChangeShapeType="1"/>
            </p:cNvSpPr>
            <p:nvPr/>
          </p:nvSpPr>
          <p:spPr bwMode="auto">
            <a:xfrm flipV="1">
              <a:off x="3953" y="936"/>
              <a:ext cx="1057" cy="9"/>
            </a:xfrm>
            <a:prstGeom prst="line">
              <a:avLst/>
            </a:prstGeom>
            <a:noFill/>
            <a:ln w="9525">
              <a:solidFill>
                <a:srgbClr val="000000"/>
              </a:solidFill>
              <a:round/>
              <a:headEnd/>
              <a:tailEnd/>
            </a:ln>
          </p:spPr>
          <p:txBody>
            <a:bodyPr/>
            <a:lstStyle/>
            <a:p>
              <a:endParaRPr lang="zh-CN" altLang="en-US"/>
            </a:p>
          </p:txBody>
        </p:sp>
        <p:sp>
          <p:nvSpPr>
            <p:cNvPr id="30" name="Line 27"/>
            <p:cNvSpPr>
              <a:spLocks noChangeShapeType="1"/>
            </p:cNvSpPr>
            <p:nvPr/>
          </p:nvSpPr>
          <p:spPr bwMode="auto">
            <a:xfrm>
              <a:off x="3953" y="1385"/>
              <a:ext cx="703" cy="0"/>
            </a:xfrm>
            <a:prstGeom prst="line">
              <a:avLst/>
            </a:prstGeom>
            <a:noFill/>
            <a:ln w="9525">
              <a:solidFill>
                <a:srgbClr val="000000"/>
              </a:solidFill>
              <a:round/>
              <a:headEnd/>
              <a:tailEnd/>
            </a:ln>
          </p:spPr>
          <p:txBody>
            <a:bodyPr/>
            <a:lstStyle/>
            <a:p>
              <a:endParaRPr lang="zh-CN" altLang="en-US"/>
            </a:p>
          </p:txBody>
        </p:sp>
        <p:sp>
          <p:nvSpPr>
            <p:cNvPr id="31" name="Line 28"/>
            <p:cNvSpPr>
              <a:spLocks noChangeShapeType="1"/>
            </p:cNvSpPr>
            <p:nvPr/>
          </p:nvSpPr>
          <p:spPr bwMode="auto">
            <a:xfrm flipV="1">
              <a:off x="5040" y="468"/>
              <a:ext cx="720" cy="1"/>
            </a:xfrm>
            <a:prstGeom prst="line">
              <a:avLst/>
            </a:prstGeom>
            <a:noFill/>
            <a:ln w="9525">
              <a:solidFill>
                <a:srgbClr val="000000"/>
              </a:solidFill>
              <a:round/>
              <a:headEnd/>
              <a:tailEnd/>
            </a:ln>
          </p:spPr>
          <p:txBody>
            <a:bodyPr/>
            <a:lstStyle/>
            <a:p>
              <a:endParaRPr lang="zh-CN" altLang="en-US"/>
            </a:p>
          </p:txBody>
        </p:sp>
        <p:sp>
          <p:nvSpPr>
            <p:cNvPr id="32" name="Line 29"/>
            <p:cNvSpPr>
              <a:spLocks noChangeShapeType="1"/>
            </p:cNvSpPr>
            <p:nvPr/>
          </p:nvSpPr>
          <p:spPr bwMode="auto">
            <a:xfrm>
              <a:off x="5760" y="468"/>
              <a:ext cx="1" cy="780"/>
            </a:xfrm>
            <a:prstGeom prst="line">
              <a:avLst/>
            </a:prstGeom>
            <a:noFill/>
            <a:ln w="9525">
              <a:solidFill>
                <a:srgbClr val="000000"/>
              </a:solidFill>
              <a:round/>
              <a:headEnd/>
              <a:tailEnd/>
            </a:ln>
          </p:spPr>
          <p:txBody>
            <a:bodyPr/>
            <a:lstStyle/>
            <a:p>
              <a:endParaRPr lang="zh-CN" altLang="en-US"/>
            </a:p>
          </p:txBody>
        </p:sp>
        <p:sp>
          <p:nvSpPr>
            <p:cNvPr id="33" name="Line 30"/>
            <p:cNvSpPr>
              <a:spLocks noChangeShapeType="1"/>
            </p:cNvSpPr>
            <p:nvPr/>
          </p:nvSpPr>
          <p:spPr bwMode="auto">
            <a:xfrm>
              <a:off x="5760" y="1248"/>
              <a:ext cx="720" cy="1"/>
            </a:xfrm>
            <a:prstGeom prst="line">
              <a:avLst/>
            </a:prstGeom>
            <a:noFill/>
            <a:ln w="9525">
              <a:solidFill>
                <a:srgbClr val="000000"/>
              </a:solidFill>
              <a:round/>
              <a:headEnd/>
              <a:tailEnd type="triangle" w="med" len="med"/>
            </a:ln>
          </p:spPr>
          <p:txBody>
            <a:bodyPr/>
            <a:lstStyle/>
            <a:p>
              <a:endParaRPr lang="zh-CN" altLang="en-US"/>
            </a:p>
          </p:txBody>
        </p:sp>
        <p:sp>
          <p:nvSpPr>
            <p:cNvPr id="34" name="Line 31"/>
            <p:cNvSpPr>
              <a:spLocks noChangeShapeType="1"/>
            </p:cNvSpPr>
            <p:nvPr/>
          </p:nvSpPr>
          <p:spPr bwMode="auto">
            <a:xfrm>
              <a:off x="5010" y="945"/>
              <a:ext cx="1" cy="528"/>
            </a:xfrm>
            <a:prstGeom prst="line">
              <a:avLst/>
            </a:prstGeom>
            <a:noFill/>
            <a:ln w="9525">
              <a:solidFill>
                <a:srgbClr val="000000"/>
              </a:solidFill>
              <a:round/>
              <a:headEnd/>
              <a:tailEnd/>
            </a:ln>
          </p:spPr>
          <p:txBody>
            <a:bodyPr/>
            <a:lstStyle/>
            <a:p>
              <a:endParaRPr lang="zh-CN" altLang="en-US"/>
            </a:p>
          </p:txBody>
        </p:sp>
        <p:sp>
          <p:nvSpPr>
            <p:cNvPr id="35" name="Line 32"/>
            <p:cNvSpPr>
              <a:spLocks noChangeShapeType="1"/>
            </p:cNvSpPr>
            <p:nvPr/>
          </p:nvSpPr>
          <p:spPr bwMode="auto">
            <a:xfrm>
              <a:off x="4982" y="1473"/>
              <a:ext cx="1318" cy="1"/>
            </a:xfrm>
            <a:prstGeom prst="line">
              <a:avLst/>
            </a:prstGeom>
            <a:noFill/>
            <a:ln w="9525">
              <a:solidFill>
                <a:srgbClr val="000000"/>
              </a:solidFill>
              <a:round/>
              <a:headEnd/>
              <a:tailEnd type="triangle" w="med" len="med"/>
            </a:ln>
          </p:spPr>
          <p:txBody>
            <a:bodyPr/>
            <a:lstStyle/>
            <a:p>
              <a:endParaRPr lang="zh-CN" altLang="en-US"/>
            </a:p>
          </p:txBody>
        </p:sp>
        <p:sp>
          <p:nvSpPr>
            <p:cNvPr id="36" name="Line 33"/>
            <p:cNvSpPr>
              <a:spLocks noChangeShapeType="1"/>
            </p:cNvSpPr>
            <p:nvPr/>
          </p:nvSpPr>
          <p:spPr bwMode="auto">
            <a:xfrm>
              <a:off x="4656" y="1385"/>
              <a:ext cx="0" cy="965"/>
            </a:xfrm>
            <a:prstGeom prst="line">
              <a:avLst/>
            </a:prstGeom>
            <a:noFill/>
            <a:ln w="9525">
              <a:solidFill>
                <a:srgbClr val="000000"/>
              </a:solidFill>
              <a:round/>
              <a:headEnd/>
              <a:tailEnd/>
            </a:ln>
          </p:spPr>
          <p:txBody>
            <a:bodyPr/>
            <a:lstStyle/>
            <a:p>
              <a:endParaRPr lang="zh-CN" altLang="en-US"/>
            </a:p>
          </p:txBody>
        </p:sp>
        <p:sp>
          <p:nvSpPr>
            <p:cNvPr id="37" name="Line 34"/>
            <p:cNvSpPr>
              <a:spLocks noChangeShapeType="1"/>
            </p:cNvSpPr>
            <p:nvPr/>
          </p:nvSpPr>
          <p:spPr bwMode="auto">
            <a:xfrm>
              <a:off x="4656" y="2350"/>
              <a:ext cx="3247" cy="0"/>
            </a:xfrm>
            <a:prstGeom prst="line">
              <a:avLst/>
            </a:prstGeom>
            <a:noFill/>
            <a:ln w="9525">
              <a:solidFill>
                <a:srgbClr val="000000"/>
              </a:solidFill>
              <a:round/>
              <a:headEnd/>
              <a:tailEnd/>
            </a:ln>
          </p:spPr>
          <p:txBody>
            <a:bodyPr/>
            <a:lstStyle/>
            <a:p>
              <a:endParaRPr lang="zh-CN" altLang="en-US"/>
            </a:p>
          </p:txBody>
        </p:sp>
        <p:sp>
          <p:nvSpPr>
            <p:cNvPr id="38" name="Line 35"/>
            <p:cNvSpPr>
              <a:spLocks noChangeShapeType="1"/>
            </p:cNvSpPr>
            <p:nvPr/>
          </p:nvSpPr>
          <p:spPr bwMode="auto">
            <a:xfrm flipV="1">
              <a:off x="7903" y="1737"/>
              <a:ext cx="0" cy="613"/>
            </a:xfrm>
            <a:prstGeom prst="line">
              <a:avLst/>
            </a:prstGeom>
            <a:noFill/>
            <a:ln w="9525">
              <a:solidFill>
                <a:srgbClr val="000000"/>
              </a:solidFill>
              <a:round/>
              <a:headEnd/>
              <a:tailEnd type="triangle" w="med" len="med"/>
            </a:ln>
          </p:spPr>
          <p:txBody>
            <a:bodyPr/>
            <a:lstStyle/>
            <a:p>
              <a:endParaRPr lang="zh-CN" altLang="en-US"/>
            </a:p>
          </p:txBody>
        </p:sp>
        <p:sp>
          <p:nvSpPr>
            <p:cNvPr id="39" name="Line 36"/>
            <p:cNvSpPr>
              <a:spLocks noChangeShapeType="1"/>
            </p:cNvSpPr>
            <p:nvPr/>
          </p:nvSpPr>
          <p:spPr bwMode="auto">
            <a:xfrm>
              <a:off x="4656" y="1648"/>
              <a:ext cx="1756" cy="0"/>
            </a:xfrm>
            <a:prstGeom prst="line">
              <a:avLst/>
            </a:prstGeom>
            <a:noFill/>
            <a:ln w="9525">
              <a:solidFill>
                <a:srgbClr val="000000"/>
              </a:solidFill>
              <a:round/>
              <a:headEnd/>
              <a:tailEnd type="triangle" w="med" len="med"/>
            </a:ln>
          </p:spPr>
          <p:txBody>
            <a:bodyPr/>
            <a:lstStyle/>
            <a:p>
              <a:endParaRPr lang="zh-CN" altLang="en-US"/>
            </a:p>
          </p:txBody>
        </p:sp>
        <p:sp>
          <p:nvSpPr>
            <p:cNvPr id="40" name="Line 37"/>
            <p:cNvSpPr>
              <a:spLocks noChangeShapeType="1"/>
            </p:cNvSpPr>
            <p:nvPr/>
          </p:nvSpPr>
          <p:spPr bwMode="auto">
            <a:xfrm>
              <a:off x="6986" y="1404"/>
              <a:ext cx="649" cy="1"/>
            </a:xfrm>
            <a:prstGeom prst="line">
              <a:avLst/>
            </a:prstGeom>
            <a:noFill/>
            <a:ln w="9525">
              <a:solidFill>
                <a:srgbClr val="000000"/>
              </a:solidFill>
              <a:round/>
              <a:headEnd/>
              <a:tailEnd type="triangle" w="med" len="med"/>
            </a:ln>
          </p:spPr>
          <p:txBody>
            <a:bodyPr/>
            <a:lstStyle/>
            <a:p>
              <a:endParaRPr lang="zh-CN" altLang="en-US"/>
            </a:p>
          </p:txBody>
        </p:sp>
        <p:sp>
          <p:nvSpPr>
            <p:cNvPr id="41" name="Line 38"/>
            <p:cNvSpPr>
              <a:spLocks noChangeShapeType="1"/>
            </p:cNvSpPr>
            <p:nvPr/>
          </p:nvSpPr>
          <p:spPr bwMode="auto">
            <a:xfrm flipV="1">
              <a:off x="2385" y="2340"/>
              <a:ext cx="1" cy="468"/>
            </a:xfrm>
            <a:prstGeom prst="line">
              <a:avLst/>
            </a:prstGeom>
            <a:noFill/>
            <a:ln w="9525">
              <a:solidFill>
                <a:srgbClr val="000000"/>
              </a:solidFill>
              <a:round/>
              <a:headEnd/>
              <a:tailEnd type="triangle" w="med" len="med"/>
            </a:ln>
          </p:spPr>
          <p:txBody>
            <a:bodyPr/>
            <a:lstStyle/>
            <a:p>
              <a:endParaRPr lang="zh-CN" altLang="en-US"/>
            </a:p>
          </p:txBody>
        </p:sp>
        <p:sp>
          <p:nvSpPr>
            <p:cNvPr id="42" name="Line 39"/>
            <p:cNvSpPr>
              <a:spLocks noChangeShapeType="1"/>
            </p:cNvSpPr>
            <p:nvPr/>
          </p:nvSpPr>
          <p:spPr bwMode="auto">
            <a:xfrm flipH="1">
              <a:off x="6585" y="704"/>
              <a:ext cx="2" cy="544"/>
            </a:xfrm>
            <a:prstGeom prst="line">
              <a:avLst/>
            </a:prstGeom>
            <a:noFill/>
            <a:ln w="9525">
              <a:solidFill>
                <a:srgbClr val="333333"/>
              </a:solidFill>
              <a:round/>
              <a:headEnd/>
              <a:tailEnd type="triangle" w="med" len="med"/>
            </a:ln>
            <a:effectLst/>
          </p:spPr>
          <p:txBody>
            <a:bodyPr vert="eaVert"/>
            <a:lstStyle/>
            <a:p>
              <a:endParaRPr lang="zh-CN" altLang="en-US"/>
            </a:p>
          </p:txBody>
        </p:sp>
        <p:sp>
          <p:nvSpPr>
            <p:cNvPr id="43" name="Line 40"/>
            <p:cNvSpPr>
              <a:spLocks noChangeShapeType="1"/>
            </p:cNvSpPr>
            <p:nvPr/>
          </p:nvSpPr>
          <p:spPr bwMode="auto">
            <a:xfrm>
              <a:off x="6795" y="780"/>
              <a:ext cx="1" cy="468"/>
            </a:xfrm>
            <a:prstGeom prst="line">
              <a:avLst/>
            </a:prstGeom>
            <a:noFill/>
            <a:ln w="9525">
              <a:solidFill>
                <a:srgbClr val="333333"/>
              </a:solidFill>
              <a:round/>
              <a:headEnd/>
              <a:tailEnd type="triangle" w="med" len="med"/>
            </a:ln>
            <a:effectLst/>
          </p:spPr>
          <p:txBody>
            <a:bodyPr vert="eaVert"/>
            <a:lstStyle/>
            <a:p>
              <a:endParaRPr lang="zh-CN" altLang="en-US"/>
            </a:p>
          </p:txBody>
        </p:sp>
        <p:sp>
          <p:nvSpPr>
            <p:cNvPr id="44" name="Text Box 41"/>
            <p:cNvSpPr txBox="1">
              <a:spLocks noChangeArrowheads="1"/>
            </p:cNvSpPr>
            <p:nvPr/>
          </p:nvSpPr>
          <p:spPr bwMode="auto">
            <a:xfrm>
              <a:off x="6654" y="520"/>
              <a:ext cx="474" cy="547"/>
            </a:xfrm>
            <a:prstGeom prst="rect">
              <a:avLst/>
            </a:prstGeom>
            <a:noFill/>
            <a:ln w="9525">
              <a:noFill/>
              <a:miter lim="800000"/>
              <a:headEnd/>
              <a:tailEnd/>
            </a:ln>
          </p:spPr>
          <p:txBody>
            <a:bodyPr wrap="none" lIns="70409" tIns="35204" rIns="70409" bIns="35204"/>
            <a:lstStyle/>
            <a:p>
              <a:pPr algn="just"/>
              <a:r>
                <a:rPr kumimoji="1" lang="en-US" altLang="zh-CN" sz="2000" i="1" dirty="0">
                  <a:solidFill>
                    <a:srgbClr val="000000"/>
                  </a:solidFill>
                  <a:latin typeface="Times New Roman" pitchFamily="18" charset="0"/>
                </a:rPr>
                <a:t>PK</a:t>
              </a:r>
              <a:r>
                <a:rPr kumimoji="1" lang="en-US" altLang="zh-CN" sz="2000" i="1" baseline="-25000" dirty="0">
                  <a:solidFill>
                    <a:srgbClr val="000000"/>
                  </a:solidFill>
                  <a:latin typeface="Times New Roman" pitchFamily="18" charset="0"/>
                </a:rPr>
                <a:t>A</a:t>
              </a:r>
              <a:endParaRPr kumimoji="1" lang="en-US" altLang="zh-CN" sz="2000" dirty="0">
                <a:latin typeface="Tahoma" pitchFamily="34" charset="0"/>
              </a:endParaRPr>
            </a:p>
          </p:txBody>
        </p:sp>
        <p:sp>
          <p:nvSpPr>
            <p:cNvPr id="45" name="Text Box 42"/>
            <p:cNvSpPr txBox="1">
              <a:spLocks noChangeArrowheads="1"/>
            </p:cNvSpPr>
            <p:nvPr/>
          </p:nvSpPr>
          <p:spPr bwMode="auto">
            <a:xfrm>
              <a:off x="6136" y="520"/>
              <a:ext cx="543" cy="468"/>
            </a:xfrm>
            <a:prstGeom prst="rect">
              <a:avLst/>
            </a:prstGeom>
            <a:noFill/>
            <a:ln w="9525">
              <a:noFill/>
              <a:miter lim="800000"/>
              <a:headEnd/>
              <a:tailEnd/>
            </a:ln>
          </p:spPr>
          <p:txBody>
            <a:bodyPr wrap="none" lIns="70409" tIns="35204" rIns="70409" bIns="35204"/>
            <a:lstStyle/>
            <a:p>
              <a:pPr algn="just"/>
              <a:r>
                <a:rPr kumimoji="1" lang="en-US" altLang="zh-CN" sz="2000" i="1" dirty="0">
                  <a:solidFill>
                    <a:srgbClr val="000000"/>
                  </a:solidFill>
                  <a:latin typeface="Times New Roman" pitchFamily="18" charset="0"/>
                </a:rPr>
                <a:t>PK</a:t>
              </a:r>
              <a:r>
                <a:rPr kumimoji="1" lang="en-US" altLang="zh-CN" sz="2000" i="1" baseline="-25000" dirty="0">
                  <a:solidFill>
                    <a:srgbClr val="000000"/>
                  </a:solidFill>
                  <a:latin typeface="Times New Roman" pitchFamily="18" charset="0"/>
                </a:rPr>
                <a:t>G</a:t>
              </a:r>
              <a:r>
                <a:rPr kumimoji="1" lang="en-US" altLang="zh-CN" sz="2000" baseline="-25000" dirty="0">
                  <a:solidFill>
                    <a:srgbClr val="000000"/>
                  </a:solidFill>
                  <a:latin typeface="Times New Roman" pitchFamily="18" charset="0"/>
                </a:rPr>
                <a:t>+</a:t>
              </a:r>
              <a:endParaRPr kumimoji="1" lang="en-US" altLang="zh-CN" sz="2000" dirty="0">
                <a:latin typeface="Tahoma" pitchFamily="34" charset="0"/>
              </a:endParaRPr>
            </a:p>
          </p:txBody>
        </p:sp>
        <p:cxnSp>
          <p:nvCxnSpPr>
            <p:cNvPr id="46" name="AutoShape 43"/>
            <p:cNvCxnSpPr>
              <a:cxnSpLocks noChangeShapeType="1"/>
              <a:stCxn id="14" idx="6"/>
              <a:endCxn id="15" idx="2"/>
            </p:cNvCxnSpPr>
            <p:nvPr/>
          </p:nvCxnSpPr>
          <p:spPr bwMode="auto">
            <a:xfrm>
              <a:off x="1650" y="2083"/>
              <a:ext cx="379" cy="1"/>
            </a:xfrm>
            <a:prstGeom prst="straightConnector1">
              <a:avLst/>
            </a:prstGeom>
            <a:noFill/>
            <a:ln w="9525">
              <a:solidFill>
                <a:srgbClr val="333333"/>
              </a:solidFill>
              <a:round/>
              <a:headEnd/>
              <a:tailEnd type="triangle" w="med" len="med"/>
            </a:ln>
            <a:effectLst/>
          </p:spPr>
        </p:cxnSp>
        <p:sp>
          <p:nvSpPr>
            <p:cNvPr id="47" name="Line 44"/>
            <p:cNvSpPr>
              <a:spLocks noChangeShapeType="1"/>
            </p:cNvSpPr>
            <p:nvPr/>
          </p:nvSpPr>
          <p:spPr bwMode="auto">
            <a:xfrm>
              <a:off x="2805" y="2028"/>
              <a:ext cx="315" cy="1"/>
            </a:xfrm>
            <a:prstGeom prst="line">
              <a:avLst/>
            </a:prstGeom>
            <a:noFill/>
            <a:ln w="9525">
              <a:solidFill>
                <a:srgbClr val="333333"/>
              </a:solidFill>
              <a:round/>
              <a:headEnd/>
              <a:tailEnd/>
            </a:ln>
            <a:effectLst/>
          </p:spPr>
          <p:txBody>
            <a:bodyPr vert="eaVert"/>
            <a:lstStyle/>
            <a:p>
              <a:endParaRPr lang="zh-CN" altLang="en-US"/>
            </a:p>
          </p:txBody>
        </p:sp>
        <p:sp>
          <p:nvSpPr>
            <p:cNvPr id="48" name="Line 45"/>
            <p:cNvSpPr>
              <a:spLocks noChangeShapeType="1"/>
            </p:cNvSpPr>
            <p:nvPr/>
          </p:nvSpPr>
          <p:spPr bwMode="auto">
            <a:xfrm flipV="1">
              <a:off x="3120" y="780"/>
              <a:ext cx="0" cy="1248"/>
            </a:xfrm>
            <a:prstGeom prst="line">
              <a:avLst/>
            </a:prstGeom>
            <a:noFill/>
            <a:ln w="9525">
              <a:solidFill>
                <a:srgbClr val="333333"/>
              </a:solidFill>
              <a:round/>
              <a:headEnd/>
              <a:tailEnd/>
            </a:ln>
            <a:effectLst/>
          </p:spPr>
          <p:txBody>
            <a:bodyPr vert="eaVert"/>
            <a:lstStyle/>
            <a:p>
              <a:endParaRPr lang="zh-CN" altLang="en-US"/>
            </a:p>
          </p:txBody>
        </p:sp>
        <p:sp>
          <p:nvSpPr>
            <p:cNvPr id="49" name="Line 46"/>
            <p:cNvSpPr>
              <a:spLocks noChangeShapeType="1"/>
            </p:cNvSpPr>
            <p:nvPr/>
          </p:nvSpPr>
          <p:spPr bwMode="auto">
            <a:xfrm flipH="1">
              <a:off x="1755" y="780"/>
              <a:ext cx="1365" cy="0"/>
            </a:xfrm>
            <a:prstGeom prst="line">
              <a:avLst/>
            </a:prstGeom>
            <a:noFill/>
            <a:ln w="9525">
              <a:solidFill>
                <a:srgbClr val="333333"/>
              </a:solidFill>
              <a:round/>
              <a:headEnd/>
              <a:tailEnd/>
            </a:ln>
            <a:effectLst/>
          </p:spPr>
          <p:txBody>
            <a:bodyPr vert="eaVert"/>
            <a:lstStyle/>
            <a:p>
              <a:endParaRPr lang="zh-CN" altLang="en-US"/>
            </a:p>
          </p:txBody>
        </p:sp>
        <p:sp>
          <p:nvSpPr>
            <p:cNvPr id="50" name="Line 47"/>
            <p:cNvSpPr>
              <a:spLocks noChangeShapeType="1"/>
            </p:cNvSpPr>
            <p:nvPr/>
          </p:nvSpPr>
          <p:spPr bwMode="auto">
            <a:xfrm flipV="1">
              <a:off x="1755" y="468"/>
              <a:ext cx="0" cy="312"/>
            </a:xfrm>
            <a:prstGeom prst="line">
              <a:avLst/>
            </a:prstGeom>
            <a:noFill/>
            <a:ln w="9525">
              <a:solidFill>
                <a:srgbClr val="333333"/>
              </a:solidFill>
              <a:round/>
              <a:headEnd/>
              <a:tailEnd/>
            </a:ln>
            <a:effectLst/>
          </p:spPr>
          <p:txBody>
            <a:bodyPr vert="eaVert"/>
            <a:lstStyle/>
            <a:p>
              <a:endParaRPr lang="zh-CN" altLang="en-US"/>
            </a:p>
          </p:txBody>
        </p:sp>
        <p:sp>
          <p:nvSpPr>
            <p:cNvPr id="51" name="Line 48"/>
            <p:cNvSpPr>
              <a:spLocks noChangeShapeType="1"/>
            </p:cNvSpPr>
            <p:nvPr/>
          </p:nvSpPr>
          <p:spPr bwMode="auto">
            <a:xfrm>
              <a:off x="1755" y="468"/>
              <a:ext cx="315" cy="1"/>
            </a:xfrm>
            <a:prstGeom prst="line">
              <a:avLst/>
            </a:prstGeom>
            <a:noFill/>
            <a:ln w="9525">
              <a:solidFill>
                <a:srgbClr val="333333"/>
              </a:solidFill>
              <a:round/>
              <a:headEnd/>
              <a:tailEnd type="triangle" w="med" len="med"/>
            </a:ln>
            <a:effectLst/>
          </p:spPr>
          <p:txBody>
            <a:bodyPr vert="eaVert"/>
            <a:lstStyle/>
            <a:p>
              <a:endParaRPr lang="zh-CN" altLang="en-US"/>
            </a:p>
          </p:txBody>
        </p:sp>
        <p:sp>
          <p:nvSpPr>
            <p:cNvPr id="52" name="Text Box 49"/>
            <p:cNvSpPr txBox="1">
              <a:spLocks noChangeArrowheads="1"/>
            </p:cNvSpPr>
            <p:nvPr/>
          </p:nvSpPr>
          <p:spPr bwMode="auto">
            <a:xfrm>
              <a:off x="1860" y="2444"/>
              <a:ext cx="315" cy="364"/>
            </a:xfrm>
            <a:prstGeom prst="rect">
              <a:avLst/>
            </a:prstGeom>
            <a:noFill/>
            <a:ln w="9525">
              <a:noFill/>
              <a:miter lim="800000"/>
              <a:headEnd/>
              <a:tailEnd/>
            </a:ln>
          </p:spPr>
          <p:txBody>
            <a:bodyPr lIns="70409" tIns="35204" rIns="70409" bIns="35204"/>
            <a:lstStyle/>
            <a:p>
              <a:pPr algn="just"/>
              <a:r>
                <a:rPr kumimoji="1" lang="en-US" altLang="zh-CN" sz="2000" i="1" dirty="0">
                  <a:solidFill>
                    <a:srgbClr val="000000"/>
                  </a:solidFill>
                  <a:latin typeface="Times New Roman" pitchFamily="18" charset="0"/>
                </a:rPr>
                <a:t>k</a:t>
              </a:r>
              <a:endParaRPr kumimoji="1" lang="en-US" altLang="zh-CN" sz="2000" dirty="0">
                <a:latin typeface="Tahoma" pitchFamily="34" charset="0"/>
              </a:endParaRPr>
            </a:p>
          </p:txBody>
        </p:sp>
        <p:sp>
          <p:nvSpPr>
            <p:cNvPr id="53" name="Text Box 50"/>
            <p:cNvSpPr txBox="1">
              <a:spLocks noChangeArrowheads="1"/>
            </p:cNvSpPr>
            <p:nvPr/>
          </p:nvSpPr>
          <p:spPr bwMode="auto">
            <a:xfrm>
              <a:off x="7635" y="1326"/>
              <a:ext cx="793" cy="390"/>
            </a:xfrm>
            <a:prstGeom prst="rect">
              <a:avLst/>
            </a:prstGeom>
            <a:noFill/>
            <a:ln w="9525">
              <a:noFill/>
              <a:miter lim="800000"/>
              <a:headEnd/>
              <a:tailEnd/>
            </a:ln>
          </p:spPr>
          <p:txBody>
            <a:bodyPr lIns="70409" tIns="35204" rIns="70409" bIns="35204"/>
            <a:lstStyle/>
            <a:p>
              <a:pPr algn="just"/>
              <a:r>
                <a:rPr kumimoji="1" lang="zh-CN" altLang="en-US" sz="2400" dirty="0">
                  <a:solidFill>
                    <a:srgbClr val="000000"/>
                  </a:solidFill>
                </a:rPr>
                <a:t>比较</a:t>
              </a:r>
              <a:endParaRPr kumimoji="1" lang="zh-CN" altLang="en-US" sz="2400" dirty="0">
                <a:latin typeface="Tahoma" pitchFamily="34" charset="0"/>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t>数字签名算法</a:t>
            </a:r>
            <a:r>
              <a:rPr lang="en-US" altLang="zh-CN" b="0" dirty="0" smtClean="0"/>
              <a:t>DSA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28800"/>
                <a:ext cx="8229600" cy="4495800"/>
              </a:xfrm>
            </p:spPr>
            <p:txBody>
              <a:bodyPr/>
              <a:lstStyle/>
              <a:p>
                <a:pPr>
                  <a:spcBef>
                    <a:spcPts val="0"/>
                  </a:spcBef>
                  <a:buNone/>
                </a:pPr>
                <a:r>
                  <a:rPr lang="en-US" altLang="zh-CN" sz="2400" b="1" dirty="0" smtClean="0">
                    <a:solidFill>
                      <a:srgbClr val="692AA2"/>
                    </a:solidFill>
                  </a:rPr>
                  <a:t>DSS</a:t>
                </a:r>
                <a:r>
                  <a:rPr lang="zh-CN" altLang="en-US" sz="2400" b="1" dirty="0" smtClean="0">
                    <a:solidFill>
                      <a:srgbClr val="692AA2"/>
                    </a:solidFill>
                  </a:rPr>
                  <a:t>的签名算法称为</a:t>
                </a:r>
                <a:r>
                  <a:rPr lang="en-US" altLang="zh-CN" sz="2400" b="1" dirty="0" smtClean="0">
                    <a:solidFill>
                      <a:srgbClr val="692AA2"/>
                    </a:solidFill>
                  </a:rPr>
                  <a:t>DSA</a:t>
                </a:r>
                <a:r>
                  <a:rPr lang="zh-CN" altLang="en-US" sz="2400" dirty="0" smtClean="0"/>
                  <a:t>，使用以下参数：</a:t>
                </a:r>
              </a:p>
              <a:p>
                <a:pPr marL="914400" lvl="1" indent="-457200">
                  <a:spcBef>
                    <a:spcPts val="0"/>
                  </a:spcBef>
                  <a:buFont typeface="+mj-lt"/>
                  <a:buAutoNum type="arabicPeriod"/>
                </a:pPr>
                <a14:m>
                  <m:oMath xmlns:m="http://schemas.openxmlformats.org/officeDocument/2006/math">
                    <m:r>
                      <a:rPr lang="en-US" altLang="zh-CN" i="1" dirty="0" smtClean="0">
                        <a:latin typeface="Cambria Math"/>
                      </a:rPr>
                      <m:t>𝑝</m:t>
                    </m:r>
                  </m:oMath>
                </a14:m>
                <a:r>
                  <a:rPr lang="zh-CN" altLang="en-US" dirty="0" smtClean="0"/>
                  <a:t>为素数</a:t>
                </a:r>
                <a:r>
                  <a:rPr lang="en-US" altLang="zh-CN" dirty="0" smtClean="0"/>
                  <a:t>,</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a:rPr>
                          <m:t>2</m:t>
                        </m:r>
                      </m:e>
                      <m:sup>
                        <m:r>
                          <a:rPr lang="en-US" altLang="zh-CN" b="0" i="1" dirty="0" smtClean="0">
                            <a:latin typeface="Cambria Math"/>
                          </a:rPr>
                          <m:t>𝐿</m:t>
                        </m:r>
                        <m:r>
                          <a:rPr lang="en-US" altLang="zh-CN" b="0" i="1" dirty="0" smtClean="0">
                            <a:latin typeface="Cambria Math"/>
                          </a:rPr>
                          <m:t>−1</m:t>
                        </m:r>
                      </m:sup>
                    </m:sSup>
                    <m:r>
                      <a:rPr lang="zh-CN" altLang="en-US" i="1" dirty="0" smtClean="0">
                        <a:latin typeface="Cambria Math"/>
                      </a:rPr>
                      <m:t>＜</m:t>
                    </m:r>
                    <m:r>
                      <a:rPr lang="en-US" altLang="zh-CN" i="1" dirty="0" smtClean="0">
                        <a:latin typeface="Cambria Math"/>
                      </a:rPr>
                      <m:t>𝑝</m:t>
                    </m:r>
                    <m:r>
                      <a:rPr lang="zh-CN" altLang="en-US" i="1" dirty="0" smtClean="0">
                        <a:latin typeface="Cambria Math"/>
                      </a:rPr>
                      <m:t>＜</m:t>
                    </m:r>
                    <m:r>
                      <a:rPr lang="en-US" altLang="zh-CN" i="1" dirty="0" smtClean="0">
                        <a:latin typeface="Cambria Math"/>
                      </a:rPr>
                      <m:t>2</m:t>
                    </m:r>
                    <m:r>
                      <a:rPr lang="en-US" altLang="zh-CN" i="1" baseline="30000" dirty="0" smtClean="0">
                        <a:latin typeface="Cambria Math"/>
                      </a:rPr>
                      <m:t>𝐿</m:t>
                    </m:r>
                  </m:oMath>
                </a14:m>
                <a:r>
                  <a:rPr lang="en-US" altLang="zh-CN" dirty="0" smtClean="0"/>
                  <a:t>,</a:t>
                </a:r>
                <a:r>
                  <a:rPr lang="zh-CN" altLang="en-US" dirty="0" smtClean="0"/>
                  <a:t>其中</a:t>
                </a:r>
                <a14:m>
                  <m:oMath xmlns:m="http://schemas.openxmlformats.org/officeDocument/2006/math">
                    <m:r>
                      <a:rPr lang="en-US" altLang="zh-CN" i="1" dirty="0" smtClean="0">
                        <a:latin typeface="Cambria Math"/>
                      </a:rPr>
                      <m:t>512≤</m:t>
                    </m:r>
                    <m:r>
                      <a:rPr lang="en-US" altLang="zh-CN" i="1" dirty="0" smtClean="0">
                        <a:latin typeface="Cambria Math"/>
                      </a:rPr>
                      <m:t>𝐿</m:t>
                    </m:r>
                    <m:r>
                      <a:rPr lang="en-US" altLang="zh-CN" i="1" dirty="0" smtClean="0">
                        <a:latin typeface="Cambria Math"/>
                      </a:rPr>
                      <m:t>≤1024</m:t>
                    </m:r>
                  </m:oMath>
                </a14:m>
                <a:r>
                  <a:rPr lang="zh-CN" altLang="en-US" dirty="0" smtClean="0"/>
                  <a:t>且</a:t>
                </a:r>
                <a14:m>
                  <m:oMath xmlns:m="http://schemas.openxmlformats.org/officeDocument/2006/math">
                    <m:r>
                      <a:rPr lang="en-US" altLang="zh-CN" i="1" dirty="0" smtClean="0">
                        <a:latin typeface="Cambria Math"/>
                      </a:rPr>
                      <m:t>𝐿</m:t>
                    </m:r>
                  </m:oMath>
                </a14:m>
                <a:r>
                  <a:rPr lang="zh-CN" altLang="en-US" dirty="0" smtClean="0"/>
                  <a:t>为</a:t>
                </a:r>
                <a14:m>
                  <m:oMath xmlns:m="http://schemas.openxmlformats.org/officeDocument/2006/math">
                    <m:r>
                      <a:rPr lang="en-US" altLang="zh-CN" i="1" dirty="0" smtClean="0">
                        <a:latin typeface="Cambria Math"/>
                      </a:rPr>
                      <m:t>64</m:t>
                    </m:r>
                  </m:oMath>
                </a14:m>
                <a:r>
                  <a:rPr lang="zh-CN" altLang="en-US" dirty="0" smtClean="0"/>
                  <a:t>的倍数，即</a:t>
                </a:r>
                <a:endParaRPr lang="zh-CN" altLang="en-US" i="1" dirty="0" smtClean="0"/>
              </a:p>
              <a:p>
                <a:pPr marL="914400" lvl="1" indent="-457200" algn="ctr">
                  <a:spcBef>
                    <a:spcPts val="0"/>
                  </a:spcBef>
                  <a:buNone/>
                </a:pPr>
                <a14:m>
                  <m:oMathPara xmlns:m="http://schemas.openxmlformats.org/officeDocument/2006/math">
                    <m:oMathParaPr>
                      <m:jc m:val="center"/>
                    </m:oMathParaPr>
                    <m:oMath xmlns:m="http://schemas.openxmlformats.org/officeDocument/2006/math">
                      <m:r>
                        <a:rPr lang="en-US" altLang="zh-CN" i="1" dirty="0" smtClean="0">
                          <a:latin typeface="Cambria Math"/>
                        </a:rPr>
                        <m:t>𝐿</m:t>
                      </m:r>
                      <m:r>
                        <a:rPr lang="zh-CN" altLang="en-US" i="1" dirty="0" smtClean="0">
                          <a:latin typeface="Cambria Math"/>
                        </a:rPr>
                        <m:t>＝</m:t>
                      </m:r>
                      <m:r>
                        <a:rPr lang="en-US" altLang="zh-CN" i="1" dirty="0" smtClean="0">
                          <a:latin typeface="Cambria Math"/>
                        </a:rPr>
                        <m:t>512</m:t>
                      </m:r>
                      <m:r>
                        <a:rPr lang="zh-CN" altLang="en-US" i="1" dirty="0" smtClean="0">
                          <a:latin typeface="Cambria Math"/>
                        </a:rPr>
                        <m:t>＋</m:t>
                      </m:r>
                      <m:r>
                        <a:rPr lang="en-US" altLang="zh-CN" i="1" dirty="0" smtClean="0">
                          <a:latin typeface="Cambria Math"/>
                        </a:rPr>
                        <m:t>64</m:t>
                      </m:r>
                      <m:r>
                        <a:rPr lang="en-US" altLang="zh-CN" i="1" dirty="0" smtClean="0">
                          <a:latin typeface="Cambria Math"/>
                        </a:rPr>
                        <m:t>𝑗</m:t>
                      </m:r>
                      <m:r>
                        <a:rPr lang="en-US" altLang="zh-CN" i="1" dirty="0" smtClean="0">
                          <a:latin typeface="Cambria Math"/>
                        </a:rPr>
                        <m:t>    </m:t>
                      </m:r>
                      <m:r>
                        <a:rPr lang="en-US" altLang="zh-CN" i="1" dirty="0" smtClean="0">
                          <a:latin typeface="Cambria Math"/>
                        </a:rPr>
                        <m:t>𝑗</m:t>
                      </m:r>
                      <m:r>
                        <a:rPr lang="zh-CN" altLang="en-US" i="1" dirty="0" smtClean="0">
                          <a:latin typeface="Cambria Math"/>
                        </a:rPr>
                        <m:t>＝</m:t>
                      </m:r>
                      <m:r>
                        <a:rPr lang="en-US" altLang="zh-CN" i="1" dirty="0" smtClean="0">
                          <a:latin typeface="Cambria Math"/>
                        </a:rPr>
                        <m:t>0, 1, 2, </m:t>
                      </m:r>
                      <m:r>
                        <a:rPr lang="en-US" altLang="zh-CN" i="1" dirty="0" smtClean="0">
                          <a:latin typeface="Cambria Math"/>
                          <a:sym typeface="Symbol" pitchFamily="18" charset="2"/>
                        </a:rPr>
                        <m:t></m:t>
                      </m:r>
                      <m:r>
                        <a:rPr lang="en-US" altLang="zh-CN" i="1" dirty="0" smtClean="0">
                          <a:latin typeface="Cambria Math"/>
                        </a:rPr>
                        <m:t>, 8</m:t>
                      </m:r>
                    </m:oMath>
                  </m:oMathPara>
                </a14:m>
                <a:endParaRPr lang="en-US" altLang="zh-CN" dirty="0" smtClean="0"/>
              </a:p>
              <a:p>
                <a:pPr marL="914400" lvl="1" indent="-457200">
                  <a:spcBef>
                    <a:spcPts val="0"/>
                  </a:spcBef>
                  <a:buFont typeface="+mj-lt"/>
                  <a:buAutoNum type="arabicPeriod" startAt="2"/>
                </a:pPr>
                <a14:m>
                  <m:oMath xmlns:m="http://schemas.openxmlformats.org/officeDocument/2006/math">
                    <m:r>
                      <a:rPr lang="en-US" altLang="zh-CN" i="1" dirty="0" smtClean="0">
                        <a:latin typeface="Cambria Math"/>
                      </a:rPr>
                      <m:t>𝑞</m:t>
                    </m:r>
                  </m:oMath>
                </a14:m>
                <a:r>
                  <a:rPr lang="zh-CN" altLang="en-US" dirty="0" smtClean="0"/>
                  <a:t>为素数</a:t>
                </a:r>
                <a:r>
                  <a:rPr lang="en-US" altLang="zh-CN" dirty="0" smtClean="0"/>
                  <a:t>,</a:t>
                </a:r>
                <a:r>
                  <a:rPr lang="zh-CN" altLang="en-US" dirty="0" smtClean="0"/>
                  <a:t>是</a:t>
                </a:r>
                <a14:m>
                  <m:oMath xmlns:m="http://schemas.openxmlformats.org/officeDocument/2006/math">
                    <m:r>
                      <a:rPr lang="en-US" altLang="zh-CN" i="1" dirty="0" smtClean="0">
                        <a:latin typeface="Cambria Math"/>
                      </a:rPr>
                      <m:t>𝑝</m:t>
                    </m:r>
                    <m:r>
                      <a:rPr lang="en-US" altLang="zh-CN" i="1" dirty="0" smtClean="0">
                        <a:latin typeface="Cambria Math"/>
                      </a:rPr>
                      <m:t>−1</m:t>
                    </m:r>
                  </m:oMath>
                </a14:m>
                <a:r>
                  <a:rPr lang="zh-CN" altLang="en-US" dirty="0" smtClean="0"/>
                  <a:t>的素因子，</a:t>
                </a:r>
                <a14:m>
                  <m:oMath xmlns:m="http://schemas.openxmlformats.org/officeDocument/2006/math">
                    <m:r>
                      <a:rPr lang="en-US" altLang="zh-CN" i="1" dirty="0" smtClean="0">
                        <a:latin typeface="Cambria Math"/>
                      </a:rPr>
                      <m:t>2</m:t>
                    </m:r>
                    <m:r>
                      <a:rPr lang="en-US" altLang="zh-CN" i="1" baseline="30000" dirty="0" smtClean="0">
                        <a:latin typeface="Cambria Math"/>
                      </a:rPr>
                      <m:t>159</m:t>
                    </m:r>
                    <m:r>
                      <a:rPr lang="zh-CN" altLang="en-US" i="1" dirty="0" smtClean="0">
                        <a:latin typeface="Cambria Math"/>
                      </a:rPr>
                      <m:t>＜</m:t>
                    </m:r>
                    <m:r>
                      <a:rPr lang="en-US" altLang="zh-CN" i="1" dirty="0" smtClean="0">
                        <a:latin typeface="Cambria Math"/>
                      </a:rPr>
                      <m:t>𝑞</m:t>
                    </m:r>
                    <m:r>
                      <a:rPr lang="zh-CN" altLang="en-US" i="1" dirty="0" smtClean="0">
                        <a:latin typeface="Cambria Math"/>
                      </a:rPr>
                      <m:t>＜</m:t>
                    </m:r>
                    <m:r>
                      <a:rPr lang="en-US" altLang="zh-CN" i="1" dirty="0" smtClean="0">
                        <a:latin typeface="Cambria Math"/>
                      </a:rPr>
                      <m:t>2</m:t>
                    </m:r>
                    <m:r>
                      <a:rPr lang="en-US" altLang="zh-CN" i="1" baseline="30000" dirty="0" smtClean="0">
                        <a:latin typeface="Cambria Math"/>
                      </a:rPr>
                      <m:t>160</m:t>
                    </m:r>
                  </m:oMath>
                </a14:m>
                <a:endParaRPr lang="zh-CN" altLang="en-US" dirty="0" smtClean="0"/>
              </a:p>
              <a:p>
                <a:pPr marL="914400" lvl="1" indent="-457200">
                  <a:spcBef>
                    <a:spcPts val="0"/>
                  </a:spcBef>
                  <a:buFont typeface="+mj-lt"/>
                  <a:buAutoNum type="arabicPeriod" startAt="2"/>
                </a:pPr>
                <a14:m>
                  <m:oMath xmlns:m="http://schemas.openxmlformats.org/officeDocument/2006/math">
                    <m:r>
                      <a:rPr lang="en-US" altLang="zh-CN" i="1" dirty="0" smtClean="0">
                        <a:latin typeface="Cambria Math"/>
                      </a:rPr>
                      <m:t>𝑔</m:t>
                    </m:r>
                    <m:r>
                      <a:rPr lang="zh-CN" altLang="en-US" i="1" dirty="0" smtClean="0">
                        <a:latin typeface="Cambria Math"/>
                      </a:rPr>
                      <m:t>＝</m:t>
                    </m:r>
                    <m:sSup>
                      <m:sSupPr>
                        <m:ctrlPr>
                          <a:rPr lang="en-US" altLang="zh-CN" i="1" dirty="0" smtClean="0">
                            <a:latin typeface="Cambria Math" panose="02040503050406030204" pitchFamily="18" charset="0"/>
                          </a:rPr>
                        </m:ctrlPr>
                      </m:sSupPr>
                      <m:e>
                        <m:r>
                          <a:rPr lang="en-US" altLang="zh-CN" b="0" i="1" dirty="0" smtClean="0">
                            <a:latin typeface="Cambria Math"/>
                          </a:rPr>
                          <m:t>h</m:t>
                        </m:r>
                      </m:e>
                      <m:sup>
                        <m:r>
                          <a:rPr lang="en-US" altLang="zh-CN" b="0" i="1" dirty="0" smtClean="0">
                            <a:latin typeface="Cambria Math"/>
                          </a:rPr>
                          <m:t>(</m:t>
                        </m:r>
                        <m:r>
                          <a:rPr lang="en-US" altLang="zh-CN" b="0" i="1" dirty="0" smtClean="0">
                            <a:latin typeface="Cambria Math"/>
                          </a:rPr>
                          <m:t>𝑝</m:t>
                        </m:r>
                        <m:r>
                          <a:rPr lang="en-US" altLang="zh-CN" b="0" i="1" dirty="0" smtClean="0">
                            <a:latin typeface="Cambria Math"/>
                          </a:rPr>
                          <m:t>−1)/</m:t>
                        </m:r>
                        <m:r>
                          <a:rPr lang="en-US" altLang="zh-CN" b="0" i="1" dirty="0" smtClean="0">
                            <a:latin typeface="Cambria Math"/>
                          </a:rPr>
                          <m:t>𝑞</m:t>
                        </m:r>
                      </m:sup>
                    </m:sSup>
                    <m:r>
                      <a:rPr lang="en-US" altLang="zh-CN" b="0" i="1" dirty="0" smtClean="0">
                        <a:latin typeface="Cambria Math"/>
                      </a:rPr>
                      <m:t> </m:t>
                    </m:r>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𝑝</m:t>
                    </m:r>
                    <m:r>
                      <a:rPr lang="zh-CN" altLang="en-US" i="1" dirty="0" smtClean="0">
                        <a:latin typeface="Cambria Math"/>
                      </a:rPr>
                      <m:t>，</m:t>
                    </m:r>
                    <m:r>
                      <a:rPr lang="en-US" altLang="zh-CN" i="1" dirty="0" smtClean="0">
                        <a:latin typeface="Cambria Math"/>
                      </a:rPr>
                      <m:t>1</m:t>
                    </m:r>
                    <m:r>
                      <a:rPr lang="zh-CN" altLang="en-US" i="1" dirty="0" smtClean="0">
                        <a:latin typeface="Cambria Math"/>
                      </a:rPr>
                      <m:t>＜</m:t>
                    </m:r>
                    <m:r>
                      <a:rPr lang="en-US" altLang="zh-CN" i="1" dirty="0" smtClean="0">
                        <a:latin typeface="Cambria Math"/>
                      </a:rPr>
                      <m:t>h</m:t>
                    </m:r>
                    <m:r>
                      <a:rPr lang="zh-CN" altLang="en-US" i="1" dirty="0" smtClean="0">
                        <a:latin typeface="Cambria Math"/>
                      </a:rPr>
                      <m:t>＜</m:t>
                    </m:r>
                    <m:r>
                      <a:rPr lang="en-US" altLang="zh-CN" i="1" dirty="0" smtClean="0">
                        <a:latin typeface="Cambria Math"/>
                      </a:rPr>
                      <m:t>𝑝</m:t>
                    </m:r>
                    <m:r>
                      <a:rPr lang="en-US" altLang="zh-CN" i="1" dirty="0" smtClean="0">
                        <a:latin typeface="Cambria Math"/>
                      </a:rPr>
                      <m:t>−1</m:t>
                    </m:r>
                  </m:oMath>
                </a14:m>
                <a:r>
                  <a:rPr lang="zh-CN" altLang="en-US" dirty="0" smtClean="0"/>
                  <a:t>，且满足</a:t>
                </a:r>
                <a14:m>
                  <m:oMath xmlns:m="http://schemas.openxmlformats.org/officeDocument/2006/math">
                    <m:r>
                      <a:rPr lang="en-US" altLang="zh-CN" i="1" dirty="0" smtClean="0">
                        <a:latin typeface="Cambria Math"/>
                      </a:rPr>
                      <m:t>𝑔</m:t>
                    </m:r>
                    <m:r>
                      <a:rPr lang="zh-CN" altLang="en-US" i="1" dirty="0" smtClean="0">
                        <a:latin typeface="Cambria Math"/>
                      </a:rPr>
                      <m:t>＞</m:t>
                    </m:r>
                    <m:r>
                      <a:rPr lang="en-US" altLang="zh-CN" i="1" dirty="0" smtClean="0">
                        <a:latin typeface="Cambria Math"/>
                      </a:rPr>
                      <m:t>1</m:t>
                    </m:r>
                  </m:oMath>
                </a14:m>
                <a:endParaRPr lang="zh-CN" altLang="en-US" dirty="0" smtClean="0"/>
              </a:p>
              <a:p>
                <a:pPr marL="914400" lvl="1" indent="-457200">
                  <a:spcBef>
                    <a:spcPts val="0"/>
                  </a:spcBef>
                  <a:buFont typeface="+mj-lt"/>
                  <a:buAutoNum type="arabicPeriod" startAt="2"/>
                </a:pPr>
                <a14:m>
                  <m:oMath xmlns:m="http://schemas.openxmlformats.org/officeDocument/2006/math">
                    <m:r>
                      <a:rPr lang="en-US" altLang="zh-CN" i="1" dirty="0" smtClean="0">
                        <a:latin typeface="Cambria Math"/>
                      </a:rPr>
                      <m:t>𝑥</m:t>
                    </m:r>
                  </m:oMath>
                </a14:m>
                <a:r>
                  <a:rPr lang="zh-CN" altLang="en-US" dirty="0" smtClean="0"/>
                  <a:t>为随机数，</a:t>
                </a:r>
                <a14:m>
                  <m:oMath xmlns:m="http://schemas.openxmlformats.org/officeDocument/2006/math">
                    <m:r>
                      <a:rPr lang="en-US" altLang="zh-CN" i="1" dirty="0" smtClean="0">
                        <a:latin typeface="Cambria Math"/>
                      </a:rPr>
                      <m:t>0</m:t>
                    </m:r>
                    <m:r>
                      <a:rPr lang="zh-CN" altLang="en-US" i="1" dirty="0" smtClean="0">
                        <a:latin typeface="Cambria Math"/>
                      </a:rPr>
                      <m:t>＜</m:t>
                    </m:r>
                    <m:r>
                      <a:rPr lang="en-US" altLang="zh-CN" i="1" dirty="0" smtClean="0">
                        <a:latin typeface="Cambria Math"/>
                      </a:rPr>
                      <m:t>𝑥</m:t>
                    </m:r>
                    <m:r>
                      <a:rPr lang="zh-CN" altLang="en-US" i="1" dirty="0" smtClean="0">
                        <a:latin typeface="Cambria Math"/>
                      </a:rPr>
                      <m:t>＜</m:t>
                    </m:r>
                    <m:r>
                      <a:rPr lang="en-US" altLang="zh-CN" i="1" dirty="0" smtClean="0">
                        <a:latin typeface="Cambria Math"/>
                      </a:rPr>
                      <m:t>𝑞</m:t>
                    </m:r>
                  </m:oMath>
                </a14:m>
                <a:r>
                  <a:rPr lang="zh-CN" altLang="en-US" i="1" dirty="0" smtClean="0"/>
                  <a:t>，</a:t>
                </a:r>
                <a:r>
                  <a:rPr lang="zh-CN" altLang="en-US" b="1" i="1" dirty="0" smtClean="0">
                    <a:solidFill>
                      <a:srgbClr val="FF0000"/>
                    </a:solidFill>
                  </a:rPr>
                  <a:t>计算</a:t>
                </a:r>
                <a14:m>
                  <m:oMath xmlns:m="http://schemas.openxmlformats.org/officeDocument/2006/math">
                    <m:r>
                      <a:rPr lang="en-US" altLang="zh-CN" b="1" i="1" dirty="0" smtClean="0">
                        <a:solidFill>
                          <a:srgbClr val="FF0000"/>
                        </a:solidFill>
                        <a:latin typeface="Cambria Math"/>
                      </a:rPr>
                      <m:t>𝒚</m:t>
                    </m:r>
                    <m:r>
                      <a:rPr lang="zh-CN" altLang="en-US" b="1" i="1" dirty="0" smtClean="0">
                        <a:solidFill>
                          <a:srgbClr val="FF0000"/>
                        </a:solidFill>
                        <a:latin typeface="Cambria Math"/>
                      </a:rPr>
                      <m:t>＝</m:t>
                    </m:r>
                    <m:r>
                      <a:rPr lang="en-US" altLang="zh-CN" b="1" i="1" dirty="0" err="1" smtClean="0">
                        <a:solidFill>
                          <a:srgbClr val="FF0000"/>
                        </a:solidFill>
                        <a:latin typeface="Cambria Math"/>
                      </a:rPr>
                      <m:t>𝒈</m:t>
                    </m:r>
                    <m:r>
                      <a:rPr lang="en-US" altLang="zh-CN" b="1" i="1" baseline="30000" dirty="0" err="1" smtClean="0">
                        <a:solidFill>
                          <a:srgbClr val="FF0000"/>
                        </a:solidFill>
                        <a:latin typeface="Cambria Math"/>
                      </a:rPr>
                      <m:t>𝒙</m:t>
                    </m:r>
                    <m:r>
                      <a:rPr lang="en-US" altLang="zh-CN" b="1" i="1" dirty="0" smtClean="0">
                        <a:solidFill>
                          <a:srgbClr val="FF0000"/>
                        </a:solidFill>
                        <a:latin typeface="Cambria Math"/>
                      </a:rPr>
                      <m:t> </m:t>
                    </m:r>
                    <m:r>
                      <a:rPr lang="en-US" altLang="zh-CN" b="1" i="1" dirty="0" smtClean="0">
                        <a:solidFill>
                          <a:srgbClr val="FF0000"/>
                        </a:solidFill>
                        <a:latin typeface="Cambria Math"/>
                      </a:rPr>
                      <m:t>𝒎𝒐𝒅</m:t>
                    </m:r>
                    <m:r>
                      <a:rPr lang="en-US" altLang="zh-CN" b="1" i="1" dirty="0" smtClean="0">
                        <a:solidFill>
                          <a:srgbClr val="FF0000"/>
                        </a:solidFill>
                        <a:latin typeface="Cambria Math"/>
                      </a:rPr>
                      <m:t> </m:t>
                    </m:r>
                    <m:r>
                      <a:rPr lang="en-US" altLang="zh-CN" b="1" i="1" dirty="0" smtClean="0">
                        <a:solidFill>
                          <a:srgbClr val="FF0000"/>
                        </a:solidFill>
                        <a:latin typeface="Cambria Math"/>
                      </a:rPr>
                      <m:t>𝒑</m:t>
                    </m:r>
                  </m:oMath>
                </a14:m>
                <a:endParaRPr lang="en-US" altLang="zh-CN" b="1" i="1" dirty="0" smtClean="0">
                  <a:solidFill>
                    <a:srgbClr val="FF0000"/>
                  </a:solidFill>
                </a:endParaRPr>
              </a:p>
              <a:p>
                <a:pPr marL="914400" lvl="1" indent="-457200">
                  <a:spcBef>
                    <a:spcPts val="0"/>
                  </a:spcBef>
                  <a:buFont typeface="+mj-lt"/>
                  <a:buAutoNum type="arabicPeriod" startAt="2"/>
                </a:pPr>
                <a:endParaRPr lang="zh-CN" altLang="en-US" b="1" dirty="0" smtClean="0">
                  <a:solidFill>
                    <a:srgbClr val="FF0000"/>
                  </a:solidFill>
                </a:endParaRPr>
              </a:p>
              <a:p>
                <a:pPr lvl="1">
                  <a:spcBef>
                    <a:spcPts val="0"/>
                  </a:spcBef>
                </a:pPr>
                <a:r>
                  <a:rPr lang="zh-CN" altLang="en-US" dirty="0" smtClean="0"/>
                  <a:t>参数</a:t>
                </a:r>
                <a14:m>
                  <m:oMath xmlns:m="http://schemas.openxmlformats.org/officeDocument/2006/math">
                    <m:r>
                      <a:rPr lang="en-US" altLang="zh-CN" i="1" dirty="0" smtClean="0">
                        <a:latin typeface="Cambria Math"/>
                      </a:rPr>
                      <m:t>𝑝</m:t>
                    </m:r>
                    <m:r>
                      <a:rPr lang="zh-CN" altLang="en-US" i="1" dirty="0" smtClean="0">
                        <a:latin typeface="Cambria Math"/>
                      </a:rPr>
                      <m:t>、</m:t>
                    </m:r>
                    <m:r>
                      <a:rPr lang="en-US" altLang="zh-CN" i="1" dirty="0" smtClean="0">
                        <a:latin typeface="Cambria Math"/>
                      </a:rPr>
                      <m:t>𝑞</m:t>
                    </m:r>
                    <m:r>
                      <a:rPr lang="zh-CN" altLang="en-US" i="1" dirty="0" smtClean="0">
                        <a:latin typeface="Cambria Math"/>
                      </a:rPr>
                      <m:t>、</m:t>
                    </m:r>
                    <m:r>
                      <a:rPr lang="en-US" altLang="zh-CN" i="1" dirty="0" smtClean="0">
                        <a:latin typeface="Cambria Math"/>
                      </a:rPr>
                      <m:t>𝑔</m:t>
                    </m:r>
                  </m:oMath>
                </a14:m>
                <a:r>
                  <a:rPr lang="zh-CN" altLang="en-US" dirty="0" smtClean="0"/>
                  <a:t>可以公开，且可为一组用户公用。</a:t>
                </a:r>
                <a14:m>
                  <m:oMath xmlns:m="http://schemas.openxmlformats.org/officeDocument/2006/math">
                    <m:r>
                      <a:rPr lang="en-US" altLang="zh-CN" b="1" i="1" dirty="0" smtClean="0">
                        <a:solidFill>
                          <a:srgbClr val="FF00FF"/>
                        </a:solidFill>
                        <a:latin typeface="Cambria Math"/>
                      </a:rPr>
                      <m:t>𝒙</m:t>
                    </m:r>
                    <m:r>
                      <a:rPr lang="zh-CN" altLang="en-US" b="1" i="1" dirty="0" smtClean="0">
                        <a:solidFill>
                          <a:srgbClr val="FF00FF"/>
                        </a:solidFill>
                        <a:latin typeface="Cambria Math"/>
                      </a:rPr>
                      <m:t>和</m:t>
                    </m:r>
                    <m:r>
                      <a:rPr lang="en-US" altLang="zh-CN" b="1" i="1" dirty="0" smtClean="0">
                        <a:solidFill>
                          <a:srgbClr val="FF00FF"/>
                        </a:solidFill>
                        <a:latin typeface="Cambria Math"/>
                      </a:rPr>
                      <m:t>𝒚</m:t>
                    </m:r>
                  </m:oMath>
                </a14:m>
                <a:r>
                  <a:rPr lang="zh-CN" altLang="en-US" b="1" dirty="0" smtClean="0">
                    <a:solidFill>
                      <a:srgbClr val="FF00FF"/>
                    </a:solidFill>
                  </a:rPr>
                  <a:t>分别为用户的私钥和公钥</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28800"/>
                <a:ext cx="8229600" cy="4495800"/>
              </a:xfrm>
              <a:blipFill rotWithShape="1">
                <a:blip r:embed="rId2" cstate="print"/>
                <a:stretch>
                  <a:fillRect l="-1111" t="-1491" r="-96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DSA</a:t>
            </a:r>
            <a:r>
              <a:rPr lang="zh-CN" altLang="en-US" dirty="0" smtClean="0"/>
              <a:t>签名生成过程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05000"/>
                <a:ext cx="8229600" cy="4419600"/>
              </a:xfrm>
            </p:spPr>
            <p:txBody>
              <a:bodyPr/>
              <a:lstStyle/>
              <a:p>
                <a:pPr marL="342900" lvl="1" indent="-342900">
                  <a:buClr>
                    <a:schemeClr val="hlink"/>
                  </a:buClr>
                  <a:buFont typeface="Wingdings" pitchFamily="2" charset="2"/>
                  <a:buChar char="v"/>
                </a:pPr>
                <a:r>
                  <a:rPr lang="zh-CN" altLang="en-US" dirty="0" smtClean="0"/>
                  <a:t>选择一个随机数</a:t>
                </a:r>
                <a14:m>
                  <m:oMath xmlns:m="http://schemas.openxmlformats.org/officeDocument/2006/math">
                    <m:r>
                      <a:rPr lang="en-US" altLang="zh-CN" i="1" dirty="0" smtClean="0">
                        <a:latin typeface="Cambria Math"/>
                      </a:rPr>
                      <m:t>𝑘</m:t>
                    </m:r>
                    <m:r>
                      <a:rPr lang="zh-CN" altLang="en-US" i="1" dirty="0" smtClean="0">
                        <a:latin typeface="Cambria Math"/>
                      </a:rPr>
                      <m:t>，</m:t>
                    </m:r>
                    <m:r>
                      <a:rPr lang="en-US" altLang="zh-CN" i="1" dirty="0" smtClean="0">
                        <a:latin typeface="Cambria Math"/>
                      </a:rPr>
                      <m:t>0</m:t>
                    </m:r>
                    <m:r>
                      <a:rPr lang="zh-CN" altLang="en-US" i="1" dirty="0" smtClean="0">
                        <a:latin typeface="Cambria Math"/>
                      </a:rPr>
                      <m:t>＜</m:t>
                    </m:r>
                    <m:r>
                      <a:rPr lang="en-US" altLang="zh-CN" i="1" dirty="0" smtClean="0">
                        <a:latin typeface="Cambria Math"/>
                      </a:rPr>
                      <m:t>𝑘</m:t>
                    </m:r>
                    <m:r>
                      <a:rPr lang="zh-CN" altLang="en-US" i="1" dirty="0" smtClean="0">
                        <a:latin typeface="Cambria Math"/>
                      </a:rPr>
                      <m:t>＜</m:t>
                    </m:r>
                    <m:r>
                      <a:rPr lang="en-US" altLang="zh-CN" i="1" dirty="0" smtClean="0">
                        <a:latin typeface="Cambria Math"/>
                      </a:rPr>
                      <m:t>𝑔</m:t>
                    </m:r>
                  </m:oMath>
                </a14:m>
                <a:r>
                  <a:rPr lang="zh-CN" altLang="en-US" dirty="0" smtClean="0"/>
                  <a:t>，进行如下计算：</a:t>
                </a:r>
              </a:p>
              <a:p>
                <a:pPr algn="ctr">
                  <a:buNone/>
                </a:pPr>
                <a14:m>
                  <m:oMathPara xmlns:m="http://schemas.openxmlformats.org/officeDocument/2006/math">
                    <m:oMathParaPr>
                      <m:jc m:val="centerGroup"/>
                    </m:oMathParaPr>
                    <m:oMath xmlns:m="http://schemas.openxmlformats.org/officeDocument/2006/math">
                      <m:r>
                        <a:rPr lang="sv-SE" altLang="zh-CN" sz="2400" b="1" i="1" dirty="0" smtClean="0">
                          <a:solidFill>
                            <a:srgbClr val="FF0000"/>
                          </a:solidFill>
                          <a:latin typeface="Cambria Math"/>
                        </a:rPr>
                        <m:t>𝒓</m:t>
                      </m:r>
                      <m:r>
                        <a:rPr lang="zh-CN" altLang="sv-SE" sz="2400" b="1" i="1" dirty="0" smtClean="0">
                          <a:solidFill>
                            <a:srgbClr val="FF0000"/>
                          </a:solidFill>
                          <a:latin typeface="Cambria Math"/>
                        </a:rPr>
                        <m:t>＝</m:t>
                      </m:r>
                      <m:r>
                        <a:rPr lang="sv-SE" altLang="zh-CN" sz="2400" b="1" i="1" dirty="0" smtClean="0">
                          <a:solidFill>
                            <a:srgbClr val="FF0000"/>
                          </a:solidFill>
                          <a:latin typeface="Cambria Math"/>
                        </a:rPr>
                        <m:t>(</m:t>
                      </m:r>
                      <m:sSup>
                        <m:sSupPr>
                          <m:ctrlPr>
                            <a:rPr lang="sv-SE" altLang="zh-CN" sz="2400" b="1" i="1" dirty="0" smtClean="0">
                              <a:solidFill>
                                <a:srgbClr val="FF0000"/>
                              </a:solidFill>
                              <a:latin typeface="Cambria Math" panose="02040503050406030204" pitchFamily="18" charset="0"/>
                            </a:rPr>
                          </m:ctrlPr>
                        </m:sSupPr>
                        <m:e>
                          <m:r>
                            <a:rPr lang="en-US" altLang="zh-CN" sz="2400" b="1" i="1" dirty="0" smtClean="0">
                              <a:solidFill>
                                <a:srgbClr val="FF0000"/>
                              </a:solidFill>
                              <a:latin typeface="Cambria Math"/>
                            </a:rPr>
                            <m:t>𝒈</m:t>
                          </m:r>
                        </m:e>
                        <m:sup>
                          <m:r>
                            <a:rPr lang="en-US" altLang="zh-CN" sz="2400" b="1" i="1" dirty="0" smtClean="0">
                              <a:solidFill>
                                <a:srgbClr val="FF0000"/>
                              </a:solidFill>
                              <a:latin typeface="Cambria Math"/>
                            </a:rPr>
                            <m:t>𝒌</m:t>
                          </m:r>
                        </m:sup>
                      </m:sSup>
                      <m:r>
                        <a:rPr lang="en-US" altLang="zh-CN" sz="2400" b="1" i="1" dirty="0" smtClean="0">
                          <a:solidFill>
                            <a:srgbClr val="FF0000"/>
                          </a:solidFill>
                          <a:latin typeface="Cambria Math"/>
                        </a:rPr>
                        <m:t> </m:t>
                      </m:r>
                      <m:r>
                        <a:rPr lang="sv-SE" altLang="zh-CN" sz="2400" b="1" i="1" dirty="0" smtClean="0">
                          <a:solidFill>
                            <a:srgbClr val="FF0000"/>
                          </a:solidFill>
                          <a:latin typeface="Cambria Math"/>
                        </a:rPr>
                        <m:t>𝒎𝒐𝒅</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𝒑</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𝒎𝒐𝒅</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𝒒</m:t>
                      </m:r>
                      <m:r>
                        <a:rPr lang="zh-CN" altLang="sv-SE" sz="2400" b="1" i="1" dirty="0" smtClean="0">
                          <a:solidFill>
                            <a:srgbClr val="FF0000"/>
                          </a:solidFill>
                          <a:latin typeface="Cambria Math"/>
                        </a:rPr>
                        <m:t>，</m:t>
                      </m:r>
                    </m:oMath>
                  </m:oMathPara>
                </a14:m>
                <a:endParaRPr lang="zh-CN" altLang="sv-SE" sz="2400" b="1" dirty="0" smtClean="0">
                  <a:solidFill>
                    <a:srgbClr val="FF0000"/>
                  </a:solidFill>
                </a:endParaRPr>
              </a:p>
              <a:p>
                <a:pPr algn="ctr">
                  <a:buNone/>
                </a:pPr>
                <a14:m>
                  <m:oMathPara xmlns:m="http://schemas.openxmlformats.org/officeDocument/2006/math">
                    <m:oMathParaPr>
                      <m:jc m:val="centerGroup"/>
                    </m:oMathParaPr>
                    <m:oMath xmlns:m="http://schemas.openxmlformats.org/officeDocument/2006/math">
                      <m:r>
                        <a:rPr lang="sv-SE" altLang="zh-CN" sz="2400" b="1" i="1" dirty="0" smtClean="0">
                          <a:solidFill>
                            <a:srgbClr val="FF0000"/>
                          </a:solidFill>
                          <a:latin typeface="Cambria Math"/>
                        </a:rPr>
                        <m:t>𝒔</m:t>
                      </m:r>
                      <m:r>
                        <a:rPr lang="zh-CN" altLang="sv-SE" sz="2400" b="1" i="1" dirty="0" smtClean="0">
                          <a:solidFill>
                            <a:srgbClr val="FF0000"/>
                          </a:solidFill>
                          <a:latin typeface="Cambria Math"/>
                        </a:rPr>
                        <m:t>＝</m:t>
                      </m:r>
                      <m:sSup>
                        <m:sSupPr>
                          <m:ctrlPr>
                            <a:rPr lang="en-US" altLang="zh-CN" sz="2400" b="1" i="1" dirty="0" smtClean="0">
                              <a:solidFill>
                                <a:srgbClr val="FF0000"/>
                              </a:solidFill>
                              <a:latin typeface="Cambria Math" panose="02040503050406030204" pitchFamily="18" charset="0"/>
                            </a:rPr>
                          </m:ctrlPr>
                        </m:sSupPr>
                        <m:e>
                          <m:r>
                            <a:rPr lang="en-US" altLang="zh-CN" sz="2400" b="1" i="1" dirty="0" smtClean="0">
                              <a:solidFill>
                                <a:srgbClr val="FF0000"/>
                              </a:solidFill>
                              <a:latin typeface="Cambria Math"/>
                            </a:rPr>
                            <m:t>𝒌</m:t>
                          </m:r>
                        </m:e>
                        <m:sup>
                          <m:r>
                            <a:rPr lang="en-US" altLang="zh-CN" sz="2400" b="1" i="1" dirty="0" smtClean="0">
                              <a:solidFill>
                                <a:srgbClr val="FF0000"/>
                              </a:solidFill>
                              <a:latin typeface="Cambria Math"/>
                            </a:rPr>
                            <m:t>−</m:t>
                          </m:r>
                          <m:r>
                            <a:rPr lang="en-US" altLang="zh-CN" sz="2400" b="1" i="1" dirty="0" smtClean="0">
                              <a:solidFill>
                                <a:srgbClr val="FF0000"/>
                              </a:solidFill>
                              <a:latin typeface="Cambria Math"/>
                            </a:rPr>
                            <m:t>𝟏</m:t>
                          </m:r>
                        </m:sup>
                      </m:sSup>
                      <m:r>
                        <a:rPr lang="sv-SE" altLang="zh-CN" sz="2400" b="1" i="1" dirty="0" smtClean="0">
                          <a:solidFill>
                            <a:srgbClr val="FF0000"/>
                          </a:solidFill>
                          <a:latin typeface="Cambria Math"/>
                        </a:rPr>
                        <m:t>(</m:t>
                      </m:r>
                      <m:r>
                        <a:rPr lang="sv-SE" altLang="zh-CN" sz="2400" b="1" i="1" dirty="0" smtClean="0">
                          <a:solidFill>
                            <a:srgbClr val="FF0000"/>
                          </a:solidFill>
                          <a:latin typeface="Cambria Math"/>
                        </a:rPr>
                        <m:t>𝑺𝑯𝑨</m:t>
                      </m:r>
                      <m:r>
                        <a:rPr lang="sv-SE" altLang="zh-CN" sz="2400" b="1" i="1" dirty="0" smtClean="0">
                          <a:solidFill>
                            <a:srgbClr val="FF0000"/>
                          </a:solidFill>
                          <a:latin typeface="Cambria Math"/>
                        </a:rPr>
                        <m:t>(</m:t>
                      </m:r>
                      <m:r>
                        <a:rPr lang="sv-SE" altLang="zh-CN" sz="2400" b="1" i="1" dirty="0" smtClean="0">
                          <a:solidFill>
                            <a:srgbClr val="FF0000"/>
                          </a:solidFill>
                          <a:latin typeface="Cambria Math"/>
                        </a:rPr>
                        <m:t>𝑴</m:t>
                      </m:r>
                      <m:r>
                        <a:rPr lang="sv-SE" altLang="zh-CN" sz="2400" b="1" i="1" dirty="0" smtClean="0">
                          <a:solidFill>
                            <a:srgbClr val="FF0000"/>
                          </a:solidFill>
                          <a:latin typeface="Cambria Math"/>
                        </a:rPr>
                        <m:t>) </m:t>
                      </m:r>
                      <m:r>
                        <a:rPr lang="zh-CN" altLang="sv-SE" sz="2400" b="1" i="1" dirty="0" smtClean="0">
                          <a:solidFill>
                            <a:srgbClr val="FF0000"/>
                          </a:solidFill>
                          <a:latin typeface="Cambria Math"/>
                        </a:rPr>
                        <m:t>＋</m:t>
                      </m:r>
                      <m:r>
                        <a:rPr lang="sv-SE" altLang="zh-CN" sz="2400" b="1" i="1" dirty="0" smtClean="0">
                          <a:solidFill>
                            <a:srgbClr val="692AA2"/>
                          </a:solidFill>
                          <a:latin typeface="Cambria Math"/>
                        </a:rPr>
                        <m:t>𝒙</m:t>
                      </m:r>
                      <m:r>
                        <a:rPr lang="sv-SE" altLang="zh-CN" sz="2400" b="1" i="1" dirty="0" smtClean="0">
                          <a:solidFill>
                            <a:srgbClr val="FF0000"/>
                          </a:solidFill>
                          <a:latin typeface="Cambria Math"/>
                        </a:rPr>
                        <m:t>𝒓</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𝒎𝒐𝒅</m:t>
                      </m:r>
                      <m:r>
                        <a:rPr lang="sv-SE" altLang="zh-CN" sz="2400" b="1" i="1" dirty="0" smtClean="0">
                          <a:solidFill>
                            <a:srgbClr val="FF0000"/>
                          </a:solidFill>
                          <a:latin typeface="Cambria Math"/>
                        </a:rPr>
                        <m:t> </m:t>
                      </m:r>
                      <m:r>
                        <a:rPr lang="sv-SE" altLang="zh-CN" sz="2400" b="1" i="1" dirty="0" smtClean="0">
                          <a:solidFill>
                            <a:srgbClr val="FF0000"/>
                          </a:solidFill>
                          <a:latin typeface="Cambria Math"/>
                        </a:rPr>
                        <m:t>𝒒</m:t>
                      </m:r>
                    </m:oMath>
                  </m:oMathPara>
                </a14:m>
                <a:endParaRPr lang="zh-CN" altLang="sv-SE" sz="2400" b="1" dirty="0" smtClean="0">
                  <a:solidFill>
                    <a:srgbClr val="FF0000"/>
                  </a:solidFill>
                </a:endParaRPr>
              </a:p>
              <a:p>
                <a:pPr>
                  <a:buNone/>
                </a:pPr>
                <a:endParaRPr lang="zh-CN" altLang="en-US" sz="2400" dirty="0" smtClean="0"/>
              </a:p>
              <a:p>
                <a:pPr lvl="1"/>
                <a:r>
                  <a:rPr lang="zh-CN" altLang="en-US" dirty="0" smtClean="0"/>
                  <a:t>检验</a:t>
                </a:r>
                <a14:m>
                  <m:oMath xmlns:m="http://schemas.openxmlformats.org/officeDocument/2006/math">
                    <m:r>
                      <a:rPr lang="en-US" altLang="zh-CN" i="1" dirty="0" smtClean="0">
                        <a:latin typeface="Cambria Math"/>
                      </a:rPr>
                      <m:t>𝑟</m:t>
                    </m:r>
                    <m:r>
                      <a:rPr lang="zh-CN" altLang="en-US" i="1" dirty="0" smtClean="0">
                        <a:latin typeface="Cambria Math"/>
                      </a:rPr>
                      <m:t>和</m:t>
                    </m:r>
                    <m:r>
                      <a:rPr lang="en-US" altLang="zh-CN" i="1" dirty="0" smtClean="0">
                        <a:latin typeface="Cambria Math"/>
                      </a:rPr>
                      <m:t>𝑠</m:t>
                    </m:r>
                  </m:oMath>
                </a14:m>
                <a:r>
                  <a:rPr lang="zh-CN" altLang="en-US" dirty="0" smtClean="0"/>
                  <a:t>是否为零，若</a:t>
                </a:r>
                <a14:m>
                  <m:oMath xmlns:m="http://schemas.openxmlformats.org/officeDocument/2006/math">
                    <m:r>
                      <a:rPr lang="en-US" altLang="zh-CN" i="1" dirty="0" smtClean="0">
                        <a:latin typeface="Cambria Math"/>
                      </a:rPr>
                      <m:t>𝑟</m:t>
                    </m:r>
                    <m:r>
                      <a:rPr lang="zh-CN" altLang="en-US" i="1" dirty="0" smtClean="0">
                        <a:latin typeface="Cambria Math"/>
                      </a:rPr>
                      <m:t>＝</m:t>
                    </m:r>
                    <m:r>
                      <a:rPr lang="en-US" altLang="zh-CN" b="0" i="0" dirty="0" smtClean="0">
                        <a:latin typeface="Cambria Math"/>
                      </a:rPr>
                      <m:t>0</m:t>
                    </m:r>
                  </m:oMath>
                </a14:m>
                <a:r>
                  <a:rPr lang="zh-CN" altLang="en-US" dirty="0" smtClean="0"/>
                  <a:t>或</a:t>
                </a:r>
                <a14:m>
                  <m:oMath xmlns:m="http://schemas.openxmlformats.org/officeDocument/2006/math">
                    <m:r>
                      <a:rPr lang="en-US" altLang="zh-CN" i="1" dirty="0" smtClean="0">
                        <a:latin typeface="Cambria Math"/>
                      </a:rPr>
                      <m:t>𝑠</m:t>
                    </m:r>
                    <m:r>
                      <a:rPr lang="zh-CN" altLang="en-US" i="1" dirty="0" smtClean="0">
                        <a:latin typeface="Cambria Math"/>
                      </a:rPr>
                      <m:t>＝</m:t>
                    </m:r>
                    <m:r>
                      <a:rPr lang="en-US" altLang="zh-CN" b="0" i="1" dirty="0" smtClean="0">
                        <a:latin typeface="Cambria Math"/>
                      </a:rPr>
                      <m:t>0</m:t>
                    </m:r>
                  </m:oMath>
                </a14:m>
                <a:r>
                  <a:rPr lang="zh-CN" altLang="en-US" dirty="0" smtClean="0"/>
                  <a:t>，则重新产生</a:t>
                </a:r>
                <a14:m>
                  <m:oMath xmlns:m="http://schemas.openxmlformats.org/officeDocument/2006/math">
                    <m:r>
                      <a:rPr lang="en-US" altLang="zh-CN" i="1" dirty="0" smtClean="0">
                        <a:latin typeface="Cambria Math"/>
                      </a:rPr>
                      <m:t>𝑘</m:t>
                    </m:r>
                  </m:oMath>
                </a14:m>
                <a:r>
                  <a:rPr lang="zh-CN" altLang="en-US" dirty="0" smtClean="0"/>
                  <a:t>，并重新计算产生签名</a:t>
                </a:r>
                <a14:m>
                  <m:oMath xmlns:m="http://schemas.openxmlformats.org/officeDocument/2006/math">
                    <m:r>
                      <a:rPr lang="en-US" altLang="zh-CN" i="1" dirty="0" smtClean="0">
                        <a:latin typeface="Cambria Math"/>
                      </a:rPr>
                      <m:t>𝑟</m:t>
                    </m:r>
                    <m:r>
                      <a:rPr lang="zh-CN" altLang="en-US" i="1" dirty="0" smtClean="0">
                        <a:latin typeface="Cambria Math"/>
                      </a:rPr>
                      <m:t>和</m:t>
                    </m:r>
                    <m:r>
                      <a:rPr lang="en-US" altLang="zh-CN" i="1" dirty="0" smtClean="0">
                        <a:latin typeface="Cambria Math"/>
                      </a:rPr>
                      <m:t>𝑠</m:t>
                    </m:r>
                  </m:oMath>
                </a14:m>
                <a:endParaRPr lang="en-US" altLang="zh-CN" dirty="0" smtClean="0"/>
              </a:p>
              <a:p>
                <a:pPr lvl="1"/>
                <a:r>
                  <a:rPr lang="zh-CN" altLang="en-US" dirty="0" smtClean="0"/>
                  <a:t>每一签名使用不同的</a:t>
                </a:r>
                <a14:m>
                  <m:oMath xmlns:m="http://schemas.openxmlformats.org/officeDocument/2006/math">
                    <m:r>
                      <a:rPr lang="en-US" altLang="zh-CN" i="1" dirty="0" smtClean="0">
                        <a:latin typeface="Cambria Math"/>
                      </a:rPr>
                      <m:t>𝑘</m:t>
                    </m:r>
                  </m:oMath>
                </a14:m>
                <a:endParaRPr lang="en-US" altLang="zh-CN" dirty="0" smtClean="0"/>
              </a:p>
              <a:p>
                <a:pPr lvl="1"/>
                <a:endParaRPr lang="en-US" altLang="zh-CN" dirty="0"/>
              </a:p>
              <a:p>
                <a:r>
                  <a:rPr lang="zh-CN" altLang="en-US" dirty="0" smtClean="0"/>
                  <a:t>把</a:t>
                </a:r>
                <a:r>
                  <a:rPr lang="zh-CN" altLang="en-US" dirty="0"/>
                  <a:t>签名</a:t>
                </a:r>
                <a14:m>
                  <m:oMath xmlns:m="http://schemas.openxmlformats.org/officeDocument/2006/math">
                    <m:r>
                      <a:rPr lang="en-US" altLang="zh-CN" i="1" dirty="0">
                        <a:latin typeface="Cambria Math"/>
                      </a:rPr>
                      <m:t>𝑟</m:t>
                    </m:r>
                    <m:r>
                      <a:rPr lang="zh-CN" altLang="en-US" i="1" dirty="0">
                        <a:latin typeface="Cambria Math"/>
                      </a:rPr>
                      <m:t>和</m:t>
                    </m:r>
                    <m:r>
                      <a:rPr lang="en-US" altLang="zh-CN" i="1" dirty="0">
                        <a:latin typeface="Cambria Math"/>
                      </a:rPr>
                      <m:t>𝑠</m:t>
                    </m:r>
                  </m:oMath>
                </a14:m>
                <a:r>
                  <a:rPr lang="zh-CN" altLang="en-US" dirty="0"/>
                  <a:t>附在</a:t>
                </a:r>
                <a14:m>
                  <m:oMath xmlns:m="http://schemas.openxmlformats.org/officeDocument/2006/math">
                    <m:r>
                      <a:rPr lang="en-US" altLang="zh-CN" i="1" dirty="0">
                        <a:latin typeface="Cambria Math"/>
                      </a:rPr>
                      <m:t>𝑀</m:t>
                    </m:r>
                  </m:oMath>
                </a14:m>
                <a:r>
                  <a:rPr lang="zh-CN" altLang="en-US" dirty="0"/>
                  <a:t>后面发给</a:t>
                </a:r>
                <a14:m>
                  <m:oMath xmlns:m="http://schemas.openxmlformats.org/officeDocument/2006/math">
                    <m:r>
                      <a:rPr lang="zh-CN" altLang="en-US" i="1" dirty="0">
                        <a:latin typeface="Cambria Math"/>
                      </a:rPr>
                      <m:t>接收者</m:t>
                    </m:r>
                    <m:r>
                      <a:rPr lang="zh-CN" altLang="en-US" i="1" dirty="0">
                        <a:latin typeface="Cambria Math"/>
                      </a:rPr>
                      <m:t> </m:t>
                    </m:r>
                    <m:r>
                      <a:rPr lang="en-US" altLang="zh-CN" b="1" i="1" dirty="0">
                        <a:solidFill>
                          <a:srgbClr val="FF0000"/>
                        </a:solidFill>
                        <a:latin typeface="Cambria Math"/>
                      </a:rPr>
                      <m:t>(</m:t>
                    </m:r>
                    <m:r>
                      <a:rPr lang="en-US" altLang="zh-CN" b="1" i="1" dirty="0">
                        <a:solidFill>
                          <a:srgbClr val="FF0000"/>
                        </a:solidFill>
                        <a:latin typeface="Cambria Math"/>
                      </a:rPr>
                      <m:t>𝑴</m:t>
                    </m:r>
                    <m:r>
                      <a:rPr lang="en-US" altLang="zh-CN" b="1" i="1" dirty="0">
                        <a:solidFill>
                          <a:srgbClr val="FF0000"/>
                        </a:solidFill>
                        <a:latin typeface="Cambria Math"/>
                      </a:rPr>
                      <m:t> || </m:t>
                    </m:r>
                    <m:r>
                      <a:rPr lang="en-US" altLang="zh-CN" b="1" i="1" dirty="0">
                        <a:solidFill>
                          <a:srgbClr val="FF0000"/>
                        </a:solidFill>
                        <a:latin typeface="Cambria Math"/>
                      </a:rPr>
                      <m:t>𝒓</m:t>
                    </m:r>
                    <m:r>
                      <a:rPr lang="en-US" altLang="zh-CN" b="1" i="1" dirty="0">
                        <a:solidFill>
                          <a:srgbClr val="FF0000"/>
                        </a:solidFill>
                        <a:latin typeface="Cambria Math"/>
                      </a:rPr>
                      <m:t> || </m:t>
                    </m:r>
                    <m:r>
                      <a:rPr lang="en-US" altLang="zh-CN" b="1" i="1" dirty="0">
                        <a:solidFill>
                          <a:srgbClr val="FF0000"/>
                        </a:solidFill>
                        <a:latin typeface="Cambria Math"/>
                      </a:rPr>
                      <m:t>𝒔</m:t>
                    </m:r>
                    <m:r>
                      <a:rPr lang="en-US" altLang="zh-CN" b="1" i="1" dirty="0">
                        <a:solidFill>
                          <a:srgbClr val="FF0000"/>
                        </a:solidFill>
                        <a:latin typeface="Cambria Math"/>
                      </a:rPr>
                      <m:t>)</m:t>
                    </m:r>
                  </m:oMath>
                </a14:m>
                <a:endParaRPr lang="zh-CN" altLang="en-US" b="1" dirty="0">
                  <a:solidFill>
                    <a:srgbClr val="FF0000"/>
                  </a:solidFill>
                </a:endParaRPr>
              </a:p>
              <a:p>
                <a:pPr lvl="1"/>
                <a:endParaRPr lang="zh-CN" alt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05000"/>
                <a:ext cx="8229600" cy="4419600"/>
              </a:xfrm>
              <a:blipFill rotWithShape="1">
                <a:blip r:embed="rId2" cstate="print"/>
                <a:stretch>
                  <a:fillRect l="-1259" t="-151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DSA</a:t>
            </a:r>
            <a:r>
              <a:rPr lang="zh-CN" altLang="en-US" dirty="0" smtClean="0"/>
              <a:t>签名验证过程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05000"/>
                <a:ext cx="8229600" cy="4419600"/>
              </a:xfrm>
            </p:spPr>
            <p:txBody>
              <a:bodyPr/>
              <a:lstStyle/>
              <a:p>
                <a:pPr marL="514350" indent="-514350">
                  <a:buFont typeface="+mj-lt"/>
                  <a:buAutoNum type="arabicPeriod"/>
                </a:pPr>
                <a:r>
                  <a:rPr lang="zh-CN" altLang="en-US" sz="2400" dirty="0" smtClean="0"/>
                  <a:t>首先检验是否有</a:t>
                </a:r>
                <a14:m>
                  <m:oMath xmlns:m="http://schemas.openxmlformats.org/officeDocument/2006/math">
                    <m:r>
                      <a:rPr lang="en-US" altLang="zh-CN" sz="2400" i="1" dirty="0" smtClean="0">
                        <a:latin typeface="Cambria Math"/>
                      </a:rPr>
                      <m:t>0</m:t>
                    </m:r>
                    <m:r>
                      <a:rPr lang="zh-CN" altLang="en-US" sz="2400" i="1" dirty="0" smtClean="0">
                        <a:latin typeface="Cambria Math"/>
                      </a:rPr>
                      <m:t>＜</m:t>
                    </m:r>
                    <m:r>
                      <a:rPr lang="en-US" altLang="zh-CN" sz="2400" i="1" dirty="0" smtClean="0">
                        <a:latin typeface="Cambria Math"/>
                      </a:rPr>
                      <m:t>𝑟</m:t>
                    </m:r>
                    <m:r>
                      <a:rPr lang="zh-CN" altLang="en-US" sz="2400" i="1" dirty="0" smtClean="0">
                        <a:latin typeface="Cambria Math"/>
                      </a:rPr>
                      <m:t>＜</m:t>
                    </m:r>
                    <m:r>
                      <a:rPr lang="en-US" altLang="zh-CN" sz="2400" i="1" dirty="0" smtClean="0">
                        <a:latin typeface="Cambria Math"/>
                      </a:rPr>
                      <m:t>𝑞</m:t>
                    </m:r>
                    <m:r>
                      <a:rPr lang="zh-CN" altLang="en-US" sz="2400" i="1" dirty="0" smtClean="0">
                        <a:latin typeface="Cambria Math"/>
                      </a:rPr>
                      <m:t>，</m:t>
                    </m:r>
                    <m:r>
                      <a:rPr lang="en-US" altLang="zh-CN" sz="2400" i="1" dirty="0" smtClean="0">
                        <a:latin typeface="Cambria Math"/>
                      </a:rPr>
                      <m:t>0</m:t>
                    </m:r>
                    <m:r>
                      <a:rPr lang="zh-CN" altLang="en-US" sz="2400" i="1" dirty="0" smtClean="0">
                        <a:latin typeface="Cambria Math"/>
                      </a:rPr>
                      <m:t>＜</m:t>
                    </m:r>
                    <m:r>
                      <a:rPr lang="en-US" altLang="zh-CN" sz="2400" i="1" dirty="0" smtClean="0">
                        <a:latin typeface="Cambria Math"/>
                      </a:rPr>
                      <m:t>𝑠</m:t>
                    </m:r>
                    <m:r>
                      <a:rPr lang="zh-CN" altLang="en-US" sz="2400" i="1" dirty="0" smtClean="0">
                        <a:latin typeface="Cambria Math"/>
                      </a:rPr>
                      <m:t>＜</m:t>
                    </m:r>
                    <m:r>
                      <a:rPr lang="en-US" altLang="zh-CN" sz="2400" i="1" dirty="0" smtClean="0">
                        <a:latin typeface="Cambria Math"/>
                      </a:rPr>
                      <m:t>𝑞</m:t>
                    </m:r>
                  </m:oMath>
                </a14:m>
                <a:r>
                  <a:rPr lang="zh-CN" altLang="en-US" sz="2400" dirty="0" smtClean="0"/>
                  <a:t>，若其中之一不成立，则签名为假</a:t>
                </a:r>
              </a:p>
              <a:p>
                <a:pPr marL="514350" indent="-514350">
                  <a:buFont typeface="+mj-lt"/>
                  <a:buAutoNum type="arabicPeriod"/>
                </a:pPr>
                <a:r>
                  <a:rPr lang="zh-CN" altLang="en-US" sz="2400" dirty="0" smtClean="0"/>
                  <a:t>计算：    </a:t>
                </a:r>
                <a:endParaRPr lang="en-US" altLang="zh-CN" sz="2400" dirty="0" smtClean="0"/>
              </a:p>
              <a:p>
                <a:pPr marL="0" indent="0" algn="ctr">
                  <a:buNone/>
                </a:pPr>
                <a:r>
                  <a:rPr lang="zh-CN" altLang="en-US" sz="2400" dirty="0" smtClean="0"/>
                  <a:t> </a:t>
                </a:r>
                <a14:m>
                  <m:oMath xmlns:m="http://schemas.openxmlformats.org/officeDocument/2006/math">
                    <m:r>
                      <a:rPr lang="en-US" altLang="zh-CN" sz="2400" b="1" i="1" dirty="0" smtClean="0">
                        <a:solidFill>
                          <a:srgbClr val="FF0000"/>
                        </a:solidFill>
                        <a:latin typeface="Cambria Math"/>
                      </a:rPr>
                      <m:t>𝒘</m:t>
                    </m:r>
                    <m:r>
                      <a:rPr lang="zh-CN" altLang="en-US" sz="2400" b="1" i="1" dirty="0" smtClean="0">
                        <a:solidFill>
                          <a:srgbClr val="FF0000"/>
                        </a:solidFill>
                        <a:latin typeface="Cambria Math"/>
                      </a:rPr>
                      <m:t>＝</m:t>
                    </m:r>
                    <m:r>
                      <a:rPr lang="en-US" altLang="zh-CN" sz="2400" b="1" i="1" dirty="0" smtClean="0">
                        <a:solidFill>
                          <a:srgbClr val="FF0000"/>
                        </a:solidFill>
                        <a:latin typeface="Cambria Math"/>
                      </a:rPr>
                      <m:t>𝒔</m:t>
                    </m:r>
                    <m:r>
                      <a:rPr lang="en-US" altLang="zh-CN" sz="2400" b="1" i="1" baseline="30000" dirty="0" smtClean="0">
                        <a:solidFill>
                          <a:srgbClr val="FF0000"/>
                        </a:solidFill>
                        <a:latin typeface="Cambria Math"/>
                        <a:sym typeface="Symbol" pitchFamily="18" charset="2"/>
                      </a:rPr>
                      <m:t></m:t>
                    </m:r>
                    <m:r>
                      <a:rPr lang="en-US" altLang="zh-CN" sz="2400" b="1" i="1" baseline="30000" dirty="0" smtClean="0">
                        <a:solidFill>
                          <a:srgbClr val="FF0000"/>
                        </a:solidFill>
                        <a:latin typeface="Cambria Math"/>
                      </a:rPr>
                      <m:t>𝟏</m:t>
                    </m:r>
                    <m:r>
                      <a:rPr lang="en-US" altLang="zh-CN" sz="2400" b="1" i="1" dirty="0" smtClean="0">
                        <a:solidFill>
                          <a:srgbClr val="FF0000"/>
                        </a:solidFill>
                        <a:latin typeface="Cambria Math"/>
                      </a:rPr>
                      <m:t> </m:t>
                    </m:r>
                    <m:r>
                      <a:rPr lang="en-US" altLang="zh-CN" sz="2400" b="1" i="1" dirty="0" smtClean="0">
                        <a:solidFill>
                          <a:srgbClr val="FF0000"/>
                        </a:solidFill>
                        <a:latin typeface="Cambria Math"/>
                      </a:rPr>
                      <m:t>𝒎𝒐𝒅</m:t>
                    </m:r>
                    <m:r>
                      <a:rPr lang="en-US" altLang="zh-CN" sz="2400" b="1" i="1" dirty="0" smtClean="0">
                        <a:solidFill>
                          <a:srgbClr val="FF0000"/>
                        </a:solidFill>
                        <a:latin typeface="Cambria Math"/>
                      </a:rPr>
                      <m:t> </m:t>
                    </m:r>
                    <m:r>
                      <a:rPr lang="en-US" altLang="zh-CN" sz="2400" b="1" i="1" dirty="0" smtClean="0">
                        <a:solidFill>
                          <a:srgbClr val="FF0000"/>
                        </a:solidFill>
                        <a:latin typeface="Cambria Math"/>
                      </a:rPr>
                      <m:t>𝒒</m:t>
                    </m:r>
                    <m:r>
                      <a:rPr lang="zh-CN" altLang="en-US" sz="2400" b="1" i="1" dirty="0" smtClean="0">
                        <a:solidFill>
                          <a:srgbClr val="FF0000"/>
                        </a:solidFill>
                        <a:latin typeface="Cambria Math"/>
                      </a:rPr>
                      <m:t>，</m:t>
                    </m:r>
                  </m:oMath>
                </a14:m>
                <a:endParaRPr lang="zh-CN" altLang="en-US" sz="2400" b="1" i="1" dirty="0" smtClean="0">
                  <a:solidFill>
                    <a:srgbClr val="FF0000"/>
                  </a:solidFill>
                </a:endParaRPr>
              </a:p>
              <a:p>
                <a:pPr algn="ctr">
                  <a:buNone/>
                </a:pPr>
                <a14:m>
                  <m:oMathPara xmlns:m="http://schemas.openxmlformats.org/officeDocument/2006/math">
                    <m:oMathParaPr>
                      <m:jc m:val="centerGroup"/>
                    </m:oMathParaPr>
                    <m:oMath xmlns:m="http://schemas.openxmlformats.org/officeDocument/2006/math">
                      <m:r>
                        <a:rPr lang="en-US" altLang="zh-CN" sz="2400" b="1" i="1" dirty="0" smtClean="0">
                          <a:solidFill>
                            <a:srgbClr val="FF0000"/>
                          </a:solidFill>
                          <a:latin typeface="Cambria Math"/>
                        </a:rPr>
                        <m:t>𝒖</m:t>
                      </m:r>
                      <m:r>
                        <a:rPr lang="en-US" altLang="zh-CN" sz="2400" b="1" i="1" baseline="-25000" dirty="0" smtClean="0">
                          <a:solidFill>
                            <a:srgbClr val="FF0000"/>
                          </a:solidFill>
                          <a:latin typeface="Cambria Math"/>
                        </a:rPr>
                        <m:t>𝟏</m:t>
                      </m:r>
                      <m:r>
                        <a:rPr lang="zh-CN" altLang="en-US" sz="2400" b="1" i="1" dirty="0" smtClean="0">
                          <a:solidFill>
                            <a:srgbClr val="FF0000"/>
                          </a:solidFill>
                          <a:latin typeface="Cambria Math"/>
                        </a:rPr>
                        <m:t>＝</m:t>
                      </m:r>
                      <m:r>
                        <a:rPr lang="en-US" altLang="zh-CN" sz="2400" b="1" i="1" dirty="0" err="1" smtClean="0">
                          <a:solidFill>
                            <a:srgbClr val="FF0000"/>
                          </a:solidFill>
                          <a:latin typeface="Cambria Math"/>
                        </a:rPr>
                        <m:t>𝒘</m:t>
                      </m:r>
                      <m:r>
                        <a:rPr lang="en-US" altLang="zh-CN" sz="2400" b="1" i="1" dirty="0" smtClean="0">
                          <a:solidFill>
                            <a:srgbClr val="FF0000"/>
                          </a:solidFill>
                          <a:latin typeface="Cambria Math"/>
                          <a:ea typeface="Cambria Math"/>
                        </a:rPr>
                        <m:t>∙</m:t>
                      </m:r>
                      <m:r>
                        <a:rPr lang="en-US" altLang="zh-CN" sz="2400" b="1" i="1" dirty="0" err="1" smtClean="0">
                          <a:solidFill>
                            <a:srgbClr val="FF0000"/>
                          </a:solidFill>
                          <a:latin typeface="Cambria Math"/>
                        </a:rPr>
                        <m:t>𝑺𝑯𝑨</m:t>
                      </m:r>
                      <m:r>
                        <a:rPr lang="en-US" altLang="zh-CN" sz="2400" b="1" i="1" dirty="0" smtClean="0">
                          <a:solidFill>
                            <a:srgbClr val="FF0000"/>
                          </a:solidFill>
                          <a:latin typeface="Cambria Math"/>
                        </a:rPr>
                        <m:t>(</m:t>
                      </m:r>
                      <m:r>
                        <a:rPr lang="en-US" altLang="zh-CN" sz="2400" b="1" i="1" dirty="0" smtClean="0">
                          <a:solidFill>
                            <a:srgbClr val="FF0000"/>
                          </a:solidFill>
                          <a:latin typeface="Cambria Math"/>
                        </a:rPr>
                        <m:t>𝑴</m:t>
                      </m:r>
                      <m:r>
                        <a:rPr lang="en-US" altLang="zh-CN" sz="2400" b="1" i="1" dirty="0" smtClean="0">
                          <a:solidFill>
                            <a:srgbClr val="FF0000"/>
                          </a:solidFill>
                          <a:latin typeface="Cambria Math"/>
                        </a:rPr>
                        <m:t>) </m:t>
                      </m:r>
                      <m:r>
                        <a:rPr lang="en-US" altLang="zh-CN" sz="2400" b="1" i="1" dirty="0" smtClean="0">
                          <a:solidFill>
                            <a:srgbClr val="FF0000"/>
                          </a:solidFill>
                          <a:latin typeface="Cambria Math"/>
                        </a:rPr>
                        <m:t>𝒎𝒐𝒅</m:t>
                      </m:r>
                      <m:r>
                        <a:rPr lang="en-US" altLang="zh-CN" sz="2400" b="1" i="1" dirty="0" smtClean="0">
                          <a:solidFill>
                            <a:srgbClr val="FF0000"/>
                          </a:solidFill>
                          <a:latin typeface="Cambria Math"/>
                        </a:rPr>
                        <m:t> </m:t>
                      </m:r>
                      <m:r>
                        <a:rPr lang="en-US" altLang="zh-CN" sz="2400" b="1" i="1" dirty="0" smtClean="0">
                          <a:solidFill>
                            <a:srgbClr val="FF0000"/>
                          </a:solidFill>
                          <a:latin typeface="Cambria Math"/>
                        </a:rPr>
                        <m:t>𝒒</m:t>
                      </m:r>
                      <m:r>
                        <a:rPr lang="zh-CN" altLang="en-US" sz="2400" b="1" i="1" dirty="0" smtClean="0">
                          <a:solidFill>
                            <a:srgbClr val="FF0000"/>
                          </a:solidFill>
                          <a:latin typeface="Cambria Math"/>
                        </a:rPr>
                        <m:t>，</m:t>
                      </m:r>
                    </m:oMath>
                  </m:oMathPara>
                </a14:m>
                <a:endParaRPr lang="zh-CN" altLang="da-DK" sz="2400" b="1" i="1" dirty="0" smtClean="0">
                  <a:solidFill>
                    <a:srgbClr val="FF0000"/>
                  </a:solidFill>
                </a:endParaRPr>
              </a:p>
              <a:p>
                <a:pPr algn="ctr">
                  <a:buNone/>
                </a:pPr>
                <a14:m>
                  <m:oMathPara xmlns:m="http://schemas.openxmlformats.org/officeDocument/2006/math">
                    <m:oMathParaPr>
                      <m:jc m:val="centerGroup"/>
                    </m:oMathParaPr>
                    <m:oMath xmlns:m="http://schemas.openxmlformats.org/officeDocument/2006/math">
                      <m:r>
                        <a:rPr lang="da-DK" altLang="zh-CN" sz="2400" b="1" i="1" dirty="0" smtClean="0">
                          <a:solidFill>
                            <a:srgbClr val="FF0000"/>
                          </a:solidFill>
                          <a:latin typeface="Cambria Math"/>
                        </a:rPr>
                        <m:t>𝒖</m:t>
                      </m:r>
                      <m:r>
                        <a:rPr lang="da-DK" altLang="zh-CN" sz="2400" b="1" i="1" baseline="-25000" dirty="0" smtClean="0">
                          <a:solidFill>
                            <a:srgbClr val="FF0000"/>
                          </a:solidFill>
                          <a:latin typeface="Cambria Math"/>
                        </a:rPr>
                        <m:t>𝟐</m:t>
                      </m:r>
                      <m:r>
                        <a:rPr lang="zh-CN" altLang="da-DK" sz="2400" b="1" i="1" dirty="0" smtClean="0">
                          <a:solidFill>
                            <a:srgbClr val="FF0000"/>
                          </a:solidFill>
                          <a:latin typeface="Cambria Math"/>
                        </a:rPr>
                        <m:t>＝</m:t>
                      </m:r>
                      <m:r>
                        <a:rPr lang="da-DK" altLang="zh-CN" sz="2400" b="1" i="1" dirty="0" smtClean="0">
                          <a:solidFill>
                            <a:srgbClr val="FF0000"/>
                          </a:solidFill>
                          <a:latin typeface="Cambria Math"/>
                        </a:rPr>
                        <m:t>𝒓𝒘</m:t>
                      </m:r>
                      <m:r>
                        <a:rPr lang="da-DK" altLang="zh-CN" sz="2400" b="1" i="1" dirty="0" smtClean="0">
                          <a:solidFill>
                            <a:srgbClr val="FF0000"/>
                          </a:solidFill>
                          <a:latin typeface="Cambria Math"/>
                        </a:rPr>
                        <m:t> </m:t>
                      </m:r>
                      <m:r>
                        <a:rPr lang="da-DK" altLang="zh-CN" sz="2400" b="1" i="1" dirty="0" smtClean="0">
                          <a:solidFill>
                            <a:srgbClr val="FF0000"/>
                          </a:solidFill>
                          <a:latin typeface="Cambria Math"/>
                        </a:rPr>
                        <m:t>𝒎𝒐𝒅</m:t>
                      </m:r>
                      <m:r>
                        <a:rPr lang="da-DK" altLang="zh-CN" sz="2400" b="1" i="1" dirty="0" smtClean="0">
                          <a:solidFill>
                            <a:srgbClr val="FF0000"/>
                          </a:solidFill>
                          <a:latin typeface="Cambria Math"/>
                        </a:rPr>
                        <m:t> </m:t>
                      </m:r>
                      <m:r>
                        <a:rPr lang="da-DK" altLang="zh-CN" sz="2400" b="1" i="1" dirty="0" smtClean="0">
                          <a:solidFill>
                            <a:srgbClr val="FF0000"/>
                          </a:solidFill>
                          <a:latin typeface="Cambria Math"/>
                        </a:rPr>
                        <m:t>𝒒</m:t>
                      </m:r>
                      <m:r>
                        <a:rPr lang="zh-CN" altLang="da-DK" sz="2400" b="1" i="1" dirty="0" smtClean="0">
                          <a:solidFill>
                            <a:srgbClr val="FF0000"/>
                          </a:solidFill>
                          <a:latin typeface="Cambria Math"/>
                        </a:rPr>
                        <m:t>，</m:t>
                      </m:r>
                    </m:oMath>
                  </m:oMathPara>
                </a14:m>
                <a:endParaRPr lang="zh-CN" altLang="nl-BE" sz="2400" b="1" i="1" dirty="0" smtClean="0">
                  <a:solidFill>
                    <a:srgbClr val="FF0000"/>
                  </a:solidFill>
                </a:endParaRPr>
              </a:p>
              <a:p>
                <a:pPr algn="ctr">
                  <a:buNone/>
                </a:pPr>
                <a14:m>
                  <m:oMathPara xmlns:m="http://schemas.openxmlformats.org/officeDocument/2006/math">
                    <m:oMathParaPr>
                      <m:jc m:val="centerGroup"/>
                    </m:oMathParaPr>
                    <m:oMath xmlns:m="http://schemas.openxmlformats.org/officeDocument/2006/math">
                      <m:r>
                        <a:rPr lang="nl-BE" altLang="zh-CN" sz="2400" b="1" i="1" dirty="0" smtClean="0">
                          <a:solidFill>
                            <a:srgbClr val="FF0000"/>
                          </a:solidFill>
                          <a:latin typeface="Cambria Math"/>
                        </a:rPr>
                        <m:t>𝒗</m:t>
                      </m:r>
                      <m:r>
                        <a:rPr lang="zh-CN" altLang="nl-BE" sz="2400" b="1" i="1" dirty="0" smtClean="0">
                          <a:solidFill>
                            <a:srgbClr val="FF0000"/>
                          </a:solidFill>
                          <a:latin typeface="Cambria Math"/>
                        </a:rPr>
                        <m:t>＝</m:t>
                      </m:r>
                      <m:r>
                        <a:rPr lang="nl-BE" altLang="zh-CN" sz="2400" b="1" i="1" dirty="0" smtClean="0">
                          <a:solidFill>
                            <a:srgbClr val="FF0000"/>
                          </a:solidFill>
                          <a:latin typeface="Cambria Math"/>
                        </a:rPr>
                        <m:t>(</m:t>
                      </m:r>
                      <m:sSup>
                        <m:sSupPr>
                          <m:ctrlPr>
                            <a:rPr lang="nl-BE" altLang="zh-CN" sz="2400" b="1" i="1" dirty="0" smtClean="0">
                              <a:solidFill>
                                <a:srgbClr val="FF0000"/>
                              </a:solidFill>
                              <a:latin typeface="Cambria Math" panose="02040503050406030204" pitchFamily="18" charset="0"/>
                            </a:rPr>
                          </m:ctrlPr>
                        </m:sSupPr>
                        <m:e>
                          <m:r>
                            <a:rPr lang="en-US" altLang="zh-CN" sz="2400" b="1" i="1" dirty="0" smtClean="0">
                              <a:solidFill>
                                <a:srgbClr val="FF0000"/>
                              </a:solidFill>
                              <a:latin typeface="Cambria Math"/>
                            </a:rPr>
                            <m:t>𝒈</m:t>
                          </m:r>
                        </m:e>
                        <m:sup>
                          <m:sSub>
                            <m:sSubPr>
                              <m:ctrlPr>
                                <a:rPr lang="nl-BE" altLang="zh-CN" sz="2400" b="1" i="1" dirty="0" smtClean="0">
                                  <a:solidFill>
                                    <a:srgbClr val="FF0000"/>
                                  </a:solidFill>
                                  <a:latin typeface="Cambria Math" panose="02040503050406030204" pitchFamily="18" charset="0"/>
                                </a:rPr>
                              </m:ctrlPr>
                            </m:sSubPr>
                            <m:e>
                              <m:r>
                                <a:rPr lang="en-US" altLang="zh-CN" sz="2400" b="1" i="1" dirty="0" smtClean="0">
                                  <a:solidFill>
                                    <a:srgbClr val="FF0000"/>
                                  </a:solidFill>
                                  <a:latin typeface="Cambria Math"/>
                                </a:rPr>
                                <m:t>𝒖</m:t>
                              </m:r>
                            </m:e>
                            <m:sub>
                              <m:r>
                                <a:rPr lang="en-US" altLang="zh-CN" sz="2400" b="1" i="1" dirty="0" smtClean="0">
                                  <a:solidFill>
                                    <a:srgbClr val="FF0000"/>
                                  </a:solidFill>
                                  <a:latin typeface="Cambria Math"/>
                                </a:rPr>
                                <m:t>𝟏</m:t>
                              </m:r>
                            </m:sub>
                          </m:sSub>
                        </m:sup>
                      </m:sSup>
                      <m:sSup>
                        <m:sSupPr>
                          <m:ctrlPr>
                            <a:rPr lang="nl-BE" altLang="zh-CN" sz="2400" b="1" i="1" dirty="0" smtClean="0">
                              <a:solidFill>
                                <a:srgbClr val="FF0000"/>
                              </a:solidFill>
                              <a:latin typeface="Cambria Math" panose="02040503050406030204" pitchFamily="18" charset="0"/>
                            </a:rPr>
                          </m:ctrlPr>
                        </m:sSupPr>
                        <m:e>
                          <m:r>
                            <a:rPr lang="en-US" altLang="zh-CN" sz="2400" b="1" i="1" dirty="0" smtClean="0">
                              <a:solidFill>
                                <a:srgbClr val="FF0000"/>
                              </a:solidFill>
                              <a:latin typeface="Cambria Math"/>
                            </a:rPr>
                            <m:t>𝒚</m:t>
                          </m:r>
                        </m:e>
                        <m:sup>
                          <m:sSub>
                            <m:sSubPr>
                              <m:ctrlPr>
                                <a:rPr lang="nl-BE" altLang="zh-CN" sz="2400" b="1" i="1" dirty="0" smtClean="0">
                                  <a:solidFill>
                                    <a:srgbClr val="FF0000"/>
                                  </a:solidFill>
                                  <a:latin typeface="Cambria Math" panose="02040503050406030204" pitchFamily="18" charset="0"/>
                                </a:rPr>
                              </m:ctrlPr>
                            </m:sSubPr>
                            <m:e>
                              <m:r>
                                <a:rPr lang="en-US" altLang="zh-CN" sz="2400" b="1" i="1" dirty="0" smtClean="0">
                                  <a:solidFill>
                                    <a:srgbClr val="FF0000"/>
                                  </a:solidFill>
                                  <a:latin typeface="Cambria Math"/>
                                </a:rPr>
                                <m:t>𝒖</m:t>
                              </m:r>
                            </m:e>
                            <m:sub>
                              <m:r>
                                <a:rPr lang="en-US" altLang="zh-CN" sz="2400" b="1" i="1" dirty="0" smtClean="0">
                                  <a:solidFill>
                                    <a:srgbClr val="FF0000"/>
                                  </a:solidFill>
                                  <a:latin typeface="Cambria Math"/>
                                </a:rPr>
                                <m:t>𝟐</m:t>
                              </m:r>
                            </m:sub>
                          </m:sSub>
                        </m:sup>
                      </m:sSup>
                      <m:r>
                        <a:rPr lang="nl-BE" altLang="zh-CN" sz="2400" b="1" i="1" dirty="0" smtClean="0">
                          <a:solidFill>
                            <a:srgbClr val="FF0000"/>
                          </a:solidFill>
                          <a:latin typeface="Cambria Math"/>
                        </a:rPr>
                        <m:t> </m:t>
                      </m:r>
                      <m:r>
                        <a:rPr lang="nl-BE" altLang="zh-CN" sz="2400" b="1" i="1" dirty="0" smtClean="0">
                          <a:solidFill>
                            <a:srgbClr val="FF0000"/>
                          </a:solidFill>
                          <a:latin typeface="Cambria Math"/>
                        </a:rPr>
                        <m:t>𝒎𝒐𝒅</m:t>
                      </m:r>
                      <m:r>
                        <a:rPr lang="nl-BE" altLang="zh-CN" sz="2400" b="1" i="1" dirty="0" smtClean="0">
                          <a:solidFill>
                            <a:srgbClr val="FF0000"/>
                          </a:solidFill>
                          <a:latin typeface="Cambria Math"/>
                        </a:rPr>
                        <m:t> </m:t>
                      </m:r>
                      <m:r>
                        <a:rPr lang="nl-BE" altLang="zh-CN" sz="2400" b="1" i="1" dirty="0" smtClean="0">
                          <a:solidFill>
                            <a:srgbClr val="FF0000"/>
                          </a:solidFill>
                          <a:latin typeface="Cambria Math"/>
                        </a:rPr>
                        <m:t>𝒑</m:t>
                      </m:r>
                      <m:r>
                        <a:rPr lang="nl-BE" altLang="zh-CN" sz="2400" b="1" i="1" dirty="0" smtClean="0">
                          <a:solidFill>
                            <a:srgbClr val="FF0000"/>
                          </a:solidFill>
                          <a:latin typeface="Cambria Math"/>
                        </a:rPr>
                        <m:t>) </m:t>
                      </m:r>
                      <m:r>
                        <a:rPr lang="nl-BE" altLang="zh-CN" sz="2400" b="1" i="1" dirty="0" smtClean="0">
                          <a:solidFill>
                            <a:srgbClr val="FF0000"/>
                          </a:solidFill>
                          <a:latin typeface="Cambria Math"/>
                        </a:rPr>
                        <m:t>𝒎𝒐𝒅</m:t>
                      </m:r>
                      <m:r>
                        <a:rPr lang="nl-BE" altLang="zh-CN" sz="2400" b="1" i="1" dirty="0" smtClean="0">
                          <a:solidFill>
                            <a:srgbClr val="FF0000"/>
                          </a:solidFill>
                          <a:latin typeface="Cambria Math"/>
                        </a:rPr>
                        <m:t> </m:t>
                      </m:r>
                      <m:r>
                        <a:rPr lang="nl-BE" altLang="zh-CN" sz="2400" b="1" i="1" dirty="0" smtClean="0">
                          <a:solidFill>
                            <a:srgbClr val="FF0000"/>
                          </a:solidFill>
                          <a:latin typeface="Cambria Math"/>
                        </a:rPr>
                        <m:t>𝒒</m:t>
                      </m:r>
                    </m:oMath>
                  </m:oMathPara>
                </a14:m>
                <a:endParaRPr lang="en-US" altLang="zh-CN" sz="2400" b="1" dirty="0" smtClean="0">
                  <a:solidFill>
                    <a:srgbClr val="FF0000"/>
                  </a:solidFill>
                </a:endParaRPr>
              </a:p>
              <a:p>
                <a:pPr algn="ctr">
                  <a:buNone/>
                </a:pPr>
                <a:endParaRPr lang="zh-CN" altLang="en-US" sz="2400" b="1" dirty="0" smtClean="0">
                  <a:solidFill>
                    <a:srgbClr val="FF0000"/>
                  </a:solidFill>
                </a:endParaRPr>
              </a:p>
              <a:p>
                <a:pPr marL="514350" indent="-514350">
                  <a:buFont typeface="+mj-lt"/>
                  <a:buAutoNum type="arabicPeriod" startAt="3"/>
                </a:pPr>
                <a:r>
                  <a:rPr lang="zh-CN" altLang="en-US" sz="2400" dirty="0" smtClean="0"/>
                  <a:t>若</a:t>
                </a:r>
                <a14:m>
                  <m:oMath xmlns:m="http://schemas.openxmlformats.org/officeDocument/2006/math">
                    <m:r>
                      <a:rPr lang="en-US" altLang="zh-CN" sz="2400" b="1" i="1" dirty="0" smtClean="0">
                        <a:solidFill>
                          <a:srgbClr val="692AA2"/>
                        </a:solidFill>
                        <a:latin typeface="Cambria Math"/>
                      </a:rPr>
                      <m:t>𝒗</m:t>
                    </m:r>
                    <m:r>
                      <a:rPr lang="zh-CN" altLang="en-US" sz="2400" b="1" i="1" dirty="0" smtClean="0">
                        <a:solidFill>
                          <a:srgbClr val="692AA2"/>
                        </a:solidFill>
                        <a:latin typeface="Cambria Math"/>
                      </a:rPr>
                      <m:t>＝</m:t>
                    </m:r>
                    <m:r>
                      <a:rPr lang="en-US" altLang="zh-CN" sz="2400" b="1" i="1" dirty="0" smtClean="0">
                        <a:solidFill>
                          <a:srgbClr val="692AA2"/>
                        </a:solidFill>
                        <a:latin typeface="Cambria Math"/>
                      </a:rPr>
                      <m:t>𝒓</m:t>
                    </m:r>
                  </m:oMath>
                </a14:m>
                <a:r>
                  <a:rPr lang="zh-CN" altLang="en-US" sz="2400" dirty="0" smtClean="0"/>
                  <a:t>，则签名为真，否则签名为假或数据被篡改</a:t>
                </a:r>
              </a:p>
              <a:p>
                <a:pPr marL="514350" indent="-514350">
                  <a:lnSpc>
                    <a:spcPct val="90000"/>
                  </a:lnSpc>
                  <a:buFont typeface="+mj-lt"/>
                  <a:buAutoNum type="arabicPeriod" startAt="3"/>
                </a:pPr>
                <a:endParaRPr lang="zh-CN" altLang="en-US" sz="3200" dirty="0" smtClean="0"/>
              </a:p>
              <a:p>
                <a:pPr marL="514350" indent="-514350">
                  <a:lnSpc>
                    <a:spcPct val="90000"/>
                  </a:lnSpc>
                  <a:buFont typeface="+mj-lt"/>
                  <a:buAutoNum type="arabicPeriod" startAt="3"/>
                </a:pPr>
                <a:endParaRPr lang="zh-CN" altLang="en-US" sz="3200"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05000"/>
                <a:ext cx="8229600" cy="4419600"/>
              </a:xfrm>
              <a:blipFill rotWithShape="1">
                <a:blip r:embed="rId2" cstate="print"/>
                <a:stretch>
                  <a:fillRect l="-963" t="-1517"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772400" cy="563563"/>
          </a:xfrm>
        </p:spPr>
        <p:txBody>
          <a:bodyPr/>
          <a:lstStyle/>
          <a:p>
            <a:r>
              <a:rPr lang="zh-CN" altLang="en-US" dirty="0"/>
              <a:t>三</a:t>
            </a:r>
            <a:r>
              <a:rPr lang="zh-CN" altLang="en-US" dirty="0" smtClean="0"/>
              <a:t>种</a:t>
            </a:r>
            <a:r>
              <a:rPr lang="zh-CN" altLang="en-US" dirty="0"/>
              <a:t>基</a:t>
            </a:r>
            <a:r>
              <a:rPr lang="zh-CN" altLang="en-US" dirty="0" smtClean="0"/>
              <a:t>于</a:t>
            </a:r>
            <a:r>
              <a:rPr lang="en-US" altLang="zh-CN" dirty="0" smtClean="0"/>
              <a:t>DLP</a:t>
            </a:r>
            <a:r>
              <a:rPr lang="zh-CN" altLang="en-US" dirty="0" smtClean="0"/>
              <a:t>问题的签名算法的比较</a:t>
            </a:r>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48</a:t>
            </a:fld>
            <a:endParaRPr lang="en-US" altLang="zh-CN" dirty="0"/>
          </a:p>
        </p:txBody>
      </p:sp>
      <p:graphicFrame>
        <p:nvGraphicFramePr>
          <p:cNvPr id="7" name="Group 28"/>
          <p:cNvGraphicFramePr>
            <a:graphicFrameLocks noGrp="1"/>
          </p:cNvGraphicFramePr>
          <p:nvPr>
            <p:extLst>
              <p:ext uri="{D42A27DB-BD31-4B8C-83A1-F6EECF244321}">
                <p14:modId xmlns:p14="http://schemas.microsoft.com/office/powerpoint/2010/main" val="2071462703"/>
              </p:ext>
            </p:extLst>
          </p:nvPr>
        </p:nvGraphicFramePr>
        <p:xfrm>
          <a:off x="381000" y="1828800"/>
          <a:ext cx="8458200" cy="2180372"/>
        </p:xfrm>
        <a:graphic>
          <a:graphicData uri="http://schemas.openxmlformats.org/drawingml/2006/table">
            <a:tbl>
              <a:tblPr/>
              <a:tblGrid>
                <a:gridCol w="1447800">
                  <a:extLst>
                    <a:ext uri="{9D8B030D-6E8A-4147-A177-3AD203B41FA5}">
                      <a16:colId xmlns:a16="http://schemas.microsoft.com/office/drawing/2014/main" val="3589067149"/>
                    </a:ext>
                  </a:extLst>
                </a:gridCol>
                <a:gridCol w="2667000">
                  <a:extLst>
                    <a:ext uri="{9D8B030D-6E8A-4147-A177-3AD203B41FA5}">
                      <a16:colId xmlns:a16="http://schemas.microsoft.com/office/drawing/2014/main" val="1001381577"/>
                    </a:ext>
                  </a:extLst>
                </a:gridCol>
                <a:gridCol w="2286000">
                  <a:extLst>
                    <a:ext uri="{9D8B030D-6E8A-4147-A177-3AD203B41FA5}">
                      <a16:colId xmlns:a16="http://schemas.microsoft.com/office/drawing/2014/main" val="347945116"/>
                    </a:ext>
                  </a:extLst>
                </a:gridCol>
                <a:gridCol w="2057400">
                  <a:extLst>
                    <a:ext uri="{9D8B030D-6E8A-4147-A177-3AD203B41FA5}">
                      <a16:colId xmlns:a16="http://schemas.microsoft.com/office/drawing/2014/main" val="491457805"/>
                    </a:ext>
                  </a:extLst>
                </a:gridCol>
              </a:tblGrid>
              <a:tr h="518259">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签名体制</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签名</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验证</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签名长度</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6126304"/>
                  </a:ext>
                </a:extLst>
              </a:tr>
              <a:tr h="625595">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Elgmal</a:t>
                      </a:r>
                      <a:endPar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3T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029529"/>
                  </a:ext>
                </a:extLst>
              </a:tr>
              <a:tr h="518259">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Schnorr</a:t>
                      </a:r>
                      <a:endPar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h</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m</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9130852"/>
                  </a:ext>
                </a:extLst>
              </a:tr>
              <a:tr h="5182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kern="1200"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DSA</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I</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+3T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cap="none" normalizeH="0" baseline="-2500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I</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hlink"/>
                        </a:buClr>
                        <a:buSzPct val="75000"/>
                        <a:buFont typeface="Wingdings" panose="05000000000000000000" pitchFamily="2" charset="2"/>
                        <a:defRPr sz="2000" b="1">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spcBef>
                          <a:spcPct val="20000"/>
                        </a:spcBef>
                        <a:buClr>
                          <a:srgbClr val="4B4B4B"/>
                        </a:buClr>
                        <a:defRPr b="1">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spcBef>
                          <a:spcPct val="20000"/>
                        </a:spcBef>
                        <a:buClr>
                          <a:srgbClr val="4B4B4B"/>
                        </a:buClr>
                        <a:defRPr sz="16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spcBef>
                          <a:spcPct val="20000"/>
                        </a:spcBef>
                        <a:buClr>
                          <a:srgbClr val="4B4B4B"/>
                        </a:buClr>
                        <a:defRPr sz="14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spcBef>
                          <a:spcPct val="20000"/>
                        </a:spcBef>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rgbClr val="4B4B4B"/>
                        </a:buClr>
                        <a:defRPr sz="1200">
                          <a:solidFill>
                            <a:srgbClr val="4B4B4B"/>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q</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4581841"/>
                  </a:ext>
                </a:extLst>
              </a:tr>
            </a:tbl>
          </a:graphicData>
        </a:graphic>
      </p:graphicFrame>
      <p:sp>
        <p:nvSpPr>
          <p:cNvPr id="8" name="Rectangle 26"/>
          <p:cNvSpPr>
            <a:spLocks noChangeArrowheads="1"/>
          </p:cNvSpPr>
          <p:nvPr/>
        </p:nvSpPr>
        <p:spPr bwMode="auto">
          <a:xfrm>
            <a:off x="408562" y="4160480"/>
            <a:ext cx="74676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25000"/>
              </a:lnSpc>
              <a:defRPr/>
            </a:pPr>
            <a:r>
              <a:rPr lang="en-US" altLang="zh-CN" sz="2400" b="1" dirty="0">
                <a:effectLst>
                  <a:outerShdw blurRad="38100" dist="38100" dir="2700000" algn="tl">
                    <a:srgbClr val="C0C0C0"/>
                  </a:outerShdw>
                </a:effectLst>
              </a:rPr>
              <a:t>T</a:t>
            </a:r>
            <a:r>
              <a:rPr lang="en-US" altLang="zh-CN" sz="2400" b="1" baseline="-25000" dirty="0">
                <a:effectLst>
                  <a:outerShdw blurRad="38100" dist="38100" dir="2700000" algn="tl">
                    <a:srgbClr val="C0C0C0"/>
                  </a:outerShdw>
                </a:effectLst>
              </a:rPr>
              <a:t>E</a:t>
            </a:r>
            <a:r>
              <a:rPr lang="en-US" altLang="zh-CN" sz="2400" b="1" dirty="0">
                <a:effectLst>
                  <a:outerShdw blurRad="38100" dist="38100" dir="2700000" algn="tl">
                    <a:srgbClr val="C0C0C0"/>
                  </a:outerShdw>
                </a:effectLst>
              </a:rPr>
              <a:t> </a:t>
            </a:r>
            <a:r>
              <a:rPr lang="zh-CN" altLang="en-US" sz="2400" b="1" dirty="0">
                <a:solidFill>
                  <a:srgbClr val="0000FF"/>
                </a:solidFill>
                <a:effectLst>
                  <a:outerShdw blurRad="38100" dist="38100" dir="2700000" algn="tl">
                    <a:srgbClr val="C0C0C0"/>
                  </a:outerShdw>
                </a:effectLst>
              </a:rPr>
              <a:t>：幂运算的计算量</a:t>
            </a:r>
          </a:p>
          <a:p>
            <a:pPr eaLnBrk="1" hangingPunct="1">
              <a:lnSpc>
                <a:spcPct val="125000"/>
              </a:lnSpc>
              <a:defRPr/>
            </a:pPr>
            <a:r>
              <a:rPr lang="en-US" altLang="zh-CN" sz="2400" b="1" dirty="0">
                <a:effectLst>
                  <a:outerShdw blurRad="38100" dist="38100" dir="2700000" algn="tl">
                    <a:srgbClr val="C0C0C0"/>
                  </a:outerShdw>
                </a:effectLst>
              </a:rPr>
              <a:t>T</a:t>
            </a:r>
            <a:r>
              <a:rPr lang="en-US" altLang="zh-CN" sz="2400" b="1" baseline="-25000" dirty="0">
                <a:effectLst>
                  <a:outerShdw blurRad="38100" dist="38100" dir="2700000" algn="tl">
                    <a:srgbClr val="C0C0C0"/>
                  </a:outerShdw>
                </a:effectLst>
              </a:rPr>
              <a:t>H</a:t>
            </a:r>
            <a:r>
              <a:rPr lang="zh-CN" altLang="en-US" sz="2400" b="1" dirty="0">
                <a:solidFill>
                  <a:srgbClr val="0000FF"/>
                </a:solidFill>
                <a:effectLst>
                  <a:outerShdw blurRad="38100" dist="38100" dir="2700000" algn="tl">
                    <a:srgbClr val="C0C0C0"/>
                  </a:outerShdw>
                </a:effectLst>
              </a:rPr>
              <a:t>：哈希计算的计算量</a:t>
            </a:r>
          </a:p>
          <a:p>
            <a:pPr eaLnBrk="1" hangingPunct="1">
              <a:lnSpc>
                <a:spcPct val="125000"/>
              </a:lnSpc>
              <a:defRPr/>
            </a:pPr>
            <a:r>
              <a:rPr lang="en-US" altLang="zh-CN" sz="2400" b="1" dirty="0">
                <a:effectLst>
                  <a:outerShdw blurRad="38100" dist="38100" dir="2700000" algn="tl">
                    <a:srgbClr val="C0C0C0"/>
                  </a:outerShdw>
                </a:effectLst>
              </a:rPr>
              <a:t>T</a:t>
            </a:r>
            <a:r>
              <a:rPr lang="en-US" altLang="zh-CN" sz="2400" b="1" baseline="-25000" dirty="0">
                <a:effectLst>
                  <a:outerShdw blurRad="38100" dist="38100" dir="2700000" algn="tl">
                    <a:srgbClr val="C0C0C0"/>
                  </a:outerShdw>
                </a:effectLst>
              </a:rPr>
              <a:t>M</a:t>
            </a:r>
            <a:r>
              <a:rPr lang="zh-CN" altLang="en-US" sz="2400" b="1" dirty="0">
                <a:solidFill>
                  <a:srgbClr val="0000FF"/>
                </a:solidFill>
                <a:effectLst>
                  <a:outerShdw blurRad="38100" dist="38100" dir="2700000" algn="tl">
                    <a:srgbClr val="C0C0C0"/>
                  </a:outerShdw>
                </a:effectLst>
              </a:rPr>
              <a:t>：乘积运算的计算</a:t>
            </a:r>
            <a:r>
              <a:rPr lang="zh-CN" altLang="en-US" sz="2400" b="1" dirty="0" smtClean="0">
                <a:solidFill>
                  <a:srgbClr val="0000FF"/>
                </a:solidFill>
                <a:effectLst>
                  <a:outerShdw blurRad="38100" dist="38100" dir="2700000" algn="tl">
                    <a:srgbClr val="C0C0C0"/>
                  </a:outerShdw>
                </a:effectLst>
              </a:rPr>
              <a:t>量</a:t>
            </a:r>
            <a:endParaRPr lang="en-US" altLang="zh-CN" sz="2400" b="1" dirty="0" smtClean="0">
              <a:solidFill>
                <a:srgbClr val="0000FF"/>
              </a:solidFill>
              <a:effectLst>
                <a:outerShdw blurRad="38100" dist="38100" dir="2700000" algn="tl">
                  <a:srgbClr val="C0C0C0"/>
                </a:outerShdw>
              </a:effectLst>
            </a:endParaRPr>
          </a:p>
          <a:p>
            <a:pPr>
              <a:lnSpc>
                <a:spcPct val="125000"/>
              </a:lnSpc>
              <a:defRPr/>
            </a:pPr>
            <a:r>
              <a:rPr lang="en-US" altLang="zh-CN" sz="2400" b="1" dirty="0" smtClean="0">
                <a:effectLst>
                  <a:outerShdw blurRad="38100" dist="38100" dir="2700000" algn="tl">
                    <a:srgbClr val="C0C0C0"/>
                  </a:outerShdw>
                </a:effectLst>
              </a:rPr>
              <a:t>T</a:t>
            </a:r>
            <a:r>
              <a:rPr lang="en-US" altLang="zh-CN" sz="2400" b="1" baseline="-25000" dirty="0" smtClean="0">
                <a:effectLst>
                  <a:outerShdw blurRad="38100" dist="38100" dir="2700000" algn="tl">
                    <a:srgbClr val="C0C0C0"/>
                  </a:outerShdw>
                </a:effectLst>
              </a:rPr>
              <a:t>I</a:t>
            </a:r>
            <a:r>
              <a:rPr lang="zh-CN" altLang="en-US" sz="2400" b="1" dirty="0" smtClean="0">
                <a:solidFill>
                  <a:srgbClr val="0000FF"/>
                </a:solidFill>
                <a:effectLst>
                  <a:outerShdw blurRad="38100" dist="38100" dir="2700000" algn="tl">
                    <a:srgbClr val="C0C0C0"/>
                  </a:outerShdw>
                </a:effectLst>
              </a:rPr>
              <a:t>：逆运算</a:t>
            </a:r>
            <a:r>
              <a:rPr lang="zh-CN" altLang="en-US" sz="2400" b="1" dirty="0">
                <a:solidFill>
                  <a:srgbClr val="0000FF"/>
                </a:solidFill>
                <a:effectLst>
                  <a:outerShdw blurRad="38100" dist="38100" dir="2700000" algn="tl">
                    <a:srgbClr val="C0C0C0"/>
                  </a:outerShdw>
                </a:effectLst>
              </a:rPr>
              <a:t>的计算</a:t>
            </a:r>
            <a:r>
              <a:rPr lang="zh-CN" altLang="en-US" sz="2400" b="1" dirty="0" smtClean="0">
                <a:solidFill>
                  <a:srgbClr val="0000FF"/>
                </a:solidFill>
                <a:effectLst>
                  <a:outerShdw blurRad="38100" dist="38100" dir="2700000" algn="tl">
                    <a:srgbClr val="C0C0C0"/>
                  </a:outerShdw>
                </a:effectLst>
              </a:rPr>
              <a:t>量</a:t>
            </a:r>
            <a:endParaRPr lang="zh-CN" altLang="en-US" sz="2400" b="1" dirty="0">
              <a:solidFill>
                <a:srgbClr val="0000FF"/>
              </a:solidFill>
              <a:effectLst>
                <a:outerShdw blurRad="38100" dist="38100" dir="2700000" algn="tl">
                  <a:srgbClr val="C0C0C0"/>
                </a:outerShdw>
              </a:effectLst>
            </a:endParaRPr>
          </a:p>
          <a:p>
            <a:pPr eaLnBrk="1" hangingPunct="1">
              <a:lnSpc>
                <a:spcPct val="125000"/>
              </a:lnSpc>
              <a:defRPr/>
            </a:pPr>
            <a:r>
              <a:rPr lang="zh-CN" altLang="en-US" sz="2400" b="1" dirty="0">
                <a:solidFill>
                  <a:srgbClr val="FF0000"/>
                </a:solidFill>
                <a:effectLst>
                  <a:outerShdw blurRad="38100" dist="38100" dir="2700000" algn="tl">
                    <a:srgbClr val="C0C0C0"/>
                  </a:outerShdw>
                </a:effectLst>
              </a:rPr>
              <a:t>其余的运算与上述三种运算相比可忽略不计</a:t>
            </a:r>
          </a:p>
        </p:txBody>
      </p:sp>
    </p:spTree>
    <p:extLst>
      <p:ext uri="{BB962C8B-B14F-4D97-AF65-F5344CB8AC3E}">
        <p14:creationId xmlns:p14="http://schemas.microsoft.com/office/powerpoint/2010/main" val="24767790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62290" y="1832193"/>
            <a:ext cx="8244868" cy="3887236"/>
          </a:xfrm>
          <a:prstGeom prst="rect">
            <a:avLst/>
          </a:prstGeom>
        </p:spPr>
        <p:txBody>
          <a:bodyPr vert="horz" wrap="square" lIns="0" tIns="0" rIns="0" bIns="0" numCol="1" rtlCol="0" anchor="t" anchorCtr="0" compatLnSpc="1">
            <a:prstTxWarp prst="textNoShape">
              <a:avLst/>
            </a:prstTxWarp>
            <a:spAutoFit/>
          </a:bodyPr>
          <a:lstStyle/>
          <a:p>
            <a:pPr marL="12724"/>
            <a:r>
              <a:rPr spc="-5" dirty="0"/>
              <a:t>3</a:t>
            </a:r>
            <a:r>
              <a:rPr spc="-5" dirty="0">
                <a:latin typeface="宋体"/>
                <a:cs typeface="宋体"/>
              </a:rPr>
              <a:t>、利用椭圆曲线密码实现数字签名</a:t>
            </a:r>
          </a:p>
          <a:p>
            <a:pPr marL="12724">
              <a:spcBef>
                <a:spcPts val="871"/>
              </a:spcBef>
            </a:pPr>
            <a:r>
              <a:rPr sz="2805" spc="1212" dirty="0">
                <a:latin typeface="Wingdings"/>
                <a:cs typeface="Wingdings"/>
              </a:rPr>
              <a:t></a:t>
            </a:r>
            <a:r>
              <a:rPr sz="2805" spc="-95" dirty="0">
                <a:latin typeface="Times New Roman"/>
                <a:cs typeface="Times New Roman"/>
              </a:rPr>
              <a:t> </a:t>
            </a:r>
            <a:r>
              <a:rPr sz="2805" dirty="0">
                <a:latin typeface="宋体"/>
                <a:cs typeface="宋体"/>
              </a:rPr>
              <a:t>一个椭圆曲线密码由下面的六元组描述：</a:t>
            </a:r>
          </a:p>
          <a:p>
            <a:pPr marL="992482">
              <a:spcBef>
                <a:spcPts val="506"/>
              </a:spcBef>
            </a:pPr>
            <a:r>
              <a:rPr sz="2805" i="1" spc="-5" dirty="0">
                <a:latin typeface="Times New Roman"/>
                <a:cs typeface="Times New Roman"/>
              </a:rPr>
              <a:t>T</a:t>
            </a:r>
            <a:r>
              <a:rPr sz="2805" dirty="0"/>
              <a:t>= </a:t>
            </a:r>
            <a:r>
              <a:rPr sz="2805" spc="-5" dirty="0"/>
              <a:t>&lt;</a:t>
            </a:r>
            <a:r>
              <a:rPr sz="2805" i="1" dirty="0">
                <a:latin typeface="Times New Roman"/>
                <a:cs typeface="Times New Roman"/>
              </a:rPr>
              <a:t>p</a:t>
            </a:r>
            <a:r>
              <a:rPr sz="2805" dirty="0"/>
              <a:t>,</a:t>
            </a:r>
            <a:r>
              <a:rPr sz="2805" i="1" dirty="0">
                <a:latin typeface="Times New Roman"/>
                <a:cs typeface="Times New Roman"/>
              </a:rPr>
              <a:t>a</a:t>
            </a:r>
            <a:r>
              <a:rPr sz="2805" spc="-5" dirty="0"/>
              <a:t>,</a:t>
            </a:r>
            <a:r>
              <a:rPr sz="2805" i="1" dirty="0">
                <a:latin typeface="Times New Roman"/>
                <a:cs typeface="Times New Roman"/>
              </a:rPr>
              <a:t>b</a:t>
            </a:r>
            <a:r>
              <a:rPr sz="2805" dirty="0"/>
              <a:t>,</a:t>
            </a:r>
            <a:r>
              <a:rPr sz="2805" i="1" spc="-5" dirty="0">
                <a:latin typeface="Times New Roman"/>
                <a:cs typeface="Times New Roman"/>
              </a:rPr>
              <a:t>G</a:t>
            </a:r>
            <a:r>
              <a:rPr sz="2805" spc="-5" dirty="0"/>
              <a:t>,</a:t>
            </a:r>
            <a:r>
              <a:rPr sz="2805" i="1" dirty="0">
                <a:latin typeface="Times New Roman"/>
                <a:cs typeface="Times New Roman"/>
              </a:rPr>
              <a:t>n</a:t>
            </a:r>
            <a:r>
              <a:rPr sz="2805" dirty="0"/>
              <a:t>,</a:t>
            </a:r>
            <a:r>
              <a:rPr sz="2805" i="1" dirty="0">
                <a:latin typeface="Times New Roman"/>
                <a:cs typeface="Times New Roman"/>
              </a:rPr>
              <a:t>h</a:t>
            </a:r>
            <a:r>
              <a:rPr sz="2805" dirty="0"/>
              <a:t>&gt;</a:t>
            </a:r>
            <a:endParaRPr sz="2805" dirty="0">
              <a:latin typeface="Times New Roman"/>
              <a:cs typeface="Times New Roman"/>
            </a:endParaRPr>
          </a:p>
          <a:p>
            <a:pPr marL="353731" marR="5090" indent="-163505" algn="just">
              <a:spcBef>
                <a:spcPts val="676"/>
              </a:spcBef>
            </a:pPr>
            <a:r>
              <a:rPr sz="2805" spc="55" dirty="0">
                <a:latin typeface="宋体"/>
                <a:cs typeface="宋体"/>
              </a:rPr>
              <a:t>其中，</a:t>
            </a:r>
            <a:r>
              <a:rPr sz="2805" i="1" spc="60" dirty="0">
                <a:latin typeface="Times New Roman"/>
                <a:cs typeface="Times New Roman"/>
              </a:rPr>
              <a:t>p</a:t>
            </a:r>
            <a:r>
              <a:rPr sz="2805" spc="55" dirty="0">
                <a:latin typeface="宋体"/>
                <a:cs typeface="宋体"/>
              </a:rPr>
              <a:t>为大于</a:t>
            </a:r>
            <a:r>
              <a:rPr sz="2805" spc="60" dirty="0"/>
              <a:t>3</a:t>
            </a:r>
            <a:r>
              <a:rPr sz="2805" spc="55" dirty="0">
                <a:latin typeface="宋体"/>
                <a:cs typeface="宋体"/>
              </a:rPr>
              <a:t>素数</a:t>
            </a:r>
            <a:r>
              <a:rPr sz="2805" spc="50" dirty="0">
                <a:latin typeface="宋体"/>
                <a:cs typeface="宋体"/>
              </a:rPr>
              <a:t>，</a:t>
            </a:r>
            <a:r>
              <a:rPr sz="2805" i="1" spc="50" dirty="0">
                <a:latin typeface="Times New Roman"/>
                <a:cs typeface="Times New Roman"/>
              </a:rPr>
              <a:t>p</a:t>
            </a:r>
            <a:r>
              <a:rPr sz="2805" spc="50" dirty="0">
                <a:latin typeface="宋体"/>
                <a:cs typeface="宋体"/>
              </a:rPr>
              <a:t>确定了有限</a:t>
            </a:r>
            <a:r>
              <a:rPr sz="2805" spc="40" dirty="0">
                <a:latin typeface="宋体"/>
                <a:cs typeface="宋体"/>
              </a:rPr>
              <a:t>域</a:t>
            </a:r>
            <a:r>
              <a:rPr sz="2805" dirty="0"/>
              <a:t>G</a:t>
            </a:r>
            <a:r>
              <a:rPr sz="2805" spc="50" dirty="0"/>
              <a:t>F</a:t>
            </a:r>
            <a:r>
              <a:rPr sz="2805" spc="40" dirty="0">
                <a:latin typeface="宋体"/>
                <a:cs typeface="宋体"/>
              </a:rPr>
              <a:t>（</a:t>
            </a:r>
            <a:r>
              <a:rPr sz="2805" i="1" spc="55" dirty="0">
                <a:latin typeface="Times New Roman"/>
                <a:cs typeface="Times New Roman"/>
              </a:rPr>
              <a:t>p</a:t>
            </a:r>
            <a:r>
              <a:rPr sz="2805" spc="50" dirty="0">
                <a:latin typeface="宋体"/>
                <a:cs typeface="宋体"/>
              </a:rPr>
              <a:t>）；</a:t>
            </a:r>
            <a:r>
              <a:rPr sz="2805" spc="-10" dirty="0">
                <a:latin typeface="宋体"/>
                <a:cs typeface="宋体"/>
              </a:rPr>
              <a:t>元</a:t>
            </a:r>
            <a:r>
              <a:rPr sz="2805" spc="-5" dirty="0">
                <a:latin typeface="宋体"/>
                <a:cs typeface="宋体"/>
              </a:rPr>
              <a:t> </a:t>
            </a:r>
            <a:r>
              <a:rPr sz="2805" spc="100" dirty="0">
                <a:latin typeface="宋体"/>
                <a:cs typeface="宋体"/>
              </a:rPr>
              <a:t>素</a:t>
            </a:r>
            <a:r>
              <a:rPr sz="2805" i="1" dirty="0">
                <a:latin typeface="Times New Roman"/>
                <a:cs typeface="Times New Roman"/>
              </a:rPr>
              <a:t>a</a:t>
            </a:r>
            <a:r>
              <a:rPr sz="2805" dirty="0"/>
              <a:t>,</a:t>
            </a:r>
            <a:r>
              <a:rPr sz="2805" i="1" dirty="0">
                <a:latin typeface="Times New Roman"/>
                <a:cs typeface="Times New Roman"/>
              </a:rPr>
              <a:t>b</a:t>
            </a:r>
            <a:r>
              <a:rPr sz="2805" spc="-5" dirty="0">
                <a:latin typeface="宋体"/>
                <a:cs typeface="宋体"/>
              </a:rPr>
              <a:t>∈</a:t>
            </a:r>
            <a:r>
              <a:rPr sz="2805" spc="-5" dirty="0"/>
              <a:t>GF</a:t>
            </a:r>
            <a:r>
              <a:rPr sz="2805" dirty="0"/>
              <a:t>(</a:t>
            </a:r>
            <a:r>
              <a:rPr sz="2805" i="1" dirty="0">
                <a:latin typeface="Times New Roman"/>
                <a:cs typeface="Times New Roman"/>
              </a:rPr>
              <a:t>p</a:t>
            </a:r>
            <a:r>
              <a:rPr sz="2805" dirty="0"/>
              <a:t>)</a:t>
            </a:r>
            <a:r>
              <a:rPr sz="2805" spc="-10" dirty="0"/>
              <a:t>,</a:t>
            </a:r>
            <a:r>
              <a:rPr sz="2805" i="1" spc="95" dirty="0">
                <a:latin typeface="Times New Roman"/>
                <a:cs typeface="Times New Roman"/>
              </a:rPr>
              <a:t>a</a:t>
            </a:r>
            <a:r>
              <a:rPr sz="2805" spc="95" dirty="0">
                <a:latin typeface="宋体"/>
                <a:cs typeface="宋体"/>
              </a:rPr>
              <a:t>和</a:t>
            </a:r>
            <a:r>
              <a:rPr sz="2805" i="1" spc="95" dirty="0">
                <a:latin typeface="Times New Roman"/>
                <a:cs typeface="Times New Roman"/>
              </a:rPr>
              <a:t>b</a:t>
            </a:r>
            <a:r>
              <a:rPr sz="2805" spc="100" dirty="0">
                <a:latin typeface="宋体"/>
                <a:cs typeface="宋体"/>
              </a:rPr>
              <a:t>确定了椭圆曲线；</a:t>
            </a:r>
            <a:r>
              <a:rPr sz="2805" i="1" spc="100" dirty="0">
                <a:latin typeface="Times New Roman"/>
                <a:cs typeface="Times New Roman"/>
              </a:rPr>
              <a:t>G</a:t>
            </a:r>
            <a:r>
              <a:rPr sz="2805" spc="100" dirty="0">
                <a:latin typeface="宋体"/>
                <a:cs typeface="宋体"/>
              </a:rPr>
              <a:t>为循环子群 </a:t>
            </a:r>
            <a:r>
              <a:rPr sz="2805" i="1" spc="10" dirty="0">
                <a:latin typeface="Times New Roman"/>
                <a:cs typeface="Times New Roman"/>
              </a:rPr>
              <a:t>E</a:t>
            </a:r>
            <a:r>
              <a:rPr sz="2855" spc="172" baseline="-20467" dirty="0"/>
              <a:t>1</a:t>
            </a:r>
            <a:r>
              <a:rPr sz="2805" spc="105" dirty="0">
                <a:latin typeface="宋体"/>
                <a:cs typeface="宋体"/>
              </a:rPr>
              <a:t>的生成元</a:t>
            </a:r>
            <a:r>
              <a:rPr sz="2805" spc="114" dirty="0">
                <a:latin typeface="宋体"/>
                <a:cs typeface="宋体"/>
              </a:rPr>
              <a:t>，</a:t>
            </a:r>
            <a:r>
              <a:rPr sz="2805" i="1" spc="110" dirty="0">
                <a:latin typeface="Times New Roman"/>
                <a:cs typeface="Times New Roman"/>
              </a:rPr>
              <a:t>n</a:t>
            </a:r>
            <a:r>
              <a:rPr sz="2805" spc="100" dirty="0">
                <a:latin typeface="宋体"/>
                <a:cs typeface="宋体"/>
              </a:rPr>
              <a:t>为素数且为生成</a:t>
            </a:r>
            <a:r>
              <a:rPr sz="2805" spc="95" dirty="0">
                <a:latin typeface="宋体"/>
                <a:cs typeface="宋体"/>
              </a:rPr>
              <a:t>元</a:t>
            </a:r>
            <a:r>
              <a:rPr sz="2805" i="1" spc="105" dirty="0">
                <a:latin typeface="Times New Roman"/>
                <a:cs typeface="Times New Roman"/>
              </a:rPr>
              <a:t>G</a:t>
            </a:r>
            <a:r>
              <a:rPr sz="2805" spc="100" dirty="0">
                <a:latin typeface="宋体"/>
                <a:cs typeface="宋体"/>
              </a:rPr>
              <a:t>的阶</a:t>
            </a:r>
            <a:r>
              <a:rPr sz="2805" spc="95" dirty="0">
                <a:latin typeface="宋体"/>
                <a:cs typeface="宋体"/>
              </a:rPr>
              <a:t>，</a:t>
            </a:r>
            <a:r>
              <a:rPr sz="2805" i="1" spc="105" dirty="0">
                <a:latin typeface="Times New Roman"/>
                <a:cs typeface="Times New Roman"/>
              </a:rPr>
              <a:t>G</a:t>
            </a:r>
            <a:r>
              <a:rPr sz="2805" spc="90" dirty="0">
                <a:latin typeface="宋体"/>
                <a:cs typeface="宋体"/>
              </a:rPr>
              <a:t>和</a:t>
            </a:r>
            <a:r>
              <a:rPr sz="2805" i="1" spc="100" dirty="0">
                <a:latin typeface="Times New Roman"/>
                <a:cs typeface="Times New Roman"/>
              </a:rPr>
              <a:t>n</a:t>
            </a:r>
            <a:r>
              <a:rPr sz="2805" spc="-10" dirty="0">
                <a:latin typeface="宋体"/>
                <a:cs typeface="宋体"/>
              </a:rPr>
              <a:t>确</a:t>
            </a:r>
            <a:r>
              <a:rPr sz="2805" spc="-5" dirty="0">
                <a:latin typeface="宋体"/>
                <a:cs typeface="宋体"/>
              </a:rPr>
              <a:t> </a:t>
            </a:r>
            <a:r>
              <a:rPr sz="2805" dirty="0">
                <a:latin typeface="宋体"/>
                <a:cs typeface="宋体"/>
              </a:rPr>
              <a:t>定了循环子</a:t>
            </a:r>
            <a:r>
              <a:rPr sz="2805" spc="-5" dirty="0">
                <a:latin typeface="宋体"/>
                <a:cs typeface="宋体"/>
              </a:rPr>
              <a:t>群</a:t>
            </a:r>
            <a:r>
              <a:rPr sz="2805" i="1" spc="5" dirty="0">
                <a:latin typeface="Times New Roman"/>
                <a:cs typeface="Times New Roman"/>
              </a:rPr>
              <a:t>E</a:t>
            </a:r>
            <a:r>
              <a:rPr sz="2855" baseline="-20467" dirty="0"/>
              <a:t>1</a:t>
            </a:r>
            <a:r>
              <a:rPr sz="2805" spc="-10" dirty="0">
                <a:latin typeface="宋体"/>
                <a:cs typeface="宋体"/>
              </a:rPr>
              <a:t>。</a:t>
            </a:r>
            <a:endParaRPr sz="2805" dirty="0">
              <a:latin typeface="宋体"/>
              <a:cs typeface="宋体"/>
            </a:endParaRPr>
          </a:p>
          <a:p>
            <a:pPr marR="1526896" algn="ctr">
              <a:lnSpc>
                <a:spcPts val="3983"/>
              </a:lnSpc>
              <a:spcBef>
                <a:spcPts val="586"/>
              </a:spcBef>
            </a:pPr>
            <a:r>
              <a:rPr sz="3356" i="1" spc="-85" dirty="0">
                <a:latin typeface="宋体"/>
                <a:cs typeface="宋体"/>
              </a:rPr>
              <a:t>y</a:t>
            </a:r>
            <a:r>
              <a:rPr sz="3156" baseline="26455" dirty="0"/>
              <a:t>2</a:t>
            </a:r>
            <a:r>
              <a:rPr sz="3206" spc="-5" dirty="0"/>
              <a:t>=</a:t>
            </a:r>
            <a:r>
              <a:rPr sz="3206" i="1" dirty="0">
                <a:latin typeface="Times New Roman"/>
                <a:cs typeface="Times New Roman"/>
              </a:rPr>
              <a:t>x</a:t>
            </a:r>
            <a:r>
              <a:rPr sz="3156" baseline="26455" dirty="0"/>
              <a:t>3</a:t>
            </a:r>
            <a:r>
              <a:rPr sz="3206" spc="-5" dirty="0"/>
              <a:t>+</a:t>
            </a:r>
            <a:r>
              <a:rPr sz="3206" i="1" spc="-5" dirty="0">
                <a:latin typeface="Times New Roman"/>
                <a:cs typeface="Times New Roman"/>
              </a:rPr>
              <a:t>ax</a:t>
            </a:r>
            <a:r>
              <a:rPr sz="3206" spc="-5" dirty="0"/>
              <a:t>+</a:t>
            </a:r>
            <a:r>
              <a:rPr sz="3206" i="1" spc="-5" dirty="0">
                <a:latin typeface="Times New Roman"/>
                <a:cs typeface="Times New Roman"/>
              </a:rPr>
              <a:t>b</a:t>
            </a:r>
            <a:r>
              <a:rPr sz="3206" i="1" dirty="0">
                <a:latin typeface="Times New Roman"/>
                <a:cs typeface="Times New Roman"/>
              </a:rPr>
              <a:t> </a:t>
            </a:r>
            <a:r>
              <a:rPr sz="3206" spc="-5" dirty="0"/>
              <a:t>mod</a:t>
            </a:r>
            <a:r>
              <a:rPr sz="3206" spc="-15" dirty="0"/>
              <a:t> </a:t>
            </a:r>
            <a:r>
              <a:rPr sz="3206" i="1" spc="-5" dirty="0">
                <a:latin typeface="Times New Roman"/>
                <a:cs typeface="Times New Roman"/>
              </a:rPr>
              <a:t>p</a:t>
            </a:r>
            <a:endParaRPr sz="3206" dirty="0">
              <a:latin typeface="Times New Roman"/>
              <a:cs typeface="Times New Roman"/>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49</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395291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solidFill>
                  <a:srgbClr val="FF0000"/>
                </a:solidFill>
                <a:latin typeface="宋体" pitchFamily="2" charset="-122"/>
                <a:ea typeface="宋体" pitchFamily="2" charset="-122"/>
              </a:rPr>
              <a:t>数</a:t>
            </a:r>
            <a:r>
              <a:rPr lang="zh-CN" altLang="en-US" sz="2400" dirty="0">
                <a:solidFill>
                  <a:srgbClr val="FF0000"/>
                </a:solidFill>
                <a:latin typeface="宋体" pitchFamily="2" charset="-122"/>
                <a:ea typeface="宋体" pitchFamily="2" charset="-122"/>
              </a:rPr>
              <a:t>字签名（</a:t>
            </a:r>
            <a:r>
              <a:rPr lang="en-US" altLang="zh-CN" sz="2400" dirty="0">
                <a:solidFill>
                  <a:srgbClr val="FF0000"/>
                </a:solidFill>
                <a:latin typeface="宋体" pitchFamily="2" charset="-122"/>
                <a:ea typeface="宋体" pitchFamily="2" charset="-122"/>
              </a:rPr>
              <a:t>Digital Signature</a:t>
            </a:r>
            <a:r>
              <a:rPr lang="zh-CN" altLang="en-US" sz="2400" dirty="0">
                <a:solidFill>
                  <a:srgbClr val="FF0000"/>
                </a:solidFill>
                <a:latin typeface="宋体" pitchFamily="2" charset="-122"/>
                <a:ea typeface="宋体" pitchFamily="2" charset="-122"/>
              </a:rPr>
              <a:t>）</a:t>
            </a:r>
            <a:r>
              <a:rPr lang="zh-CN" altLang="en-US" sz="2400" dirty="0">
                <a:latin typeface="宋体" pitchFamily="2" charset="-122"/>
                <a:ea typeface="宋体" pitchFamily="2" charset="-122"/>
              </a:rPr>
              <a:t>，也称</a:t>
            </a:r>
            <a:r>
              <a:rPr lang="zh-CN" altLang="en-US" sz="2400" dirty="0">
                <a:solidFill>
                  <a:srgbClr val="FF0000"/>
                </a:solidFill>
                <a:latin typeface="宋体" pitchFamily="2" charset="-122"/>
                <a:ea typeface="宋体" pitchFamily="2" charset="-122"/>
              </a:rPr>
              <a:t>电子签名</a:t>
            </a:r>
            <a:r>
              <a:rPr lang="zh-CN" altLang="en-US" sz="2400" dirty="0">
                <a:latin typeface="宋体" pitchFamily="2" charset="-122"/>
                <a:ea typeface="宋体" pitchFamily="2" charset="-122"/>
              </a:rPr>
              <a:t>，是指附加在某一电子文档中的一组特定的符号或代码，它是利用数学方法和密码算法对该电子文档进行关键信息提取并进行加密而形成的，用于标识签发者的身份以及签发者对电子文档的认可，并能被接收者用来验证该电子文档在传输过程中是否被篡改或伪</a:t>
            </a:r>
            <a:r>
              <a:rPr lang="zh-CN" altLang="en-US" sz="2400" dirty="0" smtClean="0">
                <a:latin typeface="宋体" pitchFamily="2" charset="-122"/>
                <a:ea typeface="宋体" pitchFamily="2" charset="-122"/>
              </a:rPr>
              <a:t>造</a:t>
            </a:r>
            <a:endParaRPr lang="en-US" altLang="zh-CN" sz="2400" dirty="0" smtClean="0">
              <a:latin typeface="宋体" pitchFamily="2" charset="-122"/>
              <a:ea typeface="宋体" pitchFamily="2" charset="-122"/>
            </a:endParaRPr>
          </a:p>
          <a:p>
            <a:r>
              <a:rPr lang="zh-CN" altLang="en-US" sz="2400" b="1" dirty="0">
                <a:solidFill>
                  <a:srgbClr val="FF0000"/>
                </a:solidFill>
                <a:latin typeface="宋体" pitchFamily="2" charset="-122"/>
                <a:ea typeface="宋体" pitchFamily="2" charset="-122"/>
              </a:rPr>
              <a:t>数字签名</a:t>
            </a:r>
            <a:r>
              <a:rPr lang="zh-CN" altLang="en-US" sz="2400" dirty="0">
                <a:latin typeface="宋体" pitchFamily="2" charset="-122"/>
                <a:ea typeface="宋体" pitchFamily="2" charset="-122"/>
              </a:rPr>
              <a:t>是手写签名数字化的产物，但又有着显著的区别</a:t>
            </a:r>
            <a:endParaRPr lang="en-US" altLang="zh-CN" sz="2400" dirty="0">
              <a:latin typeface="宋体" pitchFamily="2" charset="-122"/>
              <a:ea typeface="宋体" pitchFamily="2" charset="-122"/>
            </a:endParaRPr>
          </a:p>
          <a:p>
            <a:pPr lvl="1"/>
            <a:r>
              <a:rPr lang="zh-CN" altLang="en-US" sz="2000" b="1" dirty="0">
                <a:solidFill>
                  <a:srgbClr val="FF0000"/>
                </a:solidFill>
                <a:latin typeface="宋体" pitchFamily="2" charset="-122"/>
                <a:ea typeface="宋体" pitchFamily="2" charset="-122"/>
              </a:rPr>
              <a:t>每个消息的签名都不同</a:t>
            </a:r>
            <a:r>
              <a:rPr lang="zh-CN" altLang="en-US" sz="2000" dirty="0">
                <a:latin typeface="宋体" pitchFamily="2" charset="-122"/>
                <a:ea typeface="宋体" pitchFamily="2" charset="-122"/>
              </a:rPr>
              <a:t>，否则签名就会被获取并复制到另外的文件中</a:t>
            </a:r>
            <a:endParaRPr lang="en-US" altLang="zh-CN" sz="2000" dirty="0">
              <a:latin typeface="宋体" pitchFamily="2" charset="-122"/>
              <a:ea typeface="宋体" pitchFamily="2" charset="-122"/>
            </a:endParaRPr>
          </a:p>
          <a:p>
            <a:r>
              <a:rPr lang="zh-CN" altLang="en-US" sz="2400" dirty="0">
                <a:latin typeface="宋体" pitchFamily="2" charset="-122"/>
                <a:ea typeface="宋体" pitchFamily="2" charset="-122"/>
              </a:rPr>
              <a:t>数字签名的基础是公钥密码学</a:t>
            </a:r>
            <a:endParaRPr lang="en-US" altLang="zh-CN" sz="2400" dirty="0">
              <a:latin typeface="宋体" pitchFamily="2" charset="-122"/>
              <a:ea typeface="宋体" pitchFamily="2" charset="-122"/>
            </a:endParaRPr>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ECDSA</a:t>
            </a:r>
            <a:r>
              <a:rPr lang="zh-CN" altLang="en-US" dirty="0" smtClean="0"/>
              <a:t>签名算法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05000"/>
                <a:ext cx="8229600" cy="4419600"/>
              </a:xfrm>
            </p:spPr>
            <p:txBody>
              <a:bodyPr/>
              <a:lstStyle/>
              <a:p>
                <a:pPr>
                  <a:lnSpc>
                    <a:spcPct val="90000"/>
                  </a:lnSpc>
                  <a:buNone/>
                </a:pPr>
                <a:r>
                  <a:rPr lang="zh-CN" altLang="en-US" b="1" dirty="0" smtClean="0">
                    <a:solidFill>
                      <a:srgbClr val="FF0000"/>
                    </a:solidFill>
                  </a:rPr>
                  <a:t>签名过程：</a:t>
                </a:r>
                <a:r>
                  <a:rPr lang="zh-CN" altLang="en-US" dirty="0" smtClean="0"/>
                  <a:t>消息</a:t>
                </a:r>
                <a14:m>
                  <m:oMath xmlns:m="http://schemas.openxmlformats.org/officeDocument/2006/math">
                    <m:r>
                      <a:rPr lang="en-US" altLang="zh-CN" i="1" dirty="0" smtClean="0">
                        <a:latin typeface="Cambria Math"/>
                      </a:rPr>
                      <m:t>𝑚</m:t>
                    </m:r>
                  </m:oMath>
                </a14:m>
                <a:r>
                  <a:rPr lang="zh-CN" altLang="en-US" dirty="0" smtClean="0"/>
                  <a:t>，全局参数</a:t>
                </a:r>
                <a14:m>
                  <m:oMath xmlns:m="http://schemas.openxmlformats.org/officeDocument/2006/math">
                    <m:r>
                      <a:rPr lang="en-US" altLang="zh-CN" i="1" dirty="0" smtClean="0">
                        <a:latin typeface="Cambria Math"/>
                      </a:rPr>
                      <m:t>𝐷</m:t>
                    </m:r>
                    <m:r>
                      <a:rPr lang="zh-CN" altLang="en-US" i="1" dirty="0" smtClean="0">
                        <a:latin typeface="Cambria Math"/>
                      </a:rPr>
                      <m:t>＝</m:t>
                    </m:r>
                    <m:r>
                      <a:rPr lang="en-US" altLang="zh-CN" i="1" dirty="0" smtClean="0">
                        <a:latin typeface="Cambria Math"/>
                      </a:rPr>
                      <m:t>(</m:t>
                    </m:r>
                    <m:r>
                      <a:rPr lang="en-US" altLang="zh-CN" i="1" dirty="0" smtClean="0">
                        <a:latin typeface="Cambria Math"/>
                      </a:rPr>
                      <m:t>𝑞</m:t>
                    </m:r>
                    <m:r>
                      <a:rPr lang="en-US" altLang="zh-CN" i="1" dirty="0" smtClean="0">
                        <a:latin typeface="Cambria Math"/>
                      </a:rPr>
                      <m:t>, </m:t>
                    </m:r>
                    <m:r>
                      <a:rPr lang="en-US" altLang="zh-CN" i="1" dirty="0" smtClean="0">
                        <a:latin typeface="Cambria Math"/>
                      </a:rPr>
                      <m:t>𝑎</m:t>
                    </m:r>
                    <m:r>
                      <a:rPr lang="en-US" altLang="zh-CN" i="1" dirty="0" smtClean="0">
                        <a:latin typeface="Cambria Math"/>
                      </a:rPr>
                      <m:t>, </m:t>
                    </m:r>
                    <m:r>
                      <a:rPr lang="en-US" altLang="zh-CN" i="1" dirty="0" smtClean="0">
                        <a:latin typeface="Cambria Math"/>
                      </a:rPr>
                      <m:t>𝑏</m:t>
                    </m:r>
                    <m:r>
                      <a:rPr lang="en-US" altLang="zh-CN" i="1" dirty="0" smtClean="0">
                        <a:latin typeface="Cambria Math"/>
                      </a:rPr>
                      <m:t>, </m:t>
                    </m:r>
                    <m:r>
                      <a:rPr lang="en-US" altLang="zh-CN" i="1" dirty="0" smtClean="0">
                        <a:latin typeface="Cambria Math"/>
                      </a:rPr>
                      <m:t>𝐺</m:t>
                    </m:r>
                    <m:r>
                      <a:rPr lang="en-US" altLang="zh-CN" i="1" dirty="0" smtClean="0">
                        <a:latin typeface="Cambria Math"/>
                      </a:rPr>
                      <m:t>, </m:t>
                    </m:r>
                    <m:r>
                      <a:rPr lang="en-US" altLang="zh-CN" i="1" dirty="0" smtClean="0">
                        <a:latin typeface="Cambria Math"/>
                      </a:rPr>
                      <m:t>𝑛</m:t>
                    </m:r>
                    <m:r>
                      <a:rPr lang="en-US" altLang="zh-CN" i="1" dirty="0" smtClean="0">
                        <a:latin typeface="Cambria Math"/>
                      </a:rPr>
                      <m:t>, </m:t>
                    </m:r>
                    <m:r>
                      <a:rPr lang="en-US" altLang="zh-CN" i="1" dirty="0" smtClean="0">
                        <a:latin typeface="Cambria Math"/>
                      </a:rPr>
                      <m:t>h</m:t>
                    </m:r>
                    <m:r>
                      <a:rPr lang="en-US" altLang="zh-CN" i="1" dirty="0" smtClean="0">
                        <a:latin typeface="Cambria Math"/>
                      </a:rPr>
                      <m:t>)</m:t>
                    </m:r>
                  </m:oMath>
                </a14:m>
                <a:r>
                  <a:rPr lang="zh-CN" altLang="en-US" dirty="0" smtClean="0"/>
                  <a:t>，签名者的</a:t>
                </a:r>
                <a:r>
                  <a:rPr lang="zh-CN" altLang="en-US" dirty="0" smtClean="0">
                    <a:solidFill>
                      <a:srgbClr val="FF00FF"/>
                    </a:solidFill>
                  </a:rPr>
                  <a:t>公私钥对</a:t>
                </a:r>
                <a14:m>
                  <m:oMath xmlns:m="http://schemas.openxmlformats.org/officeDocument/2006/math">
                    <m:r>
                      <a:rPr lang="en-US" altLang="zh-CN" i="1" dirty="0" smtClean="0">
                        <a:solidFill>
                          <a:srgbClr val="FF00FF"/>
                        </a:solidFill>
                        <a:latin typeface="Cambria Math"/>
                      </a:rPr>
                      <m:t>(</m:t>
                    </m:r>
                    <m:r>
                      <a:rPr lang="en-US" altLang="zh-CN" i="1" dirty="0" smtClean="0">
                        <a:solidFill>
                          <a:srgbClr val="FF00FF"/>
                        </a:solidFill>
                        <a:latin typeface="Cambria Math"/>
                      </a:rPr>
                      <m:t>𝑄</m:t>
                    </m:r>
                    <m:r>
                      <a:rPr lang="en-US" altLang="zh-CN" i="1" dirty="0" smtClean="0">
                        <a:solidFill>
                          <a:srgbClr val="FF00FF"/>
                        </a:solidFill>
                        <a:latin typeface="Cambria Math"/>
                      </a:rPr>
                      <m:t>, </m:t>
                    </m:r>
                    <m:r>
                      <a:rPr lang="en-US" altLang="zh-CN" i="1" dirty="0" smtClean="0">
                        <a:solidFill>
                          <a:srgbClr val="FF00FF"/>
                        </a:solidFill>
                        <a:latin typeface="Cambria Math"/>
                      </a:rPr>
                      <m:t>𝑑</m:t>
                    </m:r>
                    <m:r>
                      <a:rPr lang="en-US" altLang="zh-CN" i="1" dirty="0" smtClean="0">
                        <a:solidFill>
                          <a:srgbClr val="FF00FF"/>
                        </a:solidFill>
                        <a:latin typeface="Cambria Math"/>
                      </a:rPr>
                      <m:t>)</m:t>
                    </m:r>
                    <m:r>
                      <a:rPr lang="zh-CN" altLang="en-US" i="1" dirty="0" smtClean="0">
                        <a:latin typeface="Cambria Math"/>
                      </a:rPr>
                      <m:t>，</m:t>
                    </m:r>
                    <m:r>
                      <a:rPr lang="en-US" altLang="zh-CN" i="1" dirty="0" smtClean="0">
                        <a:latin typeface="Cambria Math"/>
                      </a:rPr>
                      <m:t>(</m:t>
                    </m:r>
                    <m:r>
                      <a:rPr lang="en-US" altLang="zh-CN" i="1" dirty="0" smtClean="0">
                        <a:latin typeface="Cambria Math"/>
                      </a:rPr>
                      <m:t>𝑄</m:t>
                    </m:r>
                    <m:r>
                      <a:rPr lang="en-US" altLang="zh-CN" i="1" dirty="0" smtClean="0">
                        <a:latin typeface="Cambria Math"/>
                      </a:rPr>
                      <m:t>=</m:t>
                    </m:r>
                    <m:r>
                      <a:rPr lang="en-US" altLang="zh-CN" i="1" dirty="0" err="1" smtClean="0">
                        <a:latin typeface="Cambria Math"/>
                      </a:rPr>
                      <m:t>𝑑𝐺</m:t>
                    </m:r>
                    <m:r>
                      <a:rPr lang="en-US" altLang="zh-CN" i="1" dirty="0" smtClean="0">
                        <a:latin typeface="Cambria Math"/>
                      </a:rPr>
                      <m:t>)</m:t>
                    </m:r>
                  </m:oMath>
                </a14:m>
                <a:endParaRPr lang="zh-CN" altLang="en-US" dirty="0" smtClean="0"/>
              </a:p>
              <a:p>
                <a:pPr marL="914400" lvl="1" indent="-457200">
                  <a:lnSpc>
                    <a:spcPct val="90000"/>
                  </a:lnSpc>
                  <a:buFont typeface="+mj-lt"/>
                  <a:buAutoNum type="arabicPeriod"/>
                </a:pPr>
                <a:r>
                  <a:rPr lang="zh-CN" altLang="en-US" sz="2800" dirty="0" smtClean="0"/>
                  <a:t>选择一个随机数</a:t>
                </a:r>
                <a14:m>
                  <m:oMath xmlns:m="http://schemas.openxmlformats.org/officeDocument/2006/math">
                    <m:r>
                      <a:rPr lang="en-US" altLang="zh-CN" sz="2800" i="1" dirty="0" smtClean="0">
                        <a:latin typeface="Cambria Math"/>
                      </a:rPr>
                      <m:t>𝑘</m:t>
                    </m:r>
                  </m:oMath>
                </a14:m>
                <a:r>
                  <a:rPr lang="zh-CN" altLang="en-US" sz="2800" dirty="0" smtClean="0"/>
                  <a:t>，计算</a:t>
                </a:r>
                <a14:m>
                  <m:oMath xmlns:m="http://schemas.openxmlformats.org/officeDocument/2006/math">
                    <m:r>
                      <a:rPr lang="en-US" altLang="zh-CN" sz="2800" i="1" dirty="0" smtClean="0">
                        <a:latin typeface="Cambria Math"/>
                      </a:rPr>
                      <m:t>𝑘𝐺</m:t>
                    </m:r>
                    <m:r>
                      <a:rPr lang="zh-CN" altLang="en-US" sz="2800" i="1" dirty="0" smtClean="0">
                        <a:latin typeface="Cambria Math"/>
                      </a:rPr>
                      <m:t>＝</m:t>
                    </m:r>
                    <m:r>
                      <a:rPr lang="en-US" altLang="zh-CN" sz="2800" i="1" dirty="0" smtClean="0">
                        <a:latin typeface="Cambria Math"/>
                      </a:rPr>
                      <m:t>(</m:t>
                    </m:r>
                    <m:r>
                      <a:rPr lang="en-US" altLang="zh-CN" sz="2800" i="1" dirty="0" smtClean="0">
                        <a:latin typeface="Cambria Math"/>
                      </a:rPr>
                      <m:t>𝑥</m:t>
                    </m:r>
                    <m:r>
                      <a:rPr lang="en-US" altLang="zh-CN" sz="2800" i="1" baseline="-25000" dirty="0" smtClean="0">
                        <a:latin typeface="Cambria Math"/>
                      </a:rPr>
                      <m:t>1</m:t>
                    </m:r>
                    <m:r>
                      <a:rPr lang="en-US" altLang="zh-CN" sz="2800" i="1" dirty="0" smtClean="0">
                        <a:latin typeface="Cambria Math"/>
                      </a:rPr>
                      <m:t>, </m:t>
                    </m:r>
                    <m:r>
                      <a:rPr lang="en-US" altLang="zh-CN" sz="2800" i="1" dirty="0" smtClean="0">
                        <a:latin typeface="Cambria Math"/>
                      </a:rPr>
                      <m:t>𝑦</m:t>
                    </m:r>
                    <m:r>
                      <a:rPr lang="en-US" altLang="zh-CN" sz="2800" i="1" baseline="-25000" dirty="0" smtClean="0">
                        <a:latin typeface="Cambria Math"/>
                      </a:rPr>
                      <m:t>1</m:t>
                    </m:r>
                    <m:r>
                      <a:rPr lang="en-US" altLang="zh-CN" sz="2800" i="1" dirty="0" smtClean="0">
                        <a:latin typeface="Cambria Math"/>
                      </a:rPr>
                      <m:t>)</m:t>
                    </m:r>
                  </m:oMath>
                </a14:m>
                <a:endParaRPr lang="zh-CN" altLang="en-US" sz="2800" dirty="0" smtClean="0"/>
              </a:p>
              <a:p>
                <a:pPr marL="914400" lvl="1" indent="-457200">
                  <a:lnSpc>
                    <a:spcPct val="90000"/>
                  </a:lnSpc>
                  <a:buFont typeface="+mj-lt"/>
                  <a:buAutoNum type="arabicPeriod"/>
                </a:pPr>
                <a14:m>
                  <m:oMath xmlns:m="http://schemas.openxmlformats.org/officeDocument/2006/math">
                    <m:r>
                      <a:rPr lang="en-US" altLang="zh-CN" sz="2800" i="1" dirty="0" smtClean="0">
                        <a:latin typeface="Cambria Math"/>
                      </a:rPr>
                      <m:t>𝑟</m:t>
                    </m:r>
                    <m:r>
                      <a:rPr lang="zh-CN" altLang="en-US" sz="2800" i="1" dirty="0" smtClean="0">
                        <a:latin typeface="Cambria Math"/>
                      </a:rPr>
                      <m:t>＝</m:t>
                    </m:r>
                    <m:r>
                      <a:rPr lang="en-US" altLang="zh-CN" sz="2800" i="1" dirty="0" smtClean="0">
                        <a:latin typeface="Cambria Math"/>
                      </a:rPr>
                      <m:t>𝑥</m:t>
                    </m:r>
                    <m:r>
                      <a:rPr lang="en-US" altLang="zh-CN" sz="2800" i="1" baseline="-25000" dirty="0" smtClean="0">
                        <a:latin typeface="Cambria Math"/>
                      </a:rPr>
                      <m:t>1</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oMath>
                </a14:m>
                <a:r>
                  <a:rPr lang="zh-CN" altLang="en-US" sz="2800" dirty="0" smtClean="0"/>
                  <a:t>；如果</a:t>
                </a:r>
                <a14:m>
                  <m:oMath xmlns:m="http://schemas.openxmlformats.org/officeDocument/2006/math">
                    <m:r>
                      <a:rPr lang="en-US" altLang="zh-CN" sz="2800" i="1" dirty="0" smtClean="0">
                        <a:latin typeface="Cambria Math"/>
                      </a:rPr>
                      <m:t>𝑟</m:t>
                    </m:r>
                    <m:r>
                      <a:rPr lang="zh-CN" altLang="en-US" sz="2800" i="1" dirty="0" smtClean="0">
                        <a:latin typeface="Cambria Math"/>
                      </a:rPr>
                      <m:t>＝</m:t>
                    </m:r>
                    <m:r>
                      <a:rPr lang="en-US" altLang="zh-CN" sz="2800" i="1" dirty="0" smtClean="0">
                        <a:latin typeface="Cambria Math"/>
                      </a:rPr>
                      <m:t>0</m:t>
                    </m:r>
                  </m:oMath>
                </a14:m>
                <a:r>
                  <a:rPr lang="zh-CN" altLang="en-US" sz="2800" dirty="0" smtClean="0"/>
                  <a:t>，则回到步骤</a:t>
                </a:r>
                <a:r>
                  <a:rPr lang="en-US" altLang="zh-CN" sz="2800" dirty="0" smtClean="0">
                    <a:solidFill>
                      <a:srgbClr val="00B0F0"/>
                    </a:solidFill>
                  </a:rPr>
                  <a:t>1</a:t>
                </a:r>
                <a:endParaRPr lang="zh-CN" altLang="en-US" sz="2800" dirty="0" smtClean="0">
                  <a:solidFill>
                    <a:srgbClr val="00B0F0"/>
                  </a:solidFill>
                </a:endParaRPr>
              </a:p>
              <a:p>
                <a:pPr marL="914400" lvl="1" indent="-457200">
                  <a:lnSpc>
                    <a:spcPct val="90000"/>
                  </a:lnSpc>
                  <a:buFont typeface="+mj-lt"/>
                  <a:buAutoNum type="arabicPeriod"/>
                </a:pPr>
                <a14:m>
                  <m:oMath xmlns:m="http://schemas.openxmlformats.org/officeDocument/2006/math">
                    <m:r>
                      <a:rPr lang="en-US" altLang="zh-CN" sz="2800" i="1" dirty="0" smtClean="0">
                        <a:latin typeface="Cambria Math"/>
                      </a:rPr>
                      <m:t>𝑒</m:t>
                    </m:r>
                    <m:r>
                      <a:rPr lang="zh-CN" altLang="en-US" sz="2800" i="1" dirty="0" smtClean="0">
                        <a:latin typeface="Cambria Math"/>
                      </a:rPr>
                      <m:t>＝</m:t>
                    </m:r>
                    <m:r>
                      <a:rPr lang="en-US" altLang="zh-CN" sz="2800" i="1" dirty="0" smtClean="0">
                        <a:latin typeface="Cambria Math"/>
                      </a:rPr>
                      <m:t>𝑆𝐻𝐴</m:t>
                    </m:r>
                    <m:r>
                      <a:rPr lang="en-US" altLang="zh-CN" sz="2800" i="1" dirty="0" smtClean="0">
                        <a:latin typeface="Cambria Math"/>
                      </a:rPr>
                      <m:t>1(</m:t>
                    </m:r>
                    <m:r>
                      <a:rPr lang="en-US" altLang="zh-CN" sz="2800" i="1" dirty="0" smtClean="0">
                        <a:latin typeface="Cambria Math"/>
                      </a:rPr>
                      <m:t>𝑚</m:t>
                    </m:r>
                    <m:r>
                      <a:rPr lang="en-US" altLang="zh-CN" sz="2800" i="1" dirty="0" smtClean="0">
                        <a:latin typeface="Cambria Math"/>
                      </a:rPr>
                      <m:t>)</m:t>
                    </m:r>
                  </m:oMath>
                </a14:m>
                <a:endParaRPr lang="zh-CN" altLang="en-US" sz="2800" dirty="0" smtClean="0"/>
              </a:p>
              <a:p>
                <a:pPr marL="914400" lvl="1" indent="-457200">
                  <a:lnSpc>
                    <a:spcPct val="90000"/>
                  </a:lnSpc>
                  <a:buFont typeface="+mj-lt"/>
                  <a:buAutoNum type="arabicPeriod"/>
                </a:pPr>
                <a14:m>
                  <m:oMath xmlns:m="http://schemas.openxmlformats.org/officeDocument/2006/math">
                    <m:r>
                      <a:rPr lang="en-US" altLang="zh-CN" sz="2800" i="1" dirty="0" smtClean="0">
                        <a:latin typeface="Cambria Math"/>
                      </a:rPr>
                      <m:t>𝑠</m:t>
                    </m:r>
                    <m:r>
                      <a:rPr lang="zh-CN" altLang="en-US" sz="2800" i="1" dirty="0" smtClean="0">
                        <a:latin typeface="Cambria Math"/>
                      </a:rPr>
                      <m:t>＝</m:t>
                    </m:r>
                    <m:sSup>
                      <m:sSupPr>
                        <m:ctrlPr>
                          <a:rPr lang="en-US" altLang="zh-CN" sz="2800" i="1" dirty="0" smtClean="0">
                            <a:latin typeface="Cambria Math" panose="02040503050406030204" pitchFamily="18" charset="0"/>
                          </a:rPr>
                        </m:ctrlPr>
                      </m:sSupPr>
                      <m:e>
                        <m:r>
                          <a:rPr lang="en-US" altLang="zh-CN" sz="2800" b="0" i="1" dirty="0" smtClean="0">
                            <a:latin typeface="Cambria Math"/>
                          </a:rPr>
                          <m:t>𝑘</m:t>
                        </m:r>
                      </m:e>
                      <m:sup>
                        <m:r>
                          <a:rPr lang="en-US" altLang="zh-CN" sz="2800" b="0" i="1" dirty="0" smtClean="0">
                            <a:latin typeface="Cambria Math"/>
                          </a:rPr>
                          <m:t>−1</m:t>
                        </m:r>
                      </m:sup>
                    </m:sSup>
                    <m:r>
                      <a:rPr lang="en-US" altLang="zh-CN" sz="2800" i="1" dirty="0" smtClean="0">
                        <a:latin typeface="Cambria Math"/>
                      </a:rPr>
                      <m:t>(</m:t>
                    </m:r>
                    <m:r>
                      <a:rPr lang="en-US" altLang="zh-CN" sz="2800" i="1" dirty="0" smtClean="0">
                        <a:latin typeface="Cambria Math"/>
                      </a:rPr>
                      <m:t>𝑒</m:t>
                    </m:r>
                    <m:r>
                      <a:rPr lang="zh-CN" altLang="en-US" sz="2800" i="1" dirty="0" smtClean="0">
                        <a:latin typeface="Cambria Math"/>
                      </a:rPr>
                      <m:t>＋</m:t>
                    </m:r>
                    <m:r>
                      <a:rPr lang="en-US" altLang="zh-CN" sz="2800" i="1" dirty="0" err="1" smtClean="0">
                        <a:latin typeface="Cambria Math"/>
                      </a:rPr>
                      <m:t>𝑑𝑟</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oMath>
                </a14:m>
                <a:r>
                  <a:rPr lang="zh-CN" altLang="en-US" sz="2800" dirty="0" smtClean="0"/>
                  <a:t>，如果</a:t>
                </a:r>
                <a14:m>
                  <m:oMath xmlns:m="http://schemas.openxmlformats.org/officeDocument/2006/math">
                    <m:r>
                      <a:rPr lang="en-US" altLang="zh-CN" sz="2800" i="1" dirty="0" smtClean="0">
                        <a:latin typeface="Cambria Math"/>
                      </a:rPr>
                      <m:t>𝑠</m:t>
                    </m:r>
                    <m:r>
                      <a:rPr lang="zh-CN" altLang="en-US" sz="2800" i="1" dirty="0" smtClean="0">
                        <a:latin typeface="Cambria Math"/>
                      </a:rPr>
                      <m:t>＝</m:t>
                    </m:r>
                    <m:r>
                      <a:rPr lang="en-US" altLang="zh-CN" sz="2800" i="1" dirty="0" smtClean="0">
                        <a:latin typeface="Cambria Math"/>
                      </a:rPr>
                      <m:t>0</m:t>
                    </m:r>
                  </m:oMath>
                </a14:m>
                <a:r>
                  <a:rPr lang="zh-CN" altLang="en-US" sz="2800" dirty="0" smtClean="0"/>
                  <a:t>，则回到步骤</a:t>
                </a:r>
                <a:r>
                  <a:rPr lang="en-US" altLang="zh-CN" sz="2800" dirty="0" smtClean="0">
                    <a:solidFill>
                      <a:srgbClr val="00B0F0"/>
                    </a:solidFill>
                  </a:rPr>
                  <a:t>1</a:t>
                </a:r>
                <a:r>
                  <a:rPr lang="zh-CN" altLang="en-US" sz="2800" dirty="0" smtClean="0"/>
                  <a:t>；</a:t>
                </a:r>
              </a:p>
              <a:p>
                <a:pPr marL="914400" lvl="1" indent="-457200">
                  <a:lnSpc>
                    <a:spcPct val="90000"/>
                  </a:lnSpc>
                  <a:buFont typeface="+mj-lt"/>
                  <a:buAutoNum type="arabicPeriod"/>
                </a:pPr>
                <a:r>
                  <a:rPr lang="zh-CN" altLang="en-US" sz="2800" dirty="0" smtClean="0"/>
                  <a:t>对消息的签名为</a:t>
                </a:r>
                <a14:m>
                  <m:oMath xmlns:m="http://schemas.openxmlformats.org/officeDocument/2006/math">
                    <m:r>
                      <a:rPr lang="en-US" altLang="zh-CN" sz="2800" b="1" i="1" dirty="0" smtClean="0">
                        <a:solidFill>
                          <a:srgbClr val="FF00FF"/>
                        </a:solidFill>
                        <a:latin typeface="Cambria Math"/>
                      </a:rPr>
                      <m:t>(</m:t>
                    </m:r>
                    <m:r>
                      <a:rPr lang="en-US" altLang="zh-CN" sz="2800" b="1" i="1" dirty="0" smtClean="0">
                        <a:solidFill>
                          <a:srgbClr val="FF00FF"/>
                        </a:solidFill>
                        <a:latin typeface="Cambria Math"/>
                      </a:rPr>
                      <m:t>𝒓</m:t>
                    </m:r>
                    <m:r>
                      <a:rPr lang="en-US" altLang="zh-CN" sz="2800" b="1" i="1" dirty="0" smtClean="0">
                        <a:solidFill>
                          <a:srgbClr val="FF00FF"/>
                        </a:solidFill>
                        <a:latin typeface="Cambria Math"/>
                      </a:rPr>
                      <m:t>, </m:t>
                    </m:r>
                    <m:r>
                      <a:rPr lang="en-US" altLang="zh-CN" sz="2800" b="1" i="1" dirty="0" smtClean="0">
                        <a:solidFill>
                          <a:srgbClr val="FF00FF"/>
                        </a:solidFill>
                        <a:latin typeface="Cambria Math"/>
                      </a:rPr>
                      <m:t>𝒔</m:t>
                    </m:r>
                    <m:r>
                      <a:rPr lang="en-US" altLang="zh-CN" sz="2800" b="1" i="1" dirty="0" smtClean="0">
                        <a:solidFill>
                          <a:srgbClr val="FF00FF"/>
                        </a:solidFill>
                        <a:latin typeface="Cambria Math"/>
                      </a:rPr>
                      <m:t>)</m:t>
                    </m:r>
                  </m:oMath>
                </a14:m>
                <a:r>
                  <a:rPr lang="zh-CN" altLang="en-US" sz="2800" b="1" dirty="0" smtClean="0">
                    <a:solidFill>
                      <a:srgbClr val="FF00FF"/>
                    </a:solidFill>
                  </a:rPr>
                  <a:t>，</a:t>
                </a:r>
                <a:r>
                  <a:rPr lang="zh-CN" altLang="en-US" sz="2800" dirty="0" smtClean="0"/>
                  <a:t>签名者把消息</a:t>
                </a:r>
                <a14:m>
                  <m:oMath xmlns:m="http://schemas.openxmlformats.org/officeDocument/2006/math">
                    <m:r>
                      <a:rPr lang="en-US" altLang="zh-CN" sz="2800" i="1" dirty="0" smtClean="0">
                        <a:latin typeface="Cambria Math"/>
                      </a:rPr>
                      <m:t>𝑚</m:t>
                    </m:r>
                  </m:oMath>
                </a14:m>
                <a:r>
                  <a:rPr lang="zh-CN" altLang="en-US" sz="2800" dirty="0" smtClean="0"/>
                  <a:t>和签名</a:t>
                </a:r>
                <a14:m>
                  <m:oMath xmlns:m="http://schemas.openxmlformats.org/officeDocument/2006/math">
                    <m:r>
                      <a:rPr lang="en-US" altLang="zh-CN" sz="2800" i="1" dirty="0" smtClean="0">
                        <a:latin typeface="Cambria Math"/>
                      </a:rPr>
                      <m:t>(</m:t>
                    </m:r>
                    <m:r>
                      <a:rPr lang="en-US" altLang="zh-CN" sz="2800" i="1" dirty="0" smtClean="0">
                        <a:latin typeface="Cambria Math"/>
                      </a:rPr>
                      <m:t>𝑟</m:t>
                    </m:r>
                    <m:r>
                      <a:rPr lang="en-US" altLang="zh-CN" sz="2800" i="1" dirty="0" smtClean="0">
                        <a:latin typeface="Cambria Math"/>
                      </a:rPr>
                      <m:t>, </m:t>
                    </m:r>
                    <m:r>
                      <a:rPr lang="en-US" altLang="zh-CN" sz="2800" i="1" dirty="0" smtClean="0">
                        <a:latin typeface="Cambria Math"/>
                      </a:rPr>
                      <m:t>𝑠</m:t>
                    </m:r>
                    <m:r>
                      <a:rPr lang="en-US" altLang="zh-CN" sz="2800" i="1" dirty="0" smtClean="0">
                        <a:latin typeface="Cambria Math"/>
                      </a:rPr>
                      <m:t>)</m:t>
                    </m:r>
                  </m:oMath>
                </a14:m>
                <a:r>
                  <a:rPr lang="zh-CN" altLang="en-US" sz="2800" dirty="0" smtClean="0"/>
                  <a:t>发送给接收者</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05000"/>
                <a:ext cx="8229600" cy="4419600"/>
              </a:xfrm>
              <a:blipFill rotWithShape="1">
                <a:blip r:embed="rId2" cstate="print"/>
                <a:stretch>
                  <a:fillRect l="-1481" t="-262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90000"/>
                  </a:lnSpc>
                </a:pPr>
                <a:r>
                  <a:rPr lang="zh-CN" altLang="en-US" b="1" dirty="0" smtClean="0">
                    <a:solidFill>
                      <a:srgbClr val="FF0000"/>
                    </a:solidFill>
                  </a:rPr>
                  <a:t>验证签名：</a:t>
                </a:r>
                <a:r>
                  <a:rPr lang="zh-CN" altLang="en-US" dirty="0" smtClean="0"/>
                  <a:t>收到消息</a:t>
                </a:r>
                <a14:m>
                  <m:oMath xmlns:m="http://schemas.openxmlformats.org/officeDocument/2006/math">
                    <m:r>
                      <a:rPr lang="en-US" altLang="zh-CN" i="1" dirty="0" smtClean="0">
                        <a:latin typeface="Cambria Math"/>
                      </a:rPr>
                      <m:t>𝑚</m:t>
                    </m:r>
                  </m:oMath>
                </a14:m>
                <a:r>
                  <a:rPr lang="zh-CN" altLang="en-US" dirty="0" smtClean="0"/>
                  <a:t>和签名</a:t>
                </a:r>
                <a14:m>
                  <m:oMath xmlns:m="http://schemas.openxmlformats.org/officeDocument/2006/math">
                    <m:r>
                      <a:rPr lang="en-US" altLang="zh-CN" i="1" dirty="0" smtClean="0">
                        <a:latin typeface="Cambria Math"/>
                      </a:rPr>
                      <m:t>( </m:t>
                    </m:r>
                    <m:r>
                      <a:rPr lang="en-US" altLang="zh-CN" i="1" dirty="0" smtClean="0">
                        <a:latin typeface="Cambria Math"/>
                      </a:rPr>
                      <m:t>𝑟</m:t>
                    </m:r>
                    <m:r>
                      <a:rPr lang="en-US" altLang="zh-CN" i="1" dirty="0" smtClean="0">
                        <a:latin typeface="Cambria Math"/>
                      </a:rPr>
                      <m:t>, </m:t>
                    </m:r>
                    <m:r>
                      <a:rPr lang="en-US" altLang="zh-CN" i="1" dirty="0" smtClean="0">
                        <a:latin typeface="Cambria Math"/>
                      </a:rPr>
                      <m:t>𝑠</m:t>
                    </m:r>
                    <m:r>
                      <a:rPr lang="en-US" altLang="zh-CN" i="1" dirty="0" smtClean="0">
                        <a:latin typeface="Cambria Math"/>
                      </a:rPr>
                      <m:t> )</m:t>
                    </m:r>
                  </m:oMath>
                </a14:m>
                <a:r>
                  <a:rPr lang="zh-CN" altLang="en-US" dirty="0" smtClean="0"/>
                  <a:t>之后</a:t>
                </a:r>
              </a:p>
              <a:p>
                <a:pPr marL="914400" lvl="1" indent="-457200">
                  <a:lnSpc>
                    <a:spcPct val="90000"/>
                  </a:lnSpc>
                  <a:buFont typeface="+mj-lt"/>
                  <a:buAutoNum type="arabicPeriod"/>
                </a:pPr>
                <a:r>
                  <a:rPr lang="zh-CN" altLang="en-US" sz="2800" dirty="0" smtClean="0"/>
                  <a:t>检验</a:t>
                </a:r>
                <a14:m>
                  <m:oMath xmlns:m="http://schemas.openxmlformats.org/officeDocument/2006/math">
                    <m:r>
                      <a:rPr lang="en-US" altLang="zh-CN" sz="2800" i="1" dirty="0" smtClean="0">
                        <a:latin typeface="Cambria Math"/>
                      </a:rPr>
                      <m:t>𝑟</m:t>
                    </m:r>
                    <m:r>
                      <a:rPr lang="zh-CN" altLang="en-US" sz="2800" i="1" dirty="0" smtClean="0">
                        <a:latin typeface="Cambria Math"/>
                      </a:rPr>
                      <m:t>、</m:t>
                    </m:r>
                    <m:r>
                      <a:rPr lang="en-US" altLang="zh-CN" sz="2800" i="1" dirty="0" smtClean="0">
                        <a:latin typeface="Cambria Math"/>
                      </a:rPr>
                      <m:t>𝑠</m:t>
                    </m:r>
                    <m:r>
                      <a:rPr lang="zh-CN" altLang="en-US" sz="2800" i="1" dirty="0" smtClean="0">
                        <a:latin typeface="Cambria Math"/>
                      </a:rPr>
                      <m:t>，</m:t>
                    </m:r>
                  </m:oMath>
                </a14:m>
                <a:r>
                  <a:rPr lang="zh-CN" altLang="en-US" sz="2800" dirty="0" smtClean="0"/>
                  <a:t>要求</a:t>
                </a:r>
                <a14:m>
                  <m:oMath xmlns:m="http://schemas.openxmlformats.org/officeDocument/2006/math">
                    <m:r>
                      <a:rPr lang="en-US" altLang="zh-CN" sz="2800" i="1" dirty="0" smtClean="0">
                        <a:latin typeface="Cambria Math"/>
                      </a:rPr>
                      <m:t>𝑟</m:t>
                    </m:r>
                    <m:r>
                      <a:rPr lang="zh-CN" altLang="en-US" sz="2800" i="1" dirty="0" smtClean="0">
                        <a:latin typeface="Cambria Math"/>
                      </a:rPr>
                      <m:t>、</m:t>
                    </m:r>
                    <m:r>
                      <a:rPr lang="en-US" altLang="zh-CN" sz="2800" i="1" dirty="0" smtClean="0">
                        <a:latin typeface="Cambria Math"/>
                      </a:rPr>
                      <m:t>𝑠</m:t>
                    </m:r>
                    <m:r>
                      <a:rPr lang="en-US" altLang="zh-CN" sz="2800" i="1" dirty="0" smtClean="0">
                        <a:latin typeface="Cambria Math"/>
                      </a:rPr>
                      <m:t>∈[1, </m:t>
                    </m:r>
                    <m:r>
                      <a:rPr lang="en-US" altLang="zh-CN" sz="2800" i="1" dirty="0" smtClean="0">
                        <a:latin typeface="Cambria Math"/>
                      </a:rPr>
                      <m:t>𝑛</m:t>
                    </m:r>
                    <m:r>
                      <a:rPr lang="zh-CN" altLang="en-US" sz="2800" i="1" dirty="0" smtClean="0">
                        <a:latin typeface="Cambria Math"/>
                      </a:rPr>
                      <m:t>－</m:t>
                    </m:r>
                    <m:r>
                      <a:rPr lang="en-US" altLang="zh-CN" sz="2800" i="1" dirty="0" smtClean="0">
                        <a:latin typeface="Cambria Math"/>
                      </a:rPr>
                      <m:t>1]</m:t>
                    </m:r>
                  </m:oMath>
                </a14:m>
                <a:endParaRPr lang="zh-CN" altLang="en-US" sz="2800" dirty="0" smtClean="0"/>
              </a:p>
              <a:p>
                <a:pPr marL="914400" lvl="1" indent="-457200">
                  <a:lnSpc>
                    <a:spcPct val="90000"/>
                  </a:lnSpc>
                  <a:buFont typeface="+mj-lt"/>
                  <a:buAutoNum type="arabicPeriod"/>
                </a:pPr>
                <a:r>
                  <a:rPr lang="zh-CN" altLang="en-US" sz="2800" dirty="0" smtClean="0"/>
                  <a:t>计算</a:t>
                </a:r>
                <a14:m>
                  <m:oMath xmlns:m="http://schemas.openxmlformats.org/officeDocument/2006/math">
                    <m:r>
                      <a:rPr lang="en-US" altLang="zh-CN" sz="2800" i="1" dirty="0" smtClean="0">
                        <a:latin typeface="Cambria Math"/>
                      </a:rPr>
                      <m:t>𝑒</m:t>
                    </m:r>
                    <m:r>
                      <a:rPr lang="zh-CN" altLang="en-US" sz="2800" i="1" dirty="0" smtClean="0">
                        <a:latin typeface="Cambria Math"/>
                      </a:rPr>
                      <m:t>＝</m:t>
                    </m:r>
                    <m:r>
                      <a:rPr lang="en-US" altLang="zh-CN" sz="2800" i="1" dirty="0" smtClean="0">
                        <a:latin typeface="Cambria Math"/>
                      </a:rPr>
                      <m:t>𝑆𝐻𝐴</m:t>
                    </m:r>
                    <m:r>
                      <a:rPr lang="en-US" altLang="zh-CN" sz="2800" i="1" dirty="0" smtClean="0">
                        <a:latin typeface="Cambria Math"/>
                      </a:rPr>
                      <m:t>1(</m:t>
                    </m:r>
                    <m:r>
                      <a:rPr lang="en-US" altLang="zh-CN" sz="2800" i="1" dirty="0" smtClean="0">
                        <a:latin typeface="Cambria Math"/>
                      </a:rPr>
                      <m:t>𝑚</m:t>
                    </m:r>
                    <m:r>
                      <a:rPr lang="en-US" altLang="zh-CN" sz="2800" i="1" dirty="0" smtClean="0">
                        <a:latin typeface="Cambria Math"/>
                      </a:rPr>
                      <m:t>)</m:t>
                    </m:r>
                  </m:oMath>
                </a14:m>
                <a:endParaRPr lang="zh-CN" altLang="en-US" sz="2800" dirty="0" smtClean="0"/>
              </a:p>
              <a:p>
                <a:pPr marL="914400" lvl="1" indent="-457200">
                  <a:lnSpc>
                    <a:spcPct val="90000"/>
                  </a:lnSpc>
                  <a:buFont typeface="+mj-lt"/>
                  <a:buAutoNum type="arabicPeriod"/>
                </a:pPr>
                <a:r>
                  <a:rPr lang="zh-CN" altLang="en-US" sz="2800" dirty="0" smtClean="0"/>
                  <a:t>计算</a:t>
                </a:r>
                <a14:m>
                  <m:oMath xmlns:m="http://schemas.openxmlformats.org/officeDocument/2006/math">
                    <m:r>
                      <a:rPr lang="en-US" altLang="zh-CN" sz="2800" i="1" dirty="0" smtClean="0">
                        <a:latin typeface="Cambria Math"/>
                      </a:rPr>
                      <m:t>𝑤</m:t>
                    </m:r>
                    <m:r>
                      <a:rPr lang="zh-CN" altLang="en-US" sz="2800" i="1" dirty="0" smtClean="0">
                        <a:latin typeface="Cambria Math"/>
                      </a:rPr>
                      <m:t>＝</m:t>
                    </m:r>
                    <m:sSup>
                      <m:sSupPr>
                        <m:ctrlPr>
                          <a:rPr lang="en-US" altLang="zh-CN" sz="2800" i="1" dirty="0" smtClean="0">
                            <a:latin typeface="Cambria Math" panose="02040503050406030204" pitchFamily="18" charset="0"/>
                          </a:rPr>
                        </m:ctrlPr>
                      </m:sSupPr>
                      <m:e>
                        <m:r>
                          <a:rPr lang="en-US" altLang="zh-CN" sz="2800" b="0" i="1" dirty="0" smtClean="0">
                            <a:latin typeface="Cambria Math"/>
                          </a:rPr>
                          <m:t>𝑠</m:t>
                        </m:r>
                      </m:e>
                      <m:sup>
                        <m:r>
                          <a:rPr lang="en-US" altLang="zh-CN" sz="2800" b="0" i="1" dirty="0" smtClean="0">
                            <a:latin typeface="Cambria Math"/>
                          </a:rPr>
                          <m:t>−1</m:t>
                        </m:r>
                      </m:sup>
                    </m:sSup>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r>
                      <a:rPr lang="zh-CN" altLang="en-US" sz="2800" i="1" dirty="0" smtClean="0">
                        <a:latin typeface="Cambria Math"/>
                      </a:rPr>
                      <m:t> </m:t>
                    </m:r>
                  </m:oMath>
                </a14:m>
                <a:endParaRPr lang="zh-CN" altLang="en-US" sz="2800" dirty="0" smtClean="0"/>
              </a:p>
              <a:p>
                <a:pPr marL="914400" lvl="1" indent="-457200">
                  <a:lnSpc>
                    <a:spcPct val="90000"/>
                  </a:lnSpc>
                  <a:buFont typeface="+mj-lt"/>
                  <a:buAutoNum type="arabicPeriod"/>
                </a:pPr>
                <a:r>
                  <a:rPr lang="zh-CN" altLang="en-US" sz="2800" dirty="0" smtClean="0"/>
                  <a:t>计算</a:t>
                </a:r>
                <a14:m>
                  <m:oMath xmlns:m="http://schemas.openxmlformats.org/officeDocument/2006/math">
                    <m:r>
                      <a:rPr lang="en-US" altLang="zh-CN" sz="2800" i="1" dirty="0" smtClean="0">
                        <a:latin typeface="Cambria Math"/>
                      </a:rPr>
                      <m:t>𝑢</m:t>
                    </m:r>
                    <m:r>
                      <a:rPr lang="en-US" altLang="zh-CN" sz="2800" i="1" baseline="-25000" dirty="0" smtClean="0">
                        <a:latin typeface="Cambria Math"/>
                      </a:rPr>
                      <m:t>1</m:t>
                    </m:r>
                    <m:r>
                      <a:rPr lang="zh-CN" altLang="en-US" sz="2800" i="1" dirty="0" smtClean="0">
                        <a:latin typeface="Cambria Math"/>
                      </a:rPr>
                      <m:t>＝</m:t>
                    </m:r>
                    <m:r>
                      <a:rPr lang="en-US" altLang="zh-CN" sz="2800" i="1" dirty="0" err="1" smtClean="0">
                        <a:latin typeface="Cambria Math"/>
                      </a:rPr>
                      <m:t>𝑒𝑤</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r>
                      <a:rPr lang="zh-CN" altLang="en-US" sz="2800" i="1" dirty="0" smtClean="0">
                        <a:latin typeface="Cambria Math"/>
                      </a:rPr>
                      <m:t>；</m:t>
                    </m:r>
                    <m:r>
                      <a:rPr lang="en-US" altLang="zh-CN" sz="2800" i="1" dirty="0" smtClean="0">
                        <a:latin typeface="Cambria Math"/>
                      </a:rPr>
                      <m:t>𝑢</m:t>
                    </m:r>
                    <m:r>
                      <a:rPr lang="en-US" altLang="zh-CN" sz="2800" i="1" baseline="-25000" dirty="0" smtClean="0">
                        <a:latin typeface="Cambria Math"/>
                      </a:rPr>
                      <m:t>2</m:t>
                    </m:r>
                    <m:r>
                      <a:rPr lang="zh-CN" altLang="en-US" sz="2800" i="1" dirty="0" smtClean="0">
                        <a:latin typeface="Cambria Math"/>
                      </a:rPr>
                      <m:t>＝</m:t>
                    </m:r>
                    <m:r>
                      <a:rPr lang="en-US" altLang="zh-CN" sz="2800" i="1" dirty="0" err="1" smtClean="0">
                        <a:latin typeface="Cambria Math"/>
                      </a:rPr>
                      <m:t>𝑟𝑤</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oMath>
                </a14:m>
                <a:endParaRPr lang="zh-CN" altLang="en-US" sz="2800" dirty="0" smtClean="0"/>
              </a:p>
              <a:p>
                <a:pPr marL="914400" lvl="1" indent="-457200">
                  <a:lnSpc>
                    <a:spcPct val="90000"/>
                  </a:lnSpc>
                  <a:buFont typeface="+mj-lt"/>
                  <a:buAutoNum type="arabicPeriod"/>
                </a:pPr>
                <a:r>
                  <a:rPr lang="zh-CN" altLang="en-US" sz="2800" dirty="0" smtClean="0"/>
                  <a:t>计算</a:t>
                </a:r>
                <a14:m>
                  <m:oMath xmlns:m="http://schemas.openxmlformats.org/officeDocument/2006/math">
                    <m:r>
                      <a:rPr lang="en-US" altLang="zh-CN" sz="2800" i="1" dirty="0" smtClean="0">
                        <a:latin typeface="Cambria Math"/>
                      </a:rPr>
                      <m:t>𝑋</m:t>
                    </m:r>
                    <m:r>
                      <a:rPr lang="zh-CN" altLang="en-US" sz="2800" i="1" dirty="0" smtClean="0">
                        <a:latin typeface="Cambria Math"/>
                      </a:rPr>
                      <m:t>＝</m:t>
                    </m:r>
                    <m:r>
                      <a:rPr lang="en-US" altLang="zh-CN" sz="2800" i="1" dirty="0" smtClean="0">
                        <a:latin typeface="Cambria Math"/>
                      </a:rPr>
                      <m:t>𝑢</m:t>
                    </m:r>
                    <m:r>
                      <a:rPr lang="en-US" altLang="zh-CN" sz="2800" i="1" baseline="-25000" dirty="0" smtClean="0">
                        <a:latin typeface="Cambria Math"/>
                      </a:rPr>
                      <m:t>1</m:t>
                    </m:r>
                    <m:r>
                      <a:rPr lang="en-US" altLang="zh-CN" sz="2800" i="1" dirty="0" smtClean="0">
                        <a:latin typeface="Cambria Math"/>
                      </a:rPr>
                      <m:t>𝐺</m:t>
                    </m:r>
                    <m:r>
                      <a:rPr lang="zh-CN" altLang="en-US" sz="2800" i="1" dirty="0" smtClean="0">
                        <a:latin typeface="Cambria Math"/>
                      </a:rPr>
                      <m:t>＋</m:t>
                    </m:r>
                    <m:r>
                      <a:rPr lang="en-US" altLang="zh-CN" sz="2800" i="1" dirty="0" smtClean="0">
                        <a:latin typeface="Cambria Math"/>
                      </a:rPr>
                      <m:t>𝑢</m:t>
                    </m:r>
                    <m:r>
                      <a:rPr lang="en-US" altLang="zh-CN" sz="2800" i="1" baseline="-25000" dirty="0" smtClean="0">
                        <a:latin typeface="Cambria Math"/>
                      </a:rPr>
                      <m:t>2</m:t>
                    </m:r>
                    <m:r>
                      <a:rPr lang="en-US" altLang="zh-CN" sz="2800" i="1" dirty="0" smtClean="0">
                        <a:latin typeface="Cambria Math"/>
                      </a:rPr>
                      <m:t>𝑄</m:t>
                    </m:r>
                    <m:r>
                      <a:rPr lang="zh-CN" altLang="en-US" sz="2800" i="1" dirty="0" smtClean="0">
                        <a:latin typeface="Cambria Math"/>
                      </a:rPr>
                      <m:t>。</m:t>
                    </m:r>
                  </m:oMath>
                </a14:m>
                <a:r>
                  <a:rPr lang="zh-CN" altLang="en-US" sz="2800" dirty="0" smtClean="0"/>
                  <a:t>如果</a:t>
                </a:r>
                <a14:m>
                  <m:oMath xmlns:m="http://schemas.openxmlformats.org/officeDocument/2006/math">
                    <m:r>
                      <a:rPr lang="en-US" altLang="zh-CN" sz="2800" i="1" dirty="0" smtClean="0">
                        <a:latin typeface="Cambria Math"/>
                      </a:rPr>
                      <m:t>𝑋</m:t>
                    </m:r>
                    <m:r>
                      <a:rPr lang="zh-CN" altLang="en-US" sz="2800" i="1" dirty="0" smtClean="0">
                        <a:latin typeface="Cambria Math"/>
                      </a:rPr>
                      <m:t>＝</m:t>
                    </m:r>
                    <m:r>
                      <a:rPr lang="en-US" altLang="zh-CN" sz="2800" i="1" dirty="0" smtClean="0">
                        <a:latin typeface="Cambria Math"/>
                      </a:rPr>
                      <m:t>0</m:t>
                    </m:r>
                  </m:oMath>
                </a14:m>
                <a:r>
                  <a:rPr lang="zh-CN" altLang="en-US" sz="2800" dirty="0" smtClean="0"/>
                  <a:t>，表示签名无效；否则，</a:t>
                </a:r>
                <a14:m>
                  <m:oMath xmlns:m="http://schemas.openxmlformats.org/officeDocument/2006/math">
                    <m:r>
                      <a:rPr lang="en-US" altLang="zh-CN" sz="2800" i="1" dirty="0" smtClean="0">
                        <a:latin typeface="Cambria Math"/>
                      </a:rPr>
                      <m:t>𝑋</m:t>
                    </m:r>
                    <m:r>
                      <a:rPr lang="zh-CN" altLang="en-US" sz="2800" i="1" dirty="0" smtClean="0">
                        <a:latin typeface="Cambria Math"/>
                      </a:rPr>
                      <m:t>＝</m:t>
                    </m:r>
                    <m:r>
                      <a:rPr lang="en-US" altLang="zh-CN" sz="2800" i="1" dirty="0" smtClean="0">
                        <a:latin typeface="Cambria Math"/>
                      </a:rPr>
                      <m:t>(</m:t>
                    </m:r>
                    <m:r>
                      <a:rPr lang="en-US" altLang="zh-CN" sz="2800" i="1" dirty="0" smtClean="0">
                        <a:latin typeface="Cambria Math"/>
                      </a:rPr>
                      <m:t>𝑥</m:t>
                    </m:r>
                    <m:r>
                      <a:rPr lang="en-US" altLang="zh-CN" sz="2800" i="1" baseline="-25000" dirty="0" smtClean="0">
                        <a:latin typeface="Cambria Math"/>
                      </a:rPr>
                      <m:t>1</m:t>
                    </m:r>
                    <m:r>
                      <a:rPr lang="en-US" altLang="zh-CN" sz="2800" i="1" dirty="0" smtClean="0">
                        <a:latin typeface="Cambria Math"/>
                      </a:rPr>
                      <m:t>, </m:t>
                    </m:r>
                    <m:r>
                      <a:rPr lang="en-US" altLang="zh-CN" sz="2800" i="1" dirty="0" smtClean="0">
                        <a:latin typeface="Cambria Math"/>
                      </a:rPr>
                      <m:t>𝑦</m:t>
                    </m:r>
                    <m:r>
                      <a:rPr lang="en-US" altLang="zh-CN" sz="2800" i="1" baseline="-25000" dirty="0" smtClean="0">
                        <a:latin typeface="Cambria Math"/>
                      </a:rPr>
                      <m:t>1</m:t>
                    </m:r>
                    <m:r>
                      <a:rPr lang="en-US" altLang="zh-CN" sz="2800" i="1" dirty="0" smtClean="0">
                        <a:latin typeface="Cambria Math"/>
                      </a:rPr>
                      <m:t>)</m:t>
                    </m:r>
                  </m:oMath>
                </a14:m>
                <a:r>
                  <a:rPr lang="zh-CN" altLang="en-US" sz="2800" dirty="0" smtClean="0"/>
                  <a:t>，计算</a:t>
                </a:r>
                <a14:m>
                  <m:oMath xmlns:m="http://schemas.openxmlformats.org/officeDocument/2006/math">
                    <m:r>
                      <a:rPr lang="en-US" altLang="zh-CN" sz="2800" i="1" dirty="0" smtClean="0">
                        <a:latin typeface="Cambria Math"/>
                      </a:rPr>
                      <m:t>𝑣</m:t>
                    </m:r>
                    <m:r>
                      <a:rPr lang="zh-CN" altLang="en-US" sz="2800" i="1" dirty="0" smtClean="0">
                        <a:latin typeface="Cambria Math"/>
                      </a:rPr>
                      <m:t>＝</m:t>
                    </m:r>
                    <m:r>
                      <a:rPr lang="en-US" altLang="zh-CN" sz="2800" i="1" dirty="0" smtClean="0">
                        <a:latin typeface="Cambria Math"/>
                      </a:rPr>
                      <m:t>𝑥</m:t>
                    </m:r>
                    <m:r>
                      <a:rPr lang="en-US" altLang="zh-CN" sz="2800" i="1" baseline="-25000" dirty="0" smtClean="0">
                        <a:latin typeface="Cambria Math"/>
                      </a:rPr>
                      <m:t>1</m:t>
                    </m:r>
                    <m:r>
                      <a:rPr lang="en-US" altLang="zh-CN" sz="2800" i="1" dirty="0" smtClean="0">
                        <a:latin typeface="Cambria Math"/>
                      </a:rPr>
                      <m:t> </m:t>
                    </m:r>
                    <m:r>
                      <a:rPr lang="en-US" altLang="zh-CN" sz="2800" i="1" dirty="0" smtClean="0">
                        <a:latin typeface="Cambria Math"/>
                      </a:rPr>
                      <m:t>𝑚𝑜𝑑</m:t>
                    </m:r>
                    <m:r>
                      <a:rPr lang="en-US" altLang="zh-CN" sz="2800" i="1" dirty="0" smtClean="0">
                        <a:latin typeface="Cambria Math"/>
                      </a:rPr>
                      <m:t> </m:t>
                    </m:r>
                    <m:r>
                      <a:rPr lang="en-US" altLang="zh-CN" sz="2800" i="1" dirty="0" smtClean="0">
                        <a:latin typeface="Cambria Math"/>
                      </a:rPr>
                      <m:t>𝑛</m:t>
                    </m:r>
                  </m:oMath>
                </a14:m>
                <a:endParaRPr lang="zh-CN" altLang="en-US" sz="2800" dirty="0" smtClean="0"/>
              </a:p>
              <a:p>
                <a:pPr marL="914400" lvl="1" indent="-457200">
                  <a:lnSpc>
                    <a:spcPct val="90000"/>
                  </a:lnSpc>
                  <a:buFont typeface="+mj-lt"/>
                  <a:buAutoNum type="arabicPeriod"/>
                </a:pPr>
                <a:r>
                  <a:rPr lang="zh-CN" altLang="en-US" sz="2800" dirty="0" smtClean="0"/>
                  <a:t>如果</a:t>
                </a:r>
                <a14:m>
                  <m:oMath xmlns:m="http://schemas.openxmlformats.org/officeDocument/2006/math">
                    <m:r>
                      <a:rPr lang="en-US" altLang="zh-CN" sz="2800" b="1" i="1" dirty="0" smtClean="0">
                        <a:solidFill>
                          <a:srgbClr val="692AA2"/>
                        </a:solidFill>
                        <a:latin typeface="Cambria Math"/>
                      </a:rPr>
                      <m:t>𝒗</m:t>
                    </m:r>
                    <m:r>
                      <a:rPr lang="zh-CN" altLang="en-US" sz="2800" b="1" i="1" dirty="0" smtClean="0">
                        <a:solidFill>
                          <a:srgbClr val="692AA2"/>
                        </a:solidFill>
                        <a:latin typeface="Cambria Math"/>
                      </a:rPr>
                      <m:t>＝</m:t>
                    </m:r>
                    <m:r>
                      <a:rPr lang="en-US" altLang="zh-CN" sz="2800" b="1" i="1" dirty="0" smtClean="0">
                        <a:solidFill>
                          <a:srgbClr val="692AA2"/>
                        </a:solidFill>
                        <a:latin typeface="Cambria Math"/>
                      </a:rPr>
                      <m:t>𝒓</m:t>
                    </m:r>
                  </m:oMath>
                </a14:m>
                <a:r>
                  <a:rPr lang="zh-CN" altLang="en-US" sz="2800" dirty="0" smtClean="0"/>
                  <a:t>，表示签名有效；否则表示签名无效</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cstate="print"/>
                <a:stretch>
                  <a:fillRect l="-1259" t="-2710" r="-585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62290" y="1832193"/>
            <a:ext cx="8244868" cy="3127158"/>
          </a:xfrm>
          <a:prstGeom prst="rect">
            <a:avLst/>
          </a:prstGeom>
        </p:spPr>
        <p:txBody>
          <a:bodyPr vert="horz" wrap="square" lIns="0" tIns="142758" rIns="0" bIns="0" numCol="1" rtlCol="0" anchor="t" anchorCtr="0" compatLnSpc="1">
            <a:prstTxWarp prst="textNoShape">
              <a:avLst/>
            </a:prstTxWarp>
            <a:spAutoFit/>
          </a:bodyPr>
          <a:lstStyle/>
          <a:p>
            <a:pPr marL="43262"/>
            <a:r>
              <a:rPr spc="-5" dirty="0"/>
              <a:t>3</a:t>
            </a:r>
            <a:r>
              <a:rPr spc="-5" dirty="0">
                <a:latin typeface="宋体"/>
                <a:cs typeface="宋体"/>
              </a:rPr>
              <a:t>、利用椭圆曲线密码实现数字签名</a:t>
            </a:r>
          </a:p>
          <a:p>
            <a:pPr marL="43262">
              <a:spcBef>
                <a:spcPts val="761"/>
              </a:spcBef>
            </a:pPr>
            <a:r>
              <a:rPr spc="-15" dirty="0">
                <a:latin typeface="宋体"/>
                <a:cs typeface="宋体"/>
              </a:rPr>
              <a:t>⑷</a:t>
            </a:r>
            <a:r>
              <a:rPr spc="-802" dirty="0">
                <a:latin typeface="宋体"/>
                <a:cs typeface="宋体"/>
              </a:rPr>
              <a:t> </a:t>
            </a:r>
            <a:r>
              <a:rPr spc="-5" dirty="0">
                <a:latin typeface="宋体"/>
                <a:cs typeface="宋体"/>
              </a:rPr>
              <a:t>椭圆曲线密码签名的应用</a:t>
            </a:r>
          </a:p>
          <a:p>
            <a:pPr marL="43262">
              <a:spcBef>
                <a:spcPts val="877"/>
              </a:spcBef>
            </a:pPr>
            <a:r>
              <a:rPr sz="2805" spc="1212" dirty="0">
                <a:latin typeface="Wingdings"/>
                <a:cs typeface="Wingdings"/>
              </a:rPr>
              <a:t></a:t>
            </a:r>
            <a:r>
              <a:rPr sz="2805" spc="-90" dirty="0">
                <a:latin typeface="Times New Roman"/>
                <a:cs typeface="Times New Roman"/>
              </a:rPr>
              <a:t> </a:t>
            </a:r>
            <a:r>
              <a:rPr sz="2805" dirty="0">
                <a:latin typeface="宋体"/>
                <a:cs typeface="宋体"/>
              </a:rPr>
              <a:t>安全，密钥短、软硬件实现节省等特点。</a:t>
            </a:r>
            <a:endParaRPr sz="2805">
              <a:latin typeface="宋体"/>
              <a:cs typeface="宋体"/>
            </a:endParaRPr>
          </a:p>
          <a:p>
            <a:pPr marL="386814" marR="5090" indent="-344188">
              <a:spcBef>
                <a:spcPts val="501"/>
              </a:spcBef>
            </a:pPr>
            <a:r>
              <a:rPr sz="2805" spc="1212" dirty="0">
                <a:latin typeface="Wingdings"/>
                <a:cs typeface="Wingdings"/>
              </a:rPr>
              <a:t></a:t>
            </a:r>
            <a:r>
              <a:rPr sz="2805" spc="-90" dirty="0">
                <a:latin typeface="Times New Roman"/>
                <a:cs typeface="Times New Roman"/>
              </a:rPr>
              <a:t> </a:t>
            </a:r>
            <a:r>
              <a:rPr sz="2805" spc="-5" dirty="0"/>
              <a:t>2000</a:t>
            </a:r>
            <a:r>
              <a:rPr sz="2805" dirty="0">
                <a:latin typeface="宋体"/>
                <a:cs typeface="宋体"/>
              </a:rPr>
              <a:t>年美国政府已将椭圆曲线密码引入数字签名标 </a:t>
            </a:r>
            <a:r>
              <a:rPr sz="2805" spc="-5" dirty="0">
                <a:latin typeface="宋体"/>
                <a:cs typeface="宋体"/>
              </a:rPr>
              <a:t>准</a:t>
            </a:r>
            <a:r>
              <a:rPr sz="2805" dirty="0"/>
              <a:t>DS</a:t>
            </a:r>
            <a:r>
              <a:rPr sz="2805" spc="5" dirty="0"/>
              <a:t>S</a:t>
            </a:r>
            <a:r>
              <a:rPr sz="2805" spc="-10" dirty="0">
                <a:latin typeface="宋体"/>
                <a:cs typeface="宋体"/>
              </a:rPr>
              <a:t>。</a:t>
            </a:r>
            <a:endParaRPr sz="2805">
              <a:latin typeface="宋体"/>
              <a:cs typeface="宋体"/>
            </a:endParaRPr>
          </a:p>
          <a:p>
            <a:pPr marL="43262">
              <a:lnSpc>
                <a:spcPts val="3341"/>
              </a:lnSpc>
              <a:spcBef>
                <a:spcPts val="852"/>
              </a:spcBef>
            </a:pPr>
            <a:r>
              <a:rPr sz="2805" spc="1212" dirty="0">
                <a:latin typeface="Wingdings"/>
                <a:cs typeface="Wingdings"/>
              </a:rPr>
              <a:t></a:t>
            </a:r>
            <a:r>
              <a:rPr sz="2805" spc="-90" dirty="0">
                <a:latin typeface="Times New Roman"/>
                <a:cs typeface="Times New Roman"/>
              </a:rPr>
              <a:t> </a:t>
            </a:r>
            <a:r>
              <a:rPr sz="2805" dirty="0">
                <a:latin typeface="宋体"/>
                <a:cs typeface="宋体"/>
              </a:rPr>
              <a:t>中国也采用椭圆曲线密码签名。</a:t>
            </a:r>
            <a:endParaRPr sz="2805">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52</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12724">
              <a:lnSpc>
                <a:spcPts val="4574"/>
              </a:lnSpc>
            </a:pPr>
            <a:r>
              <a:rPr spc="-5" dirty="0"/>
              <a:t>三、利用公钥密码实现数字签名</a:t>
            </a:r>
          </a:p>
        </p:txBody>
      </p:sp>
    </p:spTree>
    <p:extLst>
      <p:ext uri="{BB962C8B-B14F-4D97-AF65-F5344CB8AC3E}">
        <p14:creationId xmlns:p14="http://schemas.microsoft.com/office/powerpoint/2010/main" val="21492161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基于身份的签名方案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80000"/>
                  </a:lnSpc>
                </a:pPr>
                <a:r>
                  <a:rPr lang="en-US" altLang="zh-CN" sz="2600" b="1" dirty="0" smtClean="0">
                    <a:solidFill>
                      <a:srgbClr val="692AA2"/>
                    </a:solidFill>
                  </a:rPr>
                  <a:t>Shamir</a:t>
                </a:r>
                <a:r>
                  <a:rPr lang="zh-CN" altLang="en-US" sz="2600" b="1" dirty="0" smtClean="0">
                    <a:solidFill>
                      <a:srgbClr val="692AA2"/>
                    </a:solidFill>
                  </a:rPr>
                  <a:t>的基于身份的数字签名方案 </a:t>
                </a:r>
                <a:r>
                  <a:rPr lang="zh-CN" altLang="en-US" sz="2200" dirty="0" smtClean="0"/>
                  <a:t>：</a:t>
                </a:r>
              </a:p>
              <a:p>
                <a:pPr marL="914400" lvl="1" indent="-457200">
                  <a:lnSpc>
                    <a:spcPct val="80000"/>
                  </a:lnSpc>
                  <a:buFont typeface="+mj-lt"/>
                  <a:buAutoNum type="arabicPeriod"/>
                </a:pPr>
                <a:r>
                  <a:rPr lang="zh-CN" altLang="en-US" b="1" dirty="0" smtClean="0">
                    <a:solidFill>
                      <a:srgbClr val="FF0000"/>
                    </a:solidFill>
                  </a:rPr>
                  <a:t>初始化</a:t>
                </a:r>
                <a:r>
                  <a:rPr lang="zh-CN" altLang="en-US" dirty="0" smtClean="0"/>
                  <a:t>：</a:t>
                </a:r>
                <a:r>
                  <a:rPr lang="en-US" altLang="zh-CN" dirty="0" smtClean="0"/>
                  <a:t>KGC</a:t>
                </a:r>
                <a:r>
                  <a:rPr lang="zh-CN" altLang="en-US" dirty="0" smtClean="0"/>
                  <a:t>选择</a:t>
                </a:r>
                <a14:m>
                  <m:oMath xmlns:m="http://schemas.openxmlformats.org/officeDocument/2006/math">
                    <m:r>
                      <a:rPr lang="en-US" altLang="zh-CN" i="1" dirty="0" smtClean="0">
                        <a:latin typeface="Cambria Math"/>
                      </a:rPr>
                      <m:t>𝑛</m:t>
                    </m:r>
                  </m:oMath>
                </a14:m>
                <a:r>
                  <a:rPr lang="zh-CN" altLang="en-US" dirty="0" smtClean="0"/>
                  <a:t>为两个大素数</a:t>
                </a:r>
                <a14:m>
                  <m:oMath xmlns:m="http://schemas.openxmlformats.org/officeDocument/2006/math">
                    <m:r>
                      <a:rPr lang="en-US" altLang="zh-CN" i="1" dirty="0" smtClean="0">
                        <a:latin typeface="Cambria Math"/>
                      </a:rPr>
                      <m:t>𝑝</m:t>
                    </m:r>
                    <m:r>
                      <a:rPr lang="zh-CN" altLang="en-US" i="1" dirty="0" smtClean="0">
                        <a:latin typeface="Cambria Math"/>
                      </a:rPr>
                      <m:t>、</m:t>
                    </m:r>
                    <m:r>
                      <a:rPr lang="en-US" altLang="zh-CN" i="1" dirty="0" smtClean="0">
                        <a:latin typeface="Cambria Math"/>
                      </a:rPr>
                      <m:t>𝑞</m:t>
                    </m:r>
                  </m:oMath>
                </a14:m>
                <a:r>
                  <a:rPr lang="zh-CN" altLang="en-US" dirty="0" smtClean="0"/>
                  <a:t>的乘积，</a:t>
                </a:r>
                <a14:m>
                  <m:oMath xmlns:m="http://schemas.openxmlformats.org/officeDocument/2006/math">
                    <m:r>
                      <a:rPr lang="en-US" altLang="zh-CN" i="1" dirty="0" smtClean="0">
                        <a:latin typeface="Cambria Math"/>
                      </a:rPr>
                      <m:t>𝑒</m:t>
                    </m:r>
                  </m:oMath>
                </a14:m>
                <a:r>
                  <a:rPr lang="zh-CN" altLang="en-US" dirty="0" smtClean="0"/>
                  <a:t>是与</a:t>
                </a:r>
                <a14:m>
                  <m:oMath xmlns:m="http://schemas.openxmlformats.org/officeDocument/2006/math">
                    <m:r>
                      <a:rPr lang="zh-CN" altLang="en-US" i="1" dirty="0" smtClean="0">
                        <a:latin typeface="Cambria Math"/>
                        <a:sym typeface="Symbol" pitchFamily="18" charset="2"/>
                      </a:rPr>
                      <m:t></m:t>
                    </m:r>
                    <m:r>
                      <a:rPr lang="zh-CN" altLang="en-US" i="1" dirty="0" smtClean="0">
                        <a:latin typeface="Cambria Math"/>
                      </a:rPr>
                      <m:t> </m:t>
                    </m:r>
                    <m:r>
                      <a:rPr lang="en-US" altLang="zh-CN" i="1" dirty="0" smtClean="0">
                        <a:latin typeface="Cambria Math"/>
                      </a:rPr>
                      <m:t>(</m:t>
                    </m:r>
                    <m:r>
                      <a:rPr lang="en-US" altLang="zh-CN" i="1" dirty="0" smtClean="0">
                        <a:latin typeface="Cambria Math"/>
                      </a:rPr>
                      <m:t>𝑛</m:t>
                    </m:r>
                    <m:r>
                      <a:rPr lang="en-US" altLang="zh-CN" i="1" dirty="0" smtClean="0">
                        <a:latin typeface="Cambria Math"/>
                      </a:rPr>
                      <m:t>)</m:t>
                    </m:r>
                  </m:oMath>
                </a14:m>
                <a:r>
                  <a:rPr lang="zh-CN" altLang="en-US" dirty="0" smtClean="0"/>
                  <a:t>互素的大素数，</a:t>
                </a:r>
                <a14:m>
                  <m:oMath xmlns:m="http://schemas.openxmlformats.org/officeDocument/2006/math">
                    <m:r>
                      <a:rPr lang="en-US" altLang="zh-CN" i="1" dirty="0" smtClean="0">
                        <a:latin typeface="Cambria Math"/>
                      </a:rPr>
                      <m:t>𝑓</m:t>
                    </m:r>
                  </m:oMath>
                </a14:m>
                <a:r>
                  <a:rPr lang="zh-CN" altLang="en-US" dirty="0" smtClean="0"/>
                  <a:t>是一个单向函数，</a:t>
                </a:r>
                <a14:m>
                  <m:oMath xmlns:m="http://schemas.openxmlformats.org/officeDocument/2006/math">
                    <m:r>
                      <a:rPr lang="en-US" altLang="zh-CN" b="1" i="1" dirty="0" smtClean="0">
                        <a:solidFill>
                          <a:srgbClr val="FF00FF"/>
                        </a:solidFill>
                        <a:latin typeface="Cambria Math"/>
                      </a:rPr>
                      <m:t>&lt;</m:t>
                    </m:r>
                    <m:r>
                      <a:rPr lang="en-US" altLang="zh-CN" b="1" i="1" dirty="0" smtClean="0">
                        <a:solidFill>
                          <a:srgbClr val="FF00FF"/>
                        </a:solidFill>
                        <a:latin typeface="Cambria Math"/>
                      </a:rPr>
                      <m:t>𝒏</m:t>
                    </m:r>
                    <m:r>
                      <a:rPr lang="en-US" altLang="zh-CN" b="1" i="1" dirty="0" smtClean="0">
                        <a:solidFill>
                          <a:srgbClr val="FF00FF"/>
                        </a:solidFill>
                        <a:latin typeface="Cambria Math"/>
                      </a:rPr>
                      <m:t>, </m:t>
                    </m:r>
                    <m:r>
                      <a:rPr lang="en-US" altLang="zh-CN" b="1" i="1" dirty="0" smtClean="0">
                        <a:solidFill>
                          <a:srgbClr val="FF00FF"/>
                        </a:solidFill>
                        <a:latin typeface="Cambria Math"/>
                      </a:rPr>
                      <m:t>𝒆</m:t>
                    </m:r>
                    <m:r>
                      <a:rPr lang="en-US" altLang="zh-CN" b="1" i="1" dirty="0" smtClean="0">
                        <a:solidFill>
                          <a:srgbClr val="FF00FF"/>
                        </a:solidFill>
                        <a:latin typeface="Cambria Math"/>
                      </a:rPr>
                      <m:t>, </m:t>
                    </m:r>
                    <m:r>
                      <a:rPr lang="en-US" altLang="zh-CN" b="1" i="1" dirty="0" smtClean="0">
                        <a:solidFill>
                          <a:srgbClr val="FF00FF"/>
                        </a:solidFill>
                        <a:latin typeface="Cambria Math"/>
                      </a:rPr>
                      <m:t>𝒇</m:t>
                    </m:r>
                    <m:r>
                      <a:rPr lang="en-US" altLang="zh-CN" b="1" i="1" dirty="0" smtClean="0">
                        <a:solidFill>
                          <a:srgbClr val="FF00FF"/>
                        </a:solidFill>
                        <a:latin typeface="Cambria Math"/>
                      </a:rPr>
                      <m:t>&gt;</m:t>
                    </m:r>
                  </m:oMath>
                </a14:m>
                <a:r>
                  <a:rPr lang="zh-CN" altLang="en-US" dirty="0" smtClean="0"/>
                  <a:t>为公开的参数</a:t>
                </a:r>
              </a:p>
              <a:p>
                <a:pPr marL="914400" lvl="1" indent="-457200">
                  <a:lnSpc>
                    <a:spcPct val="80000"/>
                  </a:lnSpc>
                  <a:buFont typeface="+mj-lt"/>
                  <a:buAutoNum type="arabicPeriod"/>
                </a:pPr>
                <a:r>
                  <a:rPr lang="zh-CN" altLang="en-US" b="1" dirty="0" smtClean="0">
                    <a:solidFill>
                      <a:srgbClr val="FF0000"/>
                    </a:solidFill>
                  </a:rPr>
                  <a:t>密钥提取</a:t>
                </a:r>
                <a:r>
                  <a:rPr lang="zh-CN" altLang="en-US" dirty="0" smtClean="0"/>
                  <a:t>：公开</a:t>
                </a:r>
                <a:r>
                  <a:rPr lang="zh-CN" altLang="en-US" dirty="0" smtClean="0">
                    <a:solidFill>
                      <a:srgbClr val="FF00FF"/>
                    </a:solidFill>
                  </a:rPr>
                  <a:t>用户身份值</a:t>
                </a:r>
                <a14:m>
                  <m:oMath xmlns:m="http://schemas.openxmlformats.org/officeDocument/2006/math">
                    <m:r>
                      <a:rPr lang="en-US" altLang="zh-CN" i="1" dirty="0" smtClean="0">
                        <a:solidFill>
                          <a:srgbClr val="FF00FF"/>
                        </a:solidFill>
                        <a:latin typeface="Cambria Math"/>
                      </a:rPr>
                      <m:t>𝑖</m:t>
                    </m:r>
                  </m:oMath>
                </a14:m>
                <a:r>
                  <a:rPr lang="zh-CN" altLang="en-US" dirty="0" smtClean="0"/>
                  <a:t>，与</a:t>
                </a:r>
                <a14:m>
                  <m:oMath xmlns:m="http://schemas.openxmlformats.org/officeDocument/2006/math">
                    <m:r>
                      <a:rPr lang="en-US" altLang="zh-CN" i="1" dirty="0" smtClean="0">
                        <a:latin typeface="Cambria Math"/>
                      </a:rPr>
                      <m:t>𝑖</m:t>
                    </m:r>
                  </m:oMath>
                </a14:m>
                <a:r>
                  <a:rPr lang="zh-CN" altLang="en-US" dirty="0" smtClean="0"/>
                  <a:t>值相对应的</a:t>
                </a:r>
                <a:r>
                  <a:rPr lang="zh-CN" altLang="en-US" dirty="0" smtClean="0">
                    <a:solidFill>
                      <a:srgbClr val="FF00FF"/>
                    </a:solidFill>
                  </a:rPr>
                  <a:t>私钥为</a:t>
                </a:r>
                <a14:m>
                  <m:oMath xmlns:m="http://schemas.openxmlformats.org/officeDocument/2006/math">
                    <m:r>
                      <a:rPr lang="en-US" altLang="zh-CN" i="1" dirty="0" smtClean="0">
                        <a:solidFill>
                          <a:srgbClr val="FF00FF"/>
                        </a:solidFill>
                        <a:latin typeface="Cambria Math"/>
                      </a:rPr>
                      <m:t>𝑔</m:t>
                    </m:r>
                  </m:oMath>
                </a14:m>
                <a:r>
                  <a:rPr lang="zh-CN" altLang="en-US" dirty="0" smtClean="0"/>
                  <a:t>，满足：</a:t>
                </a:r>
                <a14:m>
                  <m:oMath xmlns:m="http://schemas.openxmlformats.org/officeDocument/2006/math">
                    <m:r>
                      <a:rPr lang="en-US" altLang="zh-CN" i="1" dirty="0" smtClean="0">
                        <a:latin typeface="Cambria Math"/>
                      </a:rPr>
                      <m:t>𝑔</m:t>
                    </m:r>
                    <m:r>
                      <a:rPr lang="en-US" altLang="zh-CN" i="1" baseline="30000" dirty="0" smtClean="0">
                        <a:latin typeface="Cambria Math"/>
                      </a:rPr>
                      <m:t>𝑒</m:t>
                    </m:r>
                    <m:r>
                      <a:rPr lang="zh-CN" altLang="en-US" i="1" dirty="0" smtClean="0">
                        <a:latin typeface="Cambria Math"/>
                      </a:rPr>
                      <m:t>＝</m:t>
                    </m:r>
                    <m:r>
                      <a:rPr lang="en-US" altLang="zh-CN" i="1" dirty="0" err="1" smtClean="0">
                        <a:latin typeface="Cambria Math"/>
                      </a:rPr>
                      <m:t>𝑖</m:t>
                    </m:r>
                    <m:r>
                      <a:rPr lang="en-US" altLang="zh-CN" i="1" dirty="0" smtClean="0">
                        <a:latin typeface="Cambria Math"/>
                      </a:rPr>
                      <m:t> ( </m:t>
                    </m:r>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𝑛</m:t>
                    </m:r>
                    <m:r>
                      <a:rPr lang="en-US" altLang="zh-CN" i="1" dirty="0" smtClean="0">
                        <a:latin typeface="Cambria Math"/>
                      </a:rPr>
                      <m:t> )</m:t>
                    </m:r>
                  </m:oMath>
                </a14:m>
                <a:endParaRPr lang="zh-CN" altLang="en-US" dirty="0" smtClean="0"/>
              </a:p>
              <a:p>
                <a:pPr marL="914400" lvl="1" indent="-457200">
                  <a:lnSpc>
                    <a:spcPct val="80000"/>
                  </a:lnSpc>
                  <a:buFont typeface="+mj-lt"/>
                  <a:buAutoNum type="arabicPeriod"/>
                </a:pPr>
                <a:r>
                  <a:rPr lang="zh-CN" altLang="en-US" b="1" dirty="0" smtClean="0">
                    <a:solidFill>
                      <a:srgbClr val="FF0000"/>
                    </a:solidFill>
                  </a:rPr>
                  <a:t>签名算法</a:t>
                </a:r>
                <a:r>
                  <a:rPr lang="zh-CN" altLang="en-US" dirty="0" smtClean="0"/>
                  <a:t>：对消息</a:t>
                </a:r>
                <a14:m>
                  <m:oMath xmlns:m="http://schemas.openxmlformats.org/officeDocument/2006/math">
                    <m:r>
                      <a:rPr lang="en-US" altLang="zh-CN" i="1" dirty="0" smtClean="0">
                        <a:latin typeface="Cambria Math"/>
                      </a:rPr>
                      <m:t>𝑚</m:t>
                    </m:r>
                  </m:oMath>
                </a14:m>
                <a:r>
                  <a:rPr lang="zh-CN" altLang="en-US" dirty="0" smtClean="0"/>
                  <a:t>签名，首先选择一个随机数</a:t>
                </a:r>
                <a14:m>
                  <m:oMath xmlns:m="http://schemas.openxmlformats.org/officeDocument/2006/math">
                    <m:r>
                      <a:rPr lang="en-US" altLang="zh-CN" i="1" dirty="0" smtClean="0">
                        <a:latin typeface="Cambria Math"/>
                      </a:rPr>
                      <m:t>𝑟</m:t>
                    </m:r>
                  </m:oMath>
                </a14:m>
                <a:r>
                  <a:rPr lang="zh-CN" altLang="en-US" dirty="0" smtClean="0"/>
                  <a:t>，计算</a:t>
                </a:r>
                <a14:m>
                  <m:oMath xmlns:m="http://schemas.openxmlformats.org/officeDocument/2006/math">
                    <m:r>
                      <a:rPr lang="en-US" altLang="zh-CN" i="1" dirty="0" smtClean="0">
                        <a:latin typeface="Cambria Math"/>
                      </a:rPr>
                      <m:t>𝑡</m:t>
                    </m:r>
                    <m:r>
                      <a:rPr lang="zh-CN" altLang="en-US" i="1" dirty="0" smtClean="0">
                        <a:latin typeface="Cambria Math"/>
                      </a:rPr>
                      <m:t>＝</m:t>
                    </m:r>
                    <m:r>
                      <a:rPr lang="en-US" altLang="zh-CN" i="1" dirty="0" smtClean="0">
                        <a:latin typeface="Cambria Math"/>
                      </a:rPr>
                      <m:t>𝑟</m:t>
                    </m:r>
                    <m:r>
                      <a:rPr lang="en-US" altLang="zh-CN" i="1" baseline="30000" dirty="0" smtClean="0">
                        <a:latin typeface="Cambria Math"/>
                      </a:rPr>
                      <m:t>𝑒</m:t>
                    </m:r>
                    <m:r>
                      <a:rPr lang="en-US" altLang="zh-CN" i="1" dirty="0" smtClean="0">
                        <a:latin typeface="Cambria Math"/>
                      </a:rPr>
                      <m:t> </m:t>
                    </m:r>
                    <m:d>
                      <m:dPr>
                        <m:ctrlPr>
                          <a:rPr lang="en-US" altLang="zh-CN" i="1" dirty="0" smtClean="0">
                            <a:latin typeface="Cambria Math" panose="02040503050406030204" pitchFamily="18" charset="0"/>
                          </a:rPr>
                        </m:ctrlPr>
                      </m:dPr>
                      <m:e>
                        <m:r>
                          <a:rPr lang="en-US" altLang="zh-CN" i="1" dirty="0" smtClean="0">
                            <a:latin typeface="Cambria Math"/>
                          </a:rPr>
                          <m:t>𝑚𝑜𝑑</m:t>
                        </m:r>
                        <m:r>
                          <a:rPr lang="en-US" altLang="zh-CN" i="1" dirty="0" smtClean="0">
                            <a:latin typeface="Cambria Math"/>
                          </a:rPr>
                          <m:t> </m:t>
                        </m:r>
                        <m:r>
                          <a:rPr lang="en-US" altLang="zh-CN" i="1" dirty="0" smtClean="0">
                            <a:latin typeface="Cambria Math"/>
                          </a:rPr>
                          <m:t>𝑛</m:t>
                        </m:r>
                      </m:e>
                    </m:d>
                    <m:r>
                      <a:rPr lang="zh-CN" altLang="en-US" i="1" dirty="0" smtClean="0">
                        <a:latin typeface="Cambria Math"/>
                      </a:rPr>
                      <m:t>，</m:t>
                    </m:r>
                    <m:r>
                      <a:rPr lang="en-US" altLang="zh-CN" i="1" dirty="0" smtClean="0">
                        <a:latin typeface="Cambria Math"/>
                      </a:rPr>
                      <m:t>𝑠</m:t>
                    </m:r>
                    <m:r>
                      <a:rPr lang="zh-CN" altLang="en-US" i="1" dirty="0" smtClean="0">
                        <a:latin typeface="Cambria Math"/>
                      </a:rPr>
                      <m:t>＝</m:t>
                    </m:r>
                    <m:r>
                      <a:rPr lang="en-US" altLang="zh-CN" i="1" dirty="0" smtClean="0">
                        <a:latin typeface="Cambria Math"/>
                      </a:rPr>
                      <m:t>𝑔</m:t>
                    </m:r>
                    <m:r>
                      <a:rPr lang="en-US" altLang="zh-CN" i="1" dirty="0">
                        <a:latin typeface="Cambria Math"/>
                        <a:ea typeface="Cambria Math"/>
                      </a:rPr>
                      <m:t>∙</m:t>
                    </m:r>
                    <m:sSup>
                      <m:sSupPr>
                        <m:ctrlPr>
                          <a:rPr lang="en-US" altLang="zh-CN" i="1" dirty="0" smtClean="0">
                            <a:latin typeface="Cambria Math" panose="02040503050406030204" pitchFamily="18" charset="0"/>
                          </a:rPr>
                        </m:ctrlPr>
                      </m:sSupPr>
                      <m:e>
                        <m:r>
                          <a:rPr lang="en-US" altLang="zh-CN" b="0" i="1" dirty="0" smtClean="0">
                            <a:latin typeface="Cambria Math"/>
                          </a:rPr>
                          <m:t>𝑟</m:t>
                        </m:r>
                      </m:e>
                      <m:sup>
                        <m:r>
                          <a:rPr lang="en-US" altLang="zh-CN" b="0" i="1" dirty="0" smtClean="0">
                            <a:latin typeface="Cambria Math"/>
                          </a:rPr>
                          <m:t>𝑓</m:t>
                        </m:r>
                        <m:r>
                          <a:rPr lang="en-US" altLang="zh-CN" b="0" i="1" dirty="0" smtClean="0">
                            <a:latin typeface="Cambria Math"/>
                          </a:rPr>
                          <m:t>(</m:t>
                        </m:r>
                        <m:r>
                          <a:rPr lang="en-US" altLang="zh-CN" b="0" i="1" dirty="0" smtClean="0">
                            <a:latin typeface="Cambria Math"/>
                          </a:rPr>
                          <m:t>𝑡</m:t>
                        </m:r>
                        <m:r>
                          <a:rPr lang="en-US" altLang="zh-CN" b="0" i="1" dirty="0" smtClean="0">
                            <a:latin typeface="Cambria Math"/>
                            <a:ea typeface="Cambria Math"/>
                          </a:rPr>
                          <m:t>∙</m:t>
                        </m:r>
                        <m:r>
                          <a:rPr lang="en-US" altLang="zh-CN" b="0" i="1" dirty="0" smtClean="0">
                            <a:latin typeface="Cambria Math"/>
                          </a:rPr>
                          <m:t>𝑚</m:t>
                        </m:r>
                        <m:r>
                          <a:rPr lang="en-US" altLang="zh-CN" b="0" i="1" dirty="0" smtClean="0">
                            <a:latin typeface="Cambria Math"/>
                          </a:rPr>
                          <m:t>)</m:t>
                        </m:r>
                      </m:sup>
                    </m:sSup>
                  </m:oMath>
                </a14:m>
                <a:r>
                  <a:rPr lang="zh-CN" altLang="en-US" dirty="0" smtClean="0"/>
                  <a:t>，则将</a:t>
                </a:r>
                <a:r>
                  <a:rPr lang="zh-CN" altLang="en-US" b="1" dirty="0" smtClean="0">
                    <a:solidFill>
                      <a:srgbClr val="FF00FF"/>
                    </a:solidFill>
                  </a:rPr>
                  <a:t>签名</a:t>
                </a:r>
                <a14:m>
                  <m:oMath xmlns:m="http://schemas.openxmlformats.org/officeDocument/2006/math">
                    <m:r>
                      <a:rPr lang="en-US" altLang="zh-CN" b="1" i="1" dirty="0" smtClean="0">
                        <a:solidFill>
                          <a:srgbClr val="FF00FF"/>
                        </a:solidFill>
                        <a:latin typeface="Cambria Math"/>
                      </a:rPr>
                      <m:t>(</m:t>
                    </m:r>
                    <m:r>
                      <a:rPr lang="en-US" altLang="zh-CN" b="1" i="1" dirty="0" smtClean="0">
                        <a:solidFill>
                          <a:srgbClr val="FF00FF"/>
                        </a:solidFill>
                        <a:latin typeface="Cambria Math"/>
                      </a:rPr>
                      <m:t>𝒔</m:t>
                    </m:r>
                    <m:r>
                      <a:rPr lang="en-US" altLang="zh-CN" b="1" i="1" dirty="0" smtClean="0">
                        <a:solidFill>
                          <a:srgbClr val="FF00FF"/>
                        </a:solidFill>
                        <a:latin typeface="Cambria Math"/>
                      </a:rPr>
                      <m:t>, </m:t>
                    </m:r>
                    <m:r>
                      <a:rPr lang="en-US" altLang="zh-CN" b="1" i="1" dirty="0" smtClean="0">
                        <a:solidFill>
                          <a:srgbClr val="FF00FF"/>
                        </a:solidFill>
                        <a:latin typeface="Cambria Math"/>
                      </a:rPr>
                      <m:t>𝒕</m:t>
                    </m:r>
                    <m:r>
                      <a:rPr lang="en-US" altLang="zh-CN" b="1" i="1" dirty="0" smtClean="0">
                        <a:solidFill>
                          <a:srgbClr val="FF00FF"/>
                        </a:solidFill>
                        <a:latin typeface="Cambria Math"/>
                      </a:rPr>
                      <m:t>)</m:t>
                    </m:r>
                  </m:oMath>
                </a14:m>
                <a:r>
                  <a:rPr lang="zh-CN" altLang="en-US" dirty="0" smtClean="0"/>
                  <a:t>发送给验证者</a:t>
                </a:r>
              </a:p>
              <a:p>
                <a:pPr marL="914400" lvl="1" indent="-457200">
                  <a:lnSpc>
                    <a:spcPct val="80000"/>
                  </a:lnSpc>
                  <a:buFont typeface="+mj-lt"/>
                  <a:buAutoNum type="arabicPeriod"/>
                </a:pPr>
                <a:r>
                  <a:rPr lang="zh-CN" altLang="en-US" b="1" dirty="0" smtClean="0">
                    <a:solidFill>
                      <a:srgbClr val="FF0000"/>
                    </a:solidFill>
                  </a:rPr>
                  <a:t>验证算法</a:t>
                </a:r>
                <a:r>
                  <a:rPr lang="zh-CN" altLang="en-US" dirty="0" smtClean="0"/>
                  <a:t>：验证者收到签名</a:t>
                </a:r>
                <a14:m>
                  <m:oMath xmlns:m="http://schemas.openxmlformats.org/officeDocument/2006/math">
                    <m:r>
                      <a:rPr lang="en-US" altLang="zh-CN" i="1" dirty="0" smtClean="0">
                        <a:latin typeface="Cambria Math"/>
                      </a:rPr>
                      <m:t>(</m:t>
                    </m:r>
                    <m:r>
                      <a:rPr lang="en-US" altLang="zh-CN" i="1" dirty="0" smtClean="0">
                        <a:latin typeface="Cambria Math"/>
                      </a:rPr>
                      <m:t>𝑠</m:t>
                    </m:r>
                    <m:r>
                      <a:rPr lang="en-US" altLang="zh-CN" i="1" dirty="0" smtClean="0">
                        <a:latin typeface="Cambria Math"/>
                      </a:rPr>
                      <m:t>, </m:t>
                    </m:r>
                    <m:r>
                      <a:rPr lang="en-US" altLang="zh-CN" i="1" dirty="0" smtClean="0">
                        <a:latin typeface="Cambria Math"/>
                      </a:rPr>
                      <m:t>𝑡</m:t>
                    </m:r>
                    <m:r>
                      <a:rPr lang="en-US" altLang="zh-CN" i="1" dirty="0" smtClean="0">
                        <a:latin typeface="Cambria Math"/>
                      </a:rPr>
                      <m:t>)</m:t>
                    </m:r>
                  </m:oMath>
                </a14:m>
                <a:r>
                  <a:rPr lang="zh-CN" altLang="en-US" dirty="0" smtClean="0"/>
                  <a:t>之后，如果   </a:t>
                </a:r>
              </a:p>
              <a:p>
                <a:pPr lvl="1">
                  <a:lnSpc>
                    <a:spcPct val="80000"/>
                  </a:lnSpc>
                  <a:buNone/>
                </a:pPr>
                <a:r>
                  <a:rPr lang="zh-CN" altLang="en-US" dirty="0" smtClean="0"/>
                  <a:t>                               </a:t>
                </a:r>
                <a14:m>
                  <m:oMath xmlns:m="http://schemas.openxmlformats.org/officeDocument/2006/math">
                    <m:borderBox>
                      <m:borderBoxPr>
                        <m:ctrlPr>
                          <a:rPr lang="en-US" altLang="zh-CN" i="1" smtClean="0">
                            <a:latin typeface="Cambria Math" panose="02040503050406030204" pitchFamily="18" charset="0"/>
                          </a:rPr>
                        </m:ctrlPr>
                      </m:borderBoxPr>
                      <m:e>
                        <m:sSup>
                          <m:sSupPr>
                            <m:ctrlPr>
                              <a:rPr lang="en-US" altLang="zh-CN" i="1">
                                <a:latin typeface="Cambria Math" panose="02040503050406030204" pitchFamily="18" charset="0"/>
                              </a:rPr>
                            </m:ctrlPr>
                          </m:sSupPr>
                          <m:e>
                            <m:r>
                              <a:rPr lang="en-US" altLang="zh-CN" i="1">
                                <a:latin typeface="Cambria Math"/>
                              </a:rPr>
                              <m:t>𝑠</m:t>
                            </m:r>
                          </m:e>
                          <m:sup>
                            <m:r>
                              <a:rPr lang="en-US" altLang="zh-CN" i="1">
                                <a:latin typeface="Cambria Math"/>
                              </a:rPr>
                              <m:t>𝑒</m:t>
                            </m:r>
                          </m:sup>
                        </m:sSup>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m:t>
                            </m:r>
                          </m:e>
                        </m:groupChr>
                        <m:r>
                          <a:rPr lang="en-US" altLang="zh-CN" i="1">
                            <a:latin typeface="Cambria Math"/>
                          </a:rPr>
                          <m:t>𝑖</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𝑡</m:t>
                            </m:r>
                          </m:e>
                          <m:sup>
                            <m:r>
                              <a:rPr lang="en-US" altLang="zh-CN" i="1">
                                <a:latin typeface="Cambria Math"/>
                                <a:ea typeface="Cambria Math"/>
                              </a:rPr>
                              <m:t>𝑓</m:t>
                            </m:r>
                            <m:r>
                              <a:rPr lang="en-US" altLang="zh-CN" i="1">
                                <a:latin typeface="Cambria Math"/>
                                <a:ea typeface="Cambria Math"/>
                              </a:rPr>
                              <m:t>(</m:t>
                            </m:r>
                            <m:r>
                              <a:rPr lang="en-US" altLang="zh-CN" i="1">
                                <a:latin typeface="Cambria Math"/>
                                <a:ea typeface="Cambria Math"/>
                              </a:rPr>
                              <m:t>𝑡</m:t>
                            </m:r>
                            <m:r>
                              <a:rPr lang="en-US" altLang="zh-CN" i="1">
                                <a:latin typeface="Cambria Math"/>
                                <a:ea typeface="Cambria Math"/>
                              </a:rPr>
                              <m:t>∙</m:t>
                            </m:r>
                            <m:r>
                              <a:rPr lang="en-US" altLang="zh-CN" i="1">
                                <a:latin typeface="Cambria Math"/>
                                <a:ea typeface="Cambria Math"/>
                              </a:rPr>
                              <m:t>𝑚</m:t>
                            </m:r>
                            <m:r>
                              <a:rPr lang="en-US" altLang="zh-CN" i="1">
                                <a:latin typeface="Cambria Math"/>
                                <a:ea typeface="Cambria Math"/>
                              </a:rPr>
                              <m:t>)</m:t>
                            </m:r>
                          </m:sup>
                        </m:sSup>
                      </m:e>
                    </m:borderBox>
                  </m:oMath>
                </a14:m>
                <a:endParaRPr lang="zh-CN" altLang="en-US" dirty="0" smtClean="0"/>
              </a:p>
              <a:p>
                <a:pPr lvl="1">
                  <a:lnSpc>
                    <a:spcPct val="80000"/>
                  </a:lnSpc>
                  <a:buNone/>
                </a:pPr>
                <a:r>
                  <a:rPr lang="zh-CN" altLang="en-US" dirty="0" smtClean="0"/>
                  <a:t> 成立，则接受该签名为有效签名；否则，拒绝该签名</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cstate="print"/>
                <a:stretch>
                  <a:fillRect l="-1111" t="-3252" r="-481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en-US" altLang="zh-CN" sz="3200" dirty="0"/>
              <a:t>Cha-</a:t>
            </a:r>
            <a:r>
              <a:rPr lang="en-US" altLang="zh-CN" sz="3200" dirty="0" err="1"/>
              <a:t>Cheon</a:t>
            </a:r>
            <a:r>
              <a:rPr lang="zh-CN" altLang="en-US" sz="3200" dirty="0"/>
              <a:t>的基于身份的数字签名方案</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28600" y="1676400"/>
                <a:ext cx="8458200" cy="4648200"/>
              </a:xfrm>
            </p:spPr>
            <p:txBody>
              <a:bodyPr/>
              <a:lstStyle/>
              <a:p>
                <a:pPr marL="914400" lvl="1" indent="-457200">
                  <a:spcBef>
                    <a:spcPts val="0"/>
                  </a:spcBef>
                  <a:buFont typeface="+mj-lt"/>
                  <a:buAutoNum type="arabicPeriod"/>
                </a:pPr>
                <a:r>
                  <a:rPr lang="zh-CN" altLang="en-US" b="1" dirty="0" smtClean="0">
                    <a:solidFill>
                      <a:srgbClr val="FF0000"/>
                    </a:solidFill>
                  </a:rPr>
                  <a:t>设置</a:t>
                </a:r>
                <a:r>
                  <a:rPr lang="zh-CN" altLang="en-US" dirty="0" smtClean="0"/>
                  <a:t>：生成素数</a:t>
                </a:r>
                <a14:m>
                  <m:oMath xmlns:m="http://schemas.openxmlformats.org/officeDocument/2006/math">
                    <m:r>
                      <a:rPr lang="en-US" altLang="zh-CN" i="1" dirty="0" smtClean="0">
                        <a:latin typeface="Cambria Math"/>
                      </a:rPr>
                      <m:t>𝑞</m:t>
                    </m:r>
                  </m:oMath>
                </a14:m>
                <a:r>
                  <a:rPr lang="zh-CN" altLang="en-US" dirty="0" smtClean="0"/>
                  <a:t>，两个</a:t>
                </a:r>
                <a14:m>
                  <m:oMath xmlns:m="http://schemas.openxmlformats.org/officeDocument/2006/math">
                    <m:r>
                      <a:rPr lang="en-US" altLang="zh-CN" i="1" dirty="0" smtClean="0">
                        <a:latin typeface="Cambria Math"/>
                      </a:rPr>
                      <m:t>𝑞</m:t>
                    </m:r>
                  </m:oMath>
                </a14:m>
                <a:r>
                  <a:rPr lang="zh-CN" altLang="en-US" dirty="0" smtClean="0"/>
                  <a:t>阶群</a:t>
                </a:r>
                <a14:m>
                  <m:oMath xmlns:m="http://schemas.openxmlformats.org/officeDocument/2006/math">
                    <m:r>
                      <a:rPr lang="en-US" altLang="zh-CN" b="1" i="1" dirty="0" smtClean="0">
                        <a:latin typeface="Cambria Math"/>
                      </a:rPr>
                      <m:t>𝑮</m:t>
                    </m:r>
                    <m:r>
                      <a:rPr lang="en-US" altLang="zh-CN" i="1" baseline="-25000" dirty="0" smtClean="0">
                        <a:latin typeface="Cambria Math"/>
                      </a:rPr>
                      <m:t>1</m:t>
                    </m:r>
                  </m:oMath>
                </a14:m>
                <a:r>
                  <a:rPr lang="zh-CN" altLang="en-US" dirty="0" smtClean="0"/>
                  <a:t>和</a:t>
                </a:r>
                <a14:m>
                  <m:oMath xmlns:m="http://schemas.openxmlformats.org/officeDocument/2006/math">
                    <m:r>
                      <a:rPr lang="en-US" altLang="zh-CN" b="1" i="1" dirty="0" smtClean="0">
                        <a:latin typeface="Cambria Math"/>
                      </a:rPr>
                      <m:t>𝑮</m:t>
                    </m:r>
                    <m:r>
                      <a:rPr lang="en-US" altLang="zh-CN" i="1" baseline="-25000" dirty="0" smtClean="0">
                        <a:latin typeface="Cambria Math"/>
                      </a:rPr>
                      <m:t>2</m:t>
                    </m:r>
                  </m:oMath>
                </a14:m>
                <a:r>
                  <a:rPr lang="zh-CN" altLang="en-US" dirty="0" smtClean="0"/>
                  <a:t>，一个双线性映射</a:t>
                </a:r>
                <a14:m>
                  <m:oMath xmlns:m="http://schemas.openxmlformats.org/officeDocument/2006/math">
                    <m:r>
                      <a:rPr lang="en-US" altLang="zh-CN" i="1" dirty="0" smtClean="0">
                        <a:latin typeface="Cambria Math"/>
                      </a:rPr>
                      <m:t>ê: </m:t>
                    </m:r>
                    <m:r>
                      <a:rPr lang="en-US" altLang="zh-CN" b="1" i="1" dirty="0" smtClean="0">
                        <a:latin typeface="Cambria Math"/>
                      </a:rPr>
                      <m:t>𝑮</m:t>
                    </m:r>
                    <m:r>
                      <a:rPr lang="en-US" altLang="zh-CN" i="1" baseline="-25000" dirty="0" smtClean="0">
                        <a:latin typeface="Cambria Math"/>
                      </a:rPr>
                      <m:t>1</m:t>
                    </m:r>
                    <m:r>
                      <a:rPr lang="en-US" altLang="zh-CN" i="1" dirty="0" smtClean="0">
                        <a:latin typeface="Cambria Math"/>
                      </a:rPr>
                      <m:t>×</m:t>
                    </m:r>
                    <m:r>
                      <a:rPr lang="en-US" altLang="zh-CN" b="1" i="1" dirty="0" smtClean="0">
                        <a:latin typeface="Cambria Math"/>
                      </a:rPr>
                      <m:t>𝑮</m:t>
                    </m:r>
                    <m:r>
                      <a:rPr lang="en-US" altLang="zh-CN" i="1" baseline="-25000" dirty="0" smtClean="0">
                        <a:latin typeface="Cambria Math"/>
                      </a:rPr>
                      <m:t>1</m:t>
                    </m:r>
                    <m:r>
                      <a:rPr lang="en-US" altLang="zh-CN" i="1" dirty="0" smtClean="0">
                        <a:latin typeface="Cambria Math"/>
                      </a:rPr>
                      <m:t>→</m:t>
                    </m:r>
                    <m:r>
                      <a:rPr lang="en-US" altLang="zh-CN" b="1" i="1" dirty="0" smtClean="0">
                        <a:latin typeface="Cambria Math"/>
                      </a:rPr>
                      <m:t>𝑮</m:t>
                    </m:r>
                    <m:r>
                      <a:rPr lang="en-US" altLang="zh-CN" i="1" baseline="-25000" dirty="0" smtClean="0">
                        <a:latin typeface="Cambria Math"/>
                      </a:rPr>
                      <m:t>2</m:t>
                    </m:r>
                  </m:oMath>
                </a14:m>
                <a:r>
                  <a:rPr lang="zh-CN" altLang="en-US" dirty="0" smtClean="0"/>
                  <a:t>。生成元</a:t>
                </a:r>
                <a14:m>
                  <m:oMath xmlns:m="http://schemas.openxmlformats.org/officeDocument/2006/math">
                    <m:r>
                      <a:rPr lang="en-US" altLang="zh-CN" i="1" dirty="0" smtClean="0">
                        <a:latin typeface="Cambria Math"/>
                      </a:rPr>
                      <m:t>𝑃</m:t>
                    </m:r>
                    <m:r>
                      <a:rPr lang="en-US" altLang="zh-CN" i="1" dirty="0" smtClean="0">
                        <a:latin typeface="Cambria Math"/>
                      </a:rPr>
                      <m:t>∈</m:t>
                    </m:r>
                    <m:r>
                      <a:rPr lang="en-US" altLang="zh-CN" b="1" i="1" dirty="0" smtClean="0">
                        <a:latin typeface="Cambria Math"/>
                      </a:rPr>
                      <m:t>𝑮</m:t>
                    </m:r>
                    <m:r>
                      <a:rPr lang="en-US" altLang="zh-CN" i="1" baseline="-25000" dirty="0" smtClean="0">
                        <a:latin typeface="Cambria Math"/>
                      </a:rPr>
                      <m:t>1</m:t>
                    </m:r>
                  </m:oMath>
                </a14:m>
                <a:r>
                  <a:rPr lang="zh-CN" altLang="en-US" dirty="0" smtClean="0"/>
                  <a:t>。随机数</a:t>
                </a:r>
                <a14:m>
                  <m:oMath xmlns:m="http://schemas.openxmlformats.org/officeDocument/2006/math">
                    <m:r>
                      <a:rPr lang="en-US" altLang="zh-CN" i="1" dirty="0" smtClean="0">
                        <a:latin typeface="Cambria Math"/>
                      </a:rPr>
                      <m:t>𝑠</m:t>
                    </m:r>
                    <m:r>
                      <a:rPr lang="en-US" altLang="zh-CN" i="1" dirty="0" smtClean="0">
                        <a:latin typeface="Cambria Math"/>
                      </a:rPr>
                      <m:t>∈</m:t>
                    </m:r>
                    <m:sSup>
                      <m:sSupPr>
                        <m:ctrlPr>
                          <a:rPr lang="en-US" altLang="zh-CN" i="1" dirty="0" smtClean="0">
                            <a:latin typeface="Cambria Math" panose="02040503050406030204" pitchFamily="18" charset="0"/>
                          </a:rPr>
                        </m:ctrlPr>
                      </m:sSupPr>
                      <m:e>
                        <m:sSub>
                          <m:sSubPr>
                            <m:ctrlPr>
                              <a:rPr lang="en-US" altLang="zh-CN" i="1" dirty="0" smtClean="0">
                                <a:latin typeface="Cambria Math" panose="02040503050406030204" pitchFamily="18" charset="0"/>
                              </a:rPr>
                            </m:ctrlPr>
                          </m:sSubPr>
                          <m:e>
                            <m:r>
                              <a:rPr lang="en-US" altLang="zh-CN" b="0" i="1" dirty="0" smtClean="0">
                                <a:latin typeface="Cambria Math"/>
                              </a:rPr>
                              <m:t>𝑍</m:t>
                            </m:r>
                          </m:e>
                          <m:sub>
                            <m:r>
                              <a:rPr lang="en-US" altLang="zh-CN" b="0" i="1" dirty="0" smtClean="0">
                                <a:latin typeface="Cambria Math"/>
                              </a:rPr>
                              <m:t>𝑝</m:t>
                            </m:r>
                          </m:sub>
                        </m:sSub>
                      </m:e>
                      <m:sup>
                        <m:r>
                          <a:rPr lang="zh-CN" altLang="en-US" b="0" i="1" dirty="0" smtClean="0">
                            <a:latin typeface="Cambria Math"/>
                          </a:rPr>
                          <m:t>∗</m:t>
                        </m:r>
                      </m:sup>
                    </m:sSup>
                  </m:oMath>
                </a14:m>
                <a:r>
                  <a:rPr lang="zh-CN" altLang="en-US" dirty="0" smtClean="0"/>
                  <a:t>，令</a:t>
                </a:r>
                <a14:m>
                  <m:oMath xmlns:m="http://schemas.openxmlformats.org/officeDocument/2006/math">
                    <m:r>
                      <a:rPr lang="en-US" altLang="zh-CN" i="1" dirty="0" smtClean="0">
                        <a:latin typeface="Cambria Math"/>
                      </a:rPr>
                      <m:t>𝑃</m:t>
                    </m:r>
                    <m:r>
                      <a:rPr lang="en-US" altLang="zh-CN" i="1" baseline="-25000" dirty="0" err="1" smtClean="0">
                        <a:latin typeface="Cambria Math"/>
                      </a:rPr>
                      <m:t>𝑝𝑢𝑏</m:t>
                    </m:r>
                    <m:r>
                      <a:rPr lang="zh-CN" altLang="en-US" i="1" dirty="0" smtClean="0">
                        <a:latin typeface="Cambria Math"/>
                      </a:rPr>
                      <m:t>＝</m:t>
                    </m:r>
                    <m:r>
                      <a:rPr lang="en-US" altLang="zh-CN" i="1" dirty="0" smtClean="0">
                        <a:latin typeface="Cambria Math"/>
                      </a:rPr>
                      <m:t>𝑠𝑃</m:t>
                    </m:r>
                  </m:oMath>
                </a14:m>
                <a:r>
                  <a:rPr lang="zh-CN" altLang="en-US" dirty="0" smtClean="0"/>
                  <a:t>。</a:t>
                </a:r>
                <a:r>
                  <a:rPr lang="en-US" altLang="zh-CN" dirty="0" smtClean="0"/>
                  <a:t>Hash</a:t>
                </a:r>
                <a:r>
                  <a:rPr lang="zh-CN" altLang="en-US" dirty="0" smtClean="0"/>
                  <a:t>函数</a:t>
                </a:r>
                <a14:m>
                  <m:oMath xmlns:m="http://schemas.openxmlformats.org/officeDocument/2006/math">
                    <m:r>
                      <a:rPr lang="en-US" altLang="zh-CN" i="1" dirty="0" smtClean="0">
                        <a:latin typeface="Cambria Math"/>
                      </a:rPr>
                      <m:t>𝐻</m:t>
                    </m:r>
                    <m:r>
                      <a:rPr lang="en-US" altLang="zh-CN" i="1" baseline="-25000" dirty="0" smtClean="0">
                        <a:latin typeface="Cambria Math"/>
                      </a:rPr>
                      <m:t>1</m:t>
                    </m:r>
                    <m:r>
                      <a:rPr lang="en-US" altLang="zh-CN" i="1" dirty="0" smtClean="0">
                        <a:latin typeface="Cambria Math"/>
                      </a:rPr>
                      <m:t>: </m:t>
                    </m:r>
                    <m:d>
                      <m:dPr>
                        <m:begChr m:val="{"/>
                        <m:endChr m:val="}"/>
                        <m:ctrlPr>
                          <a:rPr lang="en-US" altLang="zh-CN" i="1" dirty="0" smtClean="0">
                            <a:latin typeface="Cambria Math" panose="02040503050406030204" pitchFamily="18" charset="0"/>
                          </a:rPr>
                        </m:ctrlPr>
                      </m:dPr>
                      <m:e>
                        <m:r>
                          <a:rPr lang="en-US" altLang="zh-CN" i="1" dirty="0" smtClean="0">
                            <a:latin typeface="Cambria Math"/>
                          </a:rPr>
                          <m:t>0, 1</m:t>
                        </m:r>
                      </m:e>
                    </m:d>
                    <m:r>
                      <a:rPr lang="en-US" altLang="zh-CN" i="1" baseline="30000" dirty="0" smtClean="0">
                        <a:latin typeface="Cambria Math"/>
                      </a:rPr>
                      <m:t>∗</m:t>
                    </m:r>
                    <m:r>
                      <a:rPr lang="en-US" altLang="zh-CN" i="1" dirty="0" smtClean="0">
                        <a:latin typeface="Cambria Math"/>
                        <a:sym typeface="Symbol" pitchFamily="18" charset="2"/>
                      </a:rPr>
                      <m:t></m:t>
                    </m:r>
                    <m:r>
                      <a:rPr lang="en-US" altLang="zh-CN" b="1" i="1" dirty="0" smtClean="0">
                        <a:latin typeface="Cambria Math"/>
                      </a:rPr>
                      <m:t>𝑮</m:t>
                    </m:r>
                    <m:r>
                      <a:rPr lang="en-US" altLang="zh-CN" i="1" baseline="-25000" dirty="0" smtClean="0">
                        <a:latin typeface="Cambria Math"/>
                      </a:rPr>
                      <m:t>1</m:t>
                    </m:r>
                    <m:r>
                      <a:rPr lang="en-US" altLang="zh-CN" i="1" baseline="30000" dirty="0" smtClean="0">
                        <a:latin typeface="Cambria Math"/>
                      </a:rPr>
                      <m:t>∗</m:t>
                    </m:r>
                    <m:r>
                      <a:rPr lang="en-US" altLang="zh-CN" i="1" dirty="0" smtClean="0">
                        <a:latin typeface="Cambria Math"/>
                      </a:rPr>
                      <m:t> </m:t>
                    </m:r>
                    <m:r>
                      <a:rPr lang="zh-CN" altLang="en-US" b="0" i="1" dirty="0" smtClean="0">
                        <a:latin typeface="Cambria Math"/>
                      </a:rPr>
                      <m:t>；</m:t>
                    </m:r>
                    <m:r>
                      <a:rPr lang="en-US" altLang="zh-CN" i="1" dirty="0" smtClean="0">
                        <a:latin typeface="Cambria Math"/>
                      </a:rPr>
                      <m:t>𝐻</m:t>
                    </m:r>
                    <m:r>
                      <a:rPr lang="en-US" altLang="zh-CN" i="1" baseline="-25000" dirty="0" smtClean="0">
                        <a:latin typeface="Cambria Math"/>
                      </a:rPr>
                      <m:t>2</m:t>
                    </m:r>
                    <m:r>
                      <a:rPr lang="en-US" altLang="zh-CN" i="1" dirty="0" smtClean="0">
                        <a:latin typeface="Cambria Math"/>
                      </a:rPr>
                      <m:t>: {0, 1}</m:t>
                    </m:r>
                    <m:r>
                      <a:rPr lang="en-US" altLang="zh-CN" i="1" baseline="30000" dirty="0" smtClean="0">
                        <a:latin typeface="Cambria Math"/>
                      </a:rPr>
                      <m:t>∗</m:t>
                    </m:r>
                    <m:r>
                      <a:rPr lang="en-US" altLang="zh-CN" i="1" dirty="0" smtClean="0">
                        <a:latin typeface="Cambria Math"/>
                      </a:rPr>
                      <m:t>×</m:t>
                    </m:r>
                    <m:r>
                      <a:rPr lang="en-US" altLang="zh-CN" b="1" i="1" dirty="0" smtClean="0">
                        <a:latin typeface="Cambria Math"/>
                      </a:rPr>
                      <m:t>𝑮</m:t>
                    </m:r>
                    <m:r>
                      <a:rPr lang="en-US" altLang="zh-CN" i="1" baseline="-25000" dirty="0" smtClean="0">
                        <a:latin typeface="Cambria Math"/>
                      </a:rPr>
                      <m:t>1</m:t>
                    </m:r>
                    <m:r>
                      <a:rPr lang="en-US" altLang="zh-CN" i="1" baseline="30000" dirty="0" smtClean="0">
                        <a:latin typeface="Cambria Math"/>
                      </a:rPr>
                      <m:t>∗</m:t>
                    </m:r>
                    <m:r>
                      <a:rPr lang="en-US" altLang="zh-CN" i="1" dirty="0" smtClean="0">
                        <a:latin typeface="Cambria Math"/>
                        <a:sym typeface="Symbol" pitchFamily="18" charset="2"/>
                      </a:rPr>
                      <m:t></m:t>
                    </m:r>
                    <m:sSup>
                      <m:sSupPr>
                        <m:ctrlPr>
                          <a:rPr lang="en-US" altLang="zh-CN" i="1" dirty="0">
                            <a:latin typeface="Cambria Math" panose="02040503050406030204" pitchFamily="18" charset="0"/>
                          </a:rPr>
                        </m:ctrlPr>
                      </m:sSupPr>
                      <m:e>
                        <m:sSub>
                          <m:sSubPr>
                            <m:ctrlPr>
                              <a:rPr lang="en-US" altLang="zh-CN" i="1" dirty="0">
                                <a:latin typeface="Cambria Math" panose="02040503050406030204" pitchFamily="18" charset="0"/>
                              </a:rPr>
                            </m:ctrlPr>
                          </m:sSubPr>
                          <m:e>
                            <m:r>
                              <a:rPr lang="en-US" altLang="zh-CN" i="1" dirty="0">
                                <a:latin typeface="Cambria Math"/>
                              </a:rPr>
                              <m:t>𝑍</m:t>
                            </m:r>
                          </m:e>
                          <m:sub>
                            <m:r>
                              <a:rPr lang="en-US" altLang="zh-CN" i="1" dirty="0">
                                <a:latin typeface="Cambria Math"/>
                              </a:rPr>
                              <m:t>𝑝</m:t>
                            </m:r>
                          </m:sub>
                        </m:sSub>
                      </m:e>
                      <m:sup>
                        <m:r>
                          <a:rPr lang="zh-CN" altLang="en-US" i="1" dirty="0">
                            <a:latin typeface="Cambria Math"/>
                          </a:rPr>
                          <m:t>∗</m:t>
                        </m:r>
                      </m:sup>
                    </m:sSup>
                  </m:oMath>
                </a14:m>
                <a:r>
                  <a:rPr lang="zh-CN" altLang="en-US" dirty="0" smtClean="0"/>
                  <a:t>。系统参数</a:t>
                </a:r>
                <a14:m>
                  <m:oMath xmlns:m="http://schemas.openxmlformats.org/officeDocument/2006/math">
                    <m:r>
                      <a:rPr lang="en-US" altLang="zh-CN" i="1" dirty="0" smtClean="0">
                        <a:latin typeface="Cambria Math"/>
                      </a:rPr>
                      <m:t>𝑝𝑎𝑟</m:t>
                    </m:r>
                    <m:r>
                      <a:rPr lang="zh-CN" altLang="en-US" i="1" dirty="0" smtClean="0">
                        <a:latin typeface="Cambria Math"/>
                      </a:rPr>
                      <m:t>＝</m:t>
                    </m:r>
                    <m:r>
                      <a:rPr lang="en-US" altLang="zh-CN" i="1" dirty="0" smtClean="0">
                        <a:latin typeface="Cambria Math"/>
                      </a:rPr>
                      <m:t>&lt;</m:t>
                    </m:r>
                    <m:r>
                      <a:rPr lang="en-US" altLang="zh-CN" i="1" dirty="0" smtClean="0">
                        <a:latin typeface="Cambria Math"/>
                      </a:rPr>
                      <m:t>𝑞</m:t>
                    </m:r>
                    <m:r>
                      <a:rPr lang="en-US" altLang="zh-CN" i="1" dirty="0" smtClean="0">
                        <a:latin typeface="Cambria Math"/>
                      </a:rPr>
                      <m:t>, </m:t>
                    </m:r>
                    <m:r>
                      <a:rPr lang="en-US" altLang="zh-CN" b="1" i="1" dirty="0" smtClean="0">
                        <a:latin typeface="Cambria Math"/>
                      </a:rPr>
                      <m:t>𝑮</m:t>
                    </m:r>
                    <m:r>
                      <a:rPr lang="en-US" altLang="zh-CN" i="1" baseline="-25000" dirty="0" smtClean="0">
                        <a:latin typeface="Cambria Math"/>
                      </a:rPr>
                      <m:t>1</m:t>
                    </m:r>
                    <m:r>
                      <a:rPr lang="en-US" altLang="zh-CN" i="1" dirty="0" smtClean="0">
                        <a:latin typeface="Cambria Math"/>
                      </a:rPr>
                      <m:t>, </m:t>
                    </m:r>
                    <m:r>
                      <a:rPr lang="en-US" altLang="zh-CN" b="1" i="1" dirty="0" smtClean="0">
                        <a:latin typeface="Cambria Math"/>
                      </a:rPr>
                      <m:t>𝑮</m:t>
                    </m:r>
                    <m:r>
                      <a:rPr lang="en-US" altLang="zh-CN" i="1" baseline="-25000" dirty="0" smtClean="0">
                        <a:latin typeface="Cambria Math"/>
                      </a:rPr>
                      <m:t>2</m:t>
                    </m:r>
                    <m:r>
                      <a:rPr lang="en-US" altLang="zh-CN" i="1" dirty="0" smtClean="0">
                        <a:latin typeface="Cambria Math"/>
                      </a:rPr>
                      <m:t>, ê, </m:t>
                    </m:r>
                    <m:r>
                      <a:rPr lang="en-US" altLang="zh-CN" i="1" dirty="0" smtClean="0">
                        <a:latin typeface="Cambria Math"/>
                      </a:rPr>
                      <m:t>𝑃</m:t>
                    </m:r>
                    <m:r>
                      <a:rPr lang="en-US" altLang="zh-CN" i="1" dirty="0" smtClean="0">
                        <a:latin typeface="Cambria Math"/>
                      </a:rPr>
                      <m:t>, </m:t>
                    </m:r>
                    <m:r>
                      <a:rPr lang="en-US" altLang="zh-CN" i="1" dirty="0" err="1" smtClean="0">
                        <a:latin typeface="Cambria Math"/>
                      </a:rPr>
                      <m:t>𝑃</m:t>
                    </m:r>
                    <m:r>
                      <a:rPr lang="en-US" altLang="zh-CN" i="1" baseline="-25000" dirty="0" err="1" smtClean="0">
                        <a:latin typeface="Cambria Math"/>
                      </a:rPr>
                      <m:t>𝑝𝑢𝑏</m:t>
                    </m:r>
                    <m:r>
                      <a:rPr lang="en-US" altLang="zh-CN" i="1" dirty="0" smtClean="0">
                        <a:latin typeface="Cambria Math"/>
                      </a:rPr>
                      <m:t>, </m:t>
                    </m:r>
                    <m:r>
                      <a:rPr lang="en-US" altLang="zh-CN" i="1" dirty="0" smtClean="0">
                        <a:latin typeface="Cambria Math"/>
                      </a:rPr>
                      <m:t>𝐻</m:t>
                    </m:r>
                    <m:r>
                      <a:rPr lang="en-US" altLang="zh-CN" i="1" baseline="-25000" dirty="0" smtClean="0">
                        <a:latin typeface="Cambria Math"/>
                      </a:rPr>
                      <m:t>1</m:t>
                    </m:r>
                    <m:r>
                      <a:rPr lang="en-US" altLang="zh-CN" i="1" dirty="0" smtClean="0">
                        <a:latin typeface="Cambria Math"/>
                      </a:rPr>
                      <m:t>, </m:t>
                    </m:r>
                    <m:r>
                      <a:rPr lang="en-US" altLang="zh-CN" i="1" dirty="0" smtClean="0">
                        <a:latin typeface="Cambria Math"/>
                      </a:rPr>
                      <m:t>𝐻</m:t>
                    </m:r>
                    <m:r>
                      <a:rPr lang="en-US" altLang="zh-CN" i="1" baseline="-25000" dirty="0" smtClean="0">
                        <a:latin typeface="Cambria Math"/>
                      </a:rPr>
                      <m:t>2</m:t>
                    </m:r>
                    <m:r>
                      <a:rPr lang="en-US" altLang="zh-CN" i="1" dirty="0" smtClean="0">
                        <a:latin typeface="Cambria Math"/>
                      </a:rPr>
                      <m:t>&gt;</m:t>
                    </m:r>
                    <m:r>
                      <a:rPr lang="zh-CN" altLang="en-US" i="1" dirty="0" smtClean="0">
                        <a:latin typeface="Cambria Math"/>
                      </a:rPr>
                      <m:t>，</m:t>
                    </m:r>
                  </m:oMath>
                </a14:m>
                <a:r>
                  <a:rPr lang="zh-CN" altLang="en-US" dirty="0" smtClean="0"/>
                  <a:t>主密钥为</a:t>
                </a:r>
                <a14:m>
                  <m:oMath xmlns:m="http://schemas.openxmlformats.org/officeDocument/2006/math">
                    <m:r>
                      <a:rPr lang="en-US" altLang="zh-CN" i="1" dirty="0" smtClean="0">
                        <a:latin typeface="Cambria Math"/>
                      </a:rPr>
                      <m:t>𝑠</m:t>
                    </m:r>
                  </m:oMath>
                </a14:m>
                <a:endParaRPr lang="en-US" altLang="zh-CN" b="1" dirty="0" smtClean="0">
                  <a:solidFill>
                    <a:srgbClr val="FF0000"/>
                  </a:solidFill>
                </a:endParaRPr>
              </a:p>
              <a:p>
                <a:pPr marL="914400" lvl="1" indent="-457200">
                  <a:spcBef>
                    <a:spcPts val="0"/>
                  </a:spcBef>
                  <a:buFont typeface="+mj-lt"/>
                  <a:buAutoNum type="arabicPeriod"/>
                </a:pPr>
                <a:r>
                  <a:rPr lang="zh-CN" altLang="en-US" b="1" dirty="0" smtClean="0">
                    <a:solidFill>
                      <a:srgbClr val="FF0000"/>
                    </a:solidFill>
                  </a:rPr>
                  <a:t>析出</a:t>
                </a:r>
                <a:r>
                  <a:rPr lang="zh-CN" altLang="en-US" dirty="0" smtClean="0"/>
                  <a:t>：给定</a:t>
                </a:r>
                <a14:m>
                  <m:oMath xmlns:m="http://schemas.openxmlformats.org/officeDocument/2006/math">
                    <m:r>
                      <a:rPr lang="en-US" altLang="zh-CN" i="1" dirty="0" smtClean="0">
                        <a:latin typeface="Cambria Math"/>
                      </a:rPr>
                      <m:t>𝐼𝐷</m:t>
                    </m:r>
                    <m:r>
                      <a:rPr lang="en-US" altLang="zh-CN" i="1" dirty="0" smtClean="0">
                        <a:latin typeface="Cambria Math"/>
                      </a:rPr>
                      <m:t>∈{0, 1}</m:t>
                    </m:r>
                  </m:oMath>
                </a14:m>
                <a:r>
                  <a:rPr lang="en-US" altLang="zh-CN" dirty="0" smtClean="0"/>
                  <a:t>*</a:t>
                </a:r>
                <a:r>
                  <a:rPr lang="zh-CN" altLang="en-US" dirty="0" smtClean="0"/>
                  <a:t>，</a:t>
                </a:r>
                <a:r>
                  <a:rPr lang="en-US" altLang="zh-CN" dirty="0" smtClean="0"/>
                  <a:t>KGC </a:t>
                </a:r>
                <a:r>
                  <a:rPr lang="zh-CN" altLang="en-US" dirty="0" smtClean="0"/>
                  <a:t>计算</a:t>
                </a:r>
                <a14:m>
                  <m:oMath xmlns:m="http://schemas.openxmlformats.org/officeDocument/2006/math">
                    <m:r>
                      <a:rPr lang="en-US" altLang="zh-CN" i="1" dirty="0" smtClean="0">
                        <a:latin typeface="Cambria Math"/>
                      </a:rPr>
                      <m:t>𝑄</m:t>
                    </m:r>
                    <m:r>
                      <a:rPr lang="en-US" altLang="zh-CN" i="1" baseline="-25000" dirty="0" smtClean="0">
                        <a:latin typeface="Cambria Math"/>
                      </a:rPr>
                      <m:t>𝐼𝐷</m:t>
                    </m:r>
                    <m:r>
                      <a:rPr lang="zh-CN" altLang="en-US" i="1" dirty="0" smtClean="0">
                        <a:latin typeface="Cambria Math"/>
                      </a:rPr>
                      <m:t>＝</m:t>
                    </m:r>
                    <m:r>
                      <a:rPr lang="en-US" altLang="zh-CN" i="1" dirty="0" smtClean="0">
                        <a:latin typeface="Cambria Math"/>
                      </a:rPr>
                      <m:t>𝐻</m:t>
                    </m:r>
                    <m:r>
                      <a:rPr lang="en-US" altLang="zh-CN" i="1" baseline="-25000" dirty="0" smtClean="0">
                        <a:latin typeface="Cambria Math"/>
                      </a:rPr>
                      <m:t>1</m:t>
                    </m:r>
                    <m:r>
                      <a:rPr lang="en-US" altLang="zh-CN" i="1" dirty="0" smtClean="0">
                        <a:latin typeface="Cambria Math"/>
                      </a:rPr>
                      <m:t>(</m:t>
                    </m:r>
                    <m:r>
                      <a:rPr lang="en-US" altLang="zh-CN" i="1" dirty="0" smtClean="0">
                        <a:latin typeface="Cambria Math"/>
                      </a:rPr>
                      <m:t>𝐼𝐷</m:t>
                    </m:r>
                    <m:r>
                      <a:rPr lang="en-US" altLang="zh-CN" i="1" dirty="0" smtClean="0">
                        <a:latin typeface="Cambria Math"/>
                      </a:rPr>
                      <m:t>)</m:t>
                    </m:r>
                  </m:oMath>
                </a14:m>
                <a:r>
                  <a:rPr lang="zh-CN" altLang="en-US" dirty="0" smtClean="0"/>
                  <a:t>，私钥</a:t>
                </a:r>
                <a14:m>
                  <m:oMath xmlns:m="http://schemas.openxmlformats.org/officeDocument/2006/math">
                    <m:r>
                      <a:rPr lang="en-US" altLang="zh-CN" i="1" dirty="0" smtClean="0">
                        <a:latin typeface="Cambria Math"/>
                      </a:rPr>
                      <m:t>𝑑</m:t>
                    </m:r>
                    <m:r>
                      <a:rPr lang="en-US" altLang="zh-CN" i="1" baseline="-25000" dirty="0" err="1" smtClean="0">
                        <a:latin typeface="Cambria Math"/>
                      </a:rPr>
                      <m:t>𝐼𝐷</m:t>
                    </m:r>
                    <m:r>
                      <a:rPr lang="zh-CN" altLang="en-US" i="1" dirty="0" smtClean="0">
                        <a:latin typeface="Cambria Math"/>
                      </a:rPr>
                      <m:t>＝</m:t>
                    </m:r>
                    <m:r>
                      <a:rPr lang="en-US" altLang="zh-CN" i="1" dirty="0" smtClean="0">
                        <a:latin typeface="Cambria Math"/>
                      </a:rPr>
                      <m:t>𝑠𝑄</m:t>
                    </m:r>
                    <m:r>
                      <a:rPr lang="en-US" altLang="zh-CN" i="1" baseline="-25000" dirty="0" smtClean="0">
                        <a:latin typeface="Cambria Math"/>
                      </a:rPr>
                      <m:t>𝐼𝐷</m:t>
                    </m:r>
                  </m:oMath>
                </a14:m>
                <a:endParaRPr lang="zh-CN" altLang="en-US" dirty="0" smtClean="0"/>
              </a:p>
              <a:p>
                <a:pPr marL="914400" lvl="1" indent="-457200">
                  <a:spcBef>
                    <a:spcPts val="0"/>
                  </a:spcBef>
                  <a:buFont typeface="+mj-lt"/>
                  <a:buAutoNum type="arabicPeriod"/>
                </a:pPr>
                <a:r>
                  <a:rPr lang="zh-CN" altLang="en-US" b="1" dirty="0" smtClean="0">
                    <a:solidFill>
                      <a:srgbClr val="FF0000"/>
                    </a:solidFill>
                  </a:rPr>
                  <a:t>签名</a:t>
                </a:r>
                <a:r>
                  <a:rPr lang="zh-CN" altLang="en-US" dirty="0" smtClean="0"/>
                  <a:t>：给定消息</a:t>
                </a:r>
                <a14:m>
                  <m:oMath xmlns:m="http://schemas.openxmlformats.org/officeDocument/2006/math">
                    <m:r>
                      <a:rPr lang="en-US" altLang="zh-CN" i="1" dirty="0" smtClean="0">
                        <a:latin typeface="Cambria Math"/>
                      </a:rPr>
                      <m:t>𝑚</m:t>
                    </m:r>
                  </m:oMath>
                </a14:m>
                <a:r>
                  <a:rPr lang="zh-CN" altLang="en-US" dirty="0" smtClean="0"/>
                  <a:t>，选取随机数</a:t>
                </a:r>
                <a14:m>
                  <m:oMath xmlns:m="http://schemas.openxmlformats.org/officeDocument/2006/math">
                    <m:r>
                      <a:rPr lang="en-US" altLang="zh-CN" i="1" dirty="0" smtClean="0">
                        <a:latin typeface="Cambria Math"/>
                      </a:rPr>
                      <m:t>𝑟</m:t>
                    </m:r>
                    <m:r>
                      <a:rPr lang="en-US" altLang="zh-CN" i="1" dirty="0" smtClean="0">
                        <a:latin typeface="Cambria Math"/>
                      </a:rPr>
                      <m:t>∈</m:t>
                    </m:r>
                    <m:sSup>
                      <m:sSupPr>
                        <m:ctrlPr>
                          <a:rPr lang="en-US" altLang="zh-CN" i="1" dirty="0">
                            <a:latin typeface="Cambria Math" panose="02040503050406030204" pitchFamily="18" charset="0"/>
                          </a:rPr>
                        </m:ctrlPr>
                      </m:sSupPr>
                      <m:e>
                        <m:sSub>
                          <m:sSubPr>
                            <m:ctrlPr>
                              <a:rPr lang="en-US" altLang="zh-CN" i="1" dirty="0">
                                <a:latin typeface="Cambria Math" panose="02040503050406030204" pitchFamily="18" charset="0"/>
                              </a:rPr>
                            </m:ctrlPr>
                          </m:sSubPr>
                          <m:e>
                            <m:r>
                              <a:rPr lang="en-US" altLang="zh-CN" i="1" dirty="0">
                                <a:latin typeface="Cambria Math"/>
                              </a:rPr>
                              <m:t>𝑍</m:t>
                            </m:r>
                          </m:e>
                          <m:sub>
                            <m:r>
                              <a:rPr lang="en-US" altLang="zh-CN" i="1" dirty="0">
                                <a:latin typeface="Cambria Math"/>
                              </a:rPr>
                              <m:t>𝑝</m:t>
                            </m:r>
                          </m:sub>
                        </m:sSub>
                      </m:e>
                      <m:sup>
                        <m:r>
                          <a:rPr lang="zh-CN" altLang="en-US" i="1" dirty="0">
                            <a:latin typeface="Cambria Math"/>
                          </a:rPr>
                          <m:t>∗</m:t>
                        </m:r>
                      </m:sup>
                    </m:sSup>
                  </m:oMath>
                </a14:m>
                <a:r>
                  <a:rPr lang="zh-CN" altLang="en-US" dirty="0" smtClean="0"/>
                  <a:t>，计算</a:t>
                </a:r>
                <a14:m>
                  <m:oMath xmlns:m="http://schemas.openxmlformats.org/officeDocument/2006/math">
                    <m:r>
                      <a:rPr lang="en-US" altLang="zh-CN" i="1" dirty="0" smtClean="0">
                        <a:latin typeface="Cambria Math"/>
                      </a:rPr>
                      <m:t>𝑈</m:t>
                    </m:r>
                    <m:r>
                      <a:rPr lang="zh-CN" altLang="en-US" i="1" dirty="0" smtClean="0">
                        <a:latin typeface="Cambria Math"/>
                      </a:rPr>
                      <m:t>＝</m:t>
                    </m:r>
                    <m:r>
                      <a:rPr lang="en-US" altLang="zh-CN" i="1" dirty="0" smtClean="0">
                        <a:latin typeface="Cambria Math"/>
                      </a:rPr>
                      <m:t>𝑟𝑄</m:t>
                    </m:r>
                    <m:r>
                      <a:rPr lang="en-US" altLang="zh-CN" i="1" baseline="-25000" dirty="0" smtClean="0">
                        <a:latin typeface="Cambria Math"/>
                      </a:rPr>
                      <m:t>𝐼𝐷</m:t>
                    </m:r>
                    <m:r>
                      <a:rPr lang="zh-CN" altLang="en-US" i="1" dirty="0" smtClean="0">
                        <a:latin typeface="Cambria Math"/>
                      </a:rPr>
                      <m:t>，</m:t>
                    </m:r>
                    <m:r>
                      <a:rPr lang="en-US" altLang="zh-CN" i="1" dirty="0" smtClean="0">
                        <a:latin typeface="Cambria Math"/>
                      </a:rPr>
                      <m:t>h</m:t>
                    </m:r>
                    <m:r>
                      <a:rPr lang="zh-CN" altLang="en-US" i="1" dirty="0" smtClean="0">
                        <a:latin typeface="Cambria Math"/>
                      </a:rPr>
                      <m:t>＝</m:t>
                    </m:r>
                    <m:r>
                      <a:rPr lang="en-US" altLang="zh-CN" i="1" dirty="0" smtClean="0">
                        <a:latin typeface="Cambria Math"/>
                      </a:rPr>
                      <m:t>𝐻</m:t>
                    </m:r>
                    <m:r>
                      <a:rPr lang="en-US" altLang="zh-CN" i="1" baseline="-25000" dirty="0" smtClean="0">
                        <a:latin typeface="Cambria Math"/>
                      </a:rPr>
                      <m:t>2</m:t>
                    </m:r>
                    <m:r>
                      <a:rPr lang="en-US" altLang="zh-CN" i="1" dirty="0" smtClean="0">
                        <a:latin typeface="Cambria Math"/>
                      </a:rPr>
                      <m:t>(</m:t>
                    </m:r>
                    <m:r>
                      <a:rPr lang="en-US" altLang="zh-CN" i="1" dirty="0" smtClean="0">
                        <a:latin typeface="Cambria Math"/>
                      </a:rPr>
                      <m:t>𝑚</m:t>
                    </m:r>
                    <m:r>
                      <a:rPr lang="en-US" altLang="zh-CN" i="1" dirty="0" smtClean="0">
                        <a:latin typeface="Cambria Math"/>
                      </a:rPr>
                      <m:t>, </m:t>
                    </m:r>
                    <m:r>
                      <a:rPr lang="en-US" altLang="zh-CN" i="1" dirty="0" smtClean="0">
                        <a:latin typeface="Cambria Math"/>
                      </a:rPr>
                      <m:t>𝑈</m:t>
                    </m:r>
                    <m:r>
                      <a:rPr lang="en-US" altLang="zh-CN" i="1" dirty="0" smtClean="0">
                        <a:latin typeface="Cambria Math"/>
                      </a:rPr>
                      <m:t>)</m:t>
                    </m:r>
                    <m:r>
                      <a:rPr lang="zh-CN" altLang="en-US" i="1" dirty="0" smtClean="0">
                        <a:latin typeface="Cambria Math"/>
                      </a:rPr>
                      <m:t>和</m:t>
                    </m:r>
                    <m:r>
                      <a:rPr lang="en-US" altLang="zh-CN" i="1" dirty="0" smtClean="0">
                        <a:latin typeface="Cambria Math"/>
                      </a:rPr>
                      <m:t>𝑉</m:t>
                    </m:r>
                    <m:r>
                      <a:rPr lang="zh-CN" altLang="en-US" i="1" dirty="0" smtClean="0">
                        <a:latin typeface="Cambria Math"/>
                      </a:rPr>
                      <m:t>＝</m:t>
                    </m:r>
                    <m:r>
                      <a:rPr lang="en-US" altLang="zh-CN" i="1" dirty="0" smtClean="0">
                        <a:latin typeface="Cambria Math"/>
                      </a:rPr>
                      <m:t>(</m:t>
                    </m:r>
                    <m:r>
                      <a:rPr lang="en-US" altLang="zh-CN" i="1" dirty="0" smtClean="0">
                        <a:latin typeface="Cambria Math"/>
                      </a:rPr>
                      <m:t>𝑟</m:t>
                    </m:r>
                    <m:r>
                      <a:rPr lang="zh-CN" altLang="en-US" i="1" dirty="0" smtClean="0">
                        <a:latin typeface="Cambria Math"/>
                      </a:rPr>
                      <m:t>＋</m:t>
                    </m:r>
                    <m:r>
                      <a:rPr lang="en-US" altLang="zh-CN" i="1" dirty="0" smtClean="0">
                        <a:latin typeface="Cambria Math"/>
                      </a:rPr>
                      <m:t>h</m:t>
                    </m:r>
                    <m:r>
                      <a:rPr lang="en-US" altLang="zh-CN" i="1" dirty="0" smtClean="0">
                        <a:latin typeface="Cambria Math"/>
                      </a:rPr>
                      <m:t>)</m:t>
                    </m:r>
                    <m:r>
                      <a:rPr lang="en-US" altLang="zh-CN" i="1" dirty="0" err="1" smtClean="0">
                        <a:latin typeface="Cambria Math"/>
                      </a:rPr>
                      <m:t>𝑑</m:t>
                    </m:r>
                    <m:r>
                      <a:rPr lang="en-US" altLang="zh-CN" i="1" baseline="-25000" dirty="0" err="1" smtClean="0">
                        <a:latin typeface="Cambria Math"/>
                      </a:rPr>
                      <m:t>𝐼𝐷</m:t>
                    </m:r>
                  </m:oMath>
                </a14:m>
                <a:r>
                  <a:rPr lang="zh-CN" altLang="en-US" dirty="0" smtClean="0"/>
                  <a:t>，</a:t>
                </a:r>
                <a:r>
                  <a:rPr lang="zh-CN" altLang="en-US" b="1" dirty="0" smtClean="0">
                    <a:solidFill>
                      <a:srgbClr val="FF00FF"/>
                    </a:solidFill>
                  </a:rPr>
                  <a:t>签名</a:t>
                </a:r>
                <a14:m>
                  <m:oMath xmlns:m="http://schemas.openxmlformats.org/officeDocument/2006/math">
                    <m:r>
                      <a:rPr lang="zh-CN" altLang="en-US" b="1" i="1" dirty="0" smtClean="0">
                        <a:solidFill>
                          <a:srgbClr val="FF00FF"/>
                        </a:solidFill>
                        <a:latin typeface="Cambria Math"/>
                        <a:sym typeface="Symbol" pitchFamily="18" charset="2"/>
                      </a:rPr>
                      <m:t></m:t>
                    </m:r>
                    <m:r>
                      <a:rPr lang="zh-CN" altLang="en-US" i="1" dirty="0" smtClean="0">
                        <a:latin typeface="Cambria Math"/>
                      </a:rPr>
                      <m:t>＝</m:t>
                    </m:r>
                    <m:r>
                      <a:rPr lang="en-US" altLang="zh-CN" i="1" dirty="0" smtClean="0">
                        <a:latin typeface="Cambria Math"/>
                      </a:rPr>
                      <m:t>(</m:t>
                    </m:r>
                    <m:r>
                      <a:rPr lang="en-US" altLang="zh-CN" i="1" dirty="0" smtClean="0">
                        <a:latin typeface="Cambria Math"/>
                      </a:rPr>
                      <m:t>𝑈</m:t>
                    </m:r>
                    <m:r>
                      <a:rPr lang="en-US" altLang="zh-CN" i="1" dirty="0" smtClean="0">
                        <a:latin typeface="Cambria Math"/>
                      </a:rPr>
                      <m:t>, </m:t>
                    </m:r>
                    <m:r>
                      <a:rPr lang="en-US" altLang="zh-CN" i="1" dirty="0" smtClean="0">
                        <a:latin typeface="Cambria Math"/>
                      </a:rPr>
                      <m:t>𝑉</m:t>
                    </m:r>
                    <m:r>
                      <a:rPr lang="en-US" altLang="zh-CN" i="1" dirty="0" smtClean="0">
                        <a:latin typeface="Cambria Math"/>
                      </a:rPr>
                      <m:t>)</m:t>
                    </m:r>
                  </m:oMath>
                </a14:m>
                <a:endParaRPr lang="zh-CN" altLang="en-US" dirty="0" smtClean="0"/>
              </a:p>
              <a:p>
                <a:pPr marL="914400" lvl="1" indent="-457200">
                  <a:spcBef>
                    <a:spcPts val="0"/>
                  </a:spcBef>
                  <a:buFont typeface="+mj-lt"/>
                  <a:buAutoNum type="arabicPeriod"/>
                </a:pPr>
                <a:r>
                  <a:rPr lang="zh-CN" altLang="en-US" b="1" dirty="0" smtClean="0">
                    <a:solidFill>
                      <a:srgbClr val="FF0000"/>
                    </a:solidFill>
                  </a:rPr>
                  <a:t>验证</a:t>
                </a:r>
                <a:r>
                  <a:rPr lang="zh-CN" altLang="en-US" dirty="0" smtClean="0"/>
                  <a:t>：验证</a:t>
                </a:r>
                <a14:m>
                  <m:oMath xmlns:m="http://schemas.openxmlformats.org/officeDocument/2006/math">
                    <m:r>
                      <a:rPr lang="en-US" altLang="zh-CN" i="1" dirty="0" smtClean="0">
                        <a:latin typeface="Cambria Math"/>
                      </a:rPr>
                      <m:t>ê(</m:t>
                    </m:r>
                    <m:r>
                      <a:rPr lang="en-US" altLang="zh-CN" i="1" dirty="0" smtClean="0">
                        <a:latin typeface="Cambria Math"/>
                      </a:rPr>
                      <m:t>𝑃</m:t>
                    </m:r>
                    <m:r>
                      <a:rPr lang="en-US" altLang="zh-CN" i="1" dirty="0" smtClean="0">
                        <a:latin typeface="Cambria Math"/>
                      </a:rPr>
                      <m:t>, </m:t>
                    </m:r>
                    <m:r>
                      <a:rPr lang="en-US" altLang="zh-CN" i="1" dirty="0" smtClean="0">
                        <a:latin typeface="Cambria Math"/>
                      </a:rPr>
                      <m:t>𝑉</m:t>
                    </m:r>
                    <m:r>
                      <a:rPr lang="en-US" altLang="zh-CN" i="1" dirty="0" smtClean="0">
                        <a:latin typeface="Cambria Math"/>
                      </a:rPr>
                      <m:t>)</m:t>
                    </m:r>
                    <m:r>
                      <a:rPr lang="zh-CN" altLang="en-US" i="1" dirty="0" smtClean="0">
                        <a:latin typeface="Cambria Math"/>
                      </a:rPr>
                      <m:t>＝</m:t>
                    </m:r>
                    <m:r>
                      <a:rPr lang="en-US" altLang="zh-CN" i="1" dirty="0" smtClean="0">
                        <a:latin typeface="Cambria Math"/>
                      </a:rPr>
                      <m:t>ê</m:t>
                    </m:r>
                  </m:oMath>
                </a14:m>
                <a:r>
                  <a:rPr lang="en-US" altLang="zh-CN" dirty="0" smtClean="0"/>
                  <a:t> </a:t>
                </a:r>
                <a14:m>
                  <m:oMath xmlns:m="http://schemas.openxmlformats.org/officeDocument/2006/math">
                    <m:r>
                      <a:rPr lang="en-US" altLang="zh-CN" i="1" dirty="0" smtClean="0">
                        <a:latin typeface="Cambria Math"/>
                      </a:rPr>
                      <m:t>(</m:t>
                    </m:r>
                    <m:r>
                      <a:rPr lang="en-US" altLang="zh-CN" i="1" dirty="0" err="1" smtClean="0">
                        <a:latin typeface="Cambria Math"/>
                      </a:rPr>
                      <m:t>𝑃</m:t>
                    </m:r>
                    <m:r>
                      <a:rPr lang="en-US" altLang="zh-CN" i="1" baseline="-25000" dirty="0" err="1" smtClean="0">
                        <a:latin typeface="Cambria Math"/>
                      </a:rPr>
                      <m:t>𝑝𝑢𝑏</m:t>
                    </m:r>
                    <m:r>
                      <a:rPr lang="en-US" altLang="zh-CN" i="1" dirty="0" smtClean="0">
                        <a:latin typeface="Cambria Math"/>
                      </a:rPr>
                      <m:t>, </m:t>
                    </m:r>
                    <m:r>
                      <a:rPr lang="en-US" altLang="zh-CN" i="1" dirty="0" smtClean="0">
                        <a:latin typeface="Cambria Math"/>
                      </a:rPr>
                      <m:t>𝑈</m:t>
                    </m:r>
                    <m:r>
                      <a:rPr lang="zh-CN" altLang="en-US" i="1" dirty="0" smtClean="0">
                        <a:latin typeface="Cambria Math"/>
                      </a:rPr>
                      <m:t>＋</m:t>
                    </m:r>
                    <m:r>
                      <a:rPr lang="en-US" altLang="zh-CN" i="1" dirty="0" smtClean="0">
                        <a:latin typeface="Cambria Math"/>
                      </a:rPr>
                      <m:t>h𝑄</m:t>
                    </m:r>
                    <m:r>
                      <a:rPr lang="en-US" altLang="zh-CN" i="1" baseline="-25000" dirty="0" smtClean="0">
                        <a:latin typeface="Cambria Math"/>
                      </a:rPr>
                      <m:t>𝐼𝐷</m:t>
                    </m:r>
                  </m:oMath>
                </a14:m>
                <a:r>
                  <a:rPr lang="en-US" altLang="zh-CN" dirty="0" smtClean="0"/>
                  <a:t>)</a:t>
                </a:r>
                <a:r>
                  <a:rPr lang="zh-CN" altLang="en-US" dirty="0" smtClean="0"/>
                  <a:t>是否成立</a:t>
                </a:r>
              </a:p>
              <a:p>
                <a:pPr>
                  <a:spcBef>
                    <a:spcPts val="0"/>
                  </a:spcBef>
                </a:pPr>
                <a:r>
                  <a:rPr lang="zh-CN" altLang="en-US" sz="2400" dirty="0" smtClean="0"/>
                  <a:t> </a:t>
                </a:r>
                <a:r>
                  <a:rPr lang="en-US" altLang="zh-CN" sz="2400" dirty="0" smtClean="0"/>
                  <a:t>Cha</a:t>
                </a:r>
                <a:r>
                  <a:rPr lang="zh-CN" altLang="en-US" sz="2400" dirty="0" smtClean="0"/>
                  <a:t>和</a:t>
                </a:r>
                <a:r>
                  <a:rPr lang="en-US" altLang="zh-CN" sz="2400" dirty="0" err="1" smtClean="0"/>
                  <a:t>Cheon</a:t>
                </a:r>
                <a:r>
                  <a:rPr lang="zh-CN" altLang="en-US" sz="2400" b="1" dirty="0" smtClean="0">
                    <a:solidFill>
                      <a:srgbClr val="FF00FF"/>
                    </a:solidFill>
                  </a:rPr>
                  <a:t>在</a:t>
                </a:r>
                <a:r>
                  <a:rPr lang="en-US" altLang="zh-CN" sz="2400" b="1" dirty="0" smtClean="0">
                    <a:solidFill>
                      <a:srgbClr val="FF00FF"/>
                    </a:solidFill>
                  </a:rPr>
                  <a:t>RO</a:t>
                </a:r>
                <a:r>
                  <a:rPr lang="zh-CN" altLang="en-US" sz="2400" b="1" dirty="0" smtClean="0">
                    <a:solidFill>
                      <a:srgbClr val="FF00FF"/>
                    </a:solidFill>
                  </a:rPr>
                  <a:t>模型下证明了方案的安全性</a:t>
                </a:r>
                <a:r>
                  <a:rPr lang="zh-CN" altLang="en-US" sz="2400" dirty="0" smtClean="0"/>
                  <a:t>，他们的</a:t>
                </a:r>
                <a:r>
                  <a:rPr lang="zh-CN" altLang="en-US" sz="2400" dirty="0"/>
                  <a:t>思想</a:t>
                </a:r>
                <a:r>
                  <a:rPr lang="zh-CN" altLang="en-US" sz="2400" dirty="0" smtClean="0"/>
                  <a:t>被普遍应用于基于身份的签名方案的安全性证明中</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28600" y="1676400"/>
                <a:ext cx="8458200" cy="4648200"/>
              </a:xfrm>
              <a:blipFill rotWithShape="1">
                <a:blip r:embed="rId2" cstate="print"/>
                <a:stretch>
                  <a:fillRect l="-1009" t="-1442" r="-216" b="-78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其他类别数字签名</a:t>
            </a:r>
            <a:endParaRPr lang="zh-CN" altLang="en-US" dirty="0"/>
          </a:p>
        </p:txBody>
      </p:sp>
      <p:sp>
        <p:nvSpPr>
          <p:cNvPr id="3" name="内容占位符 2"/>
          <p:cNvSpPr>
            <a:spLocks noGrp="1"/>
          </p:cNvSpPr>
          <p:nvPr>
            <p:ph idx="1"/>
          </p:nvPr>
        </p:nvSpPr>
        <p:spPr>
          <a:xfrm>
            <a:off x="457200" y="1676400"/>
            <a:ext cx="8229600" cy="4648200"/>
          </a:xfrm>
        </p:spPr>
        <p:txBody>
          <a:bodyPr/>
          <a:lstStyle/>
          <a:p>
            <a:r>
              <a:rPr lang="zh-CN" altLang="en-US" b="1" dirty="0" smtClean="0">
                <a:solidFill>
                  <a:srgbClr val="FF0000"/>
                </a:solidFill>
              </a:rPr>
              <a:t>一次数字签名</a:t>
            </a:r>
          </a:p>
          <a:p>
            <a:r>
              <a:rPr lang="zh-CN" altLang="en-US" b="1" dirty="0" smtClean="0">
                <a:solidFill>
                  <a:srgbClr val="FF0000"/>
                </a:solidFill>
              </a:rPr>
              <a:t>环签名</a:t>
            </a:r>
          </a:p>
          <a:p>
            <a:r>
              <a:rPr lang="zh-CN" altLang="en-US" b="1" dirty="0" smtClean="0">
                <a:solidFill>
                  <a:srgbClr val="FF0000"/>
                </a:solidFill>
              </a:rPr>
              <a:t>代理签名</a:t>
            </a:r>
          </a:p>
          <a:p>
            <a:r>
              <a:rPr lang="zh-CN" altLang="en-US" b="1" dirty="0" smtClean="0">
                <a:solidFill>
                  <a:srgbClr val="FF0000"/>
                </a:solidFill>
              </a:rPr>
              <a:t>不可否认签名</a:t>
            </a:r>
          </a:p>
          <a:p>
            <a:r>
              <a:rPr lang="zh-CN" altLang="en-US" b="1" dirty="0" smtClean="0">
                <a:solidFill>
                  <a:srgbClr val="FF0000"/>
                </a:solidFill>
              </a:rPr>
              <a:t>故障停止式签名</a:t>
            </a:r>
          </a:p>
          <a:p>
            <a:r>
              <a:rPr lang="zh-CN" altLang="en-US" b="1" dirty="0" smtClean="0">
                <a:solidFill>
                  <a:srgbClr val="FF0000"/>
                </a:solidFill>
              </a:rPr>
              <a:t>指定接收人签名</a:t>
            </a:r>
          </a:p>
          <a:p>
            <a:r>
              <a:rPr lang="zh-CN" altLang="en-US" b="1" dirty="0" smtClean="0">
                <a:solidFill>
                  <a:srgbClr val="FF0000"/>
                </a:solidFill>
              </a:rPr>
              <a:t>多重数字签名</a:t>
            </a:r>
          </a:p>
          <a:p>
            <a:r>
              <a:rPr lang="zh-CN" altLang="en-US" b="1" dirty="0" smtClean="0">
                <a:solidFill>
                  <a:srgbClr val="FF0000"/>
                </a:solidFill>
              </a:rPr>
              <a:t>批验证数字签名</a:t>
            </a:r>
          </a:p>
          <a:p>
            <a:r>
              <a:rPr lang="zh-CN" altLang="en-US" b="1" dirty="0" smtClean="0">
                <a:solidFill>
                  <a:srgbClr val="FF0000"/>
                </a:solidFill>
              </a:rPr>
              <a:t>门限签名</a:t>
            </a:r>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代理签名的简介</a:t>
            </a:r>
          </a:p>
        </p:txBody>
      </p:sp>
      <p:sp>
        <p:nvSpPr>
          <p:cNvPr id="3" name="内容占位符 2"/>
          <p:cNvSpPr>
            <a:spLocks noGrp="1"/>
          </p:cNvSpPr>
          <p:nvPr>
            <p:ph idx="1"/>
          </p:nvPr>
        </p:nvSpPr>
        <p:spPr/>
        <p:txBody>
          <a:bodyPr/>
          <a:lstStyle/>
          <a:p>
            <a:r>
              <a:rPr lang="zh-CN" altLang="en-US" b="1" dirty="0">
                <a:solidFill>
                  <a:srgbClr val="FF0000"/>
                </a:solidFill>
                <a:ea typeface="黑体" pitchFamily="2" charset="-122"/>
              </a:rPr>
              <a:t>代理</a:t>
            </a:r>
            <a:r>
              <a:rPr lang="zh-CN" altLang="en-US" b="1" dirty="0" smtClean="0">
                <a:solidFill>
                  <a:srgbClr val="FF0000"/>
                </a:solidFill>
                <a:ea typeface="黑体" pitchFamily="2" charset="-122"/>
              </a:rPr>
              <a:t>签名</a:t>
            </a:r>
            <a:r>
              <a:rPr lang="en-US" altLang="zh-CN" b="1" dirty="0" smtClean="0">
                <a:solidFill>
                  <a:srgbClr val="FF0000"/>
                </a:solidFill>
                <a:ea typeface="黑体" pitchFamily="2" charset="-122"/>
              </a:rPr>
              <a:t>(Proxy Signature)</a:t>
            </a:r>
            <a:r>
              <a:rPr lang="zh-CN" altLang="en-US" b="1" dirty="0" smtClean="0"/>
              <a:t>是</a:t>
            </a:r>
            <a:r>
              <a:rPr lang="zh-CN" altLang="en-US" b="1" dirty="0"/>
              <a:t>指原始签名者把他的签名权授给代理者，代理者代表原始签名者行使他的签名权。当验证者验证代理签名时，验证者既能验证这个签名的有效性，也能确信这个签名是原始签名者认可的</a:t>
            </a:r>
            <a:r>
              <a:rPr lang="zh-CN" altLang="en-US" b="1" dirty="0" smtClean="0"/>
              <a:t>签名</a:t>
            </a:r>
            <a:r>
              <a:rPr lang="zh-CN" altLang="en-US" dirty="0" smtClean="0"/>
              <a:t> </a:t>
            </a:r>
            <a:endParaRPr lang="zh-CN" altLang="en-US" sz="3600" b="1" dirty="0">
              <a:solidFill>
                <a:srgbClr val="0000FF"/>
              </a:solidFill>
              <a:ea typeface="黑体" pitchFamily="2" charset="-122"/>
            </a:endParaRPr>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56</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686235196"/>
              </p:ext>
            </p:extLst>
          </p:nvPr>
        </p:nvGraphicFramePr>
        <p:xfrm>
          <a:off x="914400" y="4800600"/>
          <a:ext cx="7772400" cy="695325"/>
        </p:xfrm>
        <a:graphic>
          <a:graphicData uri="http://schemas.openxmlformats.org/presentationml/2006/ole">
            <mc:AlternateContent xmlns:mc="http://schemas.openxmlformats.org/markup-compatibility/2006">
              <mc:Choice xmlns:v="urn:schemas-microsoft-com:vml" Requires="v">
                <p:oleObj spid="_x0000_s4110" name="Visio" r:id="rId3" imgW="5149596" imgH="394716" progId="">
                  <p:embed/>
                </p:oleObj>
              </mc:Choice>
              <mc:Fallback>
                <p:oleObj name="Visio" r:id="rId3" imgW="5149596" imgH="394716"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00600"/>
                        <a:ext cx="77724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301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2" charset="-122"/>
              </a:rPr>
              <a:t>代理签名的发展过程</a:t>
            </a:r>
            <a:endParaRPr lang="zh-CN" altLang="en-US" dirty="0"/>
          </a:p>
        </p:txBody>
      </p:sp>
      <p:sp>
        <p:nvSpPr>
          <p:cNvPr id="3" name="内容占位符 2"/>
          <p:cNvSpPr>
            <a:spLocks noGrp="1"/>
          </p:cNvSpPr>
          <p:nvPr>
            <p:ph idx="1"/>
          </p:nvPr>
        </p:nvSpPr>
        <p:spPr/>
        <p:txBody>
          <a:bodyPr/>
          <a:lstStyle/>
          <a:p>
            <a:pPr>
              <a:lnSpc>
                <a:spcPct val="100000"/>
              </a:lnSpc>
            </a:pPr>
            <a:r>
              <a:rPr lang="zh-CN" altLang="en-US" sz="2400" b="1" dirty="0">
                <a:latin typeface="黑体" pitchFamily="2" charset="-122"/>
                <a:ea typeface="黑体" pitchFamily="2" charset="-122"/>
              </a:rPr>
              <a:t>代理签名的思想最早出现于</a:t>
            </a:r>
            <a:r>
              <a:rPr lang="en-US" altLang="zh-CN" sz="2400" b="1" dirty="0">
                <a:latin typeface="黑体" pitchFamily="2" charset="-122"/>
                <a:ea typeface="黑体" pitchFamily="2" charset="-122"/>
              </a:rPr>
              <a:t>1991</a:t>
            </a:r>
            <a:r>
              <a:rPr lang="zh-CN" altLang="en-US" sz="2400" b="1" dirty="0">
                <a:latin typeface="黑体" pitchFamily="2" charset="-122"/>
                <a:ea typeface="黑体" pitchFamily="2" charset="-122"/>
              </a:rPr>
              <a:t>年 </a:t>
            </a:r>
            <a:endParaRPr lang="zh-CN" altLang="en-US" sz="2400" b="1" dirty="0">
              <a:solidFill>
                <a:srgbClr val="0000FF"/>
              </a:solidFill>
              <a:latin typeface="黑体" pitchFamily="2" charset="-122"/>
              <a:ea typeface="黑体" pitchFamily="2" charset="-122"/>
            </a:endParaRPr>
          </a:p>
          <a:p>
            <a:pPr>
              <a:lnSpc>
                <a:spcPct val="100000"/>
              </a:lnSpc>
            </a:pPr>
            <a:r>
              <a:rPr lang="en-US" altLang="zh-CN" sz="2400" b="1" dirty="0">
                <a:latin typeface="黑体" pitchFamily="2" charset="-122"/>
                <a:ea typeface="黑体" pitchFamily="2" charset="-122"/>
              </a:rPr>
              <a:t>1996</a:t>
            </a:r>
            <a:r>
              <a:rPr lang="zh-CN" altLang="en-US" sz="2400" b="1" dirty="0">
                <a:latin typeface="黑体" pitchFamily="2" charset="-122"/>
                <a:ea typeface="黑体" pitchFamily="2" charset="-122"/>
              </a:rPr>
              <a:t>年第一次系统地阐述了代理签名概念</a:t>
            </a:r>
            <a:endParaRPr lang="zh-CN" altLang="en-US" sz="2400" b="1" dirty="0">
              <a:solidFill>
                <a:srgbClr val="0000FF"/>
              </a:solidFill>
              <a:latin typeface="黑体" pitchFamily="2" charset="-122"/>
              <a:ea typeface="黑体" pitchFamily="2" charset="-122"/>
            </a:endParaRPr>
          </a:p>
          <a:p>
            <a:pPr lvl="1">
              <a:buFont typeface="Wingdings" pitchFamily="2" charset="2"/>
              <a:buChar char="Ø"/>
            </a:pPr>
            <a:r>
              <a:rPr lang="zh-CN" altLang="en-US" b="1" dirty="0">
                <a:solidFill>
                  <a:srgbClr val="0000FF"/>
                </a:solidFill>
                <a:latin typeface="黑体" pitchFamily="2" charset="-122"/>
                <a:ea typeface="黑体" pitchFamily="2" charset="-122"/>
              </a:rPr>
              <a:t>全代理授权</a:t>
            </a:r>
          </a:p>
          <a:p>
            <a:pPr lvl="1">
              <a:buFont typeface="Wingdings" pitchFamily="2" charset="2"/>
              <a:buChar char="Ø"/>
            </a:pPr>
            <a:r>
              <a:rPr lang="zh-CN" altLang="en-US" b="1" dirty="0">
                <a:solidFill>
                  <a:srgbClr val="0000FF"/>
                </a:solidFill>
                <a:latin typeface="黑体" pitchFamily="2" charset="-122"/>
                <a:ea typeface="黑体" pitchFamily="2" charset="-122"/>
              </a:rPr>
              <a:t>部分代理授权</a:t>
            </a:r>
          </a:p>
          <a:p>
            <a:pPr lvl="1">
              <a:buFont typeface="Wingdings" pitchFamily="2" charset="2"/>
              <a:buChar char="Ø"/>
            </a:pPr>
            <a:r>
              <a:rPr lang="zh-CN" altLang="en-US" b="1" dirty="0">
                <a:solidFill>
                  <a:srgbClr val="0000FF"/>
                </a:solidFill>
                <a:latin typeface="黑体" pitchFamily="2" charset="-122"/>
                <a:ea typeface="黑体" pitchFamily="2" charset="-122"/>
              </a:rPr>
              <a:t>授权书代理授权</a:t>
            </a:r>
          </a:p>
          <a:p>
            <a:pPr>
              <a:lnSpc>
                <a:spcPct val="100000"/>
              </a:lnSpc>
            </a:pPr>
            <a:r>
              <a:rPr lang="zh-CN" altLang="en-US" sz="2400" b="1" dirty="0">
                <a:latin typeface="黑体" pitchFamily="2" charset="-122"/>
                <a:ea typeface="黑体" pitchFamily="2" charset="-122"/>
              </a:rPr>
              <a:t>门限代理签名、代理盲签名、可恢复授权的代理签名、指定验证者的代理签名、一次代理签名、匿名代理者的代理签名、代理多重签名等 </a:t>
            </a:r>
          </a:p>
          <a:p>
            <a:pPr>
              <a:lnSpc>
                <a:spcPct val="100000"/>
              </a:lnSpc>
            </a:pPr>
            <a:r>
              <a:rPr lang="zh-CN" altLang="en-US" sz="2400" b="1" dirty="0">
                <a:latin typeface="黑体" pitchFamily="2" charset="-122"/>
                <a:ea typeface="黑体" pitchFamily="2" charset="-122"/>
              </a:rPr>
              <a:t>分布式计算、电子投票、电子付费、网格计算、移动代理等</a:t>
            </a:r>
            <a:r>
              <a:rPr lang="zh-CN" altLang="en-US" sz="2400" dirty="0"/>
              <a:t> </a:t>
            </a:r>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57</a:t>
            </a:fld>
            <a:endParaRPr lang="en-US" altLang="zh-CN" dirty="0"/>
          </a:p>
        </p:txBody>
      </p:sp>
    </p:spTree>
    <p:extLst>
      <p:ext uri="{BB962C8B-B14F-4D97-AF65-F5344CB8AC3E}">
        <p14:creationId xmlns:p14="http://schemas.microsoft.com/office/powerpoint/2010/main" val="34342969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a:t>
            </a:r>
            <a:r>
              <a:rPr lang="en-US" altLang="zh-CN" dirty="0"/>
              <a:t>(</a:t>
            </a:r>
            <a:r>
              <a:rPr lang="zh-CN" altLang="en-US" dirty="0"/>
              <a:t>组</a:t>
            </a:r>
            <a:r>
              <a:rPr lang="en-US" altLang="zh-CN" dirty="0"/>
              <a:t>)</a:t>
            </a:r>
            <a:r>
              <a:rPr lang="zh-CN" altLang="en-US" dirty="0"/>
              <a:t>签名</a:t>
            </a:r>
          </a:p>
        </p:txBody>
      </p:sp>
      <p:sp>
        <p:nvSpPr>
          <p:cNvPr id="3" name="内容占位符 2"/>
          <p:cNvSpPr>
            <a:spLocks noGrp="1"/>
          </p:cNvSpPr>
          <p:nvPr>
            <p:ph idx="1"/>
          </p:nvPr>
        </p:nvSpPr>
        <p:spPr>
          <a:xfrm>
            <a:off x="304800" y="1828800"/>
            <a:ext cx="8610600" cy="4495800"/>
          </a:xfrm>
        </p:spPr>
        <p:txBody>
          <a:bodyPr/>
          <a:lstStyle/>
          <a:p>
            <a:r>
              <a:rPr lang="en-US" altLang="zh-CN" sz="2400" b="1" dirty="0"/>
              <a:t> </a:t>
            </a:r>
            <a:r>
              <a:rPr lang="en-US" altLang="zh-CN" sz="2400" b="1" dirty="0">
                <a:ea typeface="黑体" pitchFamily="2" charset="-122"/>
              </a:rPr>
              <a:t>1991</a:t>
            </a:r>
            <a:r>
              <a:rPr lang="zh-CN" altLang="en-US" sz="2400" b="1" dirty="0">
                <a:ea typeface="黑体" pitchFamily="2" charset="-122"/>
              </a:rPr>
              <a:t>年，</a:t>
            </a:r>
            <a:r>
              <a:rPr lang="en-US" altLang="zh-CN" sz="2400" b="1" dirty="0" err="1">
                <a:ea typeface="黑体" pitchFamily="2" charset="-122"/>
              </a:rPr>
              <a:t>Chaum</a:t>
            </a:r>
            <a:r>
              <a:rPr lang="zh-CN" altLang="en-US" sz="2400" b="1" dirty="0">
                <a:ea typeface="黑体" pitchFamily="2" charset="-122"/>
              </a:rPr>
              <a:t>和</a:t>
            </a:r>
            <a:r>
              <a:rPr lang="en-US" altLang="zh-CN" sz="2400" b="1" dirty="0" err="1">
                <a:ea typeface="黑体" pitchFamily="2" charset="-122"/>
              </a:rPr>
              <a:t>Heyst</a:t>
            </a:r>
            <a:r>
              <a:rPr lang="zh-CN" altLang="en-US" sz="2400" b="1" dirty="0">
                <a:ea typeface="黑体" pitchFamily="2" charset="-122"/>
              </a:rPr>
              <a:t>首次提出群签名方案（</a:t>
            </a:r>
            <a:r>
              <a:rPr lang="en-US" altLang="zh-CN" sz="2400" b="1" dirty="0">
                <a:ea typeface="黑体" pitchFamily="2" charset="-122"/>
              </a:rPr>
              <a:t>Group Signature</a:t>
            </a:r>
            <a:r>
              <a:rPr lang="zh-CN" altLang="en-US" sz="2400" b="1" dirty="0">
                <a:ea typeface="黑体" pitchFamily="2" charset="-122"/>
              </a:rPr>
              <a:t>）</a:t>
            </a:r>
            <a:r>
              <a:rPr lang="zh-CN" altLang="en-US" sz="2400" b="1" dirty="0"/>
              <a:t>。群签名方案允许组中合法用户以用户组的名义签名，具有签名者匿名、只有权威者才能辨认签名者等多种特点，在实际中有广泛的</a:t>
            </a:r>
            <a:r>
              <a:rPr lang="zh-CN" altLang="en-US" sz="2400" b="1" dirty="0" smtClean="0"/>
              <a:t>应用</a:t>
            </a:r>
            <a:endParaRPr lang="en-US" altLang="zh-CN" sz="2400" b="1" dirty="0" smtClean="0"/>
          </a:p>
          <a:p>
            <a:r>
              <a:rPr lang="zh-CN" altLang="en-US" b="1" dirty="0">
                <a:solidFill>
                  <a:srgbClr val="FF0000"/>
                </a:solidFill>
              </a:rPr>
              <a:t>群签名的</a:t>
            </a:r>
            <a:r>
              <a:rPr lang="zh-CN" altLang="en-US" b="1" dirty="0" smtClean="0">
                <a:solidFill>
                  <a:srgbClr val="FF0000"/>
                </a:solidFill>
              </a:rPr>
              <a:t>特点</a:t>
            </a:r>
            <a:r>
              <a:rPr lang="en-US" altLang="zh-CN" b="1" dirty="0" smtClean="0">
                <a:solidFill>
                  <a:srgbClr val="FF0000"/>
                </a:solidFill>
              </a:rPr>
              <a:t>:</a:t>
            </a:r>
          </a:p>
          <a:p>
            <a:pPr lvl="1">
              <a:lnSpc>
                <a:spcPct val="150000"/>
              </a:lnSpc>
            </a:pPr>
            <a:r>
              <a:rPr kumimoji="1" lang="zh-CN" altLang="en-US" b="1" dirty="0">
                <a:solidFill>
                  <a:srgbClr val="0000FF"/>
                </a:solidFill>
                <a:ea typeface="黑体" pitchFamily="2" charset="-122"/>
              </a:rPr>
              <a:t>只有组中成员才能代表组为消息签名，签名为群</a:t>
            </a:r>
            <a:r>
              <a:rPr kumimoji="1" lang="zh-CN" altLang="en-US" b="1" dirty="0" smtClean="0">
                <a:solidFill>
                  <a:srgbClr val="0000FF"/>
                </a:solidFill>
                <a:ea typeface="黑体" pitchFamily="2" charset="-122"/>
              </a:rPr>
              <a:t>签名</a:t>
            </a:r>
            <a:endParaRPr kumimoji="1" lang="zh-CN" altLang="en-US" b="1" dirty="0">
              <a:solidFill>
                <a:srgbClr val="0000FF"/>
              </a:solidFill>
              <a:ea typeface="黑体" pitchFamily="2" charset="-122"/>
            </a:endParaRPr>
          </a:p>
          <a:p>
            <a:pPr lvl="1">
              <a:lnSpc>
                <a:spcPct val="150000"/>
              </a:lnSpc>
            </a:pPr>
            <a:r>
              <a:rPr kumimoji="1" lang="zh-CN" altLang="en-US" b="1" dirty="0">
                <a:solidFill>
                  <a:srgbClr val="0000FF"/>
                </a:solidFill>
                <a:ea typeface="黑体" pitchFamily="2" charset="-122"/>
              </a:rPr>
              <a:t>消息接收者可以验证群签名的有效性，但不能辨别签名</a:t>
            </a:r>
            <a:r>
              <a:rPr kumimoji="1" lang="zh-CN" altLang="en-US" b="1" dirty="0" smtClean="0">
                <a:solidFill>
                  <a:srgbClr val="0000FF"/>
                </a:solidFill>
                <a:ea typeface="黑体" pitchFamily="2" charset="-122"/>
              </a:rPr>
              <a:t>者</a:t>
            </a:r>
            <a:endParaRPr kumimoji="1" lang="zh-CN" altLang="en-US" b="1" dirty="0">
              <a:solidFill>
                <a:srgbClr val="0000FF"/>
              </a:solidFill>
              <a:ea typeface="黑体" pitchFamily="2" charset="-122"/>
            </a:endParaRPr>
          </a:p>
          <a:p>
            <a:pPr lvl="1">
              <a:lnSpc>
                <a:spcPct val="150000"/>
              </a:lnSpc>
            </a:pPr>
            <a:r>
              <a:rPr kumimoji="1" lang="zh-CN" altLang="en-US" b="1" dirty="0">
                <a:solidFill>
                  <a:srgbClr val="0000FF"/>
                </a:solidFill>
                <a:ea typeface="黑体" pitchFamily="2" charset="-122"/>
              </a:rPr>
              <a:t>一旦发生争论，从消息的群签名权威（组长）可以辨别签名者</a:t>
            </a:r>
            <a:endParaRPr lang="en-US" altLang="zh-CN" b="1" dirty="0"/>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58</a:t>
            </a:fld>
            <a:endParaRPr lang="en-US" altLang="zh-CN" dirty="0"/>
          </a:p>
        </p:txBody>
      </p:sp>
    </p:spTree>
    <p:extLst>
      <p:ext uri="{BB962C8B-B14F-4D97-AF65-F5344CB8AC3E}">
        <p14:creationId xmlns:p14="http://schemas.microsoft.com/office/powerpoint/2010/main" val="20734381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659" y="1772092"/>
            <a:ext cx="8391824" cy="4116119"/>
          </a:xfrm>
          <a:prstGeom prst="rect">
            <a:avLst/>
          </a:prstGeom>
        </p:spPr>
        <p:txBody>
          <a:bodyPr vert="horz" wrap="square" lIns="0" tIns="0" rIns="0" bIns="0" rtlCol="0">
            <a:spAutoFit/>
          </a:bodyPr>
          <a:lstStyle/>
          <a:p>
            <a:pPr marL="356276" marR="5090" indent="-343552" algn="just">
              <a:lnSpc>
                <a:spcPct val="89900"/>
              </a:lnSpc>
            </a:pPr>
            <a:r>
              <a:rPr sz="3206" spc="1383" dirty="0">
                <a:latin typeface="Wingdings"/>
                <a:cs typeface="Wingdings"/>
              </a:rPr>
              <a:t></a:t>
            </a:r>
            <a:r>
              <a:rPr sz="3206" spc="-491" dirty="0">
                <a:latin typeface="Times New Roman"/>
                <a:cs typeface="Times New Roman"/>
              </a:rPr>
              <a:t> </a:t>
            </a:r>
            <a:r>
              <a:rPr sz="3206" b="1" spc="100" dirty="0">
                <a:latin typeface="宋体"/>
                <a:cs typeface="宋体"/>
              </a:rPr>
              <a:t>在普通数字签名中，签名者总是先知道数据 的内容后才实施签名，这是通常的办公事务 所需要的。但有时却</a:t>
            </a:r>
            <a:r>
              <a:rPr sz="3206" b="1" spc="95" dirty="0">
                <a:solidFill>
                  <a:srgbClr val="FF0000"/>
                </a:solidFill>
                <a:latin typeface="宋体"/>
                <a:cs typeface="宋体"/>
              </a:rPr>
              <a:t>需要某个人对某数据签</a:t>
            </a:r>
            <a:r>
              <a:rPr sz="3206" b="1" spc="100" dirty="0">
                <a:solidFill>
                  <a:srgbClr val="FF0000"/>
                </a:solidFill>
                <a:latin typeface="宋体"/>
                <a:cs typeface="宋体"/>
              </a:rPr>
              <a:t> 名，而又不能让他知道数据的内容。称这种 </a:t>
            </a:r>
            <a:r>
              <a:rPr sz="3206" b="1" spc="165" dirty="0">
                <a:solidFill>
                  <a:srgbClr val="FF0000"/>
                </a:solidFill>
                <a:latin typeface="宋体"/>
                <a:cs typeface="宋体"/>
              </a:rPr>
              <a:t>签</a:t>
            </a:r>
            <a:r>
              <a:rPr sz="3206" b="1" spc="145" dirty="0">
                <a:solidFill>
                  <a:srgbClr val="FF0000"/>
                </a:solidFill>
                <a:latin typeface="宋体"/>
                <a:cs typeface="宋体"/>
              </a:rPr>
              <a:t>名为盲签名（</a:t>
            </a:r>
            <a:r>
              <a:rPr sz="3206" b="1" spc="-10" dirty="0">
                <a:solidFill>
                  <a:srgbClr val="FF0000"/>
                </a:solidFill>
                <a:latin typeface="Times New Roman"/>
                <a:cs typeface="Times New Roman"/>
              </a:rPr>
              <a:t>Blin</a:t>
            </a:r>
            <a:r>
              <a:rPr sz="3206" b="1" spc="-5" dirty="0">
                <a:solidFill>
                  <a:srgbClr val="FF0000"/>
                </a:solidFill>
                <a:latin typeface="Times New Roman"/>
                <a:cs typeface="Times New Roman"/>
              </a:rPr>
              <a:t>d</a:t>
            </a:r>
            <a:r>
              <a:rPr sz="3206" b="1" dirty="0">
                <a:solidFill>
                  <a:srgbClr val="FF0000"/>
                </a:solidFill>
                <a:latin typeface="Times New Roman"/>
                <a:cs typeface="Times New Roman"/>
              </a:rPr>
              <a:t> </a:t>
            </a:r>
            <a:r>
              <a:rPr sz="3206" b="1" spc="145" dirty="0">
                <a:solidFill>
                  <a:srgbClr val="FF0000"/>
                </a:solidFill>
                <a:latin typeface="Times New Roman"/>
                <a:cs typeface="Times New Roman"/>
              </a:rPr>
              <a:t> </a:t>
            </a:r>
            <a:r>
              <a:rPr sz="3206" b="1" spc="-10" dirty="0">
                <a:solidFill>
                  <a:srgbClr val="FF0000"/>
                </a:solidFill>
                <a:latin typeface="Times New Roman"/>
                <a:cs typeface="Times New Roman"/>
              </a:rPr>
              <a:t>Signatur</a:t>
            </a:r>
            <a:r>
              <a:rPr sz="3206" b="1" spc="150" dirty="0">
                <a:solidFill>
                  <a:srgbClr val="FF0000"/>
                </a:solidFill>
                <a:latin typeface="Times New Roman"/>
                <a:cs typeface="Times New Roman"/>
              </a:rPr>
              <a:t>e</a:t>
            </a:r>
            <a:r>
              <a:rPr sz="3206" b="1" spc="145" dirty="0">
                <a:solidFill>
                  <a:srgbClr val="FF0000"/>
                </a:solidFill>
                <a:latin typeface="宋体"/>
                <a:cs typeface="宋体"/>
              </a:rPr>
              <a:t>）</a:t>
            </a:r>
            <a:r>
              <a:rPr sz="3206" b="1" spc="145" dirty="0">
                <a:latin typeface="宋体"/>
                <a:cs typeface="宋体"/>
              </a:rPr>
              <a:t>。</a:t>
            </a:r>
            <a:r>
              <a:rPr sz="3206" b="1" spc="150" dirty="0">
                <a:latin typeface="宋体"/>
                <a:cs typeface="宋体"/>
              </a:rPr>
              <a:t>在无记 </a:t>
            </a:r>
            <a:r>
              <a:rPr sz="3206" b="1" spc="100" dirty="0">
                <a:latin typeface="宋体"/>
                <a:cs typeface="宋体"/>
              </a:rPr>
              <a:t>名投票选举和数字货币系统中往往需要这种 </a:t>
            </a:r>
            <a:r>
              <a:rPr sz="3206" b="1" spc="-5" dirty="0">
                <a:latin typeface="宋体"/>
                <a:cs typeface="宋体"/>
              </a:rPr>
              <a:t>盲签名，</a:t>
            </a:r>
            <a:endParaRPr sz="3206">
              <a:latin typeface="宋体"/>
              <a:cs typeface="宋体"/>
            </a:endParaRPr>
          </a:p>
          <a:p>
            <a:pPr marL="356276" marR="11452" indent="-343552" algn="just">
              <a:lnSpc>
                <a:spcPts val="3457"/>
              </a:lnSpc>
              <a:spcBef>
                <a:spcPts val="807"/>
              </a:spcBef>
            </a:pPr>
            <a:r>
              <a:rPr sz="3206" spc="1383" dirty="0">
                <a:latin typeface="Wingdings"/>
                <a:cs typeface="Wingdings"/>
              </a:rPr>
              <a:t></a:t>
            </a:r>
            <a:r>
              <a:rPr sz="3206" spc="-491" dirty="0">
                <a:latin typeface="Times New Roman"/>
                <a:cs typeface="Times New Roman"/>
              </a:rPr>
              <a:t> </a:t>
            </a:r>
            <a:r>
              <a:rPr sz="3206" b="1" spc="100" dirty="0">
                <a:latin typeface="宋体"/>
                <a:cs typeface="宋体"/>
              </a:rPr>
              <a:t>盲签名在电子商务和电子政务系统中有着广 </a:t>
            </a:r>
            <a:r>
              <a:rPr sz="3206" b="1" spc="-5" dirty="0">
                <a:latin typeface="宋体"/>
                <a:cs typeface="宋体"/>
              </a:rPr>
              <a:t>泛的应用。</a:t>
            </a:r>
            <a:endParaRPr sz="3206">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59</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2311974">
              <a:lnSpc>
                <a:spcPts val="4574"/>
              </a:lnSpc>
            </a:pPr>
            <a:r>
              <a:rPr spc="-5" dirty="0"/>
              <a:t>四、盲签名</a:t>
            </a:r>
          </a:p>
        </p:txBody>
      </p:sp>
    </p:spTree>
    <p:extLst>
      <p:ext uri="{BB962C8B-B14F-4D97-AF65-F5344CB8AC3E}">
        <p14:creationId xmlns:p14="http://schemas.microsoft.com/office/powerpoint/2010/main" val="1703006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_GB2312" pitchFamily="49" charset="-122"/>
                <a:ea typeface="楷体_GB2312" pitchFamily="49" charset="-122"/>
              </a:rPr>
              <a:t>数字签名的目的和要求</a:t>
            </a:r>
            <a:r>
              <a:rPr lang="zh-CN" altLang="en-US" dirty="0" smtClean="0"/>
              <a:t> </a:t>
            </a:r>
            <a:endParaRPr lang="zh-CN" altLang="en-US" dirty="0"/>
          </a:p>
        </p:txBody>
      </p:sp>
      <p:sp>
        <p:nvSpPr>
          <p:cNvPr id="3" name="内容占位符 2"/>
          <p:cNvSpPr>
            <a:spLocks noGrp="1"/>
          </p:cNvSpPr>
          <p:nvPr>
            <p:ph idx="1"/>
          </p:nvPr>
        </p:nvSpPr>
        <p:spPr/>
        <p:txBody>
          <a:bodyPr/>
          <a:lstStyle/>
          <a:p>
            <a:pPr>
              <a:spcBef>
                <a:spcPct val="35000"/>
              </a:spcBef>
            </a:pPr>
            <a:r>
              <a:rPr lang="zh-CN" altLang="en-US" b="1" dirty="0" smtClean="0">
                <a:solidFill>
                  <a:srgbClr val="FF0000"/>
                </a:solidFill>
                <a:latin typeface="楷体_GB2312" pitchFamily="49" charset="-122"/>
                <a:ea typeface="楷体_GB2312" pitchFamily="49" charset="-122"/>
              </a:rPr>
              <a:t>数字签名的目的：</a:t>
            </a:r>
            <a:r>
              <a:rPr lang="zh-CN" altLang="en-US" dirty="0" smtClean="0">
                <a:latin typeface="楷体_GB2312" pitchFamily="49" charset="-122"/>
                <a:ea typeface="楷体_GB2312" pitchFamily="49" charset="-122"/>
              </a:rPr>
              <a:t>保证信息的</a:t>
            </a:r>
            <a:r>
              <a:rPr lang="zh-CN" altLang="en-US" dirty="0" smtClean="0">
                <a:solidFill>
                  <a:srgbClr val="FF0000"/>
                </a:solidFill>
                <a:latin typeface="楷体_GB2312" pitchFamily="49" charset="-122"/>
                <a:ea typeface="楷体_GB2312" pitchFamily="49" charset="-122"/>
              </a:rPr>
              <a:t>完整性和真实性</a:t>
            </a:r>
            <a:r>
              <a:rPr lang="zh-CN" altLang="en-US" dirty="0" smtClean="0">
                <a:latin typeface="楷体_GB2312" pitchFamily="49" charset="-122"/>
                <a:ea typeface="楷体_GB2312" pitchFamily="49" charset="-122"/>
              </a:rPr>
              <a:t>，即消息没有被篡改，而且签名也没有被篡改，消息只能始发于所声称的一方</a:t>
            </a:r>
          </a:p>
          <a:p>
            <a:r>
              <a:rPr lang="zh-CN" altLang="en-US" dirty="0" smtClean="0">
                <a:latin typeface="楷体_GB2312" pitchFamily="49" charset="-122"/>
                <a:ea typeface="楷体_GB2312" pitchFamily="49" charset="-122"/>
              </a:rPr>
              <a:t>一个完善的签名方案应满足以下三个条件：</a:t>
            </a:r>
          </a:p>
          <a:p>
            <a:pPr marL="914400" lvl="1" indent="-514350">
              <a:buFont typeface="+mj-lt"/>
              <a:buAutoNum type="arabicPeriod"/>
            </a:pPr>
            <a:r>
              <a:rPr lang="zh-CN" altLang="en-US" b="1" dirty="0" smtClean="0">
                <a:solidFill>
                  <a:srgbClr val="FF00FF"/>
                </a:solidFill>
                <a:latin typeface="楷体_GB2312" pitchFamily="49" charset="-122"/>
                <a:ea typeface="楷体_GB2312" pitchFamily="49" charset="-122"/>
              </a:rPr>
              <a:t>不可否认性：</a:t>
            </a:r>
            <a:r>
              <a:rPr lang="zh-CN" altLang="en-US" dirty="0" smtClean="0">
                <a:latin typeface="楷体_GB2312" pitchFamily="49" charset="-122"/>
                <a:ea typeface="楷体_GB2312" pitchFamily="49" charset="-122"/>
              </a:rPr>
              <a:t>签名者事后不能否认或抵赖自己的签名</a:t>
            </a:r>
            <a:endParaRPr lang="zh-CN" altLang="en-US" b="1" dirty="0" smtClean="0">
              <a:solidFill>
                <a:srgbClr val="FF00FF"/>
              </a:solidFill>
              <a:latin typeface="楷体_GB2312" pitchFamily="49" charset="-122"/>
              <a:ea typeface="楷体_GB2312" pitchFamily="49" charset="-122"/>
            </a:endParaRPr>
          </a:p>
          <a:p>
            <a:pPr marL="914400" lvl="1" indent="-514350">
              <a:buFont typeface="+mj-lt"/>
              <a:buAutoNum type="arabicPeriod"/>
            </a:pPr>
            <a:r>
              <a:rPr lang="zh-CN" altLang="en-US" b="1" dirty="0" smtClean="0">
                <a:solidFill>
                  <a:srgbClr val="FF00FF"/>
                </a:solidFill>
                <a:latin typeface="楷体_GB2312" pitchFamily="49" charset="-122"/>
                <a:ea typeface="楷体_GB2312" pitchFamily="49" charset="-122"/>
              </a:rPr>
              <a:t>不可伪造性：</a:t>
            </a:r>
            <a:r>
              <a:rPr lang="zh-CN" altLang="en-US" dirty="0" smtClean="0">
                <a:latin typeface="楷体_GB2312" pitchFamily="49" charset="-122"/>
                <a:ea typeface="楷体_GB2312" pitchFamily="49" charset="-122"/>
              </a:rPr>
              <a:t>其他任何人均不能伪造签名，也不能对接收或发送的信息进行篡改、伪造和冒充</a:t>
            </a:r>
          </a:p>
          <a:p>
            <a:pPr marL="914400" lvl="1" indent="-514350">
              <a:buFont typeface="+mj-lt"/>
              <a:buAutoNum type="arabicPeriod"/>
            </a:pPr>
            <a:r>
              <a:rPr lang="zh-CN" altLang="en-US" b="1" dirty="0">
                <a:solidFill>
                  <a:srgbClr val="FF00FF"/>
                </a:solidFill>
                <a:latin typeface="楷体_GB2312" pitchFamily="49" charset="-122"/>
                <a:ea typeface="楷体_GB2312" pitchFamily="49" charset="-122"/>
              </a:rPr>
              <a:t>公正的仲</a:t>
            </a:r>
            <a:r>
              <a:rPr lang="zh-CN" altLang="en-US" b="1" dirty="0" smtClean="0">
                <a:solidFill>
                  <a:srgbClr val="FF00FF"/>
                </a:solidFill>
                <a:latin typeface="楷体_GB2312" pitchFamily="49" charset="-122"/>
                <a:ea typeface="楷体_GB2312" pitchFamily="49" charset="-122"/>
              </a:rPr>
              <a:t>裁：</a:t>
            </a:r>
            <a:r>
              <a:rPr lang="zh-CN" altLang="en-US" dirty="0" smtClean="0">
                <a:latin typeface="楷体_GB2312" pitchFamily="49" charset="-122"/>
                <a:ea typeface="楷体_GB2312" pitchFamily="49" charset="-122"/>
              </a:rPr>
              <a:t>若当事双方对签名真伪发生争执时，</a:t>
            </a:r>
            <a:r>
              <a:rPr lang="zh-CN" altLang="en-US" dirty="0">
                <a:latin typeface="楷体_GB2312" pitchFamily="49" charset="-122"/>
                <a:ea typeface="楷体_GB2312" pitchFamily="49" charset="-122"/>
              </a:rPr>
              <a:t>能</a:t>
            </a:r>
            <a:r>
              <a:rPr lang="zh-CN" altLang="en-US" dirty="0" smtClean="0">
                <a:latin typeface="楷体_GB2312" pitchFamily="49" charset="-122"/>
                <a:ea typeface="楷体_GB2312" pitchFamily="49" charset="-122"/>
              </a:rPr>
              <a:t>通过公正的</a:t>
            </a:r>
            <a:r>
              <a:rPr lang="zh-CN" altLang="en-US" dirty="0">
                <a:latin typeface="楷体_GB2312" pitchFamily="49" charset="-122"/>
                <a:ea typeface="楷体_GB2312" pitchFamily="49" charset="-122"/>
              </a:rPr>
              <a:t>仲裁</a:t>
            </a:r>
            <a:r>
              <a:rPr lang="zh-CN" altLang="en-US" dirty="0" smtClean="0">
                <a:latin typeface="楷体_GB2312" pitchFamily="49" charset="-122"/>
                <a:ea typeface="楷体_GB2312" pitchFamily="49" charset="-122"/>
              </a:rPr>
              <a:t>者验证签名来确定其真伪</a:t>
            </a:r>
          </a:p>
          <a:p>
            <a:pPr marL="914400" lvl="1" indent="-514350">
              <a:buFont typeface="+mj-lt"/>
              <a:buAutoNum type="arabicPeriod"/>
            </a:pPr>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盲签名</a:t>
            </a:r>
          </a:p>
        </p:txBody>
      </p:sp>
      <p:sp>
        <p:nvSpPr>
          <p:cNvPr id="3" name="内容占位符 2"/>
          <p:cNvSpPr>
            <a:spLocks noGrp="1"/>
          </p:cNvSpPr>
          <p:nvPr>
            <p:ph idx="1"/>
          </p:nvPr>
        </p:nvSpPr>
        <p:spPr/>
        <p:txBody>
          <a:bodyPr/>
          <a:lstStyle/>
          <a:p>
            <a:pPr>
              <a:lnSpc>
                <a:spcPct val="120000"/>
              </a:lnSpc>
              <a:buNone/>
            </a:pPr>
            <a:r>
              <a:rPr lang="en-US" altLang="zh-CN" dirty="0"/>
              <a:t> </a:t>
            </a:r>
            <a:r>
              <a:rPr lang="zh-CN" altLang="en-US" sz="2400" b="1" dirty="0"/>
              <a:t>盲数字签名是一种特殊的数字签名，当用户</a:t>
            </a:r>
            <a:r>
              <a:rPr lang="en-US" altLang="zh-CN" sz="2400" b="1" dirty="0"/>
              <a:t>A</a:t>
            </a:r>
            <a:r>
              <a:rPr lang="zh-CN" altLang="en-US" sz="2400" b="1" dirty="0"/>
              <a:t>发送消息</a:t>
            </a:r>
            <a:r>
              <a:rPr lang="en-US" altLang="zh-CN" sz="2400" b="1" dirty="0"/>
              <a:t>m</a:t>
            </a:r>
            <a:r>
              <a:rPr lang="zh-CN" altLang="en-US" sz="2400" b="1" dirty="0"/>
              <a:t>给签名者</a:t>
            </a:r>
            <a:r>
              <a:rPr lang="en-US" altLang="zh-CN" sz="2400" b="1" dirty="0"/>
              <a:t>B</a:t>
            </a:r>
            <a:r>
              <a:rPr lang="zh-CN" altLang="en-US" sz="2400" b="1" dirty="0"/>
              <a:t>时，一方面要求</a:t>
            </a:r>
            <a:r>
              <a:rPr lang="en-US" altLang="zh-CN" sz="2400" b="1" dirty="0"/>
              <a:t>B</a:t>
            </a:r>
            <a:r>
              <a:rPr lang="zh-CN" altLang="en-US" sz="2400" b="1" dirty="0"/>
              <a:t>对消息签名，另一方面又不让</a:t>
            </a:r>
            <a:r>
              <a:rPr lang="en-US" altLang="zh-CN" sz="2400" b="1" dirty="0"/>
              <a:t>B</a:t>
            </a:r>
            <a:r>
              <a:rPr lang="zh-CN" altLang="en-US" sz="2400" b="1" dirty="0"/>
              <a:t>知道消息的内容，也就是签名者</a:t>
            </a:r>
            <a:r>
              <a:rPr lang="en-US" altLang="zh-CN" sz="2400" b="1" dirty="0"/>
              <a:t>B</a:t>
            </a:r>
            <a:r>
              <a:rPr lang="zh-CN" altLang="en-US" sz="2400" b="1" dirty="0"/>
              <a:t>所签的消息是经过盲化处理的。盲签名除具有一般数字签名的特点外，还有下面两个特征：</a:t>
            </a:r>
          </a:p>
          <a:p>
            <a:pPr marL="457200" indent="-457200">
              <a:lnSpc>
                <a:spcPct val="120000"/>
              </a:lnSpc>
              <a:buFont typeface="+mj-lt"/>
              <a:buAutoNum type="arabicPeriod"/>
            </a:pPr>
            <a:r>
              <a:rPr lang="zh-CN" altLang="en-US" sz="2400" b="1" dirty="0" smtClean="0"/>
              <a:t>签名</a:t>
            </a:r>
            <a:r>
              <a:rPr lang="zh-CN" altLang="en-US" sz="2400" b="1" dirty="0"/>
              <a:t>者无法知道所签消息的具体内容，虽然他为这个消息签了名。</a:t>
            </a:r>
            <a:r>
              <a:rPr lang="zh-CN" altLang="en-US" sz="2400" b="1" dirty="0">
                <a:solidFill>
                  <a:srgbClr val="0000FF"/>
                </a:solidFill>
              </a:rPr>
              <a:t>（匿名性）</a:t>
            </a:r>
          </a:p>
          <a:p>
            <a:pPr marL="457200" indent="-457200">
              <a:lnSpc>
                <a:spcPct val="120000"/>
              </a:lnSpc>
              <a:buFont typeface="+mj-lt"/>
              <a:buAutoNum type="arabicPeriod"/>
            </a:pPr>
            <a:r>
              <a:rPr lang="zh-CN" altLang="en-US" sz="2400" b="1" dirty="0" smtClean="0"/>
              <a:t>即使</a:t>
            </a:r>
            <a:r>
              <a:rPr lang="zh-CN" altLang="en-US" sz="2400" b="1" dirty="0"/>
              <a:t>后来签名者见到这个签名时，也不能将之与盲消息对应起来。</a:t>
            </a:r>
            <a:r>
              <a:rPr lang="zh-CN" altLang="en-US" sz="2400" b="1" dirty="0">
                <a:solidFill>
                  <a:srgbClr val="0000FF"/>
                </a:solidFill>
              </a:rPr>
              <a:t>（不可跟踪性）</a:t>
            </a:r>
            <a:endParaRPr lang="zh-CN" altLang="en-US" sz="2400"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60</a:t>
            </a:fld>
            <a:endParaRPr lang="en-US" altLang="zh-CN" dirty="0"/>
          </a:p>
        </p:txBody>
      </p:sp>
    </p:spTree>
    <p:extLst>
      <p:ext uri="{BB962C8B-B14F-4D97-AF65-F5344CB8AC3E}">
        <p14:creationId xmlns:p14="http://schemas.microsoft.com/office/powerpoint/2010/main" val="27693154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741" y="1741555"/>
            <a:ext cx="8457352" cy="4313654"/>
          </a:xfrm>
          <a:prstGeom prst="rect">
            <a:avLst/>
          </a:prstGeom>
        </p:spPr>
        <p:txBody>
          <a:bodyPr vert="horz" wrap="square" lIns="0" tIns="0" rIns="0" bIns="0" rtlCol="0">
            <a:spAutoFit/>
          </a:bodyPr>
          <a:lstStyle/>
          <a:p>
            <a:pPr marL="12724"/>
            <a:r>
              <a:rPr sz="3206" spc="1383" dirty="0">
                <a:latin typeface="Wingdings"/>
                <a:cs typeface="Wingdings"/>
              </a:rPr>
              <a:t></a:t>
            </a:r>
            <a:r>
              <a:rPr sz="3206" spc="-491" dirty="0">
                <a:latin typeface="Times New Roman"/>
                <a:cs typeface="Times New Roman"/>
              </a:rPr>
              <a:t> </a:t>
            </a:r>
            <a:r>
              <a:rPr sz="3206" b="1" spc="-5" dirty="0">
                <a:latin typeface="宋体"/>
                <a:cs typeface="宋体"/>
              </a:rPr>
              <a:t>盲签名的技术思想</a:t>
            </a:r>
            <a:endParaRPr sz="3206" dirty="0">
              <a:latin typeface="宋体"/>
              <a:cs typeface="宋体"/>
            </a:endParaRPr>
          </a:p>
          <a:p>
            <a:pPr marL="757086" marR="5090" indent="-286293" algn="just">
              <a:spcBef>
                <a:spcPts val="656"/>
              </a:spcBef>
            </a:pPr>
            <a:r>
              <a:rPr sz="2805" spc="1368" dirty="0">
                <a:latin typeface="Wingdings"/>
                <a:cs typeface="Wingdings"/>
              </a:rPr>
              <a:t></a:t>
            </a:r>
            <a:r>
              <a:rPr sz="2805" b="1" spc="55" dirty="0">
                <a:latin typeface="宋体"/>
                <a:cs typeface="宋体"/>
              </a:rPr>
              <a:t>接</a:t>
            </a:r>
            <a:r>
              <a:rPr sz="2805" b="1" spc="75" dirty="0">
                <a:latin typeface="宋体"/>
                <a:cs typeface="宋体"/>
              </a:rPr>
              <a:t>收</a:t>
            </a:r>
            <a:r>
              <a:rPr sz="2805" b="1" spc="55" dirty="0">
                <a:latin typeface="宋体"/>
                <a:cs typeface="宋体"/>
              </a:rPr>
              <a:t>者首先将待签数据进行盲变换，把变换后的</a:t>
            </a:r>
            <a:r>
              <a:rPr sz="2805" b="1" spc="60" dirty="0">
                <a:latin typeface="宋体"/>
                <a:cs typeface="宋体"/>
              </a:rPr>
              <a:t> </a:t>
            </a:r>
            <a:r>
              <a:rPr sz="2805" b="1" dirty="0">
                <a:latin typeface="宋体"/>
                <a:cs typeface="宋体"/>
              </a:rPr>
              <a:t>盲数据发给签名者。</a:t>
            </a:r>
            <a:endParaRPr sz="2805" dirty="0">
              <a:latin typeface="宋体"/>
              <a:cs typeface="宋体"/>
            </a:endParaRPr>
          </a:p>
          <a:p>
            <a:pPr marL="470793">
              <a:spcBef>
                <a:spcPts val="676"/>
              </a:spcBef>
            </a:pPr>
            <a:r>
              <a:rPr sz="2805" spc="1368" dirty="0">
                <a:latin typeface="Wingdings"/>
                <a:cs typeface="Wingdings"/>
              </a:rPr>
              <a:t></a:t>
            </a:r>
            <a:r>
              <a:rPr sz="2805" b="1" dirty="0">
                <a:latin typeface="宋体"/>
                <a:cs typeface="宋体"/>
              </a:rPr>
              <a:t>经签名者签名后再发给接收者。</a:t>
            </a:r>
            <a:endParaRPr sz="2805" dirty="0">
              <a:latin typeface="宋体"/>
              <a:cs typeface="宋体"/>
            </a:endParaRPr>
          </a:p>
          <a:p>
            <a:pPr marL="757086" marR="5090" indent="-286293" algn="just">
              <a:spcBef>
                <a:spcPts val="676"/>
              </a:spcBef>
            </a:pPr>
            <a:r>
              <a:rPr sz="2805" spc="1368" dirty="0">
                <a:latin typeface="Wingdings"/>
                <a:cs typeface="Wingdings"/>
              </a:rPr>
              <a:t></a:t>
            </a:r>
            <a:r>
              <a:rPr sz="2805" b="1" spc="55" dirty="0">
                <a:latin typeface="宋体"/>
                <a:cs typeface="宋体"/>
              </a:rPr>
              <a:t>接</a:t>
            </a:r>
            <a:r>
              <a:rPr sz="2805" b="1" spc="75" dirty="0">
                <a:latin typeface="宋体"/>
                <a:cs typeface="宋体"/>
              </a:rPr>
              <a:t>收</a:t>
            </a:r>
            <a:r>
              <a:rPr sz="2805" b="1" spc="55" dirty="0">
                <a:latin typeface="宋体"/>
                <a:cs typeface="宋体"/>
              </a:rPr>
              <a:t>者对签名再作去盲变换，得出的便是签名者</a:t>
            </a:r>
            <a:r>
              <a:rPr sz="2805" b="1" spc="60" dirty="0">
                <a:latin typeface="宋体"/>
                <a:cs typeface="宋体"/>
              </a:rPr>
              <a:t> </a:t>
            </a:r>
            <a:r>
              <a:rPr sz="2805" b="1" dirty="0">
                <a:latin typeface="宋体"/>
                <a:cs typeface="宋体"/>
              </a:rPr>
              <a:t>对原数据的盲签名。</a:t>
            </a:r>
            <a:endParaRPr sz="2805" dirty="0">
              <a:latin typeface="宋体"/>
              <a:cs typeface="宋体"/>
            </a:endParaRPr>
          </a:p>
          <a:p>
            <a:pPr marL="757086" marR="5090" indent="-286293" algn="just">
              <a:spcBef>
                <a:spcPts val="676"/>
              </a:spcBef>
            </a:pPr>
            <a:r>
              <a:rPr sz="2805" spc="1368" dirty="0">
                <a:latin typeface="Wingdings"/>
                <a:cs typeface="Wingdings"/>
              </a:rPr>
              <a:t></a:t>
            </a:r>
            <a:r>
              <a:rPr sz="2805" b="1" spc="65" dirty="0">
                <a:latin typeface="宋体"/>
                <a:cs typeface="宋体"/>
              </a:rPr>
              <a:t>这</a:t>
            </a:r>
            <a:r>
              <a:rPr sz="2805" b="1" spc="75" dirty="0">
                <a:latin typeface="宋体"/>
                <a:cs typeface="宋体"/>
              </a:rPr>
              <a:t>样</a:t>
            </a:r>
            <a:r>
              <a:rPr sz="2805" b="1" spc="65" dirty="0">
                <a:latin typeface="宋体"/>
                <a:cs typeface="宋体"/>
              </a:rPr>
              <a:t>便满足了条</a:t>
            </a:r>
            <a:r>
              <a:rPr sz="2805" b="1" spc="50" dirty="0">
                <a:latin typeface="宋体"/>
                <a:cs typeface="宋体"/>
              </a:rPr>
              <a:t>件</a:t>
            </a:r>
            <a:r>
              <a:rPr sz="2805" b="1" spc="55" dirty="0">
                <a:latin typeface="宋体"/>
                <a:cs typeface="宋体"/>
              </a:rPr>
              <a:t>①。要满足条件②，必须使签</a:t>
            </a:r>
            <a:r>
              <a:rPr sz="2805" b="1" spc="60" dirty="0">
                <a:latin typeface="宋体"/>
                <a:cs typeface="宋体"/>
              </a:rPr>
              <a:t> </a:t>
            </a:r>
            <a:r>
              <a:rPr sz="2805" b="1" spc="55" dirty="0">
                <a:latin typeface="宋体"/>
                <a:cs typeface="宋体"/>
              </a:rPr>
              <a:t>名</a:t>
            </a:r>
            <a:r>
              <a:rPr sz="2805" b="1" spc="75" dirty="0">
                <a:latin typeface="宋体"/>
                <a:cs typeface="宋体"/>
              </a:rPr>
              <a:t>者</a:t>
            </a:r>
            <a:r>
              <a:rPr sz="2805" b="1" spc="55" dirty="0">
                <a:latin typeface="宋体"/>
                <a:cs typeface="宋体"/>
              </a:rPr>
              <a:t>事后看到盲签名时不能与盲数据联系起来，</a:t>
            </a:r>
            <a:r>
              <a:rPr sz="2805" b="1" spc="60" dirty="0">
                <a:latin typeface="宋体"/>
                <a:cs typeface="宋体"/>
              </a:rPr>
              <a:t> </a:t>
            </a:r>
            <a:r>
              <a:rPr sz="2805" b="1" dirty="0">
                <a:latin typeface="宋体"/>
                <a:cs typeface="宋体"/>
              </a:rPr>
              <a:t>这通常是依靠某种协议来实现的。</a:t>
            </a:r>
            <a:endParaRPr sz="2805" dirty="0">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61</a:t>
            </a:fld>
            <a:endParaRPr spc="-5" dirty="0"/>
          </a:p>
        </p:txBody>
      </p:sp>
      <p:sp>
        <p:nvSpPr>
          <p:cNvPr id="3" name="object 3"/>
          <p:cNvSpPr txBox="1">
            <a:spLocks noGrp="1"/>
          </p:cNvSpPr>
          <p:nvPr>
            <p:ph type="title"/>
          </p:nvPr>
        </p:nvSpPr>
        <p:spPr>
          <a:xfrm>
            <a:off x="920338" y="673878"/>
            <a:ext cx="7405113" cy="590999"/>
          </a:xfrm>
          <a:prstGeom prst="rect">
            <a:avLst/>
          </a:prstGeom>
        </p:spPr>
        <p:txBody>
          <a:bodyPr vert="horz" wrap="square" lIns="0" tIns="0" rIns="0" bIns="0" numCol="1" rtlCol="0" anchor="ctr" anchorCtr="0" compatLnSpc="1">
            <a:prstTxWarp prst="textNoShape">
              <a:avLst/>
            </a:prstTxWarp>
            <a:spAutoFit/>
          </a:bodyPr>
          <a:lstStyle/>
          <a:p>
            <a:pPr marL="2311974">
              <a:lnSpc>
                <a:spcPts val="4574"/>
              </a:lnSpc>
            </a:pPr>
            <a:r>
              <a:rPr spc="-5" dirty="0"/>
              <a:t>四、盲签名</a:t>
            </a:r>
          </a:p>
        </p:txBody>
      </p:sp>
    </p:spTree>
    <p:extLst>
      <p:ext uri="{BB962C8B-B14F-4D97-AF65-F5344CB8AC3E}">
        <p14:creationId xmlns:p14="http://schemas.microsoft.com/office/powerpoint/2010/main" val="27429627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盲签名的实现过程</a:t>
            </a:r>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62</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189989782"/>
              </p:ext>
            </p:extLst>
          </p:nvPr>
        </p:nvGraphicFramePr>
        <p:xfrm>
          <a:off x="838200" y="1752600"/>
          <a:ext cx="7267575" cy="4440821"/>
        </p:xfrm>
        <a:graphic>
          <a:graphicData uri="http://schemas.openxmlformats.org/presentationml/2006/ole">
            <mc:AlternateContent xmlns:mc="http://schemas.openxmlformats.org/markup-compatibility/2006">
              <mc:Choice xmlns:v="urn:schemas-microsoft-com:vml" Requires="v">
                <p:oleObj spid="_x0000_s5132" name="Visio" r:id="rId3" imgW="3996842" imgH="3579876" progId="">
                  <p:embed/>
                </p:oleObj>
              </mc:Choice>
              <mc:Fallback>
                <p:oleObj name="Visio" r:id="rId3" imgW="3996842" imgH="3579876"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52600"/>
                        <a:ext cx="7267575" cy="44408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2241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863" y="1661774"/>
            <a:ext cx="2678310" cy="494255"/>
          </a:xfrm>
          <a:prstGeom prst="rect">
            <a:avLst/>
          </a:prstGeom>
        </p:spPr>
        <p:txBody>
          <a:bodyPr vert="horz" wrap="square" lIns="0" tIns="0" rIns="0" bIns="0" rtlCol="0">
            <a:spAutoFit/>
          </a:bodyPr>
          <a:lstStyle/>
          <a:p>
            <a:pPr marL="12724"/>
            <a:r>
              <a:rPr sz="3206" b="1" spc="-5" dirty="0">
                <a:latin typeface="Times New Roman"/>
                <a:cs typeface="Times New Roman"/>
              </a:rPr>
              <a:t>1</a:t>
            </a:r>
            <a:r>
              <a:rPr sz="3206" b="1" spc="-5" dirty="0">
                <a:latin typeface="宋体"/>
                <a:cs typeface="宋体"/>
              </a:rPr>
              <a:t>、</a:t>
            </a:r>
            <a:r>
              <a:rPr sz="3206" b="1" spc="-10" dirty="0">
                <a:latin typeface="Times New Roman"/>
                <a:cs typeface="Times New Roman"/>
              </a:rPr>
              <a:t>RS</a:t>
            </a:r>
            <a:r>
              <a:rPr sz="3206" b="1" dirty="0">
                <a:latin typeface="Times New Roman"/>
                <a:cs typeface="Times New Roman"/>
              </a:rPr>
              <a:t>A</a:t>
            </a:r>
            <a:r>
              <a:rPr sz="3206" b="1" spc="-5" dirty="0">
                <a:latin typeface="宋体"/>
                <a:cs typeface="宋体"/>
              </a:rPr>
              <a:t>盲签名</a:t>
            </a:r>
            <a:endParaRPr sz="3206">
              <a:latin typeface="宋体"/>
              <a:cs typeface="宋体"/>
            </a:endParaRPr>
          </a:p>
        </p:txBody>
      </p:sp>
      <p:sp>
        <p:nvSpPr>
          <p:cNvPr id="3" name="object 3"/>
          <p:cNvSpPr txBox="1"/>
          <p:nvPr/>
        </p:nvSpPr>
        <p:spPr>
          <a:xfrm>
            <a:off x="930029" y="2206828"/>
            <a:ext cx="1501380" cy="432458"/>
          </a:xfrm>
          <a:prstGeom prst="rect">
            <a:avLst/>
          </a:prstGeom>
        </p:spPr>
        <p:txBody>
          <a:bodyPr vert="horz" wrap="square" lIns="0" tIns="0" rIns="0" bIns="0" rtlCol="0">
            <a:spAutoFit/>
          </a:bodyPr>
          <a:lstStyle/>
          <a:p>
            <a:pPr marL="12724">
              <a:tabLst>
                <a:tab pos="1250146" algn="l"/>
              </a:tabLst>
            </a:pPr>
            <a:r>
              <a:rPr sz="2805" b="1" dirty="0">
                <a:latin typeface="Times New Roman"/>
                <a:cs typeface="Times New Roman"/>
              </a:rPr>
              <a:t>A	B</a:t>
            </a:r>
            <a:endParaRPr sz="2805">
              <a:latin typeface="Times New Roman"/>
              <a:cs typeface="Times New Roman"/>
            </a:endParaRPr>
          </a:p>
        </p:txBody>
      </p:sp>
      <p:sp>
        <p:nvSpPr>
          <p:cNvPr id="4" name="object 4"/>
          <p:cNvSpPr txBox="1"/>
          <p:nvPr/>
        </p:nvSpPr>
        <p:spPr>
          <a:xfrm>
            <a:off x="395614" y="2657568"/>
            <a:ext cx="8471984" cy="822261"/>
          </a:xfrm>
          <a:prstGeom prst="rect">
            <a:avLst/>
          </a:prstGeom>
        </p:spPr>
        <p:txBody>
          <a:bodyPr vert="horz" wrap="square" lIns="0" tIns="0" rIns="0" bIns="0" rtlCol="0">
            <a:spAutoFit/>
          </a:bodyPr>
          <a:lstStyle/>
          <a:p>
            <a:pPr marL="12724">
              <a:lnSpc>
                <a:spcPts val="3196"/>
              </a:lnSpc>
            </a:pPr>
            <a:r>
              <a:rPr sz="2805" b="1" spc="-10" dirty="0">
                <a:latin typeface="宋体"/>
                <a:cs typeface="宋体"/>
              </a:rPr>
              <a:t>①</a:t>
            </a:r>
            <a:r>
              <a:rPr sz="2805" b="1" spc="195" dirty="0">
                <a:latin typeface="宋体"/>
                <a:cs typeface="宋体"/>
              </a:rPr>
              <a:t> </a:t>
            </a:r>
            <a:r>
              <a:rPr sz="2805" b="1" spc="200" dirty="0">
                <a:latin typeface="Times New Roman"/>
                <a:cs typeface="Times New Roman"/>
              </a:rPr>
              <a:t>A</a:t>
            </a:r>
            <a:r>
              <a:rPr sz="2805" b="1" spc="195" dirty="0">
                <a:latin typeface="宋体"/>
                <a:cs typeface="宋体"/>
              </a:rPr>
              <a:t>对消</a:t>
            </a:r>
            <a:r>
              <a:rPr sz="2805" b="1" spc="200" dirty="0">
                <a:latin typeface="宋体"/>
                <a:cs typeface="宋体"/>
              </a:rPr>
              <a:t>息</a:t>
            </a:r>
            <a:r>
              <a:rPr sz="2805" b="1" i="1" spc="195" dirty="0">
                <a:latin typeface="Times New Roman"/>
                <a:cs typeface="Times New Roman"/>
              </a:rPr>
              <a:t>M</a:t>
            </a:r>
            <a:r>
              <a:rPr sz="2805" b="1" spc="180" dirty="0">
                <a:latin typeface="宋体"/>
                <a:cs typeface="宋体"/>
              </a:rPr>
              <a:t>进行盲化处理：他随机选择盲化整数</a:t>
            </a:r>
            <a:endParaRPr sz="2805">
              <a:latin typeface="宋体"/>
              <a:cs typeface="宋体"/>
            </a:endParaRPr>
          </a:p>
          <a:p>
            <a:pPr marL="355639">
              <a:lnSpc>
                <a:spcPts val="3196"/>
              </a:lnSpc>
            </a:pPr>
            <a:r>
              <a:rPr sz="2805" b="1" i="1" dirty="0">
                <a:latin typeface="Times New Roman"/>
                <a:cs typeface="Times New Roman"/>
              </a:rPr>
              <a:t>k</a:t>
            </a:r>
            <a:r>
              <a:rPr sz="2805" b="1" spc="-5" dirty="0">
                <a:latin typeface="Times New Roman"/>
                <a:cs typeface="Times New Roman"/>
              </a:rPr>
              <a:t>,1&lt;</a:t>
            </a:r>
            <a:r>
              <a:rPr sz="2805" b="1" i="1" dirty="0">
                <a:latin typeface="Times New Roman"/>
                <a:cs typeface="Times New Roman"/>
              </a:rPr>
              <a:t>k</a:t>
            </a:r>
            <a:r>
              <a:rPr sz="2805" b="1" spc="-5" dirty="0">
                <a:latin typeface="Times New Roman"/>
                <a:cs typeface="Times New Roman"/>
              </a:rPr>
              <a:t>&lt;</a:t>
            </a:r>
            <a:r>
              <a:rPr sz="2805" b="1" i="1" dirty="0">
                <a:latin typeface="Times New Roman"/>
                <a:cs typeface="Times New Roman"/>
              </a:rPr>
              <a:t>M </a:t>
            </a:r>
            <a:r>
              <a:rPr sz="2805" b="1" spc="-5" dirty="0">
                <a:latin typeface="宋体"/>
                <a:cs typeface="宋体"/>
              </a:rPr>
              <a:t>，</a:t>
            </a:r>
            <a:r>
              <a:rPr sz="2805" b="1" dirty="0">
                <a:latin typeface="宋体"/>
                <a:cs typeface="宋体"/>
              </a:rPr>
              <a:t>并计算</a:t>
            </a:r>
            <a:endParaRPr sz="2805">
              <a:latin typeface="宋体"/>
              <a:cs typeface="宋体"/>
            </a:endParaRPr>
          </a:p>
        </p:txBody>
      </p:sp>
      <p:sp>
        <p:nvSpPr>
          <p:cNvPr id="5" name="object 5"/>
          <p:cNvSpPr txBox="1"/>
          <p:nvPr/>
        </p:nvSpPr>
        <p:spPr>
          <a:xfrm>
            <a:off x="394326" y="3498538"/>
            <a:ext cx="3149082" cy="1374459"/>
          </a:xfrm>
          <a:prstGeom prst="rect">
            <a:avLst/>
          </a:prstGeom>
        </p:spPr>
        <p:txBody>
          <a:bodyPr vert="horz" wrap="square" lIns="0" tIns="0" rIns="0" bIns="0" rtlCol="0">
            <a:spAutoFit/>
          </a:bodyPr>
          <a:lstStyle/>
          <a:p>
            <a:pPr marL="1616601"/>
            <a:r>
              <a:rPr sz="2805" b="1" i="1" spc="-5" dirty="0">
                <a:latin typeface="Times New Roman"/>
                <a:cs typeface="Times New Roman"/>
              </a:rPr>
              <a:t>T</a:t>
            </a:r>
            <a:r>
              <a:rPr sz="2805" b="1" dirty="0">
                <a:latin typeface="宋体"/>
                <a:cs typeface="宋体"/>
              </a:rPr>
              <a:t>＝</a:t>
            </a:r>
            <a:r>
              <a:rPr sz="2805" b="1" i="1" spc="-5" dirty="0">
                <a:latin typeface="Times New Roman"/>
                <a:cs typeface="Times New Roman"/>
              </a:rPr>
              <a:t>M</a:t>
            </a:r>
            <a:r>
              <a:rPr sz="2805" b="1" dirty="0">
                <a:latin typeface="Times New Roman"/>
                <a:cs typeface="Times New Roman"/>
              </a:rPr>
              <a:t>(</a:t>
            </a:r>
            <a:r>
              <a:rPr sz="2805" b="1" i="1" dirty="0">
                <a:latin typeface="Times New Roman"/>
                <a:cs typeface="Times New Roman"/>
              </a:rPr>
              <a:t>k</a:t>
            </a:r>
            <a:r>
              <a:rPr sz="2805" b="1" dirty="0">
                <a:latin typeface="Times New Roman"/>
                <a:cs typeface="Times New Roman"/>
              </a:rPr>
              <a:t>)</a:t>
            </a:r>
            <a:r>
              <a:rPr sz="2805" b="1" spc="5" dirty="0">
                <a:latin typeface="Times New Roman"/>
                <a:cs typeface="Times New Roman"/>
              </a:rPr>
              <a:t> </a:t>
            </a:r>
            <a:r>
              <a:rPr sz="3006" b="1" i="1" spc="-89" baseline="22222" dirty="0">
                <a:latin typeface="宋体"/>
                <a:cs typeface="宋体"/>
              </a:rPr>
              <a:t>e</a:t>
            </a:r>
            <a:endParaRPr sz="3006" baseline="22222">
              <a:latin typeface="宋体"/>
              <a:cs typeface="宋体"/>
            </a:endParaRPr>
          </a:p>
          <a:p>
            <a:pPr marL="13360">
              <a:spcBef>
                <a:spcPts val="341"/>
              </a:spcBef>
            </a:pPr>
            <a:r>
              <a:rPr sz="2805" b="1" spc="-10" dirty="0">
                <a:latin typeface="宋体"/>
                <a:cs typeface="宋体"/>
              </a:rPr>
              <a:t>②</a:t>
            </a:r>
            <a:r>
              <a:rPr sz="2805" b="1" spc="-706" dirty="0">
                <a:latin typeface="宋体"/>
                <a:cs typeface="宋体"/>
              </a:rPr>
              <a:t> </a:t>
            </a:r>
            <a:r>
              <a:rPr sz="2805" b="1" dirty="0">
                <a:latin typeface="Times New Roman"/>
                <a:cs typeface="Times New Roman"/>
              </a:rPr>
              <a:t>A</a:t>
            </a:r>
            <a:r>
              <a:rPr sz="2805" b="1" spc="-5" dirty="0">
                <a:latin typeface="宋体"/>
                <a:cs typeface="宋体"/>
              </a:rPr>
              <a:t>把</a:t>
            </a:r>
            <a:r>
              <a:rPr sz="2805" b="1" i="1" dirty="0">
                <a:latin typeface="Times New Roman"/>
                <a:cs typeface="Times New Roman"/>
              </a:rPr>
              <a:t>T</a:t>
            </a:r>
            <a:r>
              <a:rPr sz="2805" b="1" dirty="0">
                <a:latin typeface="宋体"/>
                <a:cs typeface="宋体"/>
              </a:rPr>
              <a:t>发给</a:t>
            </a:r>
            <a:r>
              <a:rPr sz="2805" b="1" spc="-5" dirty="0">
                <a:latin typeface="Times New Roman"/>
                <a:cs typeface="Times New Roman"/>
              </a:rPr>
              <a:t>B</a:t>
            </a:r>
            <a:r>
              <a:rPr sz="2805" b="1" spc="-10" dirty="0">
                <a:latin typeface="宋体"/>
                <a:cs typeface="宋体"/>
              </a:rPr>
              <a:t>。</a:t>
            </a:r>
            <a:endParaRPr sz="2805">
              <a:latin typeface="宋体"/>
              <a:cs typeface="宋体"/>
            </a:endParaRPr>
          </a:p>
          <a:p>
            <a:pPr marL="12724">
              <a:spcBef>
                <a:spcPts val="336"/>
              </a:spcBef>
            </a:pPr>
            <a:r>
              <a:rPr sz="2805" b="1" spc="-10" dirty="0">
                <a:latin typeface="宋体"/>
                <a:cs typeface="宋体"/>
              </a:rPr>
              <a:t>③</a:t>
            </a:r>
            <a:r>
              <a:rPr sz="2805" b="1" spc="-706" dirty="0">
                <a:latin typeface="宋体"/>
                <a:cs typeface="宋体"/>
              </a:rPr>
              <a:t> </a:t>
            </a:r>
            <a:r>
              <a:rPr sz="2805" b="1" spc="-5" dirty="0">
                <a:latin typeface="Times New Roman"/>
                <a:cs typeface="Times New Roman"/>
              </a:rPr>
              <a:t>B</a:t>
            </a:r>
            <a:r>
              <a:rPr sz="2805" b="1" spc="-5" dirty="0">
                <a:latin typeface="宋体"/>
                <a:cs typeface="宋体"/>
              </a:rPr>
              <a:t>对</a:t>
            </a:r>
            <a:r>
              <a:rPr sz="2805" b="1" i="1" dirty="0">
                <a:latin typeface="Times New Roman"/>
                <a:cs typeface="Times New Roman"/>
              </a:rPr>
              <a:t>T</a:t>
            </a:r>
            <a:r>
              <a:rPr sz="2805" b="1" dirty="0">
                <a:latin typeface="宋体"/>
                <a:cs typeface="宋体"/>
              </a:rPr>
              <a:t>签名：</a:t>
            </a:r>
            <a:endParaRPr sz="2805">
              <a:latin typeface="宋体"/>
              <a:cs typeface="宋体"/>
            </a:endParaRPr>
          </a:p>
        </p:txBody>
      </p:sp>
      <p:sp>
        <p:nvSpPr>
          <p:cNvPr id="6" name="object 6"/>
          <p:cNvSpPr txBox="1"/>
          <p:nvPr/>
        </p:nvSpPr>
        <p:spPr>
          <a:xfrm>
            <a:off x="3730230" y="3513377"/>
            <a:ext cx="1523647" cy="432458"/>
          </a:xfrm>
          <a:prstGeom prst="rect">
            <a:avLst/>
          </a:prstGeom>
        </p:spPr>
        <p:txBody>
          <a:bodyPr vert="horz" wrap="square" lIns="0" tIns="0" rIns="0" bIns="0" rtlCol="0">
            <a:spAutoFit/>
          </a:bodyPr>
          <a:lstStyle/>
          <a:p>
            <a:pPr marL="12724">
              <a:tabLst>
                <a:tab pos="865877" algn="l"/>
              </a:tabLst>
            </a:pPr>
            <a:r>
              <a:rPr sz="2805" b="1" dirty="0">
                <a:latin typeface="Times New Roman"/>
                <a:cs typeface="Times New Roman"/>
              </a:rPr>
              <a:t>mod	</a:t>
            </a:r>
            <a:r>
              <a:rPr sz="2805" b="1" i="1" dirty="0">
                <a:latin typeface="Times New Roman"/>
                <a:cs typeface="Times New Roman"/>
              </a:rPr>
              <a:t>n </a:t>
            </a:r>
            <a:r>
              <a:rPr sz="2805" b="1" spc="-10" dirty="0">
                <a:latin typeface="宋体"/>
                <a:cs typeface="宋体"/>
              </a:rPr>
              <a:t>。</a:t>
            </a:r>
            <a:endParaRPr sz="2805">
              <a:latin typeface="宋体"/>
              <a:cs typeface="宋体"/>
            </a:endParaRPr>
          </a:p>
        </p:txBody>
      </p:sp>
      <p:sp>
        <p:nvSpPr>
          <p:cNvPr id="7" name="object 7"/>
          <p:cNvSpPr txBox="1"/>
          <p:nvPr/>
        </p:nvSpPr>
        <p:spPr>
          <a:xfrm>
            <a:off x="2086343" y="4910854"/>
            <a:ext cx="455503" cy="432522"/>
          </a:xfrm>
          <a:prstGeom prst="rect">
            <a:avLst/>
          </a:prstGeom>
        </p:spPr>
        <p:txBody>
          <a:bodyPr vert="horz" wrap="square" lIns="0" tIns="0" rIns="0" bIns="0" rtlCol="0">
            <a:spAutoFit/>
          </a:bodyPr>
          <a:lstStyle/>
          <a:p>
            <a:pPr marL="12724"/>
            <a:r>
              <a:rPr sz="4208" b="1" i="1" baseline="-15873" dirty="0">
                <a:latin typeface="Times New Roman"/>
                <a:cs typeface="Times New Roman"/>
              </a:rPr>
              <a:t>T</a:t>
            </a:r>
            <a:r>
              <a:rPr sz="4208" b="1" i="1" spc="22" baseline="-15873" dirty="0">
                <a:latin typeface="Times New Roman"/>
                <a:cs typeface="Times New Roman"/>
              </a:rPr>
              <a:t> </a:t>
            </a:r>
            <a:r>
              <a:rPr sz="2004" b="1" i="1" spc="-60" dirty="0">
                <a:latin typeface="宋体"/>
                <a:cs typeface="宋体"/>
              </a:rPr>
              <a:t>d</a:t>
            </a:r>
            <a:endParaRPr sz="2004">
              <a:latin typeface="宋体"/>
              <a:cs typeface="宋体"/>
            </a:endParaRPr>
          </a:p>
        </p:txBody>
      </p:sp>
      <p:sp>
        <p:nvSpPr>
          <p:cNvPr id="8" name="object 8"/>
          <p:cNvSpPr txBox="1"/>
          <p:nvPr/>
        </p:nvSpPr>
        <p:spPr>
          <a:xfrm>
            <a:off x="2710969" y="4910854"/>
            <a:ext cx="1524283" cy="903458"/>
          </a:xfrm>
          <a:prstGeom prst="rect">
            <a:avLst/>
          </a:prstGeom>
        </p:spPr>
        <p:txBody>
          <a:bodyPr vert="horz" wrap="square" lIns="0" tIns="0" rIns="0" bIns="0" rtlCol="0">
            <a:spAutoFit/>
          </a:bodyPr>
          <a:lstStyle/>
          <a:p>
            <a:pPr marL="29902"/>
            <a:r>
              <a:rPr sz="2805" b="1" spc="-5" dirty="0">
                <a:latin typeface="Times New Roman"/>
                <a:cs typeface="Times New Roman"/>
              </a:rPr>
              <a:t>=</a:t>
            </a:r>
            <a:r>
              <a:rPr sz="2805" b="1" spc="5" dirty="0">
                <a:latin typeface="Times New Roman"/>
                <a:cs typeface="Times New Roman"/>
              </a:rPr>
              <a:t>(</a:t>
            </a:r>
            <a:r>
              <a:rPr sz="2805" b="1" i="1" dirty="0">
                <a:latin typeface="Times New Roman"/>
                <a:cs typeface="Times New Roman"/>
              </a:rPr>
              <a:t>Mk</a:t>
            </a:r>
            <a:r>
              <a:rPr sz="2805" b="1" i="1" spc="5" dirty="0">
                <a:latin typeface="Times New Roman"/>
                <a:cs typeface="Times New Roman"/>
              </a:rPr>
              <a:t> </a:t>
            </a:r>
            <a:r>
              <a:rPr sz="3006" b="1" i="1" spc="-89" baseline="22222" dirty="0">
                <a:latin typeface="宋体"/>
                <a:cs typeface="宋体"/>
              </a:rPr>
              <a:t>e</a:t>
            </a:r>
            <a:r>
              <a:rPr sz="3006" b="1" i="1" spc="-75" baseline="22222" dirty="0">
                <a:latin typeface="宋体"/>
                <a:cs typeface="宋体"/>
              </a:rPr>
              <a:t> </a:t>
            </a:r>
            <a:r>
              <a:rPr sz="2805" b="1" dirty="0">
                <a:latin typeface="Times New Roman"/>
                <a:cs typeface="Times New Roman"/>
              </a:rPr>
              <a:t>)</a:t>
            </a:r>
            <a:r>
              <a:rPr sz="2805" b="1" spc="5" dirty="0">
                <a:latin typeface="Times New Roman"/>
                <a:cs typeface="Times New Roman"/>
              </a:rPr>
              <a:t> </a:t>
            </a:r>
            <a:r>
              <a:rPr sz="3006" b="1" i="1" spc="-89" baseline="22222" dirty="0">
                <a:latin typeface="宋体"/>
                <a:cs typeface="宋体"/>
              </a:rPr>
              <a:t>d</a:t>
            </a:r>
            <a:endParaRPr sz="3006" baseline="22222">
              <a:latin typeface="宋体"/>
              <a:cs typeface="宋体"/>
            </a:endParaRPr>
          </a:p>
          <a:p>
            <a:pPr marL="12724">
              <a:spcBef>
                <a:spcPts val="341"/>
              </a:spcBef>
            </a:pPr>
            <a:r>
              <a:rPr sz="2805" b="1" spc="-5" dirty="0">
                <a:latin typeface="Times New Roman"/>
                <a:cs typeface="Times New Roman"/>
              </a:rPr>
              <a:t>=</a:t>
            </a:r>
            <a:r>
              <a:rPr sz="2805" b="1" dirty="0">
                <a:latin typeface="Times New Roman"/>
                <a:cs typeface="Times New Roman"/>
              </a:rPr>
              <a:t>(</a:t>
            </a:r>
            <a:r>
              <a:rPr sz="2805" b="1" i="1" spc="-5" dirty="0">
                <a:latin typeface="Times New Roman"/>
                <a:cs typeface="Times New Roman"/>
              </a:rPr>
              <a:t>M</a:t>
            </a:r>
            <a:r>
              <a:rPr sz="2805" b="1" dirty="0">
                <a:latin typeface="Times New Roman"/>
                <a:cs typeface="Times New Roman"/>
              </a:rPr>
              <a:t>)</a:t>
            </a:r>
            <a:r>
              <a:rPr sz="2805" b="1" spc="10" dirty="0">
                <a:latin typeface="Times New Roman"/>
                <a:cs typeface="Times New Roman"/>
              </a:rPr>
              <a:t> </a:t>
            </a:r>
            <a:r>
              <a:rPr sz="3006" b="1" i="1" spc="-89" baseline="22222" dirty="0">
                <a:latin typeface="宋体"/>
                <a:cs typeface="宋体"/>
              </a:rPr>
              <a:t>d</a:t>
            </a:r>
            <a:r>
              <a:rPr sz="3006" b="1" i="1" spc="-451" baseline="22222" dirty="0">
                <a:latin typeface="宋体"/>
                <a:cs typeface="宋体"/>
              </a:rPr>
              <a:t> </a:t>
            </a:r>
            <a:r>
              <a:rPr sz="2805" b="1" i="1" dirty="0">
                <a:latin typeface="Times New Roman"/>
                <a:cs typeface="Times New Roman"/>
              </a:rPr>
              <a:t>k</a:t>
            </a:r>
            <a:endParaRPr sz="2805">
              <a:latin typeface="Times New Roman"/>
              <a:cs typeface="Times New Roman"/>
            </a:endParaRPr>
          </a:p>
        </p:txBody>
      </p:sp>
      <p:sp>
        <p:nvSpPr>
          <p:cNvPr id="9" name="object 9"/>
          <p:cNvSpPr txBox="1"/>
          <p:nvPr/>
        </p:nvSpPr>
        <p:spPr>
          <a:xfrm>
            <a:off x="4567695" y="4945193"/>
            <a:ext cx="1077050" cy="432458"/>
          </a:xfrm>
          <a:prstGeom prst="rect">
            <a:avLst/>
          </a:prstGeom>
        </p:spPr>
        <p:txBody>
          <a:bodyPr vert="horz" wrap="square" lIns="0" tIns="0" rIns="0" bIns="0" rtlCol="0">
            <a:spAutoFit/>
          </a:bodyPr>
          <a:lstStyle/>
          <a:p>
            <a:pPr marL="12724">
              <a:tabLst>
                <a:tab pos="865241" algn="l"/>
              </a:tabLst>
            </a:pPr>
            <a:r>
              <a:rPr sz="2805" b="1" dirty="0">
                <a:latin typeface="Times New Roman"/>
                <a:cs typeface="Times New Roman"/>
              </a:rPr>
              <a:t>mod	</a:t>
            </a:r>
            <a:r>
              <a:rPr sz="2805" b="1" i="1" dirty="0">
                <a:latin typeface="Times New Roman"/>
                <a:cs typeface="Times New Roman"/>
              </a:rPr>
              <a:t>n</a:t>
            </a:r>
            <a:endParaRPr sz="2805">
              <a:latin typeface="Times New Roman"/>
              <a:cs typeface="Times New Roman"/>
            </a:endParaRPr>
          </a:p>
        </p:txBody>
      </p:sp>
      <p:sp>
        <p:nvSpPr>
          <p:cNvPr id="10" name="object 10"/>
          <p:cNvSpPr txBox="1"/>
          <p:nvPr/>
        </p:nvSpPr>
        <p:spPr>
          <a:xfrm>
            <a:off x="4215571" y="5416219"/>
            <a:ext cx="1077050" cy="432458"/>
          </a:xfrm>
          <a:prstGeom prst="rect">
            <a:avLst/>
          </a:prstGeom>
        </p:spPr>
        <p:txBody>
          <a:bodyPr vert="horz" wrap="square" lIns="0" tIns="0" rIns="0" bIns="0" rtlCol="0">
            <a:spAutoFit/>
          </a:bodyPr>
          <a:lstStyle/>
          <a:p>
            <a:pPr marL="12724">
              <a:tabLst>
                <a:tab pos="865241" algn="l"/>
              </a:tabLst>
            </a:pPr>
            <a:r>
              <a:rPr sz="2805" b="1" dirty="0">
                <a:latin typeface="Times New Roman"/>
                <a:cs typeface="Times New Roman"/>
              </a:rPr>
              <a:t>mod	</a:t>
            </a:r>
            <a:r>
              <a:rPr sz="2805" b="1" i="1" dirty="0">
                <a:latin typeface="Times New Roman"/>
                <a:cs typeface="Times New Roman"/>
              </a:rPr>
              <a:t>n</a:t>
            </a:r>
            <a:endParaRPr sz="2805">
              <a:latin typeface="Times New Roman"/>
              <a:cs typeface="Times New Roman"/>
            </a:endParaRPr>
          </a:p>
        </p:txBody>
      </p:sp>
      <p:sp>
        <p:nvSpPr>
          <p:cNvPr id="11" name="object 11"/>
          <p:cNvSpPr/>
          <p:nvPr/>
        </p:nvSpPr>
        <p:spPr>
          <a:xfrm>
            <a:off x="1321523" y="2380579"/>
            <a:ext cx="692162" cy="76341"/>
          </a:xfrm>
          <a:custGeom>
            <a:avLst/>
            <a:gdLst/>
            <a:ahLst/>
            <a:cxnLst/>
            <a:rect l="l" t="t" r="r" b="b"/>
            <a:pathLst>
              <a:path w="690880" h="76200">
                <a:moveTo>
                  <a:pt x="631697" y="38099"/>
                </a:moveTo>
                <a:lnTo>
                  <a:pt x="630174" y="35051"/>
                </a:lnTo>
                <a:lnTo>
                  <a:pt x="627126" y="33527"/>
                </a:lnTo>
                <a:lnTo>
                  <a:pt x="4571" y="33527"/>
                </a:lnTo>
                <a:lnTo>
                  <a:pt x="762" y="35051"/>
                </a:lnTo>
                <a:lnTo>
                  <a:pt x="0" y="38099"/>
                </a:lnTo>
                <a:lnTo>
                  <a:pt x="762" y="41909"/>
                </a:lnTo>
                <a:lnTo>
                  <a:pt x="4571" y="42671"/>
                </a:lnTo>
                <a:lnTo>
                  <a:pt x="627126" y="42671"/>
                </a:lnTo>
                <a:lnTo>
                  <a:pt x="630174" y="41909"/>
                </a:lnTo>
                <a:lnTo>
                  <a:pt x="631697" y="38099"/>
                </a:lnTo>
                <a:close/>
              </a:path>
              <a:path w="690880" h="76200">
                <a:moveTo>
                  <a:pt x="690371" y="38099"/>
                </a:moveTo>
                <a:lnTo>
                  <a:pt x="614171" y="0"/>
                </a:lnTo>
                <a:lnTo>
                  <a:pt x="614171" y="33527"/>
                </a:lnTo>
                <a:lnTo>
                  <a:pt x="627126" y="33527"/>
                </a:lnTo>
                <a:lnTo>
                  <a:pt x="630174" y="35051"/>
                </a:lnTo>
                <a:lnTo>
                  <a:pt x="631697" y="38099"/>
                </a:lnTo>
                <a:lnTo>
                  <a:pt x="631697" y="67436"/>
                </a:lnTo>
                <a:lnTo>
                  <a:pt x="690371" y="38099"/>
                </a:lnTo>
                <a:close/>
              </a:path>
              <a:path w="690880" h="76200">
                <a:moveTo>
                  <a:pt x="631697" y="67436"/>
                </a:moveTo>
                <a:lnTo>
                  <a:pt x="631697" y="38099"/>
                </a:lnTo>
                <a:lnTo>
                  <a:pt x="630174" y="41909"/>
                </a:lnTo>
                <a:lnTo>
                  <a:pt x="627126" y="42671"/>
                </a:lnTo>
                <a:lnTo>
                  <a:pt x="614171" y="42671"/>
                </a:lnTo>
                <a:lnTo>
                  <a:pt x="614171" y="76199"/>
                </a:lnTo>
                <a:lnTo>
                  <a:pt x="631697" y="67436"/>
                </a:lnTo>
                <a:close/>
              </a:path>
            </a:pathLst>
          </a:custGeom>
          <a:solidFill>
            <a:srgbClr val="000000"/>
          </a:solidFill>
        </p:spPr>
        <p:txBody>
          <a:bodyPr wrap="square" lIns="0" tIns="0" rIns="0" bIns="0" rtlCol="0"/>
          <a:lstStyle/>
          <a:p>
            <a:endParaRPr sz="1403"/>
          </a:p>
        </p:txBody>
      </p:sp>
      <p:sp>
        <p:nvSpPr>
          <p:cNvPr id="12" name="object 12"/>
          <p:cNvSpPr txBox="1"/>
          <p:nvPr/>
        </p:nvSpPr>
        <p:spPr>
          <a:xfrm>
            <a:off x="1507282" y="2067933"/>
            <a:ext cx="279918" cy="370788"/>
          </a:xfrm>
          <a:prstGeom prst="rect">
            <a:avLst/>
          </a:prstGeom>
        </p:spPr>
        <p:txBody>
          <a:bodyPr vert="horz" wrap="square" lIns="0" tIns="0" rIns="0" bIns="0" rtlCol="0">
            <a:spAutoFit/>
          </a:bodyPr>
          <a:lstStyle/>
          <a:p>
            <a:pPr marL="12724"/>
            <a:r>
              <a:rPr sz="2405" i="1" dirty="0">
                <a:latin typeface="Times New Roman"/>
                <a:cs typeface="Times New Roman"/>
              </a:rPr>
              <a:t>M</a:t>
            </a:r>
            <a:endParaRPr sz="2405">
              <a:latin typeface="Times New Roman"/>
              <a:cs typeface="Times New Roman"/>
            </a:endParaRPr>
          </a:p>
        </p:txBody>
      </p:sp>
      <p:sp>
        <p:nvSpPr>
          <p:cNvPr id="14" name="object 1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63</a:t>
            </a:fld>
            <a:endParaRPr spc="-5" dirty="0"/>
          </a:p>
        </p:txBody>
      </p:sp>
      <p:sp>
        <p:nvSpPr>
          <p:cNvPr id="13" name="object 13"/>
          <p:cNvSpPr txBox="1">
            <a:spLocks noGrp="1"/>
          </p:cNvSpPr>
          <p:nvPr>
            <p:ph type="title"/>
          </p:nvPr>
        </p:nvSpPr>
        <p:spPr>
          <a:xfrm>
            <a:off x="920338" y="667454"/>
            <a:ext cx="7405113" cy="603847"/>
          </a:xfrm>
          <a:prstGeom prst="rect">
            <a:avLst/>
          </a:prstGeom>
        </p:spPr>
        <p:txBody>
          <a:bodyPr vert="horz" wrap="square" lIns="0" tIns="0" rIns="0" bIns="0" numCol="1" rtlCol="0" anchor="ctr" anchorCtr="0" compatLnSpc="1">
            <a:prstTxWarp prst="textNoShape">
              <a:avLst/>
            </a:prstTxWarp>
            <a:spAutoFit/>
          </a:bodyPr>
          <a:lstStyle/>
          <a:p>
            <a:pPr marL="2311974">
              <a:lnSpc>
                <a:spcPts val="4674"/>
              </a:lnSpc>
            </a:pPr>
            <a:r>
              <a:rPr spc="-5" dirty="0"/>
              <a:t>四、盲签名</a:t>
            </a:r>
          </a:p>
        </p:txBody>
      </p:sp>
    </p:spTree>
    <p:extLst>
      <p:ext uri="{BB962C8B-B14F-4D97-AF65-F5344CB8AC3E}">
        <p14:creationId xmlns:p14="http://schemas.microsoft.com/office/powerpoint/2010/main" val="15460488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741" y="2108249"/>
            <a:ext cx="8464986" cy="2965533"/>
          </a:xfrm>
          <a:prstGeom prst="rect">
            <a:avLst/>
          </a:prstGeom>
        </p:spPr>
        <p:txBody>
          <a:bodyPr vert="horz" wrap="square" lIns="0" tIns="0" rIns="0" bIns="0" rtlCol="0">
            <a:spAutoFit/>
          </a:bodyPr>
          <a:lstStyle/>
          <a:p>
            <a:pPr marL="355639" marR="5090" indent="-343552" algn="just"/>
            <a:r>
              <a:rPr sz="3206" spc="1383" dirty="0">
                <a:latin typeface="Wingdings"/>
                <a:cs typeface="Wingdings"/>
              </a:rPr>
              <a:t></a:t>
            </a:r>
            <a:r>
              <a:rPr sz="3206" spc="-491" dirty="0">
                <a:latin typeface="Times New Roman"/>
                <a:cs typeface="Times New Roman"/>
              </a:rPr>
              <a:t> </a:t>
            </a:r>
            <a:r>
              <a:rPr sz="3206" b="1" spc="135" dirty="0">
                <a:latin typeface="宋体"/>
                <a:cs typeface="宋体"/>
              </a:rPr>
              <a:t>盲签名在某种程度上保护了参与者的利益，</a:t>
            </a:r>
            <a:r>
              <a:rPr sz="3206" b="1" spc="140" dirty="0">
                <a:latin typeface="宋体"/>
                <a:cs typeface="宋体"/>
              </a:rPr>
              <a:t> </a:t>
            </a:r>
            <a:r>
              <a:rPr sz="3206" b="1" spc="135" dirty="0">
                <a:latin typeface="宋体"/>
                <a:cs typeface="宋体"/>
              </a:rPr>
              <a:t>但不幸的是盲签名的匿名性可能被犯罪份子</a:t>
            </a:r>
            <a:r>
              <a:rPr sz="3206" b="1" spc="140" dirty="0">
                <a:latin typeface="宋体"/>
                <a:cs typeface="宋体"/>
              </a:rPr>
              <a:t> </a:t>
            </a:r>
            <a:r>
              <a:rPr sz="3206" b="1" spc="135" dirty="0">
                <a:latin typeface="宋体"/>
                <a:cs typeface="宋体"/>
              </a:rPr>
              <a:t>所滥用。为了阻止这种滥用，人们又引入了</a:t>
            </a:r>
            <a:r>
              <a:rPr sz="3206" b="1" spc="140" dirty="0">
                <a:latin typeface="宋体"/>
                <a:cs typeface="宋体"/>
              </a:rPr>
              <a:t> </a:t>
            </a:r>
            <a:r>
              <a:rPr sz="3206" b="1" spc="135" dirty="0">
                <a:latin typeface="宋体"/>
                <a:cs typeface="宋体"/>
              </a:rPr>
              <a:t>公平盲签名的概念。公平盲签名比盲签名增</a:t>
            </a:r>
            <a:r>
              <a:rPr sz="3206" b="1" spc="140" dirty="0">
                <a:latin typeface="宋体"/>
                <a:cs typeface="宋体"/>
              </a:rPr>
              <a:t> </a:t>
            </a:r>
            <a:r>
              <a:rPr sz="3206" b="1" spc="135" dirty="0">
                <a:latin typeface="宋体"/>
                <a:cs typeface="宋体"/>
              </a:rPr>
              <a:t>加了一个特性，即</a:t>
            </a:r>
            <a:r>
              <a:rPr sz="3206" b="1" spc="135" dirty="0">
                <a:solidFill>
                  <a:srgbClr val="FF0000"/>
                </a:solidFill>
                <a:latin typeface="宋体"/>
                <a:cs typeface="宋体"/>
              </a:rPr>
              <a:t>建立一个可信中心</a:t>
            </a:r>
            <a:r>
              <a:rPr sz="3206" b="1" spc="135" dirty="0">
                <a:latin typeface="宋体"/>
                <a:cs typeface="宋体"/>
              </a:rPr>
              <a:t>，通过</a:t>
            </a:r>
            <a:r>
              <a:rPr sz="3206" b="1" spc="140" dirty="0">
                <a:latin typeface="宋体"/>
                <a:cs typeface="宋体"/>
              </a:rPr>
              <a:t> </a:t>
            </a:r>
            <a:r>
              <a:rPr sz="3206" b="1" spc="-5" dirty="0">
                <a:latin typeface="宋体"/>
                <a:cs typeface="宋体"/>
              </a:rPr>
              <a:t>可信中心的授权，签名者可追踪签名。</a:t>
            </a:r>
            <a:endParaRPr sz="3206">
              <a:latin typeface="宋体"/>
              <a:cs typeface="宋体"/>
            </a:endParaRPr>
          </a:p>
        </p:txBody>
      </p:sp>
      <p:sp>
        <p:nvSpPr>
          <p:cNvPr id="4" name="object 4"/>
          <p:cNvSpPr txBox="1">
            <a:spLocks noGrp="1"/>
          </p:cNvSpPr>
          <p:nvPr>
            <p:ph type="sldNum" sz="quarter" idx="4294967295"/>
          </p:nvPr>
        </p:nvSpPr>
        <p:spPr>
          <a:xfrm>
            <a:off x="4241" y="1"/>
            <a:ext cx="0" cy="647530"/>
          </a:xfrm>
          <a:prstGeom prst="rect">
            <a:avLst/>
          </a:prstGeom>
        </p:spPr>
        <p:txBody>
          <a:bodyPr vert="horz" wrap="square" lIns="0" tIns="0" rIns="0" bIns="0" rtlCol="0">
            <a:spAutoFit/>
          </a:bodyPr>
          <a:lstStyle/>
          <a:p>
            <a:pPr marL="25448"/>
            <a:fld id="{81D60167-4931-47E6-BA6A-407CBD079E47}" type="slidenum">
              <a:rPr spc="-5" dirty="0"/>
              <a:pPr marL="25448"/>
              <a:t>64</a:t>
            </a:fld>
            <a:endParaRPr spc="-5" dirty="0"/>
          </a:p>
        </p:txBody>
      </p:sp>
      <p:sp>
        <p:nvSpPr>
          <p:cNvPr id="3" name="object 3"/>
          <p:cNvSpPr txBox="1">
            <a:spLocks noGrp="1"/>
          </p:cNvSpPr>
          <p:nvPr>
            <p:ph type="title"/>
          </p:nvPr>
        </p:nvSpPr>
        <p:spPr>
          <a:xfrm>
            <a:off x="920338" y="667454"/>
            <a:ext cx="7405113" cy="603847"/>
          </a:xfrm>
          <a:prstGeom prst="rect">
            <a:avLst/>
          </a:prstGeom>
        </p:spPr>
        <p:txBody>
          <a:bodyPr vert="horz" wrap="square" lIns="0" tIns="0" rIns="0" bIns="0" numCol="1" rtlCol="0" anchor="ctr" anchorCtr="0" compatLnSpc="1">
            <a:prstTxWarp prst="textNoShape">
              <a:avLst/>
            </a:prstTxWarp>
            <a:spAutoFit/>
          </a:bodyPr>
          <a:lstStyle/>
          <a:p>
            <a:pPr marL="2311974">
              <a:lnSpc>
                <a:spcPts val="4674"/>
              </a:lnSpc>
            </a:pPr>
            <a:r>
              <a:rPr spc="-5" dirty="0"/>
              <a:t>四、盲签名</a:t>
            </a:r>
          </a:p>
        </p:txBody>
      </p:sp>
    </p:spTree>
    <p:extLst>
      <p:ext uri="{BB962C8B-B14F-4D97-AF65-F5344CB8AC3E}">
        <p14:creationId xmlns:p14="http://schemas.microsoft.com/office/powerpoint/2010/main" val="21153899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盲签名在电子投票中的应用</a:t>
            </a:r>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65</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128640536"/>
              </p:ext>
            </p:extLst>
          </p:nvPr>
        </p:nvGraphicFramePr>
        <p:xfrm>
          <a:off x="1066800" y="1752600"/>
          <a:ext cx="7315200" cy="4362275"/>
        </p:xfrm>
        <a:graphic>
          <a:graphicData uri="http://schemas.openxmlformats.org/presentationml/2006/ole">
            <mc:AlternateContent xmlns:mc="http://schemas.openxmlformats.org/markup-compatibility/2006">
              <mc:Choice xmlns:v="urn:schemas-microsoft-com:vml" Requires="v">
                <p:oleObj spid="_x0000_s6156" name="Visio" r:id="rId4" imgW="5418125" imgH="2542032" progId="">
                  <p:embed/>
                </p:oleObj>
              </mc:Choice>
              <mc:Fallback>
                <p:oleObj name="Visio" r:id="rId4" imgW="5418125" imgH="25420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752600"/>
                        <a:ext cx="7315200" cy="436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97983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不可否认签名</a:t>
            </a:r>
          </a:p>
        </p:txBody>
      </p:sp>
      <p:sp>
        <p:nvSpPr>
          <p:cNvPr id="3" name="内容占位符 2"/>
          <p:cNvSpPr>
            <a:spLocks noGrp="1"/>
          </p:cNvSpPr>
          <p:nvPr>
            <p:ph idx="1"/>
          </p:nvPr>
        </p:nvSpPr>
        <p:spPr/>
        <p:txBody>
          <a:bodyPr/>
          <a:lstStyle/>
          <a:p>
            <a:pPr algn="just">
              <a:lnSpc>
                <a:spcPct val="120000"/>
              </a:lnSpc>
              <a:spcAft>
                <a:spcPts val="600"/>
              </a:spcAft>
            </a:pPr>
            <a:r>
              <a:rPr lang="zh-CN" altLang="en-US" sz="2400" b="1" dirty="0">
                <a:latin typeface="Times New Roman" pitchFamily="18" charset="0"/>
              </a:rPr>
              <a:t>普通数字签字，</a:t>
            </a:r>
            <a:r>
              <a:rPr lang="zh-CN" altLang="en-US" sz="2400" b="1" dirty="0" smtClean="0">
                <a:latin typeface="Times New Roman" pitchFamily="18" charset="0"/>
              </a:rPr>
              <a:t>可以公开验证，这对一些</a:t>
            </a:r>
            <a:r>
              <a:rPr lang="zh-CN" altLang="en-US" sz="2400" b="1" dirty="0">
                <a:latin typeface="Times New Roman" pitchFamily="18" charset="0"/>
              </a:rPr>
              <a:t>文件如个人或公司信件、特别是有价值文件的签字，</a:t>
            </a:r>
            <a:r>
              <a:rPr lang="zh-CN" altLang="en-US" sz="2400" b="1" dirty="0" smtClean="0">
                <a:latin typeface="Times New Roman" pitchFamily="18" charset="0"/>
              </a:rPr>
              <a:t>如果</a:t>
            </a:r>
            <a:r>
              <a:rPr lang="zh-CN" altLang="en-US" sz="2400" b="1" dirty="0">
                <a:latin typeface="Times New Roman" pitchFamily="18" charset="0"/>
              </a:rPr>
              <a:t>公开验证</a:t>
            </a:r>
            <a:r>
              <a:rPr lang="zh-CN" altLang="en-US" sz="2400" b="1" dirty="0" smtClean="0">
                <a:latin typeface="Times New Roman" pitchFamily="18" charset="0"/>
              </a:rPr>
              <a:t>，</a:t>
            </a:r>
            <a:r>
              <a:rPr lang="zh-CN" altLang="en-US" sz="2400" b="1" dirty="0">
                <a:latin typeface="Times New Roman" pitchFamily="18" charset="0"/>
              </a:rPr>
              <a:t>就会造成灾难。这时就需要</a:t>
            </a:r>
            <a:r>
              <a:rPr lang="zh-CN" altLang="en-US" sz="2400" b="1" dirty="0">
                <a:solidFill>
                  <a:srgbClr val="FF0000"/>
                </a:solidFill>
                <a:latin typeface="Times New Roman" pitchFamily="18" charset="0"/>
              </a:rPr>
              <a:t>不可否认</a:t>
            </a:r>
            <a:r>
              <a:rPr lang="zh-CN" altLang="en-US" sz="2400" b="1" dirty="0" smtClean="0">
                <a:solidFill>
                  <a:srgbClr val="FF0000"/>
                </a:solidFill>
                <a:latin typeface="Times New Roman" pitchFamily="18" charset="0"/>
              </a:rPr>
              <a:t>签字</a:t>
            </a:r>
            <a:endParaRPr lang="en-US" altLang="zh-CN" sz="2400" b="1" dirty="0" smtClean="0">
              <a:solidFill>
                <a:srgbClr val="FF0000"/>
              </a:solidFill>
              <a:latin typeface="Times New Roman" pitchFamily="18" charset="0"/>
            </a:endParaRPr>
          </a:p>
          <a:p>
            <a:pPr algn="just">
              <a:lnSpc>
                <a:spcPct val="120000"/>
              </a:lnSpc>
              <a:spcAft>
                <a:spcPts val="600"/>
              </a:spcAft>
            </a:pPr>
            <a:endParaRPr lang="en-US" altLang="zh-CN" sz="2400" b="1" dirty="0" smtClean="0">
              <a:solidFill>
                <a:srgbClr val="FF0000"/>
              </a:solidFill>
              <a:latin typeface="Times New Roman" pitchFamily="18" charset="0"/>
            </a:endParaRPr>
          </a:p>
          <a:p>
            <a:pPr algn="just">
              <a:lnSpc>
                <a:spcPct val="120000"/>
              </a:lnSpc>
              <a:spcAft>
                <a:spcPts val="600"/>
              </a:spcAft>
            </a:pPr>
            <a:r>
              <a:rPr lang="zh-CN" altLang="en-US" sz="2400" b="1" dirty="0">
                <a:solidFill>
                  <a:srgbClr val="FF0000"/>
                </a:solidFill>
                <a:latin typeface="Times New Roman" pitchFamily="18" charset="0"/>
              </a:rPr>
              <a:t>不可否认</a:t>
            </a:r>
            <a:r>
              <a:rPr lang="zh-CN" altLang="en-US" sz="2400" b="1" dirty="0" smtClean="0">
                <a:solidFill>
                  <a:srgbClr val="FF0000"/>
                </a:solidFill>
                <a:latin typeface="Times New Roman" pitchFamily="18" charset="0"/>
              </a:rPr>
              <a:t>签字</a:t>
            </a:r>
            <a:r>
              <a:rPr lang="zh-CN" altLang="en-US" sz="2400" b="1" dirty="0" smtClean="0">
                <a:latin typeface="Times New Roman" pitchFamily="18" charset="0"/>
              </a:rPr>
              <a:t>：最</a:t>
            </a:r>
            <a:r>
              <a:rPr lang="zh-CN" altLang="en-US" sz="2400" b="1" dirty="0">
                <a:latin typeface="Times New Roman" pitchFamily="18" charset="0"/>
              </a:rPr>
              <a:t>本质的是在</a:t>
            </a:r>
            <a:r>
              <a:rPr lang="zh-CN" altLang="en-US" sz="2400" b="1" i="1" dirty="0">
                <a:solidFill>
                  <a:srgbClr val="0000FF"/>
                </a:solidFill>
                <a:latin typeface="Times New Roman" pitchFamily="18" charset="0"/>
              </a:rPr>
              <a:t>无签字者合作条件下不可能验证签字</a:t>
            </a:r>
            <a:r>
              <a:rPr lang="zh-CN" altLang="en-US" sz="2400" b="1" dirty="0">
                <a:solidFill>
                  <a:srgbClr val="0000FF"/>
                </a:solidFill>
                <a:latin typeface="Times New Roman" pitchFamily="18" charset="0"/>
              </a:rPr>
              <a:t>，</a:t>
            </a:r>
            <a:r>
              <a:rPr lang="zh-CN" altLang="en-US" sz="2400" b="1" dirty="0">
                <a:latin typeface="Times New Roman" pitchFamily="18" charset="0"/>
              </a:rPr>
              <a:t>从而可以防止复制或散布他所签文件的可能性，这一性质使产权拥有者可以控制产品的散发，在电子出版系统知识产权保护中将有</a:t>
            </a:r>
            <a:r>
              <a:rPr lang="zh-CN" altLang="en-US" sz="2400" b="1" dirty="0" smtClean="0">
                <a:latin typeface="Times New Roman" pitchFamily="18" charset="0"/>
              </a:rPr>
              <a:t>用场</a:t>
            </a:r>
            <a:endParaRPr lang="zh-CN" altLang="en-US" sz="2400" dirty="0">
              <a:latin typeface="Times New Roman" pitchFamily="18" charset="0"/>
            </a:endParaRPr>
          </a:p>
          <a:p>
            <a:endParaRPr lang="zh-CN" altLang="en-US" sz="2400"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66</a:t>
            </a:fld>
            <a:endParaRPr lang="en-US" altLang="zh-CN" dirty="0"/>
          </a:p>
        </p:txBody>
      </p:sp>
    </p:spTree>
    <p:extLst>
      <p:ext uri="{BB962C8B-B14F-4D97-AF65-F5344CB8AC3E}">
        <p14:creationId xmlns:p14="http://schemas.microsoft.com/office/powerpoint/2010/main" val="40152999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不可否认签名的组成</a:t>
            </a:r>
          </a:p>
        </p:txBody>
      </p:sp>
      <p:sp>
        <p:nvSpPr>
          <p:cNvPr id="3" name="内容占位符 2"/>
          <p:cNvSpPr>
            <a:spLocks noGrp="1"/>
          </p:cNvSpPr>
          <p:nvPr>
            <p:ph idx="1"/>
          </p:nvPr>
        </p:nvSpPr>
        <p:spPr/>
        <p:txBody>
          <a:bodyPr/>
          <a:lstStyle/>
          <a:p>
            <a:r>
              <a:rPr lang="zh-CN" altLang="en-US" b="1" dirty="0"/>
              <a:t>不可否认签名方案由三部分组成：</a:t>
            </a:r>
            <a:r>
              <a:rPr lang="zh-CN" altLang="en-US" b="1" dirty="0">
                <a:solidFill>
                  <a:srgbClr val="FF0000"/>
                </a:solidFill>
              </a:rPr>
              <a:t>数字签名算法</a:t>
            </a:r>
            <a:r>
              <a:rPr lang="zh-CN" altLang="en-US" b="1" dirty="0"/>
              <a:t>、</a:t>
            </a:r>
            <a:r>
              <a:rPr lang="zh-CN" altLang="en-US" b="1" dirty="0">
                <a:solidFill>
                  <a:srgbClr val="FF0000"/>
                </a:solidFill>
              </a:rPr>
              <a:t>验证协议</a:t>
            </a:r>
            <a:r>
              <a:rPr lang="zh-CN" altLang="en-US" b="1" dirty="0"/>
              <a:t>、</a:t>
            </a:r>
            <a:r>
              <a:rPr lang="zh-CN" altLang="en-US" b="1" dirty="0">
                <a:solidFill>
                  <a:srgbClr val="FF0000"/>
                </a:solidFill>
              </a:rPr>
              <a:t>否认</a:t>
            </a:r>
            <a:r>
              <a:rPr lang="zh-CN" altLang="en-US" b="1" dirty="0" smtClean="0">
                <a:solidFill>
                  <a:srgbClr val="FF0000"/>
                </a:solidFill>
              </a:rPr>
              <a:t>协议</a:t>
            </a:r>
            <a:endParaRPr lang="zh-CN" altLang="en-US" b="1" dirty="0">
              <a:solidFill>
                <a:srgbClr val="FF0000"/>
              </a:solidFill>
            </a:endParaRPr>
          </a:p>
          <a:p>
            <a:pPr lvl="1"/>
            <a:r>
              <a:rPr lang="zh-CN" altLang="en-US" b="1" dirty="0">
                <a:solidFill>
                  <a:srgbClr val="FF0000"/>
                </a:solidFill>
                <a:latin typeface="Times New Roman" pitchFamily="18" charset="0"/>
              </a:rPr>
              <a:t>否认协议</a:t>
            </a:r>
            <a:r>
              <a:rPr lang="en-US" altLang="zh-CN" b="1" dirty="0">
                <a:solidFill>
                  <a:srgbClr val="FF0000"/>
                </a:solidFill>
                <a:latin typeface="Times New Roman" pitchFamily="18" charset="0"/>
              </a:rPr>
              <a:t>(Disavowal Protocol)</a:t>
            </a:r>
            <a:r>
              <a:rPr lang="zh-CN" altLang="en-US" b="1" dirty="0">
                <a:latin typeface="Times New Roman" pitchFamily="18" charset="0"/>
              </a:rPr>
              <a:t>：在签字者合作下才能验证签字，这会给签字者一种机会，在不利于他时他拒绝合作以达到否认他曾签署的文件。为了防止此类</a:t>
            </a:r>
            <a:r>
              <a:rPr lang="zh-CN" altLang="en-US" b="1" dirty="0" smtClean="0">
                <a:latin typeface="Times New Roman" pitchFamily="18" charset="0"/>
              </a:rPr>
              <a:t>事件，构成</a:t>
            </a:r>
            <a:r>
              <a:rPr lang="zh-CN" altLang="en-US" b="1" dirty="0">
                <a:latin typeface="Times New Roman" pitchFamily="18" charset="0"/>
              </a:rPr>
              <a:t>签字算法的第三个组成部分，签字者可利用否认协议向法庭或公众证明一个伪造的签字确是假的；如果签字者拒绝参与执行否认协议，就表明签字事实上是真的由他签署</a:t>
            </a:r>
            <a:r>
              <a:rPr lang="zh-CN" altLang="en-US" b="1" dirty="0" smtClean="0">
                <a:latin typeface="Times New Roman" pitchFamily="18" charset="0"/>
              </a:rPr>
              <a:t>的</a:t>
            </a:r>
            <a:r>
              <a:rPr lang="zh-CN" altLang="en-US" b="1" dirty="0" smtClean="0"/>
              <a:t> </a:t>
            </a:r>
            <a:endParaRPr lang="zh-CN" altLang="en-US" b="1" dirty="0"/>
          </a:p>
          <a:p>
            <a:endParaRPr lang="zh-CN" altLang="en-US" dirty="0"/>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67</a:t>
            </a:fld>
            <a:endParaRPr lang="en-US" altLang="zh-CN" dirty="0"/>
          </a:p>
        </p:txBody>
      </p:sp>
    </p:spTree>
    <p:extLst>
      <p:ext uri="{BB962C8B-B14F-4D97-AF65-F5344CB8AC3E}">
        <p14:creationId xmlns:p14="http://schemas.microsoft.com/office/powerpoint/2010/main" val="7538196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5FDAD9-1063-40C4-9725-CDB416C213D0}" type="datetime1">
              <a:rPr lang="zh-CN" altLang="en-US"/>
              <a:pPr/>
              <a:t>2019/12/17/Tuesday</a:t>
            </a:fld>
            <a:endParaRPr lang="en-US" altLang="zh-CN"/>
          </a:p>
        </p:txBody>
      </p:sp>
      <p:sp>
        <p:nvSpPr>
          <p:cNvPr id="5" name="页脚占位符 4"/>
          <p:cNvSpPr>
            <a:spLocks noGrp="1"/>
          </p:cNvSpPr>
          <p:nvPr>
            <p:ph type="ftr" sz="quarter" idx="11"/>
          </p:nvPr>
        </p:nvSpPr>
        <p:spPr/>
        <p:txBody>
          <a:bodyPr/>
          <a:lstStyle/>
          <a:p>
            <a:r>
              <a:rPr lang="en-US" altLang="zh-CN"/>
              <a:t>计算机科学与技术学院</a:t>
            </a:r>
          </a:p>
        </p:txBody>
      </p:sp>
      <p:sp>
        <p:nvSpPr>
          <p:cNvPr id="6" name="灯片编号占位符 5"/>
          <p:cNvSpPr>
            <a:spLocks noGrp="1"/>
          </p:cNvSpPr>
          <p:nvPr>
            <p:ph type="sldNum" sz="quarter" idx="12"/>
          </p:nvPr>
        </p:nvSpPr>
        <p:spPr/>
        <p:txBody>
          <a:bodyPr/>
          <a:lstStyle/>
          <a:p>
            <a:fld id="{8F8F4D07-D61B-438C-A3F6-12FE53F0AD44}" type="slidenum">
              <a:rPr lang="en-US" altLang="zh-CN"/>
              <a:pPr/>
              <a:t>68</a:t>
            </a:fld>
            <a:endParaRPr lang="en-US" altLang="zh-CN"/>
          </a:p>
        </p:txBody>
      </p:sp>
      <p:sp>
        <p:nvSpPr>
          <p:cNvPr id="163842" name="Rectangle 2"/>
          <p:cNvSpPr>
            <a:spLocks noGrp="1" noChangeArrowheads="1"/>
          </p:cNvSpPr>
          <p:nvPr>
            <p:ph type="title"/>
          </p:nvPr>
        </p:nvSpPr>
        <p:spPr/>
        <p:txBody>
          <a:bodyPr/>
          <a:lstStyle/>
          <a:p>
            <a:r>
              <a:rPr lang="zh-CN" altLang="en-US" sz="3600" b="1" dirty="0" smtClean="0">
                <a:latin typeface="宋体" charset="-122"/>
              </a:rPr>
              <a:t>数字</a:t>
            </a:r>
            <a:r>
              <a:rPr lang="zh-CN" altLang="en-US" sz="3600" b="1" dirty="0">
                <a:latin typeface="宋体" charset="-122"/>
              </a:rPr>
              <a:t>证书</a:t>
            </a:r>
            <a:r>
              <a:rPr lang="zh-CN" altLang="en-US" dirty="0">
                <a:solidFill>
                  <a:schemeClr val="tx1"/>
                </a:solidFill>
                <a:latin typeface="宋体" charset="-122"/>
              </a:rPr>
              <a:t> </a:t>
            </a:r>
          </a:p>
        </p:txBody>
      </p:sp>
      <p:sp>
        <p:nvSpPr>
          <p:cNvPr id="163843" name="Rectangle 3"/>
          <p:cNvSpPr>
            <a:spLocks noGrp="1" noChangeArrowheads="1"/>
          </p:cNvSpPr>
          <p:nvPr>
            <p:ph type="body" idx="1"/>
          </p:nvPr>
        </p:nvSpPr>
        <p:spPr>
          <a:xfrm>
            <a:off x="457200" y="1524000"/>
            <a:ext cx="8534400" cy="4800600"/>
          </a:xfrm>
        </p:spPr>
        <p:txBody>
          <a:bodyPr/>
          <a:lstStyle/>
          <a:p>
            <a:pPr>
              <a:buClr>
                <a:srgbClr val="3366FF"/>
              </a:buClr>
            </a:pPr>
            <a:r>
              <a:rPr lang="zh-CN" altLang="en-US" sz="2400" b="1" dirty="0"/>
              <a:t>用电子手段来证实一个用户的身份及用户对网络资源的访问权限，</a:t>
            </a:r>
            <a:r>
              <a:rPr lang="zh-CN" altLang="en-US" sz="2400" b="1" dirty="0" smtClean="0"/>
              <a:t>由认证</a:t>
            </a:r>
            <a:r>
              <a:rPr lang="zh-CN" altLang="en-US" sz="2400" b="1" dirty="0"/>
              <a:t>中心（</a:t>
            </a:r>
            <a:r>
              <a:rPr lang="en-US" altLang="zh-CN" sz="2400" b="1" dirty="0"/>
              <a:t>Certificate Authority</a:t>
            </a:r>
            <a:r>
              <a:rPr lang="zh-CN" altLang="en-US" sz="2400" b="1" dirty="0"/>
              <a:t>，</a:t>
            </a:r>
            <a:r>
              <a:rPr lang="en-US" altLang="zh-CN" sz="2400" b="1" dirty="0"/>
              <a:t>CA</a:t>
            </a:r>
            <a:r>
              <a:rPr lang="zh-CN" altLang="en-US" sz="2400" b="1" dirty="0"/>
              <a:t>）签发，主要用于数字签名的一个数据文件，它包含用户身份信息、用户公钥信息以及身份验证机构</a:t>
            </a:r>
            <a:r>
              <a:rPr lang="zh-CN" altLang="en-US" sz="2400" b="1" dirty="0" smtClean="0"/>
              <a:t>数字签名，即</a:t>
            </a:r>
            <a:r>
              <a:rPr lang="zh-CN" altLang="en-US" sz="2400" b="1" dirty="0"/>
              <a:t>相当于一个</a:t>
            </a:r>
            <a:r>
              <a:rPr lang="zh-CN" altLang="en-US" sz="2400" b="1" dirty="0">
                <a:solidFill>
                  <a:srgbClr val="FF00FF"/>
                </a:solidFill>
              </a:rPr>
              <a:t>网上</a:t>
            </a:r>
            <a:r>
              <a:rPr lang="zh-CN" altLang="en-US" sz="2400" b="1" dirty="0" smtClean="0">
                <a:solidFill>
                  <a:srgbClr val="FF00FF"/>
                </a:solidFill>
              </a:rPr>
              <a:t>身份证</a:t>
            </a:r>
            <a:r>
              <a:rPr lang="zh-CN" altLang="en-US" sz="2400" b="1" dirty="0" smtClean="0"/>
              <a:t>；从</a:t>
            </a:r>
            <a:r>
              <a:rPr lang="zh-CN" altLang="en-US" sz="2400" b="1" dirty="0"/>
              <a:t>数字证书的作用来</a:t>
            </a:r>
            <a:r>
              <a:rPr lang="zh-CN" altLang="en-US" sz="2400" b="1" dirty="0" smtClean="0"/>
              <a:t>分：</a:t>
            </a:r>
            <a:r>
              <a:rPr lang="zh-CN" altLang="en-US" sz="2400" b="1" dirty="0">
                <a:latin typeface="宋体" charset="-122"/>
              </a:rPr>
              <a:t/>
            </a:r>
            <a:br>
              <a:rPr lang="zh-CN" altLang="en-US" sz="2400" b="1" dirty="0">
                <a:latin typeface="宋体" charset="-122"/>
              </a:rPr>
            </a:br>
            <a:r>
              <a:rPr lang="en-US" altLang="zh-CN" sz="2400" b="1" dirty="0">
                <a:solidFill>
                  <a:srgbClr val="FF00FF"/>
                </a:solidFill>
                <a:latin typeface="宋体" charset="-122"/>
              </a:rPr>
              <a:t>1</a:t>
            </a:r>
            <a:r>
              <a:rPr lang="zh-CN" altLang="en-US" sz="2400" b="1" dirty="0">
                <a:solidFill>
                  <a:srgbClr val="FF00FF"/>
                </a:solidFill>
                <a:latin typeface="宋体" charset="-122"/>
              </a:rPr>
              <a:t>）签名证书</a:t>
            </a:r>
            <a:br>
              <a:rPr lang="zh-CN" altLang="en-US" sz="2400" b="1" dirty="0">
                <a:solidFill>
                  <a:srgbClr val="FF00FF"/>
                </a:solidFill>
                <a:latin typeface="宋体" charset="-122"/>
              </a:rPr>
            </a:br>
            <a:r>
              <a:rPr lang="en-US" altLang="zh-CN" sz="2400" b="1" dirty="0">
                <a:solidFill>
                  <a:srgbClr val="FF00FF"/>
                </a:solidFill>
                <a:latin typeface="宋体" charset="-122"/>
              </a:rPr>
              <a:t>2</a:t>
            </a:r>
            <a:r>
              <a:rPr lang="zh-CN" altLang="en-US" sz="2400" b="1" dirty="0">
                <a:solidFill>
                  <a:srgbClr val="FF00FF"/>
                </a:solidFill>
                <a:latin typeface="宋体" charset="-122"/>
              </a:rPr>
              <a:t>）加密证书</a:t>
            </a:r>
          </a:p>
          <a:p>
            <a:endParaRPr lang="en-US" altLang="zh-CN"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3466302"/>
            <a:ext cx="3886200" cy="2909098"/>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4162425"/>
            <a:ext cx="2212975" cy="2212975"/>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00200"/>
            <a:ext cx="7543800" cy="4739173"/>
          </a:xfrm>
        </p:spPr>
      </p:pic>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69</a:t>
            </a:fld>
            <a:endParaRPr lang="en-US" altLang="zh-CN"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774" y="4724400"/>
            <a:ext cx="41814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2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16650E-1539-4030-B5A2-763C74698A34}" type="datetime1">
              <a:rPr lang="zh-CN" altLang="en-US" smtClean="0"/>
              <a:pPr/>
              <a:t>2019/12/17/Tuesday</a:t>
            </a:fld>
            <a:endParaRPr lang="en-US" altLang="zh-CN" smtClean="0"/>
          </a:p>
        </p:txBody>
      </p:sp>
      <p:sp>
        <p:nvSpPr>
          <p:cNvPr id="819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3DCA82-5692-4E5E-955B-FA0BF5CED0A2}" type="slidenum">
              <a:rPr lang="zh-CN" altLang="en-US"/>
              <a:pPr/>
              <a:t>7</a:t>
            </a:fld>
            <a:endParaRPr lang="en-US" altLang="zh-CN"/>
          </a:p>
        </p:txBody>
      </p:sp>
      <p:sp>
        <p:nvSpPr>
          <p:cNvPr id="8197" name="Rectangle 3"/>
          <p:cNvSpPr>
            <a:spLocks noGrp="1" noChangeArrowheads="1"/>
          </p:cNvSpPr>
          <p:nvPr>
            <p:ph type="body" idx="1"/>
          </p:nvPr>
        </p:nvSpPr>
        <p:spPr>
          <a:xfrm>
            <a:off x="539750" y="2017713"/>
            <a:ext cx="8208963" cy="4114800"/>
          </a:xfrm>
        </p:spPr>
        <p:txBody>
          <a:bodyPr/>
          <a:lstStyle/>
          <a:p>
            <a:pPr marL="0" indent="0">
              <a:spcBef>
                <a:spcPts val="0"/>
              </a:spcBef>
              <a:buClr>
                <a:schemeClr val="tx1"/>
              </a:buClr>
              <a:buNone/>
            </a:pPr>
            <a:r>
              <a:rPr lang="zh-CN" altLang="en-US" sz="2800" b="1" dirty="0" smtClean="0">
                <a:solidFill>
                  <a:srgbClr val="FF0000"/>
                </a:solidFill>
                <a:ea typeface="黑体" panose="02010609060101010101" pitchFamily="49" charset="-122"/>
              </a:rPr>
              <a:t>完整性</a:t>
            </a:r>
            <a:endParaRPr lang="en-US" altLang="zh-CN" sz="2800" b="1" dirty="0" smtClean="0">
              <a:solidFill>
                <a:srgbClr val="FF0000"/>
              </a:solidFill>
              <a:ea typeface="黑体" panose="02010609060101010101" pitchFamily="49" charset="-122"/>
            </a:endParaRPr>
          </a:p>
          <a:p>
            <a:pPr marL="0" indent="0">
              <a:spcBef>
                <a:spcPts val="0"/>
              </a:spcBef>
              <a:buClr>
                <a:schemeClr val="tx1"/>
              </a:buClr>
              <a:buNone/>
            </a:pPr>
            <a:endParaRPr lang="zh-CN" altLang="en-US" sz="2800" b="1" dirty="0" smtClean="0">
              <a:solidFill>
                <a:srgbClr val="FF0000"/>
              </a:solidFill>
              <a:latin typeface="宋体" pitchFamily="2" charset="-122"/>
              <a:ea typeface="宋体" pitchFamily="2" charset="-122"/>
            </a:endParaRPr>
          </a:p>
          <a:p>
            <a:pPr>
              <a:spcBef>
                <a:spcPts val="600"/>
              </a:spcBef>
              <a:buClr>
                <a:schemeClr val="tx1"/>
              </a:buClr>
            </a:pPr>
            <a:r>
              <a:rPr lang="zh-CN" altLang="en-US" sz="2400" dirty="0" smtClean="0">
                <a:latin typeface="宋体" pitchFamily="2" charset="-122"/>
                <a:ea typeface="宋体" pitchFamily="2" charset="-122"/>
              </a:rPr>
              <a:t>一个被签了名的消息，无法分割成为若干个被签了名的子消息。这一性质保证了被签名的消息不能被断章取义</a:t>
            </a:r>
            <a:endParaRPr lang="en-US" altLang="zh-CN" sz="2400" dirty="0" smtClean="0">
              <a:latin typeface="宋体" pitchFamily="2" charset="-122"/>
              <a:ea typeface="宋体" pitchFamily="2" charset="-122"/>
            </a:endParaRPr>
          </a:p>
          <a:p>
            <a:pPr>
              <a:spcBef>
                <a:spcPts val="600"/>
              </a:spcBef>
              <a:buClr>
                <a:schemeClr val="tx1"/>
              </a:buClr>
            </a:pPr>
            <a:endParaRPr lang="zh-CN" altLang="en-US" sz="2400" dirty="0" smtClean="0">
              <a:latin typeface="宋体" pitchFamily="2" charset="-122"/>
              <a:ea typeface="宋体" pitchFamily="2" charset="-122"/>
            </a:endParaRPr>
          </a:p>
          <a:p>
            <a:pPr>
              <a:spcBef>
                <a:spcPts val="600"/>
              </a:spcBef>
              <a:buClr>
                <a:schemeClr val="tx1"/>
              </a:buClr>
            </a:pPr>
            <a:r>
              <a:rPr lang="zh-CN" altLang="en-US" sz="2400" dirty="0" smtClean="0">
                <a:latin typeface="宋体" pitchFamily="2" charset="-122"/>
                <a:ea typeface="宋体" pitchFamily="2" charset="-122"/>
              </a:rPr>
              <a:t>本质：当一个签名消息被分割子消息发送出去，则签名已经被破坏了，</a:t>
            </a:r>
            <a:r>
              <a:rPr lang="zh-CN" altLang="en-US" sz="2400" u="sng" dirty="0" smtClean="0">
                <a:latin typeface="宋体" pitchFamily="2" charset="-122"/>
                <a:ea typeface="宋体" pitchFamily="2" charset="-122"/>
              </a:rPr>
              <a:t>收到消息的人会辨认出签名是无效的（不合法的）</a:t>
            </a:r>
            <a:endParaRPr lang="zh-CN" altLang="en-US" sz="2400" dirty="0" smtClean="0">
              <a:latin typeface="宋体" pitchFamily="2" charset="-122"/>
              <a:ea typeface="宋体" pitchFamily="2" charset="-122"/>
            </a:endParaRPr>
          </a:p>
        </p:txBody>
      </p:sp>
      <p:sp>
        <p:nvSpPr>
          <p:cNvPr id="2" name="标题 1"/>
          <p:cNvSpPr>
            <a:spLocks noGrp="1"/>
          </p:cNvSpPr>
          <p:nvPr>
            <p:ph type="title"/>
          </p:nvPr>
        </p:nvSpPr>
        <p:spPr/>
        <p:txBody>
          <a:bodyPr/>
          <a:lstStyle/>
          <a:p>
            <a:pPr>
              <a:lnSpc>
                <a:spcPct val="90000"/>
              </a:lnSpc>
            </a:pPr>
            <a:r>
              <a:rPr lang="zh-CN" altLang="en-US" dirty="0">
                <a:ea typeface="黑体" panose="02010609060101010101" pitchFamily="49" charset="-122"/>
              </a:rPr>
              <a:t>数字签名应该具有的</a:t>
            </a:r>
            <a:r>
              <a:rPr lang="zh-CN" altLang="en-US" dirty="0" smtClean="0">
                <a:ea typeface="黑体" panose="02010609060101010101" pitchFamily="49" charset="-122"/>
              </a:rPr>
              <a:t>性质</a:t>
            </a:r>
            <a:endParaRPr lang="zh-CN" altLang="en-US" dirty="0"/>
          </a:p>
        </p:txBody>
      </p:sp>
    </p:spTree>
    <p:extLst>
      <p:ext uri="{BB962C8B-B14F-4D97-AF65-F5344CB8AC3E}">
        <p14:creationId xmlns:p14="http://schemas.microsoft.com/office/powerpoint/2010/main" val="8181680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zh-CN" altLang="en-US" dirty="0" smtClean="0"/>
              <a:t>数字签名的概念和作用</a:t>
            </a:r>
            <a:endParaRPr lang="en-US" altLang="zh-CN" dirty="0" smtClean="0"/>
          </a:p>
          <a:p>
            <a:endParaRPr lang="en-US" altLang="zh-CN" dirty="0" smtClean="0"/>
          </a:p>
          <a:p>
            <a:r>
              <a:rPr lang="zh-CN" altLang="en-US" dirty="0" smtClean="0"/>
              <a:t>常见的数字签名方案</a:t>
            </a:r>
            <a:endParaRPr lang="en-US" altLang="zh-CN" dirty="0" smtClean="0"/>
          </a:p>
          <a:p>
            <a:pPr lvl="1"/>
            <a:r>
              <a:rPr lang="en-US" altLang="zh-CN" b="1" dirty="0" smtClean="0">
                <a:solidFill>
                  <a:srgbClr val="FF00FF"/>
                </a:solidFill>
              </a:rPr>
              <a:t>RSA</a:t>
            </a:r>
            <a:endParaRPr lang="en-US" altLang="zh-CN" b="1" dirty="0">
              <a:solidFill>
                <a:srgbClr val="FF00FF"/>
              </a:solidFill>
            </a:endParaRPr>
          </a:p>
          <a:p>
            <a:pPr lvl="1"/>
            <a:r>
              <a:rPr lang="en-US" altLang="zh-CN" b="1" dirty="0">
                <a:solidFill>
                  <a:srgbClr val="FF00FF"/>
                </a:solidFill>
              </a:rPr>
              <a:t>DSS</a:t>
            </a:r>
          </a:p>
          <a:p>
            <a:pPr lvl="1"/>
            <a:r>
              <a:rPr lang="en-US" altLang="zh-CN" b="1" dirty="0" err="1">
                <a:solidFill>
                  <a:srgbClr val="FF00FF"/>
                </a:solidFill>
              </a:rPr>
              <a:t>EIgamal</a:t>
            </a:r>
            <a:endParaRPr lang="en-US" altLang="zh-CN" b="1" dirty="0">
              <a:solidFill>
                <a:srgbClr val="FF00FF"/>
              </a:solidFill>
            </a:endParaRPr>
          </a:p>
          <a:p>
            <a:pPr lvl="1"/>
            <a:r>
              <a:rPr lang="en-US" altLang="zh-CN" b="1" dirty="0" err="1">
                <a:solidFill>
                  <a:srgbClr val="FF00FF"/>
                </a:solidFill>
              </a:rPr>
              <a:t>Schnorr</a:t>
            </a:r>
            <a:endParaRPr lang="en-US" altLang="zh-CN" b="1" dirty="0">
              <a:solidFill>
                <a:srgbClr val="FF00FF"/>
              </a:solidFill>
            </a:endParaRPr>
          </a:p>
          <a:p>
            <a:pPr lvl="1"/>
            <a:r>
              <a:rPr lang="en-US" altLang="zh-CN" dirty="0" smtClean="0"/>
              <a:t>ECDSA</a:t>
            </a:r>
          </a:p>
          <a:p>
            <a:pPr lvl="1"/>
            <a:r>
              <a:rPr lang="en-US" altLang="zh-CN" dirty="0" smtClean="0"/>
              <a:t>……</a:t>
            </a:r>
          </a:p>
        </p:txBody>
      </p:sp>
      <p:sp>
        <p:nvSpPr>
          <p:cNvPr id="4" name="日期占位符 3"/>
          <p:cNvSpPr>
            <a:spLocks noGrp="1"/>
          </p:cNvSpPr>
          <p:nvPr>
            <p:ph type="dt" sz="half" idx="10"/>
          </p:nvPr>
        </p:nvSpPr>
        <p:spPr/>
        <p:txBody>
          <a:bodyPr/>
          <a:lstStyle/>
          <a:p>
            <a:fld id="{19E29AC0-0283-427B-A2C9-3AFD2CA43693}" type="datetime1">
              <a:rPr lang="zh-CN" altLang="en-US" smtClean="0"/>
              <a:pPr/>
              <a:t>2019/12/17/Tuesday</a:t>
            </a:fld>
            <a:endParaRPr lang="en-US" altLang="zh-CN" dirty="0"/>
          </a:p>
        </p:txBody>
      </p:sp>
      <p:sp>
        <p:nvSpPr>
          <p:cNvPr id="5" name="页脚占位符 4"/>
          <p:cNvSpPr>
            <a:spLocks noGrp="1"/>
          </p:cNvSpPr>
          <p:nvPr>
            <p:ph type="ftr" sz="quarter" idx="11"/>
          </p:nvPr>
        </p:nvSpPr>
        <p:spPr/>
        <p:txBody>
          <a:bodyPr/>
          <a:lstStyle/>
          <a:p>
            <a:r>
              <a:rPr lang="zh-CN" altLang="en-US" smtClean="0"/>
              <a:t>计算机科学与技术学院</a:t>
            </a:r>
            <a:endParaRPr lang="en-US" altLang="zh-CN" dirty="0"/>
          </a:p>
        </p:txBody>
      </p:sp>
      <p:sp>
        <p:nvSpPr>
          <p:cNvPr id="6" name="灯片编号占位符 5"/>
          <p:cNvSpPr>
            <a:spLocks noGrp="1"/>
          </p:cNvSpPr>
          <p:nvPr>
            <p:ph type="sldNum" sz="quarter" idx="12"/>
          </p:nvPr>
        </p:nvSpPr>
        <p:spPr/>
        <p:txBody>
          <a:bodyPr/>
          <a:lstStyle/>
          <a:p>
            <a:fld id="{836EB55C-C677-4EB3-8CB1-5A0CE917D7BA}" type="slidenum">
              <a:rPr lang="en-US" altLang="zh-CN" smtClean="0"/>
              <a:pPr/>
              <a:t>70</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7E08D0-04F7-49CD-A45E-154DC21EF743}" type="datetime1">
              <a:rPr lang="zh-CN" altLang="en-US" smtClean="0"/>
              <a:pPr/>
              <a:t>2019/12/17/Tuesday</a:t>
            </a:fld>
            <a:endParaRPr lang="en-US" altLang="zh-CN" smtClean="0"/>
          </a:p>
        </p:txBody>
      </p:sp>
      <p:sp>
        <p:nvSpPr>
          <p:cNvPr id="921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20F868-45F9-47CD-86F3-24BB8F2BC2FE}" type="slidenum">
              <a:rPr lang="zh-CN" altLang="en-US"/>
              <a:pPr/>
              <a:t>8</a:t>
            </a:fld>
            <a:endParaRPr lang="en-US" altLang="zh-CN"/>
          </a:p>
        </p:txBody>
      </p:sp>
      <p:sp>
        <p:nvSpPr>
          <p:cNvPr id="9220" name="Rectangle 2"/>
          <p:cNvSpPr>
            <a:spLocks noGrp="1" noChangeArrowheads="1"/>
          </p:cNvSpPr>
          <p:nvPr>
            <p:ph type="title"/>
          </p:nvPr>
        </p:nvSpPr>
        <p:spPr/>
        <p:txBody>
          <a:bodyPr/>
          <a:lstStyle/>
          <a:p>
            <a:r>
              <a:rPr lang="zh-CN" altLang="en-US" dirty="0">
                <a:ea typeface="黑体" panose="02010609060101010101" pitchFamily="49" charset="-122"/>
              </a:rPr>
              <a:t>数字签名应该具有的性质</a:t>
            </a:r>
            <a:endParaRPr lang="zh-CN" altLang="en-US" dirty="0" smtClean="0">
              <a:solidFill>
                <a:srgbClr val="FF0000"/>
              </a:solidFill>
            </a:endParaRPr>
          </a:p>
        </p:txBody>
      </p:sp>
      <p:sp>
        <p:nvSpPr>
          <p:cNvPr id="9221" name="Rectangle 3"/>
          <p:cNvSpPr>
            <a:spLocks noGrp="1" noChangeArrowheads="1"/>
          </p:cNvSpPr>
          <p:nvPr>
            <p:ph type="body" idx="1"/>
          </p:nvPr>
        </p:nvSpPr>
        <p:spPr>
          <a:xfrm>
            <a:off x="609601" y="1905000"/>
            <a:ext cx="8077200" cy="4364037"/>
          </a:xfrm>
        </p:spPr>
        <p:txBody>
          <a:bodyPr/>
          <a:lstStyle/>
          <a:p>
            <a:pPr marL="0" indent="0">
              <a:lnSpc>
                <a:spcPct val="90000"/>
              </a:lnSpc>
              <a:buClr>
                <a:schemeClr val="tx1"/>
              </a:buClr>
              <a:buNone/>
            </a:pPr>
            <a:r>
              <a:rPr lang="zh-CN" altLang="en-US" b="1" dirty="0">
                <a:solidFill>
                  <a:srgbClr val="FF0000"/>
                </a:solidFill>
                <a:ea typeface="黑体" panose="02010609060101010101" pitchFamily="49" charset="-122"/>
              </a:rPr>
              <a:t>身份唯一性（不可伪造性）</a:t>
            </a:r>
          </a:p>
          <a:p>
            <a:pPr>
              <a:spcBef>
                <a:spcPts val="600"/>
              </a:spcBef>
              <a:buClr>
                <a:schemeClr val="tx1"/>
              </a:buClr>
            </a:pPr>
            <a:r>
              <a:rPr lang="zh-CN" altLang="en-US" sz="2400" dirty="0">
                <a:latin typeface="宋体" pitchFamily="2" charset="-122"/>
                <a:ea typeface="宋体" pitchFamily="2" charset="-122"/>
              </a:rPr>
              <a:t>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签名的消息只能由</a:t>
            </a:r>
            <a:r>
              <a:rPr lang="en-US" altLang="zh-CN" sz="2400" dirty="0">
                <a:latin typeface="宋体" pitchFamily="2" charset="-122"/>
                <a:ea typeface="宋体" pitchFamily="2" charset="-122"/>
              </a:rPr>
              <a:t>Alice</a:t>
            </a:r>
            <a:r>
              <a:rPr lang="zh-CN" altLang="en-US" sz="2400" dirty="0" smtClean="0">
                <a:latin typeface="宋体" pitchFamily="2" charset="-122"/>
                <a:ea typeface="宋体" pitchFamily="2" charset="-122"/>
              </a:rPr>
              <a:t>生成</a:t>
            </a:r>
            <a:endParaRPr lang="zh-CN" altLang="en-US" sz="2400" dirty="0">
              <a:latin typeface="宋体" pitchFamily="2" charset="-122"/>
              <a:ea typeface="宋体" pitchFamily="2" charset="-122"/>
            </a:endParaRPr>
          </a:p>
          <a:p>
            <a:pPr>
              <a:spcBef>
                <a:spcPts val="600"/>
              </a:spcBef>
              <a:buClr>
                <a:schemeClr val="tx1"/>
              </a:buClr>
            </a:pPr>
            <a:r>
              <a:rPr lang="zh-CN" altLang="en-US" sz="2400" dirty="0" smtClean="0">
                <a:solidFill>
                  <a:srgbClr val="FF0000"/>
                </a:solidFill>
                <a:latin typeface="宋体" pitchFamily="2" charset="-122"/>
                <a:ea typeface="宋体" pitchFamily="2" charset="-122"/>
              </a:rPr>
              <a:t>本质</a:t>
            </a:r>
            <a:r>
              <a:rPr lang="zh-CN" altLang="en-US" sz="2400" dirty="0" smtClean="0">
                <a:latin typeface="宋体" pitchFamily="2" charset="-122"/>
                <a:ea typeface="宋体" pitchFamily="2" charset="-122"/>
              </a:rPr>
              <a:t>： </a:t>
            </a:r>
            <a:r>
              <a:rPr lang="en-US" altLang="zh-CN" sz="2400" dirty="0">
                <a:latin typeface="宋体" pitchFamily="2" charset="-122"/>
                <a:ea typeface="宋体" pitchFamily="2" charset="-122"/>
              </a:rPr>
              <a:t>Bob</a:t>
            </a:r>
            <a:r>
              <a:rPr lang="zh-CN" altLang="en-US" sz="2400" dirty="0">
                <a:latin typeface="宋体" pitchFamily="2" charset="-122"/>
                <a:ea typeface="宋体" pitchFamily="2" charset="-122"/>
              </a:rPr>
              <a:t>在收到一个“被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签名的消息”时，他有办法检验，该签名是否真的被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a:t>
            </a:r>
            <a:r>
              <a:rPr lang="zh-CN" altLang="en-US" sz="2400" dirty="0" smtClean="0">
                <a:latin typeface="宋体" pitchFamily="2" charset="-122"/>
                <a:ea typeface="宋体" pitchFamily="2" charset="-122"/>
              </a:rPr>
              <a:t>消息；或许</a:t>
            </a:r>
            <a:r>
              <a:rPr lang="zh-CN" altLang="en-US" sz="2400" dirty="0">
                <a:latin typeface="宋体" pitchFamily="2" charset="-122"/>
                <a:ea typeface="宋体" pitchFamily="2" charset="-122"/>
              </a:rPr>
              <a:t>攻击者</a:t>
            </a:r>
            <a:r>
              <a:rPr lang="en-US" altLang="zh-CN" sz="2400" dirty="0">
                <a:latin typeface="宋体" pitchFamily="2" charset="-122"/>
                <a:ea typeface="宋体" pitchFamily="2" charset="-122"/>
              </a:rPr>
              <a:t>Eve</a:t>
            </a:r>
            <a:r>
              <a:rPr lang="zh-CN" altLang="en-US" sz="2400" dirty="0">
                <a:latin typeface="宋体" pitchFamily="2" charset="-122"/>
                <a:ea typeface="宋体" pitchFamily="2" charset="-122"/>
              </a:rPr>
              <a:t>截获了大量的被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签名的消息，但他仍然不能伪造出一个新的，别人认可的“被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签名的消息</a:t>
            </a:r>
            <a:r>
              <a:rPr lang="zh-CN" altLang="en-US" sz="2400" dirty="0" smtClean="0">
                <a:latin typeface="宋体" pitchFamily="2" charset="-122"/>
                <a:ea typeface="宋体" pitchFamily="2" charset="-122"/>
              </a:rPr>
              <a:t>”</a:t>
            </a:r>
            <a:endParaRPr lang="zh-CN" altLang="en-US" sz="2400" dirty="0">
              <a:latin typeface="宋体" pitchFamily="2" charset="-122"/>
              <a:ea typeface="宋体" pitchFamily="2" charset="-122"/>
            </a:endParaRPr>
          </a:p>
          <a:p>
            <a:pPr>
              <a:spcBef>
                <a:spcPts val="600"/>
              </a:spcBef>
              <a:buClr>
                <a:schemeClr val="tx1"/>
              </a:buClr>
            </a:pPr>
            <a:r>
              <a:rPr lang="zh-CN" altLang="en-US" sz="2400" dirty="0">
                <a:latin typeface="宋体" pitchFamily="2" charset="-122"/>
                <a:ea typeface="宋体" pitchFamily="2" charset="-122"/>
              </a:rPr>
              <a:t>如果无论</a:t>
            </a:r>
            <a:r>
              <a:rPr lang="en-US" altLang="zh-CN" sz="2400" dirty="0">
                <a:latin typeface="宋体" pitchFamily="2" charset="-122"/>
                <a:ea typeface="宋体" pitchFamily="2" charset="-122"/>
              </a:rPr>
              <a:t>Eve</a:t>
            </a:r>
            <a:r>
              <a:rPr lang="zh-CN" altLang="en-US" sz="2400" dirty="0">
                <a:latin typeface="宋体" pitchFamily="2" charset="-122"/>
                <a:ea typeface="宋体" pitchFamily="2" charset="-122"/>
              </a:rPr>
              <a:t>截获多少被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签名的消息，他伪造新的“被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签名的消息”的成功概率仍然没有丝毫提高，则称该签名算法是</a:t>
            </a:r>
            <a:r>
              <a:rPr lang="zh-CN" altLang="en-US" sz="2400" dirty="0">
                <a:solidFill>
                  <a:srgbClr val="FF0000"/>
                </a:solidFill>
                <a:latin typeface="宋体" pitchFamily="2" charset="-122"/>
                <a:ea typeface="宋体" pitchFamily="2" charset="-122"/>
              </a:rPr>
              <a:t>零知识</a:t>
            </a:r>
            <a:r>
              <a:rPr lang="zh-CN" altLang="en-US" sz="2400" dirty="0" smtClean="0">
                <a:solidFill>
                  <a:srgbClr val="FF0000"/>
                </a:solidFill>
                <a:latin typeface="宋体" pitchFamily="2" charset="-122"/>
                <a:ea typeface="宋体" pitchFamily="2" charset="-122"/>
              </a:rPr>
              <a:t>的</a:t>
            </a:r>
            <a:endParaRPr lang="zh-CN" altLang="en-US" sz="2400" dirty="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2303257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0D2714-2527-4F37-8B6B-D8362656099B}" type="datetime1">
              <a:rPr lang="zh-CN" altLang="en-US" smtClean="0"/>
              <a:pPr/>
              <a:t>2019/12/17/Tuesday</a:t>
            </a:fld>
            <a:endParaRPr lang="en-US" altLang="zh-CN" smtClean="0"/>
          </a:p>
        </p:txBody>
      </p:sp>
      <p:sp>
        <p:nvSpPr>
          <p:cNvPr id="1024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F2206A-0C02-4ED7-83D6-73C15BDF7F15}" type="slidenum">
              <a:rPr lang="zh-CN" altLang="en-US"/>
              <a:pPr/>
              <a:t>9</a:t>
            </a:fld>
            <a:endParaRPr lang="en-US" altLang="zh-CN"/>
          </a:p>
        </p:txBody>
      </p:sp>
      <p:sp>
        <p:nvSpPr>
          <p:cNvPr id="10244" name="Rectangle 2"/>
          <p:cNvSpPr>
            <a:spLocks noGrp="1" noChangeArrowheads="1"/>
          </p:cNvSpPr>
          <p:nvPr>
            <p:ph type="title"/>
          </p:nvPr>
        </p:nvSpPr>
        <p:spPr/>
        <p:txBody>
          <a:bodyPr/>
          <a:lstStyle/>
          <a:p>
            <a:r>
              <a:rPr lang="zh-CN" altLang="en-US" dirty="0">
                <a:ea typeface="黑体" panose="02010609060101010101" pitchFamily="49" charset="-122"/>
              </a:rPr>
              <a:t>数字签名应该具有的性质</a:t>
            </a:r>
            <a:endParaRPr lang="zh-CN" altLang="en-US" dirty="0" smtClean="0">
              <a:solidFill>
                <a:srgbClr val="FF0000"/>
              </a:solidFill>
            </a:endParaRPr>
          </a:p>
        </p:txBody>
      </p:sp>
      <p:sp>
        <p:nvSpPr>
          <p:cNvPr id="10245" name="Rectangle 3"/>
          <p:cNvSpPr>
            <a:spLocks noGrp="1" noChangeArrowheads="1"/>
          </p:cNvSpPr>
          <p:nvPr>
            <p:ph type="body" idx="1"/>
          </p:nvPr>
        </p:nvSpPr>
        <p:spPr>
          <a:xfrm>
            <a:off x="539750" y="2017713"/>
            <a:ext cx="8353425" cy="4114800"/>
          </a:xfrm>
        </p:spPr>
        <p:txBody>
          <a:bodyPr/>
          <a:lstStyle/>
          <a:p>
            <a:pPr marL="0" indent="0">
              <a:lnSpc>
                <a:spcPct val="90000"/>
              </a:lnSpc>
              <a:buClr>
                <a:schemeClr val="tx1"/>
              </a:buClr>
              <a:buNone/>
            </a:pPr>
            <a:r>
              <a:rPr lang="zh-CN" altLang="en-US" b="1" dirty="0">
                <a:solidFill>
                  <a:srgbClr val="FF0000"/>
                </a:solidFill>
                <a:ea typeface="黑体" panose="02010609060101010101" pitchFamily="49" charset="-122"/>
              </a:rPr>
              <a:t>不可否认性（公开可验证性）</a:t>
            </a:r>
          </a:p>
          <a:p>
            <a:pPr>
              <a:spcBef>
                <a:spcPts val="1200"/>
              </a:spcBef>
              <a:buClr>
                <a:schemeClr val="tx1"/>
              </a:buClr>
            </a:pPr>
            <a:r>
              <a:rPr lang="zh-CN" altLang="en-US" sz="2400" dirty="0">
                <a:latin typeface="宋体" pitchFamily="2" charset="-122"/>
                <a:ea typeface="宋体" pitchFamily="2" charset="-122"/>
              </a:rPr>
              <a:t>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签名的消息，在未来不能被</a:t>
            </a:r>
            <a:r>
              <a:rPr lang="en-US" altLang="zh-CN" sz="2400" dirty="0">
                <a:latin typeface="宋体" pitchFamily="2" charset="-122"/>
                <a:ea typeface="宋体" pitchFamily="2" charset="-122"/>
              </a:rPr>
              <a:t>Alice</a:t>
            </a:r>
            <a:r>
              <a:rPr lang="zh-CN" altLang="en-US" sz="2400" dirty="0" smtClean="0">
                <a:latin typeface="宋体" pitchFamily="2" charset="-122"/>
                <a:ea typeface="宋体" pitchFamily="2" charset="-122"/>
              </a:rPr>
              <a:t>否认</a:t>
            </a:r>
            <a:endParaRPr lang="zh-CN" altLang="en-US" sz="2400" dirty="0">
              <a:latin typeface="宋体" pitchFamily="2" charset="-122"/>
              <a:ea typeface="宋体" pitchFamily="2" charset="-122"/>
            </a:endParaRPr>
          </a:p>
          <a:p>
            <a:pPr>
              <a:spcBef>
                <a:spcPts val="1200"/>
              </a:spcBef>
              <a:buClr>
                <a:schemeClr val="tx1"/>
              </a:buClr>
            </a:pPr>
            <a:r>
              <a:rPr lang="zh-CN" altLang="en-US" sz="2400" dirty="0" smtClean="0">
                <a:solidFill>
                  <a:srgbClr val="FF0000"/>
                </a:solidFill>
                <a:latin typeface="宋体" pitchFamily="2" charset="-122"/>
                <a:ea typeface="宋体" pitchFamily="2" charset="-122"/>
              </a:rPr>
              <a:t>本质：</a:t>
            </a:r>
            <a:r>
              <a:rPr lang="en-US" altLang="zh-CN" sz="2400" dirty="0" smtClean="0">
                <a:latin typeface="宋体" pitchFamily="2" charset="-122"/>
                <a:ea typeface="宋体" pitchFamily="2" charset="-122"/>
              </a:rPr>
              <a:t>Bob</a:t>
            </a:r>
            <a:r>
              <a:rPr lang="zh-CN" altLang="en-US" sz="2400" dirty="0">
                <a:latin typeface="宋体" pitchFamily="2" charset="-122"/>
                <a:ea typeface="宋体" pitchFamily="2" charset="-122"/>
              </a:rPr>
              <a:t>在收到一个被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签名的消息时，他有办法向第三方证明该签名是真的被</a:t>
            </a:r>
            <a:r>
              <a:rPr lang="en-US" altLang="zh-CN" sz="2400" dirty="0">
                <a:latin typeface="宋体" pitchFamily="2" charset="-122"/>
                <a:ea typeface="宋体" pitchFamily="2" charset="-122"/>
              </a:rPr>
              <a:t>Alice</a:t>
            </a:r>
            <a:r>
              <a:rPr lang="zh-CN" altLang="en-US" sz="2400" dirty="0">
                <a:latin typeface="宋体" pitchFamily="2" charset="-122"/>
                <a:ea typeface="宋体" pitchFamily="2" charset="-122"/>
              </a:rPr>
              <a:t>签名的</a:t>
            </a:r>
            <a:r>
              <a:rPr lang="zh-CN" altLang="en-US" sz="2400" dirty="0" smtClean="0">
                <a:latin typeface="宋体" pitchFamily="2" charset="-122"/>
                <a:ea typeface="宋体" pitchFamily="2" charset="-122"/>
              </a:rPr>
              <a:t>消息</a:t>
            </a:r>
            <a:endParaRPr lang="en-US" altLang="zh-CN" sz="2400" dirty="0" smtClean="0">
              <a:latin typeface="宋体" pitchFamily="2" charset="-122"/>
              <a:ea typeface="宋体" pitchFamily="2" charset="-122"/>
            </a:endParaRPr>
          </a:p>
          <a:p>
            <a:pPr>
              <a:spcBef>
                <a:spcPts val="1200"/>
              </a:spcBef>
              <a:buClr>
                <a:schemeClr val="tx1"/>
              </a:buClr>
            </a:pPr>
            <a:endParaRPr lang="zh-CN" altLang="en-US" sz="2400" dirty="0">
              <a:latin typeface="宋体" pitchFamily="2" charset="-122"/>
              <a:ea typeface="宋体" pitchFamily="2" charset="-122"/>
            </a:endParaRPr>
          </a:p>
          <a:p>
            <a:pPr marL="0" indent="0">
              <a:spcBef>
                <a:spcPts val="1200"/>
              </a:spcBef>
              <a:buClr>
                <a:schemeClr val="tx1"/>
              </a:buClr>
              <a:buNone/>
            </a:pPr>
            <a:r>
              <a:rPr lang="zh-CN" altLang="en-US" sz="2400" dirty="0">
                <a:latin typeface="宋体" pitchFamily="2" charset="-122"/>
                <a:ea typeface="宋体" pitchFamily="2" charset="-122"/>
              </a:rPr>
              <a:t>如果一个数字签名具有不可伪造性，则</a:t>
            </a:r>
            <a:r>
              <a:rPr lang="en-US" altLang="zh-CN" sz="2400" dirty="0">
                <a:latin typeface="宋体" pitchFamily="2" charset="-122"/>
                <a:ea typeface="宋体" pitchFamily="2" charset="-122"/>
              </a:rPr>
              <a:t>Bob</a:t>
            </a:r>
            <a:r>
              <a:rPr lang="zh-CN" altLang="en-US" sz="2400" dirty="0">
                <a:latin typeface="宋体" pitchFamily="2" charset="-122"/>
                <a:ea typeface="宋体" pitchFamily="2" charset="-122"/>
              </a:rPr>
              <a:t>能够自行验证签名消息的真伪；而如果一个数字签名具有公开可验证性，则</a:t>
            </a:r>
            <a:r>
              <a:rPr lang="en-US" altLang="zh-CN" sz="2400" dirty="0">
                <a:latin typeface="宋体" pitchFamily="2" charset="-122"/>
                <a:ea typeface="宋体" pitchFamily="2" charset="-122"/>
              </a:rPr>
              <a:t>Bob</a:t>
            </a:r>
            <a:r>
              <a:rPr lang="zh-CN" altLang="en-US" sz="2400" dirty="0">
                <a:latin typeface="宋体" pitchFamily="2" charset="-122"/>
                <a:ea typeface="宋体" pitchFamily="2" charset="-122"/>
              </a:rPr>
              <a:t>能够向他人证明签名消息的</a:t>
            </a:r>
            <a:r>
              <a:rPr lang="zh-CN" altLang="en-US" sz="2400" dirty="0" smtClean="0">
                <a:latin typeface="宋体" pitchFamily="2" charset="-122"/>
                <a:ea typeface="宋体" pitchFamily="2" charset="-122"/>
              </a:rPr>
              <a:t>真伪</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4175092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ea typeface="宋体" pitchFamily="2" charset="-122"/>
          </a:defRPr>
        </a:defPPr>
      </a:lstStyle>
    </a:spDef>
    <a:lnDef>
      <a:spPr bwMode="auto">
        <a:ln>
          <a:solidFill>
            <a:srgbClr val="FF0000"/>
          </a:solidFill>
          <a:headEnd type="none" w="med" len="med"/>
          <a:tailEnd type="arrow"/>
        </a:ln>
      </a:spPr>
      <a:bodyPr/>
      <a:lstStyle/>
      <a:style>
        <a:lnRef idx="3">
          <a:schemeClr val="accent4"/>
        </a:lnRef>
        <a:fillRef idx="0">
          <a:schemeClr val="accent4"/>
        </a:fillRef>
        <a:effectRef idx="2">
          <a:schemeClr val="accent4"/>
        </a:effectRef>
        <a:fontRef idx="minor">
          <a:schemeClr val="tx1"/>
        </a:fontRef>
      </a:style>
    </a:lnDef>
  </a:objectDefaults>
  <a:extraClrSchemeLst>
    <a:extraClrScheme>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2068</TotalTime>
  <Words>4043</Words>
  <Application>Microsoft Office PowerPoint</Application>
  <PresentationFormat>全屏显示(4:3)</PresentationFormat>
  <Paragraphs>647</Paragraphs>
  <Slides>70</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7" baseType="lpstr">
      <vt:lpstr>方正舒体</vt:lpstr>
      <vt:lpstr>黑体</vt:lpstr>
      <vt:lpstr>华文琥珀</vt:lpstr>
      <vt:lpstr>华文隶书</vt:lpstr>
      <vt:lpstr>楷体_GB2312</vt:lpstr>
      <vt:lpstr>宋体</vt:lpstr>
      <vt:lpstr>幼圆</vt:lpstr>
      <vt:lpstr>Arial</vt:lpstr>
      <vt:lpstr>Cambria Math</vt:lpstr>
      <vt:lpstr>Comic Sans MS</vt:lpstr>
      <vt:lpstr>Symbol</vt:lpstr>
      <vt:lpstr>Tahoma</vt:lpstr>
      <vt:lpstr>Times New Roman</vt:lpstr>
      <vt:lpstr>Wingdings</vt:lpstr>
      <vt:lpstr>默认设计模板</vt:lpstr>
      <vt:lpstr>Image</vt:lpstr>
      <vt:lpstr>Visio</vt:lpstr>
      <vt:lpstr>密码学 第8章：数字签名技术</vt:lpstr>
      <vt:lpstr>问题的提出</vt:lpstr>
      <vt:lpstr>PowerPoint 演示文稿</vt:lpstr>
      <vt:lpstr>主要内容</vt:lpstr>
      <vt:lpstr>PowerPoint 演示文稿</vt:lpstr>
      <vt:lpstr>数字签名的目的和要求 </vt:lpstr>
      <vt:lpstr>数字签名应该具有的性质</vt:lpstr>
      <vt:lpstr>数字签名应该具有的性质</vt:lpstr>
      <vt:lpstr>数字签名应该具有的性质</vt:lpstr>
      <vt:lpstr>一、数字签名的基本概念</vt:lpstr>
      <vt:lpstr>二、数字签名的模型</vt:lpstr>
      <vt:lpstr>二、数字签名的模型</vt:lpstr>
      <vt:lpstr>二、数字签名的模型</vt:lpstr>
      <vt:lpstr>二、数字签名的模型</vt:lpstr>
      <vt:lpstr>三、利用公钥密码实现数字签名</vt:lpstr>
      <vt:lpstr>三、利用公钥密码实现数字签名</vt:lpstr>
      <vt:lpstr>三、利用公钥密码实现数字签名</vt:lpstr>
      <vt:lpstr>三、利用公钥密码实现数字签名</vt:lpstr>
      <vt:lpstr>三、利用公钥密码实现数字签名</vt:lpstr>
      <vt:lpstr>三、利用公钥密码实现数字签名</vt:lpstr>
      <vt:lpstr>三、利用公钥密码实现数字签名</vt:lpstr>
      <vt:lpstr>三、利用公钥密码实现数字签名</vt:lpstr>
      <vt:lpstr>三、利用公钥密码实现数字签名</vt:lpstr>
      <vt:lpstr>数字签名的过程</vt:lpstr>
      <vt:lpstr>三、利用公钥密码实现数字签名</vt:lpstr>
      <vt:lpstr>三、利用公钥密码实现数字签名</vt:lpstr>
      <vt:lpstr>三、利用公钥密码实现数字签名</vt:lpstr>
      <vt:lpstr>三、利用公钥密码实现数字签名</vt:lpstr>
      <vt:lpstr>PowerPoint 演示文稿</vt:lpstr>
      <vt:lpstr>三、利用公钥密码实现数字签名</vt:lpstr>
      <vt:lpstr>RSA签名方案图</vt:lpstr>
      <vt:lpstr>对RSA签名的攻击</vt:lpstr>
      <vt:lpstr>H(M)的重要性</vt:lpstr>
      <vt:lpstr>三、利用公钥密码实现数字签名</vt:lpstr>
      <vt:lpstr>三、利用公钥密码实现数字签名</vt:lpstr>
      <vt:lpstr>EIGamal签名方案</vt:lpstr>
      <vt:lpstr>PowerPoint 演示文稿</vt:lpstr>
      <vt:lpstr>ElGamal数字签名算法安全性</vt:lpstr>
      <vt:lpstr>Hash函数的作用</vt:lpstr>
      <vt:lpstr>三、利用公钥密码实现数字签名</vt:lpstr>
      <vt:lpstr>Schnorr签名方案</vt:lpstr>
      <vt:lpstr>数据签名标准DSS</vt:lpstr>
      <vt:lpstr>DSS算法描述</vt:lpstr>
      <vt:lpstr>PowerPoint 演示文稿</vt:lpstr>
      <vt:lpstr>数字签名算法DSA </vt:lpstr>
      <vt:lpstr>DSA签名生成过程</vt:lpstr>
      <vt:lpstr>DSA签名验证过程</vt:lpstr>
      <vt:lpstr>三种基于DLP问题的签名算法的比较</vt:lpstr>
      <vt:lpstr>三、利用公钥密码实现数字签名</vt:lpstr>
      <vt:lpstr>ECDSA签名算法 </vt:lpstr>
      <vt:lpstr>PowerPoint 演示文稿</vt:lpstr>
      <vt:lpstr>三、利用公钥密码实现数字签名</vt:lpstr>
      <vt:lpstr>基于身份的签名方案 </vt:lpstr>
      <vt:lpstr>Cha-Cheon的基于身份的数字签名方案</vt:lpstr>
      <vt:lpstr>其他类别数字签名</vt:lpstr>
      <vt:lpstr>代理签名的简介</vt:lpstr>
      <vt:lpstr>代理签名的发展过程</vt:lpstr>
      <vt:lpstr>群(组)签名</vt:lpstr>
      <vt:lpstr>四、盲签名</vt:lpstr>
      <vt:lpstr>盲签名</vt:lpstr>
      <vt:lpstr>四、盲签名</vt:lpstr>
      <vt:lpstr>盲签名的实现过程</vt:lpstr>
      <vt:lpstr>四、盲签名</vt:lpstr>
      <vt:lpstr>四、盲签名</vt:lpstr>
      <vt:lpstr>盲签名在电子投票中的应用</vt:lpstr>
      <vt:lpstr>不可否认签名</vt:lpstr>
      <vt:lpstr>不可否认签名的组成</vt:lpstr>
      <vt:lpstr>数字证书 </vt:lpstr>
      <vt:lpstr>PowerPoint 演示文稿</vt:lpstr>
      <vt:lpstr>本章小结</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dc:creator>
  <cp:lastModifiedBy>Administrator</cp:lastModifiedBy>
  <cp:revision>298</cp:revision>
  <dcterms:created xsi:type="dcterms:W3CDTF">2004-07-21T02:43:03Z</dcterms:created>
  <dcterms:modified xsi:type="dcterms:W3CDTF">2019-12-17T08:16:14Z</dcterms:modified>
</cp:coreProperties>
</file>