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90" r:id="rId16"/>
    <p:sldId id="284" r:id="rId17"/>
    <p:sldId id="275" r:id="rId18"/>
    <p:sldId id="289" r:id="rId19"/>
    <p:sldId id="278" r:id="rId20"/>
    <p:sldId id="291" r:id="rId21"/>
    <p:sldId id="279" r:id="rId22"/>
    <p:sldId id="286" r:id="rId23"/>
    <p:sldId id="287" r:id="rId24"/>
    <p:sldId id="288" r:id="rId25"/>
    <p:sldId id="267" r:id="rId26"/>
    <p:sldId id="268" r:id="rId27"/>
    <p:sldId id="269" r:id="rId28"/>
    <p:sldId id="270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FF99"/>
    <a:srgbClr val="0000FF"/>
    <a:srgbClr val="CC0000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19" autoAdjust="0"/>
    <p:restoredTop sz="94731" autoAdjust="0"/>
  </p:normalViewPr>
  <p:slideViewPr>
    <p:cSldViewPr>
      <p:cViewPr varScale="1">
        <p:scale>
          <a:sx n="108" d="100"/>
          <a:sy n="108" d="100"/>
        </p:scale>
        <p:origin x="6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85BE5-D70A-433B-9954-CC22AD9CC6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881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8CB2A-A0E1-4E9B-9BAE-19DBAB95D6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73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E001B-14DC-48AC-8C0F-9DC50C3A7A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117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6B9E0-7F2B-4F4B-8D7F-25F6ED9211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96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7DBDA-E882-4077-98F5-20ABA05D91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657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F801E-42F9-4525-B6F3-E1F4A12A81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31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8AC55-E8FE-4D42-AAD4-555DB93846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883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1B177-BA6E-44A4-ACBA-7AD9D4E543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38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CA6B3-0F81-42F4-A857-05C9A97304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98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BE6-2F50-41B0-9779-CA7E932036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08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6EE6F-8E16-46C6-810A-E37B514A33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011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55000">
              <a:srgbClr val="F3F3F3"/>
            </a:gs>
            <a:gs pos="100000">
              <a:srgbClr val="D2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/>
          <p:cNvPicPr>
            <a:picLocks noChangeAspect="1"/>
          </p:cNvPicPr>
          <p:nvPr/>
        </p:nvPicPr>
        <p:blipFill>
          <a:blip r:embed="rId13">
            <a:lum bright="12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4914900"/>
            <a:ext cx="24765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033" name="图片 8"/>
          <p:cNvPicPr>
            <a:picLocks noChangeAspect="1"/>
          </p:cNvPicPr>
          <p:nvPr/>
        </p:nvPicPr>
        <p:blipFill>
          <a:blip r:embed="rId14">
            <a:lum bright="34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3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57D17557-B6A4-488D-AED2-AF9F464A36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00" r:id="rId2"/>
    <p:sldLayoutId id="214748381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itchFamily="18" charset="2"/>
        <a:buChar char="³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B9B57"/>
        </a:buClr>
        <a:buSzPct val="60000"/>
        <a:buFont typeface="Wingdings 2" pitchFamily="18" charset="2"/>
        <a:buChar char="®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itchFamily="18" charset="2"/>
        <a:buChar char="¯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1371600" y="2286000"/>
            <a:ext cx="65532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75000"/>
              </a:lnSpc>
            </a:pPr>
            <a:r>
              <a:rPr lang="zh-CN" altLang="en-US" sz="4800" b="1" dirty="0">
                <a:solidFill>
                  <a:srgbClr val="FF0000"/>
                </a:solidFill>
                <a:ea typeface="华文楷体" pitchFamily="2" charset="-122"/>
              </a:rPr>
              <a:t>第六章 分支限界法</a:t>
            </a:r>
            <a:endParaRPr lang="en-US" altLang="zh-CN" sz="4800" b="1" dirty="0">
              <a:solidFill>
                <a:srgbClr val="FF0000"/>
              </a:solidFill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0" name="Oval 108"/>
          <p:cNvSpPr>
            <a:spLocks noChangeArrowheads="1"/>
          </p:cNvSpPr>
          <p:nvPr/>
        </p:nvSpPr>
        <p:spPr bwMode="auto">
          <a:xfrm>
            <a:off x="5791200" y="2895600"/>
            <a:ext cx="914400" cy="990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3376" name="Oval 64"/>
          <p:cNvSpPr>
            <a:spLocks noChangeArrowheads="1"/>
          </p:cNvSpPr>
          <p:nvPr/>
        </p:nvSpPr>
        <p:spPr bwMode="auto">
          <a:xfrm>
            <a:off x="7391400" y="2895600"/>
            <a:ext cx="914400" cy="990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3357" name="Oval 45"/>
          <p:cNvSpPr>
            <a:spLocks noChangeArrowheads="1"/>
          </p:cNvSpPr>
          <p:nvPr/>
        </p:nvSpPr>
        <p:spPr bwMode="auto">
          <a:xfrm>
            <a:off x="5791200" y="1600200"/>
            <a:ext cx="914400" cy="990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3355" name="Oval 43"/>
          <p:cNvSpPr>
            <a:spLocks noChangeArrowheads="1"/>
          </p:cNvSpPr>
          <p:nvPr/>
        </p:nvSpPr>
        <p:spPr bwMode="auto">
          <a:xfrm>
            <a:off x="5791200" y="533400"/>
            <a:ext cx="914400" cy="990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pic>
        <p:nvPicPr>
          <p:cNvPr id="13318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222250" y="254000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+mn-ea"/>
                <a:ea typeface="+mn-ea"/>
              </a:rPr>
              <a:t>分支限界法</a:t>
            </a:r>
          </a:p>
        </p:txBody>
      </p:sp>
      <p:grpSp>
        <p:nvGrpSpPr>
          <p:cNvPr id="13320" name="Group 41"/>
          <p:cNvGrpSpPr>
            <a:grpSpLocks/>
          </p:cNvGrpSpPr>
          <p:nvPr/>
        </p:nvGrpSpPr>
        <p:grpSpPr bwMode="auto">
          <a:xfrm>
            <a:off x="3505200" y="838200"/>
            <a:ext cx="5429250" cy="5029200"/>
            <a:chOff x="2304" y="432"/>
            <a:chExt cx="3420" cy="3552"/>
          </a:xfrm>
        </p:grpSpPr>
        <p:sp>
          <p:nvSpPr>
            <p:cNvPr id="13382" name="Oval 8"/>
            <p:cNvSpPr>
              <a:spLocks noChangeArrowheads="1"/>
            </p:cNvSpPr>
            <p:nvPr/>
          </p:nvSpPr>
          <p:spPr bwMode="auto">
            <a:xfrm>
              <a:off x="3888" y="432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13383" name="Oval 9"/>
            <p:cNvSpPr>
              <a:spLocks noChangeArrowheads="1"/>
            </p:cNvSpPr>
            <p:nvPr/>
          </p:nvSpPr>
          <p:spPr bwMode="auto">
            <a:xfrm>
              <a:off x="3888" y="1152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13384" name="Line 10"/>
            <p:cNvSpPr>
              <a:spLocks noChangeShapeType="1"/>
            </p:cNvSpPr>
            <p:nvPr/>
          </p:nvSpPr>
          <p:spPr bwMode="auto">
            <a:xfrm>
              <a:off x="4032" y="768"/>
              <a:ext cx="0" cy="38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385" name="Oval 11"/>
            <p:cNvSpPr>
              <a:spLocks noChangeArrowheads="1"/>
            </p:cNvSpPr>
            <p:nvPr/>
          </p:nvSpPr>
          <p:spPr bwMode="auto">
            <a:xfrm>
              <a:off x="3888" y="2064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+mn-ea"/>
                  <a:ea typeface="+mn-ea"/>
                </a:rPr>
                <a:t>D</a:t>
              </a:r>
            </a:p>
          </p:txBody>
        </p:sp>
        <p:sp>
          <p:nvSpPr>
            <p:cNvPr id="13386" name="Oval 12"/>
            <p:cNvSpPr>
              <a:spLocks noChangeArrowheads="1"/>
            </p:cNvSpPr>
            <p:nvPr/>
          </p:nvSpPr>
          <p:spPr bwMode="auto">
            <a:xfrm>
              <a:off x="2736" y="2016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+mn-ea"/>
                  <a:ea typeface="+mn-ea"/>
                </a:rPr>
                <a:t>C</a:t>
              </a:r>
            </a:p>
          </p:txBody>
        </p:sp>
        <p:sp>
          <p:nvSpPr>
            <p:cNvPr id="13387" name="Oval 13"/>
            <p:cNvSpPr>
              <a:spLocks noChangeArrowheads="1"/>
            </p:cNvSpPr>
            <p:nvPr/>
          </p:nvSpPr>
          <p:spPr bwMode="auto">
            <a:xfrm>
              <a:off x="4896" y="2064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+mn-ea"/>
                  <a:ea typeface="+mn-ea"/>
                </a:rPr>
                <a:t>E</a:t>
              </a:r>
            </a:p>
          </p:txBody>
        </p:sp>
        <p:sp>
          <p:nvSpPr>
            <p:cNvPr id="13388" name="Oval 14"/>
            <p:cNvSpPr>
              <a:spLocks noChangeArrowheads="1"/>
            </p:cNvSpPr>
            <p:nvPr/>
          </p:nvSpPr>
          <p:spPr bwMode="auto">
            <a:xfrm>
              <a:off x="3120" y="2832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+mn-ea"/>
                  <a:ea typeface="+mn-ea"/>
                </a:rPr>
                <a:t>G</a:t>
              </a:r>
            </a:p>
          </p:txBody>
        </p:sp>
        <p:sp>
          <p:nvSpPr>
            <p:cNvPr id="13389" name="Oval 15"/>
            <p:cNvSpPr>
              <a:spLocks noChangeArrowheads="1"/>
            </p:cNvSpPr>
            <p:nvPr/>
          </p:nvSpPr>
          <p:spPr bwMode="auto">
            <a:xfrm>
              <a:off x="2304" y="2832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+mn-ea"/>
                  <a:ea typeface="+mn-ea"/>
                </a:rPr>
                <a:t>F</a:t>
              </a:r>
            </a:p>
          </p:txBody>
        </p:sp>
        <p:sp>
          <p:nvSpPr>
            <p:cNvPr id="13390" name="Oval 16"/>
            <p:cNvSpPr>
              <a:spLocks noChangeArrowheads="1"/>
            </p:cNvSpPr>
            <p:nvPr/>
          </p:nvSpPr>
          <p:spPr bwMode="auto">
            <a:xfrm>
              <a:off x="3552" y="2832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+mn-ea"/>
                  <a:ea typeface="+mn-ea"/>
                </a:rPr>
                <a:t>H</a:t>
              </a:r>
            </a:p>
          </p:txBody>
        </p:sp>
        <p:sp>
          <p:nvSpPr>
            <p:cNvPr id="13391" name="Oval 17"/>
            <p:cNvSpPr>
              <a:spLocks noChangeArrowheads="1"/>
            </p:cNvSpPr>
            <p:nvPr/>
          </p:nvSpPr>
          <p:spPr bwMode="auto">
            <a:xfrm>
              <a:off x="4608" y="2880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+mn-ea"/>
                  <a:ea typeface="+mn-ea"/>
                </a:rPr>
                <a:t>J</a:t>
              </a:r>
            </a:p>
          </p:txBody>
        </p:sp>
        <p:sp>
          <p:nvSpPr>
            <p:cNvPr id="13392" name="Oval 18"/>
            <p:cNvSpPr>
              <a:spLocks noChangeArrowheads="1"/>
            </p:cNvSpPr>
            <p:nvPr/>
          </p:nvSpPr>
          <p:spPr bwMode="auto">
            <a:xfrm>
              <a:off x="4272" y="2880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+mn-ea"/>
                  <a:ea typeface="+mn-ea"/>
                </a:rPr>
                <a:t>I</a:t>
              </a:r>
            </a:p>
          </p:txBody>
        </p:sp>
        <p:sp>
          <p:nvSpPr>
            <p:cNvPr id="13393" name="Oval 19"/>
            <p:cNvSpPr>
              <a:spLocks noChangeArrowheads="1"/>
            </p:cNvSpPr>
            <p:nvPr/>
          </p:nvSpPr>
          <p:spPr bwMode="auto">
            <a:xfrm>
              <a:off x="5424" y="2880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+mn-ea"/>
                  <a:ea typeface="+mn-ea"/>
                </a:rPr>
                <a:t>K</a:t>
              </a:r>
            </a:p>
          </p:txBody>
        </p:sp>
        <p:sp>
          <p:nvSpPr>
            <p:cNvPr id="13394" name="Oval 20"/>
            <p:cNvSpPr>
              <a:spLocks noChangeArrowheads="1"/>
            </p:cNvSpPr>
            <p:nvPr/>
          </p:nvSpPr>
          <p:spPr bwMode="auto">
            <a:xfrm>
              <a:off x="3132" y="3600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+mn-ea"/>
                  <a:ea typeface="+mn-ea"/>
                </a:rPr>
                <a:t>M</a:t>
              </a:r>
            </a:p>
          </p:txBody>
        </p:sp>
        <p:sp>
          <p:nvSpPr>
            <p:cNvPr id="13395" name="Oval 21"/>
            <p:cNvSpPr>
              <a:spLocks noChangeArrowheads="1"/>
            </p:cNvSpPr>
            <p:nvPr/>
          </p:nvSpPr>
          <p:spPr bwMode="auto">
            <a:xfrm>
              <a:off x="2316" y="3600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+mn-ea"/>
                  <a:ea typeface="+mn-ea"/>
                </a:rPr>
                <a:t>L</a:t>
              </a:r>
            </a:p>
          </p:txBody>
        </p:sp>
        <p:sp>
          <p:nvSpPr>
            <p:cNvPr id="13396" name="Oval 22"/>
            <p:cNvSpPr>
              <a:spLocks noChangeArrowheads="1"/>
            </p:cNvSpPr>
            <p:nvPr/>
          </p:nvSpPr>
          <p:spPr bwMode="auto">
            <a:xfrm>
              <a:off x="3564" y="3600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+mn-ea"/>
                  <a:ea typeface="+mn-ea"/>
                </a:rPr>
                <a:t>N</a:t>
              </a:r>
            </a:p>
          </p:txBody>
        </p:sp>
        <p:sp>
          <p:nvSpPr>
            <p:cNvPr id="13397" name="Oval 23"/>
            <p:cNvSpPr>
              <a:spLocks noChangeArrowheads="1"/>
            </p:cNvSpPr>
            <p:nvPr/>
          </p:nvSpPr>
          <p:spPr bwMode="auto">
            <a:xfrm>
              <a:off x="4620" y="3648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+mn-ea"/>
                  <a:ea typeface="+mn-ea"/>
                </a:rPr>
                <a:t>P</a:t>
              </a:r>
            </a:p>
          </p:txBody>
        </p:sp>
        <p:sp>
          <p:nvSpPr>
            <p:cNvPr id="13398" name="Oval 24"/>
            <p:cNvSpPr>
              <a:spLocks noChangeArrowheads="1"/>
            </p:cNvSpPr>
            <p:nvPr/>
          </p:nvSpPr>
          <p:spPr bwMode="auto">
            <a:xfrm>
              <a:off x="4284" y="3648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+mn-ea"/>
                  <a:ea typeface="+mn-ea"/>
                </a:rPr>
                <a:t>O</a:t>
              </a:r>
            </a:p>
          </p:txBody>
        </p:sp>
        <p:sp>
          <p:nvSpPr>
            <p:cNvPr id="13399" name="Oval 25"/>
            <p:cNvSpPr>
              <a:spLocks noChangeArrowheads="1"/>
            </p:cNvSpPr>
            <p:nvPr/>
          </p:nvSpPr>
          <p:spPr bwMode="auto">
            <a:xfrm>
              <a:off x="5436" y="3648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+mn-ea"/>
                  <a:ea typeface="+mn-ea"/>
                </a:rPr>
                <a:t>Q</a:t>
              </a:r>
            </a:p>
          </p:txBody>
        </p:sp>
        <p:sp>
          <p:nvSpPr>
            <p:cNvPr id="13400" name="Line 26"/>
            <p:cNvSpPr>
              <a:spLocks noChangeShapeType="1"/>
            </p:cNvSpPr>
            <p:nvPr/>
          </p:nvSpPr>
          <p:spPr bwMode="auto">
            <a:xfrm flipH="1">
              <a:off x="2928" y="1344"/>
              <a:ext cx="960" cy="67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401" name="Line 27"/>
            <p:cNvSpPr>
              <a:spLocks noChangeShapeType="1"/>
            </p:cNvSpPr>
            <p:nvPr/>
          </p:nvSpPr>
          <p:spPr bwMode="auto">
            <a:xfrm>
              <a:off x="4032" y="1488"/>
              <a:ext cx="0" cy="57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402" name="Line 28"/>
            <p:cNvSpPr>
              <a:spLocks noChangeShapeType="1"/>
            </p:cNvSpPr>
            <p:nvPr/>
          </p:nvSpPr>
          <p:spPr bwMode="auto">
            <a:xfrm>
              <a:off x="4176" y="1296"/>
              <a:ext cx="816" cy="76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403" name="Line 29"/>
            <p:cNvSpPr>
              <a:spLocks noChangeShapeType="1"/>
            </p:cNvSpPr>
            <p:nvPr/>
          </p:nvSpPr>
          <p:spPr bwMode="auto">
            <a:xfrm flipH="1">
              <a:off x="2460" y="2256"/>
              <a:ext cx="288" cy="57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404" name="Line 30"/>
            <p:cNvSpPr>
              <a:spLocks noChangeShapeType="1"/>
            </p:cNvSpPr>
            <p:nvPr/>
          </p:nvSpPr>
          <p:spPr bwMode="auto">
            <a:xfrm>
              <a:off x="3036" y="2208"/>
              <a:ext cx="240" cy="62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405" name="Line 31"/>
            <p:cNvSpPr>
              <a:spLocks noChangeShapeType="1"/>
            </p:cNvSpPr>
            <p:nvPr/>
          </p:nvSpPr>
          <p:spPr bwMode="auto">
            <a:xfrm flipH="1">
              <a:off x="3708" y="2256"/>
              <a:ext cx="192" cy="57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406" name="Line 32"/>
            <p:cNvSpPr>
              <a:spLocks noChangeShapeType="1"/>
            </p:cNvSpPr>
            <p:nvPr/>
          </p:nvSpPr>
          <p:spPr bwMode="auto">
            <a:xfrm>
              <a:off x="4188" y="2208"/>
              <a:ext cx="192" cy="67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407" name="Line 33"/>
            <p:cNvSpPr>
              <a:spLocks noChangeShapeType="1"/>
            </p:cNvSpPr>
            <p:nvPr/>
          </p:nvSpPr>
          <p:spPr bwMode="auto">
            <a:xfrm flipH="1">
              <a:off x="4764" y="2256"/>
              <a:ext cx="144" cy="62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408" name="Line 34"/>
            <p:cNvSpPr>
              <a:spLocks noChangeShapeType="1"/>
            </p:cNvSpPr>
            <p:nvPr/>
          </p:nvSpPr>
          <p:spPr bwMode="auto">
            <a:xfrm>
              <a:off x="5184" y="2208"/>
              <a:ext cx="336" cy="67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409" name="Line 35"/>
            <p:cNvSpPr>
              <a:spLocks noChangeShapeType="1"/>
            </p:cNvSpPr>
            <p:nvPr/>
          </p:nvSpPr>
          <p:spPr bwMode="auto">
            <a:xfrm>
              <a:off x="2460" y="3168"/>
              <a:ext cx="0" cy="4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410" name="Line 36"/>
            <p:cNvSpPr>
              <a:spLocks noChangeShapeType="1"/>
            </p:cNvSpPr>
            <p:nvPr/>
          </p:nvSpPr>
          <p:spPr bwMode="auto">
            <a:xfrm>
              <a:off x="3276" y="3168"/>
              <a:ext cx="0" cy="4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411" name="Line 37"/>
            <p:cNvSpPr>
              <a:spLocks noChangeShapeType="1"/>
            </p:cNvSpPr>
            <p:nvPr/>
          </p:nvSpPr>
          <p:spPr bwMode="auto">
            <a:xfrm>
              <a:off x="3708" y="3168"/>
              <a:ext cx="0" cy="4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412" name="Line 38"/>
            <p:cNvSpPr>
              <a:spLocks noChangeShapeType="1"/>
            </p:cNvSpPr>
            <p:nvPr/>
          </p:nvSpPr>
          <p:spPr bwMode="auto">
            <a:xfrm>
              <a:off x="4428" y="3216"/>
              <a:ext cx="0" cy="4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413" name="Line 39"/>
            <p:cNvSpPr>
              <a:spLocks noChangeShapeType="1"/>
            </p:cNvSpPr>
            <p:nvPr/>
          </p:nvSpPr>
          <p:spPr bwMode="auto">
            <a:xfrm>
              <a:off x="4764" y="3216"/>
              <a:ext cx="0" cy="4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414" name="Line 40"/>
            <p:cNvSpPr>
              <a:spLocks noChangeShapeType="1"/>
            </p:cNvSpPr>
            <p:nvPr/>
          </p:nvSpPr>
          <p:spPr bwMode="auto">
            <a:xfrm>
              <a:off x="5580" y="3216"/>
              <a:ext cx="0" cy="4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3321" name="Text Box 42"/>
          <p:cNvSpPr txBox="1">
            <a:spLocks noChangeArrowheads="1"/>
          </p:cNvSpPr>
          <p:nvPr/>
        </p:nvSpPr>
        <p:spPr bwMode="auto">
          <a:xfrm>
            <a:off x="0" y="3276600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  <a:latin typeface="+mn-ea"/>
                <a:ea typeface="+mn-ea"/>
              </a:rPr>
              <a:t>优先队列式</a:t>
            </a:r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1905000" y="3276600"/>
            <a:ext cx="6623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CC0000"/>
                </a:solidFill>
                <a:latin typeface="+mn-ea"/>
                <a:ea typeface="+mn-ea"/>
              </a:rPr>
              <a:t>[B]</a:t>
            </a:r>
          </a:p>
        </p:txBody>
      </p:sp>
      <p:grpSp>
        <p:nvGrpSpPr>
          <p:cNvPr id="13323" name="Group 46"/>
          <p:cNvGrpSpPr>
            <a:grpSpLocks/>
          </p:cNvGrpSpPr>
          <p:nvPr/>
        </p:nvGrpSpPr>
        <p:grpSpPr bwMode="auto">
          <a:xfrm>
            <a:off x="0" y="533400"/>
            <a:ext cx="2667000" cy="2600325"/>
            <a:chOff x="576" y="-1350"/>
            <a:chExt cx="1680" cy="1638"/>
          </a:xfrm>
        </p:grpSpPr>
        <p:sp>
          <p:nvSpPr>
            <p:cNvPr id="13366" name="Oval 47"/>
            <p:cNvSpPr>
              <a:spLocks noChangeArrowheads="1"/>
            </p:cNvSpPr>
            <p:nvPr/>
          </p:nvSpPr>
          <p:spPr bwMode="auto">
            <a:xfrm>
              <a:off x="672" y="-1200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3367" name="Oval 48"/>
            <p:cNvSpPr>
              <a:spLocks noChangeArrowheads="1"/>
            </p:cNvSpPr>
            <p:nvPr/>
          </p:nvSpPr>
          <p:spPr bwMode="auto">
            <a:xfrm>
              <a:off x="1824" y="-1200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13368" name="Oval 49"/>
            <p:cNvSpPr>
              <a:spLocks noChangeArrowheads="1"/>
            </p:cNvSpPr>
            <p:nvPr/>
          </p:nvSpPr>
          <p:spPr bwMode="auto">
            <a:xfrm>
              <a:off x="672" y="-144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13369" name="Oval 50"/>
            <p:cNvSpPr>
              <a:spLocks noChangeArrowheads="1"/>
            </p:cNvSpPr>
            <p:nvPr/>
          </p:nvSpPr>
          <p:spPr bwMode="auto">
            <a:xfrm>
              <a:off x="1824" y="-96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+mn-ea"/>
                  <a:ea typeface="+mn-ea"/>
                </a:rPr>
                <a:t>4</a:t>
              </a:r>
            </a:p>
          </p:txBody>
        </p:sp>
        <p:sp>
          <p:nvSpPr>
            <p:cNvPr id="13370" name="Line 51"/>
            <p:cNvSpPr>
              <a:spLocks noChangeShapeType="1"/>
            </p:cNvSpPr>
            <p:nvPr/>
          </p:nvSpPr>
          <p:spPr bwMode="auto">
            <a:xfrm>
              <a:off x="768" y="-912"/>
              <a:ext cx="0" cy="76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371" name="Line 52"/>
            <p:cNvSpPr>
              <a:spLocks noChangeShapeType="1"/>
            </p:cNvSpPr>
            <p:nvPr/>
          </p:nvSpPr>
          <p:spPr bwMode="auto">
            <a:xfrm>
              <a:off x="1968" y="-912"/>
              <a:ext cx="0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372" name="Line 53"/>
            <p:cNvSpPr>
              <a:spLocks noChangeShapeType="1"/>
            </p:cNvSpPr>
            <p:nvPr/>
          </p:nvSpPr>
          <p:spPr bwMode="auto">
            <a:xfrm>
              <a:off x="912" y="-1056"/>
              <a:ext cx="9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373" name="Line 54"/>
            <p:cNvSpPr>
              <a:spLocks noChangeShapeType="1"/>
            </p:cNvSpPr>
            <p:nvPr/>
          </p:nvSpPr>
          <p:spPr bwMode="auto">
            <a:xfrm>
              <a:off x="912" y="0"/>
              <a:ext cx="9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374" name="Line 55"/>
            <p:cNvSpPr>
              <a:spLocks noChangeShapeType="1"/>
            </p:cNvSpPr>
            <p:nvPr/>
          </p:nvSpPr>
          <p:spPr bwMode="auto">
            <a:xfrm flipV="1">
              <a:off x="864" y="-960"/>
              <a:ext cx="96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" name="Line 56"/>
            <p:cNvSpPr>
              <a:spLocks noChangeShapeType="1"/>
            </p:cNvSpPr>
            <p:nvPr/>
          </p:nvSpPr>
          <p:spPr bwMode="auto">
            <a:xfrm>
              <a:off x="864" y="-960"/>
              <a:ext cx="1008" cy="9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" name="Text Box 57"/>
            <p:cNvSpPr txBox="1">
              <a:spLocks noChangeArrowheads="1"/>
            </p:cNvSpPr>
            <p:nvPr/>
          </p:nvSpPr>
          <p:spPr bwMode="auto">
            <a:xfrm>
              <a:off x="576" y="-6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n-ea"/>
                  <a:ea typeface="+mn-ea"/>
                </a:rPr>
                <a:t>6</a:t>
              </a:r>
            </a:p>
          </p:txBody>
        </p:sp>
        <p:sp>
          <p:nvSpPr>
            <p:cNvPr id="13377" name="Text Box 58"/>
            <p:cNvSpPr txBox="1">
              <a:spLocks noChangeArrowheads="1"/>
            </p:cNvSpPr>
            <p:nvPr/>
          </p:nvSpPr>
          <p:spPr bwMode="auto">
            <a:xfrm>
              <a:off x="1200" y="-135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n-ea"/>
                  <a:ea typeface="+mn-ea"/>
                </a:rPr>
                <a:t>30</a:t>
              </a:r>
            </a:p>
          </p:txBody>
        </p:sp>
        <p:sp>
          <p:nvSpPr>
            <p:cNvPr id="13378" name="Text Box 59"/>
            <p:cNvSpPr txBox="1">
              <a:spLocks noChangeArrowheads="1"/>
            </p:cNvSpPr>
            <p:nvPr/>
          </p:nvSpPr>
          <p:spPr bwMode="auto">
            <a:xfrm>
              <a:off x="1916" y="-726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n-ea"/>
                  <a:ea typeface="+mn-ea"/>
                </a:rPr>
                <a:t>10</a:t>
              </a:r>
            </a:p>
          </p:txBody>
        </p:sp>
        <p:sp>
          <p:nvSpPr>
            <p:cNvPr id="13379" name="Text Box 60"/>
            <p:cNvSpPr txBox="1">
              <a:spLocks noChangeArrowheads="1"/>
            </p:cNvSpPr>
            <p:nvPr/>
          </p:nvSpPr>
          <p:spPr bwMode="auto">
            <a:xfrm>
              <a:off x="1152" y="-3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n-ea"/>
                  <a:ea typeface="+mn-ea"/>
                </a:rPr>
                <a:t>20</a:t>
              </a:r>
            </a:p>
          </p:txBody>
        </p:sp>
        <p:sp>
          <p:nvSpPr>
            <p:cNvPr id="13380" name="Text Box 61"/>
            <p:cNvSpPr txBox="1">
              <a:spLocks noChangeArrowheads="1"/>
            </p:cNvSpPr>
            <p:nvPr/>
          </p:nvSpPr>
          <p:spPr bwMode="auto">
            <a:xfrm>
              <a:off x="1430" y="-99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n-ea"/>
                  <a:ea typeface="+mn-ea"/>
                </a:rPr>
                <a:t>5</a:t>
              </a:r>
            </a:p>
          </p:txBody>
        </p:sp>
        <p:sp>
          <p:nvSpPr>
            <p:cNvPr id="13381" name="Text Box 62"/>
            <p:cNvSpPr txBox="1">
              <a:spLocks noChangeArrowheads="1"/>
            </p:cNvSpPr>
            <p:nvPr/>
          </p:nvSpPr>
          <p:spPr bwMode="auto">
            <a:xfrm>
              <a:off x="1344" y="-43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n-ea"/>
                  <a:ea typeface="+mn-ea"/>
                </a:rPr>
                <a:t>4</a:t>
              </a:r>
            </a:p>
          </p:txBody>
        </p:sp>
      </p:grpSp>
      <p:sp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228600" y="3992563"/>
            <a:ext cx="1719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+mn-ea"/>
                <a:ea typeface="+mn-ea"/>
              </a:rPr>
              <a:t>[E  D  C]</a:t>
            </a:r>
          </a:p>
        </p:txBody>
      </p:sp>
      <p:sp>
        <p:nvSpPr>
          <p:cNvPr id="13325" name="Text Box 87"/>
          <p:cNvSpPr txBox="1">
            <a:spLocks noChangeArrowheads="1"/>
          </p:cNvSpPr>
          <p:nvPr/>
        </p:nvSpPr>
        <p:spPr bwMode="auto">
          <a:xfrm>
            <a:off x="6156325" y="13096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+mn-ea"/>
                <a:ea typeface="+mn-ea"/>
              </a:rPr>
              <a:t>1</a:t>
            </a:r>
          </a:p>
        </p:txBody>
      </p:sp>
      <p:grpSp>
        <p:nvGrpSpPr>
          <p:cNvPr id="13326" name="Group 88"/>
          <p:cNvGrpSpPr>
            <a:grpSpLocks/>
          </p:cNvGrpSpPr>
          <p:nvPr/>
        </p:nvGrpSpPr>
        <p:grpSpPr bwMode="auto">
          <a:xfrm>
            <a:off x="4876800" y="2209800"/>
            <a:ext cx="2590800" cy="657225"/>
            <a:chOff x="3120" y="1785"/>
            <a:chExt cx="1632" cy="414"/>
          </a:xfrm>
        </p:grpSpPr>
        <p:sp>
          <p:nvSpPr>
            <p:cNvPr id="13363" name="Text Box 89"/>
            <p:cNvSpPr txBox="1">
              <a:spLocks noChangeArrowheads="1"/>
            </p:cNvSpPr>
            <p:nvPr/>
          </p:nvSpPr>
          <p:spPr bwMode="auto">
            <a:xfrm>
              <a:off x="3120" y="178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FF"/>
                  </a:solidFill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13364" name="Text Box 90"/>
            <p:cNvSpPr txBox="1">
              <a:spLocks noChangeArrowheads="1"/>
            </p:cNvSpPr>
            <p:nvPr/>
          </p:nvSpPr>
          <p:spPr bwMode="auto">
            <a:xfrm>
              <a:off x="4524" y="178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FF"/>
                  </a:solidFill>
                  <a:latin typeface="+mn-ea"/>
                  <a:ea typeface="+mn-ea"/>
                </a:rPr>
                <a:t>4</a:t>
              </a:r>
            </a:p>
          </p:txBody>
        </p:sp>
        <p:sp>
          <p:nvSpPr>
            <p:cNvPr id="13365" name="Text Box 91"/>
            <p:cNvSpPr txBox="1">
              <a:spLocks noChangeArrowheads="1"/>
            </p:cNvSpPr>
            <p:nvPr/>
          </p:nvSpPr>
          <p:spPr bwMode="auto">
            <a:xfrm>
              <a:off x="3792" y="18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FF"/>
                  </a:solidFill>
                  <a:latin typeface="+mn-ea"/>
                  <a:ea typeface="+mn-ea"/>
                </a:rPr>
                <a:t>3</a:t>
              </a:r>
            </a:p>
          </p:txBody>
        </p:sp>
      </p:grpSp>
      <p:grpSp>
        <p:nvGrpSpPr>
          <p:cNvPr id="13327" name="Group 92"/>
          <p:cNvGrpSpPr>
            <a:grpSpLocks/>
          </p:cNvGrpSpPr>
          <p:nvPr/>
        </p:nvGrpSpPr>
        <p:grpSpPr bwMode="auto">
          <a:xfrm>
            <a:off x="3657600" y="3519488"/>
            <a:ext cx="1524000" cy="519112"/>
            <a:chOff x="2352" y="2649"/>
            <a:chExt cx="960" cy="327"/>
          </a:xfrm>
        </p:grpSpPr>
        <p:sp>
          <p:nvSpPr>
            <p:cNvPr id="13361" name="Text Box 93"/>
            <p:cNvSpPr txBox="1">
              <a:spLocks noChangeArrowheads="1"/>
            </p:cNvSpPr>
            <p:nvPr/>
          </p:nvSpPr>
          <p:spPr bwMode="auto">
            <a:xfrm>
              <a:off x="2352" y="264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FF"/>
                  </a:solidFill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13362" name="Text Box 94"/>
            <p:cNvSpPr txBox="1">
              <a:spLocks noChangeArrowheads="1"/>
            </p:cNvSpPr>
            <p:nvPr/>
          </p:nvSpPr>
          <p:spPr bwMode="auto">
            <a:xfrm>
              <a:off x="3084" y="264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FF"/>
                  </a:solidFill>
                  <a:latin typeface="+mn-ea"/>
                  <a:ea typeface="+mn-ea"/>
                </a:rPr>
                <a:t>4</a:t>
              </a:r>
            </a:p>
          </p:txBody>
        </p:sp>
      </p:grpSp>
      <p:grpSp>
        <p:nvGrpSpPr>
          <p:cNvPr id="13328" name="Group 95"/>
          <p:cNvGrpSpPr>
            <a:grpSpLocks/>
          </p:cNvGrpSpPr>
          <p:nvPr/>
        </p:nvGrpSpPr>
        <p:grpSpPr bwMode="auto">
          <a:xfrm>
            <a:off x="5562600" y="3519488"/>
            <a:ext cx="1371600" cy="595312"/>
            <a:chOff x="3552" y="2649"/>
            <a:chExt cx="864" cy="375"/>
          </a:xfrm>
        </p:grpSpPr>
        <p:sp>
          <p:nvSpPr>
            <p:cNvPr id="13359" name="Text Box 96"/>
            <p:cNvSpPr txBox="1">
              <a:spLocks noChangeArrowheads="1"/>
            </p:cNvSpPr>
            <p:nvPr/>
          </p:nvSpPr>
          <p:spPr bwMode="auto">
            <a:xfrm>
              <a:off x="4188" y="269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FF"/>
                  </a:solidFill>
                  <a:latin typeface="+mn-ea"/>
                  <a:ea typeface="+mn-ea"/>
                </a:rPr>
                <a:t>4</a:t>
              </a:r>
            </a:p>
          </p:txBody>
        </p:sp>
        <p:sp>
          <p:nvSpPr>
            <p:cNvPr id="13360" name="Text Box 97"/>
            <p:cNvSpPr txBox="1">
              <a:spLocks noChangeArrowheads="1"/>
            </p:cNvSpPr>
            <p:nvPr/>
          </p:nvSpPr>
          <p:spPr bwMode="auto">
            <a:xfrm>
              <a:off x="3552" y="264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FF"/>
                  </a:solidFill>
                  <a:latin typeface="+mn-ea"/>
                  <a:ea typeface="+mn-ea"/>
                </a:rPr>
                <a:t>2</a:t>
              </a:r>
            </a:p>
          </p:txBody>
        </p:sp>
      </p:grpSp>
      <p:grpSp>
        <p:nvGrpSpPr>
          <p:cNvPr id="13329" name="Group 98"/>
          <p:cNvGrpSpPr>
            <a:grpSpLocks/>
          </p:cNvGrpSpPr>
          <p:nvPr/>
        </p:nvGrpSpPr>
        <p:grpSpPr bwMode="auto">
          <a:xfrm>
            <a:off x="7162800" y="3505200"/>
            <a:ext cx="1524000" cy="595313"/>
            <a:chOff x="4560" y="2640"/>
            <a:chExt cx="960" cy="375"/>
          </a:xfrm>
        </p:grpSpPr>
        <p:sp>
          <p:nvSpPr>
            <p:cNvPr id="4" name="Text Box 99"/>
            <p:cNvSpPr txBox="1">
              <a:spLocks noChangeArrowheads="1"/>
            </p:cNvSpPr>
            <p:nvPr/>
          </p:nvSpPr>
          <p:spPr bwMode="auto">
            <a:xfrm>
              <a:off x="5292" y="264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FF"/>
                  </a:solidFill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13358" name="Text Box 100"/>
            <p:cNvSpPr txBox="1">
              <a:spLocks noChangeArrowheads="1"/>
            </p:cNvSpPr>
            <p:nvPr/>
          </p:nvSpPr>
          <p:spPr bwMode="auto">
            <a:xfrm>
              <a:off x="4560" y="26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FF"/>
                  </a:solidFill>
                  <a:latin typeface="+mn-ea"/>
                  <a:ea typeface="+mn-ea"/>
                </a:rPr>
                <a:t>2</a:t>
              </a:r>
            </a:p>
          </p:txBody>
        </p:sp>
      </p:grpSp>
      <p:grpSp>
        <p:nvGrpSpPr>
          <p:cNvPr id="13330" name="Group 101"/>
          <p:cNvGrpSpPr>
            <a:grpSpLocks/>
          </p:cNvGrpSpPr>
          <p:nvPr/>
        </p:nvGrpSpPr>
        <p:grpSpPr bwMode="auto">
          <a:xfrm>
            <a:off x="3429000" y="4800600"/>
            <a:ext cx="5334000" cy="595313"/>
            <a:chOff x="2208" y="3504"/>
            <a:chExt cx="3360" cy="375"/>
          </a:xfrm>
        </p:grpSpPr>
        <p:sp>
          <p:nvSpPr>
            <p:cNvPr id="13351" name="Text Box 102"/>
            <p:cNvSpPr txBox="1">
              <a:spLocks noChangeArrowheads="1"/>
            </p:cNvSpPr>
            <p:nvPr/>
          </p:nvSpPr>
          <p:spPr bwMode="auto">
            <a:xfrm>
              <a:off x="2208" y="35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FF"/>
                  </a:solidFill>
                  <a:latin typeface="+mn-ea"/>
                  <a:ea typeface="+mn-ea"/>
                </a:rPr>
                <a:t>4</a:t>
              </a:r>
            </a:p>
          </p:txBody>
        </p:sp>
        <p:sp>
          <p:nvSpPr>
            <p:cNvPr id="13352" name="Text Box 103"/>
            <p:cNvSpPr txBox="1">
              <a:spLocks noChangeArrowheads="1"/>
            </p:cNvSpPr>
            <p:nvPr/>
          </p:nvSpPr>
          <p:spPr bwMode="auto">
            <a:xfrm>
              <a:off x="3612" y="350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FF"/>
                  </a:solidFill>
                  <a:latin typeface="+mn-ea"/>
                  <a:ea typeface="+mn-ea"/>
                </a:rPr>
                <a:t>4</a:t>
              </a:r>
            </a:p>
          </p:txBody>
        </p:sp>
        <p:sp>
          <p:nvSpPr>
            <p:cNvPr id="13353" name="Text Box 104"/>
            <p:cNvSpPr txBox="1">
              <a:spLocks noChangeArrowheads="1"/>
            </p:cNvSpPr>
            <p:nvPr/>
          </p:nvSpPr>
          <p:spPr bwMode="auto">
            <a:xfrm>
              <a:off x="3036" y="35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FF"/>
                  </a:solidFill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13354" name="Text Box 105"/>
            <p:cNvSpPr txBox="1">
              <a:spLocks noChangeArrowheads="1"/>
            </p:cNvSpPr>
            <p:nvPr/>
          </p:nvSpPr>
          <p:spPr bwMode="auto">
            <a:xfrm>
              <a:off x="4656" y="35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FF"/>
                  </a:solidFill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5" name="Text Box 106"/>
            <p:cNvSpPr txBox="1">
              <a:spLocks noChangeArrowheads="1"/>
            </p:cNvSpPr>
            <p:nvPr/>
          </p:nvSpPr>
          <p:spPr bwMode="auto">
            <a:xfrm>
              <a:off x="4188" y="35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FF"/>
                  </a:solidFill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6" name="Text Box 107"/>
            <p:cNvSpPr txBox="1">
              <a:spLocks noChangeArrowheads="1"/>
            </p:cNvSpPr>
            <p:nvPr/>
          </p:nvSpPr>
          <p:spPr bwMode="auto">
            <a:xfrm>
              <a:off x="5340" y="35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FF"/>
                  </a:solidFill>
                  <a:latin typeface="+mn-ea"/>
                  <a:ea typeface="+mn-ea"/>
                </a:rPr>
                <a:t>2</a:t>
              </a:r>
            </a:p>
          </p:txBody>
        </p:sp>
      </p:grpSp>
      <p:grpSp>
        <p:nvGrpSpPr>
          <p:cNvPr id="13433" name="Group 121"/>
          <p:cNvGrpSpPr>
            <a:grpSpLocks/>
          </p:cNvGrpSpPr>
          <p:nvPr/>
        </p:nvGrpSpPr>
        <p:grpSpPr bwMode="auto">
          <a:xfrm>
            <a:off x="381000" y="4713284"/>
            <a:ext cx="2517775" cy="549274"/>
            <a:chOff x="240" y="2969"/>
            <a:chExt cx="1586" cy="346"/>
          </a:xfrm>
        </p:grpSpPr>
        <p:sp>
          <p:nvSpPr>
            <p:cNvPr id="13347" name="Text Box 109"/>
            <p:cNvSpPr txBox="1">
              <a:spLocks noChangeArrowheads="1"/>
            </p:cNvSpPr>
            <p:nvPr/>
          </p:nvSpPr>
          <p:spPr bwMode="auto">
            <a:xfrm>
              <a:off x="240" y="2969"/>
              <a:ext cx="2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n-ea"/>
                  <a:ea typeface="+mn-ea"/>
                </a:rPr>
                <a:t>D</a:t>
              </a:r>
            </a:p>
          </p:txBody>
        </p:sp>
        <p:sp>
          <p:nvSpPr>
            <p:cNvPr id="13348" name="Text Box 110"/>
            <p:cNvSpPr txBox="1">
              <a:spLocks noChangeArrowheads="1"/>
            </p:cNvSpPr>
            <p:nvPr/>
          </p:nvSpPr>
          <p:spPr bwMode="auto">
            <a:xfrm>
              <a:off x="720" y="2970"/>
              <a:ext cx="2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n-ea"/>
                  <a:ea typeface="+mn-ea"/>
                </a:rPr>
                <a:t>C</a:t>
              </a:r>
            </a:p>
          </p:txBody>
        </p:sp>
        <p:sp>
          <p:nvSpPr>
            <p:cNvPr id="13349" name="Text Box 111"/>
            <p:cNvSpPr txBox="1">
              <a:spLocks noChangeArrowheads="1"/>
            </p:cNvSpPr>
            <p:nvPr/>
          </p:nvSpPr>
          <p:spPr bwMode="auto">
            <a:xfrm>
              <a:off x="1152" y="2985"/>
              <a:ext cx="1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n-ea"/>
                  <a:ea typeface="+mn-ea"/>
                </a:rPr>
                <a:t>J</a:t>
              </a:r>
            </a:p>
          </p:txBody>
        </p:sp>
        <p:sp>
          <p:nvSpPr>
            <p:cNvPr id="13350" name="Text Box 112"/>
            <p:cNvSpPr txBox="1">
              <a:spLocks noChangeArrowheads="1"/>
            </p:cNvSpPr>
            <p:nvPr/>
          </p:nvSpPr>
          <p:spPr bwMode="auto">
            <a:xfrm>
              <a:off x="1536" y="2985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n-ea"/>
                  <a:ea typeface="+mn-ea"/>
                </a:rPr>
                <a:t>K</a:t>
              </a:r>
            </a:p>
          </p:txBody>
        </p:sp>
      </p:grpSp>
      <p:grpSp>
        <p:nvGrpSpPr>
          <p:cNvPr id="13434" name="Group 122"/>
          <p:cNvGrpSpPr>
            <a:grpSpLocks/>
          </p:cNvGrpSpPr>
          <p:nvPr/>
        </p:nvGrpSpPr>
        <p:grpSpPr bwMode="auto">
          <a:xfrm>
            <a:off x="381000" y="5105400"/>
            <a:ext cx="361950" cy="1219200"/>
            <a:chOff x="240" y="3216"/>
            <a:chExt cx="228" cy="768"/>
          </a:xfrm>
        </p:grpSpPr>
        <p:sp>
          <p:nvSpPr>
            <p:cNvPr id="13345" name="Line 113"/>
            <p:cNvSpPr>
              <a:spLocks noChangeShapeType="1"/>
            </p:cNvSpPr>
            <p:nvPr/>
          </p:nvSpPr>
          <p:spPr bwMode="auto">
            <a:xfrm>
              <a:off x="384" y="3216"/>
              <a:ext cx="0" cy="52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346" name="Text Box 117"/>
            <p:cNvSpPr txBox="1">
              <a:spLocks noChangeArrowheads="1"/>
            </p:cNvSpPr>
            <p:nvPr/>
          </p:nvSpPr>
          <p:spPr bwMode="auto">
            <a:xfrm>
              <a:off x="240" y="365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CC0000"/>
                  </a:solidFill>
                  <a:latin typeface="+mn-ea"/>
                  <a:ea typeface="+mn-ea"/>
                </a:rPr>
                <a:t>6</a:t>
              </a:r>
            </a:p>
          </p:txBody>
        </p:sp>
      </p:grpSp>
      <p:grpSp>
        <p:nvGrpSpPr>
          <p:cNvPr id="13436" name="Group 124"/>
          <p:cNvGrpSpPr>
            <a:grpSpLocks/>
          </p:cNvGrpSpPr>
          <p:nvPr/>
        </p:nvGrpSpPr>
        <p:grpSpPr bwMode="auto">
          <a:xfrm>
            <a:off x="1162050" y="5105400"/>
            <a:ext cx="539750" cy="1281113"/>
            <a:chOff x="732" y="3216"/>
            <a:chExt cx="340" cy="807"/>
          </a:xfrm>
        </p:grpSpPr>
        <p:sp>
          <p:nvSpPr>
            <p:cNvPr id="13343" name="Line 114"/>
            <p:cNvSpPr>
              <a:spLocks noChangeShapeType="1"/>
            </p:cNvSpPr>
            <p:nvPr/>
          </p:nvSpPr>
          <p:spPr bwMode="auto">
            <a:xfrm>
              <a:off x="864" y="3216"/>
              <a:ext cx="0" cy="52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344" name="Text Box 118"/>
            <p:cNvSpPr txBox="1">
              <a:spLocks noChangeArrowheads="1"/>
            </p:cNvSpPr>
            <p:nvPr/>
          </p:nvSpPr>
          <p:spPr bwMode="auto">
            <a:xfrm>
              <a:off x="732" y="3696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CC0000"/>
                  </a:solidFill>
                  <a:latin typeface="+mn-ea"/>
                  <a:ea typeface="+mn-ea"/>
                </a:rPr>
                <a:t>30</a:t>
              </a:r>
            </a:p>
          </p:txBody>
        </p:sp>
      </p:grpSp>
      <p:grpSp>
        <p:nvGrpSpPr>
          <p:cNvPr id="13437" name="Group 125"/>
          <p:cNvGrpSpPr>
            <a:grpSpLocks/>
          </p:cNvGrpSpPr>
          <p:nvPr/>
        </p:nvGrpSpPr>
        <p:grpSpPr bwMode="auto">
          <a:xfrm>
            <a:off x="1752600" y="5105400"/>
            <a:ext cx="539750" cy="1219200"/>
            <a:chOff x="1104" y="3216"/>
            <a:chExt cx="340" cy="768"/>
          </a:xfrm>
        </p:grpSpPr>
        <p:sp>
          <p:nvSpPr>
            <p:cNvPr id="13341" name="Line 115"/>
            <p:cNvSpPr>
              <a:spLocks noChangeShapeType="1"/>
            </p:cNvSpPr>
            <p:nvPr/>
          </p:nvSpPr>
          <p:spPr bwMode="auto">
            <a:xfrm>
              <a:off x="1248" y="3216"/>
              <a:ext cx="0" cy="52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342" name="Text Box 119"/>
            <p:cNvSpPr txBox="1">
              <a:spLocks noChangeArrowheads="1"/>
            </p:cNvSpPr>
            <p:nvPr/>
          </p:nvSpPr>
          <p:spPr bwMode="auto">
            <a:xfrm>
              <a:off x="1104" y="3657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CC0000"/>
                  </a:solidFill>
                  <a:latin typeface="+mn-ea"/>
                  <a:ea typeface="+mn-ea"/>
                </a:rPr>
                <a:t>14</a:t>
              </a:r>
            </a:p>
          </p:txBody>
        </p:sp>
      </p:grpSp>
      <p:grpSp>
        <p:nvGrpSpPr>
          <p:cNvPr id="13438" name="Group 126"/>
          <p:cNvGrpSpPr>
            <a:grpSpLocks/>
          </p:cNvGrpSpPr>
          <p:nvPr/>
        </p:nvGrpSpPr>
        <p:grpSpPr bwMode="auto">
          <a:xfrm>
            <a:off x="2362200" y="5105400"/>
            <a:ext cx="539750" cy="1219200"/>
            <a:chOff x="1488" y="3216"/>
            <a:chExt cx="340" cy="768"/>
          </a:xfrm>
        </p:grpSpPr>
        <p:sp>
          <p:nvSpPr>
            <p:cNvPr id="13339" name="Line 116"/>
            <p:cNvSpPr>
              <a:spLocks noChangeShapeType="1"/>
            </p:cNvSpPr>
            <p:nvPr/>
          </p:nvSpPr>
          <p:spPr bwMode="auto">
            <a:xfrm>
              <a:off x="1680" y="3216"/>
              <a:ext cx="0" cy="52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340" name="Text Box 120"/>
            <p:cNvSpPr txBox="1">
              <a:spLocks noChangeArrowheads="1"/>
            </p:cNvSpPr>
            <p:nvPr/>
          </p:nvSpPr>
          <p:spPr bwMode="auto">
            <a:xfrm>
              <a:off x="1488" y="3657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CC0000"/>
                  </a:solidFill>
                  <a:latin typeface="+mn-ea"/>
                  <a:ea typeface="+mn-ea"/>
                </a:rPr>
                <a:t>24</a:t>
              </a:r>
            </a:p>
          </p:txBody>
        </p:sp>
      </p:grpSp>
      <p:sp>
        <p:nvSpPr>
          <p:cNvPr id="13439" name="Text Box 127"/>
          <p:cNvSpPr txBox="1">
            <a:spLocks noChangeArrowheads="1"/>
          </p:cNvSpPr>
          <p:nvPr/>
        </p:nvSpPr>
        <p:spPr bwMode="auto">
          <a:xfrm>
            <a:off x="323850" y="6110288"/>
            <a:ext cx="1630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+mn-ea"/>
                <a:ea typeface="+mn-ea"/>
              </a:rPr>
              <a:t>[D J K C ]</a:t>
            </a:r>
          </a:p>
        </p:txBody>
      </p:sp>
      <p:sp>
        <p:nvSpPr>
          <p:cNvPr id="13440" name="Text Box 128"/>
          <p:cNvSpPr txBox="1">
            <a:spLocks noChangeArrowheads="1"/>
          </p:cNvSpPr>
          <p:nvPr/>
        </p:nvSpPr>
        <p:spPr bwMode="auto">
          <a:xfrm>
            <a:off x="4276725" y="6110288"/>
            <a:ext cx="28765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  <a:latin typeface="+mn-ea"/>
                <a:ea typeface="+mn-ea"/>
              </a:rPr>
              <a:t>B  E  D  H  J  K  I</a:t>
            </a:r>
          </a:p>
        </p:txBody>
      </p:sp>
      <p:sp>
        <p:nvSpPr>
          <p:cNvPr id="13338" name="TextBox 104"/>
          <p:cNvSpPr txBox="1">
            <a:spLocks noChangeArrowheads="1"/>
          </p:cNvSpPr>
          <p:nvPr/>
        </p:nvSpPr>
        <p:spPr bwMode="auto">
          <a:xfrm>
            <a:off x="7467600" y="228600"/>
            <a:ext cx="6415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CC"/>
                </a:solidFill>
                <a:latin typeface="+mn-ea"/>
                <a:ea typeface="+mn-ea"/>
                <a:cs typeface="Times New Roman" pitchFamily="18" charset="0"/>
              </a:rPr>
              <a:t>P163</a:t>
            </a:r>
            <a:endParaRPr lang="zh-CN" altLang="en-US" b="1">
              <a:solidFill>
                <a:srgbClr val="0000CC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3" dur="2000"/>
                                        <p:tgtEl>
                                          <p:spTgt spid="1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0" grpId="0" animBg="1"/>
      <p:bldP spid="13376" grpId="0" animBg="1"/>
      <p:bldP spid="13357" grpId="0" animBg="1"/>
      <p:bldP spid="13355" grpId="0" animBg="1"/>
      <p:bldP spid="13356" grpId="0"/>
      <p:bldP spid="13375" grpId="0"/>
      <p:bldP spid="13439" grpId="0"/>
      <p:bldP spid="134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14339" name="Text Box 6"/>
          <p:cNvSpPr txBox="1">
            <a:spLocks noChangeArrowheads="1"/>
          </p:cNvSpPr>
          <p:nvPr/>
        </p:nvSpPr>
        <p:spPr bwMode="auto">
          <a:xfrm>
            <a:off x="222250" y="254000"/>
            <a:ext cx="20653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+mn-ea"/>
                <a:ea typeface="+mn-ea"/>
              </a:rPr>
              <a:t>分支限界法</a:t>
            </a:r>
            <a:r>
              <a:rPr lang="en-US" altLang="zh-CN" sz="2000" b="1">
                <a:solidFill>
                  <a:srgbClr val="FF0000"/>
                </a:solidFill>
                <a:latin typeface="+mn-ea"/>
                <a:ea typeface="+mn-ea"/>
              </a:rPr>
              <a:t>-</a:t>
            </a:r>
            <a:r>
              <a:rPr lang="zh-CN" altLang="en-US" sz="2000" b="1">
                <a:solidFill>
                  <a:srgbClr val="0000CC"/>
                </a:solidFill>
                <a:latin typeface="+mn-ea"/>
                <a:ea typeface="+mn-ea"/>
              </a:rPr>
              <a:t>思考</a:t>
            </a:r>
          </a:p>
        </p:txBody>
      </p:sp>
      <p:sp>
        <p:nvSpPr>
          <p:cNvPr id="14340" name="TextBox 8"/>
          <p:cNvSpPr txBox="1">
            <a:spLocks noChangeArrowheads="1"/>
          </p:cNvSpPr>
          <p:nvPr/>
        </p:nvSpPr>
        <p:spPr bwMode="auto">
          <a:xfrm>
            <a:off x="280988" y="762000"/>
            <a:ext cx="8120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+mn-ea"/>
                <a:ea typeface="+mn-ea"/>
              </a:rPr>
              <a:t>穷举法、回溯法、分支限界法之间的区别和联系？</a:t>
            </a: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349250" y="1447800"/>
            <a:ext cx="5594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ea"/>
                <a:ea typeface="+mn-ea"/>
              </a:rPr>
              <a:t>回溯法和分支限界法类似穷举法。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381000" y="1828800"/>
            <a:ext cx="4038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+mn-ea"/>
                <a:ea typeface="+mn-ea"/>
                <a:cs typeface="Times New Roman" pitchFamily="18" charset="0"/>
              </a:rPr>
              <a:t>不同点：</a:t>
            </a:r>
            <a:endParaRPr lang="en-US" altLang="zh-CN" sz="2800" b="1" dirty="0">
              <a:latin typeface="+mn-ea"/>
              <a:ea typeface="+mn-ea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latin typeface="+mn-ea"/>
                <a:ea typeface="+mn-ea"/>
                <a:cs typeface="Times New Roman" pitchFamily="18" charset="0"/>
              </a:rPr>
              <a:t> 1) </a:t>
            </a:r>
            <a:r>
              <a:rPr lang="zh-CN" altLang="en-US" sz="2800" b="1" dirty="0">
                <a:latin typeface="+mn-ea"/>
                <a:ea typeface="+mn-ea"/>
                <a:cs typeface="Times New Roman" pitchFamily="18" charset="0"/>
              </a:rPr>
              <a:t>求解目标不同</a:t>
            </a: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3657600" y="2600325"/>
            <a:ext cx="403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n-ea"/>
                <a:ea typeface="+mn-ea"/>
                <a:cs typeface="Times New Roman" pitchFamily="18" charset="0"/>
              </a:rPr>
              <a:t>2) </a:t>
            </a:r>
            <a:r>
              <a:rPr lang="zh-CN" altLang="en-US" sz="2800" b="1" dirty="0">
                <a:latin typeface="+mn-ea"/>
                <a:ea typeface="+mn-ea"/>
                <a:cs typeface="Times New Roman" pitchFamily="18" charset="0"/>
              </a:rPr>
              <a:t>对解空间的搜索方式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7200" y="3276600"/>
            <a:ext cx="731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n-ea"/>
                <a:ea typeface="+mn-ea"/>
                <a:cs typeface="Times New Roman" pitchFamily="18" charset="0"/>
              </a:rPr>
              <a:t>3) </a:t>
            </a:r>
            <a:r>
              <a:rPr lang="zh-CN" altLang="en-US" sz="2800" b="1" dirty="0">
                <a:latin typeface="+mn-ea"/>
                <a:ea typeface="+mn-ea"/>
                <a:cs typeface="Times New Roman" pitchFamily="18" charset="0"/>
              </a:rPr>
              <a:t>对当前扩展结点所采用的扩展方式不同</a:t>
            </a: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374650" y="3810000"/>
            <a:ext cx="86931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+mn-ea"/>
                <a:ea typeface="+mn-ea"/>
                <a:cs typeface="Times New Roman" pitchFamily="18" charset="0"/>
              </a:rPr>
              <a:t>相同点：</a:t>
            </a:r>
            <a:endParaRPr lang="en-US" altLang="zh-CN" sz="2800" b="1" dirty="0">
              <a:latin typeface="+mn-ea"/>
              <a:ea typeface="+mn-ea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latin typeface="+mn-ea"/>
                <a:ea typeface="+mn-ea"/>
                <a:cs typeface="Times New Roman" pitchFamily="18" charset="0"/>
              </a:rPr>
              <a:t>1) </a:t>
            </a:r>
            <a:r>
              <a:rPr lang="zh-CN" altLang="en-US" sz="2800" b="1" dirty="0">
                <a:latin typeface="+mn-ea"/>
                <a:ea typeface="+mn-ea"/>
                <a:cs typeface="Times New Roman" pitchFamily="18" charset="0"/>
              </a:rPr>
              <a:t>都用子集树和排列树表示问题解空间的一棵有序树</a:t>
            </a: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381000" y="5191125"/>
            <a:ext cx="8693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n-ea"/>
                <a:ea typeface="+mn-ea"/>
                <a:cs typeface="Times New Roman" pitchFamily="18" charset="0"/>
              </a:rPr>
              <a:t>2) </a:t>
            </a:r>
            <a:r>
              <a:rPr lang="zh-CN" altLang="en-US" sz="2800" b="1" dirty="0">
                <a:latin typeface="+mn-ea"/>
                <a:ea typeface="+mn-ea"/>
                <a:cs typeface="Times New Roman" pitchFamily="18" charset="0"/>
              </a:rPr>
              <a:t>都采用剪枝函数避免了无效搜索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1981200" y="2590800"/>
            <a:ext cx="49847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6000" b="1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6.3    </a:t>
            </a:r>
            <a:r>
              <a:rPr lang="zh-CN" altLang="en-US" sz="6000" b="1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装载问题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222250" y="254000"/>
            <a:ext cx="16065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ea typeface="华文楷体" pitchFamily="2" charset="-122"/>
              </a:rPr>
              <a:t>装载问题</a:t>
            </a:r>
          </a:p>
        </p:txBody>
      </p:sp>
      <p:sp>
        <p:nvSpPr>
          <p:cNvPr id="16388" name="TextBox 104"/>
          <p:cNvSpPr txBox="1">
            <a:spLocks noChangeArrowheads="1"/>
          </p:cNvSpPr>
          <p:nvPr/>
        </p:nvSpPr>
        <p:spPr bwMode="auto">
          <a:xfrm>
            <a:off x="7467600" y="228600"/>
            <a:ext cx="671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P166</a:t>
            </a:r>
            <a:endParaRPr lang="zh-CN" altLang="en-US" b="1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762000" y="4343400"/>
            <a:ext cx="3581400" cy="914400"/>
          </a:xfrm>
          <a:prstGeom prst="wedgeRoundRectCallout">
            <a:avLst>
              <a:gd name="adj1" fmla="val -3812"/>
              <a:gd name="adj2" fmla="val -148958"/>
              <a:gd name="adj3" fmla="val 16667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57150" algn="ctr">
            <a:solidFill>
              <a:srgbClr val="FF00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第一艘船的最优装载</a:t>
            </a:r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5943600" y="4114800"/>
            <a:ext cx="1600200" cy="914400"/>
          </a:xfrm>
          <a:prstGeom prst="wedgeRoundRectCallout">
            <a:avLst>
              <a:gd name="adj1" fmla="val -46897"/>
              <a:gd name="adj2" fmla="val -115625"/>
              <a:gd name="adj3" fmla="val 16667"/>
            </a:avLst>
          </a:prstGeom>
          <a:gradFill rotWithShape="0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/>
          </a:gradFill>
          <a:ln w="57150" algn="ctr">
            <a:solidFill>
              <a:srgbClr val="FF00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子集树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600" y="914400"/>
                <a:ext cx="8114016" cy="2613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+mn-ea"/>
                      </a:rPr>
                      <m:t>𝒏</m:t>
                    </m:r>
                  </m:oMath>
                </a14:m>
                <a:r>
                  <a:rPr lang="zh-CN" altLang="en-US" sz="2800" b="1" dirty="0">
                    <a:latin typeface="+mn-ea"/>
                    <a:ea typeface="+mn-ea"/>
                  </a:rPr>
                  <a:t>个集装箱要装到</a:t>
                </a:r>
                <a:r>
                  <a:rPr lang="en-US" altLang="zh-CN" sz="2800" b="1" dirty="0">
                    <a:latin typeface="+mn-ea"/>
                    <a:ea typeface="+mn-ea"/>
                  </a:rPr>
                  <a:t>2</a:t>
                </a:r>
                <a:r>
                  <a:rPr lang="zh-CN" altLang="en-US" sz="2800" b="1" dirty="0">
                    <a:latin typeface="+mn-ea"/>
                    <a:ea typeface="+mn-ea"/>
                  </a:rPr>
                  <a:t>艘载重量分别为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+mn-ea"/>
                          </a:rPr>
                          <m:t>𝒄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zh-CN" altLang="en-US" sz="2800" b="1" i="1" smtClean="0">
                        <a:latin typeface="Cambria Math"/>
                        <a:ea typeface="+mn-ea"/>
                      </a:rPr>
                      <m:t>，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+mn-ea"/>
                          </a:rPr>
                          <m:t>𝒄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+mn-ea"/>
                    <a:ea typeface="+mn-ea"/>
                  </a:rPr>
                  <a:t>的货轮，</a:t>
                </a:r>
                <a:endParaRPr lang="en-US" altLang="zh-CN" sz="2800" b="1" dirty="0"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+mn-ea"/>
                    <a:ea typeface="+mn-ea"/>
                  </a:rPr>
                  <a:t>其中，集装箱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+mn-ea"/>
                      </a:rPr>
                      <m:t>𝒊</m:t>
                    </m:r>
                  </m:oMath>
                </a14:m>
                <a:r>
                  <a:rPr lang="zh-CN" altLang="en-US" sz="2800" b="1" dirty="0">
                    <a:latin typeface="+mn-ea"/>
                    <a:ea typeface="+mn-ea"/>
                  </a:rPr>
                  <a:t>的重量为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+mn-ea"/>
                          </a:rPr>
                          <m:t>𝒘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+mn-ea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+mn-ea"/>
                    <a:ea typeface="+mn-ea"/>
                  </a:rPr>
                  <a:t>。</a:t>
                </a:r>
                <a:endParaRPr lang="en-US" altLang="zh-CN" sz="2800" b="1" dirty="0"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+mn-ea"/>
                    <a:ea typeface="+mn-ea"/>
                  </a:rPr>
                  <a:t>问题：要求找到一个合理的装载方案可将</a:t>
                </a:r>
                <a:endParaRPr lang="en-US" altLang="zh-CN" sz="2800" b="1" dirty="0"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+mn-ea"/>
                    <a:ea typeface="+mn-ea"/>
                  </a:rPr>
                  <a:t>            </a:t>
                </a:r>
                <a:r>
                  <a:rPr lang="zh-CN" altLang="en-US" sz="2800" b="1" dirty="0">
                    <a:latin typeface="+mn-ea"/>
                    <a:ea typeface="+mn-ea"/>
                  </a:rPr>
                  <a:t>这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+mn-ea"/>
                      </a:rPr>
                      <m:t>𝒏</m:t>
                    </m:r>
                  </m:oMath>
                </a14:m>
                <a:r>
                  <a:rPr lang="zh-CN" altLang="en-US" sz="2800" b="1" dirty="0">
                    <a:latin typeface="+mn-ea"/>
                    <a:ea typeface="+mn-ea"/>
                  </a:rPr>
                  <a:t>个集装箱装上这</a:t>
                </a:r>
                <a:r>
                  <a:rPr lang="en-US" altLang="zh-CN" sz="2800" b="1" dirty="0">
                    <a:latin typeface="+mn-ea"/>
                    <a:ea typeface="+mn-ea"/>
                  </a:rPr>
                  <a:t>2</a:t>
                </a:r>
                <a:r>
                  <a:rPr lang="zh-CN" altLang="en-US" sz="2800" b="1" dirty="0">
                    <a:latin typeface="+mn-ea"/>
                    <a:ea typeface="+mn-ea"/>
                  </a:rPr>
                  <a:t>艘货轮。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14400"/>
                <a:ext cx="8114016" cy="2613729"/>
              </a:xfrm>
              <a:prstGeom prst="rect">
                <a:avLst/>
              </a:prstGeom>
              <a:blipFill rotWithShape="1">
                <a:blip r:embed="rId3"/>
                <a:stretch>
                  <a:fillRect l="-1503" r="-751" b="-5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17411" name="TextBox 104"/>
          <p:cNvSpPr txBox="1">
            <a:spLocks noChangeArrowheads="1"/>
          </p:cNvSpPr>
          <p:nvPr/>
        </p:nvSpPr>
        <p:spPr bwMode="auto">
          <a:xfrm>
            <a:off x="7467600" y="228600"/>
            <a:ext cx="6415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CC"/>
                </a:solidFill>
                <a:latin typeface="+mn-ea"/>
                <a:ea typeface="+mn-ea"/>
                <a:cs typeface="Times New Roman" pitchFamily="18" charset="0"/>
              </a:rPr>
              <a:t>P166</a:t>
            </a:r>
            <a:endParaRPr lang="zh-CN" altLang="en-US" b="1">
              <a:solidFill>
                <a:srgbClr val="0000CC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222250" y="254000"/>
            <a:ext cx="16065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+mn-ea"/>
                <a:ea typeface="+mn-ea"/>
              </a:rPr>
              <a:t>装载问题</a:t>
            </a:r>
          </a:p>
        </p:txBody>
      </p:sp>
      <p:sp>
        <p:nvSpPr>
          <p:cNvPr id="17413" name="Text Box 9"/>
          <p:cNvSpPr txBox="1">
            <a:spLocks noChangeArrowheads="1"/>
          </p:cNvSpPr>
          <p:nvPr/>
        </p:nvSpPr>
        <p:spPr bwMode="auto">
          <a:xfrm>
            <a:off x="468313" y="838200"/>
            <a:ext cx="34305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latin typeface="+mn-ea"/>
                <a:ea typeface="+mn-ea"/>
              </a:rPr>
              <a:t>队列式分支限界法：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236913" y="1676400"/>
            <a:ext cx="903287" cy="522288"/>
          </a:xfrm>
          <a:prstGeom prst="rect">
            <a:avLst/>
          </a:prstGeom>
          <a:gradFill rotWithShape="0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+mn-ea"/>
                <a:ea typeface="+mn-ea"/>
              </a:rPr>
              <a:t>约束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892675" y="1676400"/>
            <a:ext cx="903288" cy="522288"/>
          </a:xfrm>
          <a:prstGeom prst="rect">
            <a:avLst/>
          </a:prstGeom>
          <a:gradFill rotWithShape="0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+mn-ea"/>
                <a:ea typeface="+mn-ea"/>
              </a:rPr>
              <a:t>限界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268538" y="2198688"/>
            <a:ext cx="1223962" cy="701675"/>
          </a:xfrm>
          <a:prstGeom prst="straightConnector1">
            <a:avLst/>
          </a:prstGeom>
          <a:ln w="1047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1941513" y="3024188"/>
            <a:ext cx="1262062" cy="523875"/>
          </a:xfrm>
          <a:prstGeom prst="rect">
            <a:avLst/>
          </a:prstGeom>
          <a:gradFill rotWithShape="0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+mn-ea"/>
                <a:ea typeface="+mn-ea"/>
              </a:rPr>
              <a:t>左儿子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830888" y="2130425"/>
            <a:ext cx="1189037" cy="893763"/>
          </a:xfrm>
          <a:prstGeom prst="straightConnector1">
            <a:avLst/>
          </a:prstGeom>
          <a:ln w="1047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6189663" y="3149600"/>
            <a:ext cx="1262062" cy="523875"/>
          </a:xfrm>
          <a:prstGeom prst="rect">
            <a:avLst/>
          </a:prstGeom>
          <a:gradFill rotWithShape="0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+mn-ea"/>
                <a:ea typeface="+mn-ea"/>
              </a:rPr>
              <a:t>右儿子</a:t>
            </a:r>
          </a:p>
        </p:txBody>
      </p:sp>
      <p:sp>
        <p:nvSpPr>
          <p:cNvPr id="1742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对象 16"/>
              <p:cNvSpPr txBox="1"/>
              <p:nvPr/>
            </p:nvSpPr>
            <p:spPr bwMode="auto">
              <a:xfrm>
                <a:off x="1143000" y="3962400"/>
                <a:ext cx="2392363" cy="914400"/>
              </a:xfrm>
              <a:prstGeom prst="rect">
                <a:avLst/>
              </a:prstGeom>
              <a:gradFill rotWithShape="0">
                <a:gsLst>
                  <a:gs pos="0">
                    <a:srgbClr val="FF3399"/>
                  </a:gs>
                  <a:gs pos="25000">
                    <a:srgbClr val="FF6633"/>
                  </a:gs>
                  <a:gs pos="50000">
                    <a:srgbClr val="FFFF00"/>
                  </a:gs>
                  <a:gs pos="75000">
                    <a:srgbClr val="01A78F"/>
                  </a:gs>
                  <a:gs pos="100000">
                    <a:srgbClr val="3366FF"/>
                  </a:gs>
                </a:gsLst>
                <a:lin ang="5400000"/>
              </a:gradFill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对象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962400"/>
                <a:ext cx="2392363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4459288" y="4038600"/>
            <a:ext cx="41513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+mn-ea"/>
                <a:ea typeface="+mn-ea"/>
              </a:rPr>
              <a:t>剪去不含最优解的子树。</a:t>
            </a:r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44319" y="4876800"/>
            <a:ext cx="2920991" cy="52322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+mn-ea"/>
                <a:ea typeface="+mn-ea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5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15"/>
          <p:cNvSpPr>
            <a:spLocks noChangeArrowheads="1"/>
          </p:cNvSpPr>
          <p:nvPr/>
        </p:nvSpPr>
        <p:spPr bwMode="auto">
          <a:xfrm>
            <a:off x="4495800" y="41148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" name="Oval 15"/>
          <p:cNvSpPr>
            <a:spLocks noChangeArrowheads="1"/>
          </p:cNvSpPr>
          <p:nvPr/>
        </p:nvSpPr>
        <p:spPr bwMode="auto">
          <a:xfrm>
            <a:off x="2438400" y="42672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" name="Oval 15"/>
          <p:cNvSpPr>
            <a:spLocks noChangeArrowheads="1"/>
          </p:cNvSpPr>
          <p:nvPr/>
        </p:nvSpPr>
        <p:spPr bwMode="auto">
          <a:xfrm>
            <a:off x="4953000" y="2667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" name="Oval 15"/>
          <p:cNvSpPr>
            <a:spLocks noChangeArrowheads="1"/>
          </p:cNvSpPr>
          <p:nvPr/>
        </p:nvSpPr>
        <p:spPr bwMode="auto">
          <a:xfrm>
            <a:off x="3124200" y="28956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" name="Oval 15"/>
          <p:cNvSpPr>
            <a:spLocks noChangeArrowheads="1"/>
          </p:cNvSpPr>
          <p:nvPr/>
        </p:nvSpPr>
        <p:spPr bwMode="auto">
          <a:xfrm>
            <a:off x="5715000" y="12192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2286000" y="12954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3962400" y="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1" name="Oval 19"/>
          <p:cNvSpPr>
            <a:spLocks noChangeArrowheads="1"/>
          </p:cNvSpPr>
          <p:nvPr/>
        </p:nvSpPr>
        <p:spPr bwMode="auto">
          <a:xfrm>
            <a:off x="4267200" y="304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8442" name="Oval 20"/>
          <p:cNvSpPr>
            <a:spLocks noChangeArrowheads="1"/>
          </p:cNvSpPr>
          <p:nvPr/>
        </p:nvSpPr>
        <p:spPr bwMode="auto">
          <a:xfrm>
            <a:off x="2590800" y="1600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8443" name="Oval 21"/>
          <p:cNvSpPr>
            <a:spLocks noChangeArrowheads="1"/>
          </p:cNvSpPr>
          <p:nvPr/>
        </p:nvSpPr>
        <p:spPr bwMode="auto">
          <a:xfrm>
            <a:off x="6019800" y="1447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5" name="Oval 22"/>
          <p:cNvSpPr>
            <a:spLocks noChangeArrowheads="1"/>
          </p:cNvSpPr>
          <p:nvPr/>
        </p:nvSpPr>
        <p:spPr bwMode="auto">
          <a:xfrm>
            <a:off x="1447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8445" name="Oval 23"/>
          <p:cNvSpPr>
            <a:spLocks noChangeArrowheads="1"/>
          </p:cNvSpPr>
          <p:nvPr/>
        </p:nvSpPr>
        <p:spPr bwMode="auto">
          <a:xfrm>
            <a:off x="3352800" y="3124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8446" name="Oval 24"/>
          <p:cNvSpPr>
            <a:spLocks noChangeArrowheads="1"/>
          </p:cNvSpPr>
          <p:nvPr/>
        </p:nvSpPr>
        <p:spPr bwMode="auto">
          <a:xfrm>
            <a:off x="5257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8" name="Oval 25"/>
          <p:cNvSpPr>
            <a:spLocks noChangeArrowheads="1"/>
          </p:cNvSpPr>
          <p:nvPr/>
        </p:nvSpPr>
        <p:spPr bwMode="auto">
          <a:xfrm>
            <a:off x="7162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6858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20" name="Oval 27"/>
          <p:cNvSpPr>
            <a:spLocks noChangeArrowheads="1"/>
          </p:cNvSpPr>
          <p:nvPr/>
        </p:nvSpPr>
        <p:spPr bwMode="auto">
          <a:xfrm>
            <a:off x="19050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18450" name="Oval 28"/>
          <p:cNvSpPr>
            <a:spLocks noChangeArrowheads="1"/>
          </p:cNvSpPr>
          <p:nvPr/>
        </p:nvSpPr>
        <p:spPr bwMode="auto">
          <a:xfrm>
            <a:off x="2743200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18449" name="Oval 29"/>
          <p:cNvSpPr>
            <a:spLocks noChangeArrowheads="1"/>
          </p:cNvSpPr>
          <p:nvPr/>
        </p:nvSpPr>
        <p:spPr bwMode="auto">
          <a:xfrm>
            <a:off x="3962400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K</a:t>
            </a:r>
          </a:p>
        </p:txBody>
      </p:sp>
      <p:sp>
        <p:nvSpPr>
          <p:cNvPr id="18452" name="Oval 30"/>
          <p:cNvSpPr>
            <a:spLocks noChangeArrowheads="1"/>
          </p:cNvSpPr>
          <p:nvPr/>
        </p:nvSpPr>
        <p:spPr bwMode="auto">
          <a:xfrm>
            <a:off x="47244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25" name="Oval 32"/>
          <p:cNvSpPr>
            <a:spLocks noChangeArrowheads="1"/>
          </p:cNvSpPr>
          <p:nvPr/>
        </p:nvSpPr>
        <p:spPr bwMode="auto">
          <a:xfrm>
            <a:off x="70104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8077200" y="4343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O</a:t>
            </a:r>
          </a:p>
        </p:txBody>
      </p:sp>
      <p:sp>
        <p:nvSpPr>
          <p:cNvPr id="18455" name="Line 34"/>
          <p:cNvSpPr>
            <a:spLocks noChangeShapeType="1"/>
          </p:cNvSpPr>
          <p:nvPr/>
        </p:nvSpPr>
        <p:spPr bwMode="auto">
          <a:xfrm flipH="1">
            <a:off x="2971800" y="685800"/>
            <a:ext cx="12954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6" name="Line 35"/>
          <p:cNvSpPr>
            <a:spLocks noChangeShapeType="1"/>
          </p:cNvSpPr>
          <p:nvPr/>
        </p:nvSpPr>
        <p:spPr bwMode="auto">
          <a:xfrm>
            <a:off x="4724400" y="609600"/>
            <a:ext cx="13716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36"/>
          <p:cNvSpPr>
            <a:spLocks noChangeShapeType="1"/>
          </p:cNvSpPr>
          <p:nvPr/>
        </p:nvSpPr>
        <p:spPr bwMode="auto">
          <a:xfrm flipH="1">
            <a:off x="1828800" y="1981200"/>
            <a:ext cx="7620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8" name="Line 37"/>
          <p:cNvSpPr>
            <a:spLocks noChangeShapeType="1"/>
          </p:cNvSpPr>
          <p:nvPr/>
        </p:nvSpPr>
        <p:spPr bwMode="auto">
          <a:xfrm>
            <a:off x="3048000" y="1905000"/>
            <a:ext cx="6096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9" name="Line 38"/>
          <p:cNvSpPr>
            <a:spLocks noChangeShapeType="1"/>
          </p:cNvSpPr>
          <p:nvPr/>
        </p:nvSpPr>
        <p:spPr bwMode="auto">
          <a:xfrm flipH="1">
            <a:off x="5486400" y="1981200"/>
            <a:ext cx="7620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9"/>
          <p:cNvSpPr>
            <a:spLocks noChangeShapeType="1"/>
          </p:cNvSpPr>
          <p:nvPr/>
        </p:nvSpPr>
        <p:spPr bwMode="auto">
          <a:xfrm>
            <a:off x="6477000" y="1828800"/>
            <a:ext cx="8382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41"/>
          <p:cNvSpPr>
            <a:spLocks noChangeShapeType="1"/>
          </p:cNvSpPr>
          <p:nvPr/>
        </p:nvSpPr>
        <p:spPr bwMode="auto">
          <a:xfrm>
            <a:off x="1905000" y="3352800"/>
            <a:ext cx="1524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2" name="Line 42"/>
          <p:cNvSpPr>
            <a:spLocks noChangeShapeType="1"/>
          </p:cNvSpPr>
          <p:nvPr/>
        </p:nvSpPr>
        <p:spPr bwMode="auto">
          <a:xfrm flipH="1">
            <a:off x="3048000" y="3429000"/>
            <a:ext cx="3048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43"/>
          <p:cNvSpPr>
            <a:spLocks noChangeShapeType="1"/>
          </p:cNvSpPr>
          <p:nvPr/>
        </p:nvSpPr>
        <p:spPr bwMode="auto">
          <a:xfrm>
            <a:off x="3810000" y="3352800"/>
            <a:ext cx="3048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4" name="Line 44"/>
          <p:cNvSpPr>
            <a:spLocks noChangeShapeType="1"/>
          </p:cNvSpPr>
          <p:nvPr/>
        </p:nvSpPr>
        <p:spPr bwMode="auto">
          <a:xfrm flipH="1">
            <a:off x="4953000" y="3429000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46"/>
          <p:cNvSpPr>
            <a:spLocks noChangeShapeType="1"/>
          </p:cNvSpPr>
          <p:nvPr/>
        </p:nvSpPr>
        <p:spPr bwMode="auto">
          <a:xfrm flipH="1">
            <a:off x="7162800" y="3505200"/>
            <a:ext cx="762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47"/>
          <p:cNvSpPr>
            <a:spLocks noChangeShapeType="1"/>
          </p:cNvSpPr>
          <p:nvPr/>
        </p:nvSpPr>
        <p:spPr bwMode="auto">
          <a:xfrm>
            <a:off x="7620000" y="3352800"/>
            <a:ext cx="5334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7" name="Text Box 48"/>
          <p:cNvSpPr txBox="1">
            <a:spLocks noChangeArrowheads="1"/>
          </p:cNvSpPr>
          <p:nvPr/>
        </p:nvSpPr>
        <p:spPr bwMode="auto">
          <a:xfrm>
            <a:off x="3295650" y="685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8468" name="Text Box 49"/>
          <p:cNvSpPr txBox="1">
            <a:spLocks noChangeArrowheads="1"/>
          </p:cNvSpPr>
          <p:nvPr/>
        </p:nvSpPr>
        <p:spPr bwMode="auto">
          <a:xfrm>
            <a:off x="5353050" y="762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8469" name="Text Box 50"/>
          <p:cNvSpPr txBox="1">
            <a:spLocks noChangeArrowheads="1"/>
          </p:cNvSpPr>
          <p:nvPr/>
        </p:nvSpPr>
        <p:spPr bwMode="auto">
          <a:xfrm>
            <a:off x="1981200" y="2147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8470" name="Text Box 51"/>
          <p:cNvSpPr txBox="1">
            <a:spLocks noChangeArrowheads="1"/>
          </p:cNvSpPr>
          <p:nvPr/>
        </p:nvSpPr>
        <p:spPr bwMode="auto">
          <a:xfrm>
            <a:off x="5657850" y="2224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8471" name="Text Box 52"/>
          <p:cNvSpPr txBox="1">
            <a:spLocks noChangeArrowheads="1"/>
          </p:cNvSpPr>
          <p:nvPr/>
        </p:nvSpPr>
        <p:spPr bwMode="auto">
          <a:xfrm>
            <a:off x="4800600" y="3671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69342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8473" name="Text Box 54"/>
          <p:cNvSpPr txBox="1">
            <a:spLocks noChangeArrowheads="1"/>
          </p:cNvSpPr>
          <p:nvPr/>
        </p:nvSpPr>
        <p:spPr bwMode="auto">
          <a:xfrm>
            <a:off x="291465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8474" name="Text Box 56"/>
          <p:cNvSpPr txBox="1">
            <a:spLocks noChangeArrowheads="1"/>
          </p:cNvSpPr>
          <p:nvPr/>
        </p:nvSpPr>
        <p:spPr bwMode="auto">
          <a:xfrm>
            <a:off x="3276600" y="2133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8475" name="Text Box 57"/>
          <p:cNvSpPr txBox="1">
            <a:spLocks noChangeArrowheads="1"/>
          </p:cNvSpPr>
          <p:nvPr/>
        </p:nvSpPr>
        <p:spPr bwMode="auto">
          <a:xfrm>
            <a:off x="6781800" y="20574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9" name="Text Box 58"/>
          <p:cNvSpPr txBox="1">
            <a:spLocks noChangeArrowheads="1"/>
          </p:cNvSpPr>
          <p:nvPr/>
        </p:nvSpPr>
        <p:spPr bwMode="auto">
          <a:xfrm>
            <a:off x="7943850" y="3671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8478" name="Text Box 60"/>
          <p:cNvSpPr txBox="1">
            <a:spLocks noChangeArrowheads="1"/>
          </p:cNvSpPr>
          <p:nvPr/>
        </p:nvSpPr>
        <p:spPr bwMode="auto">
          <a:xfrm>
            <a:off x="39624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2" name="Text Box 61"/>
          <p:cNvSpPr txBox="1">
            <a:spLocks noChangeArrowheads="1"/>
          </p:cNvSpPr>
          <p:nvPr/>
        </p:nvSpPr>
        <p:spPr bwMode="auto">
          <a:xfrm>
            <a:off x="19050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8479" name="Rectangle 62"/>
          <p:cNvSpPr>
            <a:spLocks noChangeArrowheads="1"/>
          </p:cNvSpPr>
          <p:nvPr/>
        </p:nvSpPr>
        <p:spPr bwMode="auto">
          <a:xfrm>
            <a:off x="-3810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80" name="Rectangle 63"/>
          <p:cNvSpPr>
            <a:spLocks noChangeArrowheads="1"/>
          </p:cNvSpPr>
          <p:nvPr/>
        </p:nvSpPr>
        <p:spPr bwMode="auto">
          <a:xfrm>
            <a:off x="-3810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81" name="Rectangle 64"/>
          <p:cNvSpPr>
            <a:spLocks noChangeArrowheads="1"/>
          </p:cNvSpPr>
          <p:nvPr/>
        </p:nvSpPr>
        <p:spPr bwMode="auto">
          <a:xfrm>
            <a:off x="-381000" y="3505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" name="Oval 84"/>
          <p:cNvSpPr>
            <a:spLocks noChangeArrowheads="1"/>
          </p:cNvSpPr>
          <p:nvPr/>
        </p:nvSpPr>
        <p:spPr bwMode="auto">
          <a:xfrm>
            <a:off x="1219200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57" name="Oval 85"/>
          <p:cNvSpPr>
            <a:spLocks noChangeArrowheads="1"/>
          </p:cNvSpPr>
          <p:nvPr/>
        </p:nvSpPr>
        <p:spPr bwMode="auto">
          <a:xfrm>
            <a:off x="1905000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8484" name="Oval 86"/>
          <p:cNvSpPr>
            <a:spLocks noChangeArrowheads="1"/>
          </p:cNvSpPr>
          <p:nvPr/>
        </p:nvSpPr>
        <p:spPr bwMode="auto">
          <a:xfrm>
            <a:off x="2438400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8485" name="Oval 87"/>
          <p:cNvSpPr>
            <a:spLocks noChangeArrowheads="1"/>
          </p:cNvSpPr>
          <p:nvPr/>
        </p:nvSpPr>
        <p:spPr bwMode="auto">
          <a:xfrm>
            <a:off x="29718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18487" name="Oval 88"/>
          <p:cNvSpPr>
            <a:spLocks noChangeArrowheads="1"/>
          </p:cNvSpPr>
          <p:nvPr/>
        </p:nvSpPr>
        <p:spPr bwMode="auto">
          <a:xfrm>
            <a:off x="35052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8488" name="Oval 89"/>
          <p:cNvSpPr>
            <a:spLocks noChangeArrowheads="1"/>
          </p:cNvSpPr>
          <p:nvPr/>
        </p:nvSpPr>
        <p:spPr bwMode="auto">
          <a:xfrm>
            <a:off x="39624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4" name="Oval 90"/>
          <p:cNvSpPr>
            <a:spLocks noChangeArrowheads="1"/>
          </p:cNvSpPr>
          <p:nvPr/>
        </p:nvSpPr>
        <p:spPr bwMode="auto">
          <a:xfrm>
            <a:off x="44958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8489" name="Oval 91"/>
          <p:cNvSpPr>
            <a:spLocks noChangeArrowheads="1"/>
          </p:cNvSpPr>
          <p:nvPr/>
        </p:nvSpPr>
        <p:spPr bwMode="auto">
          <a:xfrm>
            <a:off x="51816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66" name="Oval 94"/>
          <p:cNvSpPr>
            <a:spLocks noChangeArrowheads="1"/>
          </p:cNvSpPr>
          <p:nvPr/>
        </p:nvSpPr>
        <p:spPr bwMode="auto">
          <a:xfrm>
            <a:off x="70104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28</a:t>
            </a:r>
          </a:p>
        </p:txBody>
      </p:sp>
      <p:sp>
        <p:nvSpPr>
          <p:cNvPr id="67" name="Oval 95"/>
          <p:cNvSpPr>
            <a:spLocks noChangeArrowheads="1"/>
          </p:cNvSpPr>
          <p:nvPr/>
        </p:nvSpPr>
        <p:spPr bwMode="auto">
          <a:xfrm>
            <a:off x="76200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29</a:t>
            </a:r>
          </a:p>
        </p:txBody>
      </p:sp>
      <p:sp>
        <p:nvSpPr>
          <p:cNvPr id="68" name="Oval 96"/>
          <p:cNvSpPr>
            <a:spLocks noChangeArrowheads="1"/>
          </p:cNvSpPr>
          <p:nvPr/>
        </p:nvSpPr>
        <p:spPr bwMode="auto">
          <a:xfrm>
            <a:off x="80772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69" name="Oval 97"/>
          <p:cNvSpPr>
            <a:spLocks noChangeArrowheads="1"/>
          </p:cNvSpPr>
          <p:nvPr/>
        </p:nvSpPr>
        <p:spPr bwMode="auto">
          <a:xfrm>
            <a:off x="86868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31</a:t>
            </a:r>
          </a:p>
        </p:txBody>
      </p:sp>
      <p:sp>
        <p:nvSpPr>
          <p:cNvPr id="70" name="Line 100"/>
          <p:cNvSpPr>
            <a:spLocks noChangeShapeType="1"/>
          </p:cNvSpPr>
          <p:nvPr/>
        </p:nvSpPr>
        <p:spPr bwMode="auto">
          <a:xfrm flipH="1">
            <a:off x="1447800" y="4876800"/>
            <a:ext cx="4572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101"/>
          <p:cNvSpPr>
            <a:spLocks noChangeShapeType="1"/>
          </p:cNvSpPr>
          <p:nvPr/>
        </p:nvSpPr>
        <p:spPr bwMode="auto">
          <a:xfrm>
            <a:off x="2133600" y="5029200"/>
            <a:ext cx="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6" name="Line 102"/>
          <p:cNvSpPr>
            <a:spLocks noChangeShapeType="1"/>
          </p:cNvSpPr>
          <p:nvPr/>
        </p:nvSpPr>
        <p:spPr bwMode="auto">
          <a:xfrm flipH="1">
            <a:off x="2667000" y="5029200"/>
            <a:ext cx="1524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7" name="Line 103"/>
          <p:cNvSpPr>
            <a:spLocks noChangeShapeType="1"/>
          </p:cNvSpPr>
          <p:nvPr/>
        </p:nvSpPr>
        <p:spPr bwMode="auto">
          <a:xfrm>
            <a:off x="3124200" y="5029200"/>
            <a:ext cx="76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01" name="Line 104"/>
          <p:cNvSpPr>
            <a:spLocks noChangeShapeType="1"/>
          </p:cNvSpPr>
          <p:nvPr/>
        </p:nvSpPr>
        <p:spPr bwMode="auto">
          <a:xfrm flipH="1">
            <a:off x="3733800" y="4953000"/>
            <a:ext cx="2286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02" name="Line 105"/>
          <p:cNvSpPr>
            <a:spLocks noChangeShapeType="1"/>
          </p:cNvSpPr>
          <p:nvPr/>
        </p:nvSpPr>
        <p:spPr bwMode="auto">
          <a:xfrm flipH="1">
            <a:off x="4191000" y="5105400"/>
            <a:ext cx="762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00" name="Line 106"/>
          <p:cNvSpPr>
            <a:spLocks noChangeShapeType="1"/>
          </p:cNvSpPr>
          <p:nvPr/>
        </p:nvSpPr>
        <p:spPr bwMode="auto">
          <a:xfrm flipH="1">
            <a:off x="4648200" y="4953000"/>
            <a:ext cx="1524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107"/>
          <p:cNvSpPr>
            <a:spLocks noChangeShapeType="1"/>
          </p:cNvSpPr>
          <p:nvPr/>
        </p:nvSpPr>
        <p:spPr bwMode="auto">
          <a:xfrm>
            <a:off x="5105400" y="4953000"/>
            <a:ext cx="3048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110"/>
          <p:cNvSpPr>
            <a:spLocks noChangeShapeType="1"/>
          </p:cNvSpPr>
          <p:nvPr/>
        </p:nvSpPr>
        <p:spPr bwMode="auto">
          <a:xfrm flipH="1">
            <a:off x="7162800" y="5029200"/>
            <a:ext cx="762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Line 111"/>
          <p:cNvSpPr>
            <a:spLocks noChangeShapeType="1"/>
          </p:cNvSpPr>
          <p:nvPr/>
        </p:nvSpPr>
        <p:spPr bwMode="auto">
          <a:xfrm>
            <a:off x="7391400" y="4953000"/>
            <a:ext cx="381000" cy="12954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Line 112"/>
          <p:cNvSpPr>
            <a:spLocks noChangeShapeType="1"/>
          </p:cNvSpPr>
          <p:nvPr/>
        </p:nvSpPr>
        <p:spPr bwMode="auto">
          <a:xfrm flipH="1">
            <a:off x="8229600" y="4876800"/>
            <a:ext cx="7620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Line 113"/>
          <p:cNvSpPr>
            <a:spLocks noChangeShapeType="1"/>
          </p:cNvSpPr>
          <p:nvPr/>
        </p:nvSpPr>
        <p:spPr bwMode="auto">
          <a:xfrm>
            <a:off x="8534400" y="4648200"/>
            <a:ext cx="381000" cy="1600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Line 40"/>
          <p:cNvSpPr>
            <a:spLocks noChangeShapeType="1"/>
          </p:cNvSpPr>
          <p:nvPr/>
        </p:nvSpPr>
        <p:spPr bwMode="auto">
          <a:xfrm flipH="1">
            <a:off x="990600" y="3429000"/>
            <a:ext cx="4572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Text Box 55"/>
          <p:cNvSpPr txBox="1">
            <a:spLocks noChangeArrowheads="1"/>
          </p:cNvSpPr>
          <p:nvPr/>
        </p:nvSpPr>
        <p:spPr bwMode="auto">
          <a:xfrm>
            <a:off x="9144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6" name="Oval 82"/>
          <p:cNvSpPr>
            <a:spLocks noChangeArrowheads="1"/>
          </p:cNvSpPr>
          <p:nvPr/>
        </p:nvSpPr>
        <p:spPr bwMode="auto">
          <a:xfrm>
            <a:off x="0" y="6019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87" name="Oval 83"/>
          <p:cNvSpPr>
            <a:spLocks noChangeArrowheads="1"/>
          </p:cNvSpPr>
          <p:nvPr/>
        </p:nvSpPr>
        <p:spPr bwMode="auto">
          <a:xfrm>
            <a:off x="609600" y="6019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88" name="Line 98"/>
          <p:cNvSpPr>
            <a:spLocks noChangeShapeType="1"/>
          </p:cNvSpPr>
          <p:nvPr/>
        </p:nvSpPr>
        <p:spPr bwMode="auto">
          <a:xfrm flipH="1">
            <a:off x="228600" y="4876800"/>
            <a:ext cx="457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Line 99"/>
          <p:cNvSpPr>
            <a:spLocks noChangeShapeType="1"/>
          </p:cNvSpPr>
          <p:nvPr/>
        </p:nvSpPr>
        <p:spPr bwMode="auto">
          <a:xfrm flipH="1">
            <a:off x="838200" y="5029200"/>
            <a:ext cx="76200" cy="990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Text Box 114"/>
          <p:cNvSpPr txBox="1">
            <a:spLocks noChangeArrowheads="1"/>
          </p:cNvSpPr>
          <p:nvPr/>
        </p:nvSpPr>
        <p:spPr bwMode="auto">
          <a:xfrm>
            <a:off x="152400" y="5272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91" name="Text Box 115"/>
          <p:cNvSpPr txBox="1">
            <a:spLocks noChangeArrowheads="1"/>
          </p:cNvSpPr>
          <p:nvPr/>
        </p:nvSpPr>
        <p:spPr bwMode="auto">
          <a:xfrm>
            <a:off x="844550" y="5334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92" name="Text Box 116"/>
          <p:cNvSpPr txBox="1">
            <a:spLocks noChangeArrowheads="1"/>
          </p:cNvSpPr>
          <p:nvPr/>
        </p:nvSpPr>
        <p:spPr bwMode="auto">
          <a:xfrm>
            <a:off x="1371600" y="5424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93" name="Text Box 117"/>
          <p:cNvSpPr txBox="1">
            <a:spLocks noChangeArrowheads="1"/>
          </p:cNvSpPr>
          <p:nvPr/>
        </p:nvSpPr>
        <p:spPr bwMode="auto">
          <a:xfrm>
            <a:off x="2063750" y="5486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18516" name="Text Box 118"/>
          <p:cNvSpPr txBox="1">
            <a:spLocks noChangeArrowheads="1"/>
          </p:cNvSpPr>
          <p:nvPr/>
        </p:nvSpPr>
        <p:spPr bwMode="auto">
          <a:xfrm>
            <a:off x="2514600" y="5486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18517" name="Text Box 119"/>
          <p:cNvSpPr txBox="1">
            <a:spLocks noChangeArrowheads="1"/>
          </p:cNvSpPr>
          <p:nvPr/>
        </p:nvSpPr>
        <p:spPr bwMode="auto">
          <a:xfrm>
            <a:off x="3124200" y="5548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18523" name="Text Box 120"/>
          <p:cNvSpPr txBox="1">
            <a:spLocks noChangeArrowheads="1"/>
          </p:cNvSpPr>
          <p:nvPr/>
        </p:nvSpPr>
        <p:spPr bwMode="auto">
          <a:xfrm>
            <a:off x="3587750" y="5410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18524" name="Text Box 121"/>
          <p:cNvSpPr txBox="1">
            <a:spLocks noChangeArrowheads="1"/>
          </p:cNvSpPr>
          <p:nvPr/>
        </p:nvSpPr>
        <p:spPr bwMode="auto">
          <a:xfrm>
            <a:off x="4197350" y="54721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18520" name="Text Box 122"/>
          <p:cNvSpPr txBox="1">
            <a:spLocks noChangeArrowheads="1"/>
          </p:cNvSpPr>
          <p:nvPr/>
        </p:nvSpPr>
        <p:spPr bwMode="auto">
          <a:xfrm>
            <a:off x="4502150" y="5486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18521" name="Text Box 123"/>
          <p:cNvSpPr txBox="1">
            <a:spLocks noChangeArrowheads="1"/>
          </p:cNvSpPr>
          <p:nvPr/>
        </p:nvSpPr>
        <p:spPr bwMode="auto">
          <a:xfrm>
            <a:off x="5264150" y="5500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715000" y="3429000"/>
            <a:ext cx="1219200" cy="3352800"/>
            <a:chOff x="5715000" y="3429000"/>
            <a:chExt cx="1219200" cy="3352800"/>
          </a:xfrm>
        </p:grpSpPr>
        <p:sp>
          <p:nvSpPr>
            <p:cNvPr id="18531" name="Oval 31"/>
            <p:cNvSpPr>
              <a:spLocks noChangeArrowheads="1"/>
            </p:cNvSpPr>
            <p:nvPr/>
          </p:nvSpPr>
          <p:spPr bwMode="auto">
            <a:xfrm>
              <a:off x="5943600" y="44196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8532" name="Line 45"/>
            <p:cNvSpPr>
              <a:spLocks noChangeShapeType="1"/>
            </p:cNvSpPr>
            <p:nvPr/>
          </p:nvSpPr>
          <p:spPr bwMode="auto">
            <a:xfrm>
              <a:off x="5715000" y="3429000"/>
              <a:ext cx="304800" cy="10668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3" name="Text Box 59"/>
            <p:cNvSpPr txBox="1">
              <a:spLocks noChangeArrowheads="1"/>
            </p:cNvSpPr>
            <p:nvPr/>
          </p:nvSpPr>
          <p:spPr bwMode="auto">
            <a:xfrm>
              <a:off x="5791200" y="3671888"/>
              <a:ext cx="3619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80008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8534" name="Oval 92"/>
            <p:cNvSpPr>
              <a:spLocks noChangeArrowheads="1"/>
            </p:cNvSpPr>
            <p:nvPr/>
          </p:nvSpPr>
          <p:spPr bwMode="auto">
            <a:xfrm>
              <a:off x="5867400" y="62484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8535" name="Oval 93"/>
            <p:cNvSpPr>
              <a:spLocks noChangeArrowheads="1"/>
            </p:cNvSpPr>
            <p:nvPr/>
          </p:nvSpPr>
          <p:spPr bwMode="auto">
            <a:xfrm>
              <a:off x="6477000" y="62484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18536" name="Line 108"/>
            <p:cNvSpPr>
              <a:spLocks noChangeShapeType="1"/>
            </p:cNvSpPr>
            <p:nvPr/>
          </p:nvSpPr>
          <p:spPr bwMode="auto">
            <a:xfrm>
              <a:off x="6019800" y="4876800"/>
              <a:ext cx="0" cy="137160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7" name="Line 109"/>
            <p:cNvSpPr>
              <a:spLocks noChangeShapeType="1"/>
            </p:cNvSpPr>
            <p:nvPr/>
          </p:nvSpPr>
          <p:spPr bwMode="auto">
            <a:xfrm>
              <a:off x="6324600" y="4876800"/>
              <a:ext cx="304800" cy="137160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8" name="Text Box 124"/>
            <p:cNvSpPr txBox="1">
              <a:spLocks noChangeArrowheads="1"/>
            </p:cNvSpPr>
            <p:nvPr/>
          </p:nvSpPr>
          <p:spPr bwMode="auto">
            <a:xfrm>
              <a:off x="5797550" y="56388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539" name="Text Box 125"/>
            <p:cNvSpPr txBox="1">
              <a:spLocks noChangeArrowheads="1"/>
            </p:cNvSpPr>
            <p:nvPr/>
          </p:nvSpPr>
          <p:spPr bwMode="auto">
            <a:xfrm>
              <a:off x="6477000" y="55626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102" name="Text Box 126"/>
          <p:cNvSpPr txBox="1">
            <a:spLocks noChangeArrowheads="1"/>
          </p:cNvSpPr>
          <p:nvPr/>
        </p:nvSpPr>
        <p:spPr bwMode="auto">
          <a:xfrm>
            <a:off x="693420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103" name="Text Box 127"/>
          <p:cNvSpPr txBox="1">
            <a:spLocks noChangeArrowheads="1"/>
          </p:cNvSpPr>
          <p:nvPr/>
        </p:nvSpPr>
        <p:spPr bwMode="auto">
          <a:xfrm>
            <a:off x="762635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104" name="Text Box 128"/>
          <p:cNvSpPr txBox="1">
            <a:spLocks noChangeArrowheads="1"/>
          </p:cNvSpPr>
          <p:nvPr/>
        </p:nvSpPr>
        <p:spPr bwMode="auto">
          <a:xfrm>
            <a:off x="8001000" y="556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105" name="Text Box 129"/>
          <p:cNvSpPr txBox="1">
            <a:spLocks noChangeArrowheads="1"/>
          </p:cNvSpPr>
          <p:nvPr/>
        </p:nvSpPr>
        <p:spPr bwMode="auto">
          <a:xfrm>
            <a:off x="8763000" y="5576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18527" name="TextBox 147"/>
          <p:cNvSpPr txBox="1">
            <a:spLocks noChangeArrowheads="1"/>
          </p:cNvSpPr>
          <p:nvPr/>
        </p:nvSpPr>
        <p:spPr bwMode="auto">
          <a:xfrm>
            <a:off x="152400" y="76200"/>
            <a:ext cx="3214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rebuchet MS" pitchFamily="34" charset="0"/>
              </a:rPr>
              <a:t>(20,30,10,10),c=40</a:t>
            </a:r>
            <a:endParaRPr lang="zh-CN" altLang="en-US" sz="2800">
              <a:latin typeface="Trebuchet MS" pitchFamily="34" charset="0"/>
            </a:endParaRPr>
          </a:p>
        </p:txBody>
      </p:sp>
      <p:sp>
        <p:nvSpPr>
          <p:cNvPr id="107" name="云形标注 106"/>
          <p:cNvSpPr/>
          <p:nvPr/>
        </p:nvSpPr>
        <p:spPr>
          <a:xfrm>
            <a:off x="301625" y="1600200"/>
            <a:ext cx="1219200" cy="1347788"/>
          </a:xfrm>
          <a:prstGeom prst="cloudCallout">
            <a:avLst>
              <a:gd name="adj1" fmla="val 119792"/>
              <a:gd name="adj2" fmla="val -20643"/>
            </a:avLst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云形标注 107"/>
          <p:cNvSpPr/>
          <p:nvPr/>
        </p:nvSpPr>
        <p:spPr>
          <a:xfrm>
            <a:off x="762000" y="533400"/>
            <a:ext cx="1219200" cy="1347788"/>
          </a:xfrm>
          <a:prstGeom prst="cloudCallout">
            <a:avLst>
              <a:gd name="adj1" fmla="val 132292"/>
              <a:gd name="adj2" fmla="val 269110"/>
            </a:avLst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云形标注 109"/>
          <p:cNvSpPr/>
          <p:nvPr/>
        </p:nvSpPr>
        <p:spPr>
          <a:xfrm>
            <a:off x="7010400" y="152400"/>
            <a:ext cx="1219200" cy="1347788"/>
          </a:xfrm>
          <a:prstGeom prst="cloudCallout">
            <a:avLst>
              <a:gd name="adj1" fmla="val -202864"/>
              <a:gd name="adj2" fmla="val 285364"/>
            </a:avLst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8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1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4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9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2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5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8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41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9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2" dur="500"/>
                                        <p:tgtEl>
                                          <p:spTgt spid="18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5" dur="500"/>
                                        <p:tgtEl>
                                          <p:spTgt spid="18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18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1" dur="500"/>
                                        <p:tgtEl>
                                          <p:spTgt spid="18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4" dur="500"/>
                                        <p:tgtEl>
                                          <p:spTgt spid="18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7" dur="500"/>
                                        <p:tgtEl>
                                          <p:spTgt spid="18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6" grpId="0" animBg="1"/>
      <p:bldP spid="114" grpId="0" animBg="1"/>
      <p:bldP spid="113" grpId="0" animBg="1"/>
      <p:bldP spid="113" grpId="1" animBg="1"/>
      <p:bldP spid="112" grpId="0" animBg="1"/>
      <p:bldP spid="112" grpId="1" animBg="1"/>
      <p:bldP spid="10" grpId="0" animBg="1"/>
      <p:bldP spid="10" grpId="1" animBg="1"/>
      <p:bldP spid="11" grpId="0" animBg="1"/>
      <p:bldP spid="11" grpId="1" animBg="1"/>
      <p:bldP spid="15" grpId="0" animBg="1"/>
      <p:bldP spid="18" grpId="0" animBg="1"/>
      <p:bldP spid="19" grpId="0" animBg="1"/>
      <p:bldP spid="20" grpId="0" animBg="1"/>
      <p:bldP spid="18449" grpId="0" animBg="1"/>
      <p:bldP spid="25" grpId="0" animBg="1"/>
      <p:bldP spid="26" grpId="0" animBg="1"/>
      <p:bldP spid="29" grpId="0" animBg="1"/>
      <p:bldP spid="32" grpId="0" animBg="1"/>
      <p:bldP spid="32" grpId="1" animBg="1"/>
      <p:bldP spid="33" grpId="0" animBg="1"/>
      <p:bldP spid="3" grpId="0" animBg="1"/>
      <p:bldP spid="38" grpId="0" animBg="1"/>
      <p:bldP spid="39" grpId="0" animBg="1"/>
      <p:bldP spid="45" grpId="0"/>
      <p:bldP spid="18475" grpId="0"/>
      <p:bldP spid="49" grpId="0"/>
      <p:bldP spid="18478" grpId="0"/>
      <p:bldP spid="52" grpId="0"/>
      <p:bldP spid="56" grpId="0" animBg="1"/>
      <p:bldP spid="57" grpId="0" animBg="1"/>
      <p:bldP spid="18487" grpId="0" animBg="1"/>
      <p:bldP spid="18488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18501" grpId="0" animBg="1"/>
      <p:bldP spid="18502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/>
      <p:bldP spid="86" grpId="0" animBg="1"/>
      <p:bldP spid="87" grpId="0" animBg="1"/>
      <p:bldP spid="88" grpId="0" animBg="1"/>
      <p:bldP spid="89" grpId="0" animBg="1"/>
      <p:bldP spid="90" grpId="0"/>
      <p:bldP spid="91" grpId="0"/>
      <p:bldP spid="92" grpId="0"/>
      <p:bldP spid="93" grpId="0"/>
      <p:bldP spid="18523" grpId="0"/>
      <p:bldP spid="18524" grpId="0"/>
      <p:bldP spid="102" grpId="0"/>
      <p:bldP spid="103" grpId="0"/>
      <p:bldP spid="104" grpId="0"/>
      <p:bldP spid="105" grpId="0"/>
      <p:bldP spid="107" grpId="0" animBg="1"/>
      <p:bldP spid="108" grpId="0" animBg="1"/>
      <p:bldP spid="1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19459" name="TextBox 104"/>
          <p:cNvSpPr txBox="1">
            <a:spLocks noChangeArrowheads="1"/>
          </p:cNvSpPr>
          <p:nvPr/>
        </p:nvSpPr>
        <p:spPr bwMode="auto">
          <a:xfrm>
            <a:off x="7467600" y="228600"/>
            <a:ext cx="671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P170</a:t>
            </a:r>
            <a:endParaRPr lang="zh-CN" altLang="en-US" b="1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222250" y="254000"/>
            <a:ext cx="16065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ea typeface="华文楷体" pitchFamily="2" charset="-122"/>
              </a:rPr>
              <a:t>装载问题</a:t>
            </a:r>
          </a:p>
        </p:txBody>
      </p:sp>
      <p:sp>
        <p:nvSpPr>
          <p:cNvPr id="19461" name="TextBox 8"/>
          <p:cNvSpPr txBox="1">
            <a:spLocks noChangeArrowheads="1"/>
          </p:cNvSpPr>
          <p:nvPr/>
        </p:nvSpPr>
        <p:spPr bwMode="auto">
          <a:xfrm>
            <a:off x="533400" y="838200"/>
            <a:ext cx="2954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优先队列式：</a:t>
            </a:r>
          </a:p>
        </p:txBody>
      </p:sp>
      <p:sp>
        <p:nvSpPr>
          <p:cNvPr id="10" name="矩形标注 9"/>
          <p:cNvSpPr>
            <a:spLocks noChangeArrowheads="1"/>
          </p:cNvSpPr>
          <p:nvPr/>
        </p:nvSpPr>
        <p:spPr bwMode="auto">
          <a:xfrm>
            <a:off x="2011363" y="2286000"/>
            <a:ext cx="5532437" cy="685800"/>
          </a:xfrm>
          <a:prstGeom prst="wedgeRectCallout">
            <a:avLst>
              <a:gd name="adj1" fmla="val -58551"/>
              <a:gd name="adj2" fmla="val -147116"/>
            </a:avLst>
          </a:prstGeom>
          <a:gradFill rotWithShape="0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/>
          </a:gradFill>
          <a:ln w="57150" algn="ctr">
            <a:solidFill>
              <a:srgbClr val="FF00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+mn-ea"/>
                <a:ea typeface="+mn-ea"/>
              </a:rPr>
              <a:t>用最大优先队列存储活结点表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09800" y="3581400"/>
            <a:ext cx="5029200" cy="923925"/>
          </a:xfrm>
          <a:prstGeom prst="rect">
            <a:avLst/>
          </a:prstGeom>
          <a:pattFill prst="plaid">
            <a:fgClr>
              <a:srgbClr val="FFFF00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600" b="1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优先级依据是什么？</a:t>
            </a:r>
            <a:endParaRPr lang="zh-CN" altLang="en-US" sz="3600" b="1"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20483" name="TextBox 104"/>
          <p:cNvSpPr txBox="1">
            <a:spLocks noChangeArrowheads="1"/>
          </p:cNvSpPr>
          <p:nvPr/>
        </p:nvSpPr>
        <p:spPr bwMode="auto">
          <a:xfrm>
            <a:off x="7467600" y="228600"/>
            <a:ext cx="6415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CC"/>
                </a:solidFill>
                <a:latin typeface="+mn-ea"/>
                <a:ea typeface="+mn-ea"/>
                <a:cs typeface="Times New Roman" pitchFamily="18" charset="0"/>
              </a:rPr>
              <a:t>P170</a:t>
            </a:r>
            <a:endParaRPr lang="zh-CN" altLang="en-US" b="1">
              <a:solidFill>
                <a:srgbClr val="0000CC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222250" y="254000"/>
            <a:ext cx="16065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+mn-ea"/>
                <a:ea typeface="+mn-ea"/>
              </a:rPr>
              <a:t>装载问题</a:t>
            </a:r>
          </a:p>
        </p:txBody>
      </p:sp>
      <p:sp>
        <p:nvSpPr>
          <p:cNvPr id="20485" name="TextBox 8"/>
          <p:cNvSpPr txBox="1">
            <a:spLocks noChangeArrowheads="1"/>
          </p:cNvSpPr>
          <p:nvPr/>
        </p:nvSpPr>
        <p:spPr bwMode="auto">
          <a:xfrm>
            <a:off x="533400" y="838200"/>
            <a:ext cx="2954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00FF"/>
                </a:solidFill>
                <a:latin typeface="+mn-ea"/>
                <a:ea typeface="+mn-ea"/>
              </a:rPr>
              <a:t>优先队列式：</a:t>
            </a:r>
          </a:p>
        </p:txBody>
      </p:sp>
      <p:sp>
        <p:nvSpPr>
          <p:cNvPr id="20486" name="矩形标注 9"/>
          <p:cNvSpPr>
            <a:spLocks noChangeArrowheads="1"/>
          </p:cNvSpPr>
          <p:nvPr/>
        </p:nvSpPr>
        <p:spPr bwMode="auto">
          <a:xfrm>
            <a:off x="2011363" y="2286000"/>
            <a:ext cx="5532437" cy="685800"/>
          </a:xfrm>
          <a:prstGeom prst="wedgeRectCallout">
            <a:avLst>
              <a:gd name="adj1" fmla="val -58551"/>
              <a:gd name="adj2" fmla="val -147116"/>
            </a:avLst>
          </a:prstGeom>
          <a:gradFill rotWithShape="0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/>
          </a:gradFill>
          <a:ln w="57150" algn="ctr">
            <a:solidFill>
              <a:srgbClr val="FF00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+mn-ea"/>
                <a:ea typeface="+mn-ea"/>
              </a:rPr>
              <a:t>用最大优先队列存储活结点表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04800" y="3429000"/>
            <a:ext cx="8382000" cy="1323439"/>
          </a:xfrm>
          <a:prstGeom prst="rect">
            <a:avLst/>
          </a:prstGeom>
          <a:pattFill prst="plaid">
            <a:fgClr>
              <a:srgbClr val="FFFF00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C00000"/>
                </a:solidFill>
                <a:latin typeface="+mn-ea"/>
                <a:ea typeface="+mn-ea"/>
              </a:rPr>
              <a:t>优先级：</a:t>
            </a:r>
            <a:r>
              <a:rPr lang="zh-CN" altLang="en-US" sz="2800" b="1">
                <a:latin typeface="+mn-ea"/>
                <a:ea typeface="+mn-ea"/>
              </a:rPr>
              <a:t>从根结点到结点</a:t>
            </a:r>
            <a:r>
              <a:rPr lang="en-US" altLang="zh-CN" sz="2800" b="1">
                <a:latin typeface="+mn-ea"/>
                <a:ea typeface="+mn-ea"/>
              </a:rPr>
              <a:t>x</a:t>
            </a:r>
            <a:r>
              <a:rPr lang="zh-CN" altLang="en-US" sz="2800" b="1">
                <a:latin typeface="+mn-ea"/>
                <a:ea typeface="+mn-ea"/>
              </a:rPr>
              <a:t>的路径所相应的载重量</a:t>
            </a:r>
            <a:endParaRPr lang="en-US" altLang="zh-CN" sz="2800" b="1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>
                <a:latin typeface="+mn-ea"/>
                <a:ea typeface="+mn-ea"/>
              </a:rPr>
              <a:t>                    </a:t>
            </a:r>
            <a:r>
              <a:rPr lang="zh-CN" altLang="en-US" sz="2800" b="1">
                <a:latin typeface="+mn-ea"/>
                <a:ea typeface="+mn-ea"/>
              </a:rPr>
              <a:t>再加上剩余集装箱的重量和。</a:t>
            </a: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43200" y="5036403"/>
            <a:ext cx="2667000" cy="83099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b="1">
                <a:noFill/>
                <a:latin typeface="+mn-ea"/>
                <a:ea typeface="+mn-ea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val 15"/>
          <p:cNvSpPr>
            <a:spLocks noChangeArrowheads="1"/>
          </p:cNvSpPr>
          <p:nvPr/>
        </p:nvSpPr>
        <p:spPr bwMode="auto">
          <a:xfrm>
            <a:off x="4800600" y="58674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9" name="Oval 15"/>
          <p:cNvSpPr>
            <a:spLocks noChangeArrowheads="1"/>
          </p:cNvSpPr>
          <p:nvPr/>
        </p:nvSpPr>
        <p:spPr bwMode="auto">
          <a:xfrm>
            <a:off x="4495800" y="41148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" name="Oval 15"/>
          <p:cNvSpPr>
            <a:spLocks noChangeArrowheads="1"/>
          </p:cNvSpPr>
          <p:nvPr/>
        </p:nvSpPr>
        <p:spPr bwMode="auto">
          <a:xfrm>
            <a:off x="4953000" y="2667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" name="Oval 15"/>
          <p:cNvSpPr>
            <a:spLocks noChangeArrowheads="1"/>
          </p:cNvSpPr>
          <p:nvPr/>
        </p:nvSpPr>
        <p:spPr bwMode="auto">
          <a:xfrm>
            <a:off x="3124200" y="28956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" name="Oval 15"/>
          <p:cNvSpPr>
            <a:spLocks noChangeArrowheads="1"/>
          </p:cNvSpPr>
          <p:nvPr/>
        </p:nvSpPr>
        <p:spPr bwMode="auto">
          <a:xfrm>
            <a:off x="5715000" y="12192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2286000" y="12954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3962400" y="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3" name="Oval 19"/>
          <p:cNvSpPr>
            <a:spLocks noChangeArrowheads="1"/>
          </p:cNvSpPr>
          <p:nvPr/>
        </p:nvSpPr>
        <p:spPr bwMode="auto">
          <a:xfrm>
            <a:off x="4267200" y="304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1514" name="Oval 20"/>
          <p:cNvSpPr>
            <a:spLocks noChangeArrowheads="1"/>
          </p:cNvSpPr>
          <p:nvPr/>
        </p:nvSpPr>
        <p:spPr bwMode="auto">
          <a:xfrm>
            <a:off x="2590800" y="1600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1515" name="Oval 21"/>
          <p:cNvSpPr>
            <a:spLocks noChangeArrowheads="1"/>
          </p:cNvSpPr>
          <p:nvPr/>
        </p:nvSpPr>
        <p:spPr bwMode="auto">
          <a:xfrm>
            <a:off x="6019800" y="1447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5" name="Oval 22"/>
          <p:cNvSpPr>
            <a:spLocks noChangeArrowheads="1"/>
          </p:cNvSpPr>
          <p:nvPr/>
        </p:nvSpPr>
        <p:spPr bwMode="auto">
          <a:xfrm>
            <a:off x="1447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21517" name="Oval 23"/>
          <p:cNvSpPr>
            <a:spLocks noChangeArrowheads="1"/>
          </p:cNvSpPr>
          <p:nvPr/>
        </p:nvSpPr>
        <p:spPr bwMode="auto">
          <a:xfrm>
            <a:off x="3352800" y="3124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21518" name="Oval 24"/>
          <p:cNvSpPr>
            <a:spLocks noChangeArrowheads="1"/>
          </p:cNvSpPr>
          <p:nvPr/>
        </p:nvSpPr>
        <p:spPr bwMode="auto">
          <a:xfrm>
            <a:off x="5257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8" name="Oval 25"/>
          <p:cNvSpPr>
            <a:spLocks noChangeArrowheads="1"/>
          </p:cNvSpPr>
          <p:nvPr/>
        </p:nvSpPr>
        <p:spPr bwMode="auto">
          <a:xfrm>
            <a:off x="7162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6858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20" name="Oval 27"/>
          <p:cNvSpPr>
            <a:spLocks noChangeArrowheads="1"/>
          </p:cNvSpPr>
          <p:nvPr/>
        </p:nvSpPr>
        <p:spPr bwMode="auto">
          <a:xfrm>
            <a:off x="19050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18450" name="Oval 28"/>
          <p:cNvSpPr>
            <a:spLocks noChangeArrowheads="1"/>
          </p:cNvSpPr>
          <p:nvPr/>
        </p:nvSpPr>
        <p:spPr bwMode="auto">
          <a:xfrm>
            <a:off x="2743200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18449" name="Oval 29"/>
          <p:cNvSpPr>
            <a:spLocks noChangeArrowheads="1"/>
          </p:cNvSpPr>
          <p:nvPr/>
        </p:nvSpPr>
        <p:spPr bwMode="auto">
          <a:xfrm>
            <a:off x="3962400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K</a:t>
            </a:r>
          </a:p>
        </p:txBody>
      </p:sp>
      <p:sp>
        <p:nvSpPr>
          <p:cNvPr id="21524" name="Oval 30"/>
          <p:cNvSpPr>
            <a:spLocks noChangeArrowheads="1"/>
          </p:cNvSpPr>
          <p:nvPr/>
        </p:nvSpPr>
        <p:spPr bwMode="auto">
          <a:xfrm>
            <a:off x="47244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25" name="Oval 32"/>
          <p:cNvSpPr>
            <a:spLocks noChangeArrowheads="1"/>
          </p:cNvSpPr>
          <p:nvPr/>
        </p:nvSpPr>
        <p:spPr bwMode="auto">
          <a:xfrm>
            <a:off x="70104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8077200" y="4343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O</a:t>
            </a:r>
          </a:p>
        </p:txBody>
      </p:sp>
      <p:sp>
        <p:nvSpPr>
          <p:cNvPr id="21527" name="Line 34"/>
          <p:cNvSpPr>
            <a:spLocks noChangeShapeType="1"/>
          </p:cNvSpPr>
          <p:nvPr/>
        </p:nvSpPr>
        <p:spPr bwMode="auto">
          <a:xfrm flipH="1">
            <a:off x="2971800" y="685800"/>
            <a:ext cx="12954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8" name="Line 35"/>
          <p:cNvSpPr>
            <a:spLocks noChangeShapeType="1"/>
          </p:cNvSpPr>
          <p:nvPr/>
        </p:nvSpPr>
        <p:spPr bwMode="auto">
          <a:xfrm>
            <a:off x="4724400" y="609600"/>
            <a:ext cx="13716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36"/>
          <p:cNvSpPr>
            <a:spLocks noChangeShapeType="1"/>
          </p:cNvSpPr>
          <p:nvPr/>
        </p:nvSpPr>
        <p:spPr bwMode="auto">
          <a:xfrm flipH="1">
            <a:off x="1828800" y="1981200"/>
            <a:ext cx="7620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3048000" y="1905000"/>
            <a:ext cx="6096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 flipH="1">
            <a:off x="5486400" y="1981200"/>
            <a:ext cx="7620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9"/>
          <p:cNvSpPr>
            <a:spLocks noChangeShapeType="1"/>
          </p:cNvSpPr>
          <p:nvPr/>
        </p:nvSpPr>
        <p:spPr bwMode="auto">
          <a:xfrm>
            <a:off x="6477000" y="1828800"/>
            <a:ext cx="8382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41"/>
          <p:cNvSpPr>
            <a:spLocks noChangeShapeType="1"/>
          </p:cNvSpPr>
          <p:nvPr/>
        </p:nvSpPr>
        <p:spPr bwMode="auto">
          <a:xfrm>
            <a:off x="1905000" y="3352800"/>
            <a:ext cx="1524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2" name="Line 42"/>
          <p:cNvSpPr>
            <a:spLocks noChangeShapeType="1"/>
          </p:cNvSpPr>
          <p:nvPr/>
        </p:nvSpPr>
        <p:spPr bwMode="auto">
          <a:xfrm flipH="1">
            <a:off x="3048000" y="3429000"/>
            <a:ext cx="3048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43"/>
          <p:cNvSpPr>
            <a:spLocks noChangeShapeType="1"/>
          </p:cNvSpPr>
          <p:nvPr/>
        </p:nvSpPr>
        <p:spPr bwMode="auto">
          <a:xfrm>
            <a:off x="3810000" y="3352800"/>
            <a:ext cx="3048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6" name="Line 44"/>
          <p:cNvSpPr>
            <a:spLocks noChangeShapeType="1"/>
          </p:cNvSpPr>
          <p:nvPr/>
        </p:nvSpPr>
        <p:spPr bwMode="auto">
          <a:xfrm flipH="1">
            <a:off x="4953000" y="3429000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46"/>
          <p:cNvSpPr>
            <a:spLocks noChangeShapeType="1"/>
          </p:cNvSpPr>
          <p:nvPr/>
        </p:nvSpPr>
        <p:spPr bwMode="auto">
          <a:xfrm flipH="1">
            <a:off x="7162800" y="3505200"/>
            <a:ext cx="762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47"/>
          <p:cNvSpPr>
            <a:spLocks noChangeShapeType="1"/>
          </p:cNvSpPr>
          <p:nvPr/>
        </p:nvSpPr>
        <p:spPr bwMode="auto">
          <a:xfrm>
            <a:off x="7620000" y="3352800"/>
            <a:ext cx="5334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9" name="Text Box 48"/>
          <p:cNvSpPr txBox="1">
            <a:spLocks noChangeArrowheads="1"/>
          </p:cNvSpPr>
          <p:nvPr/>
        </p:nvSpPr>
        <p:spPr bwMode="auto">
          <a:xfrm>
            <a:off x="3295650" y="685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540" name="Text Box 49"/>
          <p:cNvSpPr txBox="1">
            <a:spLocks noChangeArrowheads="1"/>
          </p:cNvSpPr>
          <p:nvPr/>
        </p:nvSpPr>
        <p:spPr bwMode="auto">
          <a:xfrm>
            <a:off x="5353050" y="762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1541" name="Text Box 50"/>
          <p:cNvSpPr txBox="1">
            <a:spLocks noChangeArrowheads="1"/>
          </p:cNvSpPr>
          <p:nvPr/>
        </p:nvSpPr>
        <p:spPr bwMode="auto">
          <a:xfrm>
            <a:off x="1981200" y="2147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542" name="Text Box 51"/>
          <p:cNvSpPr txBox="1">
            <a:spLocks noChangeArrowheads="1"/>
          </p:cNvSpPr>
          <p:nvPr/>
        </p:nvSpPr>
        <p:spPr bwMode="auto">
          <a:xfrm>
            <a:off x="5657850" y="2224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543" name="Text Box 52"/>
          <p:cNvSpPr txBox="1">
            <a:spLocks noChangeArrowheads="1"/>
          </p:cNvSpPr>
          <p:nvPr/>
        </p:nvSpPr>
        <p:spPr bwMode="auto">
          <a:xfrm>
            <a:off x="4800600" y="3671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69342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8473" name="Text Box 54"/>
          <p:cNvSpPr txBox="1">
            <a:spLocks noChangeArrowheads="1"/>
          </p:cNvSpPr>
          <p:nvPr/>
        </p:nvSpPr>
        <p:spPr bwMode="auto">
          <a:xfrm>
            <a:off x="291465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546" name="Text Box 56"/>
          <p:cNvSpPr txBox="1">
            <a:spLocks noChangeArrowheads="1"/>
          </p:cNvSpPr>
          <p:nvPr/>
        </p:nvSpPr>
        <p:spPr bwMode="auto">
          <a:xfrm>
            <a:off x="3276600" y="2133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80008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8475" name="Text Box 57"/>
          <p:cNvSpPr txBox="1">
            <a:spLocks noChangeArrowheads="1"/>
          </p:cNvSpPr>
          <p:nvPr/>
        </p:nvSpPr>
        <p:spPr bwMode="auto">
          <a:xfrm>
            <a:off x="6781800" y="20574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9" name="Text Box 58"/>
          <p:cNvSpPr txBox="1">
            <a:spLocks noChangeArrowheads="1"/>
          </p:cNvSpPr>
          <p:nvPr/>
        </p:nvSpPr>
        <p:spPr bwMode="auto">
          <a:xfrm>
            <a:off x="7943850" y="3671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8478" name="Text Box 60"/>
          <p:cNvSpPr txBox="1">
            <a:spLocks noChangeArrowheads="1"/>
          </p:cNvSpPr>
          <p:nvPr/>
        </p:nvSpPr>
        <p:spPr bwMode="auto">
          <a:xfrm>
            <a:off x="39624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2" name="Text Box 61"/>
          <p:cNvSpPr txBox="1">
            <a:spLocks noChangeArrowheads="1"/>
          </p:cNvSpPr>
          <p:nvPr/>
        </p:nvSpPr>
        <p:spPr bwMode="auto">
          <a:xfrm>
            <a:off x="19050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1551" name="Rectangle 62"/>
          <p:cNvSpPr>
            <a:spLocks noChangeArrowheads="1"/>
          </p:cNvSpPr>
          <p:nvPr/>
        </p:nvSpPr>
        <p:spPr bwMode="auto">
          <a:xfrm>
            <a:off x="-3810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52" name="Rectangle 63"/>
          <p:cNvSpPr>
            <a:spLocks noChangeArrowheads="1"/>
          </p:cNvSpPr>
          <p:nvPr/>
        </p:nvSpPr>
        <p:spPr bwMode="auto">
          <a:xfrm>
            <a:off x="-3810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53" name="Rectangle 64"/>
          <p:cNvSpPr>
            <a:spLocks noChangeArrowheads="1"/>
          </p:cNvSpPr>
          <p:nvPr/>
        </p:nvSpPr>
        <p:spPr bwMode="auto">
          <a:xfrm>
            <a:off x="-381000" y="3505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" name="Oval 84"/>
          <p:cNvSpPr>
            <a:spLocks noChangeArrowheads="1"/>
          </p:cNvSpPr>
          <p:nvPr/>
        </p:nvSpPr>
        <p:spPr bwMode="auto">
          <a:xfrm>
            <a:off x="1219200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57" name="Oval 85"/>
          <p:cNvSpPr>
            <a:spLocks noChangeArrowheads="1"/>
          </p:cNvSpPr>
          <p:nvPr/>
        </p:nvSpPr>
        <p:spPr bwMode="auto">
          <a:xfrm>
            <a:off x="1905000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8484" name="Oval 86"/>
          <p:cNvSpPr>
            <a:spLocks noChangeArrowheads="1"/>
          </p:cNvSpPr>
          <p:nvPr/>
        </p:nvSpPr>
        <p:spPr bwMode="auto">
          <a:xfrm>
            <a:off x="2438400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8485" name="Oval 87"/>
          <p:cNvSpPr>
            <a:spLocks noChangeArrowheads="1"/>
          </p:cNvSpPr>
          <p:nvPr/>
        </p:nvSpPr>
        <p:spPr bwMode="auto">
          <a:xfrm>
            <a:off x="29718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18487" name="Oval 88"/>
          <p:cNvSpPr>
            <a:spLocks noChangeArrowheads="1"/>
          </p:cNvSpPr>
          <p:nvPr/>
        </p:nvSpPr>
        <p:spPr bwMode="auto">
          <a:xfrm>
            <a:off x="35052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8488" name="Oval 89"/>
          <p:cNvSpPr>
            <a:spLocks noChangeArrowheads="1"/>
          </p:cNvSpPr>
          <p:nvPr/>
        </p:nvSpPr>
        <p:spPr bwMode="auto">
          <a:xfrm>
            <a:off x="39624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4" name="Oval 90"/>
          <p:cNvSpPr>
            <a:spLocks noChangeArrowheads="1"/>
          </p:cNvSpPr>
          <p:nvPr/>
        </p:nvSpPr>
        <p:spPr bwMode="auto">
          <a:xfrm>
            <a:off x="44958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21561" name="Oval 91"/>
          <p:cNvSpPr>
            <a:spLocks noChangeArrowheads="1"/>
          </p:cNvSpPr>
          <p:nvPr/>
        </p:nvSpPr>
        <p:spPr bwMode="auto">
          <a:xfrm>
            <a:off x="51816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66" name="Oval 94"/>
          <p:cNvSpPr>
            <a:spLocks noChangeArrowheads="1"/>
          </p:cNvSpPr>
          <p:nvPr/>
        </p:nvSpPr>
        <p:spPr bwMode="auto">
          <a:xfrm>
            <a:off x="70104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28</a:t>
            </a:r>
          </a:p>
        </p:txBody>
      </p:sp>
      <p:sp>
        <p:nvSpPr>
          <p:cNvPr id="67" name="Oval 95"/>
          <p:cNvSpPr>
            <a:spLocks noChangeArrowheads="1"/>
          </p:cNvSpPr>
          <p:nvPr/>
        </p:nvSpPr>
        <p:spPr bwMode="auto">
          <a:xfrm>
            <a:off x="76200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29</a:t>
            </a:r>
          </a:p>
        </p:txBody>
      </p:sp>
      <p:sp>
        <p:nvSpPr>
          <p:cNvPr id="68" name="Oval 96"/>
          <p:cNvSpPr>
            <a:spLocks noChangeArrowheads="1"/>
          </p:cNvSpPr>
          <p:nvPr/>
        </p:nvSpPr>
        <p:spPr bwMode="auto">
          <a:xfrm>
            <a:off x="80772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69" name="Oval 97"/>
          <p:cNvSpPr>
            <a:spLocks noChangeArrowheads="1"/>
          </p:cNvSpPr>
          <p:nvPr/>
        </p:nvSpPr>
        <p:spPr bwMode="auto">
          <a:xfrm>
            <a:off x="86868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31</a:t>
            </a:r>
          </a:p>
        </p:txBody>
      </p:sp>
      <p:sp>
        <p:nvSpPr>
          <p:cNvPr id="70" name="Line 100"/>
          <p:cNvSpPr>
            <a:spLocks noChangeShapeType="1"/>
          </p:cNvSpPr>
          <p:nvPr/>
        </p:nvSpPr>
        <p:spPr bwMode="auto">
          <a:xfrm flipH="1">
            <a:off x="1447800" y="4876800"/>
            <a:ext cx="4572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101"/>
          <p:cNvSpPr>
            <a:spLocks noChangeShapeType="1"/>
          </p:cNvSpPr>
          <p:nvPr/>
        </p:nvSpPr>
        <p:spPr bwMode="auto">
          <a:xfrm>
            <a:off x="2133600" y="5029200"/>
            <a:ext cx="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6" name="Line 102"/>
          <p:cNvSpPr>
            <a:spLocks noChangeShapeType="1"/>
          </p:cNvSpPr>
          <p:nvPr/>
        </p:nvSpPr>
        <p:spPr bwMode="auto">
          <a:xfrm flipH="1">
            <a:off x="2667000" y="5029200"/>
            <a:ext cx="1524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7" name="Line 103"/>
          <p:cNvSpPr>
            <a:spLocks noChangeShapeType="1"/>
          </p:cNvSpPr>
          <p:nvPr/>
        </p:nvSpPr>
        <p:spPr bwMode="auto">
          <a:xfrm>
            <a:off x="3124200" y="5029200"/>
            <a:ext cx="76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01" name="Line 104"/>
          <p:cNvSpPr>
            <a:spLocks noChangeShapeType="1"/>
          </p:cNvSpPr>
          <p:nvPr/>
        </p:nvSpPr>
        <p:spPr bwMode="auto">
          <a:xfrm flipH="1">
            <a:off x="3733800" y="4953000"/>
            <a:ext cx="2286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02" name="Line 105"/>
          <p:cNvSpPr>
            <a:spLocks noChangeShapeType="1"/>
          </p:cNvSpPr>
          <p:nvPr/>
        </p:nvSpPr>
        <p:spPr bwMode="auto">
          <a:xfrm flipH="1">
            <a:off x="4191000" y="5105400"/>
            <a:ext cx="762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00" name="Line 106"/>
          <p:cNvSpPr>
            <a:spLocks noChangeShapeType="1"/>
          </p:cNvSpPr>
          <p:nvPr/>
        </p:nvSpPr>
        <p:spPr bwMode="auto">
          <a:xfrm flipH="1">
            <a:off x="4648200" y="4953000"/>
            <a:ext cx="1524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3" name="Line 107"/>
          <p:cNvSpPr>
            <a:spLocks noChangeShapeType="1"/>
          </p:cNvSpPr>
          <p:nvPr/>
        </p:nvSpPr>
        <p:spPr bwMode="auto">
          <a:xfrm>
            <a:off x="5105400" y="4953000"/>
            <a:ext cx="3048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110"/>
          <p:cNvSpPr>
            <a:spLocks noChangeShapeType="1"/>
          </p:cNvSpPr>
          <p:nvPr/>
        </p:nvSpPr>
        <p:spPr bwMode="auto">
          <a:xfrm flipH="1">
            <a:off x="7162800" y="5029200"/>
            <a:ext cx="762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Line 111"/>
          <p:cNvSpPr>
            <a:spLocks noChangeShapeType="1"/>
          </p:cNvSpPr>
          <p:nvPr/>
        </p:nvSpPr>
        <p:spPr bwMode="auto">
          <a:xfrm>
            <a:off x="7391400" y="4953000"/>
            <a:ext cx="381000" cy="12954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Line 112"/>
          <p:cNvSpPr>
            <a:spLocks noChangeShapeType="1"/>
          </p:cNvSpPr>
          <p:nvPr/>
        </p:nvSpPr>
        <p:spPr bwMode="auto">
          <a:xfrm flipH="1">
            <a:off x="8229600" y="4876800"/>
            <a:ext cx="7620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Line 113"/>
          <p:cNvSpPr>
            <a:spLocks noChangeShapeType="1"/>
          </p:cNvSpPr>
          <p:nvPr/>
        </p:nvSpPr>
        <p:spPr bwMode="auto">
          <a:xfrm>
            <a:off x="8534400" y="4648200"/>
            <a:ext cx="381000" cy="1600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Line 40"/>
          <p:cNvSpPr>
            <a:spLocks noChangeShapeType="1"/>
          </p:cNvSpPr>
          <p:nvPr/>
        </p:nvSpPr>
        <p:spPr bwMode="auto">
          <a:xfrm flipH="1">
            <a:off x="990600" y="3429000"/>
            <a:ext cx="4572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Text Box 55"/>
          <p:cNvSpPr txBox="1">
            <a:spLocks noChangeArrowheads="1"/>
          </p:cNvSpPr>
          <p:nvPr/>
        </p:nvSpPr>
        <p:spPr bwMode="auto">
          <a:xfrm>
            <a:off x="9144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6" name="Oval 82"/>
          <p:cNvSpPr>
            <a:spLocks noChangeArrowheads="1"/>
          </p:cNvSpPr>
          <p:nvPr/>
        </p:nvSpPr>
        <p:spPr bwMode="auto">
          <a:xfrm>
            <a:off x="0" y="6019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87" name="Oval 83"/>
          <p:cNvSpPr>
            <a:spLocks noChangeArrowheads="1"/>
          </p:cNvSpPr>
          <p:nvPr/>
        </p:nvSpPr>
        <p:spPr bwMode="auto">
          <a:xfrm>
            <a:off x="609600" y="6019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88" name="Line 98"/>
          <p:cNvSpPr>
            <a:spLocks noChangeShapeType="1"/>
          </p:cNvSpPr>
          <p:nvPr/>
        </p:nvSpPr>
        <p:spPr bwMode="auto">
          <a:xfrm flipH="1">
            <a:off x="228600" y="4876800"/>
            <a:ext cx="457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Line 99"/>
          <p:cNvSpPr>
            <a:spLocks noChangeShapeType="1"/>
          </p:cNvSpPr>
          <p:nvPr/>
        </p:nvSpPr>
        <p:spPr bwMode="auto">
          <a:xfrm flipH="1">
            <a:off x="838200" y="5029200"/>
            <a:ext cx="76200" cy="990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Text Box 114"/>
          <p:cNvSpPr txBox="1">
            <a:spLocks noChangeArrowheads="1"/>
          </p:cNvSpPr>
          <p:nvPr/>
        </p:nvSpPr>
        <p:spPr bwMode="auto">
          <a:xfrm>
            <a:off x="152400" y="5272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91" name="Text Box 115"/>
          <p:cNvSpPr txBox="1">
            <a:spLocks noChangeArrowheads="1"/>
          </p:cNvSpPr>
          <p:nvPr/>
        </p:nvSpPr>
        <p:spPr bwMode="auto">
          <a:xfrm>
            <a:off x="844550" y="5334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92" name="Text Box 116"/>
          <p:cNvSpPr txBox="1">
            <a:spLocks noChangeArrowheads="1"/>
          </p:cNvSpPr>
          <p:nvPr/>
        </p:nvSpPr>
        <p:spPr bwMode="auto">
          <a:xfrm>
            <a:off x="1371600" y="5424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93" name="Text Box 117"/>
          <p:cNvSpPr txBox="1">
            <a:spLocks noChangeArrowheads="1"/>
          </p:cNvSpPr>
          <p:nvPr/>
        </p:nvSpPr>
        <p:spPr bwMode="auto">
          <a:xfrm>
            <a:off x="2063750" y="5486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18516" name="Text Box 118"/>
          <p:cNvSpPr txBox="1">
            <a:spLocks noChangeArrowheads="1"/>
          </p:cNvSpPr>
          <p:nvPr/>
        </p:nvSpPr>
        <p:spPr bwMode="auto">
          <a:xfrm>
            <a:off x="2514600" y="5486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18517" name="Text Box 119"/>
          <p:cNvSpPr txBox="1">
            <a:spLocks noChangeArrowheads="1"/>
          </p:cNvSpPr>
          <p:nvPr/>
        </p:nvSpPr>
        <p:spPr bwMode="auto">
          <a:xfrm>
            <a:off x="3124200" y="5548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18523" name="Text Box 120"/>
          <p:cNvSpPr txBox="1">
            <a:spLocks noChangeArrowheads="1"/>
          </p:cNvSpPr>
          <p:nvPr/>
        </p:nvSpPr>
        <p:spPr bwMode="auto">
          <a:xfrm>
            <a:off x="3587750" y="5410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18524" name="Text Box 121"/>
          <p:cNvSpPr txBox="1">
            <a:spLocks noChangeArrowheads="1"/>
          </p:cNvSpPr>
          <p:nvPr/>
        </p:nvSpPr>
        <p:spPr bwMode="auto">
          <a:xfrm>
            <a:off x="4197350" y="54721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18520" name="Text Box 122"/>
          <p:cNvSpPr txBox="1">
            <a:spLocks noChangeArrowheads="1"/>
          </p:cNvSpPr>
          <p:nvPr/>
        </p:nvSpPr>
        <p:spPr bwMode="auto">
          <a:xfrm>
            <a:off x="4502150" y="5486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1593" name="Text Box 123"/>
          <p:cNvSpPr txBox="1">
            <a:spLocks noChangeArrowheads="1"/>
          </p:cNvSpPr>
          <p:nvPr/>
        </p:nvSpPr>
        <p:spPr bwMode="auto">
          <a:xfrm>
            <a:off x="5264150" y="5500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715000" y="3429000"/>
            <a:ext cx="1219200" cy="3352800"/>
            <a:chOff x="5715000" y="3429000"/>
            <a:chExt cx="1219200" cy="3352800"/>
          </a:xfrm>
        </p:grpSpPr>
        <p:sp>
          <p:nvSpPr>
            <p:cNvPr id="21603" name="Oval 31"/>
            <p:cNvSpPr>
              <a:spLocks noChangeArrowheads="1"/>
            </p:cNvSpPr>
            <p:nvPr/>
          </p:nvSpPr>
          <p:spPr bwMode="auto">
            <a:xfrm>
              <a:off x="5943600" y="44196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21604" name="Line 45"/>
            <p:cNvSpPr>
              <a:spLocks noChangeShapeType="1"/>
            </p:cNvSpPr>
            <p:nvPr/>
          </p:nvSpPr>
          <p:spPr bwMode="auto">
            <a:xfrm>
              <a:off x="5715000" y="3429000"/>
              <a:ext cx="304800" cy="10668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5" name="Text Box 59"/>
            <p:cNvSpPr txBox="1">
              <a:spLocks noChangeArrowheads="1"/>
            </p:cNvSpPr>
            <p:nvPr/>
          </p:nvSpPr>
          <p:spPr bwMode="auto">
            <a:xfrm>
              <a:off x="5791200" y="3671888"/>
              <a:ext cx="3619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80008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606" name="Oval 92"/>
            <p:cNvSpPr>
              <a:spLocks noChangeArrowheads="1"/>
            </p:cNvSpPr>
            <p:nvPr/>
          </p:nvSpPr>
          <p:spPr bwMode="auto">
            <a:xfrm>
              <a:off x="5867400" y="62484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21607" name="Oval 93"/>
            <p:cNvSpPr>
              <a:spLocks noChangeArrowheads="1"/>
            </p:cNvSpPr>
            <p:nvPr/>
          </p:nvSpPr>
          <p:spPr bwMode="auto">
            <a:xfrm>
              <a:off x="6477000" y="62484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21608" name="Line 108"/>
            <p:cNvSpPr>
              <a:spLocks noChangeShapeType="1"/>
            </p:cNvSpPr>
            <p:nvPr/>
          </p:nvSpPr>
          <p:spPr bwMode="auto">
            <a:xfrm>
              <a:off x="6019800" y="4876800"/>
              <a:ext cx="0" cy="137160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9" name="Line 109"/>
            <p:cNvSpPr>
              <a:spLocks noChangeShapeType="1"/>
            </p:cNvSpPr>
            <p:nvPr/>
          </p:nvSpPr>
          <p:spPr bwMode="auto">
            <a:xfrm>
              <a:off x="6324600" y="4876800"/>
              <a:ext cx="304800" cy="137160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0" name="Text Box 124"/>
            <p:cNvSpPr txBox="1">
              <a:spLocks noChangeArrowheads="1"/>
            </p:cNvSpPr>
            <p:nvPr/>
          </p:nvSpPr>
          <p:spPr bwMode="auto">
            <a:xfrm>
              <a:off x="5797550" y="56388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611" name="Text Box 125"/>
            <p:cNvSpPr txBox="1">
              <a:spLocks noChangeArrowheads="1"/>
            </p:cNvSpPr>
            <p:nvPr/>
          </p:nvSpPr>
          <p:spPr bwMode="auto">
            <a:xfrm>
              <a:off x="6477000" y="55626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102" name="Text Box 126"/>
          <p:cNvSpPr txBox="1">
            <a:spLocks noChangeArrowheads="1"/>
          </p:cNvSpPr>
          <p:nvPr/>
        </p:nvSpPr>
        <p:spPr bwMode="auto">
          <a:xfrm>
            <a:off x="693420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103" name="Text Box 127"/>
          <p:cNvSpPr txBox="1">
            <a:spLocks noChangeArrowheads="1"/>
          </p:cNvSpPr>
          <p:nvPr/>
        </p:nvSpPr>
        <p:spPr bwMode="auto">
          <a:xfrm>
            <a:off x="762635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104" name="Text Box 128"/>
          <p:cNvSpPr txBox="1">
            <a:spLocks noChangeArrowheads="1"/>
          </p:cNvSpPr>
          <p:nvPr/>
        </p:nvSpPr>
        <p:spPr bwMode="auto">
          <a:xfrm>
            <a:off x="8001000" y="556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105" name="Text Box 129"/>
          <p:cNvSpPr txBox="1">
            <a:spLocks noChangeArrowheads="1"/>
          </p:cNvSpPr>
          <p:nvPr/>
        </p:nvSpPr>
        <p:spPr bwMode="auto">
          <a:xfrm>
            <a:off x="8763000" y="5576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1599" name="TextBox 147"/>
          <p:cNvSpPr txBox="1">
            <a:spLocks noChangeArrowheads="1"/>
          </p:cNvSpPr>
          <p:nvPr/>
        </p:nvSpPr>
        <p:spPr bwMode="auto">
          <a:xfrm>
            <a:off x="152400" y="76200"/>
            <a:ext cx="3214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rebuchet MS" pitchFamily="34" charset="0"/>
              </a:rPr>
              <a:t>(20,30,10,10),c=40</a:t>
            </a:r>
            <a:endParaRPr lang="zh-CN" altLang="en-US" sz="2800">
              <a:latin typeface="Trebuchet MS" pitchFamily="34" charset="0"/>
            </a:endParaRPr>
          </a:p>
        </p:txBody>
      </p:sp>
      <p:sp>
        <p:nvSpPr>
          <p:cNvPr id="107" name="云形标注 106"/>
          <p:cNvSpPr/>
          <p:nvPr/>
        </p:nvSpPr>
        <p:spPr>
          <a:xfrm>
            <a:off x="301625" y="1600200"/>
            <a:ext cx="1219200" cy="1347788"/>
          </a:xfrm>
          <a:prstGeom prst="cloudCallout">
            <a:avLst>
              <a:gd name="adj1" fmla="val 111979"/>
              <a:gd name="adj2" fmla="val -11455"/>
            </a:avLst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云形标注 107"/>
          <p:cNvSpPr/>
          <p:nvPr/>
        </p:nvSpPr>
        <p:spPr>
          <a:xfrm>
            <a:off x="762000" y="533400"/>
            <a:ext cx="1219200" cy="1347788"/>
          </a:xfrm>
          <a:prstGeom prst="cloudCallout">
            <a:avLst>
              <a:gd name="adj1" fmla="val 304167"/>
              <a:gd name="adj2" fmla="val 122114"/>
            </a:avLst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云形标注 109"/>
          <p:cNvSpPr/>
          <p:nvPr/>
        </p:nvSpPr>
        <p:spPr>
          <a:xfrm>
            <a:off x="7010400" y="152400"/>
            <a:ext cx="1219200" cy="1347788"/>
          </a:xfrm>
          <a:prstGeom prst="cloudCallout">
            <a:avLst>
              <a:gd name="adj1" fmla="val -202864"/>
              <a:gd name="adj2" fmla="val 285364"/>
            </a:avLst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3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6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9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5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1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7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40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43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46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8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8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8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8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8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8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8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8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8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8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8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8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09" grpId="0" animBg="1"/>
      <p:bldP spid="114" grpId="0" animBg="1"/>
      <p:bldP spid="114" grpId="1" animBg="1"/>
      <p:bldP spid="113" grpId="0" animBg="1"/>
      <p:bldP spid="113" grpId="1" animBg="1"/>
      <p:bldP spid="113" grpId="2" animBg="1"/>
      <p:bldP spid="112" grpId="0" animBg="1"/>
      <p:bldP spid="112" grpId="1" animBg="1"/>
      <p:bldP spid="10" grpId="0" animBg="1"/>
      <p:bldP spid="10" grpId="1" animBg="1"/>
      <p:bldP spid="11" grpId="0" animBg="1"/>
      <p:bldP spid="11" grpId="1" animBg="1"/>
      <p:bldP spid="15" grpId="0" animBg="1"/>
      <p:bldP spid="21517" grpId="0" animBg="1"/>
      <p:bldP spid="18" grpId="0" animBg="1"/>
      <p:bldP spid="19" grpId="0" animBg="1"/>
      <p:bldP spid="20" grpId="0" animBg="1"/>
      <p:bldP spid="18450" grpId="0" animBg="1"/>
      <p:bldP spid="18449" grpId="0" animBg="1"/>
      <p:bldP spid="25" grpId="0" animBg="1"/>
      <p:bldP spid="26" grpId="0" animBg="1"/>
      <p:bldP spid="29" grpId="0" animBg="1"/>
      <p:bldP spid="21530" grpId="0" animBg="1"/>
      <p:bldP spid="32" grpId="0" animBg="1"/>
      <p:bldP spid="32" grpId="1" animBg="1"/>
      <p:bldP spid="33" grpId="0" animBg="1"/>
      <p:bldP spid="18462" grpId="0" animBg="1"/>
      <p:bldP spid="3" grpId="0" animBg="1"/>
      <p:bldP spid="38" grpId="0" animBg="1"/>
      <p:bldP spid="39" grpId="0" animBg="1"/>
      <p:bldP spid="45" grpId="0"/>
      <p:bldP spid="18473" grpId="0"/>
      <p:bldP spid="18475" grpId="0"/>
      <p:bldP spid="49" grpId="0"/>
      <p:bldP spid="18478" grpId="0"/>
      <p:bldP spid="52" grpId="0"/>
      <p:bldP spid="56" grpId="0" animBg="1"/>
      <p:bldP spid="57" grpId="0" animBg="1"/>
      <p:bldP spid="18484" grpId="0" animBg="1"/>
      <p:bldP spid="18485" grpId="0" animBg="1"/>
      <p:bldP spid="18487" grpId="0" animBg="1"/>
      <p:bldP spid="18488" grpId="0" animBg="1"/>
      <p:bldP spid="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18496" grpId="0" animBg="1"/>
      <p:bldP spid="18497" grpId="0" animBg="1"/>
      <p:bldP spid="18501" grpId="0" animBg="1"/>
      <p:bldP spid="18502" grpId="0" animBg="1"/>
      <p:bldP spid="18500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/>
      <p:bldP spid="86" grpId="0" animBg="1"/>
      <p:bldP spid="87" grpId="0" animBg="1"/>
      <p:bldP spid="88" grpId="0" animBg="1"/>
      <p:bldP spid="89" grpId="0" animBg="1"/>
      <p:bldP spid="90" grpId="0"/>
      <p:bldP spid="91" grpId="0"/>
      <p:bldP spid="92" grpId="0"/>
      <p:bldP spid="93" grpId="0"/>
      <p:bldP spid="18516" grpId="0"/>
      <p:bldP spid="18517" grpId="0"/>
      <p:bldP spid="18523" grpId="0"/>
      <p:bldP spid="18524" grpId="0"/>
      <p:bldP spid="18520" grpId="0"/>
      <p:bldP spid="102" grpId="0"/>
      <p:bldP spid="103" grpId="0"/>
      <p:bldP spid="104" grpId="0"/>
      <p:bldP spid="105" grpId="0"/>
      <p:bldP spid="107" grpId="0" animBg="1"/>
      <p:bldP spid="108" grpId="0" animBg="1"/>
      <p:bldP spid="1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B  C  F  L  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5123" name="Text Box 6"/>
          <p:cNvSpPr txBox="1">
            <a:spLocks noChangeArrowheads="1"/>
          </p:cNvSpPr>
          <p:nvPr/>
        </p:nvSpPr>
        <p:spPr bwMode="auto">
          <a:xfrm>
            <a:off x="222250" y="136525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分支限界法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533400" y="1219200"/>
            <a:ext cx="7924800" cy="399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n-US" altLang="zh-CN" sz="32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☺</a:t>
            </a:r>
            <a:r>
              <a:rPr lang="zh-CN" altLang="en-US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理解分支限界法的剪枝搜索策略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36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☼</a:t>
            </a:r>
            <a:r>
              <a:rPr lang="zh-CN" altLang="en-US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掌握分支限界法的算法框架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2800" b="1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队列式</a:t>
            </a:r>
            <a:r>
              <a:rPr lang="en-US" altLang="zh-CN" sz="2800" b="1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(FIFO)</a:t>
            </a:r>
            <a:r>
              <a:rPr lang="zh-CN" altLang="en-US" sz="2800" b="1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分支限界法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en-US" sz="2800" b="1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优先队列式分支限界法</a:t>
            </a:r>
            <a:r>
              <a:rPr lang="zh-CN" altLang="en-US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zh-CN" altLang="en-US" sz="2800" b="1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Symbol" pitchFamily="18" charset="2"/>
            </a:endParaRPr>
          </a:p>
          <a:p>
            <a:pPr eaLnBrk="1" hangingPunct="1">
              <a:lnSpc>
                <a:spcPct val="160000"/>
              </a:lnSpc>
            </a:pPr>
            <a:r>
              <a:rPr lang="zh-CN" altLang="en-US" sz="36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☺</a:t>
            </a:r>
            <a:r>
              <a:rPr lang="zh-CN" altLang="en-US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通过应用范例学习分支限界法的设计策略</a:t>
            </a: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1979613" y="3581400"/>
            <a:ext cx="2439987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1905000" y="4267200"/>
            <a:ext cx="236220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爆炸形 2 1"/>
          <p:cNvSpPr>
            <a:spLocks noChangeArrowheads="1"/>
          </p:cNvSpPr>
          <p:nvPr/>
        </p:nvSpPr>
        <p:spPr bwMode="auto">
          <a:xfrm>
            <a:off x="5029200" y="2867025"/>
            <a:ext cx="2438400" cy="1371600"/>
          </a:xfrm>
          <a:prstGeom prst="irregularSeal2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57150" algn="ctr">
            <a:solidFill>
              <a:srgbClr val="FF00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animBg="1"/>
      <p:bldP spid="5129" grpId="0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Oval 12"/>
          <p:cNvSpPr>
            <a:spLocks noChangeArrowheads="1"/>
          </p:cNvSpPr>
          <p:nvPr/>
        </p:nvSpPr>
        <p:spPr bwMode="auto">
          <a:xfrm>
            <a:off x="3429000" y="6096000"/>
            <a:ext cx="609600" cy="762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Oval 13"/>
          <p:cNvSpPr>
            <a:spLocks noChangeArrowheads="1"/>
          </p:cNvSpPr>
          <p:nvPr/>
        </p:nvSpPr>
        <p:spPr bwMode="auto">
          <a:xfrm>
            <a:off x="3657600" y="4343400"/>
            <a:ext cx="8382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Oval 27"/>
          <p:cNvSpPr>
            <a:spLocks noChangeArrowheads="1"/>
          </p:cNvSpPr>
          <p:nvPr/>
        </p:nvSpPr>
        <p:spPr bwMode="auto">
          <a:xfrm>
            <a:off x="5791200" y="1143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2514600" y="4191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3048000" y="2667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2286000" y="12954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Oval 31"/>
          <p:cNvSpPr>
            <a:spLocks noChangeArrowheads="1"/>
          </p:cNvSpPr>
          <p:nvPr/>
        </p:nvSpPr>
        <p:spPr bwMode="auto">
          <a:xfrm>
            <a:off x="3962400" y="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5" name="Oval 32"/>
          <p:cNvSpPr>
            <a:spLocks noChangeArrowheads="1"/>
          </p:cNvSpPr>
          <p:nvPr/>
        </p:nvSpPr>
        <p:spPr bwMode="auto">
          <a:xfrm>
            <a:off x="4267200" y="304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4586" name="Oval 33"/>
          <p:cNvSpPr>
            <a:spLocks noChangeArrowheads="1"/>
          </p:cNvSpPr>
          <p:nvPr/>
        </p:nvSpPr>
        <p:spPr bwMode="auto">
          <a:xfrm>
            <a:off x="2590800" y="1600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4587" name="Oval 34"/>
          <p:cNvSpPr>
            <a:spLocks noChangeArrowheads="1"/>
          </p:cNvSpPr>
          <p:nvPr/>
        </p:nvSpPr>
        <p:spPr bwMode="auto">
          <a:xfrm>
            <a:off x="6019800" y="1447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7" name="Oval 35"/>
          <p:cNvSpPr>
            <a:spLocks noChangeArrowheads="1"/>
          </p:cNvSpPr>
          <p:nvPr/>
        </p:nvSpPr>
        <p:spPr bwMode="auto">
          <a:xfrm>
            <a:off x="1447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24589" name="Oval 36"/>
          <p:cNvSpPr>
            <a:spLocks noChangeArrowheads="1"/>
          </p:cNvSpPr>
          <p:nvPr/>
        </p:nvSpPr>
        <p:spPr bwMode="auto">
          <a:xfrm>
            <a:off x="3352800" y="3124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24591" name="Oval 37"/>
          <p:cNvSpPr>
            <a:spLocks noChangeArrowheads="1"/>
          </p:cNvSpPr>
          <p:nvPr/>
        </p:nvSpPr>
        <p:spPr bwMode="auto">
          <a:xfrm>
            <a:off x="5257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20" name="Oval 38"/>
          <p:cNvSpPr>
            <a:spLocks noChangeArrowheads="1"/>
          </p:cNvSpPr>
          <p:nvPr/>
        </p:nvSpPr>
        <p:spPr bwMode="auto">
          <a:xfrm>
            <a:off x="7162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21" name="Oval 39"/>
          <p:cNvSpPr>
            <a:spLocks noChangeArrowheads="1"/>
          </p:cNvSpPr>
          <p:nvPr/>
        </p:nvSpPr>
        <p:spPr bwMode="auto">
          <a:xfrm>
            <a:off x="6858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22" name="Oval 40"/>
          <p:cNvSpPr>
            <a:spLocks noChangeArrowheads="1"/>
          </p:cNvSpPr>
          <p:nvPr/>
        </p:nvSpPr>
        <p:spPr bwMode="auto">
          <a:xfrm>
            <a:off x="19050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24594" name="Oval 41"/>
          <p:cNvSpPr>
            <a:spLocks noChangeArrowheads="1"/>
          </p:cNvSpPr>
          <p:nvPr/>
        </p:nvSpPr>
        <p:spPr bwMode="auto">
          <a:xfrm>
            <a:off x="2743200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24595" name="Oval 42"/>
          <p:cNvSpPr>
            <a:spLocks noChangeArrowheads="1"/>
          </p:cNvSpPr>
          <p:nvPr/>
        </p:nvSpPr>
        <p:spPr bwMode="auto">
          <a:xfrm>
            <a:off x="3962400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K</a:t>
            </a:r>
          </a:p>
        </p:txBody>
      </p:sp>
      <p:sp>
        <p:nvSpPr>
          <p:cNvPr id="24597" name="Oval 43"/>
          <p:cNvSpPr>
            <a:spLocks noChangeArrowheads="1"/>
          </p:cNvSpPr>
          <p:nvPr/>
        </p:nvSpPr>
        <p:spPr bwMode="auto">
          <a:xfrm>
            <a:off x="47244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24598" name="Oval 44"/>
          <p:cNvSpPr>
            <a:spLocks noChangeArrowheads="1"/>
          </p:cNvSpPr>
          <p:nvPr/>
        </p:nvSpPr>
        <p:spPr bwMode="auto">
          <a:xfrm>
            <a:off x="5943600" y="44196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M</a:t>
            </a:r>
          </a:p>
        </p:txBody>
      </p:sp>
      <p:sp>
        <p:nvSpPr>
          <p:cNvPr id="27" name="Oval 45"/>
          <p:cNvSpPr>
            <a:spLocks noChangeArrowheads="1"/>
          </p:cNvSpPr>
          <p:nvPr/>
        </p:nvSpPr>
        <p:spPr bwMode="auto">
          <a:xfrm>
            <a:off x="70104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28" name="Oval 46"/>
          <p:cNvSpPr>
            <a:spLocks noChangeArrowheads="1"/>
          </p:cNvSpPr>
          <p:nvPr/>
        </p:nvSpPr>
        <p:spPr bwMode="auto">
          <a:xfrm>
            <a:off x="8077200" y="4343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O</a:t>
            </a:r>
          </a:p>
        </p:txBody>
      </p:sp>
      <p:sp>
        <p:nvSpPr>
          <p:cNvPr id="24600" name="Line 47"/>
          <p:cNvSpPr>
            <a:spLocks noChangeShapeType="1"/>
          </p:cNvSpPr>
          <p:nvPr/>
        </p:nvSpPr>
        <p:spPr bwMode="auto">
          <a:xfrm flipH="1">
            <a:off x="2971800" y="685800"/>
            <a:ext cx="12954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1" name="Line 48"/>
          <p:cNvSpPr>
            <a:spLocks noChangeShapeType="1"/>
          </p:cNvSpPr>
          <p:nvPr/>
        </p:nvSpPr>
        <p:spPr bwMode="auto">
          <a:xfrm>
            <a:off x="4724400" y="609600"/>
            <a:ext cx="13716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49"/>
          <p:cNvSpPr>
            <a:spLocks noChangeShapeType="1"/>
          </p:cNvSpPr>
          <p:nvPr/>
        </p:nvSpPr>
        <p:spPr bwMode="auto">
          <a:xfrm flipH="1">
            <a:off x="1828800" y="1981200"/>
            <a:ext cx="7620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3" name="Line 50"/>
          <p:cNvSpPr>
            <a:spLocks noChangeShapeType="1"/>
          </p:cNvSpPr>
          <p:nvPr/>
        </p:nvSpPr>
        <p:spPr bwMode="auto">
          <a:xfrm>
            <a:off x="3048000" y="1905000"/>
            <a:ext cx="6096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5" name="Line 51"/>
          <p:cNvSpPr>
            <a:spLocks noChangeShapeType="1"/>
          </p:cNvSpPr>
          <p:nvPr/>
        </p:nvSpPr>
        <p:spPr bwMode="auto">
          <a:xfrm flipH="1">
            <a:off x="5486400" y="1981200"/>
            <a:ext cx="7620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52"/>
          <p:cNvSpPr>
            <a:spLocks noChangeShapeType="1"/>
          </p:cNvSpPr>
          <p:nvPr/>
        </p:nvSpPr>
        <p:spPr bwMode="auto">
          <a:xfrm>
            <a:off x="6477000" y="1828800"/>
            <a:ext cx="8382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53"/>
          <p:cNvSpPr>
            <a:spLocks noChangeShapeType="1"/>
          </p:cNvSpPr>
          <p:nvPr/>
        </p:nvSpPr>
        <p:spPr bwMode="auto">
          <a:xfrm>
            <a:off x="1905000" y="3352800"/>
            <a:ext cx="1524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7" name="Line 54"/>
          <p:cNvSpPr>
            <a:spLocks noChangeShapeType="1"/>
          </p:cNvSpPr>
          <p:nvPr/>
        </p:nvSpPr>
        <p:spPr bwMode="auto">
          <a:xfrm flipH="1">
            <a:off x="3048000" y="3429000"/>
            <a:ext cx="3048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8" name="Line 55"/>
          <p:cNvSpPr>
            <a:spLocks noChangeShapeType="1"/>
          </p:cNvSpPr>
          <p:nvPr/>
        </p:nvSpPr>
        <p:spPr bwMode="auto">
          <a:xfrm>
            <a:off x="3810000" y="3352800"/>
            <a:ext cx="3048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0" name="Line 56"/>
          <p:cNvSpPr>
            <a:spLocks noChangeShapeType="1"/>
          </p:cNvSpPr>
          <p:nvPr/>
        </p:nvSpPr>
        <p:spPr bwMode="auto">
          <a:xfrm flipH="1">
            <a:off x="4953000" y="3429000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1" name="Line 57"/>
          <p:cNvSpPr>
            <a:spLocks noChangeShapeType="1"/>
          </p:cNvSpPr>
          <p:nvPr/>
        </p:nvSpPr>
        <p:spPr bwMode="auto">
          <a:xfrm>
            <a:off x="5715000" y="3429000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58"/>
          <p:cNvSpPr>
            <a:spLocks noChangeShapeType="1"/>
          </p:cNvSpPr>
          <p:nvPr/>
        </p:nvSpPr>
        <p:spPr bwMode="auto">
          <a:xfrm flipH="1">
            <a:off x="7162800" y="3505200"/>
            <a:ext cx="762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59"/>
          <p:cNvSpPr>
            <a:spLocks noChangeShapeType="1"/>
          </p:cNvSpPr>
          <p:nvPr/>
        </p:nvSpPr>
        <p:spPr bwMode="auto">
          <a:xfrm>
            <a:off x="7620000" y="3352800"/>
            <a:ext cx="5334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3" name="Text Box 60"/>
          <p:cNvSpPr txBox="1">
            <a:spLocks noChangeArrowheads="1"/>
          </p:cNvSpPr>
          <p:nvPr/>
        </p:nvSpPr>
        <p:spPr bwMode="auto">
          <a:xfrm>
            <a:off x="3295650" y="685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614" name="Text Box 61"/>
          <p:cNvSpPr txBox="1">
            <a:spLocks noChangeArrowheads="1"/>
          </p:cNvSpPr>
          <p:nvPr/>
        </p:nvSpPr>
        <p:spPr bwMode="auto">
          <a:xfrm>
            <a:off x="5353050" y="762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4" name="Text Box 62"/>
          <p:cNvSpPr txBox="1">
            <a:spLocks noChangeArrowheads="1"/>
          </p:cNvSpPr>
          <p:nvPr/>
        </p:nvSpPr>
        <p:spPr bwMode="auto">
          <a:xfrm>
            <a:off x="1981200" y="2147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616" name="Text Box 63"/>
          <p:cNvSpPr txBox="1">
            <a:spLocks noChangeArrowheads="1"/>
          </p:cNvSpPr>
          <p:nvPr/>
        </p:nvSpPr>
        <p:spPr bwMode="auto">
          <a:xfrm>
            <a:off x="5657850" y="2224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617" name="Text Box 64"/>
          <p:cNvSpPr txBox="1">
            <a:spLocks noChangeArrowheads="1"/>
          </p:cNvSpPr>
          <p:nvPr/>
        </p:nvSpPr>
        <p:spPr bwMode="auto">
          <a:xfrm>
            <a:off x="4800600" y="3671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7" name="Text Box 65"/>
          <p:cNvSpPr txBox="1">
            <a:spLocks noChangeArrowheads="1"/>
          </p:cNvSpPr>
          <p:nvPr/>
        </p:nvSpPr>
        <p:spPr bwMode="auto">
          <a:xfrm>
            <a:off x="69342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619" name="Text Box 66"/>
          <p:cNvSpPr txBox="1">
            <a:spLocks noChangeArrowheads="1"/>
          </p:cNvSpPr>
          <p:nvPr/>
        </p:nvSpPr>
        <p:spPr bwMode="auto">
          <a:xfrm>
            <a:off x="291465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620" name="Text Box 67"/>
          <p:cNvSpPr txBox="1">
            <a:spLocks noChangeArrowheads="1"/>
          </p:cNvSpPr>
          <p:nvPr/>
        </p:nvSpPr>
        <p:spPr bwMode="auto">
          <a:xfrm>
            <a:off x="3276600" y="2133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621" name="Text Box 68"/>
          <p:cNvSpPr txBox="1">
            <a:spLocks noChangeArrowheads="1"/>
          </p:cNvSpPr>
          <p:nvPr/>
        </p:nvSpPr>
        <p:spPr bwMode="auto">
          <a:xfrm>
            <a:off x="6781800" y="20574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1" name="Text Box 69"/>
          <p:cNvSpPr txBox="1">
            <a:spLocks noChangeArrowheads="1"/>
          </p:cNvSpPr>
          <p:nvPr/>
        </p:nvSpPr>
        <p:spPr bwMode="auto">
          <a:xfrm>
            <a:off x="7943850" y="3671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624" name="Text Box 70"/>
          <p:cNvSpPr txBox="1">
            <a:spLocks noChangeArrowheads="1"/>
          </p:cNvSpPr>
          <p:nvPr/>
        </p:nvSpPr>
        <p:spPr bwMode="auto">
          <a:xfrm>
            <a:off x="5791200" y="3671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" name="Text Box 71"/>
          <p:cNvSpPr txBox="1">
            <a:spLocks noChangeArrowheads="1"/>
          </p:cNvSpPr>
          <p:nvPr/>
        </p:nvSpPr>
        <p:spPr bwMode="auto">
          <a:xfrm>
            <a:off x="39624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4" name="Text Box 72"/>
          <p:cNvSpPr txBox="1">
            <a:spLocks noChangeArrowheads="1"/>
          </p:cNvSpPr>
          <p:nvPr/>
        </p:nvSpPr>
        <p:spPr bwMode="auto">
          <a:xfrm>
            <a:off x="19050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626" name="Rectangle 73"/>
          <p:cNvSpPr>
            <a:spLocks noChangeArrowheads="1"/>
          </p:cNvSpPr>
          <p:nvPr/>
        </p:nvSpPr>
        <p:spPr bwMode="auto">
          <a:xfrm>
            <a:off x="-3810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27" name="Rectangle 74"/>
          <p:cNvSpPr>
            <a:spLocks noChangeArrowheads="1"/>
          </p:cNvSpPr>
          <p:nvPr/>
        </p:nvSpPr>
        <p:spPr bwMode="auto">
          <a:xfrm>
            <a:off x="-3810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28" name="Rectangle 75"/>
          <p:cNvSpPr>
            <a:spLocks noChangeArrowheads="1"/>
          </p:cNvSpPr>
          <p:nvPr/>
        </p:nvSpPr>
        <p:spPr bwMode="auto">
          <a:xfrm>
            <a:off x="-381000" y="3505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" name="Oval 76"/>
          <p:cNvSpPr>
            <a:spLocks noChangeArrowheads="1"/>
          </p:cNvSpPr>
          <p:nvPr/>
        </p:nvSpPr>
        <p:spPr bwMode="auto">
          <a:xfrm>
            <a:off x="1219200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59" name="Oval 77"/>
          <p:cNvSpPr>
            <a:spLocks noChangeArrowheads="1"/>
          </p:cNvSpPr>
          <p:nvPr/>
        </p:nvSpPr>
        <p:spPr bwMode="auto">
          <a:xfrm>
            <a:off x="1905000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60" name="Oval 78"/>
          <p:cNvSpPr>
            <a:spLocks noChangeArrowheads="1"/>
          </p:cNvSpPr>
          <p:nvPr/>
        </p:nvSpPr>
        <p:spPr bwMode="auto">
          <a:xfrm>
            <a:off x="2438400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24632" name="Oval 79"/>
          <p:cNvSpPr>
            <a:spLocks noChangeArrowheads="1"/>
          </p:cNvSpPr>
          <p:nvPr/>
        </p:nvSpPr>
        <p:spPr bwMode="auto">
          <a:xfrm>
            <a:off x="29718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24633" name="Oval 80"/>
          <p:cNvSpPr>
            <a:spLocks noChangeArrowheads="1"/>
          </p:cNvSpPr>
          <p:nvPr/>
        </p:nvSpPr>
        <p:spPr bwMode="auto">
          <a:xfrm>
            <a:off x="35052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24635" name="Oval 81"/>
          <p:cNvSpPr>
            <a:spLocks noChangeArrowheads="1"/>
          </p:cNvSpPr>
          <p:nvPr/>
        </p:nvSpPr>
        <p:spPr bwMode="auto">
          <a:xfrm>
            <a:off x="39624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24636" name="Oval 82"/>
          <p:cNvSpPr>
            <a:spLocks noChangeArrowheads="1"/>
          </p:cNvSpPr>
          <p:nvPr/>
        </p:nvSpPr>
        <p:spPr bwMode="auto">
          <a:xfrm>
            <a:off x="44958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lang="zh-CN" altLang="zh-CN" sz="32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4637" name="Oval 83"/>
          <p:cNvSpPr>
            <a:spLocks noChangeArrowheads="1"/>
          </p:cNvSpPr>
          <p:nvPr/>
        </p:nvSpPr>
        <p:spPr bwMode="auto">
          <a:xfrm>
            <a:off x="51816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lang="zh-CN" altLang="zh-CN" sz="32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4638" name="Oval 84"/>
          <p:cNvSpPr>
            <a:spLocks noChangeArrowheads="1"/>
          </p:cNvSpPr>
          <p:nvPr/>
        </p:nvSpPr>
        <p:spPr bwMode="auto">
          <a:xfrm>
            <a:off x="58674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lang="zh-CN" altLang="zh-CN" sz="32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4639" name="Oval 85"/>
          <p:cNvSpPr>
            <a:spLocks noChangeArrowheads="1"/>
          </p:cNvSpPr>
          <p:nvPr/>
        </p:nvSpPr>
        <p:spPr bwMode="auto">
          <a:xfrm>
            <a:off x="64770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lang="zh-CN" altLang="zh-CN" sz="32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8" name="Oval 86"/>
          <p:cNvSpPr>
            <a:spLocks noChangeArrowheads="1"/>
          </p:cNvSpPr>
          <p:nvPr/>
        </p:nvSpPr>
        <p:spPr bwMode="auto">
          <a:xfrm>
            <a:off x="70104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lang="zh-CN" altLang="zh-CN" sz="32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9" name="Oval 87"/>
          <p:cNvSpPr>
            <a:spLocks noChangeArrowheads="1"/>
          </p:cNvSpPr>
          <p:nvPr/>
        </p:nvSpPr>
        <p:spPr bwMode="auto">
          <a:xfrm>
            <a:off x="76200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lang="zh-CN" altLang="zh-CN" sz="32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70" name="Oval 88"/>
          <p:cNvSpPr>
            <a:spLocks noChangeArrowheads="1"/>
          </p:cNvSpPr>
          <p:nvPr/>
        </p:nvSpPr>
        <p:spPr bwMode="auto">
          <a:xfrm>
            <a:off x="80772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lang="zh-CN" altLang="zh-CN" sz="32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71" name="Oval 89"/>
          <p:cNvSpPr>
            <a:spLocks noChangeArrowheads="1"/>
          </p:cNvSpPr>
          <p:nvPr/>
        </p:nvSpPr>
        <p:spPr bwMode="auto">
          <a:xfrm>
            <a:off x="86868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lang="zh-CN" altLang="zh-CN" sz="32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72" name="Line 90"/>
          <p:cNvSpPr>
            <a:spLocks noChangeShapeType="1"/>
          </p:cNvSpPr>
          <p:nvPr/>
        </p:nvSpPr>
        <p:spPr bwMode="auto">
          <a:xfrm flipH="1">
            <a:off x="1447800" y="4876800"/>
            <a:ext cx="4572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91"/>
          <p:cNvSpPr>
            <a:spLocks noChangeShapeType="1"/>
          </p:cNvSpPr>
          <p:nvPr/>
        </p:nvSpPr>
        <p:spPr bwMode="auto">
          <a:xfrm>
            <a:off x="2133600" y="5029200"/>
            <a:ext cx="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92"/>
          <p:cNvSpPr>
            <a:spLocks noChangeShapeType="1"/>
          </p:cNvSpPr>
          <p:nvPr/>
        </p:nvSpPr>
        <p:spPr bwMode="auto">
          <a:xfrm flipH="1">
            <a:off x="2667000" y="5029200"/>
            <a:ext cx="1524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6" name="Line 93"/>
          <p:cNvSpPr>
            <a:spLocks noChangeShapeType="1"/>
          </p:cNvSpPr>
          <p:nvPr/>
        </p:nvSpPr>
        <p:spPr bwMode="auto">
          <a:xfrm>
            <a:off x="3124200" y="5029200"/>
            <a:ext cx="76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7" name="Line 94"/>
          <p:cNvSpPr>
            <a:spLocks noChangeShapeType="1"/>
          </p:cNvSpPr>
          <p:nvPr/>
        </p:nvSpPr>
        <p:spPr bwMode="auto">
          <a:xfrm flipH="1">
            <a:off x="3733800" y="4953000"/>
            <a:ext cx="2286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9" name="Line 95"/>
          <p:cNvSpPr>
            <a:spLocks noChangeShapeType="1"/>
          </p:cNvSpPr>
          <p:nvPr/>
        </p:nvSpPr>
        <p:spPr bwMode="auto">
          <a:xfrm flipH="1">
            <a:off x="4191000" y="5105400"/>
            <a:ext cx="762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0" name="Line 96"/>
          <p:cNvSpPr>
            <a:spLocks noChangeShapeType="1"/>
          </p:cNvSpPr>
          <p:nvPr/>
        </p:nvSpPr>
        <p:spPr bwMode="auto">
          <a:xfrm flipH="1">
            <a:off x="4648200" y="4953000"/>
            <a:ext cx="1524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1" name="Line 97"/>
          <p:cNvSpPr>
            <a:spLocks noChangeShapeType="1"/>
          </p:cNvSpPr>
          <p:nvPr/>
        </p:nvSpPr>
        <p:spPr bwMode="auto">
          <a:xfrm>
            <a:off x="5105400" y="4953000"/>
            <a:ext cx="3048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2" name="Line 98"/>
          <p:cNvSpPr>
            <a:spLocks noChangeShapeType="1"/>
          </p:cNvSpPr>
          <p:nvPr/>
        </p:nvSpPr>
        <p:spPr bwMode="auto">
          <a:xfrm>
            <a:off x="6019800" y="4876800"/>
            <a:ext cx="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3" name="Line 99"/>
          <p:cNvSpPr>
            <a:spLocks noChangeShapeType="1"/>
          </p:cNvSpPr>
          <p:nvPr/>
        </p:nvSpPr>
        <p:spPr bwMode="auto">
          <a:xfrm>
            <a:off x="6324600" y="4876800"/>
            <a:ext cx="30480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Line 100"/>
          <p:cNvSpPr>
            <a:spLocks noChangeShapeType="1"/>
          </p:cNvSpPr>
          <p:nvPr/>
        </p:nvSpPr>
        <p:spPr bwMode="auto">
          <a:xfrm flipH="1">
            <a:off x="7162800" y="5029200"/>
            <a:ext cx="762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Line 101"/>
          <p:cNvSpPr>
            <a:spLocks noChangeShapeType="1"/>
          </p:cNvSpPr>
          <p:nvPr/>
        </p:nvSpPr>
        <p:spPr bwMode="auto">
          <a:xfrm>
            <a:off x="7391400" y="4953000"/>
            <a:ext cx="381000" cy="12954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Line 102"/>
          <p:cNvSpPr>
            <a:spLocks noChangeShapeType="1"/>
          </p:cNvSpPr>
          <p:nvPr/>
        </p:nvSpPr>
        <p:spPr bwMode="auto">
          <a:xfrm flipH="1">
            <a:off x="8229600" y="4876800"/>
            <a:ext cx="7620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8534400" y="4648200"/>
            <a:ext cx="381000" cy="1600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" name="Line 104"/>
          <p:cNvSpPr>
            <a:spLocks noChangeShapeType="1"/>
          </p:cNvSpPr>
          <p:nvPr/>
        </p:nvSpPr>
        <p:spPr bwMode="auto">
          <a:xfrm flipH="1">
            <a:off x="990600" y="3429000"/>
            <a:ext cx="4572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Text Box 105"/>
          <p:cNvSpPr txBox="1">
            <a:spLocks noChangeArrowheads="1"/>
          </p:cNvSpPr>
          <p:nvPr/>
        </p:nvSpPr>
        <p:spPr bwMode="auto">
          <a:xfrm>
            <a:off x="9144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8" name="Oval 106"/>
          <p:cNvSpPr>
            <a:spLocks noChangeArrowheads="1"/>
          </p:cNvSpPr>
          <p:nvPr/>
        </p:nvSpPr>
        <p:spPr bwMode="auto">
          <a:xfrm>
            <a:off x="0" y="6019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89" name="Oval 107"/>
          <p:cNvSpPr>
            <a:spLocks noChangeArrowheads="1"/>
          </p:cNvSpPr>
          <p:nvPr/>
        </p:nvSpPr>
        <p:spPr bwMode="auto">
          <a:xfrm>
            <a:off x="609600" y="6019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90" name="Line 108"/>
          <p:cNvSpPr>
            <a:spLocks noChangeShapeType="1"/>
          </p:cNvSpPr>
          <p:nvPr/>
        </p:nvSpPr>
        <p:spPr bwMode="auto">
          <a:xfrm flipH="1">
            <a:off x="228600" y="4876800"/>
            <a:ext cx="457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Line 109"/>
          <p:cNvSpPr>
            <a:spLocks noChangeShapeType="1"/>
          </p:cNvSpPr>
          <p:nvPr/>
        </p:nvSpPr>
        <p:spPr bwMode="auto">
          <a:xfrm flipH="1">
            <a:off x="838200" y="5029200"/>
            <a:ext cx="76200" cy="990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Text Box 110"/>
          <p:cNvSpPr txBox="1">
            <a:spLocks noChangeArrowheads="1"/>
          </p:cNvSpPr>
          <p:nvPr/>
        </p:nvSpPr>
        <p:spPr bwMode="auto">
          <a:xfrm>
            <a:off x="152400" y="5272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93" name="Text Box 111"/>
          <p:cNvSpPr txBox="1">
            <a:spLocks noChangeArrowheads="1"/>
          </p:cNvSpPr>
          <p:nvPr/>
        </p:nvSpPr>
        <p:spPr bwMode="auto">
          <a:xfrm>
            <a:off x="844550" y="5334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94" name="Text Box 112"/>
          <p:cNvSpPr txBox="1">
            <a:spLocks noChangeArrowheads="1"/>
          </p:cNvSpPr>
          <p:nvPr/>
        </p:nvSpPr>
        <p:spPr bwMode="auto">
          <a:xfrm>
            <a:off x="1371600" y="5424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95" name="Text Box 113"/>
          <p:cNvSpPr txBox="1">
            <a:spLocks noChangeArrowheads="1"/>
          </p:cNvSpPr>
          <p:nvPr/>
        </p:nvSpPr>
        <p:spPr bwMode="auto">
          <a:xfrm>
            <a:off x="2063750" y="5486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96" name="Text Box 114"/>
          <p:cNvSpPr txBox="1">
            <a:spLocks noChangeArrowheads="1"/>
          </p:cNvSpPr>
          <p:nvPr/>
        </p:nvSpPr>
        <p:spPr bwMode="auto">
          <a:xfrm>
            <a:off x="2514600" y="5486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4668" name="Text Box 115"/>
          <p:cNvSpPr txBox="1">
            <a:spLocks noChangeArrowheads="1"/>
          </p:cNvSpPr>
          <p:nvPr/>
        </p:nvSpPr>
        <p:spPr bwMode="auto">
          <a:xfrm>
            <a:off x="3124200" y="5548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4669" name="Text Box 116"/>
          <p:cNvSpPr txBox="1">
            <a:spLocks noChangeArrowheads="1"/>
          </p:cNvSpPr>
          <p:nvPr/>
        </p:nvSpPr>
        <p:spPr bwMode="auto">
          <a:xfrm>
            <a:off x="3587750" y="5410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4671" name="Text Box 117"/>
          <p:cNvSpPr txBox="1">
            <a:spLocks noChangeArrowheads="1"/>
          </p:cNvSpPr>
          <p:nvPr/>
        </p:nvSpPr>
        <p:spPr bwMode="auto">
          <a:xfrm>
            <a:off x="4197350" y="54721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4" name="Text Box 118"/>
          <p:cNvSpPr txBox="1">
            <a:spLocks noChangeArrowheads="1"/>
          </p:cNvSpPr>
          <p:nvPr/>
        </p:nvSpPr>
        <p:spPr bwMode="auto">
          <a:xfrm>
            <a:off x="4502150" y="5486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4672" name="Text Box 119"/>
          <p:cNvSpPr txBox="1">
            <a:spLocks noChangeArrowheads="1"/>
          </p:cNvSpPr>
          <p:nvPr/>
        </p:nvSpPr>
        <p:spPr bwMode="auto">
          <a:xfrm>
            <a:off x="5264150" y="5500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4674" name="Text Box 120"/>
          <p:cNvSpPr txBox="1">
            <a:spLocks noChangeArrowheads="1"/>
          </p:cNvSpPr>
          <p:nvPr/>
        </p:nvSpPr>
        <p:spPr bwMode="auto">
          <a:xfrm>
            <a:off x="579755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4675" name="Text Box 121"/>
          <p:cNvSpPr txBox="1">
            <a:spLocks noChangeArrowheads="1"/>
          </p:cNvSpPr>
          <p:nvPr/>
        </p:nvSpPr>
        <p:spPr bwMode="auto">
          <a:xfrm>
            <a:off x="6477000" y="556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104" name="Text Box 122"/>
          <p:cNvSpPr txBox="1">
            <a:spLocks noChangeArrowheads="1"/>
          </p:cNvSpPr>
          <p:nvPr/>
        </p:nvSpPr>
        <p:spPr bwMode="auto">
          <a:xfrm>
            <a:off x="693420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105" name="Text Box 123"/>
          <p:cNvSpPr txBox="1">
            <a:spLocks noChangeArrowheads="1"/>
          </p:cNvSpPr>
          <p:nvPr/>
        </p:nvSpPr>
        <p:spPr bwMode="auto">
          <a:xfrm>
            <a:off x="762635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106" name="Text Box 124"/>
          <p:cNvSpPr txBox="1">
            <a:spLocks noChangeArrowheads="1"/>
          </p:cNvSpPr>
          <p:nvPr/>
        </p:nvSpPr>
        <p:spPr bwMode="auto">
          <a:xfrm>
            <a:off x="8001000" y="556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107" name="Text Box 125"/>
          <p:cNvSpPr txBox="1">
            <a:spLocks noChangeArrowheads="1"/>
          </p:cNvSpPr>
          <p:nvPr/>
        </p:nvSpPr>
        <p:spPr bwMode="auto">
          <a:xfrm>
            <a:off x="8763000" y="5576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108" name="Line 150"/>
          <p:cNvSpPr>
            <a:spLocks noChangeShapeType="1"/>
          </p:cNvSpPr>
          <p:nvPr/>
        </p:nvSpPr>
        <p:spPr bwMode="auto">
          <a:xfrm>
            <a:off x="1143000" y="1295400"/>
            <a:ext cx="1143000" cy="533400"/>
          </a:xfrm>
          <a:prstGeom prst="line">
            <a:avLst/>
          </a:prstGeom>
          <a:noFill/>
          <a:ln w="412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" name="Text Box 151"/>
          <p:cNvSpPr txBox="1">
            <a:spLocks noChangeArrowheads="1"/>
          </p:cNvSpPr>
          <p:nvPr/>
        </p:nvSpPr>
        <p:spPr bwMode="auto">
          <a:xfrm>
            <a:off x="198438" y="1066800"/>
            <a:ext cx="102076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Bestw=8</a:t>
            </a:r>
          </a:p>
        </p:txBody>
      </p:sp>
      <p:sp>
        <p:nvSpPr>
          <p:cNvPr id="110" name="Line 155"/>
          <p:cNvSpPr>
            <a:spLocks noChangeShapeType="1"/>
          </p:cNvSpPr>
          <p:nvPr/>
        </p:nvSpPr>
        <p:spPr bwMode="auto">
          <a:xfrm>
            <a:off x="152400" y="3810000"/>
            <a:ext cx="2352675" cy="895350"/>
          </a:xfrm>
          <a:prstGeom prst="line">
            <a:avLst/>
          </a:prstGeom>
          <a:noFill/>
          <a:ln w="412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" name="Text Box 156"/>
          <p:cNvSpPr txBox="1">
            <a:spLocks noChangeArrowheads="1"/>
          </p:cNvSpPr>
          <p:nvPr/>
        </p:nvSpPr>
        <p:spPr bwMode="auto">
          <a:xfrm>
            <a:off x="0" y="3440113"/>
            <a:ext cx="11366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Bestw=10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6896100" y="533400"/>
            <a:ext cx="2165350" cy="762000"/>
          </a:xfrm>
          <a:prstGeom prst="wedgeRoundRectCallou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rgbClr val="0000FF"/>
                </a:solidFill>
              </a:rPr>
              <a:t>ABEJK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76200" y="76200"/>
                <a:ext cx="42433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𝒏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𝟒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𝒄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𝟏𝟐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𝑾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=(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𝟖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𝟔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𝟐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𝟑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76200"/>
                <a:ext cx="424334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7" dur="2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4" dur="2000"/>
                                        <p:tgtEl>
                                          <p:spTgt spid="24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7" dur="2000"/>
                                        <p:tgtEl>
                                          <p:spTgt spid="24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0" dur="2000"/>
                                        <p:tgtEl>
                                          <p:spTgt spid="24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3" dur="2000"/>
                                        <p:tgtEl>
                                          <p:spTgt spid="24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6" dur="2000"/>
                                        <p:tgtEl>
                                          <p:spTgt spid="24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9" dur="2000"/>
                                        <p:tgtEl>
                                          <p:spTgt spid="24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42" dur="2000"/>
                                        <p:tgtEl>
                                          <p:spTgt spid="24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45" dur="20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48" dur="20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51" dur="20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54" dur="20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5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9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2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5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8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1" dur="2000"/>
                                        <p:tgtEl>
                                          <p:spTgt spid="24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4" dur="2000"/>
                                        <p:tgtEl>
                                          <p:spTgt spid="24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7" dur="20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90" dur="2000"/>
                                        <p:tgtEl>
                                          <p:spTgt spid="24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93" dur="20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96" dur="2000"/>
                                        <p:tgtEl>
                                          <p:spTgt spid="24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99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02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05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08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1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1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5" dur="500"/>
                                        <p:tgtEl>
                                          <p:spTgt spid="24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8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1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000"/>
                            </p:stCondLst>
                            <p:childTnLst>
                              <p:par>
                                <p:cTn id="26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500"/>
                            </p:stCondLst>
                            <p:childTnLst>
                              <p:par>
                                <p:cTn id="26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3" dur="500"/>
                                        <p:tgtEl>
                                          <p:spTgt spid="24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6" dur="500"/>
                                        <p:tgtEl>
                                          <p:spTgt spid="24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5" grpId="0" animBg="1"/>
      <p:bldP spid="9" grpId="0" animBg="1"/>
      <p:bldP spid="9" grpId="1" animBg="1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7" grpId="0" animBg="1"/>
      <p:bldP spid="24591" grpId="0" animBg="1"/>
      <p:bldP spid="20" grpId="0" animBg="1"/>
      <p:bldP spid="21" grpId="0" animBg="1"/>
      <p:bldP spid="22" grpId="0" animBg="1"/>
      <p:bldP spid="24597" grpId="0" animBg="1"/>
      <p:bldP spid="24598" grpId="0" animBg="1"/>
      <p:bldP spid="27" grpId="0" animBg="1"/>
      <p:bldP spid="28" grpId="0" animBg="1"/>
      <p:bldP spid="31" grpId="0" animBg="1"/>
      <p:bldP spid="24605" grpId="0" animBg="1"/>
      <p:bldP spid="34" grpId="0" animBg="1"/>
      <p:bldP spid="35" grpId="0" animBg="1"/>
      <p:bldP spid="24610" grpId="0" animBg="1"/>
      <p:bldP spid="24611" grpId="0" animBg="1"/>
      <p:bldP spid="40" grpId="0" animBg="1"/>
      <p:bldP spid="41" grpId="0" animBg="1"/>
      <p:bldP spid="44" grpId="0"/>
      <p:bldP spid="47" grpId="0"/>
      <p:bldP spid="47" grpId="1"/>
      <p:bldP spid="51" grpId="0"/>
      <p:bldP spid="51" grpId="1"/>
      <p:bldP spid="24624" grpId="0"/>
      <p:bldP spid="54" grpId="0"/>
      <p:bldP spid="58" grpId="0" animBg="1"/>
      <p:bldP spid="59" grpId="0" animBg="1"/>
      <p:bldP spid="59" grpId="1" animBg="1"/>
      <p:bldP spid="60" grpId="0" animBg="1"/>
      <p:bldP spid="24632" grpId="0" animBg="1"/>
      <p:bldP spid="24635" grpId="0" animBg="1"/>
      <p:bldP spid="24636" grpId="0" animBg="1"/>
      <p:bldP spid="24637" grpId="0" animBg="1"/>
      <p:bldP spid="24638" grpId="0" animBg="1"/>
      <p:bldP spid="24639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3" grpId="1" animBg="1"/>
      <p:bldP spid="74" grpId="0" animBg="1"/>
      <p:bldP spid="24646" grpId="0" animBg="1"/>
      <p:bldP spid="24649" grpId="0" animBg="1"/>
      <p:bldP spid="24650" grpId="0" animBg="1"/>
      <p:bldP spid="24651" grpId="0" animBg="1"/>
      <p:bldP spid="24652" grpId="0" animBg="1"/>
      <p:bldP spid="24653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/>
      <p:bldP spid="88" grpId="0" animBg="1"/>
      <p:bldP spid="89" grpId="0" animBg="1"/>
      <p:bldP spid="90" grpId="0" animBg="1"/>
      <p:bldP spid="91" grpId="0" animBg="1"/>
      <p:bldP spid="92" grpId="0"/>
      <p:bldP spid="93" grpId="0"/>
      <p:bldP spid="94" grpId="0"/>
      <p:bldP spid="95" grpId="0"/>
      <p:bldP spid="95" grpId="1"/>
      <p:bldP spid="96" grpId="0"/>
      <p:bldP spid="24671" grpId="0"/>
      <p:bldP spid="24674" grpId="0"/>
      <p:bldP spid="24675" grpId="0"/>
      <p:bldP spid="104" grpId="0"/>
      <p:bldP spid="105" grpId="0"/>
      <p:bldP spid="106" grpId="0"/>
      <p:bldP spid="107" grpId="0"/>
      <p:bldP spid="108" grpId="0" animBg="1"/>
      <p:bldP spid="109" grpId="0"/>
      <p:bldP spid="110" grpId="0" animBg="1"/>
      <p:bldP spid="111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CC"/>
                </a:solidFill>
                <a:latin typeface="+mn-ea"/>
                <a:ea typeface="+mn-ea"/>
              </a:rPr>
              <a:t>6.5   0-1</a:t>
            </a:r>
            <a:r>
              <a:rPr lang="zh-CN" altLang="en-US" b="1" dirty="0">
                <a:solidFill>
                  <a:srgbClr val="0000CC"/>
                </a:solidFill>
                <a:latin typeface="+mn-ea"/>
                <a:ea typeface="+mn-ea"/>
              </a:rPr>
              <a:t>背包问题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457200" y="242888"/>
            <a:ext cx="2624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+mn-ea"/>
                <a:ea typeface="+mn-ea"/>
              </a:rPr>
              <a:t>0-1</a:t>
            </a:r>
            <a:r>
              <a:rPr lang="zh-CN" altLang="en-US" sz="2000" b="1">
                <a:solidFill>
                  <a:srgbClr val="0000FF"/>
                </a:solidFill>
                <a:latin typeface="+mn-ea"/>
                <a:ea typeface="+mn-ea"/>
              </a:rPr>
              <a:t>背包问题</a:t>
            </a:r>
          </a:p>
        </p:txBody>
      </p:sp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827088" y="1268413"/>
            <a:ext cx="1981200" cy="523875"/>
          </a:xfrm>
          <a:prstGeom prst="rect">
            <a:avLst/>
          </a:prstGeom>
          <a:gradFill rotWithShape="0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+mn-ea"/>
                <a:ea typeface="+mn-ea"/>
              </a:rPr>
              <a:t>算法设计：</a:t>
            </a:r>
          </a:p>
        </p:txBody>
      </p:sp>
      <p:sp>
        <p:nvSpPr>
          <p:cNvPr id="26629" name="TextBox 7"/>
          <p:cNvSpPr txBox="1">
            <a:spLocks noChangeArrowheads="1"/>
          </p:cNvSpPr>
          <p:nvPr/>
        </p:nvSpPr>
        <p:spPr bwMode="auto">
          <a:xfrm>
            <a:off x="3095625" y="1268413"/>
            <a:ext cx="1262063" cy="523875"/>
          </a:xfrm>
          <a:prstGeom prst="rect">
            <a:avLst/>
          </a:prstGeom>
          <a:gradFill rotWithShape="0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+mn-ea"/>
                <a:ea typeface="+mn-ea"/>
              </a:rPr>
              <a:t>子集树</a:t>
            </a:r>
          </a:p>
        </p:txBody>
      </p:sp>
      <p:sp>
        <p:nvSpPr>
          <p:cNvPr id="26630" name="TextBox 8"/>
          <p:cNvSpPr txBox="1">
            <a:spLocks noChangeArrowheads="1"/>
          </p:cNvSpPr>
          <p:nvPr/>
        </p:nvSpPr>
        <p:spPr bwMode="auto">
          <a:xfrm>
            <a:off x="827088" y="2257425"/>
            <a:ext cx="1981200" cy="523875"/>
          </a:xfrm>
          <a:prstGeom prst="rect">
            <a:avLst/>
          </a:prstGeom>
          <a:gradFill rotWithShape="0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+mn-ea"/>
                <a:ea typeface="+mn-ea"/>
              </a:rPr>
              <a:t>剪枝函数：</a:t>
            </a:r>
          </a:p>
        </p:txBody>
      </p:sp>
      <p:sp>
        <p:nvSpPr>
          <p:cNvPr id="26631" name="TextBox 9"/>
          <p:cNvSpPr txBox="1">
            <a:spLocks noChangeArrowheads="1"/>
          </p:cNvSpPr>
          <p:nvPr/>
        </p:nvSpPr>
        <p:spPr bwMode="auto">
          <a:xfrm>
            <a:off x="3236913" y="2349500"/>
            <a:ext cx="903287" cy="522288"/>
          </a:xfrm>
          <a:prstGeom prst="rect">
            <a:avLst/>
          </a:prstGeom>
          <a:gradFill rotWithShape="0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+mn-ea"/>
                <a:ea typeface="+mn-ea"/>
              </a:rPr>
              <a:t>约束</a:t>
            </a:r>
          </a:p>
        </p:txBody>
      </p:sp>
      <p:sp>
        <p:nvSpPr>
          <p:cNvPr id="26632" name="TextBox 10"/>
          <p:cNvSpPr txBox="1">
            <a:spLocks noChangeArrowheads="1"/>
          </p:cNvSpPr>
          <p:nvPr/>
        </p:nvSpPr>
        <p:spPr bwMode="auto">
          <a:xfrm>
            <a:off x="4892675" y="2349500"/>
            <a:ext cx="903288" cy="522288"/>
          </a:xfrm>
          <a:prstGeom prst="rect">
            <a:avLst/>
          </a:prstGeom>
          <a:gradFill rotWithShape="0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+mn-ea"/>
                <a:ea typeface="+mn-ea"/>
              </a:rPr>
              <a:t>限界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268538" y="2871788"/>
            <a:ext cx="1223962" cy="701675"/>
          </a:xfrm>
          <a:prstGeom prst="straightConnector1">
            <a:avLst/>
          </a:prstGeom>
          <a:ln w="1047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4" name="TextBox 13"/>
          <p:cNvSpPr txBox="1">
            <a:spLocks noChangeArrowheads="1"/>
          </p:cNvSpPr>
          <p:nvPr/>
        </p:nvSpPr>
        <p:spPr bwMode="auto">
          <a:xfrm>
            <a:off x="1941513" y="3697288"/>
            <a:ext cx="1262062" cy="523875"/>
          </a:xfrm>
          <a:prstGeom prst="rect">
            <a:avLst/>
          </a:prstGeom>
          <a:gradFill rotWithShape="0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+mn-ea"/>
                <a:ea typeface="+mn-ea"/>
              </a:rPr>
              <a:t>左儿子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830888" y="2803525"/>
            <a:ext cx="1189037" cy="893763"/>
          </a:xfrm>
          <a:prstGeom prst="straightConnector1">
            <a:avLst/>
          </a:prstGeom>
          <a:ln w="1047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6" name="TextBox 15"/>
          <p:cNvSpPr txBox="1">
            <a:spLocks noChangeArrowheads="1"/>
          </p:cNvSpPr>
          <p:nvPr/>
        </p:nvSpPr>
        <p:spPr bwMode="auto">
          <a:xfrm>
            <a:off x="6189663" y="3822700"/>
            <a:ext cx="1262062" cy="523875"/>
          </a:xfrm>
          <a:prstGeom prst="rect">
            <a:avLst/>
          </a:prstGeom>
          <a:gradFill rotWithShape="0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+mn-ea"/>
                <a:ea typeface="+mn-ea"/>
              </a:rPr>
              <a:t>右儿子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457200" y="242888"/>
            <a:ext cx="2624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FF"/>
                </a:solidFill>
                <a:latin typeface="+mn-ea"/>
                <a:ea typeface="+mn-ea"/>
              </a:rPr>
              <a:t>0-1</a:t>
            </a:r>
            <a:r>
              <a:rPr lang="zh-CN" altLang="en-US" sz="2000" b="1">
                <a:solidFill>
                  <a:srgbClr val="0000FF"/>
                </a:solidFill>
                <a:latin typeface="+mn-ea"/>
                <a:ea typeface="+mn-ea"/>
              </a:rPr>
              <a:t>背包问题</a:t>
            </a:r>
          </a:p>
        </p:txBody>
      </p:sp>
      <p:sp>
        <p:nvSpPr>
          <p:cNvPr id="27652" name="TextBox 5"/>
          <p:cNvSpPr txBox="1">
            <a:spLocks noChangeArrowheads="1"/>
          </p:cNvSpPr>
          <p:nvPr/>
        </p:nvSpPr>
        <p:spPr bwMode="auto">
          <a:xfrm>
            <a:off x="762000" y="904875"/>
            <a:ext cx="5029200" cy="923925"/>
          </a:xfrm>
          <a:prstGeom prst="rect">
            <a:avLst/>
          </a:prstGeom>
          <a:pattFill prst="plaid">
            <a:fgClr>
              <a:srgbClr val="FFFF00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600" b="1">
                <a:solidFill>
                  <a:srgbClr val="C00000"/>
                </a:solidFill>
                <a:latin typeface="+mn-ea"/>
                <a:ea typeface="+mn-ea"/>
              </a:rPr>
              <a:t>优先级依据是什么？</a:t>
            </a:r>
            <a:endParaRPr lang="zh-CN" altLang="en-US" sz="3600" b="1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7400" y="2362200"/>
            <a:ext cx="365918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、结点相应的价值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7400" y="3149600"/>
            <a:ext cx="365918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、结点相应的重量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7400" y="4064000"/>
            <a:ext cx="365918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0000FF"/>
                </a:solidFill>
                <a:latin typeface="+mn-ea"/>
                <a:ea typeface="+mn-ea"/>
              </a:rPr>
              <a:t>3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、结点的价值上限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3400" y="4953000"/>
            <a:ext cx="49327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+mn-ea"/>
                <a:ea typeface="+mn-ea"/>
                <a:cs typeface="Times New Roman" pitchFamily="18" charset="0"/>
              </a:rPr>
              <a:t>C=14,p=[18,20,14,8],w=[6,10,4,2]</a:t>
            </a:r>
            <a:endParaRPr lang="zh-CN" altLang="en-US" sz="2800" b="1">
              <a:latin typeface="+mn-ea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9" grpId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Oval 14"/>
          <p:cNvSpPr>
            <a:spLocks noChangeArrowheads="1"/>
          </p:cNvSpPr>
          <p:nvPr/>
        </p:nvSpPr>
        <p:spPr bwMode="auto">
          <a:xfrm>
            <a:off x="373063" y="5778500"/>
            <a:ext cx="742950" cy="89058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9" name="Oval 130"/>
          <p:cNvSpPr>
            <a:spLocks noChangeArrowheads="1"/>
          </p:cNvSpPr>
          <p:nvPr/>
        </p:nvSpPr>
        <p:spPr bwMode="auto">
          <a:xfrm>
            <a:off x="1524000" y="40386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" name="Oval 130"/>
          <p:cNvSpPr>
            <a:spLocks noChangeArrowheads="1"/>
          </p:cNvSpPr>
          <p:nvPr/>
        </p:nvSpPr>
        <p:spPr bwMode="auto">
          <a:xfrm>
            <a:off x="3048000" y="2667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381000" y="41148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Oval 130"/>
          <p:cNvSpPr>
            <a:spLocks noChangeArrowheads="1"/>
          </p:cNvSpPr>
          <p:nvPr/>
        </p:nvSpPr>
        <p:spPr bwMode="auto">
          <a:xfrm>
            <a:off x="1143000" y="25908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286000" y="12954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" name="Oval 16"/>
          <p:cNvSpPr>
            <a:spLocks noChangeArrowheads="1"/>
          </p:cNvSpPr>
          <p:nvPr/>
        </p:nvSpPr>
        <p:spPr bwMode="auto">
          <a:xfrm>
            <a:off x="3962400" y="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1" name="Oval 19"/>
          <p:cNvSpPr>
            <a:spLocks noChangeArrowheads="1"/>
          </p:cNvSpPr>
          <p:nvPr/>
        </p:nvSpPr>
        <p:spPr bwMode="auto">
          <a:xfrm>
            <a:off x="4267200" y="304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8682" name="Oval 20"/>
          <p:cNvSpPr>
            <a:spLocks noChangeArrowheads="1"/>
          </p:cNvSpPr>
          <p:nvPr/>
        </p:nvSpPr>
        <p:spPr bwMode="auto">
          <a:xfrm>
            <a:off x="2590800" y="1600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8683" name="Oval 22"/>
          <p:cNvSpPr>
            <a:spLocks noChangeArrowheads="1"/>
          </p:cNvSpPr>
          <p:nvPr/>
        </p:nvSpPr>
        <p:spPr bwMode="auto">
          <a:xfrm>
            <a:off x="1447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28684" name="Oval 26"/>
          <p:cNvSpPr>
            <a:spLocks noChangeArrowheads="1"/>
          </p:cNvSpPr>
          <p:nvPr/>
        </p:nvSpPr>
        <p:spPr bwMode="auto">
          <a:xfrm>
            <a:off x="6858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28685" name="Line 34"/>
          <p:cNvSpPr>
            <a:spLocks noChangeShapeType="1"/>
          </p:cNvSpPr>
          <p:nvPr/>
        </p:nvSpPr>
        <p:spPr bwMode="auto">
          <a:xfrm flipH="1">
            <a:off x="2971800" y="685800"/>
            <a:ext cx="12954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6" name="Line 36"/>
          <p:cNvSpPr>
            <a:spLocks noChangeShapeType="1"/>
          </p:cNvSpPr>
          <p:nvPr/>
        </p:nvSpPr>
        <p:spPr bwMode="auto">
          <a:xfrm flipH="1">
            <a:off x="1828800" y="1981200"/>
            <a:ext cx="7620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37"/>
          <p:cNvSpPr>
            <a:spLocks noChangeShapeType="1"/>
          </p:cNvSpPr>
          <p:nvPr/>
        </p:nvSpPr>
        <p:spPr bwMode="auto">
          <a:xfrm>
            <a:off x="3048000" y="1905000"/>
            <a:ext cx="6096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8" name="Text Box 48"/>
          <p:cNvSpPr txBox="1">
            <a:spLocks noChangeArrowheads="1"/>
          </p:cNvSpPr>
          <p:nvPr/>
        </p:nvSpPr>
        <p:spPr bwMode="auto">
          <a:xfrm>
            <a:off x="3295650" y="685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8689" name="Text Box 50"/>
          <p:cNvSpPr txBox="1">
            <a:spLocks noChangeArrowheads="1"/>
          </p:cNvSpPr>
          <p:nvPr/>
        </p:nvSpPr>
        <p:spPr bwMode="auto">
          <a:xfrm>
            <a:off x="1981200" y="2147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8690" name="Rectangle 62"/>
          <p:cNvSpPr>
            <a:spLocks noChangeArrowheads="1"/>
          </p:cNvSpPr>
          <p:nvPr/>
        </p:nvSpPr>
        <p:spPr bwMode="auto">
          <a:xfrm>
            <a:off x="-3810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91" name="Rectangle 63"/>
          <p:cNvSpPr>
            <a:spLocks noChangeArrowheads="1"/>
          </p:cNvSpPr>
          <p:nvPr/>
        </p:nvSpPr>
        <p:spPr bwMode="auto">
          <a:xfrm>
            <a:off x="-3810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92" name="Rectangle 64"/>
          <p:cNvSpPr>
            <a:spLocks noChangeArrowheads="1"/>
          </p:cNvSpPr>
          <p:nvPr/>
        </p:nvSpPr>
        <p:spPr bwMode="auto">
          <a:xfrm>
            <a:off x="-381000" y="3505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" name="Line 110"/>
          <p:cNvSpPr>
            <a:spLocks noChangeShapeType="1"/>
          </p:cNvSpPr>
          <p:nvPr/>
        </p:nvSpPr>
        <p:spPr bwMode="auto">
          <a:xfrm flipH="1">
            <a:off x="7162800" y="5029200"/>
            <a:ext cx="762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" name="Line 111"/>
          <p:cNvSpPr>
            <a:spLocks noChangeShapeType="1"/>
          </p:cNvSpPr>
          <p:nvPr/>
        </p:nvSpPr>
        <p:spPr bwMode="auto">
          <a:xfrm>
            <a:off x="7391400" y="4953000"/>
            <a:ext cx="381000" cy="12954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" name="Line 112"/>
          <p:cNvSpPr>
            <a:spLocks noChangeShapeType="1"/>
          </p:cNvSpPr>
          <p:nvPr/>
        </p:nvSpPr>
        <p:spPr bwMode="auto">
          <a:xfrm flipH="1">
            <a:off x="8229600" y="4876800"/>
            <a:ext cx="7620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" name="Line 113"/>
          <p:cNvSpPr>
            <a:spLocks noChangeShapeType="1"/>
          </p:cNvSpPr>
          <p:nvPr/>
        </p:nvSpPr>
        <p:spPr bwMode="auto">
          <a:xfrm>
            <a:off x="8534400" y="4648200"/>
            <a:ext cx="381000" cy="1600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7" name="Line 40"/>
          <p:cNvSpPr>
            <a:spLocks noChangeShapeType="1"/>
          </p:cNvSpPr>
          <p:nvPr/>
        </p:nvSpPr>
        <p:spPr bwMode="auto">
          <a:xfrm flipH="1">
            <a:off x="990600" y="3429000"/>
            <a:ext cx="4572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8" name="Text Box 55"/>
          <p:cNvSpPr txBox="1">
            <a:spLocks noChangeArrowheads="1"/>
          </p:cNvSpPr>
          <p:nvPr/>
        </p:nvSpPr>
        <p:spPr bwMode="auto">
          <a:xfrm>
            <a:off x="9144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80008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5" name="Oval 82"/>
          <p:cNvSpPr>
            <a:spLocks noChangeArrowheads="1"/>
          </p:cNvSpPr>
          <p:nvPr/>
        </p:nvSpPr>
        <p:spPr bwMode="auto">
          <a:xfrm>
            <a:off x="0" y="6019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28700" name="Oval 83"/>
          <p:cNvSpPr>
            <a:spLocks noChangeArrowheads="1"/>
          </p:cNvSpPr>
          <p:nvPr/>
        </p:nvSpPr>
        <p:spPr bwMode="auto">
          <a:xfrm>
            <a:off x="609600" y="6019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107" name="Line 98"/>
          <p:cNvSpPr>
            <a:spLocks noChangeShapeType="1"/>
          </p:cNvSpPr>
          <p:nvPr/>
        </p:nvSpPr>
        <p:spPr bwMode="auto">
          <a:xfrm flipH="1">
            <a:off x="228600" y="4876800"/>
            <a:ext cx="457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2" name="Line 99"/>
          <p:cNvSpPr>
            <a:spLocks noChangeShapeType="1"/>
          </p:cNvSpPr>
          <p:nvPr/>
        </p:nvSpPr>
        <p:spPr bwMode="auto">
          <a:xfrm flipH="1">
            <a:off x="838200" y="5029200"/>
            <a:ext cx="76200" cy="990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56" name="Text Box 114"/>
          <p:cNvSpPr txBox="1">
            <a:spLocks noChangeArrowheads="1"/>
          </p:cNvSpPr>
          <p:nvPr/>
        </p:nvSpPr>
        <p:spPr bwMode="auto">
          <a:xfrm>
            <a:off x="152400" y="5272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8704" name="Text Box 115"/>
          <p:cNvSpPr txBox="1">
            <a:spLocks noChangeArrowheads="1"/>
          </p:cNvSpPr>
          <p:nvPr/>
        </p:nvSpPr>
        <p:spPr bwMode="auto">
          <a:xfrm>
            <a:off x="844550" y="5334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0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219200" y="3352800"/>
            <a:ext cx="1143000" cy="3276600"/>
            <a:chOff x="1219200" y="3352800"/>
            <a:chExt cx="1143000" cy="3276600"/>
          </a:xfrm>
        </p:grpSpPr>
        <p:sp>
          <p:nvSpPr>
            <p:cNvPr id="28774" name="Oval 27"/>
            <p:cNvSpPr>
              <a:spLocks noChangeArrowheads="1"/>
            </p:cNvSpPr>
            <p:nvPr/>
          </p:nvSpPr>
          <p:spPr bwMode="auto">
            <a:xfrm>
              <a:off x="1905000" y="44958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8775" name="Line 41"/>
            <p:cNvSpPr>
              <a:spLocks noChangeShapeType="1"/>
            </p:cNvSpPr>
            <p:nvPr/>
          </p:nvSpPr>
          <p:spPr bwMode="auto">
            <a:xfrm>
              <a:off x="1905000" y="3352800"/>
              <a:ext cx="152400" cy="1143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" name="Text Box 61"/>
            <p:cNvSpPr txBox="1">
              <a:spLocks noChangeArrowheads="1"/>
            </p:cNvSpPr>
            <p:nvPr/>
          </p:nvSpPr>
          <p:spPr bwMode="auto">
            <a:xfrm>
              <a:off x="1905000" y="3733800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80008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8777" name="Oval 84"/>
            <p:cNvSpPr>
              <a:spLocks noChangeArrowheads="1"/>
            </p:cNvSpPr>
            <p:nvPr/>
          </p:nvSpPr>
          <p:spPr bwMode="auto">
            <a:xfrm>
              <a:off x="1219200" y="60960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28778" name="Oval 85"/>
            <p:cNvSpPr>
              <a:spLocks noChangeArrowheads="1"/>
            </p:cNvSpPr>
            <p:nvPr/>
          </p:nvSpPr>
          <p:spPr bwMode="auto">
            <a:xfrm>
              <a:off x="1905000" y="60960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8779" name="Line 100"/>
            <p:cNvSpPr>
              <a:spLocks noChangeShapeType="1"/>
            </p:cNvSpPr>
            <p:nvPr/>
          </p:nvSpPr>
          <p:spPr bwMode="auto">
            <a:xfrm flipH="1">
              <a:off x="1447800" y="4876800"/>
              <a:ext cx="457200" cy="121920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0" name="Line 101"/>
            <p:cNvSpPr>
              <a:spLocks noChangeShapeType="1"/>
            </p:cNvSpPr>
            <p:nvPr/>
          </p:nvSpPr>
          <p:spPr bwMode="auto">
            <a:xfrm>
              <a:off x="2133600" y="5029200"/>
              <a:ext cx="0" cy="106680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1" name="Text Box 116"/>
            <p:cNvSpPr txBox="1">
              <a:spLocks noChangeArrowheads="1"/>
            </p:cNvSpPr>
            <p:nvPr/>
          </p:nvSpPr>
          <p:spPr bwMode="auto">
            <a:xfrm>
              <a:off x="1371600" y="5424488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8782" name="Text Box 117"/>
            <p:cNvSpPr txBox="1">
              <a:spLocks noChangeArrowheads="1"/>
            </p:cNvSpPr>
            <p:nvPr/>
          </p:nvSpPr>
          <p:spPr bwMode="auto">
            <a:xfrm>
              <a:off x="2063750" y="54864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438400" y="2057400"/>
            <a:ext cx="2057400" cy="4572000"/>
            <a:chOff x="2438400" y="2133600"/>
            <a:chExt cx="2057400" cy="4572000"/>
          </a:xfrm>
        </p:grpSpPr>
        <p:sp>
          <p:nvSpPr>
            <p:cNvPr id="28754" name="Oval 23"/>
            <p:cNvSpPr>
              <a:spLocks noChangeArrowheads="1"/>
            </p:cNvSpPr>
            <p:nvPr/>
          </p:nvSpPr>
          <p:spPr bwMode="auto">
            <a:xfrm>
              <a:off x="3352800" y="31242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8755" name="Oval 28"/>
            <p:cNvSpPr>
              <a:spLocks noChangeArrowheads="1"/>
            </p:cNvSpPr>
            <p:nvPr/>
          </p:nvSpPr>
          <p:spPr bwMode="auto">
            <a:xfrm>
              <a:off x="2743200" y="45720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2" name="Oval 29"/>
            <p:cNvSpPr>
              <a:spLocks noChangeArrowheads="1"/>
            </p:cNvSpPr>
            <p:nvPr/>
          </p:nvSpPr>
          <p:spPr bwMode="auto">
            <a:xfrm>
              <a:off x="3962400" y="45720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28757" name="Line 42"/>
            <p:cNvSpPr>
              <a:spLocks noChangeShapeType="1"/>
            </p:cNvSpPr>
            <p:nvPr/>
          </p:nvSpPr>
          <p:spPr bwMode="auto">
            <a:xfrm flipH="1">
              <a:off x="3048000" y="3429000"/>
              <a:ext cx="304800" cy="1143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8" name="Line 43"/>
            <p:cNvSpPr>
              <a:spLocks noChangeShapeType="1"/>
            </p:cNvSpPr>
            <p:nvPr/>
          </p:nvSpPr>
          <p:spPr bwMode="auto">
            <a:xfrm>
              <a:off x="3810000" y="3352800"/>
              <a:ext cx="304800" cy="1219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9" name="Text Box 54"/>
            <p:cNvSpPr txBox="1">
              <a:spLocks noChangeArrowheads="1"/>
            </p:cNvSpPr>
            <p:nvPr/>
          </p:nvSpPr>
          <p:spPr bwMode="auto">
            <a:xfrm>
              <a:off x="2914650" y="3733800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80008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8760" name="Text Box 56"/>
            <p:cNvSpPr txBox="1">
              <a:spLocks noChangeArrowheads="1"/>
            </p:cNvSpPr>
            <p:nvPr/>
          </p:nvSpPr>
          <p:spPr bwMode="auto">
            <a:xfrm>
              <a:off x="3276600" y="2133600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80008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8761" name="Text Box 60"/>
            <p:cNvSpPr txBox="1">
              <a:spLocks noChangeArrowheads="1"/>
            </p:cNvSpPr>
            <p:nvPr/>
          </p:nvSpPr>
          <p:spPr bwMode="auto">
            <a:xfrm>
              <a:off x="3962400" y="3733800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80008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8762" name="Oval 86"/>
            <p:cNvSpPr>
              <a:spLocks noChangeArrowheads="1"/>
            </p:cNvSpPr>
            <p:nvPr/>
          </p:nvSpPr>
          <p:spPr bwMode="auto">
            <a:xfrm>
              <a:off x="2438400" y="60960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28763" name="Oval 87"/>
            <p:cNvSpPr>
              <a:spLocks noChangeArrowheads="1"/>
            </p:cNvSpPr>
            <p:nvPr/>
          </p:nvSpPr>
          <p:spPr bwMode="auto">
            <a:xfrm>
              <a:off x="2971800" y="61722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28764" name="Oval 88"/>
            <p:cNvSpPr>
              <a:spLocks noChangeArrowheads="1"/>
            </p:cNvSpPr>
            <p:nvPr/>
          </p:nvSpPr>
          <p:spPr bwMode="auto">
            <a:xfrm>
              <a:off x="3505200" y="61722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28765" name="Oval 89"/>
            <p:cNvSpPr>
              <a:spLocks noChangeArrowheads="1"/>
            </p:cNvSpPr>
            <p:nvPr/>
          </p:nvSpPr>
          <p:spPr bwMode="auto">
            <a:xfrm>
              <a:off x="3962400" y="61722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28766" name="Line 102"/>
            <p:cNvSpPr>
              <a:spLocks noChangeShapeType="1"/>
            </p:cNvSpPr>
            <p:nvPr/>
          </p:nvSpPr>
          <p:spPr bwMode="auto">
            <a:xfrm flipH="1">
              <a:off x="2667000" y="5029200"/>
              <a:ext cx="152400" cy="106680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7" name="Line 103"/>
            <p:cNvSpPr>
              <a:spLocks noChangeShapeType="1"/>
            </p:cNvSpPr>
            <p:nvPr/>
          </p:nvSpPr>
          <p:spPr bwMode="auto">
            <a:xfrm>
              <a:off x="3124200" y="5029200"/>
              <a:ext cx="76200" cy="114300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8" name="Line 104"/>
            <p:cNvSpPr>
              <a:spLocks noChangeShapeType="1"/>
            </p:cNvSpPr>
            <p:nvPr/>
          </p:nvSpPr>
          <p:spPr bwMode="auto">
            <a:xfrm flipH="1">
              <a:off x="3733800" y="4953000"/>
              <a:ext cx="228600" cy="121920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9" name="Line 105"/>
            <p:cNvSpPr>
              <a:spLocks noChangeShapeType="1"/>
            </p:cNvSpPr>
            <p:nvPr/>
          </p:nvSpPr>
          <p:spPr bwMode="auto">
            <a:xfrm flipH="1">
              <a:off x="4191000" y="5105400"/>
              <a:ext cx="76200" cy="106680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0" name="Text Box 118"/>
            <p:cNvSpPr txBox="1">
              <a:spLocks noChangeArrowheads="1"/>
            </p:cNvSpPr>
            <p:nvPr/>
          </p:nvSpPr>
          <p:spPr bwMode="auto">
            <a:xfrm>
              <a:off x="2514600" y="54864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8771" name="Text Box 119"/>
            <p:cNvSpPr txBox="1">
              <a:spLocks noChangeArrowheads="1"/>
            </p:cNvSpPr>
            <p:nvPr/>
          </p:nvSpPr>
          <p:spPr bwMode="auto">
            <a:xfrm>
              <a:off x="3124200" y="554831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8772" name="Text Box 120"/>
            <p:cNvSpPr txBox="1">
              <a:spLocks noChangeArrowheads="1"/>
            </p:cNvSpPr>
            <p:nvPr/>
          </p:nvSpPr>
          <p:spPr bwMode="auto">
            <a:xfrm>
              <a:off x="3587750" y="54102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8773" name="Text Box 121"/>
            <p:cNvSpPr txBox="1">
              <a:spLocks noChangeArrowheads="1"/>
            </p:cNvSpPr>
            <p:nvPr/>
          </p:nvSpPr>
          <p:spPr bwMode="auto">
            <a:xfrm>
              <a:off x="4197350" y="5472113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8707" name="Text Box 124"/>
          <p:cNvSpPr txBox="1">
            <a:spLocks noChangeArrowheads="1"/>
          </p:cNvSpPr>
          <p:nvPr/>
        </p:nvSpPr>
        <p:spPr bwMode="auto">
          <a:xfrm>
            <a:off x="579755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106" name="Oval 15"/>
          <p:cNvSpPr>
            <a:spLocks noChangeArrowheads="1"/>
          </p:cNvSpPr>
          <p:nvPr/>
        </p:nvSpPr>
        <p:spPr bwMode="auto">
          <a:xfrm>
            <a:off x="5715000" y="10668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4495800" y="609600"/>
            <a:ext cx="4648200" cy="6172200"/>
            <a:chOff x="4495800" y="609600"/>
            <a:chExt cx="4648200" cy="6172200"/>
          </a:xfrm>
        </p:grpSpPr>
        <p:sp>
          <p:nvSpPr>
            <p:cNvPr id="28714" name="Oval 21"/>
            <p:cNvSpPr>
              <a:spLocks noChangeArrowheads="1"/>
            </p:cNvSpPr>
            <p:nvPr/>
          </p:nvSpPr>
          <p:spPr bwMode="auto">
            <a:xfrm>
              <a:off x="6019800" y="14478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8715" name="Oval 24"/>
            <p:cNvSpPr>
              <a:spLocks noChangeArrowheads="1"/>
            </p:cNvSpPr>
            <p:nvPr/>
          </p:nvSpPr>
          <p:spPr bwMode="auto">
            <a:xfrm>
              <a:off x="5257800" y="30480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8716" name="Oval 25"/>
            <p:cNvSpPr>
              <a:spLocks noChangeArrowheads="1"/>
            </p:cNvSpPr>
            <p:nvPr/>
          </p:nvSpPr>
          <p:spPr bwMode="auto">
            <a:xfrm>
              <a:off x="7162800" y="30480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28717" name="Oval 30"/>
            <p:cNvSpPr>
              <a:spLocks noChangeArrowheads="1"/>
            </p:cNvSpPr>
            <p:nvPr/>
          </p:nvSpPr>
          <p:spPr bwMode="auto">
            <a:xfrm>
              <a:off x="4724400" y="44958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28718" name="Oval 31"/>
            <p:cNvSpPr>
              <a:spLocks noChangeArrowheads="1"/>
            </p:cNvSpPr>
            <p:nvPr/>
          </p:nvSpPr>
          <p:spPr bwMode="auto">
            <a:xfrm>
              <a:off x="5943600" y="44196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28719" name="Oval 32"/>
            <p:cNvSpPr>
              <a:spLocks noChangeArrowheads="1"/>
            </p:cNvSpPr>
            <p:nvPr/>
          </p:nvSpPr>
          <p:spPr bwMode="auto">
            <a:xfrm>
              <a:off x="7010400" y="44958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8720" name="Oval 33"/>
            <p:cNvSpPr>
              <a:spLocks noChangeArrowheads="1"/>
            </p:cNvSpPr>
            <p:nvPr/>
          </p:nvSpPr>
          <p:spPr bwMode="auto">
            <a:xfrm>
              <a:off x="8077200" y="43434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28721" name="Line 35"/>
            <p:cNvSpPr>
              <a:spLocks noChangeShapeType="1"/>
            </p:cNvSpPr>
            <p:nvPr/>
          </p:nvSpPr>
          <p:spPr bwMode="auto">
            <a:xfrm>
              <a:off x="4724400" y="609600"/>
              <a:ext cx="1371600" cy="990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2" name="Line 38"/>
            <p:cNvSpPr>
              <a:spLocks noChangeShapeType="1"/>
            </p:cNvSpPr>
            <p:nvPr/>
          </p:nvSpPr>
          <p:spPr bwMode="auto">
            <a:xfrm flipH="1">
              <a:off x="5486400" y="1981200"/>
              <a:ext cx="762000" cy="10668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3" name="Line 39"/>
            <p:cNvSpPr>
              <a:spLocks noChangeShapeType="1"/>
            </p:cNvSpPr>
            <p:nvPr/>
          </p:nvSpPr>
          <p:spPr bwMode="auto">
            <a:xfrm>
              <a:off x="6477000" y="1828800"/>
              <a:ext cx="838200" cy="1219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4" name="Line 44"/>
            <p:cNvSpPr>
              <a:spLocks noChangeShapeType="1"/>
            </p:cNvSpPr>
            <p:nvPr/>
          </p:nvSpPr>
          <p:spPr bwMode="auto">
            <a:xfrm flipH="1">
              <a:off x="4953000" y="3429000"/>
              <a:ext cx="304800" cy="10668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5" name="Line 45"/>
            <p:cNvSpPr>
              <a:spLocks noChangeShapeType="1"/>
            </p:cNvSpPr>
            <p:nvPr/>
          </p:nvSpPr>
          <p:spPr bwMode="auto">
            <a:xfrm>
              <a:off x="5715000" y="3429000"/>
              <a:ext cx="304800" cy="10668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6" name="Line 46"/>
            <p:cNvSpPr>
              <a:spLocks noChangeShapeType="1"/>
            </p:cNvSpPr>
            <p:nvPr/>
          </p:nvSpPr>
          <p:spPr bwMode="auto">
            <a:xfrm flipH="1">
              <a:off x="7162800" y="3505200"/>
              <a:ext cx="76200" cy="990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7" name="Line 47"/>
            <p:cNvSpPr>
              <a:spLocks noChangeShapeType="1"/>
            </p:cNvSpPr>
            <p:nvPr/>
          </p:nvSpPr>
          <p:spPr bwMode="auto">
            <a:xfrm>
              <a:off x="7620000" y="3352800"/>
              <a:ext cx="533400" cy="10668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8" name="Text Box 49"/>
            <p:cNvSpPr txBox="1">
              <a:spLocks noChangeArrowheads="1"/>
            </p:cNvSpPr>
            <p:nvPr/>
          </p:nvSpPr>
          <p:spPr bwMode="auto">
            <a:xfrm>
              <a:off x="5353050" y="762000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80008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8729" name="Text Box 51"/>
            <p:cNvSpPr txBox="1">
              <a:spLocks noChangeArrowheads="1"/>
            </p:cNvSpPr>
            <p:nvPr/>
          </p:nvSpPr>
          <p:spPr bwMode="auto">
            <a:xfrm>
              <a:off x="5657850" y="2224088"/>
              <a:ext cx="3619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80008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8730" name="Text Box 52"/>
            <p:cNvSpPr txBox="1">
              <a:spLocks noChangeArrowheads="1"/>
            </p:cNvSpPr>
            <p:nvPr/>
          </p:nvSpPr>
          <p:spPr bwMode="auto">
            <a:xfrm>
              <a:off x="4800600" y="3671888"/>
              <a:ext cx="3619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80008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8731" name="Text Box 53"/>
            <p:cNvSpPr txBox="1">
              <a:spLocks noChangeArrowheads="1"/>
            </p:cNvSpPr>
            <p:nvPr/>
          </p:nvSpPr>
          <p:spPr bwMode="auto">
            <a:xfrm>
              <a:off x="6934200" y="3733800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80008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8732" name="Text Box 57"/>
            <p:cNvSpPr txBox="1">
              <a:spLocks noChangeArrowheads="1"/>
            </p:cNvSpPr>
            <p:nvPr/>
          </p:nvSpPr>
          <p:spPr bwMode="auto">
            <a:xfrm>
              <a:off x="6781800" y="2057400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80008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8733" name="Text Box 58"/>
            <p:cNvSpPr txBox="1">
              <a:spLocks noChangeArrowheads="1"/>
            </p:cNvSpPr>
            <p:nvPr/>
          </p:nvSpPr>
          <p:spPr bwMode="auto">
            <a:xfrm>
              <a:off x="7943850" y="3671888"/>
              <a:ext cx="3619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80008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8734" name="Text Box 59"/>
            <p:cNvSpPr txBox="1">
              <a:spLocks noChangeArrowheads="1"/>
            </p:cNvSpPr>
            <p:nvPr/>
          </p:nvSpPr>
          <p:spPr bwMode="auto">
            <a:xfrm>
              <a:off x="5791200" y="3671888"/>
              <a:ext cx="3619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80008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8735" name="Oval 90"/>
            <p:cNvSpPr>
              <a:spLocks noChangeArrowheads="1"/>
            </p:cNvSpPr>
            <p:nvPr/>
          </p:nvSpPr>
          <p:spPr bwMode="auto">
            <a:xfrm>
              <a:off x="4495800" y="61722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8736" name="Oval 91"/>
            <p:cNvSpPr>
              <a:spLocks noChangeArrowheads="1"/>
            </p:cNvSpPr>
            <p:nvPr/>
          </p:nvSpPr>
          <p:spPr bwMode="auto">
            <a:xfrm>
              <a:off x="5181600" y="61722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28737" name="Oval 92"/>
            <p:cNvSpPr>
              <a:spLocks noChangeArrowheads="1"/>
            </p:cNvSpPr>
            <p:nvPr/>
          </p:nvSpPr>
          <p:spPr bwMode="auto">
            <a:xfrm>
              <a:off x="5867400" y="62484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28738" name="Oval 93"/>
            <p:cNvSpPr>
              <a:spLocks noChangeArrowheads="1"/>
            </p:cNvSpPr>
            <p:nvPr/>
          </p:nvSpPr>
          <p:spPr bwMode="auto">
            <a:xfrm>
              <a:off x="6477000" y="62484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28739" name="Oval 94"/>
            <p:cNvSpPr>
              <a:spLocks noChangeArrowheads="1"/>
            </p:cNvSpPr>
            <p:nvPr/>
          </p:nvSpPr>
          <p:spPr bwMode="auto">
            <a:xfrm>
              <a:off x="7010400" y="62484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28</a:t>
              </a:r>
            </a:p>
          </p:txBody>
        </p:sp>
        <p:sp>
          <p:nvSpPr>
            <p:cNvPr id="28740" name="Oval 95"/>
            <p:cNvSpPr>
              <a:spLocks noChangeArrowheads="1"/>
            </p:cNvSpPr>
            <p:nvPr/>
          </p:nvSpPr>
          <p:spPr bwMode="auto">
            <a:xfrm>
              <a:off x="7620000" y="62484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29</a:t>
              </a:r>
            </a:p>
          </p:txBody>
        </p:sp>
        <p:sp>
          <p:nvSpPr>
            <p:cNvPr id="28741" name="Oval 96"/>
            <p:cNvSpPr>
              <a:spLocks noChangeArrowheads="1"/>
            </p:cNvSpPr>
            <p:nvPr/>
          </p:nvSpPr>
          <p:spPr bwMode="auto">
            <a:xfrm>
              <a:off x="8077200" y="62484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28742" name="Oval 97"/>
            <p:cNvSpPr>
              <a:spLocks noChangeArrowheads="1"/>
            </p:cNvSpPr>
            <p:nvPr/>
          </p:nvSpPr>
          <p:spPr bwMode="auto">
            <a:xfrm>
              <a:off x="8686800" y="6248400"/>
              <a:ext cx="4572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CC0000"/>
                  </a:solidFill>
                  <a:latin typeface="Times New Roman" pitchFamily="18" charset="0"/>
                </a:rPr>
                <a:t>31</a:t>
              </a:r>
            </a:p>
          </p:txBody>
        </p:sp>
        <p:sp>
          <p:nvSpPr>
            <p:cNvPr id="28743" name="Line 106"/>
            <p:cNvSpPr>
              <a:spLocks noChangeShapeType="1"/>
            </p:cNvSpPr>
            <p:nvPr/>
          </p:nvSpPr>
          <p:spPr bwMode="auto">
            <a:xfrm flipH="1">
              <a:off x="4648200" y="4953000"/>
              <a:ext cx="152400" cy="121920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4" name="Line 107"/>
            <p:cNvSpPr>
              <a:spLocks noChangeShapeType="1"/>
            </p:cNvSpPr>
            <p:nvPr/>
          </p:nvSpPr>
          <p:spPr bwMode="auto">
            <a:xfrm>
              <a:off x="5105400" y="4953000"/>
              <a:ext cx="304800" cy="121920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5" name="Line 108"/>
            <p:cNvSpPr>
              <a:spLocks noChangeShapeType="1"/>
            </p:cNvSpPr>
            <p:nvPr/>
          </p:nvSpPr>
          <p:spPr bwMode="auto">
            <a:xfrm>
              <a:off x="6019800" y="4876800"/>
              <a:ext cx="0" cy="137160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6" name="Line 109"/>
            <p:cNvSpPr>
              <a:spLocks noChangeShapeType="1"/>
            </p:cNvSpPr>
            <p:nvPr/>
          </p:nvSpPr>
          <p:spPr bwMode="auto">
            <a:xfrm>
              <a:off x="6324600" y="4876800"/>
              <a:ext cx="304800" cy="137160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7" name="Text Box 122"/>
            <p:cNvSpPr txBox="1">
              <a:spLocks noChangeArrowheads="1"/>
            </p:cNvSpPr>
            <p:nvPr/>
          </p:nvSpPr>
          <p:spPr bwMode="auto">
            <a:xfrm>
              <a:off x="4502150" y="54864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8748" name="Text Box 123"/>
            <p:cNvSpPr txBox="1">
              <a:spLocks noChangeArrowheads="1"/>
            </p:cNvSpPr>
            <p:nvPr/>
          </p:nvSpPr>
          <p:spPr bwMode="auto">
            <a:xfrm>
              <a:off x="5264150" y="5500688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8749" name="Text Box 125"/>
            <p:cNvSpPr txBox="1">
              <a:spLocks noChangeArrowheads="1"/>
            </p:cNvSpPr>
            <p:nvPr/>
          </p:nvSpPr>
          <p:spPr bwMode="auto">
            <a:xfrm>
              <a:off x="6477000" y="55626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8750" name="Text Box 126"/>
            <p:cNvSpPr txBox="1">
              <a:spLocks noChangeArrowheads="1"/>
            </p:cNvSpPr>
            <p:nvPr/>
          </p:nvSpPr>
          <p:spPr bwMode="auto">
            <a:xfrm>
              <a:off x="6934200" y="56388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8751" name="Text Box 127"/>
            <p:cNvSpPr txBox="1">
              <a:spLocks noChangeArrowheads="1"/>
            </p:cNvSpPr>
            <p:nvPr/>
          </p:nvSpPr>
          <p:spPr bwMode="auto">
            <a:xfrm>
              <a:off x="7626350" y="56388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8752" name="Text Box 128"/>
            <p:cNvSpPr txBox="1">
              <a:spLocks noChangeArrowheads="1"/>
            </p:cNvSpPr>
            <p:nvPr/>
          </p:nvSpPr>
          <p:spPr bwMode="auto">
            <a:xfrm>
              <a:off x="8001000" y="5562600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8753" name="Text Box 129"/>
            <p:cNvSpPr txBox="1">
              <a:spLocks noChangeArrowheads="1"/>
            </p:cNvSpPr>
            <p:nvPr/>
          </p:nvSpPr>
          <p:spPr bwMode="auto">
            <a:xfrm>
              <a:off x="8763000" y="5576888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8710" name="TextBox 147"/>
          <p:cNvSpPr txBox="1">
            <a:spLocks noChangeArrowheads="1"/>
          </p:cNvSpPr>
          <p:nvPr/>
        </p:nvSpPr>
        <p:spPr bwMode="auto">
          <a:xfrm>
            <a:off x="468313" y="476250"/>
            <a:ext cx="1590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rebuchet MS" pitchFamily="34" charset="0"/>
              </a:rPr>
              <a:t>(4,3,1,2)</a:t>
            </a:r>
            <a:endParaRPr lang="zh-CN" altLang="en-US" sz="2800">
              <a:latin typeface="Trebuchet MS" pitchFamily="34" charset="0"/>
            </a:endParaRPr>
          </a:p>
        </p:txBody>
      </p:sp>
      <p:sp>
        <p:nvSpPr>
          <p:cNvPr id="149" name="云形标注 148"/>
          <p:cNvSpPr/>
          <p:nvPr/>
        </p:nvSpPr>
        <p:spPr>
          <a:xfrm>
            <a:off x="133350" y="925513"/>
            <a:ext cx="1219200" cy="1349375"/>
          </a:xfrm>
          <a:prstGeom prst="cloudCallout">
            <a:avLst>
              <a:gd name="adj1" fmla="val 140885"/>
              <a:gd name="adj2" fmla="val 2812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0000FF"/>
                </a:solidFill>
              </a:rPr>
              <a:t>8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0" name="云形标注 109"/>
          <p:cNvSpPr/>
          <p:nvPr/>
        </p:nvSpPr>
        <p:spPr>
          <a:xfrm>
            <a:off x="0" y="2362200"/>
            <a:ext cx="990600" cy="914400"/>
          </a:xfrm>
          <a:prstGeom prst="cloudCallout">
            <a:avLst>
              <a:gd name="adj1" fmla="val 77364"/>
              <a:gd name="adj2" fmla="val 43669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0000FF"/>
                </a:solidFill>
              </a:rPr>
              <a:t>22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1" name="云形标注 110"/>
          <p:cNvSpPr/>
          <p:nvPr/>
        </p:nvSpPr>
        <p:spPr>
          <a:xfrm>
            <a:off x="-152400" y="3200400"/>
            <a:ext cx="990600" cy="914400"/>
          </a:xfrm>
          <a:prstGeom prst="cloudCallout">
            <a:avLst>
              <a:gd name="adj1" fmla="val 38902"/>
              <a:gd name="adj2" fmla="val 121794"/>
            </a:avLst>
          </a:prstGeom>
          <a:pattFill prst="dkDnDiag">
            <a:fgClr>
              <a:srgbClr val="FFFF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0000FF"/>
                </a:solidFill>
              </a:rPr>
              <a:t>40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-76200" y="0"/>
            <a:ext cx="49327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+mn-ea"/>
                <a:ea typeface="+mn-ea"/>
                <a:cs typeface="Times New Roman" pitchFamily="18" charset="0"/>
              </a:rPr>
              <a:t>C=14,p=[18,20,14,8],w=[6,10,4,2]</a:t>
            </a:r>
            <a:endParaRPr lang="zh-CN" altLang="en-US" sz="2800" b="1">
              <a:latin typeface="+mn-ea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8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2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2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2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09" grpId="0" animBg="1"/>
      <p:bldP spid="109" grpId="1" animBg="1"/>
      <p:bldP spid="108" grpId="0" animBg="1"/>
      <p:bldP spid="108" grpId="1" animBg="1"/>
      <p:bldP spid="18" grpId="0" animBg="1"/>
      <p:bldP spid="19" grpId="0" animBg="1"/>
      <p:bldP spid="19" grpId="1" animBg="1"/>
      <p:bldP spid="29" grpId="0" animBg="1"/>
      <p:bldP spid="29" grpId="1" animBg="1"/>
      <p:bldP spid="30" grpId="0" animBg="1"/>
      <p:bldP spid="30" grpId="1" animBg="1"/>
      <p:bldP spid="49" grpId="0" animBg="1"/>
      <p:bldP spid="99" grpId="0" animBg="1"/>
      <p:bldP spid="100" grpId="0" animBg="1"/>
      <p:bldP spid="101" grpId="0" animBg="1"/>
      <p:bldP spid="102" grpId="0" animBg="1"/>
      <p:bldP spid="105" grpId="0" animBg="1"/>
      <p:bldP spid="107" grpId="0" animBg="1"/>
      <p:bldP spid="28756" grpId="0"/>
      <p:bldP spid="106" grpId="0" animBg="1"/>
      <p:bldP spid="149" grpId="0" animBg="1"/>
      <p:bldP spid="110" grpId="0" animBg="1"/>
      <p:bldP spid="1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6"/>
          <p:cNvSpPr txBox="1">
            <a:spLocks noChangeArrowheads="1"/>
          </p:cNvSpPr>
          <p:nvPr/>
        </p:nvSpPr>
        <p:spPr bwMode="auto">
          <a:xfrm>
            <a:off x="1524000" y="2438400"/>
            <a:ext cx="6553200" cy="197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6000" b="1">
                <a:solidFill>
                  <a:srgbClr val="0000CC"/>
                </a:solidFill>
                <a:ea typeface="华文楷体" pitchFamily="2" charset="-122"/>
              </a:rPr>
              <a:t>第七章 随机化算法</a:t>
            </a:r>
            <a:endParaRPr lang="en-US" altLang="zh-CN" sz="6000" b="1">
              <a:solidFill>
                <a:srgbClr val="0000CC"/>
              </a:solidFill>
              <a:ea typeface="华文楷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ea typeface="华文楷体" pitchFamily="2" charset="-122"/>
              </a:rPr>
              <a:t>                                 (</a:t>
            </a:r>
            <a:r>
              <a:rPr lang="zh-CN" altLang="en-US" sz="2400" b="1">
                <a:ea typeface="华文楷体" pitchFamily="2" charset="-122"/>
              </a:rPr>
              <a:t>了解</a:t>
            </a:r>
            <a:r>
              <a:rPr lang="en-US" altLang="zh-CN" sz="2400" b="1">
                <a:ea typeface="华文楷体" pitchFamily="2" charset="-122"/>
              </a:rPr>
              <a:t>)</a:t>
            </a:r>
            <a:endParaRPr lang="zh-CN" altLang="en-US" sz="2400" b="1"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6"/>
          <p:cNvSpPr txBox="1">
            <a:spLocks noChangeArrowheads="1"/>
          </p:cNvSpPr>
          <p:nvPr/>
        </p:nvSpPr>
        <p:spPr bwMode="auto">
          <a:xfrm>
            <a:off x="222250" y="254000"/>
            <a:ext cx="1466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ea typeface="华文楷体" pitchFamily="2" charset="-122"/>
              </a:rPr>
              <a:t>随机化算法</a:t>
            </a:r>
          </a:p>
        </p:txBody>
      </p:sp>
      <p:sp>
        <p:nvSpPr>
          <p:cNvPr id="30723" name="TextBox 5"/>
          <p:cNvSpPr txBox="1">
            <a:spLocks noChangeArrowheads="1"/>
          </p:cNvSpPr>
          <p:nvPr/>
        </p:nvSpPr>
        <p:spPr bwMode="auto">
          <a:xfrm>
            <a:off x="7467600" y="228600"/>
            <a:ext cx="671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P202</a:t>
            </a:r>
            <a:endParaRPr lang="zh-CN" altLang="en-US" b="1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4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30725" name="TextBox 7"/>
          <p:cNvSpPr txBox="1">
            <a:spLocks noChangeArrowheads="1"/>
          </p:cNvSpPr>
          <p:nvPr/>
        </p:nvSpPr>
        <p:spPr bwMode="auto">
          <a:xfrm>
            <a:off x="1143000" y="1219200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分类：</a:t>
            </a: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1773238" y="2819400"/>
            <a:ext cx="2265362" cy="914400"/>
          </a:xfrm>
          <a:prstGeom prst="wedgeRoundRectCallout">
            <a:avLst>
              <a:gd name="adj1" fmla="val -30185"/>
              <a:gd name="adj2" fmla="val -172917"/>
              <a:gd name="adj3" fmla="val 16667"/>
            </a:avLst>
          </a:prstGeom>
          <a:gradFill rotWithShape="0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/>
          </a:gradFill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确定性算法</a:t>
            </a:r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4516438" y="2895600"/>
            <a:ext cx="2265362" cy="914400"/>
          </a:xfrm>
          <a:prstGeom prst="wedgeRoundRectCallout">
            <a:avLst>
              <a:gd name="adj1" fmla="val -30185"/>
              <a:gd name="adj2" fmla="val -172917"/>
              <a:gd name="adj3" fmla="val 16667"/>
            </a:avLst>
          </a:prstGeom>
          <a:gradFill rotWithShape="0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/>
          </a:gradFill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随机化算法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57200" y="4191000"/>
            <a:ext cx="8443913" cy="523875"/>
          </a:xfrm>
          <a:prstGeom prst="rect">
            <a:avLst/>
          </a:prstGeom>
          <a:solidFill>
            <a:srgbClr val="FFFF00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分治法、动态规划、贪心算法、回溯法、分支限界法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6"/>
          <p:cNvSpPr txBox="1">
            <a:spLocks noChangeArrowheads="1"/>
          </p:cNvSpPr>
          <p:nvPr/>
        </p:nvSpPr>
        <p:spPr bwMode="auto">
          <a:xfrm>
            <a:off x="222250" y="254000"/>
            <a:ext cx="1466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ea typeface="华文楷体" pitchFamily="2" charset="-122"/>
              </a:rPr>
              <a:t>随机化算法</a:t>
            </a:r>
          </a:p>
        </p:txBody>
      </p:sp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7467600" y="228600"/>
            <a:ext cx="671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P202</a:t>
            </a:r>
            <a:endParaRPr lang="zh-CN" altLang="en-US" b="1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48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31749" name="TextBox 7"/>
          <p:cNvSpPr txBox="1">
            <a:spLocks noChangeArrowheads="1"/>
          </p:cNvSpPr>
          <p:nvPr/>
        </p:nvSpPr>
        <p:spPr bwMode="auto">
          <a:xfrm>
            <a:off x="762000" y="1143000"/>
            <a:ext cx="4133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随机化算法的基本特征：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323975" y="2286000"/>
            <a:ext cx="6677025" cy="1284288"/>
          </a:xfrm>
          <a:prstGeom prst="rect">
            <a:avLst/>
          </a:prstGeom>
          <a:solidFill>
            <a:srgbClr val="FFFF00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对求解问题的同一实例用同一随机化算法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求解两次可能得到完全不同的效果。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447800" y="4049713"/>
            <a:ext cx="5594350" cy="738187"/>
          </a:xfrm>
          <a:prstGeom prst="rect">
            <a:avLst/>
          </a:prstGeom>
          <a:solidFill>
            <a:srgbClr val="92D050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甚至，所得的结果有相当大的差别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6"/>
          <p:cNvSpPr txBox="1">
            <a:spLocks noChangeArrowheads="1"/>
          </p:cNvSpPr>
          <p:nvPr/>
        </p:nvSpPr>
        <p:spPr bwMode="auto">
          <a:xfrm>
            <a:off x="222250" y="254000"/>
            <a:ext cx="1466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ea typeface="华文楷体" pitchFamily="2" charset="-122"/>
              </a:rPr>
              <a:t>随机化算法</a:t>
            </a:r>
          </a:p>
        </p:txBody>
      </p:sp>
      <p:sp>
        <p:nvSpPr>
          <p:cNvPr id="32771" name="TextBox 5"/>
          <p:cNvSpPr txBox="1">
            <a:spLocks noChangeArrowheads="1"/>
          </p:cNvSpPr>
          <p:nvPr/>
        </p:nvSpPr>
        <p:spPr bwMode="auto">
          <a:xfrm>
            <a:off x="7467600" y="228600"/>
            <a:ext cx="671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P202</a:t>
            </a:r>
            <a:endParaRPr lang="zh-CN" altLang="en-US" b="1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77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666750" y="1200150"/>
            <a:ext cx="34671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CC"/>
                </a:solidFill>
                <a:ea typeface="华文楷体" pitchFamily="2" charset="-122"/>
              </a:rPr>
              <a:t>随机化算法分类：</a:t>
            </a: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1524000" y="2819400"/>
            <a:ext cx="2819400" cy="914400"/>
          </a:xfrm>
          <a:prstGeom prst="wedgeRoundRectCallout">
            <a:avLst>
              <a:gd name="adj1" fmla="val -30185"/>
              <a:gd name="adj2" fmla="val -172917"/>
              <a:gd name="adj3" fmla="val 16667"/>
            </a:avLst>
          </a:prstGeom>
          <a:gradFill rotWithShape="0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/>
          </a:gradFill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数值随机化算法</a:t>
            </a:r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4516438" y="2819400"/>
            <a:ext cx="3027362" cy="914400"/>
          </a:xfrm>
          <a:prstGeom prst="wedgeRoundRectCallout">
            <a:avLst>
              <a:gd name="adj1" fmla="val -30185"/>
              <a:gd name="adj2" fmla="val -172917"/>
              <a:gd name="adj3" fmla="val 16667"/>
            </a:avLst>
          </a:prstGeom>
          <a:gradFill rotWithShape="0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/>
          </a:gradFill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蒙特卡罗算法</a:t>
            </a:r>
          </a:p>
        </p:txBody>
      </p:sp>
      <p:sp>
        <p:nvSpPr>
          <p:cNvPr id="11" name="圆角矩形标注 10"/>
          <p:cNvSpPr>
            <a:spLocks noChangeArrowheads="1"/>
          </p:cNvSpPr>
          <p:nvPr/>
        </p:nvSpPr>
        <p:spPr bwMode="auto">
          <a:xfrm>
            <a:off x="1676400" y="4876800"/>
            <a:ext cx="2819400" cy="914400"/>
          </a:xfrm>
          <a:prstGeom prst="wedgeRoundRectCallout">
            <a:avLst>
              <a:gd name="adj1" fmla="val -30185"/>
              <a:gd name="adj2" fmla="val -172917"/>
              <a:gd name="adj3" fmla="val 16667"/>
            </a:avLst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/>
          </a:gradFill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拉斯维加斯算法</a:t>
            </a:r>
          </a:p>
        </p:txBody>
      </p:sp>
      <p:sp>
        <p:nvSpPr>
          <p:cNvPr id="12" name="圆角矩形标注 11"/>
          <p:cNvSpPr>
            <a:spLocks noChangeArrowheads="1"/>
          </p:cNvSpPr>
          <p:nvPr/>
        </p:nvSpPr>
        <p:spPr bwMode="auto">
          <a:xfrm>
            <a:off x="4668838" y="4876800"/>
            <a:ext cx="3027362" cy="914400"/>
          </a:xfrm>
          <a:prstGeom prst="wedgeRoundRectCallout">
            <a:avLst>
              <a:gd name="adj1" fmla="val -30185"/>
              <a:gd name="adj2" fmla="val -172917"/>
              <a:gd name="adj3" fmla="val 16667"/>
            </a:avLst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舍伍德算法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6147" name="Text Box 7"/>
          <p:cNvSpPr txBox="1">
            <a:spLocks noChangeArrowheads="1"/>
          </p:cNvSpPr>
          <p:nvPr/>
        </p:nvSpPr>
        <p:spPr bwMode="auto">
          <a:xfrm>
            <a:off x="222250" y="254000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分支限界法</a:t>
            </a:r>
          </a:p>
        </p:txBody>
      </p:sp>
      <p:sp>
        <p:nvSpPr>
          <p:cNvPr id="6148" name="Text Box 8"/>
          <p:cNvSpPr txBox="1">
            <a:spLocks noChangeArrowheads="1"/>
          </p:cNvSpPr>
          <p:nvPr/>
        </p:nvSpPr>
        <p:spPr bwMode="auto">
          <a:xfrm>
            <a:off x="1203325" y="1676400"/>
            <a:ext cx="17107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树形结构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2743200" y="1219200"/>
            <a:ext cx="1295400" cy="1371600"/>
            <a:chOff x="1728" y="768"/>
            <a:chExt cx="816" cy="864"/>
          </a:xfrm>
        </p:grpSpPr>
        <p:sp>
          <p:nvSpPr>
            <p:cNvPr id="2" name="Line 9"/>
            <p:cNvSpPr>
              <a:spLocks noChangeShapeType="1"/>
            </p:cNvSpPr>
            <p:nvPr/>
          </p:nvSpPr>
          <p:spPr bwMode="auto">
            <a:xfrm flipV="1">
              <a:off x="1728" y="768"/>
              <a:ext cx="816" cy="4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" name="Line 10"/>
            <p:cNvSpPr>
              <a:spLocks noChangeShapeType="1"/>
            </p:cNvSpPr>
            <p:nvPr/>
          </p:nvSpPr>
          <p:spPr bwMode="auto">
            <a:xfrm>
              <a:off x="1728" y="1200"/>
              <a:ext cx="768" cy="4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6158" name="Group 14"/>
          <p:cNvGrpSpPr>
            <a:grpSpLocks/>
          </p:cNvGrpSpPr>
          <p:nvPr/>
        </p:nvGrpSpPr>
        <p:grpSpPr bwMode="auto">
          <a:xfrm>
            <a:off x="3946525" y="920750"/>
            <a:ext cx="1770063" cy="1895476"/>
            <a:chOff x="2486" y="580"/>
            <a:chExt cx="801" cy="1194"/>
          </a:xfrm>
        </p:grpSpPr>
        <p:sp>
          <p:nvSpPr>
            <p:cNvPr id="4" name="Text Box 11"/>
            <p:cNvSpPr txBox="1">
              <a:spLocks noChangeArrowheads="1"/>
            </p:cNvSpPr>
            <p:nvPr/>
          </p:nvSpPr>
          <p:spPr bwMode="auto">
            <a:xfrm>
              <a:off x="2496" y="580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CC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子集树</a:t>
              </a:r>
            </a:p>
          </p:txBody>
        </p:sp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2486" y="1444"/>
              <a:ext cx="6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CC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排列树 </a:t>
              </a:r>
            </a:p>
          </p:txBody>
        </p:sp>
      </p:grp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666750" y="3308350"/>
            <a:ext cx="7118350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5000"/>
              </a:lnSpc>
            </a:pPr>
            <a:r>
              <a:rPr lang="zh-CN" altLang="en-US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与回溯法不同的是，分支限界法</a:t>
            </a:r>
          </a:p>
          <a:p>
            <a:pPr eaLnBrk="1" hangingPunct="1">
              <a:lnSpc>
                <a:spcPct val="155000"/>
              </a:lnSpc>
            </a:pPr>
            <a:r>
              <a:rPr lang="zh-CN" altLang="en-US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用广度优先或最小耗费方法来搜索这些树。</a:t>
            </a:r>
            <a:r>
              <a:rPr lang="zh-CN" altLang="en-US" sz="280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400050" y="4876800"/>
            <a:ext cx="78295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45000"/>
              </a:lnSpc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与回溯法的主要区别在于对活结点的扩充方式。 </a:t>
            </a:r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1143000" y="4724400"/>
            <a:ext cx="144780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2971800" y="4724400"/>
            <a:ext cx="205740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>
            <a:off x="4419600" y="5562600"/>
            <a:ext cx="33528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156" name="TextBox 1"/>
          <p:cNvSpPr txBox="1">
            <a:spLocks noChangeArrowheads="1"/>
          </p:cNvSpPr>
          <p:nvPr/>
        </p:nvSpPr>
        <p:spPr bwMode="auto">
          <a:xfrm>
            <a:off x="7467600" y="228600"/>
            <a:ext cx="6415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P161</a:t>
            </a:r>
            <a:endParaRPr lang="zh-CN" altLang="en-US" b="1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9" grpId="0"/>
      <p:bldP spid="6160" grpId="0"/>
      <p:bldP spid="6161" grpId="0" animBg="1"/>
      <p:bldP spid="6162" grpId="0" animBg="1"/>
      <p:bldP spid="61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6" name="Group 58"/>
          <p:cNvGrpSpPr>
            <a:grpSpLocks/>
          </p:cNvGrpSpPr>
          <p:nvPr/>
        </p:nvGrpSpPr>
        <p:grpSpPr bwMode="auto">
          <a:xfrm>
            <a:off x="4495800" y="3581400"/>
            <a:ext cx="2133600" cy="914400"/>
            <a:chOff x="2832" y="2256"/>
            <a:chExt cx="1344" cy="576"/>
          </a:xfrm>
        </p:grpSpPr>
        <p:sp>
          <p:nvSpPr>
            <p:cNvPr id="7228" name="Oval 55"/>
            <p:cNvSpPr>
              <a:spLocks noChangeArrowheads="1"/>
            </p:cNvSpPr>
            <p:nvPr/>
          </p:nvSpPr>
          <p:spPr bwMode="auto">
            <a:xfrm>
              <a:off x="2832" y="2256"/>
              <a:ext cx="576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" name="Oval 56"/>
            <p:cNvSpPr>
              <a:spLocks noChangeArrowheads="1"/>
            </p:cNvSpPr>
            <p:nvPr/>
          </p:nvSpPr>
          <p:spPr bwMode="auto">
            <a:xfrm>
              <a:off x="3600" y="2256"/>
              <a:ext cx="576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7225" name="Group 57"/>
          <p:cNvGrpSpPr>
            <a:grpSpLocks/>
          </p:cNvGrpSpPr>
          <p:nvPr/>
        </p:nvGrpSpPr>
        <p:grpSpPr bwMode="auto">
          <a:xfrm>
            <a:off x="5105400" y="2133600"/>
            <a:ext cx="2971800" cy="990600"/>
            <a:chOff x="3216" y="1344"/>
            <a:chExt cx="1872" cy="624"/>
          </a:xfrm>
        </p:grpSpPr>
        <p:sp>
          <p:nvSpPr>
            <p:cNvPr id="4" name="Oval 53"/>
            <p:cNvSpPr>
              <a:spLocks noChangeArrowheads="1"/>
            </p:cNvSpPr>
            <p:nvPr/>
          </p:nvSpPr>
          <p:spPr bwMode="auto">
            <a:xfrm>
              <a:off x="3216" y="1392"/>
              <a:ext cx="576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227" name="Oval 54"/>
            <p:cNvSpPr>
              <a:spLocks noChangeArrowheads="1"/>
            </p:cNvSpPr>
            <p:nvPr/>
          </p:nvSpPr>
          <p:spPr bwMode="auto">
            <a:xfrm>
              <a:off x="4512" y="1344"/>
              <a:ext cx="576" cy="5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7220" name="Oval 52"/>
          <p:cNvSpPr>
            <a:spLocks noChangeArrowheads="1"/>
          </p:cNvSpPr>
          <p:nvPr/>
        </p:nvSpPr>
        <p:spPr bwMode="auto">
          <a:xfrm>
            <a:off x="6172200" y="9906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206" name="Oval 38"/>
          <p:cNvSpPr>
            <a:spLocks noChangeArrowheads="1"/>
          </p:cNvSpPr>
          <p:nvPr/>
        </p:nvSpPr>
        <p:spPr bwMode="auto">
          <a:xfrm>
            <a:off x="0" y="35052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205" name="Oval 37"/>
          <p:cNvSpPr>
            <a:spLocks noChangeArrowheads="1"/>
          </p:cNvSpPr>
          <p:nvPr/>
        </p:nvSpPr>
        <p:spPr bwMode="auto">
          <a:xfrm>
            <a:off x="533400" y="22098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204" name="Oval 36"/>
          <p:cNvSpPr>
            <a:spLocks noChangeArrowheads="1"/>
          </p:cNvSpPr>
          <p:nvPr/>
        </p:nvSpPr>
        <p:spPr bwMode="auto">
          <a:xfrm>
            <a:off x="1524000" y="9906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176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7177" name="Text Box 6"/>
          <p:cNvSpPr txBox="1">
            <a:spLocks noChangeArrowheads="1"/>
          </p:cNvSpPr>
          <p:nvPr/>
        </p:nvSpPr>
        <p:spPr bwMode="auto">
          <a:xfrm>
            <a:off x="222250" y="228600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分支限界法</a:t>
            </a:r>
          </a:p>
        </p:txBody>
      </p:sp>
      <p:sp>
        <p:nvSpPr>
          <p:cNvPr id="7178" name="Oval 7"/>
          <p:cNvSpPr>
            <a:spLocks noChangeArrowheads="1"/>
          </p:cNvSpPr>
          <p:nvPr/>
        </p:nvSpPr>
        <p:spPr bwMode="auto">
          <a:xfrm>
            <a:off x="1752600" y="1219200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7179" name="Oval 9"/>
          <p:cNvSpPr>
            <a:spLocks noChangeArrowheads="1"/>
          </p:cNvSpPr>
          <p:nvPr/>
        </p:nvSpPr>
        <p:spPr bwMode="auto">
          <a:xfrm>
            <a:off x="685800" y="2438400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7180" name="Oval 10"/>
          <p:cNvSpPr>
            <a:spLocks noChangeArrowheads="1"/>
          </p:cNvSpPr>
          <p:nvPr/>
        </p:nvSpPr>
        <p:spPr bwMode="auto">
          <a:xfrm>
            <a:off x="2743200" y="2362200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</a:p>
        </p:txBody>
      </p:sp>
      <p:sp>
        <p:nvSpPr>
          <p:cNvPr id="7181" name="Oval 11"/>
          <p:cNvSpPr>
            <a:spLocks noChangeArrowheads="1"/>
          </p:cNvSpPr>
          <p:nvPr/>
        </p:nvSpPr>
        <p:spPr bwMode="auto">
          <a:xfrm>
            <a:off x="76200" y="3810000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</a:p>
        </p:txBody>
      </p:sp>
      <p:sp>
        <p:nvSpPr>
          <p:cNvPr id="7182" name="Oval 12"/>
          <p:cNvSpPr>
            <a:spLocks noChangeArrowheads="1"/>
          </p:cNvSpPr>
          <p:nvPr/>
        </p:nvSpPr>
        <p:spPr bwMode="auto">
          <a:xfrm>
            <a:off x="1219200" y="3810000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</a:p>
        </p:txBody>
      </p:sp>
      <p:sp>
        <p:nvSpPr>
          <p:cNvPr id="7183" name="Oval 13"/>
          <p:cNvSpPr>
            <a:spLocks noChangeArrowheads="1"/>
          </p:cNvSpPr>
          <p:nvPr/>
        </p:nvSpPr>
        <p:spPr bwMode="auto">
          <a:xfrm>
            <a:off x="2362200" y="3733800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</a:p>
        </p:txBody>
      </p:sp>
      <p:sp>
        <p:nvSpPr>
          <p:cNvPr id="7184" name="Oval 14"/>
          <p:cNvSpPr>
            <a:spLocks noChangeArrowheads="1"/>
          </p:cNvSpPr>
          <p:nvPr/>
        </p:nvSpPr>
        <p:spPr bwMode="auto">
          <a:xfrm>
            <a:off x="3505200" y="3733800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</a:p>
        </p:txBody>
      </p:sp>
      <p:sp>
        <p:nvSpPr>
          <p:cNvPr id="7185" name="Line 15"/>
          <p:cNvSpPr>
            <a:spLocks noChangeShapeType="1"/>
          </p:cNvSpPr>
          <p:nvPr/>
        </p:nvSpPr>
        <p:spPr bwMode="auto">
          <a:xfrm flipH="1">
            <a:off x="990600" y="1600200"/>
            <a:ext cx="8382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86" name="Line 16"/>
          <p:cNvSpPr>
            <a:spLocks noChangeShapeType="1"/>
          </p:cNvSpPr>
          <p:nvPr/>
        </p:nvSpPr>
        <p:spPr bwMode="auto">
          <a:xfrm>
            <a:off x="2209800" y="1600200"/>
            <a:ext cx="6858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87" name="Line 17"/>
          <p:cNvSpPr>
            <a:spLocks noChangeShapeType="1"/>
          </p:cNvSpPr>
          <p:nvPr/>
        </p:nvSpPr>
        <p:spPr bwMode="auto">
          <a:xfrm flipH="1">
            <a:off x="304800" y="2819400"/>
            <a:ext cx="4572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88" name="Line 18"/>
          <p:cNvSpPr>
            <a:spLocks noChangeShapeType="1"/>
          </p:cNvSpPr>
          <p:nvPr/>
        </p:nvSpPr>
        <p:spPr bwMode="auto">
          <a:xfrm>
            <a:off x="1219200" y="2743200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89" name="Line 19"/>
          <p:cNvSpPr>
            <a:spLocks noChangeShapeType="1"/>
          </p:cNvSpPr>
          <p:nvPr/>
        </p:nvSpPr>
        <p:spPr bwMode="auto">
          <a:xfrm flipH="1">
            <a:off x="2590800" y="2743200"/>
            <a:ext cx="2286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90" name="Line 20"/>
          <p:cNvSpPr>
            <a:spLocks noChangeShapeType="1"/>
          </p:cNvSpPr>
          <p:nvPr/>
        </p:nvSpPr>
        <p:spPr bwMode="auto">
          <a:xfrm>
            <a:off x="3200400" y="2743200"/>
            <a:ext cx="5334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91" name="Oval 21"/>
          <p:cNvSpPr>
            <a:spLocks noChangeArrowheads="1"/>
          </p:cNvSpPr>
          <p:nvPr/>
        </p:nvSpPr>
        <p:spPr bwMode="auto">
          <a:xfrm>
            <a:off x="6400800" y="1219200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7192" name="Oval 22"/>
          <p:cNvSpPr>
            <a:spLocks noChangeArrowheads="1"/>
          </p:cNvSpPr>
          <p:nvPr/>
        </p:nvSpPr>
        <p:spPr bwMode="auto">
          <a:xfrm>
            <a:off x="5334000" y="2438400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7193" name="Oval 23"/>
          <p:cNvSpPr>
            <a:spLocks noChangeArrowheads="1"/>
          </p:cNvSpPr>
          <p:nvPr/>
        </p:nvSpPr>
        <p:spPr bwMode="auto">
          <a:xfrm>
            <a:off x="7391400" y="2362200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</a:p>
        </p:txBody>
      </p:sp>
      <p:sp>
        <p:nvSpPr>
          <p:cNvPr id="7194" name="Oval 24"/>
          <p:cNvSpPr>
            <a:spLocks noChangeArrowheads="1"/>
          </p:cNvSpPr>
          <p:nvPr/>
        </p:nvSpPr>
        <p:spPr bwMode="auto">
          <a:xfrm>
            <a:off x="4724400" y="3810000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</a:p>
        </p:txBody>
      </p:sp>
      <p:sp>
        <p:nvSpPr>
          <p:cNvPr id="7195" name="Oval 25"/>
          <p:cNvSpPr>
            <a:spLocks noChangeArrowheads="1"/>
          </p:cNvSpPr>
          <p:nvPr/>
        </p:nvSpPr>
        <p:spPr bwMode="auto">
          <a:xfrm>
            <a:off x="5867400" y="3810000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</a:p>
        </p:txBody>
      </p:sp>
      <p:sp>
        <p:nvSpPr>
          <p:cNvPr id="7196" name="Oval 26"/>
          <p:cNvSpPr>
            <a:spLocks noChangeArrowheads="1"/>
          </p:cNvSpPr>
          <p:nvPr/>
        </p:nvSpPr>
        <p:spPr bwMode="auto">
          <a:xfrm>
            <a:off x="7010400" y="3733800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</a:p>
        </p:txBody>
      </p:sp>
      <p:sp>
        <p:nvSpPr>
          <p:cNvPr id="7197" name="Oval 27"/>
          <p:cNvSpPr>
            <a:spLocks noChangeArrowheads="1"/>
          </p:cNvSpPr>
          <p:nvPr/>
        </p:nvSpPr>
        <p:spPr bwMode="auto">
          <a:xfrm>
            <a:off x="8153400" y="3733800"/>
            <a:ext cx="533400" cy="457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</a:p>
        </p:txBody>
      </p:sp>
      <p:sp>
        <p:nvSpPr>
          <p:cNvPr id="7198" name="Line 28"/>
          <p:cNvSpPr>
            <a:spLocks noChangeShapeType="1"/>
          </p:cNvSpPr>
          <p:nvPr/>
        </p:nvSpPr>
        <p:spPr bwMode="auto">
          <a:xfrm flipH="1">
            <a:off x="5638800" y="1600200"/>
            <a:ext cx="8382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99" name="Line 29"/>
          <p:cNvSpPr>
            <a:spLocks noChangeShapeType="1"/>
          </p:cNvSpPr>
          <p:nvPr/>
        </p:nvSpPr>
        <p:spPr bwMode="auto">
          <a:xfrm>
            <a:off x="6858000" y="1600200"/>
            <a:ext cx="6858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200" name="Line 30"/>
          <p:cNvSpPr>
            <a:spLocks noChangeShapeType="1"/>
          </p:cNvSpPr>
          <p:nvPr/>
        </p:nvSpPr>
        <p:spPr bwMode="auto">
          <a:xfrm flipH="1">
            <a:off x="4953000" y="2819400"/>
            <a:ext cx="4572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201" name="Line 31"/>
          <p:cNvSpPr>
            <a:spLocks noChangeShapeType="1"/>
          </p:cNvSpPr>
          <p:nvPr/>
        </p:nvSpPr>
        <p:spPr bwMode="auto">
          <a:xfrm>
            <a:off x="5867400" y="2743200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202" name="Line 32"/>
          <p:cNvSpPr>
            <a:spLocks noChangeShapeType="1"/>
          </p:cNvSpPr>
          <p:nvPr/>
        </p:nvSpPr>
        <p:spPr bwMode="auto">
          <a:xfrm flipH="1">
            <a:off x="7239000" y="2743200"/>
            <a:ext cx="2286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203" name="Line 33"/>
          <p:cNvSpPr>
            <a:spLocks noChangeShapeType="1"/>
          </p:cNvSpPr>
          <p:nvPr/>
        </p:nvSpPr>
        <p:spPr bwMode="auto">
          <a:xfrm>
            <a:off x="7848600" y="2743200"/>
            <a:ext cx="5334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Text Box 34"/>
          <p:cNvSpPr txBox="1">
            <a:spLocks noChangeArrowheads="1"/>
          </p:cNvSpPr>
          <p:nvPr/>
        </p:nvSpPr>
        <p:spPr bwMode="auto">
          <a:xfrm>
            <a:off x="0" y="776288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回溯法</a:t>
            </a: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7010400" y="700088"/>
            <a:ext cx="197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分支限界法</a:t>
            </a:r>
          </a:p>
        </p:txBody>
      </p:sp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11430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7207" name="Text Box 40"/>
          <p:cNvSpPr txBox="1">
            <a:spLocks noChangeArrowheads="1"/>
          </p:cNvSpPr>
          <p:nvPr/>
        </p:nvSpPr>
        <p:spPr bwMode="auto">
          <a:xfrm>
            <a:off x="25908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</p:txBody>
      </p:sp>
      <p:sp>
        <p:nvSpPr>
          <p:cNvPr id="7208" name="Text Box 41"/>
          <p:cNvSpPr txBox="1">
            <a:spLocks noChangeArrowheads="1"/>
          </p:cNvSpPr>
          <p:nvPr/>
        </p:nvSpPr>
        <p:spPr bwMode="auto">
          <a:xfrm>
            <a:off x="575945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7209" name="Text Box 42"/>
          <p:cNvSpPr txBox="1">
            <a:spLocks noChangeArrowheads="1"/>
          </p:cNvSpPr>
          <p:nvPr/>
        </p:nvSpPr>
        <p:spPr bwMode="auto">
          <a:xfrm>
            <a:off x="720725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</p:txBody>
      </p:sp>
      <p:sp>
        <p:nvSpPr>
          <p:cNvPr id="7210" name="Text Box 43"/>
          <p:cNvSpPr txBox="1">
            <a:spLocks noChangeArrowheads="1"/>
          </p:cNvSpPr>
          <p:nvPr/>
        </p:nvSpPr>
        <p:spPr bwMode="auto">
          <a:xfrm>
            <a:off x="4953000" y="2971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7211" name="Text Box 44"/>
          <p:cNvSpPr txBox="1">
            <a:spLocks noChangeArrowheads="1"/>
          </p:cNvSpPr>
          <p:nvPr/>
        </p:nvSpPr>
        <p:spPr bwMode="auto">
          <a:xfrm>
            <a:off x="5943600" y="2971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</p:txBody>
      </p:sp>
      <p:sp>
        <p:nvSpPr>
          <p:cNvPr id="7212" name="Text Box 45"/>
          <p:cNvSpPr txBox="1">
            <a:spLocks noChangeArrowheads="1"/>
          </p:cNvSpPr>
          <p:nvPr/>
        </p:nvSpPr>
        <p:spPr bwMode="auto">
          <a:xfrm>
            <a:off x="7086600" y="2971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7213" name="Text Box 46"/>
          <p:cNvSpPr txBox="1">
            <a:spLocks noChangeArrowheads="1"/>
          </p:cNvSpPr>
          <p:nvPr/>
        </p:nvSpPr>
        <p:spPr bwMode="auto">
          <a:xfrm>
            <a:off x="8077200" y="2971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</p:txBody>
      </p:sp>
      <p:sp>
        <p:nvSpPr>
          <p:cNvPr id="7214" name="Text Box 47"/>
          <p:cNvSpPr txBox="1">
            <a:spLocks noChangeArrowheads="1"/>
          </p:cNvSpPr>
          <p:nvPr/>
        </p:nvSpPr>
        <p:spPr bwMode="auto">
          <a:xfrm>
            <a:off x="2406650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7215" name="Text Box 48"/>
          <p:cNvSpPr txBox="1">
            <a:spLocks noChangeArrowheads="1"/>
          </p:cNvSpPr>
          <p:nvPr/>
        </p:nvSpPr>
        <p:spPr bwMode="auto">
          <a:xfrm>
            <a:off x="3397250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</p:txBody>
      </p:sp>
      <p:sp>
        <p:nvSpPr>
          <p:cNvPr id="7216" name="Text Box 49"/>
          <p:cNvSpPr txBox="1">
            <a:spLocks noChangeArrowheads="1"/>
          </p:cNvSpPr>
          <p:nvPr/>
        </p:nvSpPr>
        <p:spPr bwMode="auto">
          <a:xfrm>
            <a:off x="349250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7217" name="Text Box 50"/>
          <p:cNvSpPr txBox="1">
            <a:spLocks noChangeArrowheads="1"/>
          </p:cNvSpPr>
          <p:nvPr/>
        </p:nvSpPr>
        <p:spPr bwMode="auto">
          <a:xfrm>
            <a:off x="1339850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</p:txBody>
      </p:sp>
      <p:sp>
        <p:nvSpPr>
          <p:cNvPr id="7229" name="Text Box 61"/>
          <p:cNvSpPr txBox="1">
            <a:spLocks noChangeArrowheads="1"/>
          </p:cNvSpPr>
          <p:nvPr/>
        </p:nvSpPr>
        <p:spPr bwMode="auto">
          <a:xfrm>
            <a:off x="1898650" y="5257800"/>
            <a:ext cx="694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抛弃那些不可能导出（最优）可行解的结点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230" name="Text Box 62"/>
          <p:cNvSpPr txBox="1">
            <a:spLocks noChangeArrowheads="1"/>
          </p:cNvSpPr>
          <p:nvPr/>
        </p:nvSpPr>
        <p:spPr bwMode="auto">
          <a:xfrm>
            <a:off x="1860550" y="5867400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找到解或活动表为空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grpSp>
        <p:nvGrpSpPr>
          <p:cNvPr id="7233" name="Group 65"/>
          <p:cNvGrpSpPr>
            <a:grpSpLocks/>
          </p:cNvGrpSpPr>
          <p:nvPr/>
        </p:nvGrpSpPr>
        <p:grpSpPr bwMode="auto">
          <a:xfrm>
            <a:off x="-76200" y="4495800"/>
            <a:ext cx="9220200" cy="527050"/>
            <a:chOff x="-48" y="3076"/>
            <a:chExt cx="5808" cy="332"/>
          </a:xfrm>
        </p:grpSpPr>
        <p:sp>
          <p:nvSpPr>
            <p:cNvPr id="7224" name="Text Box 60"/>
            <p:cNvSpPr txBox="1">
              <a:spLocks noChangeArrowheads="1"/>
            </p:cNvSpPr>
            <p:nvPr/>
          </p:nvSpPr>
          <p:spPr bwMode="auto">
            <a:xfrm>
              <a:off x="1164" y="3076"/>
              <a:ext cx="45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生成从该结点移动一步即可到达的所有新结点</a:t>
              </a:r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" name="Text Box 64"/>
            <p:cNvSpPr txBox="1">
              <a:spLocks noChangeArrowheads="1"/>
            </p:cNvSpPr>
            <p:nvPr/>
          </p:nvSpPr>
          <p:spPr bwMode="auto">
            <a:xfrm>
              <a:off x="-48" y="3081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CC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分支限界法：</a:t>
              </a:r>
            </a:p>
          </p:txBody>
        </p:sp>
      </p:grpSp>
      <p:sp>
        <p:nvSpPr>
          <p:cNvPr id="7221" name="TextBox 61"/>
          <p:cNvSpPr txBox="1">
            <a:spLocks noChangeArrowheads="1"/>
          </p:cNvSpPr>
          <p:nvPr/>
        </p:nvSpPr>
        <p:spPr bwMode="auto">
          <a:xfrm>
            <a:off x="7467600" y="228600"/>
            <a:ext cx="6415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P161</a:t>
            </a:r>
            <a:endParaRPr lang="zh-CN" altLang="en-US" b="1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3" name="圆角矩形标注 2"/>
          <p:cNvSpPr>
            <a:spLocks noChangeArrowheads="1"/>
          </p:cNvSpPr>
          <p:nvPr/>
        </p:nvSpPr>
        <p:spPr bwMode="auto">
          <a:xfrm>
            <a:off x="2759075" y="1143000"/>
            <a:ext cx="3336925" cy="762000"/>
          </a:xfrm>
          <a:prstGeom prst="wedgeRoundRectCallout">
            <a:avLst>
              <a:gd name="adj1" fmla="val -44167"/>
              <a:gd name="adj2" fmla="val 91250"/>
              <a:gd name="adj3" fmla="val 16667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57150" algn="ctr">
            <a:solidFill>
              <a:srgbClr val="FF00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不撞南墙，不回头</a:t>
            </a:r>
          </a:p>
        </p:txBody>
      </p:sp>
      <p:sp>
        <p:nvSpPr>
          <p:cNvPr id="62" name="圆角矩形标注 61"/>
          <p:cNvSpPr>
            <a:spLocks noChangeArrowheads="1"/>
          </p:cNvSpPr>
          <p:nvPr/>
        </p:nvSpPr>
        <p:spPr bwMode="auto">
          <a:xfrm>
            <a:off x="6483350" y="5479395"/>
            <a:ext cx="1447800" cy="762000"/>
          </a:xfrm>
          <a:prstGeom prst="wedgeRoundRectCallout">
            <a:avLst>
              <a:gd name="adj1" fmla="val -30468"/>
              <a:gd name="adj2" fmla="val -273750"/>
              <a:gd name="adj3" fmla="val 16667"/>
            </a:avLst>
          </a:prstGeom>
          <a:solidFill>
            <a:srgbClr val="FFFF00"/>
          </a:solidFill>
          <a:ln w="57150" algn="ctr">
            <a:solidFill>
              <a:srgbClr val="FF00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尊老</a:t>
            </a:r>
          </a:p>
        </p:txBody>
      </p:sp>
      <p:sp>
        <p:nvSpPr>
          <p:cNvPr id="9" name="椭圆形标注 8"/>
          <p:cNvSpPr/>
          <p:nvPr/>
        </p:nvSpPr>
        <p:spPr>
          <a:xfrm>
            <a:off x="7543800" y="1295400"/>
            <a:ext cx="1752600" cy="609600"/>
          </a:xfrm>
          <a:prstGeom prst="wedgeEllipseCallout">
            <a:avLst>
              <a:gd name="adj1" fmla="val -19202"/>
              <a:gd name="adj2" fmla="val 150000"/>
            </a:avLst>
          </a:prstGeom>
          <a:solidFill>
            <a:srgbClr val="66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</a:rPr>
              <a:t>弊端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0" grpId="0" animBg="1"/>
      <p:bldP spid="7206" grpId="0" animBg="1"/>
      <p:bldP spid="7205" grpId="0" animBg="1"/>
      <p:bldP spid="7204" grpId="0" animBg="1"/>
      <p:bldP spid="6" grpId="0"/>
      <p:bldP spid="7229" grpId="0"/>
      <p:bldP spid="7230" grpId="0"/>
      <p:bldP spid="3" grpId="0" animBg="1"/>
      <p:bldP spid="62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222250" y="254000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分支限界法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23888" y="925513"/>
            <a:ext cx="5548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选择</a:t>
            </a:r>
            <a:r>
              <a:rPr lang="en-US" altLang="zh-CN" sz="2800" b="1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zh-CN" altLang="en-US" sz="2800" b="1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结点的两种常用方法</a:t>
            </a:r>
            <a:r>
              <a:rPr lang="en-US" altLang="zh-CN" sz="2800" b="1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81000" y="1679575"/>
            <a:ext cx="30989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1)</a:t>
            </a:r>
            <a:r>
              <a:rPr lang="zh-CN" altLang="en-US" sz="2800" b="1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队列式</a:t>
            </a:r>
            <a:r>
              <a:rPr lang="en-US" altLang="zh-CN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(FIFO) </a:t>
            </a:r>
            <a:r>
              <a:rPr lang="zh-CN" altLang="en-US" sz="2800" b="1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sz="280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 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3352800" y="1690687"/>
            <a:ext cx="411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将活结点表组织成队列，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81000" y="2438400"/>
            <a:ext cx="8577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按先进先出原则选取下一个结点作为当前扩展结点。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441325" y="3355975"/>
            <a:ext cx="2855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2)</a:t>
            </a:r>
            <a:r>
              <a:rPr lang="en-US" altLang="zh-CN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优先队列式： 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895600" y="3352800"/>
            <a:ext cx="6256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每个结点都有一个对应的耗费或收益。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517525" y="4205288"/>
            <a:ext cx="7507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按优先级选取下一个结点作为当前扩展结点。 </a:t>
            </a:r>
          </a:p>
        </p:txBody>
      </p:sp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7467600" y="228600"/>
            <a:ext cx="6415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P162</a:t>
            </a:r>
            <a:endParaRPr lang="zh-CN" altLang="en-US" b="1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6477000" y="925513"/>
            <a:ext cx="2286000" cy="598487"/>
          </a:xfrm>
          <a:prstGeom prst="wedgeRoundRectCallout">
            <a:avLst>
              <a:gd name="adj1" fmla="val -111250"/>
              <a:gd name="adj2" fmla="val 7364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00CC"/>
                </a:solidFill>
              </a:rPr>
              <a:t>广度优先</a:t>
            </a:r>
          </a:p>
        </p:txBody>
      </p:sp>
      <p:sp>
        <p:nvSpPr>
          <p:cNvPr id="13" name="圆角矩形标注 12"/>
          <p:cNvSpPr/>
          <p:nvPr/>
        </p:nvSpPr>
        <p:spPr>
          <a:xfrm>
            <a:off x="5334000" y="5497513"/>
            <a:ext cx="2286000" cy="598487"/>
          </a:xfrm>
          <a:prstGeom prst="wedgeRoundRectCallout">
            <a:avLst>
              <a:gd name="adj1" fmla="val -155417"/>
              <a:gd name="adj2" fmla="val -188959"/>
              <a:gd name="adj3" fmla="val 16667"/>
            </a:avLst>
          </a:prstGeom>
          <a:solidFill>
            <a:srgbClr val="66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00CC"/>
                </a:solidFill>
              </a:rPr>
              <a:t>最小耗费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/>
      <p:bldP spid="8200" grpId="0"/>
      <p:bldP spid="8201" grpId="0"/>
      <p:bldP spid="8202" grpId="0"/>
      <p:bldP spid="8203" grpId="0"/>
      <p:bldP spid="8204" grpId="0"/>
      <p:bldP spid="8205" grpId="0"/>
      <p:bldP spid="3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5" name="Oval 69"/>
          <p:cNvSpPr>
            <a:spLocks noChangeArrowheads="1"/>
          </p:cNvSpPr>
          <p:nvPr/>
        </p:nvSpPr>
        <p:spPr bwMode="auto">
          <a:xfrm>
            <a:off x="5105400" y="3276600"/>
            <a:ext cx="762000" cy="838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281" name="Oval 65"/>
          <p:cNvSpPr>
            <a:spLocks noChangeArrowheads="1"/>
          </p:cNvSpPr>
          <p:nvPr/>
        </p:nvSpPr>
        <p:spPr bwMode="auto">
          <a:xfrm>
            <a:off x="3581400" y="3276600"/>
            <a:ext cx="762000" cy="838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278" name="Oval 62"/>
          <p:cNvSpPr>
            <a:spLocks noChangeArrowheads="1"/>
          </p:cNvSpPr>
          <p:nvPr/>
        </p:nvSpPr>
        <p:spPr bwMode="auto">
          <a:xfrm>
            <a:off x="2057400" y="3200400"/>
            <a:ext cx="762000" cy="838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275" name="Oval 59"/>
          <p:cNvSpPr>
            <a:spLocks noChangeArrowheads="1"/>
          </p:cNvSpPr>
          <p:nvPr/>
        </p:nvSpPr>
        <p:spPr bwMode="auto">
          <a:xfrm>
            <a:off x="4191000" y="2209800"/>
            <a:ext cx="762000" cy="838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273" name="Oval 57"/>
          <p:cNvSpPr>
            <a:spLocks noChangeArrowheads="1"/>
          </p:cNvSpPr>
          <p:nvPr/>
        </p:nvSpPr>
        <p:spPr bwMode="auto">
          <a:xfrm>
            <a:off x="1371600" y="2209800"/>
            <a:ext cx="762000" cy="838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270" name="Oval 54"/>
          <p:cNvSpPr>
            <a:spLocks noChangeArrowheads="1"/>
          </p:cNvSpPr>
          <p:nvPr/>
        </p:nvSpPr>
        <p:spPr bwMode="auto">
          <a:xfrm>
            <a:off x="2819400" y="1219200"/>
            <a:ext cx="762000" cy="838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pic>
        <p:nvPicPr>
          <p:cNvPr id="9224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9225" name="Text Box 6"/>
          <p:cNvSpPr txBox="1">
            <a:spLocks noChangeArrowheads="1"/>
          </p:cNvSpPr>
          <p:nvPr/>
        </p:nvSpPr>
        <p:spPr bwMode="auto">
          <a:xfrm>
            <a:off x="222250" y="250825"/>
            <a:ext cx="358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+mn-ea"/>
                <a:ea typeface="+mn-ea"/>
              </a:rPr>
              <a:t>分支限界法</a:t>
            </a:r>
            <a:r>
              <a:rPr lang="en-US" altLang="zh-CN" sz="2000" b="1">
                <a:solidFill>
                  <a:srgbClr val="FF0000"/>
                </a:solidFill>
                <a:latin typeface="+mn-ea"/>
                <a:ea typeface="+mn-ea"/>
              </a:rPr>
              <a:t>-</a:t>
            </a:r>
            <a:r>
              <a:rPr lang="zh-CN" altLang="en-US" sz="2000" b="1">
                <a:solidFill>
                  <a:srgbClr val="0000CC"/>
                </a:solidFill>
                <a:latin typeface="+mn-ea"/>
                <a:ea typeface="+mn-ea"/>
              </a:rPr>
              <a:t>队列式</a:t>
            </a:r>
          </a:p>
        </p:txBody>
      </p:sp>
      <p:sp>
        <p:nvSpPr>
          <p:cNvPr id="9226" name="Text Box 7"/>
          <p:cNvSpPr txBox="1">
            <a:spLocks noChangeArrowheads="1"/>
          </p:cNvSpPr>
          <p:nvPr/>
        </p:nvSpPr>
        <p:spPr bwMode="auto">
          <a:xfrm>
            <a:off x="76200" y="773113"/>
            <a:ext cx="85154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+mn-ea"/>
                <a:ea typeface="+mn-ea"/>
              </a:rPr>
              <a:t>例</a:t>
            </a:r>
            <a:r>
              <a:rPr lang="en-US" altLang="zh-CN" sz="2800" b="1">
                <a:latin typeface="+mn-ea"/>
                <a:ea typeface="+mn-ea"/>
              </a:rPr>
              <a:t>1 [0-1</a:t>
            </a:r>
            <a:r>
              <a:rPr lang="zh-CN" altLang="en-US" sz="2800" b="1">
                <a:latin typeface="+mn-ea"/>
                <a:ea typeface="+mn-ea"/>
              </a:rPr>
              <a:t>背包问题</a:t>
            </a:r>
            <a:r>
              <a:rPr lang="en-US" altLang="zh-CN" sz="2800" b="1">
                <a:latin typeface="+mn-ea"/>
                <a:ea typeface="+mn-ea"/>
              </a:rPr>
              <a:t>] n=3, w=[20,15,15], p=[45,25,25], c= 30</a:t>
            </a:r>
          </a:p>
        </p:txBody>
      </p:sp>
      <p:sp>
        <p:nvSpPr>
          <p:cNvPr id="9227" name="Oval 8"/>
          <p:cNvSpPr>
            <a:spLocks noChangeArrowheads="1"/>
          </p:cNvSpPr>
          <p:nvPr/>
        </p:nvSpPr>
        <p:spPr bwMode="auto">
          <a:xfrm>
            <a:off x="3048000" y="14478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0000"/>
                </a:solidFill>
                <a:latin typeface="+mn-ea"/>
                <a:ea typeface="+mn-ea"/>
              </a:rPr>
              <a:t>A</a:t>
            </a:r>
          </a:p>
        </p:txBody>
      </p:sp>
      <p:sp>
        <p:nvSpPr>
          <p:cNvPr id="9228" name="Oval 10"/>
          <p:cNvSpPr>
            <a:spLocks noChangeArrowheads="1"/>
          </p:cNvSpPr>
          <p:nvPr/>
        </p:nvSpPr>
        <p:spPr bwMode="auto">
          <a:xfrm>
            <a:off x="1600200" y="2438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0000"/>
                </a:solidFill>
                <a:latin typeface="+mn-ea"/>
                <a:ea typeface="+mn-ea"/>
              </a:rPr>
              <a:t>B</a:t>
            </a:r>
          </a:p>
        </p:txBody>
      </p:sp>
      <p:sp>
        <p:nvSpPr>
          <p:cNvPr id="9229" name="Oval 11"/>
          <p:cNvSpPr>
            <a:spLocks noChangeArrowheads="1"/>
          </p:cNvSpPr>
          <p:nvPr/>
        </p:nvSpPr>
        <p:spPr bwMode="auto">
          <a:xfrm>
            <a:off x="4419600" y="2438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0000"/>
                </a:solidFill>
                <a:latin typeface="+mn-ea"/>
                <a:ea typeface="+mn-ea"/>
              </a:rPr>
              <a:t>C</a:t>
            </a:r>
          </a:p>
        </p:txBody>
      </p:sp>
      <p:sp>
        <p:nvSpPr>
          <p:cNvPr id="9230" name="Oval 12"/>
          <p:cNvSpPr>
            <a:spLocks noChangeArrowheads="1"/>
          </p:cNvSpPr>
          <p:nvPr/>
        </p:nvSpPr>
        <p:spPr bwMode="auto">
          <a:xfrm>
            <a:off x="762000" y="34290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0000"/>
                </a:solidFill>
                <a:latin typeface="+mn-ea"/>
                <a:ea typeface="+mn-ea"/>
              </a:rPr>
              <a:t>D</a:t>
            </a:r>
          </a:p>
        </p:txBody>
      </p:sp>
      <p:sp>
        <p:nvSpPr>
          <p:cNvPr id="9231" name="Oval 13"/>
          <p:cNvSpPr>
            <a:spLocks noChangeArrowheads="1"/>
          </p:cNvSpPr>
          <p:nvPr/>
        </p:nvSpPr>
        <p:spPr bwMode="auto">
          <a:xfrm>
            <a:off x="3733800" y="35052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0000"/>
                </a:solidFill>
                <a:latin typeface="+mn-ea"/>
                <a:ea typeface="+mn-ea"/>
              </a:rPr>
              <a:t>F</a:t>
            </a:r>
          </a:p>
        </p:txBody>
      </p:sp>
      <p:sp>
        <p:nvSpPr>
          <p:cNvPr id="9232" name="Oval 14"/>
          <p:cNvSpPr>
            <a:spLocks noChangeArrowheads="1"/>
          </p:cNvSpPr>
          <p:nvPr/>
        </p:nvSpPr>
        <p:spPr bwMode="auto">
          <a:xfrm>
            <a:off x="2286000" y="34290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0000"/>
                </a:solidFill>
                <a:latin typeface="+mn-ea"/>
                <a:ea typeface="+mn-ea"/>
              </a:rPr>
              <a:t>E</a:t>
            </a:r>
          </a:p>
        </p:txBody>
      </p:sp>
      <p:sp>
        <p:nvSpPr>
          <p:cNvPr id="9233" name="Oval 15"/>
          <p:cNvSpPr>
            <a:spLocks noChangeArrowheads="1"/>
          </p:cNvSpPr>
          <p:nvPr/>
        </p:nvSpPr>
        <p:spPr bwMode="auto">
          <a:xfrm>
            <a:off x="5334000" y="35052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0000"/>
                </a:solidFill>
                <a:latin typeface="+mn-ea"/>
                <a:ea typeface="+mn-ea"/>
              </a:rPr>
              <a:t>G</a:t>
            </a:r>
          </a:p>
        </p:txBody>
      </p:sp>
      <p:sp>
        <p:nvSpPr>
          <p:cNvPr id="9234" name="Oval 16"/>
          <p:cNvSpPr>
            <a:spLocks noChangeArrowheads="1"/>
          </p:cNvSpPr>
          <p:nvPr/>
        </p:nvSpPr>
        <p:spPr bwMode="auto">
          <a:xfrm>
            <a:off x="152400" y="44958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0000"/>
                </a:solidFill>
                <a:latin typeface="+mn-ea"/>
                <a:ea typeface="+mn-ea"/>
              </a:rPr>
              <a:t>H</a:t>
            </a:r>
          </a:p>
        </p:txBody>
      </p:sp>
      <p:sp>
        <p:nvSpPr>
          <p:cNvPr id="9235" name="Oval 17"/>
          <p:cNvSpPr>
            <a:spLocks noChangeArrowheads="1"/>
          </p:cNvSpPr>
          <p:nvPr/>
        </p:nvSpPr>
        <p:spPr bwMode="auto">
          <a:xfrm>
            <a:off x="3352800" y="44958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0000"/>
                </a:solidFill>
                <a:latin typeface="+mn-ea"/>
                <a:ea typeface="+mn-ea"/>
              </a:rPr>
              <a:t>L</a:t>
            </a:r>
          </a:p>
        </p:txBody>
      </p:sp>
      <p:sp>
        <p:nvSpPr>
          <p:cNvPr id="9236" name="Oval 18"/>
          <p:cNvSpPr>
            <a:spLocks noChangeArrowheads="1"/>
          </p:cNvSpPr>
          <p:nvPr/>
        </p:nvSpPr>
        <p:spPr bwMode="auto">
          <a:xfrm>
            <a:off x="1828800" y="44958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0000"/>
                </a:solidFill>
                <a:latin typeface="+mn-ea"/>
                <a:ea typeface="+mn-ea"/>
              </a:rPr>
              <a:t>J</a:t>
            </a:r>
          </a:p>
        </p:txBody>
      </p:sp>
      <p:sp>
        <p:nvSpPr>
          <p:cNvPr id="9237" name="Oval 19"/>
          <p:cNvSpPr>
            <a:spLocks noChangeArrowheads="1"/>
          </p:cNvSpPr>
          <p:nvPr/>
        </p:nvSpPr>
        <p:spPr bwMode="auto">
          <a:xfrm>
            <a:off x="4876800" y="44196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0000"/>
                </a:solidFill>
                <a:latin typeface="+mn-ea"/>
                <a:ea typeface="+mn-ea"/>
              </a:rPr>
              <a:t>N</a:t>
            </a:r>
          </a:p>
        </p:txBody>
      </p:sp>
      <p:sp>
        <p:nvSpPr>
          <p:cNvPr id="9238" name="Oval 20"/>
          <p:cNvSpPr>
            <a:spLocks noChangeArrowheads="1"/>
          </p:cNvSpPr>
          <p:nvPr/>
        </p:nvSpPr>
        <p:spPr bwMode="auto">
          <a:xfrm>
            <a:off x="1143000" y="44958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0000"/>
                </a:solidFill>
                <a:latin typeface="+mn-ea"/>
                <a:ea typeface="+mn-ea"/>
              </a:rPr>
              <a:t>I</a:t>
            </a:r>
          </a:p>
        </p:txBody>
      </p:sp>
      <p:sp>
        <p:nvSpPr>
          <p:cNvPr id="9239" name="Oval 21"/>
          <p:cNvSpPr>
            <a:spLocks noChangeArrowheads="1"/>
          </p:cNvSpPr>
          <p:nvPr/>
        </p:nvSpPr>
        <p:spPr bwMode="auto">
          <a:xfrm>
            <a:off x="4191000" y="44958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0000"/>
                </a:solidFill>
                <a:latin typeface="+mn-ea"/>
                <a:ea typeface="+mn-ea"/>
              </a:rPr>
              <a:t>M</a:t>
            </a:r>
          </a:p>
        </p:txBody>
      </p:sp>
      <p:sp>
        <p:nvSpPr>
          <p:cNvPr id="9240" name="Oval 22"/>
          <p:cNvSpPr>
            <a:spLocks noChangeArrowheads="1"/>
          </p:cNvSpPr>
          <p:nvPr/>
        </p:nvSpPr>
        <p:spPr bwMode="auto">
          <a:xfrm>
            <a:off x="2743200" y="44958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0000"/>
                </a:solidFill>
                <a:latin typeface="+mn-ea"/>
                <a:ea typeface="+mn-ea"/>
              </a:rPr>
              <a:t>K</a:t>
            </a:r>
          </a:p>
        </p:txBody>
      </p:sp>
      <p:sp>
        <p:nvSpPr>
          <p:cNvPr id="9241" name="Oval 23"/>
          <p:cNvSpPr>
            <a:spLocks noChangeArrowheads="1"/>
          </p:cNvSpPr>
          <p:nvPr/>
        </p:nvSpPr>
        <p:spPr bwMode="auto">
          <a:xfrm>
            <a:off x="5867400" y="44196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0000"/>
                </a:solidFill>
                <a:latin typeface="+mn-ea"/>
                <a:ea typeface="+mn-ea"/>
              </a:rPr>
              <a:t>O</a:t>
            </a:r>
          </a:p>
        </p:txBody>
      </p:sp>
      <p:sp>
        <p:nvSpPr>
          <p:cNvPr id="9242" name="Line 24"/>
          <p:cNvSpPr>
            <a:spLocks noChangeShapeType="1"/>
          </p:cNvSpPr>
          <p:nvPr/>
        </p:nvSpPr>
        <p:spPr bwMode="auto">
          <a:xfrm flipH="1">
            <a:off x="1905000" y="1676400"/>
            <a:ext cx="1143000" cy="8382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243" name="Line 25"/>
          <p:cNvSpPr>
            <a:spLocks noChangeShapeType="1"/>
          </p:cNvSpPr>
          <p:nvPr/>
        </p:nvSpPr>
        <p:spPr bwMode="auto">
          <a:xfrm>
            <a:off x="3429000" y="1676400"/>
            <a:ext cx="1066800" cy="8382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244" name="Line 26"/>
          <p:cNvSpPr>
            <a:spLocks noChangeShapeType="1"/>
          </p:cNvSpPr>
          <p:nvPr/>
        </p:nvSpPr>
        <p:spPr bwMode="auto">
          <a:xfrm flipH="1">
            <a:off x="990600" y="2667000"/>
            <a:ext cx="609600" cy="7620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245" name="Line 28"/>
          <p:cNvSpPr>
            <a:spLocks noChangeShapeType="1"/>
          </p:cNvSpPr>
          <p:nvPr/>
        </p:nvSpPr>
        <p:spPr bwMode="auto">
          <a:xfrm>
            <a:off x="1981200" y="2895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246" name="Line 29"/>
          <p:cNvSpPr>
            <a:spLocks noChangeShapeType="1"/>
          </p:cNvSpPr>
          <p:nvPr/>
        </p:nvSpPr>
        <p:spPr bwMode="auto">
          <a:xfrm>
            <a:off x="1981200" y="2667000"/>
            <a:ext cx="457200" cy="7620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247" name="Line 30"/>
          <p:cNvSpPr>
            <a:spLocks noChangeShapeType="1"/>
          </p:cNvSpPr>
          <p:nvPr/>
        </p:nvSpPr>
        <p:spPr bwMode="auto">
          <a:xfrm flipH="1">
            <a:off x="3962400" y="2667000"/>
            <a:ext cx="457200" cy="8382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248" name="Line 31"/>
          <p:cNvSpPr>
            <a:spLocks noChangeShapeType="1"/>
          </p:cNvSpPr>
          <p:nvPr/>
        </p:nvSpPr>
        <p:spPr bwMode="auto">
          <a:xfrm>
            <a:off x="4800600" y="2667000"/>
            <a:ext cx="685800" cy="8382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249" name="Line 32"/>
          <p:cNvSpPr>
            <a:spLocks noChangeShapeType="1"/>
          </p:cNvSpPr>
          <p:nvPr/>
        </p:nvSpPr>
        <p:spPr bwMode="auto">
          <a:xfrm flipH="1">
            <a:off x="381000" y="3733800"/>
            <a:ext cx="457200" cy="7620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250" name="Line 33"/>
          <p:cNvSpPr>
            <a:spLocks noChangeShapeType="1"/>
          </p:cNvSpPr>
          <p:nvPr/>
        </p:nvSpPr>
        <p:spPr bwMode="auto">
          <a:xfrm>
            <a:off x="1143000" y="3657600"/>
            <a:ext cx="152400" cy="8382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251" name="Line 34"/>
          <p:cNvSpPr>
            <a:spLocks noChangeShapeType="1"/>
          </p:cNvSpPr>
          <p:nvPr/>
        </p:nvSpPr>
        <p:spPr bwMode="auto">
          <a:xfrm flipH="1">
            <a:off x="1981200" y="3733800"/>
            <a:ext cx="381000" cy="762000"/>
          </a:xfrm>
          <a:prstGeom prst="line">
            <a:avLst/>
          </a:prstGeom>
          <a:noFill/>
          <a:ln w="3810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252" name="Line 35"/>
          <p:cNvSpPr>
            <a:spLocks noChangeShapeType="1"/>
          </p:cNvSpPr>
          <p:nvPr/>
        </p:nvSpPr>
        <p:spPr bwMode="auto">
          <a:xfrm>
            <a:off x="2667000" y="3657600"/>
            <a:ext cx="304800" cy="8382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253" name="Line 36"/>
          <p:cNvSpPr>
            <a:spLocks noChangeShapeType="1"/>
          </p:cNvSpPr>
          <p:nvPr/>
        </p:nvSpPr>
        <p:spPr bwMode="auto">
          <a:xfrm flipH="1">
            <a:off x="3505200" y="3733800"/>
            <a:ext cx="228600" cy="7620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254" name="Line 37"/>
          <p:cNvSpPr>
            <a:spLocks noChangeShapeType="1"/>
          </p:cNvSpPr>
          <p:nvPr/>
        </p:nvSpPr>
        <p:spPr bwMode="auto">
          <a:xfrm>
            <a:off x="4114800" y="3733800"/>
            <a:ext cx="228600" cy="7620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255" name="Line 38"/>
          <p:cNvSpPr>
            <a:spLocks noChangeShapeType="1"/>
          </p:cNvSpPr>
          <p:nvPr/>
        </p:nvSpPr>
        <p:spPr bwMode="auto">
          <a:xfrm flipH="1">
            <a:off x="5029200" y="3733800"/>
            <a:ext cx="304800" cy="6858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256" name="Line 39"/>
          <p:cNvSpPr>
            <a:spLocks noChangeShapeType="1"/>
          </p:cNvSpPr>
          <p:nvPr/>
        </p:nvSpPr>
        <p:spPr bwMode="auto">
          <a:xfrm>
            <a:off x="5715000" y="3733800"/>
            <a:ext cx="304800" cy="6858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257" name="Text Box 40"/>
          <p:cNvSpPr txBox="1">
            <a:spLocks noChangeArrowheads="1"/>
          </p:cNvSpPr>
          <p:nvPr/>
        </p:nvSpPr>
        <p:spPr bwMode="auto">
          <a:xfrm>
            <a:off x="2286000" y="1717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+mn-ea"/>
                <a:ea typeface="+mn-ea"/>
              </a:rPr>
              <a:t>1</a:t>
            </a:r>
          </a:p>
        </p:txBody>
      </p:sp>
      <p:sp>
        <p:nvSpPr>
          <p:cNvPr id="9258" name="Text Box 41"/>
          <p:cNvSpPr txBox="1">
            <a:spLocks noChangeArrowheads="1"/>
          </p:cNvSpPr>
          <p:nvPr/>
        </p:nvSpPr>
        <p:spPr bwMode="auto">
          <a:xfrm>
            <a:off x="381000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+mn-ea"/>
                <a:ea typeface="+mn-ea"/>
              </a:rPr>
              <a:t>0</a:t>
            </a:r>
          </a:p>
        </p:txBody>
      </p:sp>
      <p:sp>
        <p:nvSpPr>
          <p:cNvPr id="9259" name="Text Box 42"/>
          <p:cNvSpPr txBox="1">
            <a:spLocks noChangeArrowheads="1"/>
          </p:cNvSpPr>
          <p:nvPr/>
        </p:nvSpPr>
        <p:spPr bwMode="auto">
          <a:xfrm>
            <a:off x="10668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+mn-ea"/>
                <a:ea typeface="+mn-ea"/>
              </a:rPr>
              <a:t>1</a:t>
            </a:r>
          </a:p>
        </p:txBody>
      </p:sp>
      <p:sp>
        <p:nvSpPr>
          <p:cNvPr id="9260" name="Text Box 43"/>
          <p:cNvSpPr txBox="1">
            <a:spLocks noChangeArrowheads="1"/>
          </p:cNvSpPr>
          <p:nvPr/>
        </p:nvSpPr>
        <p:spPr bwMode="auto">
          <a:xfrm>
            <a:off x="2133600" y="2701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+mn-ea"/>
                <a:ea typeface="+mn-ea"/>
              </a:rPr>
              <a:t>0</a:t>
            </a:r>
          </a:p>
        </p:txBody>
      </p:sp>
      <p:sp>
        <p:nvSpPr>
          <p:cNvPr id="9261" name="Text Box 44"/>
          <p:cNvSpPr txBox="1">
            <a:spLocks noChangeArrowheads="1"/>
          </p:cNvSpPr>
          <p:nvPr/>
        </p:nvSpPr>
        <p:spPr bwMode="auto">
          <a:xfrm>
            <a:off x="3930650" y="2784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+mn-ea"/>
                <a:ea typeface="+mn-ea"/>
              </a:rPr>
              <a:t>1</a:t>
            </a:r>
          </a:p>
        </p:txBody>
      </p:sp>
      <p:sp>
        <p:nvSpPr>
          <p:cNvPr id="9262" name="Text Box 45"/>
          <p:cNvSpPr txBox="1">
            <a:spLocks noChangeArrowheads="1"/>
          </p:cNvSpPr>
          <p:nvPr/>
        </p:nvSpPr>
        <p:spPr bwMode="auto">
          <a:xfrm>
            <a:off x="5073650" y="2819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+mn-ea"/>
                <a:ea typeface="+mn-ea"/>
              </a:rPr>
              <a:t>0</a:t>
            </a:r>
          </a:p>
        </p:txBody>
      </p:sp>
      <p:sp>
        <p:nvSpPr>
          <p:cNvPr id="9263" name="Text Box 46"/>
          <p:cNvSpPr txBox="1">
            <a:spLocks noChangeArrowheads="1"/>
          </p:cNvSpPr>
          <p:nvPr/>
        </p:nvSpPr>
        <p:spPr bwMode="auto">
          <a:xfrm>
            <a:off x="3352800" y="3927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+mn-ea"/>
                <a:ea typeface="+mn-ea"/>
              </a:rPr>
              <a:t>1</a:t>
            </a:r>
          </a:p>
        </p:txBody>
      </p:sp>
      <p:sp>
        <p:nvSpPr>
          <p:cNvPr id="9264" name="Text Box 47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+mn-ea"/>
                <a:ea typeface="+mn-ea"/>
              </a:rPr>
              <a:t>0</a:t>
            </a:r>
          </a:p>
        </p:txBody>
      </p:sp>
      <p:sp>
        <p:nvSpPr>
          <p:cNvPr id="9265" name="Text Box 48"/>
          <p:cNvSpPr txBox="1">
            <a:spLocks noChangeArrowheads="1"/>
          </p:cNvSpPr>
          <p:nvPr/>
        </p:nvSpPr>
        <p:spPr bwMode="auto">
          <a:xfrm>
            <a:off x="4921250" y="3810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+mn-ea"/>
                <a:ea typeface="+mn-ea"/>
              </a:rPr>
              <a:t>1</a:t>
            </a:r>
          </a:p>
        </p:txBody>
      </p:sp>
      <p:sp>
        <p:nvSpPr>
          <p:cNvPr id="9266" name="Text Box 49"/>
          <p:cNvSpPr txBox="1">
            <a:spLocks noChangeArrowheads="1"/>
          </p:cNvSpPr>
          <p:nvPr/>
        </p:nvSpPr>
        <p:spPr bwMode="auto">
          <a:xfrm>
            <a:off x="5835650" y="3844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+mn-ea"/>
                <a:ea typeface="+mn-ea"/>
              </a:rPr>
              <a:t>0</a:t>
            </a:r>
          </a:p>
        </p:txBody>
      </p:sp>
      <p:sp>
        <p:nvSpPr>
          <p:cNvPr id="9267" name="Text Box 50"/>
          <p:cNvSpPr txBox="1">
            <a:spLocks noChangeArrowheads="1"/>
          </p:cNvSpPr>
          <p:nvPr/>
        </p:nvSpPr>
        <p:spPr bwMode="auto">
          <a:xfrm>
            <a:off x="304800" y="3851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+mn-ea"/>
                <a:ea typeface="+mn-ea"/>
              </a:rPr>
              <a:t>1</a:t>
            </a:r>
          </a:p>
        </p:txBody>
      </p:sp>
      <p:sp>
        <p:nvSpPr>
          <p:cNvPr id="9268" name="Text Box 51"/>
          <p:cNvSpPr txBox="1">
            <a:spLocks noChangeArrowheads="1"/>
          </p:cNvSpPr>
          <p:nvPr/>
        </p:nvSpPr>
        <p:spPr bwMode="auto">
          <a:xfrm>
            <a:off x="1143000" y="3886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+mn-ea"/>
                <a:ea typeface="+mn-ea"/>
              </a:rPr>
              <a:t>0</a:t>
            </a:r>
          </a:p>
        </p:txBody>
      </p:sp>
      <p:sp>
        <p:nvSpPr>
          <p:cNvPr id="9269" name="Text Box 52"/>
          <p:cNvSpPr txBox="1">
            <a:spLocks noChangeArrowheads="1"/>
          </p:cNvSpPr>
          <p:nvPr/>
        </p:nvSpPr>
        <p:spPr bwMode="auto">
          <a:xfrm>
            <a:off x="1873250" y="3886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+mn-ea"/>
                <a:ea typeface="+mn-ea"/>
              </a:rPr>
              <a:t>1</a:t>
            </a:r>
          </a:p>
        </p:txBody>
      </p:sp>
      <p:sp>
        <p:nvSpPr>
          <p:cNvPr id="3" name="Text Box 53"/>
          <p:cNvSpPr txBox="1">
            <a:spLocks noChangeArrowheads="1"/>
          </p:cNvSpPr>
          <p:nvPr/>
        </p:nvSpPr>
        <p:spPr bwMode="auto">
          <a:xfrm>
            <a:off x="2787650" y="3886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+mn-ea"/>
                <a:ea typeface="+mn-ea"/>
              </a:rPr>
              <a:t>0</a:t>
            </a:r>
          </a:p>
        </p:txBody>
      </p: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6705600" y="1981200"/>
            <a:ext cx="9188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C0000"/>
                </a:solidFill>
                <a:latin typeface="+mn-ea"/>
                <a:ea typeface="+mn-ea"/>
              </a:rPr>
              <a:t>[B C]</a:t>
            </a:r>
          </a:p>
        </p:txBody>
      </p:sp>
      <p:sp>
        <p:nvSpPr>
          <p:cNvPr id="9274" name="Text Box 58"/>
          <p:cNvSpPr txBox="1">
            <a:spLocks noChangeArrowheads="1"/>
          </p:cNvSpPr>
          <p:nvPr/>
        </p:nvSpPr>
        <p:spPr bwMode="auto">
          <a:xfrm>
            <a:off x="6705600" y="2424113"/>
            <a:ext cx="1528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  <a:latin typeface="+mn-ea"/>
                <a:ea typeface="+mn-ea"/>
              </a:rPr>
              <a:t>[C  D  E]</a:t>
            </a:r>
          </a:p>
        </p:txBody>
      </p:sp>
      <p:sp>
        <p:nvSpPr>
          <p:cNvPr id="9276" name="Text Box 60"/>
          <p:cNvSpPr txBox="1">
            <a:spLocks noChangeArrowheads="1"/>
          </p:cNvSpPr>
          <p:nvPr/>
        </p:nvSpPr>
        <p:spPr bwMode="auto">
          <a:xfrm>
            <a:off x="6705600" y="3429000"/>
            <a:ext cx="1508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C0000"/>
                </a:solidFill>
                <a:latin typeface="+mn-ea"/>
                <a:ea typeface="+mn-ea"/>
              </a:rPr>
              <a:t>[E  F  G]</a:t>
            </a:r>
          </a:p>
        </p:txBody>
      </p:sp>
      <p:sp>
        <p:nvSpPr>
          <p:cNvPr id="9277" name="Text Box 61"/>
          <p:cNvSpPr txBox="1">
            <a:spLocks noChangeArrowheads="1"/>
          </p:cNvSpPr>
          <p:nvPr/>
        </p:nvSpPr>
        <p:spPr bwMode="auto">
          <a:xfrm>
            <a:off x="6705600" y="2881313"/>
            <a:ext cx="11128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  <a:latin typeface="+mn-ea"/>
                <a:ea typeface="+mn-ea"/>
              </a:rPr>
              <a:t>[C   E]</a:t>
            </a:r>
          </a:p>
        </p:txBody>
      </p:sp>
      <p:sp>
        <p:nvSpPr>
          <p:cNvPr id="9279" name="Text Box 63"/>
          <p:cNvSpPr txBox="1">
            <a:spLocks noChangeArrowheads="1"/>
          </p:cNvSpPr>
          <p:nvPr/>
        </p:nvSpPr>
        <p:spPr bwMode="auto">
          <a:xfrm>
            <a:off x="6705600" y="4038600"/>
            <a:ext cx="10390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  <a:latin typeface="+mn-ea"/>
                <a:ea typeface="+mn-ea"/>
              </a:rPr>
              <a:t>[F  G]</a:t>
            </a:r>
          </a:p>
        </p:txBody>
      </p:sp>
      <p:sp>
        <p:nvSpPr>
          <p:cNvPr id="9280" name="Text Box 64"/>
          <p:cNvSpPr txBox="1">
            <a:spLocks noChangeArrowheads="1"/>
          </p:cNvSpPr>
          <p:nvPr/>
        </p:nvSpPr>
        <p:spPr bwMode="auto">
          <a:xfrm>
            <a:off x="2667000" y="48148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  <a:latin typeface="+mn-ea"/>
                <a:ea typeface="+mn-ea"/>
              </a:rPr>
              <a:t>45</a:t>
            </a:r>
          </a:p>
        </p:txBody>
      </p:sp>
      <p:sp>
        <p:nvSpPr>
          <p:cNvPr id="9282" name="Text Box 66"/>
          <p:cNvSpPr txBox="1">
            <a:spLocks noChangeArrowheads="1"/>
          </p:cNvSpPr>
          <p:nvPr/>
        </p:nvSpPr>
        <p:spPr bwMode="auto">
          <a:xfrm>
            <a:off x="3260725" y="47910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+mn-ea"/>
                <a:ea typeface="+mn-ea"/>
              </a:rPr>
              <a:t>50</a:t>
            </a:r>
          </a:p>
        </p:txBody>
      </p:sp>
      <p:sp>
        <p:nvSpPr>
          <p:cNvPr id="9286" name="Text Box 70"/>
          <p:cNvSpPr txBox="1">
            <a:spLocks noChangeArrowheads="1"/>
          </p:cNvSpPr>
          <p:nvPr/>
        </p:nvSpPr>
        <p:spPr bwMode="auto">
          <a:xfrm>
            <a:off x="4718050" y="4724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  <a:latin typeface="+mn-ea"/>
                <a:ea typeface="+mn-ea"/>
              </a:rPr>
              <a:t>25</a:t>
            </a:r>
          </a:p>
        </p:txBody>
      </p:sp>
      <p:sp>
        <p:nvSpPr>
          <p:cNvPr id="9287" name="Text Box 71"/>
          <p:cNvSpPr txBox="1">
            <a:spLocks noChangeArrowheads="1"/>
          </p:cNvSpPr>
          <p:nvPr/>
        </p:nvSpPr>
        <p:spPr bwMode="auto">
          <a:xfrm>
            <a:off x="5962650" y="46624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  <a:latin typeface="+mn-ea"/>
                <a:ea typeface="+mn-ea"/>
              </a:rPr>
              <a:t>0</a:t>
            </a:r>
          </a:p>
        </p:txBody>
      </p:sp>
      <p:sp>
        <p:nvSpPr>
          <p:cNvPr id="9289" name="Text Box 73"/>
          <p:cNvSpPr txBox="1">
            <a:spLocks noChangeArrowheads="1"/>
          </p:cNvSpPr>
          <p:nvPr/>
        </p:nvSpPr>
        <p:spPr bwMode="auto">
          <a:xfrm>
            <a:off x="1660525" y="5410200"/>
            <a:ext cx="17636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CC0000"/>
                </a:solidFill>
                <a:latin typeface="+mn-ea"/>
                <a:ea typeface="+mn-ea"/>
              </a:rPr>
              <a:t>A B C E F </a:t>
            </a:r>
          </a:p>
        </p:txBody>
      </p:sp>
      <p:sp>
        <p:nvSpPr>
          <p:cNvPr id="4" name="TextBox 69"/>
          <p:cNvSpPr txBox="1">
            <a:spLocks noChangeArrowheads="1"/>
          </p:cNvSpPr>
          <p:nvPr/>
        </p:nvSpPr>
        <p:spPr bwMode="auto">
          <a:xfrm>
            <a:off x="7467600" y="228600"/>
            <a:ext cx="6415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CC"/>
                </a:solidFill>
                <a:latin typeface="+mn-ea"/>
                <a:ea typeface="+mn-ea"/>
                <a:cs typeface="Times New Roman" pitchFamily="18" charset="0"/>
              </a:rPr>
              <a:t>P162</a:t>
            </a:r>
            <a:endParaRPr lang="zh-CN" altLang="en-US" b="1">
              <a:solidFill>
                <a:srgbClr val="0000CC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5181600" y="5410200"/>
            <a:ext cx="3733800" cy="990600"/>
          </a:xfrm>
          <a:prstGeom prst="wedgeEllipseCallout">
            <a:avLst>
              <a:gd name="adj1" fmla="val -42474"/>
              <a:gd name="adj2" fmla="val -9807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广度优先遍历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9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2" dur="2000"/>
                                        <p:tgtEl>
                                          <p:spTgt spid="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7" dur="80"/>
                                        <p:tgtEl>
                                          <p:spTgt spid="92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8" dur="80"/>
                                        <p:tgtEl>
                                          <p:spTgt spid="92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80"/>
                                        <p:tgtEl>
                                          <p:spTgt spid="92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5" grpId="0" animBg="1"/>
      <p:bldP spid="9281" grpId="0" animBg="1"/>
      <p:bldP spid="9278" grpId="0" animBg="1"/>
      <p:bldP spid="9275" grpId="0" animBg="1"/>
      <p:bldP spid="9273" grpId="0" animBg="1"/>
      <p:bldP spid="9270" grpId="0" animBg="1"/>
      <p:bldP spid="9272" grpId="0"/>
      <p:bldP spid="9274" grpId="0"/>
      <p:bldP spid="9274" grpId="1"/>
      <p:bldP spid="9276" grpId="0"/>
      <p:bldP spid="9277" grpId="0"/>
      <p:bldP spid="9279" grpId="0"/>
      <p:bldP spid="9280" grpId="0"/>
      <p:bldP spid="9282" grpId="0"/>
      <p:bldP spid="9286" grpId="0"/>
      <p:bldP spid="9287" grpId="0"/>
      <p:bldP spid="9289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7" name="Oval 77"/>
          <p:cNvSpPr>
            <a:spLocks noChangeArrowheads="1"/>
          </p:cNvSpPr>
          <p:nvPr/>
        </p:nvSpPr>
        <p:spPr bwMode="auto">
          <a:xfrm>
            <a:off x="7848600" y="2895600"/>
            <a:ext cx="6858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4" name="Oval 74"/>
          <p:cNvSpPr>
            <a:spLocks noChangeArrowheads="1"/>
          </p:cNvSpPr>
          <p:nvPr/>
        </p:nvSpPr>
        <p:spPr bwMode="auto">
          <a:xfrm>
            <a:off x="6248400" y="2895600"/>
            <a:ext cx="6858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2" name="Oval 72"/>
          <p:cNvSpPr>
            <a:spLocks noChangeArrowheads="1"/>
          </p:cNvSpPr>
          <p:nvPr/>
        </p:nvSpPr>
        <p:spPr bwMode="auto">
          <a:xfrm>
            <a:off x="6934200" y="1828800"/>
            <a:ext cx="6858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9" name="Oval 69"/>
          <p:cNvSpPr>
            <a:spLocks noChangeArrowheads="1"/>
          </p:cNvSpPr>
          <p:nvPr/>
        </p:nvSpPr>
        <p:spPr bwMode="auto">
          <a:xfrm>
            <a:off x="4800600" y="2743200"/>
            <a:ext cx="6858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7" name="Oval 67"/>
          <p:cNvSpPr>
            <a:spLocks noChangeArrowheads="1"/>
          </p:cNvSpPr>
          <p:nvPr/>
        </p:nvSpPr>
        <p:spPr bwMode="auto">
          <a:xfrm>
            <a:off x="4114800" y="1828800"/>
            <a:ext cx="6858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5" name="Oval 65"/>
          <p:cNvSpPr>
            <a:spLocks noChangeArrowheads="1"/>
          </p:cNvSpPr>
          <p:nvPr/>
        </p:nvSpPr>
        <p:spPr bwMode="auto">
          <a:xfrm>
            <a:off x="5562600" y="838200"/>
            <a:ext cx="6858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0248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10249" name="Text Box 6"/>
          <p:cNvSpPr txBox="1">
            <a:spLocks noChangeArrowheads="1"/>
          </p:cNvSpPr>
          <p:nvPr/>
        </p:nvSpPr>
        <p:spPr bwMode="auto">
          <a:xfrm>
            <a:off x="222250" y="250825"/>
            <a:ext cx="3968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ea typeface="华文楷体" pitchFamily="2" charset="-122"/>
              </a:rPr>
              <a:t>分支限界法</a:t>
            </a:r>
            <a:r>
              <a:rPr lang="en-US" altLang="zh-CN" sz="2000" b="1">
                <a:solidFill>
                  <a:srgbClr val="FF0000"/>
                </a:solidFill>
                <a:ea typeface="华文楷体" pitchFamily="2" charset="-122"/>
              </a:rPr>
              <a:t>-</a:t>
            </a:r>
            <a:r>
              <a:rPr lang="zh-CN" altLang="en-US" sz="2000" b="1">
                <a:solidFill>
                  <a:srgbClr val="0000CC"/>
                </a:solidFill>
                <a:ea typeface="华文楷体" pitchFamily="2" charset="-122"/>
              </a:rPr>
              <a:t>优先队列式</a:t>
            </a:r>
          </a:p>
        </p:txBody>
      </p:sp>
      <p:sp>
        <p:nvSpPr>
          <p:cNvPr id="10250" name="Oval 7"/>
          <p:cNvSpPr>
            <a:spLocks noChangeArrowheads="1"/>
          </p:cNvSpPr>
          <p:nvPr/>
        </p:nvSpPr>
        <p:spPr bwMode="auto">
          <a:xfrm>
            <a:off x="5715000" y="9906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251" name="Oval 8"/>
          <p:cNvSpPr>
            <a:spLocks noChangeArrowheads="1"/>
          </p:cNvSpPr>
          <p:nvPr/>
        </p:nvSpPr>
        <p:spPr bwMode="auto">
          <a:xfrm>
            <a:off x="4267200" y="19812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0252" name="Oval 9"/>
          <p:cNvSpPr>
            <a:spLocks noChangeArrowheads="1"/>
          </p:cNvSpPr>
          <p:nvPr/>
        </p:nvSpPr>
        <p:spPr bwMode="auto">
          <a:xfrm>
            <a:off x="7086600" y="19812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0253" name="Oval 11"/>
          <p:cNvSpPr>
            <a:spLocks noChangeArrowheads="1"/>
          </p:cNvSpPr>
          <p:nvPr/>
        </p:nvSpPr>
        <p:spPr bwMode="auto">
          <a:xfrm>
            <a:off x="6400800" y="30480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0254" name="Oval 12"/>
          <p:cNvSpPr>
            <a:spLocks noChangeArrowheads="1"/>
          </p:cNvSpPr>
          <p:nvPr/>
        </p:nvSpPr>
        <p:spPr bwMode="auto">
          <a:xfrm>
            <a:off x="4953000" y="29718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0255" name="Oval 13"/>
          <p:cNvSpPr>
            <a:spLocks noChangeArrowheads="1"/>
          </p:cNvSpPr>
          <p:nvPr/>
        </p:nvSpPr>
        <p:spPr bwMode="auto">
          <a:xfrm>
            <a:off x="8001000" y="30480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0256" name="Oval 15"/>
          <p:cNvSpPr>
            <a:spLocks noChangeArrowheads="1"/>
          </p:cNvSpPr>
          <p:nvPr/>
        </p:nvSpPr>
        <p:spPr bwMode="auto">
          <a:xfrm>
            <a:off x="6019800" y="40386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8212" name="Oval 16"/>
          <p:cNvSpPr>
            <a:spLocks noChangeArrowheads="1"/>
          </p:cNvSpPr>
          <p:nvPr/>
        </p:nvSpPr>
        <p:spPr bwMode="auto">
          <a:xfrm>
            <a:off x="4495800" y="40386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10258" name="Oval 17"/>
          <p:cNvSpPr>
            <a:spLocks noChangeArrowheads="1"/>
          </p:cNvSpPr>
          <p:nvPr/>
        </p:nvSpPr>
        <p:spPr bwMode="auto">
          <a:xfrm>
            <a:off x="7543800" y="3962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6858000" y="40386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M</a:t>
            </a:r>
          </a:p>
        </p:txBody>
      </p:sp>
      <p:sp>
        <p:nvSpPr>
          <p:cNvPr id="10260" name="Oval 20"/>
          <p:cNvSpPr>
            <a:spLocks noChangeArrowheads="1"/>
          </p:cNvSpPr>
          <p:nvPr/>
        </p:nvSpPr>
        <p:spPr bwMode="auto">
          <a:xfrm>
            <a:off x="5410200" y="40386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K</a:t>
            </a:r>
          </a:p>
        </p:txBody>
      </p:sp>
      <p:sp>
        <p:nvSpPr>
          <p:cNvPr id="10261" name="Oval 21"/>
          <p:cNvSpPr>
            <a:spLocks noChangeArrowheads="1"/>
          </p:cNvSpPr>
          <p:nvPr/>
        </p:nvSpPr>
        <p:spPr bwMode="auto">
          <a:xfrm>
            <a:off x="8534400" y="39624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O</a:t>
            </a:r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H="1">
            <a:off x="4572000" y="1219200"/>
            <a:ext cx="1143000" cy="8382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6096000" y="1219200"/>
            <a:ext cx="1066800" cy="8382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4" name="Line 25"/>
          <p:cNvSpPr>
            <a:spLocks noChangeShapeType="1"/>
          </p:cNvSpPr>
          <p:nvPr/>
        </p:nvSpPr>
        <p:spPr bwMode="auto">
          <a:xfrm>
            <a:off x="4648200" y="2209800"/>
            <a:ext cx="457200" cy="7620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5" name="Line 26"/>
          <p:cNvSpPr>
            <a:spLocks noChangeShapeType="1"/>
          </p:cNvSpPr>
          <p:nvPr/>
        </p:nvSpPr>
        <p:spPr bwMode="auto">
          <a:xfrm flipH="1">
            <a:off x="6629400" y="2209800"/>
            <a:ext cx="457200" cy="8382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6" name="Line 27"/>
          <p:cNvSpPr>
            <a:spLocks noChangeShapeType="1"/>
          </p:cNvSpPr>
          <p:nvPr/>
        </p:nvSpPr>
        <p:spPr bwMode="auto">
          <a:xfrm>
            <a:off x="7467600" y="2209800"/>
            <a:ext cx="685800" cy="8382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7" name="Line 30"/>
          <p:cNvSpPr>
            <a:spLocks noChangeShapeType="1"/>
          </p:cNvSpPr>
          <p:nvPr/>
        </p:nvSpPr>
        <p:spPr bwMode="auto">
          <a:xfrm>
            <a:off x="5334000" y="3200400"/>
            <a:ext cx="304800" cy="8382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8" name="Line 31"/>
          <p:cNvSpPr>
            <a:spLocks noChangeShapeType="1"/>
          </p:cNvSpPr>
          <p:nvPr/>
        </p:nvSpPr>
        <p:spPr bwMode="auto">
          <a:xfrm flipH="1">
            <a:off x="6172200" y="3276600"/>
            <a:ext cx="228600" cy="7620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9" name="Line 32"/>
          <p:cNvSpPr>
            <a:spLocks noChangeShapeType="1"/>
          </p:cNvSpPr>
          <p:nvPr/>
        </p:nvSpPr>
        <p:spPr bwMode="auto">
          <a:xfrm>
            <a:off x="6781800" y="3276600"/>
            <a:ext cx="228600" cy="7620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0" name="Line 33"/>
          <p:cNvSpPr>
            <a:spLocks noChangeShapeType="1"/>
          </p:cNvSpPr>
          <p:nvPr/>
        </p:nvSpPr>
        <p:spPr bwMode="auto">
          <a:xfrm flipH="1">
            <a:off x="7696200" y="3276600"/>
            <a:ext cx="304800" cy="6858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1" name="Line 34"/>
          <p:cNvSpPr>
            <a:spLocks noChangeShapeType="1"/>
          </p:cNvSpPr>
          <p:nvPr/>
        </p:nvSpPr>
        <p:spPr bwMode="auto">
          <a:xfrm>
            <a:off x="8382000" y="3276600"/>
            <a:ext cx="304800" cy="6858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2" name="Text Box 35"/>
          <p:cNvSpPr txBox="1">
            <a:spLocks noChangeArrowheads="1"/>
          </p:cNvSpPr>
          <p:nvPr/>
        </p:nvSpPr>
        <p:spPr bwMode="auto">
          <a:xfrm>
            <a:off x="5073650" y="1184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10273" name="Text Box 36"/>
          <p:cNvSpPr txBox="1">
            <a:spLocks noChangeArrowheads="1"/>
          </p:cNvSpPr>
          <p:nvPr/>
        </p:nvSpPr>
        <p:spPr bwMode="auto">
          <a:xfrm>
            <a:off x="6400800" y="1219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10274" name="Text Box 37"/>
          <p:cNvSpPr txBox="1">
            <a:spLocks noChangeArrowheads="1"/>
          </p:cNvSpPr>
          <p:nvPr/>
        </p:nvSpPr>
        <p:spPr bwMode="auto">
          <a:xfrm>
            <a:off x="3733800" y="2209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10275" name="Text Box 38"/>
          <p:cNvSpPr txBox="1">
            <a:spLocks noChangeArrowheads="1"/>
          </p:cNvSpPr>
          <p:nvPr/>
        </p:nvSpPr>
        <p:spPr bwMode="auto">
          <a:xfrm>
            <a:off x="4845050" y="2286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10276" name="Text Box 39"/>
          <p:cNvSpPr txBox="1">
            <a:spLocks noChangeArrowheads="1"/>
          </p:cNvSpPr>
          <p:nvPr/>
        </p:nvSpPr>
        <p:spPr bwMode="auto">
          <a:xfrm>
            <a:off x="6597650" y="2251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10277" name="Text Box 40"/>
          <p:cNvSpPr txBox="1">
            <a:spLocks noChangeArrowheads="1"/>
          </p:cNvSpPr>
          <p:nvPr/>
        </p:nvSpPr>
        <p:spPr bwMode="auto">
          <a:xfrm>
            <a:off x="7740650" y="2286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10278" name="Text Box 41"/>
          <p:cNvSpPr txBox="1">
            <a:spLocks noChangeArrowheads="1"/>
          </p:cNvSpPr>
          <p:nvPr/>
        </p:nvSpPr>
        <p:spPr bwMode="auto">
          <a:xfrm>
            <a:off x="6019800" y="3394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10279" name="Text Box 42"/>
          <p:cNvSpPr txBox="1">
            <a:spLocks noChangeArrowheads="1"/>
          </p:cNvSpPr>
          <p:nvPr/>
        </p:nvSpPr>
        <p:spPr bwMode="auto">
          <a:xfrm>
            <a:off x="6858000" y="3429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10280" name="Text Box 43"/>
          <p:cNvSpPr txBox="1">
            <a:spLocks noChangeArrowheads="1"/>
          </p:cNvSpPr>
          <p:nvPr/>
        </p:nvSpPr>
        <p:spPr bwMode="auto">
          <a:xfrm>
            <a:off x="7543800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10281" name="Text Box 44"/>
          <p:cNvSpPr txBox="1">
            <a:spLocks noChangeArrowheads="1"/>
          </p:cNvSpPr>
          <p:nvPr/>
        </p:nvSpPr>
        <p:spPr bwMode="auto">
          <a:xfrm>
            <a:off x="8458200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itchFamily="18" charset="0"/>
              </a:rPr>
              <a:t>0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819400" y="2209800"/>
            <a:ext cx="1447800" cy="2209800"/>
            <a:chOff x="2819400" y="2209800"/>
            <a:chExt cx="1447800" cy="2209800"/>
          </a:xfrm>
        </p:grpSpPr>
        <p:sp>
          <p:nvSpPr>
            <p:cNvPr id="10297" name="Oval 10"/>
            <p:cNvSpPr>
              <a:spLocks noChangeArrowheads="1"/>
            </p:cNvSpPr>
            <p:nvPr/>
          </p:nvSpPr>
          <p:spPr bwMode="auto">
            <a:xfrm>
              <a:off x="3429000" y="2971800"/>
              <a:ext cx="381000" cy="381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0298" name="Oval 14"/>
            <p:cNvSpPr>
              <a:spLocks noChangeArrowheads="1"/>
            </p:cNvSpPr>
            <p:nvPr/>
          </p:nvSpPr>
          <p:spPr bwMode="auto">
            <a:xfrm>
              <a:off x="2819400" y="4038600"/>
              <a:ext cx="381000" cy="381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10299" name="Oval 18"/>
            <p:cNvSpPr>
              <a:spLocks noChangeArrowheads="1"/>
            </p:cNvSpPr>
            <p:nvPr/>
          </p:nvSpPr>
          <p:spPr bwMode="auto">
            <a:xfrm>
              <a:off x="3810000" y="4038600"/>
              <a:ext cx="381000" cy="3810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0300" name="Line 24"/>
            <p:cNvSpPr>
              <a:spLocks noChangeShapeType="1"/>
            </p:cNvSpPr>
            <p:nvPr/>
          </p:nvSpPr>
          <p:spPr bwMode="auto">
            <a:xfrm flipH="1">
              <a:off x="3657600" y="2209800"/>
              <a:ext cx="609600" cy="76200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1" name="Line 28"/>
            <p:cNvSpPr>
              <a:spLocks noChangeShapeType="1"/>
            </p:cNvSpPr>
            <p:nvPr/>
          </p:nvSpPr>
          <p:spPr bwMode="auto">
            <a:xfrm flipH="1">
              <a:off x="3048000" y="3276600"/>
              <a:ext cx="457200" cy="76200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2" name="Line 29"/>
            <p:cNvSpPr>
              <a:spLocks noChangeShapeType="1"/>
            </p:cNvSpPr>
            <p:nvPr/>
          </p:nvSpPr>
          <p:spPr bwMode="auto">
            <a:xfrm>
              <a:off x="3733800" y="3276600"/>
              <a:ext cx="228600" cy="76200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3" name="Text Box 45"/>
            <p:cNvSpPr txBox="1">
              <a:spLocks noChangeArrowheads="1"/>
            </p:cNvSpPr>
            <p:nvPr/>
          </p:nvSpPr>
          <p:spPr bwMode="auto">
            <a:xfrm>
              <a:off x="2971800" y="3317875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304" name="Text Box 46"/>
            <p:cNvSpPr txBox="1">
              <a:spLocks noChangeArrowheads="1"/>
            </p:cNvSpPr>
            <p:nvPr/>
          </p:nvSpPr>
          <p:spPr bwMode="auto">
            <a:xfrm>
              <a:off x="3810000" y="3352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8243" name="Text Box 47"/>
          <p:cNvSpPr txBox="1">
            <a:spLocks noChangeArrowheads="1"/>
          </p:cNvSpPr>
          <p:nvPr/>
        </p:nvSpPr>
        <p:spPr bwMode="auto">
          <a:xfrm>
            <a:off x="4540250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10284" name="Text Box 48"/>
          <p:cNvSpPr txBox="1">
            <a:spLocks noChangeArrowheads="1"/>
          </p:cNvSpPr>
          <p:nvPr/>
        </p:nvSpPr>
        <p:spPr bwMode="auto">
          <a:xfrm>
            <a:off x="5454650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itchFamily="18" charset="0"/>
              </a:rPr>
              <a:t>0</a:t>
            </a:r>
          </a:p>
        </p:txBody>
      </p:sp>
      <p:sp>
        <p:nvSpPr>
          <p:cNvPr id="8245" name="Line 63"/>
          <p:cNvSpPr>
            <a:spLocks noChangeShapeType="1"/>
          </p:cNvSpPr>
          <p:nvPr/>
        </p:nvSpPr>
        <p:spPr bwMode="auto">
          <a:xfrm flipH="1">
            <a:off x="4648200" y="3200400"/>
            <a:ext cx="304800" cy="8382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6" name="Text Box 66"/>
          <p:cNvSpPr txBox="1">
            <a:spLocks noChangeArrowheads="1"/>
          </p:cNvSpPr>
          <p:nvPr/>
        </p:nvSpPr>
        <p:spPr bwMode="auto">
          <a:xfrm>
            <a:off x="533400" y="1295400"/>
            <a:ext cx="1093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</a:rPr>
              <a:t>[B  C]</a:t>
            </a:r>
          </a:p>
        </p:txBody>
      </p:sp>
      <p:sp>
        <p:nvSpPr>
          <p:cNvPr id="10308" name="Text Box 68"/>
          <p:cNvSpPr txBox="1">
            <a:spLocks noChangeArrowheads="1"/>
          </p:cNvSpPr>
          <p:nvPr/>
        </p:nvSpPr>
        <p:spPr bwMode="auto">
          <a:xfrm>
            <a:off x="533400" y="2133600"/>
            <a:ext cx="1093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</a:rPr>
              <a:t>[E  C]</a:t>
            </a:r>
          </a:p>
        </p:txBody>
      </p:sp>
      <p:sp>
        <p:nvSpPr>
          <p:cNvPr id="10310" name="Text Box 70"/>
          <p:cNvSpPr txBox="1">
            <a:spLocks noChangeArrowheads="1"/>
          </p:cNvSpPr>
          <p:nvPr/>
        </p:nvSpPr>
        <p:spPr bwMode="auto">
          <a:xfrm>
            <a:off x="533400" y="3048000"/>
            <a:ext cx="679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[C]</a:t>
            </a:r>
          </a:p>
        </p:txBody>
      </p:sp>
      <p:sp>
        <p:nvSpPr>
          <p:cNvPr id="10311" name="Text Box 71"/>
          <p:cNvSpPr txBox="1">
            <a:spLocks noChangeArrowheads="1"/>
          </p:cNvSpPr>
          <p:nvPr/>
        </p:nvSpPr>
        <p:spPr bwMode="auto">
          <a:xfrm>
            <a:off x="5334000" y="43576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</a:rPr>
              <a:t>45</a:t>
            </a:r>
          </a:p>
        </p:txBody>
      </p:sp>
      <p:sp>
        <p:nvSpPr>
          <p:cNvPr id="10313" name="Text Box 73"/>
          <p:cNvSpPr txBox="1">
            <a:spLocks noChangeArrowheads="1"/>
          </p:cNvSpPr>
          <p:nvPr/>
        </p:nvSpPr>
        <p:spPr bwMode="auto">
          <a:xfrm>
            <a:off x="533400" y="3886200"/>
            <a:ext cx="8109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</a:rPr>
              <a:t>[F  ]</a:t>
            </a:r>
          </a:p>
        </p:txBody>
      </p:sp>
      <p:sp>
        <p:nvSpPr>
          <p:cNvPr id="10315" name="Text Box 75"/>
          <p:cNvSpPr txBox="1">
            <a:spLocks noChangeArrowheads="1"/>
          </p:cNvSpPr>
          <p:nvPr/>
        </p:nvSpPr>
        <p:spPr bwMode="auto">
          <a:xfrm>
            <a:off x="5937250" y="4343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50</a:t>
            </a:r>
          </a:p>
        </p:txBody>
      </p:sp>
      <p:sp>
        <p:nvSpPr>
          <p:cNvPr id="10316" name="Text Box 76"/>
          <p:cNvSpPr txBox="1">
            <a:spLocks noChangeArrowheads="1"/>
          </p:cNvSpPr>
          <p:nvPr/>
        </p:nvSpPr>
        <p:spPr bwMode="auto">
          <a:xfrm>
            <a:off x="6775450" y="4343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25</a:t>
            </a:r>
          </a:p>
        </p:txBody>
      </p:sp>
      <p:sp>
        <p:nvSpPr>
          <p:cNvPr id="10319" name="Text Box 79"/>
          <p:cNvSpPr txBox="1">
            <a:spLocks noChangeArrowheads="1"/>
          </p:cNvSpPr>
          <p:nvPr/>
        </p:nvSpPr>
        <p:spPr bwMode="auto">
          <a:xfrm>
            <a:off x="4303713" y="5029200"/>
            <a:ext cx="22658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itchFamily="18" charset="0"/>
              </a:rPr>
              <a:t>A  B  E  C  F  </a:t>
            </a:r>
          </a:p>
        </p:txBody>
      </p:sp>
      <p:sp>
        <p:nvSpPr>
          <p:cNvPr id="10295" name="TextBox 64"/>
          <p:cNvSpPr txBox="1">
            <a:spLocks noChangeArrowheads="1"/>
          </p:cNvSpPr>
          <p:nvPr/>
        </p:nvSpPr>
        <p:spPr bwMode="auto">
          <a:xfrm>
            <a:off x="7467600" y="228600"/>
            <a:ext cx="671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P162</a:t>
            </a:r>
            <a:endParaRPr lang="zh-CN" altLang="en-US" b="1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14600" y="5105400"/>
            <a:ext cx="129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(0,1,1)</a:t>
            </a:r>
            <a:endParaRPr lang="zh-CN" altLang="en-US" sz="32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0" dur="2000"/>
                                        <p:tgtEl>
                                          <p:spTgt spid="1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0" dur="2000"/>
                                        <p:tgtEl>
                                          <p:spTgt spid="1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3" dur="2000"/>
                                        <p:tgtEl>
                                          <p:spTgt spid="1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80"/>
                                        <p:tgtEl>
                                          <p:spTgt spid="103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80"/>
                                        <p:tgtEl>
                                          <p:spTgt spid="103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80"/>
                                        <p:tgtEl>
                                          <p:spTgt spid="103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7" grpId="0" animBg="1"/>
      <p:bldP spid="10314" grpId="0" animBg="1"/>
      <p:bldP spid="10312" grpId="0" animBg="1"/>
      <p:bldP spid="10309" grpId="0" animBg="1"/>
      <p:bldP spid="10307" grpId="0" animBg="1"/>
      <p:bldP spid="10305" grpId="0" animBg="1"/>
      <p:bldP spid="8212" grpId="0" animBg="1"/>
      <p:bldP spid="8243" grpId="0"/>
      <p:bldP spid="8245" grpId="0" animBg="1"/>
      <p:bldP spid="10306" grpId="0"/>
      <p:bldP spid="10308" grpId="0"/>
      <p:bldP spid="10310" grpId="0"/>
      <p:bldP spid="10311" grpId="0"/>
      <p:bldP spid="10313" grpId="0"/>
      <p:bldP spid="10315" grpId="0"/>
      <p:bldP spid="10316" grpId="0"/>
      <p:bldP spid="10319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222250" y="268288"/>
            <a:ext cx="3435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+mn-ea"/>
                <a:ea typeface="+mn-ea"/>
              </a:rPr>
              <a:t>分支限界法</a:t>
            </a:r>
            <a:r>
              <a:rPr lang="en-US" altLang="zh-CN" sz="2000" b="1">
                <a:solidFill>
                  <a:srgbClr val="FF0000"/>
                </a:solidFill>
                <a:latin typeface="+mn-ea"/>
                <a:ea typeface="+mn-ea"/>
              </a:rPr>
              <a:t>-</a:t>
            </a:r>
            <a:r>
              <a:rPr lang="zh-CN" altLang="en-US" b="1">
                <a:solidFill>
                  <a:srgbClr val="0000CC"/>
                </a:solidFill>
                <a:latin typeface="+mn-ea"/>
                <a:ea typeface="+mn-ea"/>
              </a:rPr>
              <a:t>剪枝函数</a:t>
            </a:r>
            <a:r>
              <a:rPr lang="zh-CN" altLang="en-US">
                <a:latin typeface="+mn-ea"/>
                <a:ea typeface="+mn-ea"/>
              </a:rPr>
              <a:t> 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73088" y="990600"/>
            <a:ext cx="6970712" cy="274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5000"/>
              </a:lnSpc>
            </a:pPr>
            <a:r>
              <a:rPr lang="zh-CN" altLang="en-US" sz="2800" b="1">
                <a:latin typeface="+mn-ea"/>
                <a:ea typeface="+mn-ea"/>
              </a:rPr>
              <a:t>该函数给出每一个可行结点相应的子树可能</a:t>
            </a:r>
          </a:p>
          <a:p>
            <a:pPr eaLnBrk="1" hangingPunct="1">
              <a:lnSpc>
                <a:spcPct val="155000"/>
              </a:lnSpc>
            </a:pPr>
            <a:r>
              <a:rPr lang="zh-CN" altLang="en-US" sz="2800" b="1">
                <a:latin typeface="+mn-ea"/>
                <a:ea typeface="+mn-ea"/>
              </a:rPr>
              <a:t>获得的</a:t>
            </a:r>
            <a:r>
              <a:rPr lang="zh-CN" altLang="en-US" sz="2800" b="1">
                <a:solidFill>
                  <a:srgbClr val="0000CC"/>
                </a:solidFill>
                <a:latin typeface="+mn-ea"/>
                <a:ea typeface="+mn-ea"/>
              </a:rPr>
              <a:t>最大价值的上界</a:t>
            </a:r>
            <a:r>
              <a:rPr lang="zh-CN" altLang="en-US" sz="2800" b="1">
                <a:latin typeface="+mn-ea"/>
                <a:ea typeface="+mn-ea"/>
              </a:rPr>
              <a:t>。如果这个上界不比</a:t>
            </a:r>
          </a:p>
          <a:p>
            <a:pPr eaLnBrk="1" hangingPunct="1">
              <a:lnSpc>
                <a:spcPct val="155000"/>
              </a:lnSpc>
            </a:pPr>
            <a:r>
              <a:rPr lang="zh-CN" altLang="en-US" sz="2800" b="1">
                <a:latin typeface="+mn-ea"/>
                <a:ea typeface="+mn-ea"/>
              </a:rPr>
              <a:t>当前最优值更大，则说明相应的子树中不含</a:t>
            </a:r>
          </a:p>
          <a:p>
            <a:pPr eaLnBrk="1" hangingPunct="1">
              <a:lnSpc>
                <a:spcPct val="155000"/>
              </a:lnSpc>
            </a:pPr>
            <a:r>
              <a:rPr lang="zh-CN" altLang="en-US" sz="2800" b="1">
                <a:latin typeface="+mn-ea"/>
                <a:ea typeface="+mn-ea"/>
              </a:rPr>
              <a:t>问题的最优解，因此可以剪去。</a:t>
            </a:r>
            <a:r>
              <a:rPr lang="zh-CN" altLang="en-US" sz="2800">
                <a:latin typeface="+mn-ea"/>
                <a:ea typeface="+mn-ea"/>
              </a:rPr>
              <a:t> </a:t>
            </a:r>
          </a:p>
        </p:txBody>
      </p:sp>
      <p:sp>
        <p:nvSpPr>
          <p:cNvPr id="11269" name="TextBox 7"/>
          <p:cNvSpPr txBox="1">
            <a:spLocks noChangeArrowheads="1"/>
          </p:cNvSpPr>
          <p:nvPr/>
        </p:nvSpPr>
        <p:spPr bwMode="auto">
          <a:xfrm>
            <a:off x="7467600" y="228600"/>
            <a:ext cx="6415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CC"/>
                </a:solidFill>
                <a:latin typeface="+mn-ea"/>
                <a:ea typeface="+mn-ea"/>
                <a:cs typeface="Times New Roman" pitchFamily="18" charset="0"/>
              </a:rPr>
              <a:t>P163</a:t>
            </a:r>
            <a:endParaRPr lang="zh-CN" altLang="en-US" b="1">
              <a:solidFill>
                <a:srgbClr val="0000CC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9" name="Oval 131"/>
          <p:cNvSpPr>
            <a:spLocks noChangeArrowheads="1"/>
          </p:cNvSpPr>
          <p:nvPr/>
        </p:nvSpPr>
        <p:spPr bwMode="auto">
          <a:xfrm>
            <a:off x="5410200" y="42672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15" name="Oval 127"/>
          <p:cNvSpPr>
            <a:spLocks noChangeArrowheads="1"/>
          </p:cNvSpPr>
          <p:nvPr/>
        </p:nvSpPr>
        <p:spPr bwMode="auto">
          <a:xfrm>
            <a:off x="7391400" y="31242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229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222250" y="254000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ea typeface="华文楷体" pitchFamily="2" charset="-122"/>
              </a:rPr>
              <a:t>分支限界法</a:t>
            </a:r>
          </a:p>
        </p:txBody>
      </p:sp>
      <p:sp>
        <p:nvSpPr>
          <p:cNvPr id="12313" name="Oval 25"/>
          <p:cNvSpPr>
            <a:spLocks noChangeArrowheads="1"/>
          </p:cNvSpPr>
          <p:nvPr/>
        </p:nvSpPr>
        <p:spPr bwMode="auto">
          <a:xfrm>
            <a:off x="5791200" y="30480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5" name="Oval 27"/>
          <p:cNvSpPr>
            <a:spLocks noChangeArrowheads="1"/>
          </p:cNvSpPr>
          <p:nvPr/>
        </p:nvSpPr>
        <p:spPr bwMode="auto">
          <a:xfrm>
            <a:off x="4572000" y="42672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7" name="Oval 29"/>
          <p:cNvSpPr>
            <a:spLocks noChangeArrowheads="1"/>
          </p:cNvSpPr>
          <p:nvPr/>
        </p:nvSpPr>
        <p:spPr bwMode="auto">
          <a:xfrm>
            <a:off x="3276600" y="43434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8" name="Oval 30"/>
          <p:cNvSpPr>
            <a:spLocks noChangeArrowheads="1"/>
          </p:cNvSpPr>
          <p:nvPr/>
        </p:nvSpPr>
        <p:spPr bwMode="auto">
          <a:xfrm>
            <a:off x="3962400" y="29718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9" name="Oval 31"/>
          <p:cNvSpPr>
            <a:spLocks noChangeArrowheads="1"/>
          </p:cNvSpPr>
          <p:nvPr/>
        </p:nvSpPr>
        <p:spPr bwMode="auto">
          <a:xfrm>
            <a:off x="5791200" y="16002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20" name="Oval 32"/>
          <p:cNvSpPr>
            <a:spLocks noChangeArrowheads="1"/>
          </p:cNvSpPr>
          <p:nvPr/>
        </p:nvSpPr>
        <p:spPr bwMode="auto">
          <a:xfrm>
            <a:off x="5791200" y="2286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0" name="Text Box 35"/>
          <p:cNvSpPr txBox="1">
            <a:spLocks noChangeArrowheads="1"/>
          </p:cNvSpPr>
          <p:nvPr/>
        </p:nvSpPr>
        <p:spPr bwMode="auto">
          <a:xfrm>
            <a:off x="6156325" y="1143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2301" name="Oval 37"/>
          <p:cNvSpPr>
            <a:spLocks noChangeArrowheads="1"/>
          </p:cNvSpPr>
          <p:nvPr/>
        </p:nvSpPr>
        <p:spPr bwMode="auto">
          <a:xfrm>
            <a:off x="6000750" y="4572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Times New Roman" pitchFamily="18" charset="0"/>
              </a:rPr>
              <a:t>A</a:t>
            </a:r>
          </a:p>
        </p:txBody>
      </p:sp>
      <p:sp>
        <p:nvSpPr>
          <p:cNvPr id="12302" name="Oval 38"/>
          <p:cNvSpPr>
            <a:spLocks noChangeArrowheads="1"/>
          </p:cNvSpPr>
          <p:nvPr/>
        </p:nvSpPr>
        <p:spPr bwMode="auto">
          <a:xfrm>
            <a:off x="6000750" y="19050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Times New Roman" pitchFamily="18" charset="0"/>
              </a:rPr>
              <a:t>B</a:t>
            </a:r>
          </a:p>
        </p:txBody>
      </p:sp>
      <p:sp>
        <p:nvSpPr>
          <p:cNvPr id="12303" name="Line 39"/>
          <p:cNvSpPr>
            <a:spLocks noChangeShapeType="1"/>
          </p:cNvSpPr>
          <p:nvPr/>
        </p:nvSpPr>
        <p:spPr bwMode="auto">
          <a:xfrm>
            <a:off x="6229350" y="990600"/>
            <a:ext cx="0" cy="914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4" name="Oval 40"/>
          <p:cNvSpPr>
            <a:spLocks noChangeArrowheads="1"/>
          </p:cNvSpPr>
          <p:nvPr/>
        </p:nvSpPr>
        <p:spPr bwMode="auto">
          <a:xfrm>
            <a:off x="6000750" y="33528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Times New Roman" pitchFamily="18" charset="0"/>
              </a:rPr>
              <a:t>D</a:t>
            </a:r>
          </a:p>
        </p:txBody>
      </p:sp>
      <p:sp>
        <p:nvSpPr>
          <p:cNvPr id="12305" name="Oval 41"/>
          <p:cNvSpPr>
            <a:spLocks noChangeArrowheads="1"/>
          </p:cNvSpPr>
          <p:nvPr/>
        </p:nvSpPr>
        <p:spPr bwMode="auto">
          <a:xfrm>
            <a:off x="4171950" y="32766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Times New Roman" pitchFamily="18" charset="0"/>
              </a:rPr>
              <a:t>C</a:t>
            </a:r>
          </a:p>
        </p:txBody>
      </p:sp>
      <p:sp>
        <p:nvSpPr>
          <p:cNvPr id="12306" name="Oval 42"/>
          <p:cNvSpPr>
            <a:spLocks noChangeArrowheads="1"/>
          </p:cNvSpPr>
          <p:nvPr/>
        </p:nvSpPr>
        <p:spPr bwMode="auto">
          <a:xfrm>
            <a:off x="7600950" y="33528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Times New Roman" pitchFamily="18" charset="0"/>
              </a:rPr>
              <a:t>E</a:t>
            </a:r>
          </a:p>
        </p:txBody>
      </p:sp>
      <p:sp>
        <p:nvSpPr>
          <p:cNvPr id="12307" name="Oval 43"/>
          <p:cNvSpPr>
            <a:spLocks noChangeArrowheads="1"/>
          </p:cNvSpPr>
          <p:nvPr/>
        </p:nvSpPr>
        <p:spPr bwMode="auto">
          <a:xfrm>
            <a:off x="4781550" y="45720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Times New Roman" pitchFamily="18" charset="0"/>
              </a:rPr>
              <a:t>G</a:t>
            </a:r>
          </a:p>
        </p:txBody>
      </p:sp>
      <p:sp>
        <p:nvSpPr>
          <p:cNvPr id="12308" name="Oval 44"/>
          <p:cNvSpPr>
            <a:spLocks noChangeArrowheads="1"/>
          </p:cNvSpPr>
          <p:nvPr/>
        </p:nvSpPr>
        <p:spPr bwMode="auto">
          <a:xfrm>
            <a:off x="3486150" y="45720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Times New Roman" pitchFamily="18" charset="0"/>
              </a:rPr>
              <a:t>F</a:t>
            </a:r>
          </a:p>
        </p:txBody>
      </p:sp>
      <p:sp>
        <p:nvSpPr>
          <p:cNvPr id="12309" name="Oval 45"/>
          <p:cNvSpPr>
            <a:spLocks noChangeArrowheads="1"/>
          </p:cNvSpPr>
          <p:nvPr/>
        </p:nvSpPr>
        <p:spPr bwMode="auto">
          <a:xfrm>
            <a:off x="5467350" y="45720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Times New Roman" pitchFamily="18" charset="0"/>
              </a:rPr>
              <a:t>H</a:t>
            </a:r>
          </a:p>
        </p:txBody>
      </p:sp>
      <p:sp>
        <p:nvSpPr>
          <p:cNvPr id="12310" name="Oval 46"/>
          <p:cNvSpPr>
            <a:spLocks noChangeArrowheads="1"/>
          </p:cNvSpPr>
          <p:nvPr/>
        </p:nvSpPr>
        <p:spPr bwMode="auto">
          <a:xfrm>
            <a:off x="7143750" y="46482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Times New Roman" pitchFamily="18" charset="0"/>
              </a:rPr>
              <a:t>J</a:t>
            </a:r>
          </a:p>
        </p:txBody>
      </p:sp>
      <p:sp>
        <p:nvSpPr>
          <p:cNvPr id="12311" name="Oval 47"/>
          <p:cNvSpPr>
            <a:spLocks noChangeArrowheads="1"/>
          </p:cNvSpPr>
          <p:nvPr/>
        </p:nvSpPr>
        <p:spPr bwMode="auto">
          <a:xfrm>
            <a:off x="6610350" y="46482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Times New Roman" pitchFamily="18" charset="0"/>
              </a:rPr>
              <a:t>I</a:t>
            </a:r>
          </a:p>
        </p:txBody>
      </p:sp>
      <p:sp>
        <p:nvSpPr>
          <p:cNvPr id="12312" name="Oval 48"/>
          <p:cNvSpPr>
            <a:spLocks noChangeArrowheads="1"/>
          </p:cNvSpPr>
          <p:nvPr/>
        </p:nvSpPr>
        <p:spPr bwMode="auto">
          <a:xfrm>
            <a:off x="8439150" y="46482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Times New Roman" pitchFamily="18" charset="0"/>
              </a:rPr>
              <a:t>K</a:t>
            </a:r>
          </a:p>
        </p:txBody>
      </p:sp>
      <p:sp>
        <p:nvSpPr>
          <p:cNvPr id="2" name="Oval 49"/>
          <p:cNvSpPr>
            <a:spLocks noChangeArrowheads="1"/>
          </p:cNvSpPr>
          <p:nvPr/>
        </p:nvSpPr>
        <p:spPr bwMode="auto">
          <a:xfrm>
            <a:off x="4800600" y="57912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Times New Roman" pitchFamily="18" charset="0"/>
              </a:rPr>
              <a:t>M</a:t>
            </a:r>
          </a:p>
        </p:txBody>
      </p:sp>
      <p:sp>
        <p:nvSpPr>
          <p:cNvPr id="12314" name="Oval 50"/>
          <p:cNvSpPr>
            <a:spLocks noChangeArrowheads="1"/>
          </p:cNvSpPr>
          <p:nvPr/>
        </p:nvSpPr>
        <p:spPr bwMode="auto">
          <a:xfrm>
            <a:off x="3505200" y="57912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Times New Roman" pitchFamily="18" charset="0"/>
              </a:rPr>
              <a:t>L</a:t>
            </a:r>
          </a:p>
        </p:txBody>
      </p:sp>
      <p:sp>
        <p:nvSpPr>
          <p:cNvPr id="3" name="Oval 51"/>
          <p:cNvSpPr>
            <a:spLocks noChangeArrowheads="1"/>
          </p:cNvSpPr>
          <p:nvPr/>
        </p:nvSpPr>
        <p:spPr bwMode="auto">
          <a:xfrm>
            <a:off x="5486400" y="57912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Times New Roman" pitchFamily="18" charset="0"/>
              </a:rPr>
              <a:t>N</a:t>
            </a:r>
          </a:p>
        </p:txBody>
      </p:sp>
      <p:sp>
        <p:nvSpPr>
          <p:cNvPr id="12316" name="Oval 52"/>
          <p:cNvSpPr>
            <a:spLocks noChangeArrowheads="1"/>
          </p:cNvSpPr>
          <p:nvPr/>
        </p:nvSpPr>
        <p:spPr bwMode="auto">
          <a:xfrm>
            <a:off x="7162800" y="58674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Times New Roman" pitchFamily="18" charset="0"/>
              </a:rPr>
              <a:t>P</a:t>
            </a:r>
          </a:p>
        </p:txBody>
      </p:sp>
      <p:sp>
        <p:nvSpPr>
          <p:cNvPr id="10324" name="Oval 53"/>
          <p:cNvSpPr>
            <a:spLocks noChangeArrowheads="1"/>
          </p:cNvSpPr>
          <p:nvPr/>
        </p:nvSpPr>
        <p:spPr bwMode="auto">
          <a:xfrm>
            <a:off x="6629400" y="58674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Times New Roman" pitchFamily="18" charset="0"/>
              </a:rPr>
              <a:t>O</a:t>
            </a:r>
          </a:p>
        </p:txBody>
      </p:sp>
      <p:sp>
        <p:nvSpPr>
          <p:cNvPr id="4" name="Oval 54"/>
          <p:cNvSpPr>
            <a:spLocks noChangeArrowheads="1"/>
          </p:cNvSpPr>
          <p:nvPr/>
        </p:nvSpPr>
        <p:spPr bwMode="auto">
          <a:xfrm>
            <a:off x="8458200" y="58674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Times New Roman" pitchFamily="18" charset="0"/>
              </a:rPr>
              <a:t>Q</a:t>
            </a:r>
          </a:p>
        </p:txBody>
      </p:sp>
      <p:sp>
        <p:nvSpPr>
          <p:cNvPr id="5" name="Line 55"/>
          <p:cNvSpPr>
            <a:spLocks noChangeShapeType="1"/>
          </p:cNvSpPr>
          <p:nvPr/>
        </p:nvSpPr>
        <p:spPr bwMode="auto">
          <a:xfrm flipH="1">
            <a:off x="4476750" y="2209800"/>
            <a:ext cx="1524000" cy="1066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56"/>
          <p:cNvSpPr>
            <a:spLocks noChangeShapeType="1"/>
          </p:cNvSpPr>
          <p:nvPr/>
        </p:nvSpPr>
        <p:spPr bwMode="auto">
          <a:xfrm>
            <a:off x="6229350" y="2438400"/>
            <a:ext cx="0" cy="914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1" name="Line 57"/>
          <p:cNvSpPr>
            <a:spLocks noChangeShapeType="1"/>
          </p:cNvSpPr>
          <p:nvPr/>
        </p:nvSpPr>
        <p:spPr bwMode="auto">
          <a:xfrm>
            <a:off x="6457950" y="2133600"/>
            <a:ext cx="1295400" cy="12192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2" name="Line 58"/>
          <p:cNvSpPr>
            <a:spLocks noChangeShapeType="1"/>
          </p:cNvSpPr>
          <p:nvPr/>
        </p:nvSpPr>
        <p:spPr bwMode="auto">
          <a:xfrm flipH="1">
            <a:off x="3733800" y="3657600"/>
            <a:ext cx="457200" cy="914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3" name="Line 59"/>
          <p:cNvSpPr>
            <a:spLocks noChangeShapeType="1"/>
          </p:cNvSpPr>
          <p:nvPr/>
        </p:nvSpPr>
        <p:spPr bwMode="auto">
          <a:xfrm>
            <a:off x="4648200" y="3581400"/>
            <a:ext cx="381000" cy="990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4" name="Line 60"/>
          <p:cNvSpPr>
            <a:spLocks noChangeShapeType="1"/>
          </p:cNvSpPr>
          <p:nvPr/>
        </p:nvSpPr>
        <p:spPr bwMode="auto">
          <a:xfrm flipH="1">
            <a:off x="5715000" y="3657600"/>
            <a:ext cx="304800" cy="914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5" name="Line 61"/>
          <p:cNvSpPr>
            <a:spLocks noChangeShapeType="1"/>
          </p:cNvSpPr>
          <p:nvPr/>
        </p:nvSpPr>
        <p:spPr bwMode="auto">
          <a:xfrm>
            <a:off x="6477000" y="3581400"/>
            <a:ext cx="304800" cy="1066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6" name="Line 62"/>
          <p:cNvSpPr>
            <a:spLocks noChangeShapeType="1"/>
          </p:cNvSpPr>
          <p:nvPr/>
        </p:nvSpPr>
        <p:spPr bwMode="auto">
          <a:xfrm flipH="1">
            <a:off x="7391400" y="3657600"/>
            <a:ext cx="228600" cy="990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7" name="Line 63"/>
          <p:cNvSpPr>
            <a:spLocks noChangeShapeType="1"/>
          </p:cNvSpPr>
          <p:nvPr/>
        </p:nvSpPr>
        <p:spPr bwMode="auto">
          <a:xfrm>
            <a:off x="8058150" y="3581400"/>
            <a:ext cx="533400" cy="1066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8" name="Line 64"/>
          <p:cNvSpPr>
            <a:spLocks noChangeShapeType="1"/>
          </p:cNvSpPr>
          <p:nvPr/>
        </p:nvSpPr>
        <p:spPr bwMode="auto">
          <a:xfrm>
            <a:off x="3733800" y="5105400"/>
            <a:ext cx="0" cy="685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9" name="Line 65"/>
          <p:cNvSpPr>
            <a:spLocks noChangeShapeType="1"/>
          </p:cNvSpPr>
          <p:nvPr/>
        </p:nvSpPr>
        <p:spPr bwMode="auto">
          <a:xfrm>
            <a:off x="5029200" y="5105400"/>
            <a:ext cx="0" cy="685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30" name="Line 66"/>
          <p:cNvSpPr>
            <a:spLocks noChangeShapeType="1"/>
          </p:cNvSpPr>
          <p:nvPr/>
        </p:nvSpPr>
        <p:spPr bwMode="auto">
          <a:xfrm>
            <a:off x="5715000" y="5105400"/>
            <a:ext cx="0" cy="685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8" name="Line 67"/>
          <p:cNvSpPr>
            <a:spLocks noChangeShapeType="1"/>
          </p:cNvSpPr>
          <p:nvPr/>
        </p:nvSpPr>
        <p:spPr bwMode="auto">
          <a:xfrm>
            <a:off x="6858000" y="5181600"/>
            <a:ext cx="0" cy="685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32" name="Line 68"/>
          <p:cNvSpPr>
            <a:spLocks noChangeShapeType="1"/>
          </p:cNvSpPr>
          <p:nvPr/>
        </p:nvSpPr>
        <p:spPr bwMode="auto">
          <a:xfrm>
            <a:off x="7391400" y="5181600"/>
            <a:ext cx="0" cy="685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33" name="Line 69"/>
          <p:cNvSpPr>
            <a:spLocks noChangeShapeType="1"/>
          </p:cNvSpPr>
          <p:nvPr/>
        </p:nvSpPr>
        <p:spPr bwMode="auto">
          <a:xfrm>
            <a:off x="8686800" y="5181600"/>
            <a:ext cx="0" cy="685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334" name="Group 70"/>
          <p:cNvGrpSpPr>
            <a:grpSpLocks/>
          </p:cNvGrpSpPr>
          <p:nvPr/>
        </p:nvGrpSpPr>
        <p:grpSpPr bwMode="auto">
          <a:xfrm>
            <a:off x="4876800" y="2362200"/>
            <a:ext cx="2590800" cy="657225"/>
            <a:chOff x="3120" y="1785"/>
            <a:chExt cx="1632" cy="414"/>
          </a:xfrm>
        </p:grpSpPr>
        <p:sp>
          <p:nvSpPr>
            <p:cNvPr id="12383" name="Text Box 71"/>
            <p:cNvSpPr txBox="1">
              <a:spLocks noChangeArrowheads="1"/>
            </p:cNvSpPr>
            <p:nvPr/>
          </p:nvSpPr>
          <p:spPr bwMode="auto">
            <a:xfrm>
              <a:off x="3120" y="178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84" name="Text Box 72"/>
            <p:cNvSpPr txBox="1">
              <a:spLocks noChangeArrowheads="1"/>
            </p:cNvSpPr>
            <p:nvPr/>
          </p:nvSpPr>
          <p:spPr bwMode="auto">
            <a:xfrm>
              <a:off x="4524" y="178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385" name="Text Box 73"/>
            <p:cNvSpPr txBox="1">
              <a:spLocks noChangeArrowheads="1"/>
            </p:cNvSpPr>
            <p:nvPr/>
          </p:nvSpPr>
          <p:spPr bwMode="auto">
            <a:xfrm>
              <a:off x="3792" y="18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12335" name="Text Box 74"/>
          <p:cNvSpPr txBox="1">
            <a:spLocks noChangeArrowheads="1"/>
          </p:cNvSpPr>
          <p:nvPr/>
        </p:nvSpPr>
        <p:spPr bwMode="auto">
          <a:xfrm>
            <a:off x="6080125" y="3146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2336" name="Group 75"/>
          <p:cNvGrpSpPr>
            <a:grpSpLocks/>
          </p:cNvGrpSpPr>
          <p:nvPr/>
        </p:nvGrpSpPr>
        <p:grpSpPr bwMode="auto">
          <a:xfrm>
            <a:off x="3657600" y="3824288"/>
            <a:ext cx="1524000" cy="519112"/>
            <a:chOff x="2352" y="2649"/>
            <a:chExt cx="960" cy="327"/>
          </a:xfrm>
        </p:grpSpPr>
        <p:sp>
          <p:nvSpPr>
            <p:cNvPr id="12381" name="Text Box 76"/>
            <p:cNvSpPr txBox="1">
              <a:spLocks noChangeArrowheads="1"/>
            </p:cNvSpPr>
            <p:nvPr/>
          </p:nvSpPr>
          <p:spPr bwMode="auto">
            <a:xfrm>
              <a:off x="2352" y="264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82" name="Text Box 77"/>
            <p:cNvSpPr txBox="1">
              <a:spLocks noChangeArrowheads="1"/>
            </p:cNvSpPr>
            <p:nvPr/>
          </p:nvSpPr>
          <p:spPr bwMode="auto">
            <a:xfrm>
              <a:off x="3084" y="264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12337" name="Group 78"/>
          <p:cNvGrpSpPr>
            <a:grpSpLocks/>
          </p:cNvGrpSpPr>
          <p:nvPr/>
        </p:nvGrpSpPr>
        <p:grpSpPr bwMode="auto">
          <a:xfrm>
            <a:off x="5562600" y="3824288"/>
            <a:ext cx="1371600" cy="595312"/>
            <a:chOff x="3552" y="2649"/>
            <a:chExt cx="864" cy="375"/>
          </a:xfrm>
        </p:grpSpPr>
        <p:sp>
          <p:nvSpPr>
            <p:cNvPr id="12379" name="Text Box 79"/>
            <p:cNvSpPr txBox="1">
              <a:spLocks noChangeArrowheads="1"/>
            </p:cNvSpPr>
            <p:nvPr/>
          </p:nvSpPr>
          <p:spPr bwMode="auto">
            <a:xfrm>
              <a:off x="4188" y="269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380" name="Text Box 80"/>
            <p:cNvSpPr txBox="1">
              <a:spLocks noChangeArrowheads="1"/>
            </p:cNvSpPr>
            <p:nvPr/>
          </p:nvSpPr>
          <p:spPr bwMode="auto">
            <a:xfrm>
              <a:off x="3552" y="264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12338" name="Group 81"/>
          <p:cNvGrpSpPr>
            <a:grpSpLocks/>
          </p:cNvGrpSpPr>
          <p:nvPr/>
        </p:nvGrpSpPr>
        <p:grpSpPr bwMode="auto">
          <a:xfrm>
            <a:off x="7162800" y="3810000"/>
            <a:ext cx="1524000" cy="595313"/>
            <a:chOff x="4560" y="2640"/>
            <a:chExt cx="960" cy="375"/>
          </a:xfrm>
        </p:grpSpPr>
        <p:sp>
          <p:nvSpPr>
            <p:cNvPr id="12377" name="Text Box 82"/>
            <p:cNvSpPr txBox="1">
              <a:spLocks noChangeArrowheads="1"/>
            </p:cNvSpPr>
            <p:nvPr/>
          </p:nvSpPr>
          <p:spPr bwMode="auto">
            <a:xfrm>
              <a:off x="5292" y="264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78" name="Text Box 83"/>
            <p:cNvSpPr txBox="1">
              <a:spLocks noChangeArrowheads="1"/>
            </p:cNvSpPr>
            <p:nvPr/>
          </p:nvSpPr>
          <p:spPr bwMode="auto">
            <a:xfrm>
              <a:off x="4560" y="26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12339" name="Text Box 85"/>
          <p:cNvSpPr txBox="1">
            <a:spLocks noChangeArrowheads="1"/>
          </p:cNvSpPr>
          <p:nvPr/>
        </p:nvSpPr>
        <p:spPr bwMode="auto">
          <a:xfrm>
            <a:off x="3429000" y="5195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2340" name="Text Box 86"/>
          <p:cNvSpPr txBox="1">
            <a:spLocks noChangeArrowheads="1"/>
          </p:cNvSpPr>
          <p:nvPr/>
        </p:nvSpPr>
        <p:spPr bwMode="auto">
          <a:xfrm>
            <a:off x="5657850" y="5181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2341" name="Text Box 87"/>
          <p:cNvSpPr txBox="1">
            <a:spLocks noChangeArrowheads="1"/>
          </p:cNvSpPr>
          <p:nvPr/>
        </p:nvSpPr>
        <p:spPr bwMode="auto">
          <a:xfrm>
            <a:off x="4743450" y="5195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2342" name="Text Box 88"/>
          <p:cNvSpPr txBox="1">
            <a:spLocks noChangeArrowheads="1"/>
          </p:cNvSpPr>
          <p:nvPr/>
        </p:nvSpPr>
        <p:spPr bwMode="auto">
          <a:xfrm>
            <a:off x="7315200" y="5257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2343" name="Text Box 89"/>
          <p:cNvSpPr txBox="1">
            <a:spLocks noChangeArrowheads="1"/>
          </p:cNvSpPr>
          <p:nvPr/>
        </p:nvSpPr>
        <p:spPr bwMode="auto">
          <a:xfrm>
            <a:off x="6572250" y="5257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2344" name="Text Box 90"/>
          <p:cNvSpPr txBox="1">
            <a:spLocks noChangeArrowheads="1"/>
          </p:cNvSpPr>
          <p:nvPr/>
        </p:nvSpPr>
        <p:spPr bwMode="auto">
          <a:xfrm>
            <a:off x="8401050" y="5257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12345" name="Group 92"/>
          <p:cNvGrpSpPr>
            <a:grpSpLocks/>
          </p:cNvGrpSpPr>
          <p:nvPr/>
        </p:nvGrpSpPr>
        <p:grpSpPr bwMode="auto">
          <a:xfrm>
            <a:off x="304800" y="609600"/>
            <a:ext cx="2667000" cy="2600325"/>
            <a:chOff x="576" y="-1350"/>
            <a:chExt cx="1680" cy="1638"/>
          </a:xfrm>
        </p:grpSpPr>
        <p:sp>
          <p:nvSpPr>
            <p:cNvPr id="12361" name="Oval 93"/>
            <p:cNvSpPr>
              <a:spLocks noChangeArrowheads="1"/>
            </p:cNvSpPr>
            <p:nvPr/>
          </p:nvSpPr>
          <p:spPr bwMode="auto">
            <a:xfrm>
              <a:off x="672" y="-1200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62" name="Oval 94"/>
            <p:cNvSpPr>
              <a:spLocks noChangeArrowheads="1"/>
            </p:cNvSpPr>
            <p:nvPr/>
          </p:nvSpPr>
          <p:spPr bwMode="auto">
            <a:xfrm>
              <a:off x="1824" y="-1200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63" name="Oval 95"/>
            <p:cNvSpPr>
              <a:spLocks noChangeArrowheads="1"/>
            </p:cNvSpPr>
            <p:nvPr/>
          </p:nvSpPr>
          <p:spPr bwMode="auto">
            <a:xfrm>
              <a:off x="672" y="-144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64" name="Oval 96"/>
            <p:cNvSpPr>
              <a:spLocks noChangeArrowheads="1"/>
            </p:cNvSpPr>
            <p:nvPr/>
          </p:nvSpPr>
          <p:spPr bwMode="auto">
            <a:xfrm>
              <a:off x="1824" y="-96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365" name="Line 97"/>
            <p:cNvSpPr>
              <a:spLocks noChangeShapeType="1"/>
            </p:cNvSpPr>
            <p:nvPr/>
          </p:nvSpPr>
          <p:spPr bwMode="auto">
            <a:xfrm>
              <a:off x="768" y="-912"/>
              <a:ext cx="0" cy="76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6" name="Line 98"/>
            <p:cNvSpPr>
              <a:spLocks noChangeShapeType="1"/>
            </p:cNvSpPr>
            <p:nvPr/>
          </p:nvSpPr>
          <p:spPr bwMode="auto">
            <a:xfrm>
              <a:off x="1968" y="-912"/>
              <a:ext cx="0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7" name="Line 99"/>
            <p:cNvSpPr>
              <a:spLocks noChangeShapeType="1"/>
            </p:cNvSpPr>
            <p:nvPr/>
          </p:nvSpPr>
          <p:spPr bwMode="auto">
            <a:xfrm>
              <a:off x="912" y="-1056"/>
              <a:ext cx="9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8" name="Line 100"/>
            <p:cNvSpPr>
              <a:spLocks noChangeShapeType="1"/>
            </p:cNvSpPr>
            <p:nvPr/>
          </p:nvSpPr>
          <p:spPr bwMode="auto">
            <a:xfrm>
              <a:off x="912" y="0"/>
              <a:ext cx="9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9" name="Line 101"/>
            <p:cNvSpPr>
              <a:spLocks noChangeShapeType="1"/>
            </p:cNvSpPr>
            <p:nvPr/>
          </p:nvSpPr>
          <p:spPr bwMode="auto">
            <a:xfrm flipV="1">
              <a:off x="864" y="-960"/>
              <a:ext cx="96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0" name="Line 102"/>
            <p:cNvSpPr>
              <a:spLocks noChangeShapeType="1"/>
            </p:cNvSpPr>
            <p:nvPr/>
          </p:nvSpPr>
          <p:spPr bwMode="auto">
            <a:xfrm>
              <a:off x="864" y="-960"/>
              <a:ext cx="1008" cy="9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1" name="Text Box 103"/>
            <p:cNvSpPr txBox="1">
              <a:spLocks noChangeArrowheads="1"/>
            </p:cNvSpPr>
            <p:nvPr/>
          </p:nvSpPr>
          <p:spPr bwMode="auto">
            <a:xfrm>
              <a:off x="576" y="-6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2372" name="Text Box 104"/>
            <p:cNvSpPr txBox="1">
              <a:spLocks noChangeArrowheads="1"/>
            </p:cNvSpPr>
            <p:nvPr/>
          </p:nvSpPr>
          <p:spPr bwMode="auto">
            <a:xfrm>
              <a:off x="1200" y="-135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2373" name="Text Box 105"/>
            <p:cNvSpPr txBox="1">
              <a:spLocks noChangeArrowheads="1"/>
            </p:cNvSpPr>
            <p:nvPr/>
          </p:nvSpPr>
          <p:spPr bwMode="auto">
            <a:xfrm>
              <a:off x="1916" y="-726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2374" name="Text Box 106"/>
            <p:cNvSpPr txBox="1">
              <a:spLocks noChangeArrowheads="1"/>
            </p:cNvSpPr>
            <p:nvPr/>
          </p:nvSpPr>
          <p:spPr bwMode="auto">
            <a:xfrm>
              <a:off x="1152" y="-3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2375" name="Text Box 107"/>
            <p:cNvSpPr txBox="1">
              <a:spLocks noChangeArrowheads="1"/>
            </p:cNvSpPr>
            <p:nvPr/>
          </p:nvSpPr>
          <p:spPr bwMode="auto">
            <a:xfrm>
              <a:off x="1430" y="-99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2376" name="Text Box 108"/>
            <p:cNvSpPr txBox="1">
              <a:spLocks noChangeArrowheads="1"/>
            </p:cNvSpPr>
            <p:nvPr/>
          </p:nvSpPr>
          <p:spPr bwMode="auto">
            <a:xfrm>
              <a:off x="1344" y="-43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12397" name="Text Box 109"/>
          <p:cNvSpPr txBox="1">
            <a:spLocks noChangeArrowheads="1"/>
          </p:cNvSpPr>
          <p:nvPr/>
        </p:nvSpPr>
        <p:spPr bwMode="auto">
          <a:xfrm>
            <a:off x="3498850" y="6400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59</a:t>
            </a:r>
          </a:p>
        </p:txBody>
      </p:sp>
      <p:sp>
        <p:nvSpPr>
          <p:cNvPr id="12347" name="Rectangle 11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48" name="Text Box 119"/>
          <p:cNvSpPr txBox="1">
            <a:spLocks noChangeArrowheads="1"/>
          </p:cNvSpPr>
          <p:nvPr/>
        </p:nvSpPr>
        <p:spPr bwMode="auto">
          <a:xfrm>
            <a:off x="2574925" y="2917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2411" name="Group 123"/>
          <p:cNvGrpSpPr>
            <a:grpSpLocks/>
          </p:cNvGrpSpPr>
          <p:nvPr/>
        </p:nvGrpSpPr>
        <p:grpSpPr bwMode="auto">
          <a:xfrm>
            <a:off x="228600" y="3267075"/>
            <a:ext cx="2090738" cy="519113"/>
            <a:chOff x="144" y="2058"/>
            <a:chExt cx="1317" cy="327"/>
          </a:xfrm>
        </p:grpSpPr>
        <p:sp>
          <p:nvSpPr>
            <p:cNvPr id="12359" name="Text Box 121"/>
            <p:cNvSpPr txBox="1">
              <a:spLocks noChangeArrowheads="1"/>
            </p:cNvSpPr>
            <p:nvPr/>
          </p:nvSpPr>
          <p:spPr bwMode="auto">
            <a:xfrm>
              <a:off x="144" y="2058"/>
              <a:ext cx="7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CC"/>
                  </a:solidFill>
                  <a:latin typeface="Times New Roman" pitchFamily="18" charset="0"/>
                </a:rPr>
                <a:t>FIFO:</a:t>
              </a:r>
            </a:p>
          </p:txBody>
        </p:sp>
        <p:sp>
          <p:nvSpPr>
            <p:cNvPr id="12360" name="Text Box 122"/>
            <p:cNvSpPr txBox="1">
              <a:spLocks noChangeArrowheads="1"/>
            </p:cNvSpPr>
            <p:nvPr/>
          </p:nvSpPr>
          <p:spPr bwMode="auto">
            <a:xfrm>
              <a:off x="1046" y="2058"/>
              <a:ext cx="4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[B]</a:t>
              </a:r>
            </a:p>
          </p:txBody>
        </p:sp>
      </p:grpSp>
      <p:sp>
        <p:nvSpPr>
          <p:cNvPr id="12412" name="Text Box 124"/>
          <p:cNvSpPr txBox="1">
            <a:spLocks noChangeArrowheads="1"/>
          </p:cNvSpPr>
          <p:nvPr/>
        </p:nvSpPr>
        <p:spPr bwMode="auto">
          <a:xfrm>
            <a:off x="2306638" y="3276600"/>
            <a:ext cx="1350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</a:rPr>
              <a:t>[C D E]</a:t>
            </a:r>
          </a:p>
        </p:txBody>
      </p:sp>
      <p:sp>
        <p:nvSpPr>
          <p:cNvPr id="12413" name="Text Box 125"/>
          <p:cNvSpPr txBox="1">
            <a:spLocks noChangeArrowheads="1"/>
          </p:cNvSpPr>
          <p:nvPr/>
        </p:nvSpPr>
        <p:spPr bwMode="auto">
          <a:xfrm>
            <a:off x="152400" y="390048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</a:rPr>
              <a:t>[D E F G]</a:t>
            </a:r>
          </a:p>
        </p:txBody>
      </p:sp>
      <p:sp>
        <p:nvSpPr>
          <p:cNvPr id="12414" name="Text Box 126"/>
          <p:cNvSpPr txBox="1">
            <a:spLocks noChangeArrowheads="1"/>
          </p:cNvSpPr>
          <p:nvPr/>
        </p:nvSpPr>
        <p:spPr bwMode="auto">
          <a:xfrm>
            <a:off x="1658938" y="3886200"/>
            <a:ext cx="1922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[E F G H I]</a:t>
            </a:r>
          </a:p>
        </p:txBody>
      </p:sp>
      <p:sp>
        <p:nvSpPr>
          <p:cNvPr id="12416" name="Text Box 128"/>
          <p:cNvSpPr txBox="1">
            <a:spLocks noChangeArrowheads="1"/>
          </p:cNvSpPr>
          <p:nvPr/>
        </p:nvSpPr>
        <p:spPr bwMode="auto">
          <a:xfrm>
            <a:off x="228600" y="4648200"/>
            <a:ext cx="2228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</a:rPr>
              <a:t>[F G H I J K]</a:t>
            </a:r>
          </a:p>
        </p:txBody>
      </p:sp>
      <p:sp>
        <p:nvSpPr>
          <p:cNvPr id="12418" name="Text Box 130"/>
          <p:cNvSpPr txBox="1">
            <a:spLocks noChangeArrowheads="1"/>
          </p:cNvSpPr>
          <p:nvPr/>
        </p:nvSpPr>
        <p:spPr bwMode="auto">
          <a:xfrm>
            <a:off x="4800600" y="63150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</a:rPr>
              <a:t>66</a:t>
            </a:r>
          </a:p>
        </p:txBody>
      </p:sp>
      <p:sp>
        <p:nvSpPr>
          <p:cNvPr id="12420" name="Text Box 132"/>
          <p:cNvSpPr txBox="1">
            <a:spLocks noChangeArrowheads="1"/>
          </p:cNvSpPr>
          <p:nvPr/>
        </p:nvSpPr>
        <p:spPr bwMode="auto">
          <a:xfrm>
            <a:off x="5486400" y="62626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25</a:t>
            </a:r>
          </a:p>
        </p:txBody>
      </p:sp>
      <p:sp>
        <p:nvSpPr>
          <p:cNvPr id="12421" name="Oval 133"/>
          <p:cNvSpPr>
            <a:spLocks noChangeArrowheads="1"/>
          </p:cNvSpPr>
          <p:nvPr/>
        </p:nvSpPr>
        <p:spPr bwMode="auto">
          <a:xfrm>
            <a:off x="6324600" y="4419600"/>
            <a:ext cx="914400" cy="1066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22" name="Text Box 134"/>
          <p:cNvSpPr txBox="1">
            <a:spLocks noChangeArrowheads="1"/>
          </p:cNvSpPr>
          <p:nvPr/>
        </p:nvSpPr>
        <p:spPr bwMode="auto">
          <a:xfrm>
            <a:off x="228600" y="5486400"/>
            <a:ext cx="96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[J K]</a:t>
            </a:r>
          </a:p>
        </p:txBody>
      </p:sp>
      <p:sp>
        <p:nvSpPr>
          <p:cNvPr id="12358" name="TextBox 101"/>
          <p:cNvSpPr txBox="1">
            <a:spLocks noChangeArrowheads="1"/>
          </p:cNvSpPr>
          <p:nvPr/>
        </p:nvSpPr>
        <p:spPr bwMode="auto">
          <a:xfrm>
            <a:off x="7467600" y="228600"/>
            <a:ext cx="671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P163</a:t>
            </a:r>
            <a:endParaRPr lang="zh-CN" altLang="en-US" b="1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1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20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9" dur="20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0" dur="2000"/>
                                        <p:tgtEl>
                                          <p:spTgt spid="1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" dur="2000" fill="hold"/>
                                        <p:tgtEl>
                                          <p:spTgt spid="124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5" dur="2000"/>
                                        <p:tgtEl>
                                          <p:spTgt spid="1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9" grpId="0" animBg="1"/>
      <p:bldP spid="12415" grpId="0" animBg="1"/>
      <p:bldP spid="12313" grpId="0" animBg="1"/>
      <p:bldP spid="12315" grpId="0" animBg="1"/>
      <p:bldP spid="12317" grpId="0" animBg="1"/>
      <p:bldP spid="12318" grpId="0" animBg="1"/>
      <p:bldP spid="12319" grpId="0" animBg="1"/>
      <p:bldP spid="12320" grpId="0" animBg="1"/>
      <p:bldP spid="10324" grpId="0" animBg="1"/>
      <p:bldP spid="10338" grpId="0" animBg="1"/>
      <p:bldP spid="12397" grpId="0"/>
      <p:bldP spid="12412" grpId="0"/>
      <p:bldP spid="12413" grpId="0"/>
      <p:bldP spid="12414" grpId="0"/>
      <p:bldP spid="12416" grpId="0"/>
      <p:bldP spid="12418" grpId="0"/>
      <p:bldP spid="12420" grpId="0"/>
      <p:bldP spid="12420" grpId="1"/>
      <p:bldP spid="12421" grpId="0" animBg="1"/>
      <p:bldP spid="1242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1473</TotalTime>
  <Words>1325</Words>
  <Application>Microsoft Office PowerPoint</Application>
  <PresentationFormat>全屏显示(4:3)</PresentationFormat>
  <Paragraphs>596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华文行楷</vt:lpstr>
      <vt:lpstr>华文楷体</vt:lpstr>
      <vt:lpstr>楷体_GB2312</vt:lpstr>
      <vt:lpstr>隶书</vt:lpstr>
      <vt:lpstr>宋体</vt:lpstr>
      <vt:lpstr>Arial</vt:lpstr>
      <vt:lpstr>Cambria</vt:lpstr>
      <vt:lpstr>Cambria Math</vt:lpstr>
      <vt:lpstr>Maiandra GD</vt:lpstr>
      <vt:lpstr>Symbol</vt:lpstr>
      <vt:lpstr>Times New Roman</vt:lpstr>
      <vt:lpstr>Trebuchet MS</vt:lpstr>
      <vt:lpstr>Wingdings 2</vt:lpstr>
      <vt:lpstr>龙腾四海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  B  C  F  L  </vt:lpstr>
      <vt:lpstr>PowerPoint 演示文稿</vt:lpstr>
      <vt:lpstr>6.5   0-1背包问题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Administrator</cp:lastModifiedBy>
  <cp:revision>177</cp:revision>
  <cp:lastPrinted>1601-01-01T00:00:00Z</cp:lastPrinted>
  <dcterms:created xsi:type="dcterms:W3CDTF">2009-12-25T06:07:51Z</dcterms:created>
  <dcterms:modified xsi:type="dcterms:W3CDTF">2021-11-14T23:59:53Z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