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3" r:id="rId2"/>
    <p:sldId id="305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300" r:id="rId16"/>
    <p:sldId id="30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许万鹏" initials="许万鹏" lastIdx="11" clrIdx="0">
    <p:extLst>
      <p:ext uri="{19B8F6BF-5375-455C-9EA6-DF929625EA0E}">
        <p15:presenceInfo xmlns:p15="http://schemas.microsoft.com/office/powerpoint/2012/main" userId="S-1-5-21-602572588-304065506-276476311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2T18:01:55.721" idx="5">
    <p:pos x="6080" y="732"/>
    <p:text>高中生物必修三</p:text>
    <p:extLst>
      <p:ext uri="{C676402C-5697-4E1C-873F-D02D1690AC5C}">
        <p15:threadingInfo xmlns:p15="http://schemas.microsoft.com/office/powerpoint/2012/main" timeZoneBias="-480"/>
      </p:ext>
    </p:extLst>
  </p:cm>
  <p:cm authorId="1" dt="2022-04-12T18:02:29.887" idx="6">
    <p:pos x="6080" y="868"/>
    <p:text>髓鞘</p:text>
    <p:extLst>
      <p:ext uri="{C676402C-5697-4E1C-873F-D02D1690AC5C}">
        <p15:threadingInfo xmlns:p15="http://schemas.microsoft.com/office/powerpoint/2012/main" timeZoneBias="-480">
          <p15:parentCm authorId="1" idx="5"/>
        </p15:threadingInfo>
      </p:ext>
    </p:extLst>
  </p:cm>
  <p:cm authorId="1" dt="2022-04-12T18:02:50.895" idx="7">
    <p:pos x="6080" y="1004"/>
    <p:text>兰氏结</p:text>
    <p:extLst>
      <p:ext uri="{C676402C-5697-4E1C-873F-D02D1690AC5C}">
        <p15:threadingInfo xmlns:p15="http://schemas.microsoft.com/office/powerpoint/2012/main" timeZoneBias="-480">
          <p15:parentCm authorId="1" idx="5"/>
        </p15:threadingInfo>
      </p:ext>
    </p:extLst>
  </p:cm>
  <p:cm authorId="1" dt="2022-04-12T18:03:01.150" idx="8">
    <p:pos x="6080" y="1140"/>
    <p:text>施旺细胞</p:text>
    <p:extLst>
      <p:ext uri="{C676402C-5697-4E1C-873F-D02D1690AC5C}">
        <p15:threadingInfo xmlns:p15="http://schemas.microsoft.com/office/powerpoint/2012/main" timeZoneBias="-480">
          <p15:parentCm authorId="1" idx="5"/>
        </p15:threadingInfo>
      </p:ext>
    </p:extLst>
  </p:cm>
  <p:cm authorId="1" dt="2022-04-12T18:04:26.776" idx="9">
    <p:pos x="4476" y="2420"/>
    <p:text>达到一定刺激才会输出</p:text>
    <p:extLst>
      <p:ext uri="{C676402C-5697-4E1C-873F-D02D1690AC5C}">
        <p15:threadingInfo xmlns:p15="http://schemas.microsoft.com/office/powerpoint/2012/main" timeZoneBias="-480"/>
      </p:ext>
    </p:extLst>
  </p:cm>
  <p:cm authorId="1" dt="2022-04-12T18:07:35.204" idx="10">
    <p:pos x="4476" y="2556"/>
    <p:text>神经递质 乙酰胆碱 受体</p:text>
    <p:extLst>
      <p:ext uri="{C676402C-5697-4E1C-873F-D02D1690AC5C}">
        <p15:threadingInfo xmlns:p15="http://schemas.microsoft.com/office/powerpoint/2012/main" timeZoneBias="-480">
          <p15:parentCm authorId="1" idx="9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1T15:34:02.737" idx="1">
    <p:pos x="6572" y="1711"/>
    <p:text>[-1, 1]双曲正切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2T16:23:32.613" idx="3">
    <p:pos x="3094" y="1401"/>
    <p:text>泛化能力</p:text>
    <p:extLst>
      <p:ext uri="{C676402C-5697-4E1C-873F-D02D1690AC5C}">
        <p15:threadingInfo xmlns:p15="http://schemas.microsoft.com/office/powerpoint/2012/main" timeZoneBias="-480"/>
      </p:ext>
    </p:extLst>
  </p:cm>
  <p:cm authorId="1" dt="2022-04-12T16:35:00.436" idx="4">
    <p:pos x="4124" y="2320"/>
    <p:text>P46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62F7D-6D1A-4ED3-BFEB-5287D8BDE9E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085CA-C040-4DA0-BB25-940AE203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85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085CA-C040-4DA0-BB25-940AE2032B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9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60C44-407D-4DBC-A6AD-BD1CB64E3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CE2211-26B7-4DD4-855A-72DFD7A66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7F89C-090A-4602-B116-300AA355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218-E0DC-4BE7-8CF2-AD84FE36E7D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41D52-A52E-4A44-9B8D-96A85628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0F803-99E2-4DD8-9A30-F7DA908D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2EF1-70BE-4E8A-AD05-12660F92D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9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77C72-4F59-43CD-95B9-54A3C8AC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9CFE3F-3A58-4934-B7FB-615C1688C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D86A3-D64F-4AFD-A8F9-00D789E4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218-E0DC-4BE7-8CF2-AD84FE36E7D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C8C50-7308-4DB5-A9C0-6A7847A7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8F81F-C559-40AA-9681-AA1F689C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2EF1-70BE-4E8A-AD05-12660F92D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7F9E5F-F7C5-46CE-87F1-E3E852115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2189F3-BAF5-419A-9AA6-A05A26DB5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46F63-1E32-4BF4-B9CB-EBD046C7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218-E0DC-4BE7-8CF2-AD84FE36E7D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60581-A4C7-44CF-816E-4759ADD2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C158C-7B79-438E-89E4-F6C32397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2EF1-70BE-4E8A-AD05-12660F92D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14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08DD7-297A-4FD5-8017-9DE526CB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1B1E6-26E3-4879-A333-4B79A67C3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E6D71-AA4F-461E-BABB-A031B977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218-E0DC-4BE7-8CF2-AD84FE36E7D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6A313-9B1C-4FF5-85F3-4D253FE8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96FDD-EF46-4F2A-B20E-362DE863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2EF1-70BE-4E8A-AD05-12660F92D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8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56AF2-6FE7-4CF6-A002-2875E524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F550A-E622-4958-9F89-E8E16E42C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4BED0-B0BF-471D-8859-5507B144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218-E0DC-4BE7-8CF2-AD84FE36E7D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AEBEE-FA70-4D50-8368-FD67CF8D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EE250-8100-4167-92B1-4EEC36BB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2EF1-70BE-4E8A-AD05-12660F92D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65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8DBA4-9763-4EBE-9A0C-ACABCEB3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01FBE-C985-4C5D-95A2-F95E2D995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918645-8FC3-4B43-B22D-C5D013321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B35482-552D-4B6B-BB00-D5C8BAF1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218-E0DC-4BE7-8CF2-AD84FE36E7D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50C727-B4BD-4636-9EAE-D21CC718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02943B-3BC6-428F-BA94-916A6449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2EF1-70BE-4E8A-AD05-12660F92D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8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D31AD-9023-438E-A340-DA66EE57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B185B6-36DC-4193-AE29-9109ED54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D8D36-9851-49D8-B3E9-9DD6E5137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2CDD3D-1508-496C-8ACD-D529733A5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6695C3-4443-41C5-B7BE-AC9762C79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43EB59-76AB-4508-B1B3-ECF24620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218-E0DC-4BE7-8CF2-AD84FE36E7D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522B88-E83B-4278-A2FD-93E0EAB4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0786A9-3395-4EE0-A5AD-9FC0A697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2EF1-70BE-4E8A-AD05-12660F92D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1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8F67E-F05B-4BCF-AB32-BECEB6D4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B9273F-12DB-4269-849D-08242AC4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218-E0DC-4BE7-8CF2-AD84FE36E7D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EF8417-B788-487D-8E8B-44A4F847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9F2C58-42F2-4BED-BE98-BC37658B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2EF1-70BE-4E8A-AD05-12660F92D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2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13DD74-7412-44F1-A831-DF380846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218-E0DC-4BE7-8CF2-AD84FE36E7D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4DE662-721D-46B2-A7AF-959C7F42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9DF7AB-0758-4D59-B0A5-843D8288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2EF1-70BE-4E8A-AD05-12660F92D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EDF90-375A-47E5-9320-060BEDA9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C158D-04F8-4501-B422-884E7B5F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C2F4DF-4DA3-4FC5-8F74-F3ED40E65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D9D7F-18EE-416A-8DD9-21D9FCB1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218-E0DC-4BE7-8CF2-AD84FE36E7D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23F3F-3465-4E82-B642-69FC1BE5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6F3AC9-5C2B-4364-BE36-737AE96C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2EF1-70BE-4E8A-AD05-12660F92D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5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A846-BBBF-4F57-B452-62AF6838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B4B70D-A764-4108-96FA-9D067B398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147C9-4164-49FD-A278-4AD47D0E0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6C006-DE0C-4851-9915-5A71CF91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218-E0DC-4BE7-8CF2-AD84FE36E7D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91239-C422-4294-8BCD-6FF55B20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607B8E-A8BA-4B8D-893C-3AB4359E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2EF1-70BE-4E8A-AD05-12660F92D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56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B36C72-E198-4A9A-BE2E-16CBCAC5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A0D20-4B8E-4C93-AF36-BCAA1E91F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98760-4691-4B4E-8196-E44F970D0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6E218-E0DC-4BE7-8CF2-AD84FE36E7D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4014F-D305-493B-A7EC-A09DECC44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8D96C-94C2-4DB3-BBB2-7C321DB48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42EF1-70BE-4E8A-AD05-12660F92D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12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8E57E-B1D7-40C5-9EFF-2C298BAE5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人工智能中的数学思维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FE0694-6ACC-4583-AAA3-4142954C0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452251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——BP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神经网络中多样的数学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1F152CCC-2534-4BFE-8243-943AFAA5CD3E}"/>
              </a:ext>
            </a:extLst>
          </p:cNvPr>
          <p:cNvSpPr txBox="1">
            <a:spLocks/>
          </p:cNvSpPr>
          <p:nvPr/>
        </p:nvSpPr>
        <p:spPr>
          <a:xfrm>
            <a:off x="1524000" y="4654273"/>
            <a:ext cx="9144000" cy="1013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计算机科学与技术学院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许万鹏</a:t>
            </a:r>
          </a:p>
        </p:txBody>
      </p:sp>
    </p:spTree>
    <p:extLst>
      <p:ext uri="{BB962C8B-B14F-4D97-AF65-F5344CB8AC3E}">
        <p14:creationId xmlns:p14="http://schemas.microsoft.com/office/powerpoint/2010/main" val="1974920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D67DD4E-14FF-4062-98A1-A424231518FA}"/>
                  </a:ext>
                </a:extLst>
              </p:cNvPr>
              <p:cNvSpPr txBox="1"/>
              <p:nvPr/>
            </p:nvSpPr>
            <p:spPr>
              <a:xfrm>
                <a:off x="1718982" y="1065997"/>
                <a:ext cx="87540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广义感知机学习规则：任意参数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更新估计式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D67DD4E-14FF-4062-98A1-A42423151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982" y="1065997"/>
                <a:ext cx="8754035" cy="923330"/>
              </a:xfrm>
              <a:prstGeom prst="rect">
                <a:avLst/>
              </a:prstGeom>
              <a:blipFill>
                <a:blip r:embed="rId2"/>
                <a:stretch>
                  <a:fillRect l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FD847C-7F9F-444E-9FCE-A0C8C2811B45}"/>
                  </a:ext>
                </a:extLst>
              </p:cNvPr>
              <p:cNvSpPr txBox="1"/>
              <p:nvPr/>
            </p:nvSpPr>
            <p:spPr>
              <a:xfrm>
                <a:off x="1716735" y="2182257"/>
                <a:ext cx="8754035" cy="2577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zh-CN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l-GR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h𝑗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zh-CN" baseline="-25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zh-CN" dirty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zh-CN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zh-CN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zh-CN" dirty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zh-CN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aseline="-25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zh-CN" i="0" dirty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证明详见：</a:t>
                </a:r>
                <a:r>
                  <a:rPr lang="en-US" altLang="zh-CN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xuwp.top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FD847C-7F9F-444E-9FCE-A0C8C2811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735" y="2182257"/>
                <a:ext cx="8754035" cy="2577822"/>
              </a:xfrm>
              <a:prstGeom prst="rect">
                <a:avLst/>
              </a:prstGeom>
              <a:blipFill>
                <a:blip r:embed="rId3"/>
                <a:stretch>
                  <a:fillRect l="-627" b="-2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E123EDC-2B1D-4029-B8BC-9DDD7CAE7615}"/>
                  </a:ext>
                </a:extLst>
              </p:cNvPr>
              <p:cNvSpPr txBox="1"/>
              <p:nvPr/>
            </p:nvSpPr>
            <p:spPr>
              <a:xfrm>
                <a:off x="1716736" y="4953010"/>
                <a:ext cx="8754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需要精细调节时，可令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与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(2)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,(3)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与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(4)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E123EDC-2B1D-4029-B8BC-9DDD7CAE7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736" y="4953010"/>
                <a:ext cx="8754035" cy="369332"/>
              </a:xfrm>
              <a:prstGeom prst="rect">
                <a:avLst/>
              </a:prstGeom>
              <a:blipFill>
                <a:blip r:embed="rId4"/>
                <a:stretch>
                  <a:fillRect l="-627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E47F79-5987-470A-BA8D-CDC32F08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4" y="667025"/>
            <a:ext cx="8734425" cy="4905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205833E-B854-4EB6-BD3B-B491697C4A4D}"/>
                  </a:ext>
                </a:extLst>
              </p:cNvPr>
              <p:cNvSpPr txBox="1"/>
              <p:nvPr/>
            </p:nvSpPr>
            <p:spPr>
              <a:xfrm>
                <a:off x="1772066" y="5539995"/>
                <a:ext cx="8647859" cy="1301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最终目标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：最小化训练集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上的累计误差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205833E-B854-4EB6-BD3B-B491697C4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066" y="5539995"/>
                <a:ext cx="8647859" cy="1301959"/>
              </a:xfrm>
              <a:prstGeom prst="rect">
                <a:avLst/>
              </a:prstGeom>
              <a:blipFill>
                <a:blip r:embed="rId3"/>
                <a:stretch>
                  <a:fillRect l="-1128" t="-5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8CE4300-50E4-402E-979A-EAF7722883D5}"/>
              </a:ext>
            </a:extLst>
          </p:cNvPr>
          <p:cNvSpPr txBox="1"/>
          <p:nvPr/>
        </p:nvSpPr>
        <p:spPr>
          <a:xfrm>
            <a:off x="1772066" y="205360"/>
            <a:ext cx="3573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：误差反向传播算法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216E2CA-BF6B-4E83-9CC2-0BC4266C48A7}"/>
              </a:ext>
            </a:extLst>
          </p:cNvPr>
          <p:cNvSpPr txBox="1"/>
          <p:nvPr/>
        </p:nvSpPr>
        <p:spPr>
          <a:xfrm>
            <a:off x="6176677" y="719399"/>
            <a:ext cx="4917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</a:rPr>
              <a:t>：属性值一般伸缩到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</a:rPr>
              <a:t>[-1,1],</a:t>
            </a:r>
          </a:p>
          <a:p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</a:rPr>
              <a:t>	  Y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</a:rPr>
              <a:t>伸缩到</a:t>
            </a:r>
            <a:r>
              <a:rPr lang="en-US" altLang="zh-CN" sz="23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[0,1]</a:t>
            </a:r>
            <a:endParaRPr lang="zh-CN" altLang="en-US" sz="23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74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313AF6-A5CC-4E9F-B2F7-CE15AD26D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254" y="604144"/>
            <a:ext cx="8709491" cy="499712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3289FB-336E-429C-93F0-40A7B43BA468}"/>
              </a:ext>
            </a:extLst>
          </p:cNvPr>
          <p:cNvSpPr txBox="1"/>
          <p:nvPr/>
        </p:nvSpPr>
        <p:spPr>
          <a:xfrm>
            <a:off x="2209799" y="5715004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个属性、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个样本的西瓜数据上，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网络参数更新和分类边界的变化情况</a:t>
            </a:r>
          </a:p>
        </p:txBody>
      </p:sp>
    </p:spTree>
    <p:extLst>
      <p:ext uri="{BB962C8B-B14F-4D97-AF65-F5344CB8AC3E}">
        <p14:creationId xmlns:p14="http://schemas.microsoft.com/office/powerpoint/2010/main" val="331772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9DED19-473E-42B0-A975-C391D436DBA2}"/>
              </a:ext>
            </a:extLst>
          </p:cNvPr>
          <p:cNvSpPr txBox="1"/>
          <p:nvPr/>
        </p:nvSpPr>
        <p:spPr>
          <a:xfrm>
            <a:off x="210342" y="25516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四、累计误差反向传播算法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D4553E4-5357-4DBA-BBDE-0FD1E37FC37A}"/>
                  </a:ext>
                </a:extLst>
              </p:cNvPr>
              <p:cNvSpPr txBox="1"/>
              <p:nvPr/>
            </p:nvSpPr>
            <p:spPr>
              <a:xfrm>
                <a:off x="995082" y="1055364"/>
                <a:ext cx="9836524" cy="1689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标准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BP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算法由单个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均方误差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推导而来，所以每次更新针对单个样例，更新频繁。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同时，同一数据集中不同样例的反向更新可能出现“抵消”现象。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若类似地，对之前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最终目标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中提到的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累积误差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推导更新规则，便得到了更新频率更低的累计误差反向传播算法。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D4553E4-5357-4DBA-BBDE-0FD1E37FC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82" y="1055364"/>
                <a:ext cx="9836524" cy="1689373"/>
              </a:xfrm>
              <a:prstGeom prst="rect">
                <a:avLst/>
              </a:prstGeom>
              <a:blipFill>
                <a:blip r:embed="rId2"/>
                <a:stretch>
                  <a:fillRect l="-496" r="-310" b="-4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任意多边形 1">
            <a:extLst>
              <a:ext uri="{FF2B5EF4-FFF2-40B4-BE49-F238E27FC236}">
                <a16:creationId xmlns:a16="http://schemas.microsoft.com/office/drawing/2014/main" id="{31C7F2E2-4558-40DC-BA30-A6ECE9DEC66B}"/>
              </a:ext>
            </a:extLst>
          </p:cNvPr>
          <p:cNvSpPr/>
          <p:nvPr/>
        </p:nvSpPr>
        <p:spPr>
          <a:xfrm>
            <a:off x="1752601" y="3665040"/>
            <a:ext cx="3857245" cy="2764537"/>
          </a:xfrm>
          <a:custGeom>
            <a:avLst/>
            <a:gdLst/>
            <a:ahLst/>
            <a:cxnLst/>
            <a:rect l="0" t="0" r="0" b="0"/>
            <a:pathLst>
              <a:path w="3857245" h="2764537">
                <a:moveTo>
                  <a:pt x="0" y="2764536"/>
                </a:moveTo>
                <a:lnTo>
                  <a:pt x="3857244" y="2764536"/>
                </a:lnTo>
                <a:lnTo>
                  <a:pt x="385724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2">
            <a:extLst>
              <a:ext uri="{FF2B5EF4-FFF2-40B4-BE49-F238E27FC236}">
                <a16:creationId xmlns:a16="http://schemas.microsoft.com/office/drawing/2014/main" id="{8D827660-F7E2-42F0-BA0D-3E14A1EE8DF2}"/>
              </a:ext>
            </a:extLst>
          </p:cNvPr>
          <p:cNvSpPr/>
          <p:nvPr/>
        </p:nvSpPr>
        <p:spPr>
          <a:xfrm>
            <a:off x="6096000" y="3668088"/>
            <a:ext cx="3857244" cy="2764536"/>
          </a:xfrm>
          <a:custGeom>
            <a:avLst/>
            <a:gdLst/>
            <a:ahLst/>
            <a:cxnLst/>
            <a:rect l="0" t="0" r="0" b="0"/>
            <a:pathLst>
              <a:path w="3857244" h="2764536">
                <a:moveTo>
                  <a:pt x="0" y="2764535"/>
                </a:moveTo>
                <a:lnTo>
                  <a:pt x="3857243" y="2764535"/>
                </a:lnTo>
                <a:lnTo>
                  <a:pt x="38572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8EE114B5-5C7F-44A9-BF7A-665C5B4ECBF8}"/>
              </a:ext>
            </a:extLst>
          </p:cNvPr>
          <p:cNvSpPr txBox="1"/>
          <p:nvPr/>
        </p:nvSpPr>
        <p:spPr>
          <a:xfrm>
            <a:off x="1988514" y="3884750"/>
            <a:ext cx="3444097" cy="2278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9"/>
              </a:lnSpc>
              <a:tabLst>
                <a:tab pos="342900" algn="l"/>
                <a:tab pos="711200" algn="l"/>
              </a:tabLst>
              <a:defRPr/>
            </a:pPr>
            <a:r>
              <a:rPr lang="zh-CN" altLang="en-US" dirty="0"/>
              <a:t>		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标准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BP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</a:p>
          <a:p>
            <a:pPr>
              <a:lnSpc>
                <a:spcPts val="1000"/>
              </a:lnSpc>
              <a:tabLst>
                <a:tab pos="342900" algn="l"/>
                <a:tab pos="711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 sz="2004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每次针对单个训练样例更新权值与阈值</a:t>
            </a:r>
          </a:p>
          <a:p>
            <a:pPr>
              <a:lnSpc>
                <a:spcPct val="150000"/>
              </a:lnSpc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 sz="2004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参数更新频繁，不同样例可能抵消，需要多次迭代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1A8DF712-5455-42F8-95F8-9B48870D1F05}"/>
              </a:ext>
            </a:extLst>
          </p:cNvPr>
          <p:cNvSpPr txBox="1"/>
          <p:nvPr/>
        </p:nvSpPr>
        <p:spPr>
          <a:xfrm>
            <a:off x="6382765" y="3884750"/>
            <a:ext cx="3332735" cy="2278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9"/>
              </a:lnSpc>
              <a:tabLst>
                <a:tab pos="342900" algn="l"/>
                <a:tab pos="711200" algn="l"/>
              </a:tabLst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累积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BP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</a:p>
          <a:p>
            <a:pPr>
              <a:lnSpc>
                <a:spcPts val="1000"/>
              </a:lnSpc>
              <a:tabLst>
                <a:tab pos="342900" algn="l"/>
                <a:tab pos="711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 sz="2004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其优化目标是最小化整个训练集上的累计误差</a:t>
            </a:r>
          </a:p>
          <a:p>
            <a:pPr>
              <a:lnSpc>
                <a:spcPct val="150000"/>
              </a:lnSpc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 sz="2004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读取整个训练集</a:t>
            </a:r>
            <a:r>
              <a:rPr lang="zh-CN" altLang="en-US" sz="2004" dirty="0">
                <a:latin typeface="宋体" panose="02010600030101010101" pitchFamily="2" charset="-122"/>
                <a:ea typeface="宋体" panose="02010600030101010101" pitchFamily="2" charset="-122"/>
              </a:rPr>
              <a:t>一遍</a:t>
            </a:r>
            <a:r>
              <a:rPr lang="zh-CN" altLang="en-US" sz="2004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才对参数进行更新 </a:t>
            </a:r>
            <a:r>
              <a:rPr lang="en-US" altLang="zh-CN" sz="2004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参数更新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A501B94-7F35-4CB2-ACB8-64B89D419B9B}"/>
                  </a:ext>
                </a:extLst>
              </p:cNvPr>
              <p:cNvSpPr txBox="1"/>
              <p:nvPr/>
            </p:nvSpPr>
            <p:spPr>
              <a:xfrm>
                <a:off x="2492692" y="2561049"/>
                <a:ext cx="2377061" cy="908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A501B94-7F35-4CB2-ACB8-64B89D41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692" y="2561049"/>
                <a:ext cx="2377061" cy="9081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89698EA-D681-4CDB-8AE5-87C3E403770A}"/>
                  </a:ext>
                </a:extLst>
              </p:cNvPr>
              <p:cNvSpPr txBox="1"/>
              <p:nvPr/>
            </p:nvSpPr>
            <p:spPr>
              <a:xfrm>
                <a:off x="6025965" y="2561048"/>
                <a:ext cx="3997313" cy="908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89698EA-D681-4CDB-8AE5-87C3E4037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965" y="2561048"/>
                <a:ext cx="3997313" cy="9081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92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987D38-C8F6-4CE9-8C86-775490235DA8}"/>
              </a:ext>
            </a:extLst>
          </p:cNvPr>
          <p:cNvSpPr txBox="1"/>
          <p:nvPr/>
        </p:nvSpPr>
        <p:spPr>
          <a:xfrm>
            <a:off x="210342" y="2551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五、过拟合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E9ABFE-0B4A-4335-B888-D9E0E5795BE5}"/>
              </a:ext>
            </a:extLst>
          </p:cNvPr>
          <p:cNvSpPr txBox="1"/>
          <p:nvPr/>
        </p:nvSpPr>
        <p:spPr>
          <a:xfrm>
            <a:off x="995082" y="1055364"/>
            <a:ext cx="9836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网络经常出现过拟合现象。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过拟合（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）：训练误差持续降低，测试误差上升。即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对训练集性能很好，对测试集性能很差，也就是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差。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5FEFC4A-A5EB-4421-B66F-633169334CD4}"/>
                  </a:ext>
                </a:extLst>
              </p:cNvPr>
              <p:cNvSpPr txBox="1"/>
              <p:nvPr/>
            </p:nvSpPr>
            <p:spPr>
              <a:xfrm>
                <a:off x="995082" y="4376789"/>
                <a:ext cx="9836524" cy="2233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缓解过拟合现象有几种策略：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确保训练数据集和测试数据集是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independent, identical distributed(</a:t>
                </a:r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i.i.d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的；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早停（</a:t>
                </a:r>
                <a:r>
                  <a:rPr lang="en-US" altLang="zh-CN" sz="1802" dirty="0">
                    <a:solidFill>
                      <a:srgbClr val="000000"/>
                    </a:solidFill>
                    <a:latin typeface="Times New Roman"/>
                  </a:rPr>
                  <a:t> early stopping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）：若训练集误差降低，但验证集误差升高，则停止训练；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正则化（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/>
                  </a:rPr>
                  <a:t> regularization 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：在误差目标函数中增加一个用于描述网络复杂度的部分。例如：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5FEFC4A-A5EB-4421-B66F-633169334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82" y="4376789"/>
                <a:ext cx="9836524" cy="2233497"/>
              </a:xfrm>
              <a:prstGeom prst="rect">
                <a:avLst/>
              </a:prstGeom>
              <a:blipFill>
                <a:blip r:embed="rId2"/>
                <a:stretch>
                  <a:fillRect l="-496" t="-1639" r="-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1CB5843-E971-4FD3-A766-ED45965A7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573" y="2259590"/>
            <a:ext cx="2865414" cy="2117199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615011C-C44F-400D-85A2-A4647C53E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3478" y="2138126"/>
            <a:ext cx="3856282" cy="2581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4407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27460A-174C-4FAB-8B24-AF9D775F9907}"/>
              </a:ext>
            </a:extLst>
          </p:cNvPr>
          <p:cNvSpPr txBox="1"/>
          <p:nvPr/>
        </p:nvSpPr>
        <p:spPr>
          <a:xfrm>
            <a:off x="210342" y="255166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六、全局最小与局部最小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B327E2-8372-43F0-90C3-73B9F87A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582" y="2615385"/>
            <a:ext cx="4196836" cy="29218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2DA451-27EE-40E5-8F63-DD7FEFACD625}"/>
                  </a:ext>
                </a:extLst>
              </p:cNvPr>
              <p:cNvSpPr txBox="1"/>
              <p:nvPr/>
            </p:nvSpPr>
            <p:spPr>
              <a:xfrm>
                <a:off x="1418665" y="1230406"/>
                <a:ext cx="104550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局部极小：对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∀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为局部极小解。即梯度为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且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小于某个邻点。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全局极小：对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为全局极小解。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2DA451-27EE-40E5-8F63-DD7FEFACD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65" y="1230406"/>
                <a:ext cx="10455088" cy="1477328"/>
              </a:xfrm>
              <a:prstGeom prst="rect">
                <a:avLst/>
              </a:prstGeom>
              <a:blipFill>
                <a:blip r:embed="rId3"/>
                <a:stretch>
                  <a:fillRect l="-525" t="-3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C089459-2A18-4E9C-8C21-A8AB90416CB5}"/>
              </a:ext>
            </a:extLst>
          </p:cNvPr>
          <p:cNvSpPr txBox="1"/>
          <p:nvPr/>
        </p:nvSpPr>
        <p:spPr>
          <a:xfrm>
            <a:off x="1418665" y="5627594"/>
            <a:ext cx="1045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算法的感知机更新规则基于梯度下降，所以当误差函数有多个局部极小时，则不能找到全局极小解，此时我们称参数寻优陷入了局部极小。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2CA55B-B7F0-4515-A887-3E3D5CDD9DD6}"/>
              </a:ext>
            </a:extLst>
          </p:cNvPr>
          <p:cNvSpPr/>
          <p:nvPr/>
        </p:nvSpPr>
        <p:spPr>
          <a:xfrm>
            <a:off x="8644995" y="2798095"/>
            <a:ext cx="3416320" cy="2520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“跳出”局部极小的常见策略：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Wingdings"/>
              </a:rPr>
              <a:t>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不同的初始参数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Wingdings"/>
              </a:rPr>
              <a:t>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模拟退火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Wingdings"/>
              </a:rPr>
              <a:t>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随机扰动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Wingdings"/>
              </a:rPr>
              <a:t>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遗传算法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44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BA9EC-3AA8-4180-8AD1-6FA31618B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46392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F552B55-7553-4F59-8559-F2D047CB71BB}"/>
              </a:ext>
            </a:extLst>
          </p:cNvPr>
          <p:cNvSpPr txBox="1"/>
          <p:nvPr/>
        </p:nvSpPr>
        <p:spPr>
          <a:xfrm>
            <a:off x="963378" y="994754"/>
            <a:ext cx="6600593" cy="514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一、神经元模型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二、感知机与多层网络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三、误差反向传播算法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四、累计误差反向传播算法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五、过拟合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六、全局最小与局部最小 </a:t>
            </a:r>
          </a:p>
          <a:p>
            <a:pPr>
              <a:lnSpc>
                <a:spcPct val="150000"/>
              </a:lnSpc>
            </a:pP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6046EA-1B6C-46BF-BDA6-5F4609239275}"/>
              </a:ext>
            </a:extLst>
          </p:cNvPr>
          <p:cNvSpPr txBox="1"/>
          <p:nvPr/>
        </p:nvSpPr>
        <p:spPr>
          <a:xfrm>
            <a:off x="385154" y="409979"/>
            <a:ext cx="2327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神经网络</a:t>
            </a:r>
          </a:p>
        </p:txBody>
      </p:sp>
    </p:spTree>
    <p:extLst>
      <p:ext uri="{BB962C8B-B14F-4D97-AF65-F5344CB8AC3E}">
        <p14:creationId xmlns:p14="http://schemas.microsoft.com/office/powerpoint/2010/main" val="114896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D090E59-3BB3-413B-B6D4-FD039911C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44" y="3589418"/>
            <a:ext cx="6277511" cy="2945909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B6924F49-521C-4732-8E3C-3F5353610292}"/>
              </a:ext>
            </a:extLst>
          </p:cNvPr>
          <p:cNvGrpSpPr/>
          <p:nvPr/>
        </p:nvGrpSpPr>
        <p:grpSpPr>
          <a:xfrm>
            <a:off x="4204129" y="105325"/>
            <a:ext cx="6280982" cy="3225749"/>
            <a:chOff x="4183110" y="27495"/>
            <a:chExt cx="6280982" cy="3225749"/>
          </a:xfrm>
        </p:grpSpPr>
        <p:pic>
          <p:nvPicPr>
            <p:cNvPr id="3" name="图形 2">
              <a:extLst>
                <a:ext uri="{FF2B5EF4-FFF2-40B4-BE49-F238E27FC236}">
                  <a16:creationId xmlns:a16="http://schemas.microsoft.com/office/drawing/2014/main" id="{39AA2D0F-FCC8-48C5-8BE0-38F8B90B7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83110" y="122669"/>
              <a:ext cx="5478275" cy="2945909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1224328-6554-44B0-85D2-8FED458FDD15}"/>
                </a:ext>
              </a:extLst>
            </p:cNvPr>
            <p:cNvSpPr txBox="1"/>
            <p:nvPr/>
          </p:nvSpPr>
          <p:spPr>
            <a:xfrm>
              <a:off x="4880909" y="27495"/>
              <a:ext cx="3220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树突：神经元的输入通道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8DB1CE1-4237-4E4B-947D-11C260B9AF27}"/>
                </a:ext>
              </a:extLst>
            </p:cNvPr>
            <p:cNvSpPr txBox="1"/>
            <p:nvPr/>
          </p:nvSpPr>
          <p:spPr>
            <a:xfrm>
              <a:off x="5922309" y="833270"/>
              <a:ext cx="87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细胞体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04A638C-92BD-403A-BE55-56BDCC33F5A8}"/>
                </a:ext>
              </a:extLst>
            </p:cNvPr>
            <p:cNvSpPr txBox="1"/>
            <p:nvPr/>
          </p:nvSpPr>
          <p:spPr>
            <a:xfrm>
              <a:off x="4326911" y="2883912"/>
              <a:ext cx="87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细胞核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FEB004B-7F2C-49D7-A1B3-8346F5FE2364}"/>
                </a:ext>
              </a:extLst>
            </p:cNvPr>
            <p:cNvSpPr txBox="1"/>
            <p:nvPr/>
          </p:nvSpPr>
          <p:spPr>
            <a:xfrm>
              <a:off x="7019796" y="2677750"/>
              <a:ext cx="344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轴突：传递自神经元发出的冲动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59BB3DD-DE44-45B0-8357-3B224468F42A}"/>
              </a:ext>
            </a:extLst>
          </p:cNvPr>
          <p:cNvSpPr txBox="1"/>
          <p:nvPr/>
        </p:nvSpPr>
        <p:spPr>
          <a:xfrm>
            <a:off x="1066982" y="496870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M-P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神经元模型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E3C632-3BDE-4EC5-A963-01BFBFA0BC90}"/>
              </a:ext>
            </a:extLst>
          </p:cNvPr>
          <p:cNvSpPr txBox="1"/>
          <p:nvPr/>
        </p:nvSpPr>
        <p:spPr>
          <a:xfrm>
            <a:off x="996024" y="1519963"/>
            <a:ext cx="189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神经元（生物学）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FB2302D-16A0-407D-9109-9225C55432D6}"/>
              </a:ext>
            </a:extLst>
          </p:cNvPr>
          <p:cNvSpPr txBox="1"/>
          <p:nvPr/>
        </p:nvSpPr>
        <p:spPr>
          <a:xfrm>
            <a:off x="210342" y="25516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一、神经元模型</a:t>
            </a:r>
          </a:p>
        </p:txBody>
      </p:sp>
    </p:spTree>
    <p:extLst>
      <p:ext uri="{BB962C8B-B14F-4D97-AF65-F5344CB8AC3E}">
        <p14:creationId xmlns:p14="http://schemas.microsoft.com/office/powerpoint/2010/main" val="63026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B099CE3-858C-4A5D-AA6D-D7AFFAE0C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49" y="1352433"/>
            <a:ext cx="7690301" cy="3649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98FE5EC-65F8-4AFA-839A-89095CC4B629}"/>
                  </a:ext>
                </a:extLst>
              </p:cNvPr>
              <p:cNvSpPr txBox="1"/>
              <p:nvPr/>
            </p:nvSpPr>
            <p:spPr>
              <a:xfrm>
                <a:off x="4791796" y="5446064"/>
                <a:ext cx="2608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典型的神经元激活函数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zh-CN" altLang="en-US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98FE5EC-65F8-4AFA-839A-89095CC4B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796" y="5446064"/>
                <a:ext cx="2608406" cy="369332"/>
              </a:xfrm>
              <a:prstGeom prst="rect">
                <a:avLst/>
              </a:prstGeom>
              <a:blipFill>
                <a:blip r:embed="rId3"/>
                <a:stretch>
                  <a:fillRect l="-1869" t="-11475" r="-93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B0283B6-FE53-420F-AD37-97FA5222679C}"/>
                  </a:ext>
                </a:extLst>
              </p:cNvPr>
              <p:cNvSpPr txBox="1"/>
              <p:nvPr/>
            </p:nvSpPr>
            <p:spPr>
              <a:xfrm>
                <a:off x="54094" y="3092882"/>
                <a:ext cx="2419445" cy="891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b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B0283B6-FE53-420F-AD37-97FA52226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4" y="3092882"/>
                <a:ext cx="2419445" cy="891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465A76-D9C6-4DEF-8B20-7EE267E7CE29}"/>
                  </a:ext>
                </a:extLst>
              </p:cNvPr>
              <p:cNvSpPr txBox="1"/>
              <p:nvPr/>
            </p:nvSpPr>
            <p:spPr>
              <a:xfrm>
                <a:off x="252922" y="4053792"/>
                <a:ext cx="1812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 dirty="0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zh-CN" alt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465A76-D9C6-4DEF-8B20-7EE267E7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22" y="4053792"/>
                <a:ext cx="1812547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51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D0D521B-061B-4D49-8A37-4D3EE0B35B2F}"/>
              </a:ext>
            </a:extLst>
          </p:cNvPr>
          <p:cNvSpPr txBox="1"/>
          <p:nvPr/>
        </p:nvSpPr>
        <p:spPr>
          <a:xfrm>
            <a:off x="210342" y="255166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二、感知机与多层网络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96110B-F16C-46BE-A7A9-A3D749FA0EC7}"/>
              </a:ext>
            </a:extLst>
          </p:cNvPr>
          <p:cNvSpPr txBox="1"/>
          <p:nvPr/>
        </p:nvSpPr>
        <p:spPr>
          <a:xfrm>
            <a:off x="1108023" y="948018"/>
            <a:ext cx="9244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感知机（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Perceptron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）：两层神经元，用于实现“与”、“或”、“非”运算。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6C3921-6A60-45AE-B10E-340EAB461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286" y="1348128"/>
            <a:ext cx="3709427" cy="2879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7D344819-2787-44DA-9396-B97535DAA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0094725"/>
                  </p:ext>
                </p:extLst>
              </p:nvPr>
            </p:nvGraphicFramePr>
            <p:xfrm>
              <a:off x="583639" y="4385683"/>
              <a:ext cx="11024720" cy="21495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914">
                      <a:extLst>
                        <a:ext uri="{9D8B030D-6E8A-4147-A177-3AD203B41FA5}">
                          <a16:colId xmlns:a16="http://schemas.microsoft.com/office/drawing/2014/main" val="3359819147"/>
                        </a:ext>
                      </a:extLst>
                    </a:gridCol>
                    <a:gridCol w="591671">
                      <a:extLst>
                        <a:ext uri="{9D8B030D-6E8A-4147-A177-3AD203B41FA5}">
                          <a16:colId xmlns:a16="http://schemas.microsoft.com/office/drawing/2014/main" val="1099769385"/>
                        </a:ext>
                      </a:extLst>
                    </a:gridCol>
                    <a:gridCol w="3704664">
                      <a:extLst>
                        <a:ext uri="{9D8B030D-6E8A-4147-A177-3AD203B41FA5}">
                          <a16:colId xmlns:a16="http://schemas.microsoft.com/office/drawing/2014/main" val="3526040137"/>
                        </a:ext>
                      </a:extLst>
                    </a:gridCol>
                    <a:gridCol w="2635624">
                      <a:extLst>
                        <a:ext uri="{9D8B030D-6E8A-4147-A177-3AD203B41FA5}">
                          <a16:colId xmlns:a16="http://schemas.microsoft.com/office/drawing/2014/main" val="1998019314"/>
                        </a:ext>
                      </a:extLst>
                    </a:gridCol>
                    <a:gridCol w="3546847">
                      <a:extLst>
                        <a:ext uri="{9D8B030D-6E8A-4147-A177-3AD203B41FA5}">
                          <a16:colId xmlns:a16="http://schemas.microsoft.com/office/drawing/2014/main" val="3046692010"/>
                        </a:ext>
                      </a:extLst>
                    </a:gridCol>
                  </a:tblGrid>
                  <a:tr h="429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(1⋅</m:t>
                                </m:r>
                                <m:sSub>
                                  <m:sSub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+1⋅</m:t>
                                </m:r>
                                <m:sSub>
                                  <m:sSub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(1⋅</m:t>
                                </m:r>
                                <m:sSub>
                                  <m:sSub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+1⋅</m:t>
                                </m:r>
                                <m:sSub>
                                  <m:sSub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−0.5)</m:t>
                                </m:r>
                              </m:oMath>
                            </m:oMathPara>
                          </a14:m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(−0.6⋅</m:t>
                                </m:r>
                                <m:sSub>
                                  <m:sSub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+0⋅</m:t>
                                </m:r>
                                <m:sSub>
                                  <m:sSub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+0.5)</m:t>
                                </m:r>
                              </m:oMath>
                            </m:oMathPara>
                          </a14:m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84485622"/>
                      </a:ext>
                    </a:extLst>
                  </a:tr>
                  <a:tr h="429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84317405"/>
                      </a:ext>
                    </a:extLst>
                  </a:tr>
                  <a:tr h="429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2570063"/>
                      </a:ext>
                    </a:extLst>
                  </a:tr>
                  <a:tr h="429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301130"/>
                      </a:ext>
                    </a:extLst>
                  </a:tr>
                  <a:tr h="429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934526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7D344819-2787-44DA-9396-B97535DAA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0094725"/>
                  </p:ext>
                </p:extLst>
              </p:nvPr>
            </p:nvGraphicFramePr>
            <p:xfrm>
              <a:off x="583639" y="4385683"/>
              <a:ext cx="11024720" cy="21495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914">
                      <a:extLst>
                        <a:ext uri="{9D8B030D-6E8A-4147-A177-3AD203B41FA5}">
                          <a16:colId xmlns:a16="http://schemas.microsoft.com/office/drawing/2014/main" val="3359819147"/>
                        </a:ext>
                      </a:extLst>
                    </a:gridCol>
                    <a:gridCol w="591671">
                      <a:extLst>
                        <a:ext uri="{9D8B030D-6E8A-4147-A177-3AD203B41FA5}">
                          <a16:colId xmlns:a16="http://schemas.microsoft.com/office/drawing/2014/main" val="1099769385"/>
                        </a:ext>
                      </a:extLst>
                    </a:gridCol>
                    <a:gridCol w="3704664">
                      <a:extLst>
                        <a:ext uri="{9D8B030D-6E8A-4147-A177-3AD203B41FA5}">
                          <a16:colId xmlns:a16="http://schemas.microsoft.com/office/drawing/2014/main" val="3526040137"/>
                        </a:ext>
                      </a:extLst>
                    </a:gridCol>
                    <a:gridCol w="2635624">
                      <a:extLst>
                        <a:ext uri="{9D8B030D-6E8A-4147-A177-3AD203B41FA5}">
                          <a16:colId xmlns:a16="http://schemas.microsoft.com/office/drawing/2014/main" val="1998019314"/>
                        </a:ext>
                      </a:extLst>
                    </a:gridCol>
                    <a:gridCol w="3546847">
                      <a:extLst>
                        <a:ext uri="{9D8B030D-6E8A-4147-A177-3AD203B41FA5}">
                          <a16:colId xmlns:a16="http://schemas.microsoft.com/office/drawing/2014/main" val="3046692010"/>
                        </a:ext>
                      </a:extLst>
                    </a:gridCol>
                  </a:tblGrid>
                  <a:tr h="42991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111" t="-1408" r="-1915556" b="-4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93814" t="-1408" r="-1677320" b="-4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30921" t="-1408" r="-167599" b="-4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83834" t="-1408" r="-135335" b="-4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11168" t="-1408" r="-687" b="-404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4485622"/>
                      </a:ext>
                    </a:extLst>
                  </a:tr>
                  <a:tr h="429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84317405"/>
                      </a:ext>
                    </a:extLst>
                  </a:tr>
                  <a:tr h="429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2570063"/>
                      </a:ext>
                    </a:extLst>
                  </a:tr>
                  <a:tr h="429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301130"/>
                      </a:ext>
                    </a:extLst>
                  </a:tr>
                  <a:tr h="429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9345266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1F867F4B-2263-4214-8560-1C3BB5EBBF5A}"/>
              </a:ext>
            </a:extLst>
          </p:cNvPr>
          <p:cNvGrpSpPr/>
          <p:nvPr/>
        </p:nvGrpSpPr>
        <p:grpSpPr>
          <a:xfrm>
            <a:off x="5762066" y="2394750"/>
            <a:ext cx="3068253" cy="1739187"/>
            <a:chOff x="5762066" y="2394750"/>
            <a:chExt cx="3068253" cy="1739187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826A4D7-B8E3-44B2-B8E1-E04CC2B6AB39}"/>
                </a:ext>
              </a:extLst>
            </p:cNvPr>
            <p:cNvSpPr/>
            <p:nvPr/>
          </p:nvSpPr>
          <p:spPr>
            <a:xfrm>
              <a:off x="8077314" y="337657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65746D-3B19-439F-B837-9FC8312B249D}"/>
                    </a:ext>
                  </a:extLst>
                </p:cNvPr>
                <p:cNvSpPr txBox="1"/>
                <p:nvPr/>
              </p:nvSpPr>
              <p:spPr>
                <a:xfrm>
                  <a:off x="7299707" y="2651356"/>
                  <a:ext cx="15306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65746D-3B19-439F-B837-9FC8312B2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9707" y="2651356"/>
                  <a:ext cx="1530612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485B739-5086-49E7-91A9-044908A830A1}"/>
                    </a:ext>
                  </a:extLst>
                </p:cNvPr>
                <p:cNvSpPr txBox="1"/>
                <p:nvPr/>
              </p:nvSpPr>
              <p:spPr>
                <a:xfrm>
                  <a:off x="8046641" y="3856938"/>
                  <a:ext cx="48787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−1.0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485B739-5086-49E7-91A9-044908A83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6641" y="3856938"/>
                  <a:ext cx="48787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500" r="-1500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80876E5-A101-40E5-803D-FE86272954CA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5762066" y="2394750"/>
              <a:ext cx="2543848" cy="9818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E11A5FF-E7B0-44B8-95FB-571A31C06C37}"/>
                  </a:ext>
                </a:extLst>
              </p:cNvPr>
              <p:cNvSpPr txBox="1"/>
              <p:nvPr/>
            </p:nvSpPr>
            <p:spPr>
              <a:xfrm>
                <a:off x="8413997" y="1714735"/>
                <a:ext cx="3759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E11A5FF-E7B0-44B8-95FB-571A31C06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997" y="1714735"/>
                <a:ext cx="3759171" cy="369332"/>
              </a:xfrm>
              <a:prstGeom prst="rect">
                <a:avLst/>
              </a:prstGeom>
              <a:blipFill>
                <a:blip r:embed="rId7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E9F3EFE9-7326-4D81-AAE5-7223BB3184F5}"/>
              </a:ext>
            </a:extLst>
          </p:cNvPr>
          <p:cNvSpPr txBox="1"/>
          <p:nvPr/>
        </p:nvSpPr>
        <p:spPr>
          <a:xfrm>
            <a:off x="9834066" y="86582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不能实现异或！</a:t>
            </a:r>
          </a:p>
        </p:txBody>
      </p:sp>
    </p:spTree>
    <p:extLst>
      <p:ext uri="{BB962C8B-B14F-4D97-AF65-F5344CB8AC3E}">
        <p14:creationId xmlns:p14="http://schemas.microsoft.com/office/powerpoint/2010/main" val="255100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FCA284-443C-4CCF-9BC9-07008593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0" y="213520"/>
            <a:ext cx="5376863" cy="39802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DA9BCBB-3EEE-4939-A8A8-7AFA6CA99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132" y="1100048"/>
            <a:ext cx="5411991" cy="2207221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3A998B7-FE97-4644-9BC4-56EDA144DCDC}"/>
              </a:ext>
            </a:extLst>
          </p:cNvPr>
          <p:cNvCxnSpPr/>
          <p:nvPr/>
        </p:nvCxnSpPr>
        <p:spPr>
          <a:xfrm>
            <a:off x="4410635" y="2178420"/>
            <a:ext cx="0" cy="289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C983A20-BACA-4E89-ADBF-386A034EBCA7}"/>
              </a:ext>
            </a:extLst>
          </p:cNvPr>
          <p:cNvCxnSpPr/>
          <p:nvPr/>
        </p:nvCxnSpPr>
        <p:spPr>
          <a:xfrm>
            <a:off x="1499347" y="2178420"/>
            <a:ext cx="2138082" cy="2891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D9FBC5F-BE94-44CC-AC7A-A333F2C098AB}"/>
              </a:ext>
            </a:extLst>
          </p:cNvPr>
          <p:cNvSpPr txBox="1"/>
          <p:nvPr/>
        </p:nvSpPr>
        <p:spPr>
          <a:xfrm>
            <a:off x="4629844" y="21784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线性规划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85CD10AF-5B5A-4B8D-8842-05C6EFFCD4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744657"/>
                  </p:ext>
                </p:extLst>
              </p:nvPr>
            </p:nvGraphicFramePr>
            <p:xfrm>
              <a:off x="194983" y="4385683"/>
              <a:ext cx="11940989" cy="21495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285">
                      <a:extLst>
                        <a:ext uri="{9D8B030D-6E8A-4147-A177-3AD203B41FA5}">
                          <a16:colId xmlns:a16="http://schemas.microsoft.com/office/drawing/2014/main" val="3359819147"/>
                        </a:ext>
                      </a:extLst>
                    </a:gridCol>
                    <a:gridCol w="640845">
                      <a:extLst>
                        <a:ext uri="{9D8B030D-6E8A-4147-A177-3AD203B41FA5}">
                          <a16:colId xmlns:a16="http://schemas.microsoft.com/office/drawing/2014/main" val="1099769385"/>
                        </a:ext>
                      </a:extLst>
                    </a:gridCol>
                    <a:gridCol w="4012560">
                      <a:extLst>
                        <a:ext uri="{9D8B030D-6E8A-4147-A177-3AD203B41FA5}">
                          <a16:colId xmlns:a16="http://schemas.microsoft.com/office/drawing/2014/main" val="3526040137"/>
                        </a:ext>
                      </a:extLst>
                    </a:gridCol>
                    <a:gridCol w="3469003">
                      <a:extLst>
                        <a:ext uri="{9D8B030D-6E8A-4147-A177-3AD203B41FA5}">
                          <a16:colId xmlns:a16="http://schemas.microsoft.com/office/drawing/2014/main" val="1998019314"/>
                        </a:ext>
                      </a:extLst>
                    </a:gridCol>
                    <a:gridCol w="3227296">
                      <a:extLst>
                        <a:ext uri="{9D8B030D-6E8A-4147-A177-3AD203B41FA5}">
                          <a16:colId xmlns:a16="http://schemas.microsoft.com/office/drawing/2014/main" val="3046692010"/>
                        </a:ext>
                      </a:extLst>
                    </a:gridCol>
                  </a:tblGrid>
                  <a:tr h="429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6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6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1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6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6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1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1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.5)</m:t>
                                </m:r>
                              </m:oMath>
                            </m:oMathPara>
                          </a14:m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6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6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6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6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sz="16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16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6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6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sz="16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−1.5</m:t>
                                </m:r>
                              </m:oMath>
                            </m:oMathPara>
                          </a14:m>
                          <a:endParaRPr lang="zh-CN" sz="1600" b="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84485622"/>
                      </a:ext>
                    </a:extLst>
                  </a:tr>
                  <a:tr h="429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84317405"/>
                      </a:ext>
                    </a:extLst>
                  </a:tr>
                  <a:tr h="429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2570063"/>
                      </a:ext>
                    </a:extLst>
                  </a:tr>
                  <a:tr h="429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301130"/>
                      </a:ext>
                    </a:extLst>
                  </a:tr>
                  <a:tr h="429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934526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85CD10AF-5B5A-4B8D-8842-05C6EFFCD4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744657"/>
                  </p:ext>
                </p:extLst>
              </p:nvPr>
            </p:nvGraphicFramePr>
            <p:xfrm>
              <a:off x="194983" y="4385683"/>
              <a:ext cx="11940989" cy="21495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285">
                      <a:extLst>
                        <a:ext uri="{9D8B030D-6E8A-4147-A177-3AD203B41FA5}">
                          <a16:colId xmlns:a16="http://schemas.microsoft.com/office/drawing/2014/main" val="3359819147"/>
                        </a:ext>
                      </a:extLst>
                    </a:gridCol>
                    <a:gridCol w="640845">
                      <a:extLst>
                        <a:ext uri="{9D8B030D-6E8A-4147-A177-3AD203B41FA5}">
                          <a16:colId xmlns:a16="http://schemas.microsoft.com/office/drawing/2014/main" val="1099769385"/>
                        </a:ext>
                      </a:extLst>
                    </a:gridCol>
                    <a:gridCol w="4012560">
                      <a:extLst>
                        <a:ext uri="{9D8B030D-6E8A-4147-A177-3AD203B41FA5}">
                          <a16:colId xmlns:a16="http://schemas.microsoft.com/office/drawing/2014/main" val="3526040137"/>
                        </a:ext>
                      </a:extLst>
                    </a:gridCol>
                    <a:gridCol w="3469003">
                      <a:extLst>
                        <a:ext uri="{9D8B030D-6E8A-4147-A177-3AD203B41FA5}">
                          <a16:colId xmlns:a16="http://schemas.microsoft.com/office/drawing/2014/main" val="1998019314"/>
                        </a:ext>
                      </a:extLst>
                    </a:gridCol>
                    <a:gridCol w="3227296">
                      <a:extLst>
                        <a:ext uri="{9D8B030D-6E8A-4147-A177-3AD203B41FA5}">
                          <a16:colId xmlns:a16="http://schemas.microsoft.com/office/drawing/2014/main" val="3046692010"/>
                        </a:ext>
                      </a:extLst>
                    </a:gridCol>
                  </a:tblGrid>
                  <a:tr h="42991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031" t="-1408" r="-1924742" b="-4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93333" t="-1408" r="-1678095" b="-4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30804" t="-1408" r="-167375" b="-4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1494" t="-1408" r="-93849" b="-4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70000" t="-1408" r="-755" b="-404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4485622"/>
                      </a:ext>
                    </a:extLst>
                  </a:tr>
                  <a:tr h="429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84317405"/>
                      </a:ext>
                    </a:extLst>
                  </a:tr>
                  <a:tr h="429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2570063"/>
                      </a:ext>
                    </a:extLst>
                  </a:tr>
                  <a:tr h="429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301130"/>
                      </a:ext>
                    </a:extLst>
                  </a:tr>
                  <a:tr h="429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6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934526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B78D2D9-4770-4FB3-9C16-D12B5AC1E9C4}"/>
                  </a:ext>
                </a:extLst>
              </p:cNvPr>
              <p:cNvSpPr txBox="1"/>
              <p:nvPr/>
            </p:nvSpPr>
            <p:spPr>
              <a:xfrm>
                <a:off x="9490261" y="3442447"/>
                <a:ext cx="218252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−0.5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−1.5 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 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B78D2D9-4770-4FB3-9C16-D12B5AC1E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261" y="3442447"/>
                <a:ext cx="2182521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B3F46CE9-A1F7-4F37-B183-B755CB3C5CA7}"/>
              </a:ext>
            </a:extLst>
          </p:cNvPr>
          <p:cNvSpPr/>
          <p:nvPr/>
        </p:nvSpPr>
        <p:spPr>
          <a:xfrm>
            <a:off x="6420971" y="1875865"/>
            <a:ext cx="2951629" cy="3563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053E7E-13D1-4002-87C0-E128EFB8ECC3}"/>
              </a:ext>
            </a:extLst>
          </p:cNvPr>
          <p:cNvSpPr txBox="1"/>
          <p:nvPr/>
        </p:nvSpPr>
        <p:spPr>
          <a:xfrm>
            <a:off x="6292136" y="148190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隐含层</a:t>
            </a:r>
          </a:p>
        </p:txBody>
      </p:sp>
    </p:spTree>
    <p:extLst>
      <p:ext uri="{BB962C8B-B14F-4D97-AF65-F5344CB8AC3E}">
        <p14:creationId xmlns:p14="http://schemas.microsoft.com/office/powerpoint/2010/main" val="289219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918E44F-A29F-4A5F-B09B-29580BC96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962869"/>
            <a:ext cx="6010275" cy="33051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65F2870-3A2B-4B03-8E8C-2D38A271D5FA}"/>
              </a:ext>
            </a:extLst>
          </p:cNvPr>
          <p:cNvSpPr txBox="1"/>
          <p:nvPr/>
        </p:nvSpPr>
        <p:spPr>
          <a:xfrm>
            <a:off x="1422339" y="4621003"/>
            <a:ext cx="9347320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多层前馈神经网络（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multi-layer feedforward neural networks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）：仅在相邻层间全互连、且包含隐含层的神经网络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“前馈”并不意味着网络中信号不能向后传，而是指网络拓扑结构上不存在环或回路。</a:t>
            </a:r>
          </a:p>
        </p:txBody>
      </p:sp>
    </p:spTree>
    <p:extLst>
      <p:ext uri="{BB962C8B-B14F-4D97-AF65-F5344CB8AC3E}">
        <p14:creationId xmlns:p14="http://schemas.microsoft.com/office/powerpoint/2010/main" val="105848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EB3E63-C467-4255-A922-584DE47A3017}"/>
              </a:ext>
            </a:extLst>
          </p:cNvPr>
          <p:cNvSpPr txBox="1"/>
          <p:nvPr/>
        </p:nvSpPr>
        <p:spPr>
          <a:xfrm>
            <a:off x="210342" y="255166"/>
            <a:ext cx="9212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三、误差反向传播算法（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BP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算法、反向传播算法）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7B7C39-FC46-4E4B-90E8-F0E7157FE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63" y="1654669"/>
            <a:ext cx="6330423" cy="35486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47161B4-A5BB-4905-9220-D7B1FB36978B}"/>
              </a:ext>
            </a:extLst>
          </p:cNvPr>
          <p:cNvSpPr txBox="1"/>
          <p:nvPr/>
        </p:nvSpPr>
        <p:spPr>
          <a:xfrm>
            <a:off x="4464784" y="640277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网络及算法中的变量符号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0EF7868-84F1-4915-B3E1-07544F445F5C}"/>
                  </a:ext>
                </a:extLst>
              </p:cNvPr>
              <p:cNvSpPr/>
              <p:nvPr/>
            </p:nvSpPr>
            <p:spPr>
              <a:xfrm>
                <a:off x="206163" y="5548526"/>
                <a:ext cx="6079228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训练集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b="0" i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b="0" i="0">
                                <a:latin typeface="Cambria Math" panose="02040503050406030204" pitchFamily="18" charset="0"/>
                              </a:rPr>
                              <m:t>, …, (</m:t>
                            </m:r>
                            <m:sSub>
                              <m:sSubPr>
                                <m:ctrlP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zh-CN" altLang="en-US" b="0" i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zh-CN" altLang="en-US" b="0" i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b="0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zh-CN" altLang="en-US" b="0" i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b="0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0EF7868-84F1-4915-B3E1-07544F445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63" y="5548526"/>
                <a:ext cx="6079228" cy="374270"/>
              </a:xfrm>
              <a:prstGeom prst="rect">
                <a:avLst/>
              </a:prstGeom>
              <a:blipFill>
                <a:blip r:embed="rId3"/>
                <a:stretch>
                  <a:fillRect l="-903" t="-116129" b="-180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D969BDD3-6E67-4EBA-9957-AC3300851C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4510246"/>
                  </p:ext>
                </p:extLst>
              </p:nvPr>
            </p:nvGraphicFramePr>
            <p:xfrm>
              <a:off x="6466388" y="935204"/>
              <a:ext cx="5622520" cy="51732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11260">
                      <a:extLst>
                        <a:ext uri="{9D8B030D-6E8A-4147-A177-3AD203B41FA5}">
                          <a16:colId xmlns:a16="http://schemas.microsoft.com/office/drawing/2014/main" val="156299518"/>
                        </a:ext>
                      </a:extLst>
                    </a:gridCol>
                    <a:gridCol w="2811260">
                      <a:extLst>
                        <a:ext uri="{9D8B030D-6E8A-4147-A177-3AD203B41FA5}">
                          <a16:colId xmlns:a16="http://schemas.microsoft.com/office/drawing/2014/main" val="56183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变量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意义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76368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输入神经元个数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565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输出神经元个数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4612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隐层神经元个数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3393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输出层第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个神经元的阈值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2138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隐层第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个神经元的阈值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321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b="0" i="1" baseline="-25000" smtClean="0">
                                    <a:latin typeface="Cambria Math" panose="02040503050406030204" pitchFamily="18" charset="0"/>
                                  </a:rPr>
                                  <m:t>𝑖h</m:t>
                                </m:r>
                              </m:oMath>
                            </m:oMathPara>
                          </a14:m>
                          <a:endParaRPr lang="zh-CN" alt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输出层第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个神经元与隐层第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zh-CN" altLang="en-US" i="1" dirty="0" smtClean="0">
                                  <a:latin typeface="Cambria Math" panose="02040503050406030204" pitchFamily="18" charset="0"/>
                                </a:rPr>
                                <m:t>个</m:t>
                              </m:r>
                            </m:oMath>
                          </a14:m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神经元间的连接权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195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baseline="-25000" smtClean="0">
                                    <a:latin typeface="Cambria Math" panose="02040503050406030204" pitchFamily="18" charset="0"/>
                                  </a:rPr>
                                  <m:t>h𝑗</m:t>
                                </m:r>
                              </m:oMath>
                            </m:oMathPara>
                          </a14:m>
                          <a:endParaRPr lang="zh-CN" alt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隐层第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个神经元与输出层第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神经元间的连接权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0952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baseline="-25000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zh-CN" alt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隐层第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个神经元接收到的输入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9495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b="0" i="1" baseline="-2500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zh-CN" alt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输出层第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个神经元接收到的输入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9057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baseline="-2500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zh-CN" alt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隐层第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个神经元的输出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6357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D969BDD3-6E67-4EBA-9957-AC3300851C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4510246"/>
                  </p:ext>
                </p:extLst>
              </p:nvPr>
            </p:nvGraphicFramePr>
            <p:xfrm>
              <a:off x="6466388" y="935204"/>
              <a:ext cx="5622520" cy="51732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11260">
                      <a:extLst>
                        <a:ext uri="{9D8B030D-6E8A-4147-A177-3AD203B41FA5}">
                          <a16:colId xmlns:a16="http://schemas.microsoft.com/office/drawing/2014/main" val="156299518"/>
                        </a:ext>
                      </a:extLst>
                    </a:gridCol>
                    <a:gridCol w="2811260">
                      <a:extLst>
                        <a:ext uri="{9D8B030D-6E8A-4147-A177-3AD203B41FA5}">
                          <a16:colId xmlns:a16="http://schemas.microsoft.com/office/drawing/2014/main" val="56183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变量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意义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76368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6" t="-108197" r="-100866" b="-1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输入神经元个数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565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6" t="-208197" r="-100866" b="-1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输出神经元个数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4612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6" t="-308197" r="-100866" b="-10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隐层神经元个数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3393111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6" t="-395238" r="-100866" b="-882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16" t="-395238" r="-866" b="-8825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138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6" t="-511475" r="-100866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16" t="-511475" r="-866" b="-8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32166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6" t="-351887" r="-100866" b="-36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16" t="-351887" r="-866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9531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6" t="-456190" r="-100866" b="-27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16" t="-456190" r="-866" b="-27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095271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6" t="-556190" r="-100866" b="-17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16" t="-556190" r="-866" b="-17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4952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6" t="-656190" r="-100866" b="-7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16" t="-656190" r="-866" b="-7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9057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6" t="-1301639" r="-100866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16" t="-1301639" r="-866" b="-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6357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939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D625A2-0B00-4372-B8C1-136631F01D2B}"/>
                  </a:ext>
                </a:extLst>
              </p:cNvPr>
              <p:cNvSpPr txBox="1"/>
              <p:nvPr/>
            </p:nvSpPr>
            <p:spPr>
              <a:xfrm>
                <a:off x="1801907" y="369560"/>
                <a:ext cx="8704178" cy="2227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对训练例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假定神经网络的输出为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则网络在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的均方误差为：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D625A2-0B00-4372-B8C1-136631F01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907" y="369560"/>
                <a:ext cx="8704178" cy="2227469"/>
              </a:xfrm>
              <a:prstGeom prst="rect">
                <a:avLst/>
              </a:prstGeom>
              <a:blipFill>
                <a:blip r:embed="rId2"/>
                <a:stretch>
                  <a:fillRect l="-631" r="-3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BE4AD21-DF64-440A-8B16-954AC064C9DA}"/>
                  </a:ext>
                </a:extLst>
              </p:cNvPr>
              <p:cNvSpPr txBox="1"/>
              <p:nvPr/>
            </p:nvSpPr>
            <p:spPr>
              <a:xfrm>
                <a:off x="1801907" y="2597029"/>
                <a:ext cx="8704178" cy="2530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需要确定的参数：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输入层到隐层的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个权值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隐层到输出层的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个权值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隐层神经元的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个阈值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输出层神经元的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个阈值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BE4AD21-DF64-440A-8B16-954AC064C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907" y="2597029"/>
                <a:ext cx="8704178" cy="2530565"/>
              </a:xfrm>
              <a:prstGeom prst="rect">
                <a:avLst/>
              </a:prstGeom>
              <a:blipFill>
                <a:blip r:embed="rId3"/>
                <a:stretch>
                  <a:fillRect l="-631" b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29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1027</Words>
  <Application>Microsoft Office PowerPoint</Application>
  <PresentationFormat>宽屏</PresentationFormat>
  <Paragraphs>169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人工智能中的数学思维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下面是参考</dc:title>
  <dc:creator>许万鹏</dc:creator>
  <cp:lastModifiedBy>许万鹏</cp:lastModifiedBy>
  <cp:revision>319</cp:revision>
  <dcterms:created xsi:type="dcterms:W3CDTF">2022-04-11T06:22:50Z</dcterms:created>
  <dcterms:modified xsi:type="dcterms:W3CDTF">2022-04-14T16:57:59Z</dcterms:modified>
</cp:coreProperties>
</file>