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2" r:id="rId18"/>
    <p:sldId id="274" r:id="rId19"/>
    <p:sldId id="280" r:id="rId20"/>
    <p:sldId id="281" r:id="rId21"/>
    <p:sldId id="275" r:id="rId22"/>
    <p:sldId id="276" r:id="rId23"/>
    <p:sldId id="277" r:id="rId24"/>
    <p:sldId id="278" r:id="rId25"/>
    <p:sldId id="284" r:id="rId26"/>
    <p:sldId id="285" r:id="rId27"/>
    <p:sldId id="282" r:id="rId28"/>
    <p:sldId id="283" r:id="rId29"/>
    <p:sldId id="279" r:id="rId30"/>
    <p:sldId id="288" r:id="rId31"/>
    <p:sldId id="289" r:id="rId32"/>
    <p:sldId id="287" r:id="rId33"/>
    <p:sldId id="286" r:id="rId34"/>
    <p:sldId id="294" r:id="rId35"/>
    <p:sldId id="290" r:id="rId36"/>
    <p:sldId id="292" r:id="rId37"/>
    <p:sldId id="29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万鹏" initials="许万鹏" lastIdx="11" clrIdx="0">
    <p:extLst>
      <p:ext uri="{19B8F6BF-5375-455C-9EA6-DF929625EA0E}">
        <p15:presenceInfo xmlns:p15="http://schemas.microsoft.com/office/powerpoint/2012/main" userId="S-1-5-21-602572588-304065506-27647631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23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4T13:29:17.776" idx="1">
    <p:pos x="6981" y="1806"/>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14T13:44:37.869" idx="10">
    <p:pos x="3541" y="684"/>
    <p:text>按实际范围表示</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14T13:30:13.026" idx="2">
    <p:pos x="7115" y="2821"/>
    <p:text>第五类病毒调用API的次数最多</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14T13:30:36.186" idx="3">
    <p:pos x="6206" y="780"/>
    <p:text>3调用不同的API比较多，2最少，4,6,7离群点少，1离群点最多，3下方，0,5上方</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14T13:31:37.797" idx="4">
    <p:pos x="6154" y="731"/>
    <p:text>文件调用两个极端1和5001</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14T13:32:04.464" idx="5">
    <p:pos x="6116" y="777"/>
    <p:text>和api调用次数相似</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14T13:33:07.259" idx="6">
    <p:pos x="6351" y="731"/>
    <p:text>3调用不同index的平均值最大，2调用不同index的平均值最小，5,6,7平均值相似</p:text>
    <p:extLst>
      <p:ext uri="{C676402C-5697-4E1C-873F-D02D1690AC5C}">
        <p15:threadingInfo xmlns:p15="http://schemas.microsoft.com/office/powerpoint/2012/main" timeZoneBias="-480"/>
      </p:ext>
    </p:extLst>
  </p:cm>
  <p:cm authorId="1" dt="2022-06-14T13:45:09.838" idx="11">
    <p:pos x="6351" y="867"/>
    <p:text>重心</p:text>
    <p:extLst>
      <p:ext uri="{C676402C-5697-4E1C-873F-D02D1690AC5C}">
        <p15:threadingInfo xmlns:p15="http://schemas.microsoft.com/office/powerpoint/2012/main" timeZoneBias="-480">
          <p15:parentCm authorId="1" idx="6"/>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14T13:37:12.010" idx="8">
    <p:pos x="6184" y="731"/>
    <p:text>所有文件调用的线程都相对较少，7线程数的范围最大，0,3,4调用的不同线程数类似</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14T13:35:56.829" idx="7">
    <p:pos x="5998" y="747"/>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14T13:37:24.819" idx="9">
    <p:pos x="4786" y="0"/>
    <p:text>Ldr所有的调用都多，5，Thread32较多，6,7NtDelayEx较多，2,7Process较多</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95695-9EDB-4EF3-B1D2-522CF92CF269}"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F74EE-AA08-4F3E-83D8-7F14B5480805}" type="slidenum">
              <a:rPr lang="zh-CN" altLang="en-US" smtClean="0"/>
              <a:t>‹#›</a:t>
            </a:fld>
            <a:endParaRPr lang="zh-CN" altLang="en-US"/>
          </a:p>
        </p:txBody>
      </p:sp>
    </p:spTree>
    <p:extLst>
      <p:ext uri="{BB962C8B-B14F-4D97-AF65-F5344CB8AC3E}">
        <p14:creationId xmlns:p14="http://schemas.microsoft.com/office/powerpoint/2010/main" val="158672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0F74EE-AA08-4F3E-83D8-7F14B5480805}" type="slidenum">
              <a:rPr lang="zh-CN" altLang="en-US" smtClean="0"/>
              <a:t>7</a:t>
            </a:fld>
            <a:endParaRPr lang="zh-CN" altLang="en-US"/>
          </a:p>
        </p:txBody>
      </p:sp>
    </p:spTree>
    <p:extLst>
      <p:ext uri="{BB962C8B-B14F-4D97-AF65-F5344CB8AC3E}">
        <p14:creationId xmlns:p14="http://schemas.microsoft.com/office/powerpoint/2010/main" val="124969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37889-168A-49CE-A825-308B3A844C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3CEE0C-6E4E-4050-8079-AB6AE75FB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808C89-5748-477C-80C5-7A8C238446CD}"/>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4AA2A31C-2464-4D08-BFDE-3922CDE16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820DD6-4DE8-48BE-9674-5E5FE794481F}"/>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387885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50B11-5526-4730-B31E-208187CB26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4BB872-E87E-46D0-B0EE-4059CFA9E7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5E2B4C-10C6-4BE3-98FA-43FF3651BD86}"/>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0F50E9E5-8D14-4CCF-8E1E-0B2427383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C6EB7F-1A11-4269-901C-C0CBCA0F3601}"/>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241197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5C67B9-FCCC-4385-B9BB-F53865D78B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F95977-CE4B-4751-BAD5-E83F4DF8F73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95AB47-00BE-4261-A34F-699DFCD2FF3C}"/>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E95069B2-3896-4F6F-85D9-003B627636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9B5407-F48F-428F-A9F0-42DC85404F3D}"/>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172307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3C438-09DF-41CF-8582-46AE85835C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A7955D-AFC2-4362-B7BB-40608B491A6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9D75F9-7A84-4FCE-9CDF-E7DCA43C4E5B}"/>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AD742574-5B13-4C66-8ED8-B2239812B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FB6D8E-D2DF-49DC-9FA2-4183057491F3}"/>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215929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0595B-C8A4-4E92-8C1A-1F26179EE2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7C4288-5EA0-4BAB-B044-5B56D5844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EB7FC5-1BCA-4825-81A4-02C007E6C524}"/>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65F9236B-5C94-4A58-BEA6-153969044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582E2-501A-41EC-9DE8-4B7EEAEC4838}"/>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300739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292B5-F685-4456-BC6C-A515C0926A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5FB01A-128A-4787-8AD5-CBED7A085FE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871F63D-2A45-49A4-A81E-86596F847CB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F6CF97-4224-41D7-8BAC-51D82D455E9E}"/>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D75ACDD8-E758-438B-8820-7BAF6077AB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691DAB-538C-4B2B-9E01-8D3494825792}"/>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165897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9BA80-B12E-4D7A-8061-1EDFF98A42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A36A1B-0F6D-4358-B240-9BF5DC2F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0ADE50-C41C-4A28-B3AA-8CDCE9F138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833EF2D-EDA2-4EEC-8D0B-D2B49438C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83A732F-3A7F-4C6E-8326-37595CEABC2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FCAB97-7A3F-47E7-8812-671DD8ABB800}"/>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8" name="页脚占位符 7">
            <a:extLst>
              <a:ext uri="{FF2B5EF4-FFF2-40B4-BE49-F238E27FC236}">
                <a16:creationId xmlns:a16="http://schemas.microsoft.com/office/drawing/2014/main" id="{C8E1094D-0DED-4CCF-B374-1B85CD2A2C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8DA4AA-9FEC-4A8B-BD00-FBC00EC54291}"/>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217625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E9CA8-124B-4760-B2C0-20F9080F31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21F9CE-FE83-4B15-B17F-08FA3B93511A}"/>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4" name="页脚占位符 3">
            <a:extLst>
              <a:ext uri="{FF2B5EF4-FFF2-40B4-BE49-F238E27FC236}">
                <a16:creationId xmlns:a16="http://schemas.microsoft.com/office/drawing/2014/main" id="{9FFE606B-29A3-4865-ABB2-1742EA7A0C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7A304F-AD72-487E-93ED-E66CA0A54ACE}"/>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1005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A9455F-5D99-4F6E-B450-E01BE188A591}"/>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3" name="页脚占位符 2">
            <a:extLst>
              <a:ext uri="{FF2B5EF4-FFF2-40B4-BE49-F238E27FC236}">
                <a16:creationId xmlns:a16="http://schemas.microsoft.com/office/drawing/2014/main" id="{2601130E-5E90-4B14-B377-0F2253A715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E46824-DFB6-405E-BFB2-1A411D8A7264}"/>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87480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12E47-9ACF-4790-B68A-1CBF52B3E7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6D1EAD-4450-40AD-9457-DFD181A32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9120AD3-55DA-424C-BA71-15E82A148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C686EB-56C0-4F5C-AB54-7018D8224F5D}"/>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EF67FE4-ACAE-4F3B-9D02-A825884049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30EEE8-5E6A-4F09-B873-74F40CB559C8}"/>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188299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EC215-8D84-4FD9-9FDF-01EF188985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5CE39A-2AC3-4443-8D93-EB75E50C2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47EAB8-AB66-42EF-90F6-4112CE5F7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AFD33D-1C38-422B-B94C-56E7D553543B}"/>
              </a:ext>
            </a:extLst>
          </p:cNvPr>
          <p:cNvSpPr>
            <a:spLocks noGrp="1"/>
          </p:cNvSpPr>
          <p:nvPr>
            <p:ph type="dt" sz="half" idx="10"/>
          </p:nvPr>
        </p:nvSpPr>
        <p:spPr/>
        <p:txBody>
          <a:bodyPr/>
          <a:lstStyle/>
          <a:p>
            <a:fld id="{CFCB3D77-7262-40B1-99A5-A4E520877F35}"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A5CA990-B0A5-4C93-8792-8338511D97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305F7-76E9-4BC5-B402-B647FC2F7E47}"/>
              </a:ext>
            </a:extLst>
          </p:cNvPr>
          <p:cNvSpPr>
            <a:spLocks noGrp="1"/>
          </p:cNvSpPr>
          <p:nvPr>
            <p:ph type="sldNum" sz="quarter" idx="12"/>
          </p:nvPr>
        </p:nvSpPr>
        <p:spPr/>
        <p:txBody>
          <a:body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29354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5EAA18-503A-4CA6-AE0D-B5B0E2622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51B465-35AF-4060-9E15-DA18B85FA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0D25BA-1AC9-4E0D-9C65-3FCF5D889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B3D77-7262-40B1-99A5-A4E520877F35}"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7065CD98-AFF9-46C8-B9F7-E65848F41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387C74-A852-4C22-BD18-FC45130B4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D4878-799C-4592-A9A5-692183C6FEE1}" type="slidenum">
              <a:rPr lang="zh-CN" altLang="en-US" smtClean="0"/>
              <a:t>‹#›</a:t>
            </a:fld>
            <a:endParaRPr lang="zh-CN" altLang="en-US"/>
          </a:p>
        </p:txBody>
      </p:sp>
    </p:spTree>
    <p:extLst>
      <p:ext uri="{BB962C8B-B14F-4D97-AF65-F5344CB8AC3E}">
        <p14:creationId xmlns:p14="http://schemas.microsoft.com/office/powerpoint/2010/main" val="143946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comments" Target="../comments/commen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gif"/></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02A-ADBF-429F-B2DB-2338AAFBD6C2}"/>
              </a:ext>
            </a:extLst>
          </p:cNvPr>
          <p:cNvSpPr>
            <a:spLocks noGrp="1"/>
          </p:cNvSpPr>
          <p:nvPr>
            <p:ph type="ctrTitle"/>
          </p:nvPr>
        </p:nvSpPr>
        <p:spPr>
          <a:xfrm>
            <a:off x="1051112" y="1102192"/>
            <a:ext cx="10089776" cy="2387600"/>
          </a:xfrm>
        </p:spPr>
        <p:txBody>
          <a:bodyPr/>
          <a:lstStyle/>
          <a:p>
            <a:r>
              <a:rPr lang="zh-CN" altLang="en-US" dirty="0">
                <a:latin typeface="宋体" panose="02010600030101010101" pitchFamily="2" charset="-122"/>
                <a:ea typeface="宋体" panose="02010600030101010101" pitchFamily="2" charset="-122"/>
              </a:rPr>
              <a:t>基于机器学习的恶意软件检测</a:t>
            </a:r>
          </a:p>
        </p:txBody>
      </p:sp>
      <p:sp>
        <p:nvSpPr>
          <p:cNvPr id="3" name="副标题 2">
            <a:extLst>
              <a:ext uri="{FF2B5EF4-FFF2-40B4-BE49-F238E27FC236}">
                <a16:creationId xmlns:a16="http://schemas.microsoft.com/office/drawing/2014/main" id="{DB79AEDF-D1BC-4B4B-A258-C72A298BCA60}"/>
              </a:ext>
            </a:extLst>
          </p:cNvPr>
          <p:cNvSpPr>
            <a:spLocks noGrp="1"/>
          </p:cNvSpPr>
          <p:nvPr>
            <p:ph type="subTitle" idx="1"/>
          </p:nvPr>
        </p:nvSpPr>
        <p:spPr>
          <a:xfrm>
            <a:off x="1051112" y="3602038"/>
            <a:ext cx="10089776" cy="1655762"/>
          </a:xfrm>
        </p:spPr>
        <p:txBody>
          <a:bodyPr/>
          <a:lstStyle/>
          <a:p>
            <a:pPr algn="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以阿里云恶意软件检测比赛为例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信息安全</a:t>
            </a:r>
            <a:r>
              <a:rPr lang="en-US" altLang="zh-CN" dirty="0">
                <a:latin typeface="宋体" panose="02010600030101010101" pitchFamily="2" charset="-122"/>
                <a:ea typeface="宋体" panose="02010600030101010101" pitchFamily="2" charset="-122"/>
              </a:rPr>
              <a:t>19-01</a:t>
            </a:r>
            <a:r>
              <a:rPr lang="zh-CN" altLang="en-US" dirty="0">
                <a:latin typeface="宋体" panose="02010600030101010101" pitchFamily="2" charset="-122"/>
                <a:ea typeface="宋体" panose="02010600030101010101" pitchFamily="2" charset="-122"/>
              </a:rPr>
              <a:t>班</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许万鹏</a:t>
            </a:r>
          </a:p>
        </p:txBody>
      </p:sp>
    </p:spTree>
    <p:extLst>
      <p:ext uri="{BB962C8B-B14F-4D97-AF65-F5344CB8AC3E}">
        <p14:creationId xmlns:p14="http://schemas.microsoft.com/office/powerpoint/2010/main" val="142025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统计特征</a:t>
            </a:r>
            <a:r>
              <a:rPr lang="en-US" altLang="zh-CN" dirty="0" err="1">
                <a:latin typeface="宋体" panose="02010600030101010101" pitchFamily="2" charset="-122"/>
                <a:ea typeface="宋体" panose="02010600030101010101" pitchFamily="2" charset="-122"/>
              </a:rPr>
              <a:t>file_id_cnt</a:t>
            </a:r>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a:t>
            </a:r>
            <a:r>
              <a:rPr lang="zh-CN" altLang="en-US" dirty="0">
                <a:latin typeface="宋体" panose="02010600030101010101" pitchFamily="2" charset="-122"/>
                <a:ea typeface="宋体" panose="02010600030101010101" pitchFamily="2" charset="-122"/>
              </a:rPr>
              <a:t>变量和</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变量间的交叉关系</a:t>
            </a:r>
          </a:p>
        </p:txBody>
      </p:sp>
      <p:pic>
        <p:nvPicPr>
          <p:cNvPr id="7" name="图片 6">
            <a:extLst>
              <a:ext uri="{FF2B5EF4-FFF2-40B4-BE49-F238E27FC236}">
                <a16:creationId xmlns:a16="http://schemas.microsoft.com/office/drawing/2014/main" id="{11589777-A41D-4520-871D-E4805946774F}"/>
              </a:ext>
            </a:extLst>
          </p:cNvPr>
          <p:cNvPicPr>
            <a:picLocks noChangeAspect="1"/>
          </p:cNvPicPr>
          <p:nvPr/>
        </p:nvPicPr>
        <p:blipFill>
          <a:blip r:embed="rId2"/>
          <a:stretch>
            <a:fillRect/>
          </a:stretch>
        </p:blipFill>
        <p:spPr>
          <a:xfrm>
            <a:off x="317339" y="1280285"/>
            <a:ext cx="6612468" cy="2845094"/>
          </a:xfrm>
          <a:prstGeom prst="rect">
            <a:avLst/>
          </a:prstGeom>
        </p:spPr>
      </p:pic>
      <p:pic>
        <p:nvPicPr>
          <p:cNvPr id="3" name="图片 2">
            <a:extLst>
              <a:ext uri="{FF2B5EF4-FFF2-40B4-BE49-F238E27FC236}">
                <a16:creationId xmlns:a16="http://schemas.microsoft.com/office/drawing/2014/main" id="{EC6D96F8-9BED-4E65-857F-10AA04716934}"/>
              </a:ext>
            </a:extLst>
          </p:cNvPr>
          <p:cNvPicPr>
            <a:picLocks noChangeAspect="1"/>
          </p:cNvPicPr>
          <p:nvPr/>
        </p:nvPicPr>
        <p:blipFill>
          <a:blip r:embed="rId3"/>
          <a:stretch>
            <a:fillRect/>
          </a:stretch>
        </p:blipFill>
        <p:spPr>
          <a:xfrm>
            <a:off x="6929807" y="1229547"/>
            <a:ext cx="5113463" cy="3802710"/>
          </a:xfrm>
          <a:prstGeom prst="rect">
            <a:avLst/>
          </a:prstGeom>
        </p:spPr>
      </p:pic>
    </p:spTree>
    <p:extLst>
      <p:ext uri="{BB962C8B-B14F-4D97-AF65-F5344CB8AC3E}">
        <p14:creationId xmlns:p14="http://schemas.microsoft.com/office/powerpoint/2010/main" val="22583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按</a:t>
            </a:r>
            <a:r>
              <a:rPr lang="en-US" altLang="zh-CN" dirty="0" err="1">
                <a:latin typeface="宋体" panose="02010600030101010101" pitchFamily="2" charset="-122"/>
                <a:ea typeface="宋体" panose="02010600030101010101" pitchFamily="2" charset="-122"/>
              </a:rPr>
              <a:t>file_id_cnt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调用次数）将数据划分为</a:t>
            </a:r>
            <a:r>
              <a:rPr lang="en-US" altLang="zh-CN" dirty="0">
                <a:latin typeface="宋体" panose="02010600030101010101" pitchFamily="2" charset="-122"/>
                <a:ea typeface="宋体" panose="02010600030101010101" pitchFamily="2" charset="-122"/>
              </a:rPr>
              <a:t>16</a:t>
            </a:r>
            <a:r>
              <a:rPr lang="zh-CN" altLang="en-US" dirty="0">
                <a:latin typeface="宋体" panose="02010600030101010101" pitchFamily="2" charset="-122"/>
                <a:ea typeface="宋体" panose="02010600030101010101" pitchFamily="2" charset="-122"/>
              </a:rPr>
              <a:t>份，分析</a:t>
            </a:r>
            <a:r>
              <a:rPr lang="en-US" altLang="zh-CN" dirty="0" err="1">
                <a:latin typeface="宋体" panose="02010600030101010101" pitchFamily="2" charset="-122"/>
                <a:ea typeface="宋体" panose="02010600030101010101" pitchFamily="2" charset="-122"/>
              </a:rPr>
              <a:t>file_id_cnt</a:t>
            </a:r>
            <a:r>
              <a:rPr lang="zh-CN" altLang="en-US" dirty="0">
                <a:latin typeface="宋体" panose="02010600030101010101" pitchFamily="2" charset="-122"/>
                <a:ea typeface="宋体" panose="02010600030101010101" pitchFamily="2" charset="-122"/>
              </a:rPr>
              <a:t>变量与</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变量的关系</a:t>
            </a:r>
          </a:p>
        </p:txBody>
      </p:sp>
      <p:pic>
        <p:nvPicPr>
          <p:cNvPr id="3" name="图片 2">
            <a:extLst>
              <a:ext uri="{FF2B5EF4-FFF2-40B4-BE49-F238E27FC236}">
                <a16:creationId xmlns:a16="http://schemas.microsoft.com/office/drawing/2014/main" id="{EE292172-EAE5-496D-852D-83999BD024F9}"/>
              </a:ext>
            </a:extLst>
          </p:cNvPr>
          <p:cNvPicPr>
            <a:picLocks noChangeAspect="1"/>
          </p:cNvPicPr>
          <p:nvPr/>
        </p:nvPicPr>
        <p:blipFill>
          <a:blip r:embed="rId2"/>
          <a:stretch>
            <a:fillRect/>
          </a:stretch>
        </p:blipFill>
        <p:spPr>
          <a:xfrm>
            <a:off x="2432143" y="1160291"/>
            <a:ext cx="7327712" cy="5567885"/>
          </a:xfrm>
          <a:prstGeom prst="rect">
            <a:avLst/>
          </a:prstGeom>
        </p:spPr>
      </p:pic>
    </p:spTree>
    <p:extLst>
      <p:ext uri="{BB962C8B-B14F-4D97-AF65-F5344CB8AC3E}">
        <p14:creationId xmlns:p14="http://schemas.microsoft.com/office/powerpoint/2010/main" val="160263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使用分簇散点图查看</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下</a:t>
            </a:r>
            <a:r>
              <a:rPr lang="en-US" altLang="zh-CN" dirty="0" err="1">
                <a:latin typeface="宋体" panose="02010600030101010101" pitchFamily="2" charset="-122"/>
                <a:ea typeface="宋体" panose="02010600030101010101" pitchFamily="2" charset="-122"/>
              </a:rPr>
              <a:t>file_id_cnt</a:t>
            </a:r>
            <a:r>
              <a:rPr lang="zh-CN" altLang="en-US" dirty="0">
                <a:latin typeface="宋体" panose="02010600030101010101" pitchFamily="2" charset="-122"/>
                <a:ea typeface="宋体" panose="02010600030101010101" pitchFamily="2" charset="-122"/>
              </a:rPr>
              <a:t>的分布</a:t>
            </a:r>
          </a:p>
        </p:txBody>
      </p:sp>
      <p:pic>
        <p:nvPicPr>
          <p:cNvPr id="3" name="图片 2">
            <a:extLst>
              <a:ext uri="{FF2B5EF4-FFF2-40B4-BE49-F238E27FC236}">
                <a16:creationId xmlns:a16="http://schemas.microsoft.com/office/drawing/2014/main" id="{227683C0-2723-4B2E-B24E-7612815A34BC}"/>
              </a:ext>
            </a:extLst>
          </p:cNvPr>
          <p:cNvPicPr>
            <a:picLocks noChangeAspect="1"/>
          </p:cNvPicPr>
          <p:nvPr/>
        </p:nvPicPr>
        <p:blipFill>
          <a:blip r:embed="rId2"/>
          <a:stretch>
            <a:fillRect/>
          </a:stretch>
        </p:blipFill>
        <p:spPr>
          <a:xfrm>
            <a:off x="2068820" y="1213378"/>
            <a:ext cx="8054357" cy="5584109"/>
          </a:xfrm>
          <a:prstGeom prst="rect">
            <a:avLst/>
          </a:prstGeom>
        </p:spPr>
      </p:pic>
      <p:sp>
        <p:nvSpPr>
          <p:cNvPr id="7" name="文本框 6">
            <a:extLst>
              <a:ext uri="{FF2B5EF4-FFF2-40B4-BE49-F238E27FC236}">
                <a16:creationId xmlns:a16="http://schemas.microsoft.com/office/drawing/2014/main" id="{B432DDC2-0D46-4E67-B2DC-459C04F31354}"/>
              </a:ext>
            </a:extLst>
          </p:cNvPr>
          <p:cNvSpPr txBox="1"/>
          <p:nvPr/>
        </p:nvSpPr>
        <p:spPr>
          <a:xfrm>
            <a:off x="11034045" y="3812242"/>
            <a:ext cx="646331" cy="92333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频次</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峰值</a:t>
            </a:r>
          </a:p>
        </p:txBody>
      </p:sp>
    </p:spTree>
    <p:extLst>
      <p:ext uri="{BB962C8B-B14F-4D97-AF65-F5344CB8AC3E}">
        <p14:creationId xmlns:p14="http://schemas.microsoft.com/office/powerpoint/2010/main" val="145037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a:t>
            </a:r>
            <a:r>
              <a:rPr lang="zh-CN" altLang="en-US" dirty="0">
                <a:latin typeface="宋体" panose="02010600030101010101" pitchFamily="2" charset="-122"/>
                <a:ea typeface="宋体" panose="02010600030101010101" pitchFamily="2" charset="-122"/>
              </a:rPr>
              <a:t>变量与</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变量的关系</a:t>
            </a:r>
          </a:p>
        </p:txBody>
      </p:sp>
      <p:pic>
        <p:nvPicPr>
          <p:cNvPr id="3" name="图片 2">
            <a:extLst>
              <a:ext uri="{FF2B5EF4-FFF2-40B4-BE49-F238E27FC236}">
                <a16:creationId xmlns:a16="http://schemas.microsoft.com/office/drawing/2014/main" id="{CBB28A1F-61BE-47BD-8BFF-6B56EAC72A4D}"/>
              </a:ext>
            </a:extLst>
          </p:cNvPr>
          <p:cNvPicPr>
            <a:picLocks noChangeAspect="1"/>
          </p:cNvPicPr>
          <p:nvPr/>
        </p:nvPicPr>
        <p:blipFill>
          <a:blip r:embed="rId2"/>
          <a:stretch>
            <a:fillRect/>
          </a:stretch>
        </p:blipFill>
        <p:spPr>
          <a:xfrm>
            <a:off x="2380927" y="1160291"/>
            <a:ext cx="7430144" cy="4031329"/>
          </a:xfrm>
          <a:prstGeom prst="rect">
            <a:avLst/>
          </a:prstGeom>
        </p:spPr>
      </p:pic>
      <p:sp>
        <p:nvSpPr>
          <p:cNvPr id="7" name="文本框 6">
            <a:extLst>
              <a:ext uri="{FF2B5EF4-FFF2-40B4-BE49-F238E27FC236}">
                <a16:creationId xmlns:a16="http://schemas.microsoft.com/office/drawing/2014/main" id="{BE579DA4-AB0C-4AD8-970B-6D58CD75AEF8}"/>
              </a:ext>
            </a:extLst>
          </p:cNvPr>
          <p:cNvSpPr txBox="1"/>
          <p:nvPr/>
        </p:nvSpPr>
        <p:spPr>
          <a:xfrm>
            <a:off x="10609730" y="3328148"/>
            <a:ext cx="877163"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类别数</a:t>
            </a:r>
          </a:p>
        </p:txBody>
      </p:sp>
    </p:spTree>
    <p:extLst>
      <p:ext uri="{BB962C8B-B14F-4D97-AF65-F5344CB8AC3E}">
        <p14:creationId xmlns:p14="http://schemas.microsoft.com/office/powerpoint/2010/main" val="232056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file_id_unique</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3" name="图片 2">
            <a:extLst>
              <a:ext uri="{FF2B5EF4-FFF2-40B4-BE49-F238E27FC236}">
                <a16:creationId xmlns:a16="http://schemas.microsoft.com/office/drawing/2014/main" id="{AFABB7EA-354F-4E3A-94DB-5BB949BA9C95}"/>
              </a:ext>
            </a:extLst>
          </p:cNvPr>
          <p:cNvPicPr>
            <a:picLocks noChangeAspect="1"/>
          </p:cNvPicPr>
          <p:nvPr/>
        </p:nvPicPr>
        <p:blipFill rotWithShape="1">
          <a:blip r:embed="rId2"/>
          <a:srcRect b="1751"/>
          <a:stretch/>
        </p:blipFill>
        <p:spPr>
          <a:xfrm>
            <a:off x="982536" y="1234250"/>
            <a:ext cx="10226926" cy="4312662"/>
          </a:xfrm>
          <a:prstGeom prst="rect">
            <a:avLst/>
          </a:prstGeom>
        </p:spPr>
      </p:pic>
      <p:sp>
        <p:nvSpPr>
          <p:cNvPr id="2" name="文本框 1">
            <a:extLst>
              <a:ext uri="{FF2B5EF4-FFF2-40B4-BE49-F238E27FC236}">
                <a16:creationId xmlns:a16="http://schemas.microsoft.com/office/drawing/2014/main" id="{700C0C0F-FA20-4B74-98C2-57F3D99D670E}"/>
              </a:ext>
            </a:extLst>
          </p:cNvPr>
          <p:cNvSpPr txBox="1"/>
          <p:nvPr/>
        </p:nvSpPr>
        <p:spPr>
          <a:xfrm>
            <a:off x="9493624" y="4437529"/>
            <a:ext cx="2132315"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调用不同</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的次数</a:t>
            </a:r>
          </a:p>
        </p:txBody>
      </p:sp>
    </p:spTree>
    <p:extLst>
      <p:ext uri="{BB962C8B-B14F-4D97-AF65-F5344CB8AC3E}">
        <p14:creationId xmlns:p14="http://schemas.microsoft.com/office/powerpoint/2010/main" val="160371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使用箱型图查看</a:t>
            </a:r>
            <a:r>
              <a:rPr lang="en-US" altLang="zh-CN" dirty="0" err="1">
                <a:latin typeface="宋体" panose="02010600030101010101" pitchFamily="2" charset="-122"/>
                <a:ea typeface="宋体" panose="02010600030101010101" pitchFamily="2" charset="-122"/>
              </a:rPr>
              <a:t>file_id_unique</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2" name="图片 1">
            <a:extLst>
              <a:ext uri="{FF2B5EF4-FFF2-40B4-BE49-F238E27FC236}">
                <a16:creationId xmlns:a16="http://schemas.microsoft.com/office/drawing/2014/main" id="{4A740FFD-68E8-46BF-B6A3-E9492A19AE51}"/>
              </a:ext>
            </a:extLst>
          </p:cNvPr>
          <p:cNvPicPr>
            <a:picLocks noChangeAspect="1"/>
          </p:cNvPicPr>
          <p:nvPr/>
        </p:nvPicPr>
        <p:blipFill>
          <a:blip r:embed="rId2"/>
          <a:stretch>
            <a:fillRect/>
          </a:stretch>
        </p:blipFill>
        <p:spPr>
          <a:xfrm>
            <a:off x="2339834" y="1237737"/>
            <a:ext cx="7512330" cy="5414079"/>
          </a:xfrm>
          <a:prstGeom prst="rect">
            <a:avLst/>
          </a:prstGeom>
        </p:spPr>
      </p:pic>
    </p:spTree>
    <p:extLst>
      <p:ext uri="{BB962C8B-B14F-4D97-AF65-F5344CB8AC3E}">
        <p14:creationId xmlns:p14="http://schemas.microsoft.com/office/powerpoint/2010/main" val="226479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index</a:t>
            </a:r>
            <a:r>
              <a:rPr lang="zh-CN" altLang="en-US" dirty="0">
                <a:latin typeface="宋体" panose="02010600030101010101" pitchFamily="2" charset="-122"/>
                <a:ea typeface="宋体" panose="02010600030101010101" pitchFamily="2" charset="-122"/>
              </a:rPr>
              <a:t>间的关系</a:t>
            </a:r>
          </a:p>
        </p:txBody>
      </p:sp>
      <p:pic>
        <p:nvPicPr>
          <p:cNvPr id="2" name="图片 1">
            <a:extLst>
              <a:ext uri="{FF2B5EF4-FFF2-40B4-BE49-F238E27FC236}">
                <a16:creationId xmlns:a16="http://schemas.microsoft.com/office/drawing/2014/main" id="{ED4D5DFF-B136-4C8D-A6C0-45188A193D71}"/>
              </a:ext>
            </a:extLst>
          </p:cNvPr>
          <p:cNvPicPr>
            <a:picLocks noChangeAspect="1"/>
          </p:cNvPicPr>
          <p:nvPr/>
        </p:nvPicPr>
        <p:blipFill>
          <a:blip r:embed="rId2"/>
          <a:stretch>
            <a:fillRect/>
          </a:stretch>
        </p:blipFill>
        <p:spPr>
          <a:xfrm>
            <a:off x="2422840" y="1160291"/>
            <a:ext cx="7346317" cy="4922947"/>
          </a:xfrm>
          <a:prstGeom prst="rect">
            <a:avLst/>
          </a:prstGeom>
        </p:spPr>
      </p:pic>
    </p:spTree>
    <p:extLst>
      <p:ext uri="{BB962C8B-B14F-4D97-AF65-F5344CB8AC3E}">
        <p14:creationId xmlns:p14="http://schemas.microsoft.com/office/powerpoint/2010/main" val="48005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file_id_index_nunique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file_id_index_max</a:t>
            </a:r>
            <a:r>
              <a:rPr lang="zh-CN" altLang="en-US" dirty="0">
                <a:latin typeface="宋体" panose="02010600030101010101" pitchFamily="2" charset="-122"/>
                <a:ea typeface="宋体" panose="02010600030101010101" pitchFamily="2" charset="-122"/>
              </a:rPr>
              <a:t>分别与</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2" name="图片 1">
            <a:extLst>
              <a:ext uri="{FF2B5EF4-FFF2-40B4-BE49-F238E27FC236}">
                <a16:creationId xmlns:a16="http://schemas.microsoft.com/office/drawing/2014/main" id="{E1AB3CBC-885C-4DFF-BD5C-DADADBE92BB0}"/>
              </a:ext>
            </a:extLst>
          </p:cNvPr>
          <p:cNvPicPr>
            <a:picLocks noChangeAspect="1"/>
          </p:cNvPicPr>
          <p:nvPr/>
        </p:nvPicPr>
        <p:blipFill>
          <a:blip r:embed="rId2"/>
          <a:stretch>
            <a:fillRect/>
          </a:stretch>
        </p:blipFill>
        <p:spPr>
          <a:xfrm>
            <a:off x="2482125" y="1233605"/>
            <a:ext cx="7227747" cy="5418211"/>
          </a:xfrm>
          <a:prstGeom prst="rect">
            <a:avLst/>
          </a:prstGeom>
        </p:spPr>
      </p:pic>
      <p:sp>
        <p:nvSpPr>
          <p:cNvPr id="4" name="文本框 3">
            <a:extLst>
              <a:ext uri="{FF2B5EF4-FFF2-40B4-BE49-F238E27FC236}">
                <a16:creationId xmlns:a16="http://schemas.microsoft.com/office/drawing/2014/main" id="{734111B1-E1DB-435C-875C-C614A2B0BE05}"/>
              </a:ext>
            </a:extLst>
          </p:cNvPr>
          <p:cNvSpPr txBox="1"/>
          <p:nvPr/>
        </p:nvSpPr>
        <p:spPr>
          <a:xfrm>
            <a:off x="7577418" y="3160059"/>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5001</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3973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使用小提琴图分析</a:t>
            </a:r>
            <a:r>
              <a:rPr lang="en-US" altLang="zh-CN" dirty="0" err="1">
                <a:latin typeface="宋体" panose="02010600030101010101" pitchFamily="2" charset="-122"/>
                <a:ea typeface="宋体" panose="02010600030101010101" pitchFamily="2" charset="-122"/>
              </a:rPr>
              <a:t>file_id_api_nunique</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3" name="图片 2">
            <a:extLst>
              <a:ext uri="{FF2B5EF4-FFF2-40B4-BE49-F238E27FC236}">
                <a16:creationId xmlns:a16="http://schemas.microsoft.com/office/drawing/2014/main" id="{5733D3FF-9EE0-4F40-AD90-81EBF309BFC5}"/>
              </a:ext>
            </a:extLst>
          </p:cNvPr>
          <p:cNvPicPr>
            <a:picLocks noChangeAspect="1"/>
          </p:cNvPicPr>
          <p:nvPr/>
        </p:nvPicPr>
        <p:blipFill>
          <a:blip r:embed="rId2"/>
          <a:stretch>
            <a:fillRect/>
          </a:stretch>
        </p:blipFill>
        <p:spPr>
          <a:xfrm>
            <a:off x="2186722" y="1251315"/>
            <a:ext cx="7818553" cy="5606685"/>
          </a:xfrm>
          <a:prstGeom prst="rect">
            <a:avLst/>
          </a:prstGeom>
        </p:spPr>
      </p:pic>
    </p:spTree>
    <p:extLst>
      <p:ext uri="{BB962C8B-B14F-4D97-AF65-F5344CB8AC3E}">
        <p14:creationId xmlns:p14="http://schemas.microsoft.com/office/powerpoint/2010/main" val="43442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使用小提琴图分析</a:t>
            </a:r>
            <a:r>
              <a:rPr lang="en-US" altLang="zh-CN" dirty="0" err="1">
                <a:latin typeface="宋体" panose="02010600030101010101" pitchFamily="2" charset="-122"/>
                <a:ea typeface="宋体" panose="02010600030101010101" pitchFamily="2" charset="-122"/>
              </a:rPr>
              <a:t>file_id_index_max</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2" name="图片 1">
            <a:extLst>
              <a:ext uri="{FF2B5EF4-FFF2-40B4-BE49-F238E27FC236}">
                <a16:creationId xmlns:a16="http://schemas.microsoft.com/office/drawing/2014/main" id="{B33BA407-1627-40AE-ACB3-17E76BA305F7}"/>
              </a:ext>
            </a:extLst>
          </p:cNvPr>
          <p:cNvPicPr>
            <a:picLocks noChangeAspect="1"/>
          </p:cNvPicPr>
          <p:nvPr/>
        </p:nvPicPr>
        <p:blipFill>
          <a:blip r:embed="rId2"/>
          <a:stretch>
            <a:fillRect/>
          </a:stretch>
        </p:blipFill>
        <p:spPr>
          <a:xfrm>
            <a:off x="1984665" y="1160291"/>
            <a:ext cx="8222668" cy="5672322"/>
          </a:xfrm>
          <a:prstGeom prst="rect">
            <a:avLst/>
          </a:prstGeom>
        </p:spPr>
      </p:pic>
    </p:spTree>
    <p:extLst>
      <p:ext uri="{BB962C8B-B14F-4D97-AF65-F5344CB8AC3E}">
        <p14:creationId xmlns:p14="http://schemas.microsoft.com/office/powerpoint/2010/main" val="152780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F3F8F0E-65F9-40F5-83E9-AEC63F759989}"/>
              </a:ext>
            </a:extLst>
          </p:cNvPr>
          <p:cNvSpPr txBox="1"/>
          <p:nvPr/>
        </p:nvSpPr>
        <p:spPr>
          <a:xfrm>
            <a:off x="342899" y="322736"/>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题意理解</a:t>
            </a:r>
            <a:endParaRPr lang="en-US" altLang="zh-CN" sz="32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304699D-1CB9-4048-8669-12AC98716B2A}"/>
              </a:ext>
            </a:extLst>
          </p:cNvPr>
          <p:cNvSpPr txBox="1"/>
          <p:nvPr/>
        </p:nvSpPr>
        <p:spPr>
          <a:xfrm>
            <a:off x="834788" y="1021704"/>
            <a:ext cx="10522424"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恶意软件是一种被设计用来对目标计算机造成破坏或者占用目标计算机资源的软件，传统的恶意软件包括蠕虫、木马等，这些恶意软件严重侵犯用户合法权益，甚至将为用户及他人带来巨大的经济或其他形式的利益损失。近年来随着虚拟货币进入大众视野，挖矿类的恶意程序也开始大量涌现，黑客通过入侵恶意挖矿程序获取巨额收益。当前恶意软件的检测技术主要有特征码检测、行为检测和启发式检测等，配合使用机器学习可以在一定程度上提高泛化能力，提升恶意样本的识别率。</a:t>
            </a:r>
          </a:p>
        </p:txBody>
      </p:sp>
      <p:pic>
        <p:nvPicPr>
          <p:cNvPr id="5126" name="Picture 6" descr="http://mms2.baidu.com/it/u=4279272055,3628378619&amp;fm=253&amp;app=138&amp;f=JPEG&amp;fmt=auto&amp;q=75?w=890&amp;h=500">
            <a:extLst>
              <a:ext uri="{FF2B5EF4-FFF2-40B4-BE49-F238E27FC236}">
                <a16:creationId xmlns:a16="http://schemas.microsoft.com/office/drawing/2014/main" id="{FBAFB3D8-8987-45E8-8CB7-F757C9C54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554173"/>
            <a:ext cx="7134226" cy="400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8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使用分布散点图分析</a:t>
            </a:r>
            <a:r>
              <a:rPr lang="en-US" altLang="zh-CN" dirty="0" err="1">
                <a:latin typeface="宋体" panose="02010600030101010101" pitchFamily="2" charset="-122"/>
                <a:ea typeface="宋体" panose="02010600030101010101" pitchFamily="2" charset="-122"/>
              </a:rPr>
              <a:t>file_id_index_max</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2" name="图片 1">
            <a:extLst>
              <a:ext uri="{FF2B5EF4-FFF2-40B4-BE49-F238E27FC236}">
                <a16:creationId xmlns:a16="http://schemas.microsoft.com/office/drawing/2014/main" id="{0B45E6C1-6C8E-46D0-9494-180F1035601A}"/>
              </a:ext>
            </a:extLst>
          </p:cNvPr>
          <p:cNvPicPr>
            <a:picLocks noChangeAspect="1"/>
          </p:cNvPicPr>
          <p:nvPr/>
        </p:nvPicPr>
        <p:blipFill>
          <a:blip r:embed="rId2"/>
          <a:stretch>
            <a:fillRect/>
          </a:stretch>
        </p:blipFill>
        <p:spPr>
          <a:xfrm>
            <a:off x="2109743" y="1160291"/>
            <a:ext cx="7972511" cy="5620373"/>
          </a:xfrm>
          <a:prstGeom prst="rect">
            <a:avLst/>
          </a:prstGeom>
        </p:spPr>
      </p:pic>
    </p:spTree>
    <p:extLst>
      <p:ext uri="{BB962C8B-B14F-4D97-AF65-F5344CB8AC3E}">
        <p14:creationId xmlns:p14="http://schemas.microsoft.com/office/powerpoint/2010/main" val="407856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使用箱线图分析</a:t>
            </a:r>
            <a:r>
              <a:rPr lang="en-US" altLang="zh-CN" dirty="0" err="1">
                <a:latin typeface="宋体" panose="02010600030101010101" pitchFamily="2" charset="-122"/>
                <a:ea typeface="宋体" panose="02010600030101010101" pitchFamily="2" charset="-122"/>
              </a:rPr>
              <a:t>file_id_tid_nunique</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3" name="图片 2">
            <a:extLst>
              <a:ext uri="{FF2B5EF4-FFF2-40B4-BE49-F238E27FC236}">
                <a16:creationId xmlns:a16="http://schemas.microsoft.com/office/drawing/2014/main" id="{09380089-A929-4DB3-A7BC-0D568A69BB98}"/>
              </a:ext>
            </a:extLst>
          </p:cNvPr>
          <p:cNvPicPr>
            <a:picLocks noChangeAspect="1"/>
          </p:cNvPicPr>
          <p:nvPr/>
        </p:nvPicPr>
        <p:blipFill>
          <a:blip r:embed="rId2"/>
          <a:stretch>
            <a:fillRect/>
          </a:stretch>
        </p:blipFill>
        <p:spPr>
          <a:xfrm>
            <a:off x="2447953" y="1160291"/>
            <a:ext cx="7296092" cy="5573808"/>
          </a:xfrm>
          <a:prstGeom prst="rect">
            <a:avLst/>
          </a:prstGeom>
        </p:spPr>
      </p:pic>
    </p:spTree>
    <p:extLst>
      <p:ext uri="{BB962C8B-B14F-4D97-AF65-F5344CB8AC3E}">
        <p14:creationId xmlns:p14="http://schemas.microsoft.com/office/powerpoint/2010/main" val="108743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使用小提琴图分析</a:t>
            </a:r>
            <a:r>
              <a:rPr lang="en-US" altLang="zh-CN" dirty="0" err="1">
                <a:latin typeface="宋体" panose="02010600030101010101" pitchFamily="2" charset="-122"/>
                <a:ea typeface="宋体" panose="02010600030101010101" pitchFamily="2" charset="-122"/>
              </a:rPr>
              <a:t>file_id_tid_nunique</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3" name="图片 2">
            <a:extLst>
              <a:ext uri="{FF2B5EF4-FFF2-40B4-BE49-F238E27FC236}">
                <a16:creationId xmlns:a16="http://schemas.microsoft.com/office/drawing/2014/main" id="{6AD0E1CA-C013-4EAA-B0E5-867118405C1D}"/>
              </a:ext>
            </a:extLst>
          </p:cNvPr>
          <p:cNvPicPr>
            <a:picLocks noChangeAspect="1"/>
          </p:cNvPicPr>
          <p:nvPr/>
        </p:nvPicPr>
        <p:blipFill>
          <a:blip r:embed="rId2"/>
          <a:stretch>
            <a:fillRect/>
          </a:stretch>
        </p:blipFill>
        <p:spPr>
          <a:xfrm>
            <a:off x="2375256" y="1160291"/>
            <a:ext cx="7441485" cy="5643989"/>
          </a:xfrm>
          <a:prstGeom prst="rect">
            <a:avLst/>
          </a:prstGeom>
        </p:spPr>
      </p:pic>
    </p:spTree>
    <p:extLst>
      <p:ext uri="{BB962C8B-B14F-4D97-AF65-F5344CB8AC3E}">
        <p14:creationId xmlns:p14="http://schemas.microsoft.com/office/powerpoint/2010/main" val="170911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err="1">
                <a:latin typeface="宋体" panose="02010600030101010101" pitchFamily="2" charset="-122"/>
                <a:ea typeface="宋体" panose="02010600030101010101" pitchFamily="2" charset="-122"/>
              </a:rPr>
              <a:t>file_id_tid</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max</a:t>
            </a:r>
            <a:r>
              <a:rPr lang="zh-CN" altLang="en-US" dirty="0">
                <a:latin typeface="宋体" panose="02010600030101010101" pitchFamily="2" charset="-122"/>
                <a:ea typeface="宋体" panose="02010600030101010101" pitchFamily="2" charset="-122"/>
              </a:rPr>
              <a:t>特征，将</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最大值大于</a:t>
            </a:r>
            <a:r>
              <a:rPr lang="en-US" altLang="zh-CN" dirty="0">
                <a:latin typeface="宋体" panose="02010600030101010101" pitchFamily="2" charset="-122"/>
                <a:ea typeface="宋体" panose="02010600030101010101" pitchFamily="2" charset="-122"/>
              </a:rPr>
              <a:t>3000</a:t>
            </a:r>
            <a:r>
              <a:rPr lang="zh-CN" altLang="en-US" dirty="0">
                <a:latin typeface="宋体" panose="02010600030101010101" pitchFamily="2" charset="-122"/>
                <a:ea typeface="宋体" panose="02010600030101010101" pitchFamily="2" charset="-122"/>
              </a:rPr>
              <a:t>的数据和整体比较</a:t>
            </a:r>
          </a:p>
        </p:txBody>
      </p:sp>
      <p:pic>
        <p:nvPicPr>
          <p:cNvPr id="3" name="图片 2">
            <a:extLst>
              <a:ext uri="{FF2B5EF4-FFF2-40B4-BE49-F238E27FC236}">
                <a16:creationId xmlns:a16="http://schemas.microsoft.com/office/drawing/2014/main" id="{638EBE5B-42C5-4551-B84E-710D4EC36D14}"/>
              </a:ext>
            </a:extLst>
          </p:cNvPr>
          <p:cNvPicPr>
            <a:picLocks noChangeAspect="1"/>
          </p:cNvPicPr>
          <p:nvPr/>
        </p:nvPicPr>
        <p:blipFill>
          <a:blip r:embed="rId2"/>
          <a:stretch>
            <a:fillRect/>
          </a:stretch>
        </p:blipFill>
        <p:spPr>
          <a:xfrm>
            <a:off x="2670564" y="1185586"/>
            <a:ext cx="6850870" cy="5466230"/>
          </a:xfrm>
          <a:prstGeom prst="rect">
            <a:avLst/>
          </a:prstGeom>
        </p:spPr>
      </p:pic>
    </p:spTree>
    <p:extLst>
      <p:ext uri="{BB962C8B-B14F-4D97-AF65-F5344CB8AC3E}">
        <p14:creationId xmlns:p14="http://schemas.microsoft.com/office/powerpoint/2010/main" val="70388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高级数据探索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301779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分析</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间的关系</a:t>
            </a:r>
          </a:p>
        </p:txBody>
      </p:sp>
      <p:pic>
        <p:nvPicPr>
          <p:cNvPr id="3" name="图片 2">
            <a:extLst>
              <a:ext uri="{FF2B5EF4-FFF2-40B4-BE49-F238E27FC236}">
                <a16:creationId xmlns:a16="http://schemas.microsoft.com/office/drawing/2014/main" id="{6E7062A6-530B-4965-A430-A573BDEDBD77}"/>
              </a:ext>
            </a:extLst>
          </p:cNvPr>
          <p:cNvPicPr>
            <a:picLocks noChangeAspect="1"/>
          </p:cNvPicPr>
          <p:nvPr/>
        </p:nvPicPr>
        <p:blipFill>
          <a:blip r:embed="rId2"/>
          <a:stretch>
            <a:fillRect/>
          </a:stretch>
        </p:blipFill>
        <p:spPr>
          <a:xfrm>
            <a:off x="4231366" y="0"/>
            <a:ext cx="3366198" cy="6858000"/>
          </a:xfrm>
          <a:prstGeom prst="rect">
            <a:avLst/>
          </a:prstGeom>
        </p:spPr>
      </p:pic>
      <p:pic>
        <p:nvPicPr>
          <p:cNvPr id="5" name="图片 4">
            <a:extLst>
              <a:ext uri="{FF2B5EF4-FFF2-40B4-BE49-F238E27FC236}">
                <a16:creationId xmlns:a16="http://schemas.microsoft.com/office/drawing/2014/main" id="{CB9B07C6-9A33-4AB9-A017-60FE0B781216}"/>
              </a:ext>
            </a:extLst>
          </p:cNvPr>
          <p:cNvPicPr>
            <a:picLocks noChangeAspect="1"/>
          </p:cNvPicPr>
          <p:nvPr/>
        </p:nvPicPr>
        <p:blipFill>
          <a:blip r:embed="rId3"/>
          <a:stretch>
            <a:fillRect/>
          </a:stretch>
        </p:blipFill>
        <p:spPr>
          <a:xfrm>
            <a:off x="7832287" y="0"/>
            <a:ext cx="4084674" cy="5006774"/>
          </a:xfrm>
          <a:prstGeom prst="rect">
            <a:avLst/>
          </a:prstGeom>
        </p:spPr>
      </p:pic>
    </p:spTree>
    <p:extLst>
      <p:ext uri="{BB962C8B-B14F-4D97-AF65-F5344CB8AC3E}">
        <p14:creationId xmlns:p14="http://schemas.microsoft.com/office/powerpoint/2010/main" val="51098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特征工程</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构建基础特征</a:t>
            </a:r>
          </a:p>
        </p:txBody>
      </p:sp>
      <p:pic>
        <p:nvPicPr>
          <p:cNvPr id="3" name="图片 2">
            <a:extLst>
              <a:ext uri="{FF2B5EF4-FFF2-40B4-BE49-F238E27FC236}">
                <a16:creationId xmlns:a16="http://schemas.microsoft.com/office/drawing/2014/main" id="{FCCB7E29-D6EA-46CE-9BE3-A965B2C46CE2}"/>
              </a:ext>
            </a:extLst>
          </p:cNvPr>
          <p:cNvPicPr>
            <a:picLocks noChangeAspect="1"/>
          </p:cNvPicPr>
          <p:nvPr/>
        </p:nvPicPr>
        <p:blipFill>
          <a:blip r:embed="rId2"/>
          <a:stretch>
            <a:fillRect/>
          </a:stretch>
        </p:blipFill>
        <p:spPr>
          <a:xfrm>
            <a:off x="2624788" y="206184"/>
            <a:ext cx="6942422" cy="4016088"/>
          </a:xfrm>
          <a:prstGeom prst="rect">
            <a:avLst/>
          </a:prstGeom>
        </p:spPr>
      </p:pic>
      <p:pic>
        <p:nvPicPr>
          <p:cNvPr id="4" name="图片 3">
            <a:extLst>
              <a:ext uri="{FF2B5EF4-FFF2-40B4-BE49-F238E27FC236}">
                <a16:creationId xmlns:a16="http://schemas.microsoft.com/office/drawing/2014/main" id="{C3AD4B08-3ED1-4E4F-95F0-DD2344FB1F4A}"/>
              </a:ext>
            </a:extLst>
          </p:cNvPr>
          <p:cNvPicPr>
            <a:picLocks noChangeAspect="1"/>
          </p:cNvPicPr>
          <p:nvPr/>
        </p:nvPicPr>
        <p:blipFill>
          <a:blip r:embed="rId3"/>
          <a:stretch>
            <a:fillRect/>
          </a:stretch>
        </p:blipFill>
        <p:spPr>
          <a:xfrm>
            <a:off x="3079438" y="4305651"/>
            <a:ext cx="6033123" cy="2470883"/>
          </a:xfrm>
          <a:prstGeom prst="rect">
            <a:avLst/>
          </a:prstGeom>
        </p:spPr>
      </p:pic>
    </p:spTree>
    <p:extLst>
      <p:ext uri="{BB962C8B-B14F-4D97-AF65-F5344CB8AC3E}">
        <p14:creationId xmlns:p14="http://schemas.microsoft.com/office/powerpoint/2010/main" val="239279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特征工程</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构建基础特征</a:t>
            </a:r>
          </a:p>
        </p:txBody>
      </p:sp>
      <p:pic>
        <p:nvPicPr>
          <p:cNvPr id="2" name="图片 1">
            <a:extLst>
              <a:ext uri="{FF2B5EF4-FFF2-40B4-BE49-F238E27FC236}">
                <a16:creationId xmlns:a16="http://schemas.microsoft.com/office/drawing/2014/main" id="{ECB3A599-2699-458A-AEF0-CDF2E8452D6E}"/>
              </a:ext>
            </a:extLst>
          </p:cNvPr>
          <p:cNvPicPr>
            <a:picLocks noChangeAspect="1"/>
          </p:cNvPicPr>
          <p:nvPr/>
        </p:nvPicPr>
        <p:blipFill>
          <a:blip r:embed="rId2"/>
          <a:stretch>
            <a:fillRect/>
          </a:stretch>
        </p:blipFill>
        <p:spPr>
          <a:xfrm>
            <a:off x="2541882" y="162013"/>
            <a:ext cx="7108229" cy="4136635"/>
          </a:xfrm>
          <a:prstGeom prst="rect">
            <a:avLst/>
          </a:prstGeom>
        </p:spPr>
      </p:pic>
      <p:pic>
        <p:nvPicPr>
          <p:cNvPr id="5" name="图片 4">
            <a:extLst>
              <a:ext uri="{FF2B5EF4-FFF2-40B4-BE49-F238E27FC236}">
                <a16:creationId xmlns:a16="http://schemas.microsoft.com/office/drawing/2014/main" id="{764DFDEF-2381-48A1-A95E-0DAB804B48C1}"/>
              </a:ext>
            </a:extLst>
          </p:cNvPr>
          <p:cNvPicPr>
            <a:picLocks noChangeAspect="1"/>
          </p:cNvPicPr>
          <p:nvPr/>
        </p:nvPicPr>
        <p:blipFill>
          <a:blip r:embed="rId3"/>
          <a:stretch>
            <a:fillRect/>
          </a:stretch>
        </p:blipFill>
        <p:spPr>
          <a:xfrm>
            <a:off x="3303560" y="4298648"/>
            <a:ext cx="5584875" cy="2354640"/>
          </a:xfrm>
          <a:prstGeom prst="rect">
            <a:avLst/>
          </a:prstGeom>
        </p:spPr>
      </p:pic>
    </p:spTree>
    <p:extLst>
      <p:ext uri="{BB962C8B-B14F-4D97-AF65-F5344CB8AC3E}">
        <p14:creationId xmlns:p14="http://schemas.microsoft.com/office/powerpoint/2010/main" val="2621392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特征工程</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构建</a:t>
            </a:r>
            <a:r>
              <a:rPr lang="en-US" altLang="zh-CN" dirty="0">
                <a:latin typeface="宋体" panose="02010600030101010101" pitchFamily="2" charset="-122"/>
                <a:ea typeface="宋体" panose="02010600030101010101" pitchFamily="2" charset="-122"/>
              </a:rPr>
              <a:t>pivot</a:t>
            </a:r>
            <a:r>
              <a:rPr lang="zh-CN" altLang="en-US" dirty="0">
                <a:latin typeface="宋体" panose="02010600030101010101" pitchFamily="2" charset="-122"/>
                <a:ea typeface="宋体" panose="02010600030101010101" pitchFamily="2" charset="-122"/>
              </a:rPr>
              <a:t>特征</a:t>
            </a:r>
          </a:p>
        </p:txBody>
      </p:sp>
      <p:pic>
        <p:nvPicPr>
          <p:cNvPr id="2" name="图片 1">
            <a:extLst>
              <a:ext uri="{FF2B5EF4-FFF2-40B4-BE49-F238E27FC236}">
                <a16:creationId xmlns:a16="http://schemas.microsoft.com/office/drawing/2014/main" id="{E2045B0D-95A3-41AB-8EC1-26D2B6C7D097}"/>
              </a:ext>
            </a:extLst>
          </p:cNvPr>
          <p:cNvPicPr>
            <a:picLocks noChangeAspect="1"/>
          </p:cNvPicPr>
          <p:nvPr/>
        </p:nvPicPr>
        <p:blipFill>
          <a:blip r:embed="rId2"/>
          <a:stretch>
            <a:fillRect/>
          </a:stretch>
        </p:blipFill>
        <p:spPr>
          <a:xfrm>
            <a:off x="479572" y="1160291"/>
            <a:ext cx="11232853" cy="5029636"/>
          </a:xfrm>
          <a:prstGeom prst="rect">
            <a:avLst/>
          </a:prstGeom>
        </p:spPr>
      </p:pic>
    </p:spTree>
    <p:extLst>
      <p:ext uri="{BB962C8B-B14F-4D97-AF65-F5344CB8AC3E}">
        <p14:creationId xmlns:p14="http://schemas.microsoft.com/office/powerpoint/2010/main" val="2972537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特征工程</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构建</a:t>
            </a:r>
            <a:r>
              <a:rPr lang="en-US" altLang="zh-CN" dirty="0">
                <a:latin typeface="宋体" panose="02010600030101010101" pitchFamily="2" charset="-122"/>
                <a:ea typeface="宋体" panose="02010600030101010101" pitchFamily="2" charset="-122"/>
              </a:rPr>
              <a:t>pivot</a:t>
            </a:r>
            <a:r>
              <a:rPr lang="zh-CN" altLang="en-US" dirty="0">
                <a:latin typeface="宋体" panose="02010600030101010101" pitchFamily="2" charset="-122"/>
                <a:ea typeface="宋体" panose="02010600030101010101" pitchFamily="2" charset="-122"/>
              </a:rPr>
              <a:t>特征</a:t>
            </a:r>
          </a:p>
        </p:txBody>
      </p:sp>
      <p:pic>
        <p:nvPicPr>
          <p:cNvPr id="4" name="图片 3">
            <a:extLst>
              <a:ext uri="{FF2B5EF4-FFF2-40B4-BE49-F238E27FC236}">
                <a16:creationId xmlns:a16="http://schemas.microsoft.com/office/drawing/2014/main" id="{8F14BF97-B36D-4127-A628-CCA82093843C}"/>
              </a:ext>
            </a:extLst>
          </p:cNvPr>
          <p:cNvPicPr>
            <a:picLocks noChangeAspect="1"/>
          </p:cNvPicPr>
          <p:nvPr/>
        </p:nvPicPr>
        <p:blipFill>
          <a:blip r:embed="rId2"/>
          <a:stretch>
            <a:fillRect/>
          </a:stretch>
        </p:blipFill>
        <p:spPr>
          <a:xfrm>
            <a:off x="330969" y="1213827"/>
            <a:ext cx="11530059" cy="5022015"/>
          </a:xfrm>
          <a:prstGeom prst="rect">
            <a:avLst/>
          </a:prstGeom>
        </p:spPr>
      </p:pic>
    </p:spTree>
    <p:extLst>
      <p:ext uri="{BB962C8B-B14F-4D97-AF65-F5344CB8AC3E}">
        <p14:creationId xmlns:p14="http://schemas.microsoft.com/office/powerpoint/2010/main" val="344657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特征工程</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获取标签、基础特征与</a:t>
            </a:r>
            <a:r>
              <a:rPr lang="en-US" altLang="zh-CN" dirty="0">
                <a:latin typeface="宋体" panose="02010600030101010101" pitchFamily="2" charset="-122"/>
                <a:ea typeface="宋体" panose="02010600030101010101" pitchFamily="2" charset="-122"/>
              </a:rPr>
              <a:t>pivot</a:t>
            </a:r>
            <a:r>
              <a:rPr lang="zh-CN" altLang="en-US" dirty="0">
                <a:latin typeface="宋体" panose="02010600030101010101" pitchFamily="2" charset="-122"/>
                <a:ea typeface="宋体" panose="02010600030101010101" pitchFamily="2" charset="-122"/>
              </a:rPr>
              <a:t>特征合并、构建评估指标、</a:t>
            </a:r>
            <a:r>
              <a:rPr lang="en-US" altLang="zh-CN" dirty="0" err="1">
                <a:latin typeface="宋体" panose="02010600030101010101" pitchFamily="2" charset="-122"/>
                <a:ea typeface="宋体" panose="02010600030101010101" pitchFamily="2" charset="-122"/>
              </a:rPr>
              <a:t>LightGBM</a:t>
            </a:r>
            <a:r>
              <a:rPr lang="zh-CN" altLang="en-US" dirty="0">
                <a:latin typeface="宋体" panose="02010600030101010101" pitchFamily="2" charset="-122"/>
                <a:ea typeface="宋体" panose="02010600030101010101" pitchFamily="2" charset="-122"/>
              </a:rPr>
              <a:t>五折交叉验证</a:t>
            </a:r>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最后计算特征间的相关性系数，使用热力图可视化显示</a:t>
            </a:r>
          </a:p>
        </p:txBody>
      </p:sp>
      <p:pic>
        <p:nvPicPr>
          <p:cNvPr id="3" name="图片 2">
            <a:extLst>
              <a:ext uri="{FF2B5EF4-FFF2-40B4-BE49-F238E27FC236}">
                <a16:creationId xmlns:a16="http://schemas.microsoft.com/office/drawing/2014/main" id="{14325612-4E36-4D0B-AE12-D4F18F80464B}"/>
              </a:ext>
            </a:extLst>
          </p:cNvPr>
          <p:cNvPicPr>
            <a:picLocks noChangeAspect="1"/>
          </p:cNvPicPr>
          <p:nvPr/>
        </p:nvPicPr>
        <p:blipFill>
          <a:blip r:embed="rId2"/>
          <a:stretch>
            <a:fillRect/>
          </a:stretch>
        </p:blipFill>
        <p:spPr>
          <a:xfrm>
            <a:off x="3557838" y="1553031"/>
            <a:ext cx="5076322" cy="5251180"/>
          </a:xfrm>
          <a:prstGeom prst="rect">
            <a:avLst/>
          </a:prstGeom>
        </p:spPr>
      </p:pic>
    </p:spTree>
    <p:extLst>
      <p:ext uri="{BB962C8B-B14F-4D97-AF65-F5344CB8AC3E}">
        <p14:creationId xmlns:p14="http://schemas.microsoft.com/office/powerpoint/2010/main" val="428047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12908"/>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数据说明</a:t>
            </a:r>
            <a:endParaRPr lang="en-US" altLang="zh-CN" sz="3200" dirty="0">
              <a:latin typeface="宋体" panose="02010600030101010101" pitchFamily="2" charset="-122"/>
              <a:ea typeface="宋体" panose="02010600030101010101" pitchFamily="2" charset="-122"/>
            </a:endParaRPr>
          </a:p>
        </p:txBody>
      </p:sp>
      <p:graphicFrame>
        <p:nvGraphicFramePr>
          <p:cNvPr id="12" name="表格 11">
            <a:extLst>
              <a:ext uri="{FF2B5EF4-FFF2-40B4-BE49-F238E27FC236}">
                <a16:creationId xmlns:a16="http://schemas.microsoft.com/office/drawing/2014/main" id="{9047FDF7-0F0C-422D-A7DB-A9F070CAFBF9}"/>
              </a:ext>
            </a:extLst>
          </p:cNvPr>
          <p:cNvGraphicFramePr>
            <a:graphicFrameLocks noGrp="1"/>
          </p:cNvGraphicFramePr>
          <p:nvPr>
            <p:extLst>
              <p:ext uri="{D42A27DB-BD31-4B8C-83A1-F6EECF244321}">
                <p14:modId xmlns:p14="http://schemas.microsoft.com/office/powerpoint/2010/main" val="194874183"/>
              </p:ext>
            </p:extLst>
          </p:nvPr>
        </p:nvGraphicFramePr>
        <p:xfrm>
          <a:off x="834787" y="1237139"/>
          <a:ext cx="10522425" cy="3017520"/>
        </p:xfrm>
        <a:graphic>
          <a:graphicData uri="http://schemas.openxmlformats.org/drawingml/2006/table">
            <a:tbl>
              <a:tblPr/>
              <a:tblGrid>
                <a:gridCol w="3507475">
                  <a:extLst>
                    <a:ext uri="{9D8B030D-6E8A-4147-A177-3AD203B41FA5}">
                      <a16:colId xmlns:a16="http://schemas.microsoft.com/office/drawing/2014/main" val="3273382376"/>
                    </a:ext>
                  </a:extLst>
                </a:gridCol>
                <a:gridCol w="3507475">
                  <a:extLst>
                    <a:ext uri="{9D8B030D-6E8A-4147-A177-3AD203B41FA5}">
                      <a16:colId xmlns:a16="http://schemas.microsoft.com/office/drawing/2014/main" val="245130306"/>
                    </a:ext>
                  </a:extLst>
                </a:gridCol>
                <a:gridCol w="3507475">
                  <a:extLst>
                    <a:ext uri="{9D8B030D-6E8A-4147-A177-3AD203B41FA5}">
                      <a16:colId xmlns:a16="http://schemas.microsoft.com/office/drawing/2014/main" val="3407488940"/>
                    </a:ext>
                  </a:extLst>
                </a:gridCol>
              </a:tblGrid>
              <a:tr h="0">
                <a:tc>
                  <a:txBody>
                    <a:bodyPr/>
                    <a:lstStyle/>
                    <a:p>
                      <a:pPr algn="ctr" fontAlgn="t"/>
                      <a:r>
                        <a:rPr lang="zh-CN" altLang="en-US" b="0" dirty="0">
                          <a:effectLst/>
                          <a:latin typeface="宋体" panose="02010600030101010101" pitchFamily="2" charset="-122"/>
                          <a:ea typeface="宋体" panose="02010600030101010101" pitchFamily="2" charset="-122"/>
                        </a:rPr>
                        <a:t>字段</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zh-CN" altLang="en-US" b="0">
                          <a:effectLst/>
                          <a:latin typeface="宋体" panose="02010600030101010101" pitchFamily="2" charset="-122"/>
                          <a:ea typeface="宋体" panose="02010600030101010101" pitchFamily="2" charset="-122"/>
                        </a:rPr>
                        <a:t>类型</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zh-CN" altLang="en-US" b="0">
                          <a:effectLst/>
                          <a:latin typeface="宋体" panose="02010600030101010101" pitchFamily="2" charset="-122"/>
                          <a:ea typeface="宋体" panose="02010600030101010101" pitchFamily="2" charset="-122"/>
                        </a:rPr>
                        <a:t>解释</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extLst>
                  <a:ext uri="{0D108BD9-81ED-4DB2-BD59-A6C34878D82A}">
                    <a16:rowId xmlns:a16="http://schemas.microsoft.com/office/drawing/2014/main" val="71895798"/>
                  </a:ext>
                </a:extLst>
              </a:tr>
              <a:tr h="0">
                <a:tc>
                  <a:txBody>
                    <a:bodyPr/>
                    <a:lstStyle/>
                    <a:p>
                      <a:pPr algn="ctr" fontAlgn="t"/>
                      <a:r>
                        <a:rPr lang="en-US" b="0" dirty="0" err="1">
                          <a:effectLst/>
                          <a:latin typeface="宋体" panose="02010600030101010101" pitchFamily="2" charset="-122"/>
                          <a:ea typeface="宋体" panose="02010600030101010101" pitchFamily="2" charset="-122"/>
                        </a:rPr>
                        <a:t>file_id</a:t>
                      </a:r>
                      <a:endParaRPr lang="en-US" b="0" dirty="0">
                        <a:effectLst/>
                        <a:latin typeface="宋体" panose="02010600030101010101" pitchFamily="2" charset="-122"/>
                        <a:ea typeface="宋体" panose="02010600030101010101" pitchFamily="2" charset="-122"/>
                      </a:endParaRP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en-US" b="0" dirty="0" err="1">
                          <a:effectLst/>
                          <a:latin typeface="宋体" panose="02010600030101010101" pitchFamily="2" charset="-122"/>
                          <a:ea typeface="宋体" panose="02010600030101010101" pitchFamily="2" charset="-122"/>
                        </a:rPr>
                        <a:t>bigint</a:t>
                      </a:r>
                      <a:endParaRPr lang="en-US" b="0" dirty="0">
                        <a:effectLst/>
                        <a:latin typeface="宋体" panose="02010600030101010101" pitchFamily="2" charset="-122"/>
                        <a:ea typeface="宋体" panose="02010600030101010101" pitchFamily="2" charset="-122"/>
                      </a:endParaRP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zh-CN" altLang="en-US" b="0">
                          <a:effectLst/>
                          <a:latin typeface="宋体" panose="02010600030101010101" pitchFamily="2" charset="-122"/>
                          <a:ea typeface="宋体" panose="02010600030101010101" pitchFamily="2" charset="-122"/>
                        </a:rPr>
                        <a:t>文件编号</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18041486"/>
                  </a:ext>
                </a:extLst>
              </a:tr>
              <a:tr h="0">
                <a:tc>
                  <a:txBody>
                    <a:bodyPr/>
                    <a:lstStyle/>
                    <a:p>
                      <a:pPr algn="ctr" fontAlgn="t"/>
                      <a:r>
                        <a:rPr lang="en-US" b="0" dirty="0">
                          <a:effectLst/>
                          <a:latin typeface="宋体" panose="02010600030101010101" pitchFamily="2" charset="-122"/>
                          <a:ea typeface="宋体" panose="02010600030101010101" pitchFamily="2" charset="-122"/>
                        </a:rPr>
                        <a:t>label</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en-US" b="0" dirty="0" err="1">
                          <a:effectLst/>
                          <a:latin typeface="宋体" panose="02010600030101010101" pitchFamily="2" charset="-122"/>
                          <a:ea typeface="宋体" panose="02010600030101010101" pitchFamily="2" charset="-122"/>
                        </a:rPr>
                        <a:t>bigint</a:t>
                      </a:r>
                      <a:endParaRPr lang="en-US" b="0" dirty="0">
                        <a:effectLst/>
                        <a:latin typeface="宋体" panose="02010600030101010101" pitchFamily="2" charset="-122"/>
                        <a:ea typeface="宋体" panose="02010600030101010101" pitchFamily="2" charset="-122"/>
                      </a:endParaRP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zh-CN" altLang="en-US" b="0" dirty="0">
                          <a:effectLst/>
                          <a:latin typeface="宋体" panose="02010600030101010101" pitchFamily="2" charset="-122"/>
                          <a:ea typeface="宋体" panose="02010600030101010101" pitchFamily="2" charset="-122"/>
                        </a:rPr>
                        <a:t>文件标签，</a:t>
                      </a:r>
                      <a:endParaRPr lang="en-US" altLang="zh-CN" b="0" dirty="0">
                        <a:effectLst/>
                        <a:latin typeface="宋体" panose="02010600030101010101" pitchFamily="2" charset="-122"/>
                        <a:ea typeface="宋体" panose="02010600030101010101" pitchFamily="2" charset="-122"/>
                      </a:endParaRPr>
                    </a:p>
                    <a:p>
                      <a:pPr algn="ctr" fontAlgn="t"/>
                      <a:r>
                        <a:rPr lang="en-US" altLang="zh-CN" b="0" dirty="0">
                          <a:effectLst/>
                          <a:latin typeface="宋体" panose="02010600030101010101" pitchFamily="2" charset="-122"/>
                          <a:ea typeface="宋体" panose="02010600030101010101" pitchFamily="2" charset="-122"/>
                        </a:rPr>
                        <a:t>0-</a:t>
                      </a:r>
                      <a:r>
                        <a:rPr lang="zh-CN" altLang="en-US" b="0" dirty="0">
                          <a:effectLst/>
                          <a:latin typeface="宋体" panose="02010600030101010101" pitchFamily="2" charset="-122"/>
                          <a:ea typeface="宋体" panose="02010600030101010101" pitchFamily="2" charset="-122"/>
                        </a:rPr>
                        <a:t>正常</a:t>
                      </a:r>
                      <a:r>
                        <a:rPr lang="en-US" altLang="zh-CN" b="0" dirty="0">
                          <a:effectLst/>
                          <a:latin typeface="宋体" panose="02010600030101010101" pitchFamily="2" charset="-122"/>
                          <a:ea typeface="宋体" panose="02010600030101010101" pitchFamily="2" charset="-122"/>
                        </a:rPr>
                        <a:t>/1-</a:t>
                      </a:r>
                      <a:r>
                        <a:rPr lang="zh-CN" altLang="en-US" b="0" dirty="0">
                          <a:effectLst/>
                          <a:latin typeface="宋体" panose="02010600030101010101" pitchFamily="2" charset="-122"/>
                          <a:ea typeface="宋体" panose="02010600030101010101" pitchFamily="2" charset="-122"/>
                        </a:rPr>
                        <a:t>勒索病毒</a:t>
                      </a:r>
                      <a:r>
                        <a:rPr lang="en-US" altLang="zh-CN" b="0" dirty="0">
                          <a:effectLst/>
                          <a:latin typeface="宋体" panose="02010600030101010101" pitchFamily="2" charset="-122"/>
                          <a:ea typeface="宋体" panose="02010600030101010101" pitchFamily="2" charset="-122"/>
                        </a:rPr>
                        <a:t>/2-</a:t>
                      </a:r>
                      <a:r>
                        <a:rPr lang="zh-CN" altLang="en-US" b="0" dirty="0">
                          <a:effectLst/>
                          <a:latin typeface="宋体" panose="02010600030101010101" pitchFamily="2" charset="-122"/>
                          <a:ea typeface="宋体" panose="02010600030101010101" pitchFamily="2" charset="-122"/>
                        </a:rPr>
                        <a:t>挖矿程序</a:t>
                      </a:r>
                      <a:r>
                        <a:rPr lang="en-US" altLang="zh-CN" b="0" dirty="0">
                          <a:effectLst/>
                          <a:latin typeface="宋体" panose="02010600030101010101" pitchFamily="2" charset="-122"/>
                          <a:ea typeface="宋体" panose="02010600030101010101" pitchFamily="2" charset="-122"/>
                        </a:rPr>
                        <a:t>/3-DDoS</a:t>
                      </a:r>
                      <a:r>
                        <a:rPr lang="zh-CN" altLang="en-US" b="0" dirty="0">
                          <a:effectLst/>
                          <a:latin typeface="宋体" panose="02010600030101010101" pitchFamily="2" charset="-122"/>
                          <a:ea typeface="宋体" panose="02010600030101010101" pitchFamily="2" charset="-122"/>
                        </a:rPr>
                        <a:t>木马</a:t>
                      </a:r>
                      <a:r>
                        <a:rPr lang="en-US" altLang="zh-CN" b="0" dirty="0">
                          <a:effectLst/>
                          <a:latin typeface="宋体" panose="02010600030101010101" pitchFamily="2" charset="-122"/>
                          <a:ea typeface="宋体" panose="02010600030101010101" pitchFamily="2" charset="-122"/>
                        </a:rPr>
                        <a:t>/4-</a:t>
                      </a:r>
                      <a:r>
                        <a:rPr lang="zh-CN" altLang="en-US" b="0" dirty="0">
                          <a:effectLst/>
                          <a:latin typeface="宋体" panose="02010600030101010101" pitchFamily="2" charset="-122"/>
                          <a:ea typeface="宋体" panose="02010600030101010101" pitchFamily="2" charset="-122"/>
                        </a:rPr>
                        <a:t>蠕虫病毒</a:t>
                      </a:r>
                      <a:r>
                        <a:rPr lang="en-US" altLang="zh-CN" b="0" dirty="0">
                          <a:effectLst/>
                          <a:latin typeface="宋体" panose="02010600030101010101" pitchFamily="2" charset="-122"/>
                          <a:ea typeface="宋体" panose="02010600030101010101" pitchFamily="2" charset="-122"/>
                        </a:rPr>
                        <a:t>/5-</a:t>
                      </a:r>
                      <a:r>
                        <a:rPr lang="zh-CN" altLang="en-US" b="0" dirty="0">
                          <a:effectLst/>
                          <a:latin typeface="宋体" panose="02010600030101010101" pitchFamily="2" charset="-122"/>
                          <a:ea typeface="宋体" panose="02010600030101010101" pitchFamily="2" charset="-122"/>
                        </a:rPr>
                        <a:t>感染型病毒</a:t>
                      </a:r>
                      <a:r>
                        <a:rPr lang="en-US" altLang="zh-CN" b="0" dirty="0">
                          <a:effectLst/>
                          <a:latin typeface="宋体" panose="02010600030101010101" pitchFamily="2" charset="-122"/>
                          <a:ea typeface="宋体" panose="02010600030101010101" pitchFamily="2" charset="-122"/>
                        </a:rPr>
                        <a:t>/</a:t>
                      </a:r>
                      <a:r>
                        <a:rPr lang="en-US" altLang="zh-CN" b="0" dirty="0">
                          <a:solidFill>
                            <a:srgbClr val="000000"/>
                          </a:solidFill>
                          <a:effectLst/>
                          <a:latin typeface="宋体" panose="02010600030101010101" pitchFamily="2" charset="-122"/>
                          <a:ea typeface="宋体" panose="02010600030101010101" pitchFamily="2" charset="-122"/>
                        </a:rPr>
                        <a:t>6-</a:t>
                      </a:r>
                      <a:r>
                        <a:rPr lang="zh-CN" altLang="en-US" b="0" dirty="0">
                          <a:solidFill>
                            <a:srgbClr val="000000"/>
                          </a:solidFill>
                          <a:effectLst/>
                          <a:latin typeface="宋体" panose="02010600030101010101" pitchFamily="2" charset="-122"/>
                          <a:ea typeface="宋体" panose="02010600030101010101" pitchFamily="2" charset="-122"/>
                        </a:rPr>
                        <a:t>后门程序</a:t>
                      </a:r>
                      <a:r>
                        <a:rPr lang="en-US" altLang="zh-CN" b="0" dirty="0">
                          <a:solidFill>
                            <a:srgbClr val="000000"/>
                          </a:solidFill>
                          <a:effectLst/>
                          <a:latin typeface="宋体" panose="02010600030101010101" pitchFamily="2" charset="-122"/>
                          <a:ea typeface="宋体" panose="02010600030101010101" pitchFamily="2" charset="-122"/>
                        </a:rPr>
                        <a:t>/7-</a:t>
                      </a:r>
                      <a:r>
                        <a:rPr lang="zh-CN" altLang="en-US" b="0" dirty="0">
                          <a:solidFill>
                            <a:srgbClr val="000000"/>
                          </a:solidFill>
                          <a:effectLst/>
                          <a:latin typeface="宋体" panose="02010600030101010101" pitchFamily="2" charset="-122"/>
                          <a:ea typeface="宋体" panose="02010600030101010101" pitchFamily="2" charset="-122"/>
                        </a:rPr>
                        <a:t>木马程序</a:t>
                      </a:r>
                      <a:endParaRPr lang="zh-CN" altLang="en-US" b="0" dirty="0">
                        <a:effectLst/>
                        <a:latin typeface="宋体" panose="02010600030101010101" pitchFamily="2" charset="-122"/>
                        <a:ea typeface="宋体" panose="02010600030101010101" pitchFamily="2" charset="-122"/>
                      </a:endParaRP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extLst>
                  <a:ext uri="{0D108BD9-81ED-4DB2-BD59-A6C34878D82A}">
                    <a16:rowId xmlns:a16="http://schemas.microsoft.com/office/drawing/2014/main" val="3641212897"/>
                  </a:ext>
                </a:extLst>
              </a:tr>
              <a:tr h="0">
                <a:tc>
                  <a:txBody>
                    <a:bodyPr/>
                    <a:lstStyle/>
                    <a:p>
                      <a:pPr algn="ctr" fontAlgn="t"/>
                      <a:r>
                        <a:rPr lang="en-US" b="0">
                          <a:effectLst/>
                          <a:latin typeface="宋体" panose="02010600030101010101" pitchFamily="2" charset="-122"/>
                          <a:ea typeface="宋体" panose="02010600030101010101" pitchFamily="2" charset="-122"/>
                        </a:rPr>
                        <a:t>api</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en-US" b="0">
                          <a:effectLst/>
                          <a:latin typeface="宋体" panose="02010600030101010101" pitchFamily="2" charset="-122"/>
                          <a:ea typeface="宋体" panose="02010600030101010101" pitchFamily="2" charset="-122"/>
                        </a:rPr>
                        <a:t>string</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zh-CN" altLang="en-US" b="0">
                          <a:effectLst/>
                          <a:latin typeface="宋体" panose="02010600030101010101" pitchFamily="2" charset="-122"/>
                          <a:ea typeface="宋体" panose="02010600030101010101" pitchFamily="2" charset="-122"/>
                        </a:rPr>
                        <a:t>文件调用的</a:t>
                      </a:r>
                      <a:r>
                        <a:rPr lang="en-US" altLang="zh-CN" b="0">
                          <a:effectLst/>
                          <a:latin typeface="宋体" panose="02010600030101010101" pitchFamily="2" charset="-122"/>
                          <a:ea typeface="宋体" panose="02010600030101010101" pitchFamily="2" charset="-122"/>
                        </a:rPr>
                        <a:t>API</a:t>
                      </a:r>
                      <a:r>
                        <a:rPr lang="zh-CN" altLang="en-US" b="0">
                          <a:effectLst/>
                          <a:latin typeface="宋体" panose="02010600030101010101" pitchFamily="2" charset="-122"/>
                          <a:ea typeface="宋体" panose="02010600030101010101" pitchFamily="2" charset="-122"/>
                        </a:rPr>
                        <a:t>名称</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704566402"/>
                  </a:ext>
                </a:extLst>
              </a:tr>
              <a:tr h="0">
                <a:tc>
                  <a:txBody>
                    <a:bodyPr/>
                    <a:lstStyle/>
                    <a:p>
                      <a:pPr algn="ctr" fontAlgn="t"/>
                      <a:r>
                        <a:rPr lang="en-US" b="0">
                          <a:effectLst/>
                          <a:latin typeface="宋体" panose="02010600030101010101" pitchFamily="2" charset="-122"/>
                          <a:ea typeface="宋体" panose="02010600030101010101" pitchFamily="2" charset="-122"/>
                        </a:rPr>
                        <a:t>tid</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en-US" b="0">
                          <a:effectLst/>
                          <a:latin typeface="宋体" panose="02010600030101010101" pitchFamily="2" charset="-122"/>
                          <a:ea typeface="宋体" panose="02010600030101010101" pitchFamily="2" charset="-122"/>
                        </a:rPr>
                        <a:t>bigint</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tc>
                  <a:txBody>
                    <a:bodyPr/>
                    <a:lstStyle/>
                    <a:p>
                      <a:pPr algn="ctr" fontAlgn="t"/>
                      <a:r>
                        <a:rPr lang="zh-CN" altLang="en-US" b="0">
                          <a:effectLst/>
                          <a:latin typeface="宋体" panose="02010600030101010101" pitchFamily="2" charset="-122"/>
                          <a:ea typeface="宋体" panose="02010600030101010101" pitchFamily="2" charset="-122"/>
                        </a:rPr>
                        <a:t>调用</a:t>
                      </a:r>
                      <a:r>
                        <a:rPr lang="en-US" altLang="zh-CN" b="0">
                          <a:effectLst/>
                          <a:latin typeface="宋体" panose="02010600030101010101" pitchFamily="2" charset="-122"/>
                          <a:ea typeface="宋体" panose="02010600030101010101" pitchFamily="2" charset="-122"/>
                        </a:rPr>
                        <a:t>API</a:t>
                      </a:r>
                      <a:r>
                        <a:rPr lang="zh-CN" altLang="en-US" b="0">
                          <a:effectLst/>
                          <a:latin typeface="宋体" panose="02010600030101010101" pitchFamily="2" charset="-122"/>
                          <a:ea typeface="宋体" panose="02010600030101010101" pitchFamily="2" charset="-122"/>
                        </a:rPr>
                        <a:t>的线程编号</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AFAFA"/>
                    </a:solidFill>
                  </a:tcPr>
                </a:tc>
                <a:extLst>
                  <a:ext uri="{0D108BD9-81ED-4DB2-BD59-A6C34878D82A}">
                    <a16:rowId xmlns:a16="http://schemas.microsoft.com/office/drawing/2014/main" val="900175928"/>
                  </a:ext>
                </a:extLst>
              </a:tr>
              <a:tr h="0">
                <a:tc>
                  <a:txBody>
                    <a:bodyPr/>
                    <a:lstStyle/>
                    <a:p>
                      <a:pPr algn="ctr" fontAlgn="t"/>
                      <a:r>
                        <a:rPr lang="en-US" b="0" dirty="0">
                          <a:effectLst/>
                          <a:latin typeface="宋体" panose="02010600030101010101" pitchFamily="2" charset="-122"/>
                          <a:ea typeface="宋体" panose="02010600030101010101" pitchFamily="2" charset="-122"/>
                        </a:rPr>
                        <a:t>index</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en-US" b="0">
                          <a:effectLst/>
                          <a:latin typeface="宋体" panose="02010600030101010101" pitchFamily="2" charset="-122"/>
                          <a:ea typeface="宋体" panose="02010600030101010101" pitchFamily="2" charset="-122"/>
                        </a:rPr>
                        <a:t>string</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tc>
                  <a:txBody>
                    <a:bodyPr/>
                    <a:lstStyle/>
                    <a:p>
                      <a:pPr algn="ctr" fontAlgn="t"/>
                      <a:r>
                        <a:rPr lang="zh-CN" altLang="en-US" b="0" dirty="0">
                          <a:effectLst/>
                          <a:latin typeface="宋体" panose="02010600030101010101" pitchFamily="2" charset="-122"/>
                          <a:ea typeface="宋体" panose="02010600030101010101" pitchFamily="2" charset="-122"/>
                        </a:rPr>
                        <a:t>线程中</a:t>
                      </a:r>
                      <a:r>
                        <a:rPr lang="en-US" altLang="zh-CN" b="0" dirty="0">
                          <a:effectLst/>
                          <a:latin typeface="宋体" panose="02010600030101010101" pitchFamily="2" charset="-122"/>
                          <a:ea typeface="宋体" panose="02010600030101010101" pitchFamily="2" charset="-122"/>
                        </a:rPr>
                        <a:t>API</a:t>
                      </a:r>
                      <a:r>
                        <a:rPr lang="zh-CN" altLang="en-US" b="0" dirty="0">
                          <a:effectLst/>
                          <a:latin typeface="宋体" panose="02010600030101010101" pitchFamily="2" charset="-122"/>
                          <a:ea typeface="宋体" panose="02010600030101010101" pitchFamily="2" charset="-122"/>
                        </a:rPr>
                        <a:t>调用的顺序编号</a:t>
                      </a:r>
                    </a:p>
                  </a:txBody>
                  <a:tcPr marL="60960" marR="60960" anchor="ctr">
                    <a:lnL w="7620" cap="flat" cmpd="sng" algn="ctr">
                      <a:solidFill>
                        <a:srgbClr val="E8E8E8"/>
                      </a:solidFill>
                      <a:prstDash val="solid"/>
                      <a:round/>
                      <a:headEnd type="none" w="med" len="med"/>
                      <a:tailEnd type="none" w="med" len="med"/>
                    </a:lnL>
                    <a:lnR w="7620" cap="flat" cmpd="sng" algn="ctr">
                      <a:solidFill>
                        <a:srgbClr val="E8E8E8"/>
                      </a:solidFill>
                      <a:prstDash val="solid"/>
                      <a:round/>
                      <a:headEnd type="none" w="med" len="med"/>
                      <a:tailEnd type="none" w="med" len="med"/>
                    </a:lnR>
                    <a:lnT w="7620" cap="flat" cmpd="sng" algn="ctr">
                      <a:solidFill>
                        <a:srgbClr val="E8E8E8"/>
                      </a:solidFill>
                      <a:prstDash val="solid"/>
                      <a:round/>
                      <a:headEnd type="none" w="med" len="med"/>
                      <a:tailEnd type="none" w="med" len="med"/>
                    </a:lnT>
                    <a:lnB w="762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327833702"/>
                  </a:ext>
                </a:extLst>
              </a:tr>
            </a:tbl>
          </a:graphicData>
        </a:graphic>
      </p:graphicFrame>
      <p:sp>
        <p:nvSpPr>
          <p:cNvPr id="6" name="文本框 5">
            <a:extLst>
              <a:ext uri="{FF2B5EF4-FFF2-40B4-BE49-F238E27FC236}">
                <a16:creationId xmlns:a16="http://schemas.microsoft.com/office/drawing/2014/main" id="{F5A2744B-7ED7-4942-B011-ABEBDAB76D26}"/>
              </a:ext>
            </a:extLst>
          </p:cNvPr>
          <p:cNvSpPr txBox="1"/>
          <p:nvPr/>
        </p:nvSpPr>
        <p:spPr>
          <a:xfrm>
            <a:off x="834787" y="797683"/>
            <a:ext cx="10522424"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）训练数据（</a:t>
            </a:r>
            <a:r>
              <a:rPr lang="en-US" altLang="zh-CN" dirty="0">
                <a:latin typeface="宋体" panose="02010600030101010101" pitchFamily="2" charset="-122"/>
                <a:ea typeface="宋体" panose="02010600030101010101" pitchFamily="2" charset="-122"/>
              </a:rPr>
              <a:t>train.zip</a:t>
            </a:r>
            <a:r>
              <a:rPr lang="zh-CN" altLang="en-US" dirty="0">
                <a:latin typeface="宋体" panose="02010600030101010101" pitchFamily="2" charset="-122"/>
                <a:ea typeface="宋体" panose="02010600030101010101" pitchFamily="2" charset="-122"/>
              </a:rPr>
              <a:t>）：调用记录近</a:t>
            </a:r>
            <a:r>
              <a:rPr lang="en-US" altLang="zh-CN" dirty="0">
                <a:latin typeface="宋体" panose="02010600030101010101" pitchFamily="2" charset="-122"/>
                <a:ea typeface="宋体" panose="02010600030101010101" pitchFamily="2" charset="-122"/>
              </a:rPr>
              <a:t>9000</a:t>
            </a:r>
            <a:r>
              <a:rPr lang="zh-CN" altLang="en-US" dirty="0">
                <a:latin typeface="宋体" panose="02010600030101010101" pitchFamily="2" charset="-122"/>
                <a:ea typeface="宋体" panose="02010600030101010101" pitchFamily="2" charset="-122"/>
              </a:rPr>
              <a:t>万次，文件</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万多个（以文件编号汇总），字段描述如下：</a:t>
            </a:r>
          </a:p>
        </p:txBody>
      </p:sp>
      <p:sp>
        <p:nvSpPr>
          <p:cNvPr id="7" name="文本框 6">
            <a:extLst>
              <a:ext uri="{FF2B5EF4-FFF2-40B4-BE49-F238E27FC236}">
                <a16:creationId xmlns:a16="http://schemas.microsoft.com/office/drawing/2014/main" id="{08C8A532-971D-4BD0-B638-3453D9CC2EAA}"/>
              </a:ext>
            </a:extLst>
          </p:cNvPr>
          <p:cNvSpPr txBox="1"/>
          <p:nvPr/>
        </p:nvSpPr>
        <p:spPr>
          <a:xfrm>
            <a:off x="834787" y="4324783"/>
            <a:ext cx="10522424"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：一个文件调用的</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数量有可能很多，对于一个</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中调用超过</a:t>
            </a:r>
            <a:r>
              <a:rPr lang="en-US" altLang="zh-CN" dirty="0">
                <a:latin typeface="宋体" panose="02010600030101010101" pitchFamily="2" charset="-122"/>
                <a:ea typeface="宋体" panose="02010600030101010101" pitchFamily="2" charset="-122"/>
              </a:rPr>
              <a:t>5000</a:t>
            </a:r>
            <a:r>
              <a:rPr lang="zh-CN" altLang="en-US" dirty="0">
                <a:latin typeface="宋体" panose="02010600030101010101" pitchFamily="2" charset="-122"/>
                <a:ea typeface="宋体" panose="02010600030101010101" pitchFamily="2" charset="-122"/>
              </a:rPr>
              <a:t>个</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的文件，我们进行了截断，按照顺序保留了每个</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前</a:t>
            </a:r>
            <a:r>
              <a:rPr lang="en-US" altLang="zh-CN" dirty="0">
                <a:latin typeface="宋体" panose="02010600030101010101" pitchFamily="2" charset="-122"/>
                <a:ea typeface="宋体" panose="02010600030101010101" pitchFamily="2" charset="-122"/>
              </a:rPr>
              <a:t>5000</a:t>
            </a:r>
            <a:r>
              <a:rPr lang="zh-CN" altLang="en-US" dirty="0">
                <a:latin typeface="宋体" panose="02010600030101010101" pitchFamily="2" charset="-122"/>
                <a:ea typeface="宋体" panose="02010600030101010101" pitchFamily="2" charset="-122"/>
              </a:rPr>
              <a:t>个</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的记录。</a:t>
            </a:r>
          </a:p>
          <a:p>
            <a:r>
              <a:rPr lang="zh-CN" altLang="en-US" dirty="0">
                <a:latin typeface="宋体" panose="02010600030101010101" pitchFamily="2" charset="-122"/>
                <a:ea typeface="宋体" panose="02010600030101010101" pitchFamily="2" charset="-122"/>
              </a:rPr>
              <a:t>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：不同线程</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之间没有顺序关系，同一个</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里的</a:t>
            </a:r>
            <a:r>
              <a:rPr lang="en-US" altLang="zh-CN" dirty="0">
                <a:latin typeface="宋体" panose="02010600030101010101" pitchFamily="2" charset="-122"/>
                <a:ea typeface="宋体" panose="02010600030101010101" pitchFamily="2" charset="-122"/>
              </a:rPr>
              <a:t>index</a:t>
            </a:r>
            <a:r>
              <a:rPr lang="zh-CN" altLang="en-US" dirty="0">
                <a:latin typeface="宋体" panose="02010600030101010101" pitchFamily="2" charset="-122"/>
                <a:ea typeface="宋体" panose="02010600030101010101" pitchFamily="2" charset="-122"/>
              </a:rPr>
              <a:t>由小到大代表调用的先后顺序关系。</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注</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index</a:t>
            </a:r>
            <a:r>
              <a:rPr lang="zh-CN" altLang="en-US" dirty="0">
                <a:latin typeface="宋体" panose="02010600030101010101" pitchFamily="2" charset="-122"/>
                <a:ea typeface="宋体" panose="02010600030101010101" pitchFamily="2" charset="-122"/>
              </a:rPr>
              <a:t>是单个文件在沙箱执行时的全局顺序，由于沙箱执行时间有精度限制，所以会出现一个</a:t>
            </a:r>
            <a:r>
              <a:rPr lang="en-US" altLang="zh-CN" dirty="0">
                <a:latin typeface="宋体" panose="02010600030101010101" pitchFamily="2" charset="-122"/>
                <a:ea typeface="宋体" panose="02010600030101010101" pitchFamily="2" charset="-122"/>
              </a:rPr>
              <a:t>index</a:t>
            </a:r>
            <a:r>
              <a:rPr lang="zh-CN" altLang="en-US" dirty="0">
                <a:latin typeface="宋体" panose="02010600030101010101" pitchFamily="2" charset="-122"/>
                <a:ea typeface="宋体" panose="02010600030101010101" pitchFamily="2" charset="-122"/>
              </a:rPr>
              <a:t>上出现同线程或者不同线程都在执行多次</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的情况，可以保证同</a:t>
            </a:r>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内部的顺序，但不保证连续。</a:t>
            </a:r>
          </a:p>
          <a:p>
            <a:r>
              <a:rPr lang="zh-CN" altLang="en-US"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）测试数据（</a:t>
            </a:r>
            <a:r>
              <a:rPr lang="en-US" altLang="zh-CN" dirty="0">
                <a:latin typeface="宋体" panose="02010600030101010101" pitchFamily="2" charset="-122"/>
                <a:ea typeface="宋体" panose="02010600030101010101" pitchFamily="2" charset="-122"/>
              </a:rPr>
              <a:t>test.zip</a:t>
            </a:r>
            <a:r>
              <a:rPr lang="zh-CN" altLang="en-US" dirty="0">
                <a:latin typeface="宋体" panose="02010600030101010101" pitchFamily="2" charset="-122"/>
                <a:ea typeface="宋体" panose="02010600030101010101" pitchFamily="2" charset="-122"/>
              </a:rPr>
              <a:t>）：调用记录近</a:t>
            </a:r>
            <a:r>
              <a:rPr lang="en-US" altLang="zh-CN" dirty="0">
                <a:latin typeface="宋体" panose="02010600030101010101" pitchFamily="2" charset="-122"/>
                <a:ea typeface="宋体" panose="02010600030101010101" pitchFamily="2" charset="-122"/>
              </a:rPr>
              <a:t>8000</a:t>
            </a:r>
            <a:r>
              <a:rPr lang="zh-CN" altLang="en-US" dirty="0">
                <a:latin typeface="宋体" panose="02010600030101010101" pitchFamily="2" charset="-122"/>
                <a:ea typeface="宋体" panose="02010600030101010101" pitchFamily="2" charset="-122"/>
              </a:rPr>
              <a:t>万次，文件</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万多个。</a:t>
            </a:r>
          </a:p>
          <a:p>
            <a:r>
              <a:rPr lang="zh-CN" altLang="en-US" dirty="0">
                <a:latin typeface="宋体" panose="02010600030101010101" pitchFamily="2" charset="-122"/>
                <a:ea typeface="宋体" panose="02010600030101010101" pitchFamily="2" charset="-122"/>
              </a:rPr>
              <a:t>说明：格式除了没有</a:t>
            </a:r>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字段，其他数据规格与训练数据一致。</a:t>
            </a:r>
          </a:p>
        </p:txBody>
      </p:sp>
    </p:spTree>
    <p:extLst>
      <p:ext uri="{BB962C8B-B14F-4D97-AF65-F5344CB8AC3E}">
        <p14:creationId xmlns:p14="http://schemas.microsoft.com/office/powerpoint/2010/main" val="125051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3467616"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深度学习解决方案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由</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的调用可知：每个文件都对应一个</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的调用序列，将每个</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的序列进行拼接，这样问题就变成了一个文本分类问题，同时</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序列之间的顺序具有物理意义，等价于文本分类问题。</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TextCNN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将卷积神经网络</a:t>
            </a: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应用到文本分类任务</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利用多个不同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kernel</a:t>
            </a:r>
            <a:r>
              <a:rPr lang="zh-CN" altLang="en-US" dirty="0">
                <a:latin typeface="宋体" panose="02010600030101010101" pitchFamily="2" charset="-122"/>
                <a:ea typeface="宋体" panose="02010600030101010101" pitchFamily="2" charset="-122"/>
              </a:rPr>
              <a:t>来提取句子中的关键信息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类似于多窗口大小的</a:t>
            </a:r>
            <a:r>
              <a:rPr lang="en-US" altLang="zh-CN" dirty="0" err="1">
                <a:latin typeface="宋体" panose="02010600030101010101" pitchFamily="2" charset="-122"/>
                <a:ea typeface="宋体" panose="02010600030101010101" pitchFamily="2" charset="-122"/>
              </a:rPr>
              <a:t>ngram</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从而能够更好地捕捉局部相关性</a:t>
            </a:r>
            <a:r>
              <a:rPr lang="en-US" altLang="zh-CN" dirty="0">
                <a:latin typeface="宋体" panose="02010600030101010101" pitchFamily="2" charset="-122"/>
                <a:ea typeface="宋体" panose="02010600030101010101" pitchFamily="2" charset="-122"/>
              </a:rPr>
              <a:t>.</a:t>
            </a:r>
          </a:p>
        </p:txBody>
      </p:sp>
      <p:pic>
        <p:nvPicPr>
          <p:cNvPr id="1026" name="Picture 2" descr="https://xzfile.aliyuncs.com/media/upload/picture/20181223163612-cdaa3e84-068d-1.png">
            <a:extLst>
              <a:ext uri="{FF2B5EF4-FFF2-40B4-BE49-F238E27FC236}">
                <a16:creationId xmlns:a16="http://schemas.microsoft.com/office/drawing/2014/main" id="{577AB29A-1597-450D-BD04-8788AEC58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51" y="2413368"/>
            <a:ext cx="4810125" cy="4238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xzfile.aliyuncs.com/media/upload/picture/20181223163621-d35f595e-068d-1.png">
            <a:extLst>
              <a:ext uri="{FF2B5EF4-FFF2-40B4-BE49-F238E27FC236}">
                <a16:creationId xmlns:a16="http://schemas.microsoft.com/office/drawing/2014/main" id="{AE06F36E-1244-4467-ABF4-EF45EC91D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183" y="3232517"/>
            <a:ext cx="30956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304C1AB1-7CB8-4663-855C-207A58453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793" y="2660805"/>
            <a:ext cx="5212765" cy="3805517"/>
          </a:xfrm>
          <a:prstGeom prst="rect">
            <a:avLst/>
          </a:prstGeom>
        </p:spPr>
      </p:pic>
      <p:sp>
        <p:nvSpPr>
          <p:cNvPr id="5" name="文本框 4">
            <a:extLst>
              <a:ext uri="{FF2B5EF4-FFF2-40B4-BE49-F238E27FC236}">
                <a16:creationId xmlns:a16="http://schemas.microsoft.com/office/drawing/2014/main" id="{309A19CE-CE1F-4F0D-AE9B-9E7045448395}"/>
              </a:ext>
            </a:extLst>
          </p:cNvPr>
          <p:cNvSpPr txBox="1"/>
          <p:nvPr/>
        </p:nvSpPr>
        <p:spPr>
          <a:xfrm>
            <a:off x="202972" y="4163347"/>
            <a:ext cx="736099"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326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3467616"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深度学习解决方案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Kim Y . Convolutional Neural Networks for Sentence Classification[C] 2014.</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70B891B-B63F-4C9A-A6E5-D1193A5B6CAD}"/>
              </a:ext>
            </a:extLst>
          </p:cNvPr>
          <p:cNvPicPr>
            <a:picLocks noChangeAspect="1"/>
          </p:cNvPicPr>
          <p:nvPr/>
        </p:nvPicPr>
        <p:blipFill>
          <a:blip r:embed="rId2"/>
          <a:stretch>
            <a:fillRect/>
          </a:stretch>
        </p:blipFill>
        <p:spPr>
          <a:xfrm>
            <a:off x="2131741" y="1697272"/>
            <a:ext cx="7928518" cy="3897430"/>
          </a:xfrm>
          <a:prstGeom prst="rect">
            <a:avLst/>
          </a:prstGeom>
        </p:spPr>
      </p:pic>
      <p:sp>
        <p:nvSpPr>
          <p:cNvPr id="3" name="文本框 2">
            <a:extLst>
              <a:ext uri="{FF2B5EF4-FFF2-40B4-BE49-F238E27FC236}">
                <a16:creationId xmlns:a16="http://schemas.microsoft.com/office/drawing/2014/main" id="{9148101C-8F4A-4203-BDA7-192BDFFDECF4}"/>
              </a:ext>
            </a:extLst>
          </p:cNvPr>
          <p:cNvSpPr txBox="1"/>
          <p:nvPr/>
        </p:nvSpPr>
        <p:spPr>
          <a:xfrm>
            <a:off x="340655" y="3244334"/>
            <a:ext cx="119135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TextCNN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p:txBody>
      </p:sp>
      <p:pic>
        <p:nvPicPr>
          <p:cNvPr id="2050" name="Picture 2" descr="https://img2018.cnblogs.com/blog/1252882/201904/1252882-20190419210839993-223867017.png">
            <a:extLst>
              <a:ext uri="{FF2B5EF4-FFF2-40B4-BE49-F238E27FC236}">
                <a16:creationId xmlns:a16="http://schemas.microsoft.com/office/drawing/2014/main" id="{D48F57F5-FB13-47DE-A16A-5FA660A94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139" y="-323683"/>
            <a:ext cx="7928518" cy="725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3467616"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深度学习解决方案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en-US" altLang="zh-CN" b="1" dirty="0" err="1">
                <a:latin typeface="宋体" panose="02010600030101010101" pitchFamily="2" charset="-122"/>
                <a:ea typeface="宋体" panose="02010600030101010101" pitchFamily="2" charset="-122"/>
              </a:rPr>
              <a:t>TextCNN</a:t>
            </a:r>
            <a:r>
              <a:rPr lang="zh-CN" altLang="en-US" b="1" dirty="0">
                <a:latin typeface="宋体" panose="02010600030101010101" pitchFamily="2" charset="-122"/>
                <a:ea typeface="宋体" panose="02010600030101010101" pitchFamily="2" charset="-122"/>
              </a:rPr>
              <a:t>网络结构：</a:t>
            </a:r>
          </a:p>
        </p:txBody>
      </p:sp>
      <p:pic>
        <p:nvPicPr>
          <p:cNvPr id="2" name="图片 1">
            <a:extLst>
              <a:ext uri="{FF2B5EF4-FFF2-40B4-BE49-F238E27FC236}">
                <a16:creationId xmlns:a16="http://schemas.microsoft.com/office/drawing/2014/main" id="{1007EC67-D86A-4878-A9CC-F5516F66481E}"/>
              </a:ext>
            </a:extLst>
          </p:cNvPr>
          <p:cNvPicPr>
            <a:picLocks noChangeAspect="1"/>
          </p:cNvPicPr>
          <p:nvPr/>
        </p:nvPicPr>
        <p:blipFill>
          <a:blip r:embed="rId2"/>
          <a:stretch>
            <a:fillRect/>
          </a:stretch>
        </p:blipFill>
        <p:spPr>
          <a:xfrm>
            <a:off x="1751290" y="1160291"/>
            <a:ext cx="8689417" cy="5368256"/>
          </a:xfrm>
          <a:prstGeom prst="rect">
            <a:avLst/>
          </a:prstGeom>
        </p:spPr>
      </p:pic>
    </p:spTree>
    <p:extLst>
      <p:ext uri="{BB962C8B-B14F-4D97-AF65-F5344CB8AC3E}">
        <p14:creationId xmlns:p14="http://schemas.microsoft.com/office/powerpoint/2010/main" val="133209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3467616"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深度学习解决方案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模型训练和预测、结果提交</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6B985E96-5CE3-47E4-8CCF-CC80E2CA5B14}"/>
              </a:ext>
            </a:extLst>
          </p:cNvPr>
          <p:cNvPicPr>
            <a:picLocks noChangeAspect="1"/>
          </p:cNvPicPr>
          <p:nvPr/>
        </p:nvPicPr>
        <p:blipFill>
          <a:blip r:embed="rId2"/>
          <a:stretch>
            <a:fillRect/>
          </a:stretch>
        </p:blipFill>
        <p:spPr>
          <a:xfrm>
            <a:off x="1538843" y="1160291"/>
            <a:ext cx="9114310" cy="3825572"/>
          </a:xfrm>
          <a:prstGeom prst="rect">
            <a:avLst/>
          </a:prstGeom>
        </p:spPr>
      </p:pic>
      <p:pic>
        <p:nvPicPr>
          <p:cNvPr id="5" name="图片 4">
            <a:extLst>
              <a:ext uri="{FF2B5EF4-FFF2-40B4-BE49-F238E27FC236}">
                <a16:creationId xmlns:a16="http://schemas.microsoft.com/office/drawing/2014/main" id="{AC380A41-4FCB-4F4A-AF40-AA82B4B6B044}"/>
              </a:ext>
            </a:extLst>
          </p:cNvPr>
          <p:cNvPicPr>
            <a:picLocks noChangeAspect="1"/>
          </p:cNvPicPr>
          <p:nvPr/>
        </p:nvPicPr>
        <p:blipFill>
          <a:blip r:embed="rId3"/>
          <a:stretch>
            <a:fillRect/>
          </a:stretch>
        </p:blipFill>
        <p:spPr>
          <a:xfrm>
            <a:off x="2489440" y="2124446"/>
            <a:ext cx="6500423" cy="4343776"/>
          </a:xfrm>
          <a:prstGeom prst="rect">
            <a:avLst/>
          </a:prstGeom>
        </p:spPr>
      </p:pic>
    </p:spTree>
    <p:extLst>
      <p:ext uri="{BB962C8B-B14F-4D97-AF65-F5344CB8AC3E}">
        <p14:creationId xmlns:p14="http://schemas.microsoft.com/office/powerpoint/2010/main" val="72436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3467616"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深度学习解决方案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内存管理</a:t>
            </a:r>
          </a:p>
        </p:txBody>
      </p:sp>
      <p:pic>
        <p:nvPicPr>
          <p:cNvPr id="3" name="图片 2">
            <a:extLst>
              <a:ext uri="{FF2B5EF4-FFF2-40B4-BE49-F238E27FC236}">
                <a16:creationId xmlns:a16="http://schemas.microsoft.com/office/drawing/2014/main" id="{91078308-78D8-4381-BC27-68FBC16FAAEF}"/>
              </a:ext>
            </a:extLst>
          </p:cNvPr>
          <p:cNvPicPr>
            <a:picLocks noChangeAspect="1"/>
          </p:cNvPicPr>
          <p:nvPr/>
        </p:nvPicPr>
        <p:blipFill>
          <a:blip r:embed="rId2"/>
          <a:stretch>
            <a:fillRect/>
          </a:stretch>
        </p:blipFill>
        <p:spPr>
          <a:xfrm>
            <a:off x="157820" y="1085983"/>
            <a:ext cx="5464253" cy="5751845"/>
          </a:xfrm>
          <a:prstGeom prst="rect">
            <a:avLst/>
          </a:prstGeom>
        </p:spPr>
      </p:pic>
      <p:pic>
        <p:nvPicPr>
          <p:cNvPr id="4" name="图片 3">
            <a:extLst>
              <a:ext uri="{FF2B5EF4-FFF2-40B4-BE49-F238E27FC236}">
                <a16:creationId xmlns:a16="http://schemas.microsoft.com/office/drawing/2014/main" id="{1041DE79-129E-49A0-9EB7-573182ADAEC2}"/>
              </a:ext>
            </a:extLst>
          </p:cNvPr>
          <p:cNvPicPr>
            <a:picLocks noChangeAspect="1"/>
          </p:cNvPicPr>
          <p:nvPr/>
        </p:nvPicPr>
        <p:blipFill>
          <a:blip r:embed="rId3"/>
          <a:stretch>
            <a:fillRect/>
          </a:stretch>
        </p:blipFill>
        <p:spPr>
          <a:xfrm>
            <a:off x="5675862" y="1011035"/>
            <a:ext cx="6291080" cy="5826793"/>
          </a:xfrm>
          <a:prstGeom prst="rect">
            <a:avLst/>
          </a:prstGeom>
        </p:spPr>
      </p:pic>
    </p:spTree>
    <p:extLst>
      <p:ext uri="{BB962C8B-B14F-4D97-AF65-F5344CB8AC3E}">
        <p14:creationId xmlns:p14="http://schemas.microsoft.com/office/powerpoint/2010/main" val="2710100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更多解决方案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TF-IDF </a:t>
            </a:r>
            <a:r>
              <a:rPr lang="zh-CN" altLang="en-US" dirty="0">
                <a:latin typeface="宋体" panose="02010600030101010101" pitchFamily="2" charset="-122"/>
                <a:ea typeface="宋体" panose="02010600030101010101" pitchFamily="2" charset="-122"/>
              </a:rPr>
              <a:t>获取样本整体各个</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调用序列的分布情况。</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848EE95-7C84-4C9E-A5BB-907C914E2500}"/>
              </a:ext>
            </a:extLst>
          </p:cNvPr>
          <p:cNvPicPr>
            <a:picLocks noChangeAspect="1"/>
          </p:cNvPicPr>
          <p:nvPr/>
        </p:nvPicPr>
        <p:blipFill>
          <a:blip r:embed="rId2"/>
          <a:stretch>
            <a:fillRect/>
          </a:stretch>
        </p:blipFill>
        <p:spPr>
          <a:xfrm>
            <a:off x="1390241" y="1160291"/>
            <a:ext cx="9411516" cy="685859"/>
          </a:xfrm>
          <a:prstGeom prst="rect">
            <a:avLst/>
          </a:prstGeom>
        </p:spPr>
      </p:pic>
      <p:pic>
        <p:nvPicPr>
          <p:cNvPr id="4" name="图片 3">
            <a:extLst>
              <a:ext uri="{FF2B5EF4-FFF2-40B4-BE49-F238E27FC236}">
                <a16:creationId xmlns:a16="http://schemas.microsoft.com/office/drawing/2014/main" id="{BFD48CFD-FF13-418B-A6DA-00415A4E0E86}"/>
              </a:ext>
            </a:extLst>
          </p:cNvPr>
          <p:cNvPicPr>
            <a:picLocks noChangeAspect="1"/>
          </p:cNvPicPr>
          <p:nvPr/>
        </p:nvPicPr>
        <p:blipFill>
          <a:blip r:embed="rId3"/>
          <a:stretch>
            <a:fillRect/>
          </a:stretch>
        </p:blipFill>
        <p:spPr>
          <a:xfrm>
            <a:off x="3594463" y="2215482"/>
            <a:ext cx="5003073" cy="4619815"/>
          </a:xfrm>
          <a:prstGeom prst="rect">
            <a:avLst/>
          </a:prstGeom>
        </p:spPr>
      </p:pic>
      <p:sp>
        <p:nvSpPr>
          <p:cNvPr id="8" name="文本框 7">
            <a:extLst>
              <a:ext uri="{FF2B5EF4-FFF2-40B4-BE49-F238E27FC236}">
                <a16:creationId xmlns:a16="http://schemas.microsoft.com/office/drawing/2014/main" id="{4D1449C9-AE22-4091-8558-036C0B55A985}"/>
              </a:ext>
            </a:extLst>
          </p:cNvPr>
          <p:cNvSpPr txBox="1"/>
          <p:nvPr/>
        </p:nvSpPr>
        <p:spPr>
          <a:xfrm>
            <a:off x="834787" y="1916206"/>
            <a:ext cx="1056700" cy="369332"/>
          </a:xfrm>
          <a:prstGeom prst="rect">
            <a:avLst/>
          </a:prstGeom>
          <a:noFill/>
        </p:spPr>
        <p:txBody>
          <a:bodyPr wrap="none" rtlCol="0">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XGBoost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6154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2646878"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更多解决方案</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CNN-LSTM </a:t>
            </a:r>
            <a:r>
              <a:rPr lang="zh-CN" altLang="en-US" dirty="0">
                <a:latin typeface="宋体" panose="02010600030101010101" pitchFamily="2" charset="-122"/>
                <a:ea typeface="宋体" panose="02010600030101010101" pitchFamily="2" charset="-122"/>
              </a:rPr>
              <a:t>获取序列的上下文信息</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49E2ECB-03BC-4B3B-9C34-A703319F0BD6}"/>
              </a:ext>
            </a:extLst>
          </p:cNvPr>
          <p:cNvPicPr>
            <a:picLocks noChangeAspect="1"/>
          </p:cNvPicPr>
          <p:nvPr/>
        </p:nvPicPr>
        <p:blipFill>
          <a:blip r:embed="rId2"/>
          <a:stretch>
            <a:fillRect/>
          </a:stretch>
        </p:blipFill>
        <p:spPr>
          <a:xfrm>
            <a:off x="3263184" y="1160291"/>
            <a:ext cx="5665630" cy="5518221"/>
          </a:xfrm>
          <a:prstGeom prst="rect">
            <a:avLst/>
          </a:prstGeom>
        </p:spPr>
      </p:pic>
    </p:spTree>
    <p:extLst>
      <p:ext uri="{BB962C8B-B14F-4D97-AF65-F5344CB8AC3E}">
        <p14:creationId xmlns:p14="http://schemas.microsoft.com/office/powerpoint/2010/main" val="1905791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A60FD6-3518-4A5D-AE8D-45D5AFEBF72A}"/>
              </a:ext>
            </a:extLst>
          </p:cNvPr>
          <p:cNvSpPr txBox="1"/>
          <p:nvPr/>
        </p:nvSpPr>
        <p:spPr>
          <a:xfrm>
            <a:off x="4464784" y="2413337"/>
            <a:ext cx="3262432" cy="1015663"/>
          </a:xfrm>
          <a:prstGeom prst="rect">
            <a:avLst/>
          </a:prstGeom>
          <a:noFill/>
        </p:spPr>
        <p:txBody>
          <a:bodyPr wrap="none" rtlCol="0">
            <a:spAutoFit/>
          </a:bodyPr>
          <a:lstStyle/>
          <a:p>
            <a:r>
              <a:rPr lang="zh-CN" altLang="en-US" sz="6000" dirty="0">
                <a:latin typeface="宋体" panose="02010600030101010101" pitchFamily="2" charset="-122"/>
                <a:ea typeface="宋体" panose="02010600030101010101" pitchFamily="2" charset="-122"/>
              </a:rPr>
              <a:t>感谢聆听</a:t>
            </a:r>
          </a:p>
        </p:txBody>
      </p:sp>
    </p:spTree>
    <p:extLst>
      <p:ext uri="{BB962C8B-B14F-4D97-AF65-F5344CB8AC3E}">
        <p14:creationId xmlns:p14="http://schemas.microsoft.com/office/powerpoint/2010/main" val="333977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评测指标</a:t>
            </a:r>
            <a:endParaRPr lang="en-US" altLang="zh-CN"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447225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选手的结果文件包含</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个字段：</a:t>
                </a:r>
                <a:r>
                  <a:rPr lang="en-US" altLang="zh-CN" dirty="0" err="1">
                    <a:latin typeface="宋体" panose="02010600030101010101" pitchFamily="2" charset="-122"/>
                    <a:ea typeface="宋体" panose="02010600030101010101" pitchFamily="2" charset="-122"/>
                  </a:rPr>
                  <a:t>file_id</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bigint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和八个分类的预测概率</a:t>
                </a:r>
                <a:r>
                  <a:rPr lang="en-US" altLang="zh-CN" dirty="0">
                    <a:latin typeface="宋体" panose="02010600030101010101" pitchFamily="2" charset="-122"/>
                    <a:ea typeface="宋体" panose="02010600030101010101" pitchFamily="2" charset="-122"/>
                  </a:rPr>
                  <a:t>prob0, prob1, prob2, prob3, prob4, prob5 ,prob6,prob7 (</a:t>
                </a:r>
                <a:r>
                  <a:rPr lang="zh-CN" altLang="en-US" dirty="0">
                    <a:latin typeface="宋体" panose="02010600030101010101" pitchFamily="2" charset="-122"/>
                    <a:ea typeface="宋体" panose="02010600030101010101" pitchFamily="2" charset="-122"/>
                  </a:rPr>
                  <a:t>类型</a:t>
                </a:r>
                <a:r>
                  <a:rPr lang="en-US" altLang="zh-CN" dirty="0">
                    <a:latin typeface="宋体" panose="02010600030101010101" pitchFamily="2" charset="-122"/>
                    <a:ea typeface="宋体" panose="02010600030101010101" pitchFamily="2" charset="-122"/>
                  </a:rPr>
                  <a:t>double</a:t>
                </a:r>
                <a:r>
                  <a:rPr lang="zh-CN" altLang="en-US" dirty="0">
                    <a:latin typeface="宋体" panose="02010600030101010101" pitchFamily="2" charset="-122"/>
                    <a:ea typeface="宋体" panose="02010600030101010101" pitchFamily="2" charset="-122"/>
                  </a:rPr>
                  <a:t>，范围在</a:t>
                </a:r>
                <a:r>
                  <a:rPr lang="en-US" altLang="zh-CN" dirty="0">
                    <a:latin typeface="宋体" panose="02010600030101010101" pitchFamily="2" charset="-122"/>
                    <a:ea typeface="宋体" panose="02010600030101010101" pitchFamily="2" charset="-122"/>
                  </a:rPr>
                  <a:t>[0,1]</a:t>
                </a:r>
                <a:r>
                  <a:rPr lang="zh-CN" altLang="en-US" dirty="0">
                    <a:latin typeface="宋体" panose="02010600030101010101" pitchFamily="2" charset="-122"/>
                    <a:ea typeface="宋体" panose="02010600030101010101" pitchFamily="2" charset="-122"/>
                  </a:rPr>
                  <a:t>之间，精度保留小数点后</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prob[removed]=1.0</a:t>
                </a:r>
                <a:r>
                  <a:rPr lang="zh-CN" altLang="en-US" dirty="0">
                    <a:latin typeface="宋体" panose="02010600030101010101" pitchFamily="2" charset="-122"/>
                    <a:ea typeface="宋体" panose="02010600030101010101" pitchFamily="2" charset="-122"/>
                  </a:rPr>
                  <a:t>我们会替换为</a:t>
                </a:r>
                <a:r>
                  <a:rPr lang="en-US" altLang="zh-CN" dirty="0">
                    <a:latin typeface="宋体" panose="02010600030101010101" pitchFamily="2" charset="-122"/>
                    <a:ea typeface="宋体" panose="02010600030101010101" pitchFamily="2" charset="-122"/>
                  </a:rPr>
                  <a:t>1.0-1e-6)</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选手必须保证每一行的</a:t>
                </a:r>
                <a:r>
                  <a:rPr lang="en-US" altLang="zh-CN" dirty="0">
                    <a:latin typeface="宋体" panose="02010600030101010101" pitchFamily="2" charset="-122"/>
                    <a:ea typeface="宋体" panose="02010600030101010101" pitchFamily="2" charset="-122"/>
                  </a:rPr>
                  <a:t>|prob0+prob1+prob2+prob3+prob4+prob5+prob6+prob7-1.0|&lt;1e-6</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且将列名按如下顺序写入提交结果文件的第一行，作为表头：</a:t>
                </a:r>
                <a:r>
                  <a:rPr lang="en-US" altLang="zh-CN" dirty="0">
                    <a:latin typeface="宋体" panose="02010600030101010101" pitchFamily="2" charset="-122"/>
                    <a:ea typeface="宋体" panose="02010600030101010101" pitchFamily="2" charset="-122"/>
                  </a:rPr>
                  <a:t>file_id,prob0,prob1,prob2,prob3,prob4,prob5,prob6,prob7</a:t>
                </a:r>
                <a:r>
                  <a:rPr lang="zh-CN" altLang="en-US" dirty="0">
                    <a:latin typeface="宋体" panose="02010600030101010101" pitchFamily="2" charset="-122"/>
                    <a:ea typeface="宋体" panose="02010600030101010101" pitchFamily="2" charset="-122"/>
                  </a:rPr>
                  <a:t>。</a:t>
                </a: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分数采用</a:t>
                </a:r>
                <a:r>
                  <a:rPr lang="en-US" altLang="zh-CN" dirty="0" err="1">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计算公式如下：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log</m:t>
                          </m:r>
                        </m:fName>
                        <m:e>
                          <m:r>
                            <a:rPr lang="en-US" altLang="zh-CN" b="0" i="1" smtClean="0">
                              <a:latin typeface="Cambria Math" panose="02040503050406030204" pitchFamily="18" charset="0"/>
                              <a:ea typeface="宋体" panose="02010600030101010101" pitchFamily="2" charset="-122"/>
                            </a:rPr>
                            <m:t>𝑙𝑜𝑠𝑠</m:t>
                          </m:r>
                        </m:e>
                      </m:func>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𝑁</m:t>
                          </m:r>
                        </m:den>
                      </m:f>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sub>
                        <m:sup>
                          <m:r>
                            <a:rPr lang="en-US" altLang="zh-CN" b="0" i="1" smtClean="0">
                              <a:latin typeface="Cambria Math" panose="02040503050406030204" pitchFamily="18" charset="0"/>
                              <a:ea typeface="宋体" panose="02010600030101010101" pitchFamily="2" charset="-122"/>
                            </a:rPr>
                            <m:t>𝑁</m:t>
                          </m:r>
                        </m:sup>
                        <m:e>
                          <m:nary>
                            <m:naryPr>
                              <m:chr m:val="∑"/>
                              <m:ctrlPr>
                                <a:rPr lang="en-US" altLang="zh-CN" b="0"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sub>
                            <m:sup>
                              <m:r>
                                <a:rPr lang="en-US" altLang="zh-CN" b="0" i="1" smtClean="0">
                                  <a:latin typeface="Cambria Math" panose="02040503050406030204" pitchFamily="18" charset="0"/>
                                  <a:ea typeface="宋体" panose="02010600030101010101" pitchFamily="2" charset="-122"/>
                                </a:rPr>
                                <m:t>𝑀</m:t>
                              </m:r>
                            </m:sup>
                            <m:e>
                              <m:d>
                                <m:dPr>
                                  <m:begChr m:val="["/>
                                  <m:endChr m:val="]"/>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𝑖𝑗</m:t>
                                      </m:r>
                                    </m:sub>
                                  </m:sSub>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log</m:t>
                                      </m:r>
                                    </m:fName>
                                    <m:e>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𝑃</m:t>
                                              </m:r>
                                            </m:e>
                                            <m:sub>
                                              <m:r>
                                                <a:rPr lang="en-US" altLang="zh-CN" b="0" i="1" smtClean="0">
                                                  <a:latin typeface="Cambria Math" panose="02040503050406030204" pitchFamily="18" charset="0"/>
                                                  <a:ea typeface="宋体" panose="02010600030101010101" pitchFamily="2" charset="-122"/>
                                                </a:rPr>
                                                <m:t>𝑖𝑗</m:t>
                                              </m:r>
                                            </m:sub>
                                          </m:sSub>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r>
                                            <a:rPr lang="en-US" altLang="zh-CN" i="1">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𝑦</m:t>
                                              </m:r>
                                            </m:e>
                                            <m:sub>
                                              <m:r>
                                                <a:rPr lang="en-US" altLang="zh-CN" b="0" i="1" smtClean="0">
                                                  <a:latin typeface="Cambria Math" panose="02040503050406030204" pitchFamily="18" charset="0"/>
                                                  <a:ea typeface="宋体" panose="02010600030101010101" pitchFamily="2" charset="-122"/>
                                                </a:rPr>
                                                <m:t>𝑖𝑗</m:t>
                                              </m:r>
                                            </m:sub>
                                          </m:sSub>
                                        </m:e>
                                      </m:d>
                                      <m:func>
                                        <m:funcPr>
                                          <m:ctrlPr>
                                            <a:rPr lang="en-US" altLang="zh-CN" b="0" i="1" smtClean="0">
                                              <a:latin typeface="Cambria Math" panose="02040503050406030204" pitchFamily="18" charset="0"/>
                                              <a:ea typeface="宋体" panose="02010600030101010101" pitchFamily="2" charset="-122"/>
                                            </a:rPr>
                                          </m:ctrlPr>
                                        </m:funcPr>
                                        <m:fName>
                                          <m:r>
                                            <m:rPr>
                                              <m:sty m:val="p"/>
                                            </m:rPr>
                                            <a:rPr lang="en-US" altLang="zh-CN" b="0" i="0" smtClean="0">
                                              <a:latin typeface="Cambria Math" panose="02040503050406030204" pitchFamily="18" charset="0"/>
                                              <a:ea typeface="宋体" panose="02010600030101010101" pitchFamily="2" charset="-122"/>
                                            </a:rPr>
                                            <m:t>log</m:t>
                                          </m:r>
                                        </m:fName>
                                        <m:e>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𝑃</m:t>
                                                  </m:r>
                                                </m:e>
                                                <m:sub>
                                                  <m:r>
                                                    <a:rPr lang="en-US" altLang="zh-CN" b="0" i="1" smtClean="0">
                                                      <a:latin typeface="Cambria Math" panose="02040503050406030204" pitchFamily="18" charset="0"/>
                                                      <a:ea typeface="宋体" panose="02010600030101010101" pitchFamily="2" charset="-122"/>
                                                    </a:rPr>
                                                    <m:t>𝑖𝑗</m:t>
                                                  </m:r>
                                                </m:sub>
                                              </m:sSub>
                                            </m:e>
                                          </m:d>
                                        </m:e>
                                      </m:func>
                                    </m:e>
                                  </m:func>
                                </m:e>
                              </m:d>
                            </m:e>
                          </m:nary>
                        </m:e>
                      </m:nary>
                    </m:oMath>
                  </m:oMathPara>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14:m>
                  <m:oMath xmlns:m="http://schemas.openxmlformats.org/officeDocument/2006/math">
                    <m:r>
                      <a:rPr lang="en-US" altLang="zh-CN" i="1" dirty="0" smtClean="0">
                        <a:latin typeface="Cambria Math" panose="02040503050406030204" pitchFamily="18" charset="0"/>
                        <a:ea typeface="宋体" panose="02010600030101010101" pitchFamily="2" charset="-122"/>
                      </a:rPr>
                      <m:t>𝑀</m:t>
                    </m:r>
                  </m:oMath>
                </a14:m>
                <a:r>
                  <a:rPr lang="zh-CN" altLang="en-US" dirty="0">
                    <a:latin typeface="宋体" panose="02010600030101010101" pitchFamily="2" charset="-122"/>
                    <a:ea typeface="宋体" panose="02010600030101010101" pitchFamily="2" charset="-122"/>
                  </a:rPr>
                  <a:t>代表分类数，</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𝑁</m:t>
                    </m:r>
                  </m:oMath>
                </a14:m>
                <a:r>
                  <a:rPr lang="zh-CN" altLang="en-US" dirty="0">
                    <a:latin typeface="宋体" panose="02010600030101010101" pitchFamily="2" charset="-122"/>
                    <a:ea typeface="宋体" panose="02010600030101010101" pitchFamily="2" charset="-122"/>
                  </a:rPr>
                  <a:t>代表测试集样本数，</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𝑖𝑗</m:t>
                        </m:r>
                      </m:sub>
                    </m:sSub>
                  </m:oMath>
                </a14:m>
                <a:r>
                  <a:rPr lang="zh-CN" altLang="en-US" dirty="0">
                    <a:latin typeface="宋体" panose="02010600030101010101" pitchFamily="2" charset="-122"/>
                    <a:ea typeface="宋体" panose="02010600030101010101" pitchFamily="2" charset="-122"/>
                  </a:rPr>
                  <a:t>代表第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个样本是否为类别</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，否</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𝑖𝑗</m:t>
                        </m:r>
                      </m:sub>
                    </m:sSub>
                  </m:oMath>
                </a14:m>
                <a:r>
                  <a:rPr lang="zh-CN" altLang="en-US" dirty="0">
                    <a:latin typeface="宋体" panose="02010600030101010101" pitchFamily="2" charset="-122"/>
                    <a:ea typeface="宋体" panose="02010600030101010101" pitchFamily="2" charset="-122"/>
                  </a:rPr>
                  <a:t>代表选手提交的第</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个样本被预测为类别</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的概率</a:t>
                </a:r>
                <a:r>
                  <a:rPr lang="en-US" altLang="zh-CN" dirty="0">
                    <a:latin typeface="宋体" panose="02010600030101010101" pitchFamily="2" charset="-122"/>
                    <a:ea typeface="宋体" panose="02010600030101010101" pitchFamily="2" charset="-122"/>
                  </a:rPr>
                  <a:t>(prob)</a:t>
                </a:r>
                <a:r>
                  <a:rPr lang="zh-CN" altLang="en-US" dirty="0">
                    <a:latin typeface="宋体" panose="02010600030101010101" pitchFamily="2" charset="-122"/>
                    <a:ea typeface="宋体" panose="02010600030101010101" pitchFamily="2" charset="-122"/>
                  </a:rPr>
                  <a:t>，最终公布的</a:t>
                </a:r>
                <a14:m>
                  <m:oMath xmlns:m="http://schemas.openxmlformats.org/officeDocument/2006/math">
                    <m:func>
                      <m:funcPr>
                        <m:ctrlPr>
                          <a:rPr lang="en-US" altLang="zh-CN" i="1">
                            <a:latin typeface="Cambria Math" panose="02040503050406030204" pitchFamily="18" charset="0"/>
                            <a:ea typeface="宋体" panose="02010600030101010101" pitchFamily="2" charset="-122"/>
                          </a:rPr>
                        </m:ctrlPr>
                      </m:funcPr>
                      <m:fName>
                        <m:r>
                          <m:rPr>
                            <m:sty m:val="p"/>
                          </m:rPr>
                          <a:rPr lang="en-US" altLang="zh-CN">
                            <a:latin typeface="Cambria Math" panose="02040503050406030204" pitchFamily="18" charset="0"/>
                            <a:ea typeface="宋体" panose="02010600030101010101" pitchFamily="2" charset="-122"/>
                          </a:rPr>
                          <m:t>log</m:t>
                        </m:r>
                      </m:fName>
                      <m:e>
                        <m:r>
                          <a:rPr lang="en-US" altLang="zh-CN" i="1">
                            <a:latin typeface="Cambria Math" panose="02040503050406030204" pitchFamily="18" charset="0"/>
                            <a:ea typeface="宋体" panose="02010600030101010101" pitchFamily="2" charset="-122"/>
                          </a:rPr>
                          <m:t>𝑙𝑜𝑠𝑠</m:t>
                        </m:r>
                      </m:e>
                    </m:func>
                  </m:oMath>
                </a14:m>
                <a:r>
                  <a:rPr lang="zh-CN" altLang="en-US" dirty="0">
                    <a:latin typeface="宋体" panose="02010600030101010101" pitchFamily="2" charset="-122"/>
                    <a:ea typeface="宋体" panose="02010600030101010101" pitchFamily="2" charset="-122"/>
                  </a:rPr>
                  <a:t>保留小数点后</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位。</a:t>
                </a:r>
              </a:p>
            </p:txBody>
          </p:sp>
        </mc:Choice>
        <mc:Fallback>
          <p:sp>
            <p:nvSpPr>
              <p:cNvPr id="6" name="文本框 5">
                <a:extLst>
                  <a:ext uri="{FF2B5EF4-FFF2-40B4-BE49-F238E27FC236}">
                    <a16:creationId xmlns:a16="http://schemas.microsoft.com/office/drawing/2014/main" id="{F5A2744B-7ED7-4942-B011-ABEBDAB76D26}"/>
                  </a:ext>
                </a:extLst>
              </p:cNvPr>
              <p:cNvSpPr txBox="1">
                <a:spLocks noRot="1" noChangeAspect="1" noMove="1" noResize="1" noEditPoints="1" noAdjustHandles="1" noChangeArrowheads="1" noChangeShapeType="1" noTextEdit="1"/>
              </p:cNvSpPr>
              <p:nvPr/>
            </p:nvSpPr>
            <p:spPr>
              <a:xfrm>
                <a:off x="834787" y="790959"/>
                <a:ext cx="10522424" cy="4472250"/>
              </a:xfrm>
              <a:prstGeom prst="rect">
                <a:avLst/>
              </a:prstGeom>
              <a:blipFill>
                <a:blip r:embed="rId2"/>
                <a:stretch>
                  <a:fillRect l="-521" t="-819" r="-2086" b="-150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00243D4-416E-413B-B03B-F4E7EC6CA7FA}"/>
              </a:ext>
            </a:extLst>
          </p:cNvPr>
          <p:cNvSpPr txBox="1"/>
          <p:nvPr/>
        </p:nvSpPr>
        <p:spPr>
          <a:xfrm>
            <a:off x="340655" y="5263209"/>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解题思路</a:t>
            </a:r>
            <a:endParaRPr lang="en-US" altLang="zh-CN" sz="32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371F065E-8830-45AB-9B16-225C6DB5D2EC}"/>
              </a:ext>
            </a:extLst>
          </p:cNvPr>
          <p:cNvSpPr txBox="1"/>
          <p:nvPr/>
        </p:nvSpPr>
        <p:spPr>
          <a:xfrm>
            <a:off x="834787" y="5847984"/>
            <a:ext cx="1052242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根据官方提供的每个文件对</a:t>
            </a:r>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的调用顺序及线程的相关信息将文件进行分类，将文件属于每个类的概率作为最终的结果进行提交，属于典型的多分类问题。</a:t>
            </a:r>
          </a:p>
        </p:txBody>
      </p:sp>
    </p:spTree>
    <p:extLst>
      <p:ext uri="{BB962C8B-B14F-4D97-AF65-F5344CB8AC3E}">
        <p14:creationId xmlns:p14="http://schemas.microsoft.com/office/powerpoint/2010/main" val="154224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了解数据的基本情况，以进行特征提取、建模。</a:t>
            </a:r>
          </a:p>
        </p:txBody>
      </p:sp>
      <p:pic>
        <p:nvPicPr>
          <p:cNvPr id="3" name="图片 2">
            <a:extLst>
              <a:ext uri="{FF2B5EF4-FFF2-40B4-BE49-F238E27FC236}">
                <a16:creationId xmlns:a16="http://schemas.microsoft.com/office/drawing/2014/main" id="{0A1D494E-8F46-4300-8155-A706E07811EC}"/>
              </a:ext>
            </a:extLst>
          </p:cNvPr>
          <p:cNvPicPr>
            <a:picLocks noChangeAspect="1"/>
          </p:cNvPicPr>
          <p:nvPr/>
        </p:nvPicPr>
        <p:blipFill>
          <a:blip r:embed="rId2"/>
          <a:stretch>
            <a:fillRect/>
          </a:stretch>
        </p:blipFill>
        <p:spPr>
          <a:xfrm>
            <a:off x="4194644" y="1579215"/>
            <a:ext cx="3802710" cy="3269263"/>
          </a:xfrm>
          <a:prstGeom prst="rect">
            <a:avLst/>
          </a:prstGeom>
        </p:spPr>
      </p:pic>
      <p:sp>
        <p:nvSpPr>
          <p:cNvPr id="7" name="文本框 6">
            <a:extLst>
              <a:ext uri="{FF2B5EF4-FFF2-40B4-BE49-F238E27FC236}">
                <a16:creationId xmlns:a16="http://schemas.microsoft.com/office/drawing/2014/main" id="{0CB8FF0D-D7BC-475F-A7B7-A435C91A02F7}"/>
              </a:ext>
            </a:extLst>
          </p:cNvPr>
          <p:cNvSpPr txBox="1"/>
          <p:nvPr/>
        </p:nvSpPr>
        <p:spPr>
          <a:xfrm>
            <a:off x="834787" y="1160291"/>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DataFrame.info()</a:t>
            </a:r>
            <a:r>
              <a:rPr lang="zh-CN" altLang="en-US" dirty="0">
                <a:latin typeface="宋体" panose="02010600030101010101" pitchFamily="2" charset="-122"/>
                <a:ea typeface="宋体" panose="02010600030101010101" pitchFamily="2" charset="-122"/>
              </a:rPr>
              <a:t>查看训练集的大小、数据类型等信息</a:t>
            </a:r>
          </a:p>
        </p:txBody>
      </p:sp>
      <p:sp>
        <p:nvSpPr>
          <p:cNvPr id="8" name="文本框 7">
            <a:extLst>
              <a:ext uri="{FF2B5EF4-FFF2-40B4-BE49-F238E27FC236}">
                <a16:creationId xmlns:a16="http://schemas.microsoft.com/office/drawing/2014/main" id="{9CDBCBDB-7D53-45DD-BDF2-CB00EF777AE4}"/>
              </a:ext>
            </a:extLst>
          </p:cNvPr>
          <p:cNvSpPr txBox="1"/>
          <p:nvPr/>
        </p:nvSpPr>
        <p:spPr>
          <a:xfrm>
            <a:off x="834787" y="4909453"/>
            <a:ext cx="10522424"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从运行结果可以看出：</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数据中共有</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a:t>
            </a:r>
            <a:r>
              <a:rPr lang="en-US" altLang="zh-CN" dirty="0">
                <a:latin typeface="宋体" panose="02010600030101010101" pitchFamily="2" charset="-122"/>
                <a:ea typeface="宋体" panose="02010600030101010101" pitchFamily="2" charset="-122"/>
              </a:rPr>
              <a:t>int64</a:t>
            </a:r>
            <a:r>
              <a:rPr lang="zh-CN" altLang="en-US" dirty="0">
                <a:latin typeface="宋体" panose="02010600030101010101" pitchFamily="2" charset="-122"/>
                <a:ea typeface="宋体" panose="02010600030101010101" pitchFamily="2" charset="-122"/>
              </a:rPr>
              <a:t>类型和</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a:t>
            </a:r>
            <a:r>
              <a:rPr lang="en-US" altLang="zh-CN" dirty="0">
                <a:latin typeface="宋体" panose="02010600030101010101" pitchFamily="2" charset="-122"/>
                <a:ea typeface="宋体" panose="02010600030101010101" pitchFamily="2" charset="-122"/>
              </a:rPr>
              <a:t>object</a:t>
            </a:r>
            <a:r>
              <a:rPr lang="zh-CN" altLang="en-US" dirty="0">
                <a:latin typeface="宋体" panose="02010600030101010101" pitchFamily="2" charset="-122"/>
                <a:ea typeface="宋体" panose="02010600030101010101" pitchFamily="2" charset="-122"/>
              </a:rPr>
              <a:t>类型</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整个数据集的大小为</a:t>
            </a:r>
            <a:r>
              <a:rPr lang="en-US" altLang="zh-CN" dirty="0">
                <a:latin typeface="宋体" panose="02010600030101010101" pitchFamily="2" charset="-122"/>
                <a:ea typeface="宋体" panose="02010600030101010101" pitchFamily="2" charset="-122"/>
              </a:rPr>
              <a:t>3.3GB</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数据一共有</a:t>
            </a:r>
            <a:r>
              <a:rPr lang="en-US" altLang="zh-CN" dirty="0">
                <a:latin typeface="宋体" panose="02010600030101010101" pitchFamily="2" charset="-122"/>
                <a:ea typeface="宋体" panose="02010600030101010101" pitchFamily="2" charset="-122"/>
              </a:rPr>
              <a:t>89806693</a:t>
            </a:r>
            <a:r>
              <a:rPr lang="zh-CN" altLang="en-US" dirty="0">
                <a:latin typeface="宋体" panose="02010600030101010101" pitchFamily="2" charset="-122"/>
                <a:ea typeface="宋体" panose="02010600030101010101" pitchFamily="2" charset="-122"/>
              </a:rPr>
              <a:t>条记录</a:t>
            </a:r>
          </a:p>
        </p:txBody>
      </p:sp>
    </p:spTree>
    <p:extLst>
      <p:ext uri="{BB962C8B-B14F-4D97-AF65-F5344CB8AC3E}">
        <p14:creationId xmlns:p14="http://schemas.microsoft.com/office/powerpoint/2010/main" val="88699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数据探索</a:t>
            </a:r>
            <a:endParaRPr lang="en-US" altLang="zh-CN" sz="32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D645FB6B-F75F-474C-8D82-A7BEA5D077E3}"/>
              </a:ext>
            </a:extLst>
          </p:cNvPr>
          <p:cNvPicPr>
            <a:picLocks noChangeAspect="1"/>
          </p:cNvPicPr>
          <p:nvPr/>
        </p:nvPicPr>
        <p:blipFill>
          <a:blip r:embed="rId2"/>
          <a:stretch>
            <a:fillRect/>
          </a:stretch>
        </p:blipFill>
        <p:spPr>
          <a:xfrm>
            <a:off x="3983478" y="1187442"/>
            <a:ext cx="4225039" cy="2417311"/>
          </a:xfrm>
          <a:prstGeom prst="rect">
            <a:avLst/>
          </a:prstGeom>
        </p:spPr>
      </p:pic>
      <p:sp>
        <p:nvSpPr>
          <p:cNvPr id="8" name="文本框 7">
            <a:extLst>
              <a:ext uri="{FF2B5EF4-FFF2-40B4-BE49-F238E27FC236}">
                <a16:creationId xmlns:a16="http://schemas.microsoft.com/office/drawing/2014/main" id="{423A85FD-2FC0-423A-B0D2-E77140E695BA}"/>
              </a:ext>
            </a:extLst>
          </p:cNvPr>
          <p:cNvSpPr txBox="1"/>
          <p:nvPr/>
        </p:nvSpPr>
        <p:spPr>
          <a:xfrm>
            <a:off x="96701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DataFrame.head</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查看训练集的头几行数据</a:t>
            </a:r>
          </a:p>
        </p:txBody>
      </p:sp>
      <p:pic>
        <p:nvPicPr>
          <p:cNvPr id="4" name="图片 3">
            <a:extLst>
              <a:ext uri="{FF2B5EF4-FFF2-40B4-BE49-F238E27FC236}">
                <a16:creationId xmlns:a16="http://schemas.microsoft.com/office/drawing/2014/main" id="{D1016D66-66E5-484F-9AE4-04CB26613DBC}"/>
              </a:ext>
            </a:extLst>
          </p:cNvPr>
          <p:cNvPicPr>
            <a:picLocks noChangeAspect="1"/>
          </p:cNvPicPr>
          <p:nvPr/>
        </p:nvPicPr>
        <p:blipFill>
          <a:blip r:embed="rId3"/>
          <a:stretch>
            <a:fillRect/>
          </a:stretch>
        </p:blipFill>
        <p:spPr>
          <a:xfrm>
            <a:off x="3711387" y="3764472"/>
            <a:ext cx="4769225" cy="3001846"/>
          </a:xfrm>
          <a:prstGeom prst="rect">
            <a:avLst/>
          </a:prstGeom>
        </p:spPr>
      </p:pic>
      <p:sp>
        <p:nvSpPr>
          <p:cNvPr id="6" name="文本框 5">
            <a:extLst>
              <a:ext uri="{FF2B5EF4-FFF2-40B4-BE49-F238E27FC236}">
                <a16:creationId xmlns:a16="http://schemas.microsoft.com/office/drawing/2014/main" id="{F5A2744B-7ED7-4942-B011-ABEBDAB76D26}"/>
              </a:ext>
            </a:extLst>
          </p:cNvPr>
          <p:cNvSpPr txBox="1"/>
          <p:nvPr/>
        </p:nvSpPr>
        <p:spPr>
          <a:xfrm>
            <a:off x="834785" y="3447238"/>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DataFrame.head</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查看训练集的头几行数据</a:t>
            </a:r>
          </a:p>
        </p:txBody>
      </p:sp>
    </p:spTree>
    <p:extLst>
      <p:ext uri="{BB962C8B-B14F-4D97-AF65-F5344CB8AC3E}">
        <p14:creationId xmlns:p14="http://schemas.microsoft.com/office/powerpoint/2010/main" val="400135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1752558" y="790959"/>
            <a:ext cx="389857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使用箱线图查看单个变量的分布情况</a:t>
            </a:r>
          </a:p>
        </p:txBody>
      </p:sp>
      <p:pic>
        <p:nvPicPr>
          <p:cNvPr id="2" name="图片 1">
            <a:extLst>
              <a:ext uri="{FF2B5EF4-FFF2-40B4-BE49-F238E27FC236}">
                <a16:creationId xmlns:a16="http://schemas.microsoft.com/office/drawing/2014/main" id="{1BD6B0DB-D268-4A63-98ED-6F495EBAD92F}"/>
              </a:ext>
            </a:extLst>
          </p:cNvPr>
          <p:cNvPicPr>
            <a:picLocks noChangeAspect="1"/>
          </p:cNvPicPr>
          <p:nvPr/>
        </p:nvPicPr>
        <p:blipFill>
          <a:blip r:embed="rId3"/>
          <a:stretch>
            <a:fillRect/>
          </a:stretch>
        </p:blipFill>
        <p:spPr>
          <a:xfrm>
            <a:off x="1752558" y="1160291"/>
            <a:ext cx="4046571" cy="3627434"/>
          </a:xfrm>
          <a:prstGeom prst="rect">
            <a:avLst/>
          </a:prstGeom>
        </p:spPr>
      </p:pic>
      <p:sp>
        <p:nvSpPr>
          <p:cNvPr id="8" name="文本框 7">
            <a:extLst>
              <a:ext uri="{FF2B5EF4-FFF2-40B4-BE49-F238E27FC236}">
                <a16:creationId xmlns:a16="http://schemas.microsoft.com/office/drawing/2014/main" id="{18A3685B-16B9-43E2-B52F-871C1467D726}"/>
              </a:ext>
            </a:extLst>
          </p:cNvPr>
          <p:cNvSpPr txBox="1"/>
          <p:nvPr/>
        </p:nvSpPr>
        <p:spPr>
          <a:xfrm>
            <a:off x="7063039" y="788542"/>
            <a:ext cx="442863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nunique</a:t>
            </a:r>
            <a:r>
              <a:rPr lang="zh-CN" altLang="en-US" dirty="0">
                <a:latin typeface="宋体" panose="02010600030101010101" pitchFamily="2" charset="-122"/>
                <a:ea typeface="宋体" panose="02010600030101010101" pitchFamily="2" charset="-122"/>
              </a:rPr>
              <a:t>查看训练集中变量取值的分布</a:t>
            </a:r>
          </a:p>
        </p:txBody>
      </p:sp>
      <p:pic>
        <p:nvPicPr>
          <p:cNvPr id="4" name="图片 3">
            <a:extLst>
              <a:ext uri="{FF2B5EF4-FFF2-40B4-BE49-F238E27FC236}">
                <a16:creationId xmlns:a16="http://schemas.microsoft.com/office/drawing/2014/main" id="{B121782F-9446-4313-9930-B52EC2381E5C}"/>
              </a:ext>
            </a:extLst>
          </p:cNvPr>
          <p:cNvPicPr>
            <a:picLocks noChangeAspect="1"/>
          </p:cNvPicPr>
          <p:nvPr/>
        </p:nvPicPr>
        <p:blipFill>
          <a:blip r:embed="rId4"/>
          <a:stretch>
            <a:fillRect/>
          </a:stretch>
        </p:blipFill>
        <p:spPr>
          <a:xfrm>
            <a:off x="8362879" y="1198215"/>
            <a:ext cx="1828958" cy="2034716"/>
          </a:xfrm>
          <a:prstGeom prst="rect">
            <a:avLst/>
          </a:prstGeom>
        </p:spPr>
      </p:pic>
      <p:sp>
        <p:nvSpPr>
          <p:cNvPr id="9" name="文本框 8">
            <a:extLst>
              <a:ext uri="{FF2B5EF4-FFF2-40B4-BE49-F238E27FC236}">
                <a16:creationId xmlns:a16="http://schemas.microsoft.com/office/drawing/2014/main" id="{C1B3F77F-C67A-4363-97C6-D52C74E9CA05}"/>
              </a:ext>
            </a:extLst>
          </p:cNvPr>
          <p:cNvSpPr txBox="1"/>
          <p:nvPr/>
        </p:nvSpPr>
        <p:spPr>
          <a:xfrm>
            <a:off x="7063039" y="3250904"/>
            <a:ext cx="4428638"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可以看出：</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file_id</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13887</a:t>
            </a:r>
            <a:r>
              <a:rPr lang="zh-CN" altLang="en-US" dirty="0">
                <a:latin typeface="宋体" panose="02010600030101010101" pitchFamily="2" charset="-122"/>
                <a:ea typeface="宋体" panose="02010600030101010101" pitchFamily="2" charset="-122"/>
              </a:rPr>
              <a:t>个不同的值</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label</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个不同的值</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295</a:t>
            </a:r>
            <a:r>
              <a:rPr lang="zh-CN" altLang="en-US" dirty="0">
                <a:latin typeface="宋体" panose="02010600030101010101" pitchFamily="2" charset="-122"/>
                <a:ea typeface="宋体" panose="02010600030101010101" pitchFamily="2" charset="-122"/>
              </a:rPr>
              <a:t>个不同的值</a:t>
            </a:r>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tid</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2782</a:t>
            </a:r>
            <a:r>
              <a:rPr lang="zh-CN" altLang="en-US" dirty="0">
                <a:latin typeface="宋体" panose="02010600030101010101" pitchFamily="2" charset="-122"/>
                <a:ea typeface="宋体" panose="02010600030101010101" pitchFamily="2" charset="-122"/>
              </a:rPr>
              <a:t>个不同的值</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index</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5001</a:t>
            </a:r>
            <a:r>
              <a:rPr lang="zh-CN" altLang="en-US" dirty="0">
                <a:latin typeface="宋体" panose="02010600030101010101" pitchFamily="2" charset="-122"/>
                <a:ea typeface="宋体" panose="02010600030101010101" pitchFamily="2" charset="-122"/>
              </a:rPr>
              <a:t>个不同的值</a:t>
            </a:r>
          </a:p>
        </p:txBody>
      </p:sp>
    </p:spTree>
    <p:extLst>
      <p:ext uri="{BB962C8B-B14F-4D97-AF65-F5344CB8AC3E}">
        <p14:creationId xmlns:p14="http://schemas.microsoft.com/office/powerpoint/2010/main" val="325850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查看数据的标签分布</a:t>
            </a:r>
          </a:p>
        </p:txBody>
      </p:sp>
      <p:pic>
        <p:nvPicPr>
          <p:cNvPr id="2" name="图片 1">
            <a:extLst>
              <a:ext uri="{FF2B5EF4-FFF2-40B4-BE49-F238E27FC236}">
                <a16:creationId xmlns:a16="http://schemas.microsoft.com/office/drawing/2014/main" id="{909E27A3-CA51-4FF1-8F28-35F9096A6AE0}"/>
              </a:ext>
            </a:extLst>
          </p:cNvPr>
          <p:cNvPicPr>
            <a:picLocks noChangeAspect="1"/>
          </p:cNvPicPr>
          <p:nvPr/>
        </p:nvPicPr>
        <p:blipFill>
          <a:blip r:embed="rId2"/>
          <a:stretch>
            <a:fillRect/>
          </a:stretch>
        </p:blipFill>
        <p:spPr>
          <a:xfrm>
            <a:off x="555779" y="3024382"/>
            <a:ext cx="5540220" cy="3627434"/>
          </a:xfrm>
          <a:prstGeom prst="rect">
            <a:avLst/>
          </a:prstGeom>
        </p:spPr>
      </p:pic>
      <p:pic>
        <p:nvPicPr>
          <p:cNvPr id="4" name="图片 3">
            <a:extLst>
              <a:ext uri="{FF2B5EF4-FFF2-40B4-BE49-F238E27FC236}">
                <a16:creationId xmlns:a16="http://schemas.microsoft.com/office/drawing/2014/main" id="{31763AE5-5906-4317-94EC-B9550243EC43}"/>
              </a:ext>
            </a:extLst>
          </p:cNvPr>
          <p:cNvPicPr>
            <a:picLocks noChangeAspect="1"/>
          </p:cNvPicPr>
          <p:nvPr/>
        </p:nvPicPr>
        <p:blipFill>
          <a:blip r:embed="rId3"/>
          <a:stretch>
            <a:fillRect/>
          </a:stretch>
        </p:blipFill>
        <p:spPr>
          <a:xfrm>
            <a:off x="6327951" y="3037830"/>
            <a:ext cx="5425910" cy="3261643"/>
          </a:xfrm>
          <a:prstGeom prst="rect">
            <a:avLst/>
          </a:prstGeom>
        </p:spPr>
      </p:pic>
      <p:pic>
        <p:nvPicPr>
          <p:cNvPr id="5" name="图片 4">
            <a:extLst>
              <a:ext uri="{FF2B5EF4-FFF2-40B4-BE49-F238E27FC236}">
                <a16:creationId xmlns:a16="http://schemas.microsoft.com/office/drawing/2014/main" id="{4979D6FD-ED5E-4957-9AAD-C9686FFB6720}"/>
              </a:ext>
            </a:extLst>
          </p:cNvPr>
          <p:cNvPicPr>
            <a:picLocks noChangeAspect="1"/>
          </p:cNvPicPr>
          <p:nvPr/>
        </p:nvPicPr>
        <p:blipFill>
          <a:blip r:embed="rId4"/>
          <a:stretch>
            <a:fillRect/>
          </a:stretch>
        </p:blipFill>
        <p:spPr>
          <a:xfrm>
            <a:off x="4636642" y="206184"/>
            <a:ext cx="2918713" cy="2697714"/>
          </a:xfrm>
          <a:prstGeom prst="rect">
            <a:avLst/>
          </a:prstGeom>
        </p:spPr>
      </p:pic>
    </p:spTree>
    <p:extLst>
      <p:ext uri="{BB962C8B-B14F-4D97-AF65-F5344CB8AC3E}">
        <p14:creationId xmlns:p14="http://schemas.microsoft.com/office/powerpoint/2010/main" val="340959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AD1EAB32-0AAE-4EED-A81B-86805A36BCA2}"/>
              </a:ext>
            </a:extLst>
          </p:cNvPr>
          <p:cNvSpPr txBox="1"/>
          <p:nvPr/>
        </p:nvSpPr>
        <p:spPr>
          <a:xfrm>
            <a:off x="340655" y="206184"/>
            <a:ext cx="1826141" cy="584775"/>
          </a:xfrm>
          <a:prstGeom prst="rect">
            <a:avLst/>
          </a:prstGeom>
          <a:noFill/>
        </p:spPr>
        <p:txBody>
          <a:bodyPr wrap="none" rtlCol="0">
            <a:spAutoFit/>
          </a:bodyPr>
          <a:lstStyle/>
          <a:p>
            <a:r>
              <a:rPr lang="zh-CN" altLang="en-US" sz="3200" dirty="0">
                <a:latin typeface="宋体" panose="02010600030101010101" pitchFamily="2" charset="-122"/>
                <a:ea typeface="宋体" panose="02010600030101010101" pitchFamily="2" charset="-122"/>
              </a:rPr>
              <a:t>数据探索</a:t>
            </a:r>
            <a:endParaRPr lang="en-US" altLang="zh-CN" sz="3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5A2744B-7ED7-4942-B011-ABEBDAB76D26}"/>
              </a:ext>
            </a:extLst>
          </p:cNvPr>
          <p:cNvSpPr txBox="1"/>
          <p:nvPr/>
        </p:nvSpPr>
        <p:spPr>
          <a:xfrm>
            <a:off x="834787" y="790959"/>
            <a:ext cx="1052242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数据集联合分析</a:t>
            </a:r>
          </a:p>
        </p:txBody>
      </p:sp>
      <p:pic>
        <p:nvPicPr>
          <p:cNvPr id="3" name="图片 2">
            <a:extLst>
              <a:ext uri="{FF2B5EF4-FFF2-40B4-BE49-F238E27FC236}">
                <a16:creationId xmlns:a16="http://schemas.microsoft.com/office/drawing/2014/main" id="{81094D7E-3B1C-4E1A-A64E-0391990930A8}"/>
              </a:ext>
            </a:extLst>
          </p:cNvPr>
          <p:cNvPicPr>
            <a:picLocks noChangeAspect="1"/>
          </p:cNvPicPr>
          <p:nvPr/>
        </p:nvPicPr>
        <p:blipFill>
          <a:blip r:embed="rId2"/>
          <a:stretch>
            <a:fillRect/>
          </a:stretch>
        </p:blipFill>
        <p:spPr>
          <a:xfrm>
            <a:off x="1253725" y="1794368"/>
            <a:ext cx="4198984" cy="3269263"/>
          </a:xfrm>
          <a:prstGeom prst="rect">
            <a:avLst/>
          </a:prstGeom>
        </p:spPr>
      </p:pic>
      <p:pic>
        <p:nvPicPr>
          <p:cNvPr id="7" name="图片 6">
            <a:extLst>
              <a:ext uri="{FF2B5EF4-FFF2-40B4-BE49-F238E27FC236}">
                <a16:creationId xmlns:a16="http://schemas.microsoft.com/office/drawing/2014/main" id="{ECDFCB53-1724-4EFE-8014-8F4F9BCABDA7}"/>
              </a:ext>
            </a:extLst>
          </p:cNvPr>
          <p:cNvPicPr>
            <a:picLocks noChangeAspect="1"/>
          </p:cNvPicPr>
          <p:nvPr/>
        </p:nvPicPr>
        <p:blipFill>
          <a:blip r:embed="rId3"/>
          <a:stretch>
            <a:fillRect/>
          </a:stretch>
        </p:blipFill>
        <p:spPr>
          <a:xfrm>
            <a:off x="6598494" y="1375734"/>
            <a:ext cx="4656223" cy="4397121"/>
          </a:xfrm>
          <a:prstGeom prst="rect">
            <a:avLst/>
          </a:prstGeom>
        </p:spPr>
      </p:pic>
    </p:spTree>
    <p:extLst>
      <p:ext uri="{BB962C8B-B14F-4D97-AF65-F5344CB8AC3E}">
        <p14:creationId xmlns:p14="http://schemas.microsoft.com/office/powerpoint/2010/main" val="32131722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1250</Words>
  <Application>Microsoft Office PowerPoint</Application>
  <PresentationFormat>宽屏</PresentationFormat>
  <Paragraphs>136</Paragraphs>
  <Slides>37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等线</vt:lpstr>
      <vt:lpstr>等线 Light</vt:lpstr>
      <vt:lpstr>宋体</vt:lpstr>
      <vt:lpstr>Arial</vt:lpstr>
      <vt:lpstr>Cambria Math</vt:lpstr>
      <vt:lpstr>Times New Roman</vt:lpstr>
      <vt:lpstr>Office 主题​​</vt:lpstr>
      <vt:lpstr>基于机器学习的恶意软件检测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许万鹏</dc:creator>
  <cp:lastModifiedBy>许万鹏</cp:lastModifiedBy>
  <cp:revision>138</cp:revision>
  <dcterms:created xsi:type="dcterms:W3CDTF">2022-06-14T00:13:34Z</dcterms:created>
  <dcterms:modified xsi:type="dcterms:W3CDTF">2022-06-14T05:47:01Z</dcterms:modified>
</cp:coreProperties>
</file>