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4"/>
  </p:notesMasterIdLst>
  <p:handoutMasterIdLst>
    <p:handoutMasterId r:id="rId55"/>
  </p:handoutMasterIdLst>
  <p:sldIdLst>
    <p:sldId id="302" r:id="rId2"/>
    <p:sldId id="517" r:id="rId3"/>
    <p:sldId id="527" r:id="rId4"/>
    <p:sldId id="526" r:id="rId5"/>
    <p:sldId id="528" r:id="rId6"/>
    <p:sldId id="530" r:id="rId7"/>
    <p:sldId id="532" r:id="rId8"/>
    <p:sldId id="531" r:id="rId9"/>
    <p:sldId id="533" r:id="rId10"/>
    <p:sldId id="536" r:id="rId11"/>
    <p:sldId id="529" r:id="rId12"/>
    <p:sldId id="564" r:id="rId13"/>
    <p:sldId id="549" r:id="rId14"/>
    <p:sldId id="539" r:id="rId15"/>
    <p:sldId id="550" r:id="rId16"/>
    <p:sldId id="551" r:id="rId17"/>
    <p:sldId id="552" r:id="rId18"/>
    <p:sldId id="553" r:id="rId19"/>
    <p:sldId id="540" r:id="rId20"/>
    <p:sldId id="541" r:id="rId21"/>
    <p:sldId id="546" r:id="rId22"/>
    <p:sldId id="542" r:id="rId23"/>
    <p:sldId id="543" r:id="rId24"/>
    <p:sldId id="544" r:id="rId25"/>
    <p:sldId id="556" r:id="rId26"/>
    <p:sldId id="557" r:id="rId27"/>
    <p:sldId id="558" r:id="rId28"/>
    <p:sldId id="561" r:id="rId29"/>
    <p:sldId id="562" r:id="rId30"/>
    <p:sldId id="559" r:id="rId31"/>
    <p:sldId id="554" r:id="rId32"/>
    <p:sldId id="555" r:id="rId33"/>
    <p:sldId id="563" r:id="rId34"/>
    <p:sldId id="537" r:id="rId35"/>
    <p:sldId id="565" r:id="rId36"/>
    <p:sldId id="566" r:id="rId37"/>
    <p:sldId id="567" r:id="rId38"/>
    <p:sldId id="573" r:id="rId39"/>
    <p:sldId id="568" r:id="rId40"/>
    <p:sldId id="570" r:id="rId41"/>
    <p:sldId id="569" r:id="rId42"/>
    <p:sldId id="571" r:id="rId43"/>
    <p:sldId id="572" r:id="rId44"/>
    <p:sldId id="574" r:id="rId45"/>
    <p:sldId id="575" r:id="rId46"/>
    <p:sldId id="576" r:id="rId47"/>
    <p:sldId id="578" r:id="rId48"/>
    <p:sldId id="579" r:id="rId49"/>
    <p:sldId id="580" r:id="rId50"/>
    <p:sldId id="581" r:id="rId51"/>
    <p:sldId id="582" r:id="rId52"/>
    <p:sldId id="577" r:id="rId53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0000FF"/>
    <a:srgbClr val="EAEAEA"/>
    <a:srgbClr val="CCFFCC"/>
    <a:srgbClr val="F8F8F8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>
      <p:cViewPr varScale="1">
        <p:scale>
          <a:sx n="103" d="100"/>
          <a:sy n="103" d="100"/>
        </p:scale>
        <p:origin x="81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"/>
    </p:cViewPr>
  </p:sorterViewPr>
  <p:notesViewPr>
    <p:cSldViewPr>
      <p:cViewPr varScale="1">
        <p:scale>
          <a:sx n="66" d="100"/>
          <a:sy n="66" d="100"/>
        </p:scale>
        <p:origin x="-2328" y="-10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FD6B88D2-CCB6-4546-A466-EF0EA08C524B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BA5C9CE-C3BB-4FD2-8733-FB2AED331C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45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44672E8-0D19-418F-8FE1-2E59FCC50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639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1F98EC-055E-4F50-8210-DF5F621E97C5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2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2174875"/>
            <a:ext cx="7427912" cy="17446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744663"/>
            <a:ext cx="2867025" cy="2174875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5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5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5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21BB70C-1113-40AC-97C9-58204672065B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/>
            </a:lvl1pPr>
          </a:lstStyle>
          <a:p>
            <a:pPr>
              <a:defRPr/>
            </a:pPr>
            <a:fld id="{3E469CE3-E33A-4396-8A0A-0E540F7FAC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5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381D2FC-532D-4C29-B266-B2E95F11D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6E9AABA-1326-45A3-A7F0-9CC6E28F39B6}" type="datetime1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97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09638"/>
            <a:ext cx="2057400" cy="5183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9638"/>
            <a:ext cx="6019800" cy="5183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0DC64F-6969-4DC4-BADA-D28A25C09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0174034-FC09-49CC-9043-757CB49D6D10}" type="datetime1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0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B6498B1-5358-4279-A4B6-4BC4C8CD8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E6487A7-AE74-4B8F-B038-E9C0313CC4EF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66823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871892-BAEA-47C6-AA9E-E6A8AEA224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6FAFE68-23C7-4843-9F2D-A4FF33AD724A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59669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accent4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9261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0C84567-EC49-443B-9105-3862635AB0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20A5918-2153-40EB-A506-CD5A63356368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E1DFA1-B427-4703-A404-3E92D28F5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08886D9-2ABB-4DDF-9285-5DC6806FBD5A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96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7EF4CC-EA19-462A-8101-9AF3D4AA1C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C1B7409-73BC-4814-8558-1485F319266A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0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BC68FE-4C95-40FC-B7C0-F5214C1BB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727A6EB-286C-4AF0-8758-804825A37A69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5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A2F3BDA-F022-4D8C-9C34-0BA7F84FC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3FC74CC-4E2C-479C-BDDC-43930792C76B}" type="datetimeFigureOut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8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A8700FC-DA92-4A88-9F93-0300AD3AE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12B49F4-CB37-4A21-A2DC-7B6E6DA8AA99}" type="datetime1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71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6D12773-060D-4B5A-9504-7CE25E622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F2252E28-65E5-4AB8-8D09-EB6BCDDD9976}" type="datetime1">
              <a:rPr lang="zh-CN" altLang="en-US"/>
              <a:pPr>
                <a:defRPr/>
              </a:pPr>
              <a:t>2020/4/2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63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8893175" cy="908050"/>
            <a:chOff x="0" y="0"/>
            <a:chExt cx="5760" cy="344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2400">
                  <a:ea typeface="黑体" pitchFamily="49" charset="-122"/>
                </a:rPr>
                <a:t>移动应用开发</a:t>
              </a:r>
              <a:endParaRPr lang="en-US" altLang="zh-CN" dirty="0">
                <a:ea typeface="黑体" pitchFamily="49" charset="-122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74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74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1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96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28" r:id="rId2"/>
    <p:sldLayoutId id="2147484930" r:id="rId3"/>
    <p:sldLayoutId id="2147484931" r:id="rId4"/>
    <p:sldLayoutId id="2147484932" r:id="rId5"/>
    <p:sldLayoutId id="2147484933" r:id="rId6"/>
    <p:sldLayoutId id="2147484934" r:id="rId7"/>
    <p:sldLayoutId id="2147484935" r:id="rId8"/>
    <p:sldLayoutId id="2147484936" r:id="rId9"/>
    <p:sldLayoutId id="2147484937" r:id="rId10"/>
    <p:sldLayoutId id="2147484938" r:id="rId11"/>
    <p:sldLayoutId id="2147484939" r:id="rId12"/>
    <p:sldLayoutId id="2147484940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2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ebservice.webxml.com.cn/WebServices/MobileCodeWS.asm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kbus.com/forum.php?mod=viewthread&amp;tid=94562" TargetMode="External"/><Relationship Id="rId2" Type="http://schemas.openxmlformats.org/officeDocument/2006/relationships/hyperlink" Target="http://www.cnblogs.com/menlsh/archive/2013/05/25/309947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420938"/>
            <a:ext cx="6569075" cy="1079500"/>
          </a:xfrm>
        </p:spPr>
        <p:txBody>
          <a:bodyPr/>
          <a:lstStyle/>
          <a:p>
            <a:pPr algn="ctr" eaLnBrk="1" hangingPunct="1"/>
            <a:r>
              <a:rPr lang="en-US" altLang="zh-CN" sz="4000" b="1" dirty="0"/>
              <a:t>Android</a:t>
            </a:r>
            <a:r>
              <a:rPr lang="zh-CN" altLang="en-US" sz="4000" b="1" dirty="0"/>
              <a:t>网络编程</a:t>
            </a:r>
            <a:endParaRPr lang="en-US" altLang="zh-CN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732016"/>
            <a:ext cx="6299908" cy="3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HTTP GET</a:t>
            </a:r>
            <a:r>
              <a:rPr lang="zh-CN" altLang="en-US" sz="2800" dirty="0"/>
              <a:t>示例</a:t>
            </a:r>
          </a:p>
        </p:txBody>
      </p:sp>
      <p:sp>
        <p:nvSpPr>
          <p:cNvPr id="20484" name="内容占位符 2"/>
          <p:cNvSpPr>
            <a:spLocks noGrp="1"/>
          </p:cNvSpPr>
          <p:nvPr>
            <p:ph idx="1"/>
          </p:nvPr>
        </p:nvSpPr>
        <p:spPr>
          <a:xfrm>
            <a:off x="214313" y="1641475"/>
            <a:ext cx="8715375" cy="382776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&lt;html&gt;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&lt;body&gt;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&lt;form </a:t>
            </a:r>
            <a:r>
              <a:rPr lang="en-US" altLang="zh-CN" sz="2000" dirty="0">
                <a:solidFill>
                  <a:srgbClr val="0000FF"/>
                </a:solidFill>
              </a:rPr>
              <a:t>action="</a:t>
            </a:r>
            <a:r>
              <a:rPr lang="en-US" altLang="zh-CN" sz="2000" dirty="0" err="1">
                <a:solidFill>
                  <a:srgbClr val="0000FF"/>
                </a:solidFill>
              </a:rPr>
              <a:t>login.jsp</a:t>
            </a:r>
            <a:r>
              <a:rPr lang="en-US" altLang="zh-CN" sz="2000" dirty="0">
                <a:solidFill>
                  <a:srgbClr val="0000FF"/>
                </a:solidFill>
              </a:rPr>
              <a:t>"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method="get"</a:t>
            </a:r>
            <a:r>
              <a:rPr lang="en-US" altLang="zh-CN" sz="2000" dirty="0"/>
              <a:t> 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用户名：</a:t>
            </a:r>
            <a:r>
              <a:rPr lang="en-US" altLang="zh-CN" sz="2000" dirty="0"/>
              <a:t>&lt;input type="text" </a:t>
            </a:r>
            <a:r>
              <a:rPr lang="en-US" altLang="zh-CN" sz="2000" dirty="0">
                <a:solidFill>
                  <a:srgbClr val="0000FF"/>
                </a:solidFill>
              </a:rPr>
              <a:t>name="username"</a:t>
            </a:r>
            <a:r>
              <a:rPr lang="en-US" altLang="zh-CN" sz="2000" dirty="0"/>
              <a:t>&gt; 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密 码：</a:t>
            </a:r>
            <a:r>
              <a:rPr lang="en-US" altLang="zh-CN" sz="2000" dirty="0"/>
              <a:t>&lt;input type="password" </a:t>
            </a:r>
            <a:r>
              <a:rPr lang="en-US" altLang="zh-CN" sz="2000" dirty="0">
                <a:solidFill>
                  <a:srgbClr val="0000FF"/>
                </a:solidFill>
              </a:rPr>
              <a:t>name="</a:t>
            </a:r>
            <a:r>
              <a:rPr lang="en-US" altLang="zh-CN" sz="2000" dirty="0" err="1">
                <a:solidFill>
                  <a:srgbClr val="0000FF"/>
                </a:solidFill>
              </a:rPr>
              <a:t>psd</a:t>
            </a:r>
            <a:r>
              <a:rPr lang="en-US" altLang="zh-CN" sz="2000" dirty="0">
                <a:solidFill>
                  <a:srgbClr val="0000FF"/>
                </a:solidFill>
              </a:rPr>
              <a:t>"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maxlength</a:t>
            </a:r>
            <a:r>
              <a:rPr lang="en-US" altLang="zh-CN" sz="2000" dirty="0"/>
              <a:t>=6&gt;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&lt;input  type="submit"  value="</a:t>
            </a:r>
            <a:r>
              <a:rPr lang="zh-CN" altLang="en-US" sz="2000" dirty="0"/>
              <a:t>提交</a:t>
            </a:r>
            <a:r>
              <a:rPr lang="en-US" altLang="zh-CN" sz="2000" dirty="0"/>
              <a:t>"&gt;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&lt;input  type="reset"  value="</a:t>
            </a:r>
            <a:r>
              <a:rPr lang="zh-CN" altLang="en-US" sz="2000" dirty="0"/>
              <a:t>重填</a:t>
            </a:r>
            <a:r>
              <a:rPr lang="en-US" altLang="zh-CN" sz="2000" dirty="0"/>
              <a:t>"&gt;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&lt;/form&gt;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&lt;/body&gt;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  <p:sp>
        <p:nvSpPr>
          <p:cNvPr id="8" name="任意多边形 7"/>
          <p:cNvSpPr/>
          <p:nvPr/>
        </p:nvSpPr>
        <p:spPr>
          <a:xfrm>
            <a:off x="5504484" y="3356993"/>
            <a:ext cx="795708" cy="2432836"/>
          </a:xfrm>
          <a:custGeom>
            <a:avLst/>
            <a:gdLst>
              <a:gd name="connsiteX0" fmla="*/ 0 w 903515"/>
              <a:gd name="connsiteY0" fmla="*/ 0 h 2503714"/>
              <a:gd name="connsiteX1" fmla="*/ 903515 w 903515"/>
              <a:gd name="connsiteY1" fmla="*/ 2503714 h 25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515" h="2503714">
                <a:moveTo>
                  <a:pt x="0" y="0"/>
                </a:moveTo>
                <a:cubicBezTo>
                  <a:pt x="376464" y="1092200"/>
                  <a:pt x="752929" y="2184400"/>
                  <a:pt x="903515" y="2503714"/>
                </a:cubicBezTo>
              </a:path>
            </a:pathLst>
          </a:cu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4788024" y="2996953"/>
            <a:ext cx="288032" cy="2808312"/>
          </a:xfrm>
          <a:custGeom>
            <a:avLst/>
            <a:gdLst>
              <a:gd name="connsiteX0" fmla="*/ 0 w 903515"/>
              <a:gd name="connsiteY0" fmla="*/ 0 h 2503714"/>
              <a:gd name="connsiteX1" fmla="*/ 903515 w 903515"/>
              <a:gd name="connsiteY1" fmla="*/ 2503714 h 25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515" h="2503714">
                <a:moveTo>
                  <a:pt x="0" y="0"/>
                </a:moveTo>
                <a:cubicBezTo>
                  <a:pt x="376464" y="1092200"/>
                  <a:pt x="752929" y="2184400"/>
                  <a:pt x="903515" y="2503714"/>
                </a:cubicBezTo>
              </a:path>
            </a:pathLst>
          </a:cu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3213125" y="1756743"/>
            <a:ext cx="4278646" cy="33855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跳转到数据处理页面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(html/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aspx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…)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771800" y="1955180"/>
            <a:ext cx="436563" cy="393700"/>
          </a:xfrm>
          <a:custGeom>
            <a:avLst/>
            <a:gdLst>
              <a:gd name="connsiteX0" fmla="*/ 0 w 435428"/>
              <a:gd name="connsiteY0" fmla="*/ 393700 h 393700"/>
              <a:gd name="connsiteX1" fmla="*/ 119742 w 435428"/>
              <a:gd name="connsiteY1" fmla="*/ 110671 h 393700"/>
              <a:gd name="connsiteX2" fmla="*/ 435428 w 435428"/>
              <a:gd name="connsiteY2" fmla="*/ 45357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93700">
                <a:moveTo>
                  <a:pt x="0" y="393700"/>
                </a:moveTo>
                <a:cubicBezTo>
                  <a:pt x="23585" y="281214"/>
                  <a:pt x="47171" y="168728"/>
                  <a:pt x="119742" y="110671"/>
                </a:cubicBezTo>
                <a:cubicBezTo>
                  <a:pt x="192313" y="52614"/>
                  <a:pt x="375557" y="0"/>
                  <a:pt x="435428" y="45357"/>
                </a:cubicBezTo>
              </a:path>
            </a:pathLst>
          </a:cu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89" name="Line 14"/>
          <p:cNvSpPr>
            <a:spLocks noChangeShapeType="1"/>
          </p:cNvSpPr>
          <p:nvPr/>
        </p:nvSpPr>
        <p:spPr bwMode="auto">
          <a:xfrm flipV="1">
            <a:off x="4387850" y="6012105"/>
            <a:ext cx="0" cy="29782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TextBox 9"/>
          <p:cNvSpPr txBox="1">
            <a:spLocks noChangeArrowheads="1"/>
          </p:cNvSpPr>
          <p:nvPr/>
        </p:nvSpPr>
        <p:spPr bwMode="auto">
          <a:xfrm>
            <a:off x="3779912" y="4818638"/>
            <a:ext cx="3135795" cy="33855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ea typeface="黑体" panose="02010609060101010101" pitchFamily="49" charset="-122"/>
              </a:rPr>
              <a:t>get</a:t>
            </a:r>
            <a:r>
              <a:rPr lang="zh-CN" altLang="en-US" sz="1600" dirty="0">
                <a:ea typeface="黑体" panose="02010609060101010101" pitchFamily="49" charset="-122"/>
              </a:rPr>
              <a:t>方法提交数据会在</a:t>
            </a:r>
            <a:r>
              <a:rPr lang="en-US" altLang="zh-CN" sz="1600" dirty="0">
                <a:ea typeface="黑体" panose="02010609060101010101" pitchFamily="49" charset="-122"/>
              </a:rPr>
              <a:t>URL</a:t>
            </a:r>
            <a:r>
              <a:rPr lang="zh-CN" altLang="en-US" sz="1600" dirty="0">
                <a:ea typeface="黑体" panose="02010609060101010101" pitchFamily="49" charset="-122"/>
              </a:rPr>
              <a:t>中显示</a:t>
            </a:r>
          </a:p>
        </p:txBody>
      </p:sp>
      <p:sp>
        <p:nvSpPr>
          <p:cNvPr id="20491" name="Line 14"/>
          <p:cNvSpPr>
            <a:spLocks noChangeShapeType="1"/>
          </p:cNvSpPr>
          <p:nvPr/>
        </p:nvSpPr>
        <p:spPr bwMode="auto">
          <a:xfrm flipV="1">
            <a:off x="6111062" y="6007342"/>
            <a:ext cx="0" cy="29782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7167563" y="5064125"/>
            <a:ext cx="1908175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ea typeface="黑体" pitchFamily="49" charset="-122"/>
              </a:rPr>
              <a:t>注意要用</a:t>
            </a:r>
            <a:r>
              <a:rPr lang="en-US" altLang="zh-CN" sz="1400" dirty="0">
                <a:ea typeface="黑体" pitchFamily="49" charset="-122"/>
              </a:rPr>
              <a:t>name</a:t>
            </a:r>
            <a:r>
              <a:rPr lang="zh-CN" altLang="en-US" sz="1400" dirty="0">
                <a:ea typeface="黑体" pitchFamily="49" charset="-122"/>
              </a:rPr>
              <a:t>属性才能在地址栏中显示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491880" y="6309529"/>
            <a:ext cx="1808508" cy="2769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ea typeface="黑体" panose="02010609060101010101" pitchFamily="49" charset="-122"/>
              </a:rPr>
              <a:t>页面和参数之间用</a:t>
            </a:r>
            <a:r>
              <a:rPr lang="en-US" altLang="zh-CN" sz="1200" dirty="0">
                <a:ea typeface="黑体" panose="02010609060101010101" pitchFamily="49" charset="-122"/>
              </a:rPr>
              <a:t>?</a:t>
            </a:r>
            <a:r>
              <a:rPr lang="zh-CN" altLang="en-US" sz="1200" dirty="0"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5504484" y="6318458"/>
            <a:ext cx="1364476" cy="2769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ea typeface="黑体" panose="02010609060101010101" pitchFamily="49" charset="-122"/>
              </a:rPr>
              <a:t>参数之间用</a:t>
            </a:r>
            <a:r>
              <a:rPr lang="en-US" altLang="zh-CN" sz="1200" dirty="0">
                <a:ea typeface="黑体" panose="02010609060101010101" pitchFamily="49" charset="-122"/>
              </a:rPr>
              <a:t>&amp;</a:t>
            </a:r>
            <a:r>
              <a:rPr lang="zh-CN" altLang="en-US" sz="1200" dirty="0"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812088" y="6200477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/>
              <a:t>【</a:t>
            </a:r>
            <a:r>
              <a:rPr lang="zh-CN" altLang="en-US" sz="2000" dirty="0">
                <a:hlinkClick r:id="rId3" action="ppaction://hlinksldjump"/>
              </a:rPr>
              <a:t>返回</a:t>
            </a:r>
            <a:r>
              <a:rPr lang="en-US" altLang="zh-CN" sz="20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59496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 HTTP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越来越多的 </a:t>
            </a:r>
            <a:r>
              <a:rPr lang="en-US" altLang="zh-CN" sz="2200" dirty="0"/>
              <a:t>Java </a:t>
            </a:r>
            <a:r>
              <a:rPr lang="zh-CN" altLang="en-US" sz="2200" dirty="0"/>
              <a:t>应用程序需要直接通过 </a:t>
            </a:r>
            <a:r>
              <a:rPr lang="en-US" altLang="zh-CN" sz="2200" dirty="0"/>
              <a:t>HTTP </a:t>
            </a:r>
            <a:r>
              <a:rPr lang="zh-CN" altLang="en-US" sz="2200" dirty="0"/>
              <a:t>协议来访问网络资源。在 </a:t>
            </a:r>
            <a:r>
              <a:rPr lang="en-US" altLang="zh-CN" sz="2200" dirty="0"/>
              <a:t>JDK </a:t>
            </a:r>
            <a:r>
              <a:rPr lang="zh-CN" altLang="en-US" sz="2200" dirty="0"/>
              <a:t>的 </a:t>
            </a:r>
            <a:r>
              <a:rPr lang="en-US" altLang="zh-CN" sz="2200" dirty="0"/>
              <a:t>java.net </a:t>
            </a:r>
            <a:r>
              <a:rPr lang="zh-CN" altLang="en-US" sz="2200" dirty="0"/>
              <a:t>包中已经提供了访问 </a:t>
            </a:r>
            <a:r>
              <a:rPr lang="en-US" altLang="zh-CN" sz="2200" dirty="0"/>
              <a:t>HTTP </a:t>
            </a:r>
            <a:r>
              <a:rPr lang="zh-CN" altLang="en-US" sz="2200" dirty="0"/>
              <a:t>协议的基本功能：</a:t>
            </a:r>
            <a:r>
              <a:rPr lang="en-US" altLang="zh-CN" sz="2200" dirty="0" err="1">
                <a:solidFill>
                  <a:srgbClr val="FF0000"/>
                </a:solidFill>
              </a:rPr>
              <a:t>HttpURLConnection</a:t>
            </a:r>
            <a:r>
              <a:rPr lang="zh-CN" altLang="en-US" sz="2200" dirty="0"/>
              <a:t>。但是对于大部分应用程序来说，</a:t>
            </a:r>
            <a:r>
              <a:rPr lang="en-US" altLang="zh-CN" sz="2200" dirty="0"/>
              <a:t>JDK </a:t>
            </a:r>
            <a:r>
              <a:rPr lang="zh-CN" altLang="en-US" sz="2200" dirty="0"/>
              <a:t>库本身提供的功能还不够丰富和灵活。</a:t>
            </a:r>
          </a:p>
          <a:p>
            <a:r>
              <a:rPr lang="zh-CN" altLang="en-US" sz="2200" dirty="0"/>
              <a:t>除此之外，在</a:t>
            </a:r>
            <a:r>
              <a:rPr lang="en-US" altLang="zh-CN" sz="2200" dirty="0"/>
              <a:t>Android</a:t>
            </a:r>
            <a:r>
              <a:rPr lang="zh-CN" altLang="en-US" sz="2200" dirty="0"/>
              <a:t>系统中，</a:t>
            </a:r>
            <a:r>
              <a:rPr lang="en-US" altLang="zh-CN" sz="2200" dirty="0"/>
              <a:t>Android SDK</a:t>
            </a:r>
            <a:r>
              <a:rPr lang="zh-CN" altLang="en-US" sz="2200" dirty="0"/>
              <a:t>集成了</a:t>
            </a:r>
            <a:r>
              <a:rPr lang="en-US" altLang="zh-CN" sz="2200" dirty="0"/>
              <a:t>Apache</a:t>
            </a:r>
            <a:r>
              <a:rPr lang="zh-CN" altLang="en-US" sz="2200" dirty="0"/>
              <a:t>的</a:t>
            </a:r>
            <a:r>
              <a:rPr lang="en-US" altLang="zh-CN" sz="2200" dirty="0" err="1">
                <a:solidFill>
                  <a:srgbClr val="FF0000"/>
                </a:solidFill>
              </a:rPr>
              <a:t>HttpClient</a:t>
            </a:r>
            <a:r>
              <a:rPr lang="zh-CN" altLang="en-US" sz="2200" dirty="0"/>
              <a:t>模块，用来提供高效的、功能丰富的支持 </a:t>
            </a:r>
            <a:r>
              <a:rPr lang="en-US" altLang="zh-CN" sz="2200" dirty="0"/>
              <a:t>HTTP </a:t>
            </a:r>
            <a:r>
              <a:rPr lang="zh-CN" altLang="en-US" sz="2200" dirty="0"/>
              <a:t>协议工具包，并且它支持 </a:t>
            </a:r>
            <a:r>
              <a:rPr lang="en-US" altLang="zh-CN" sz="2200" dirty="0"/>
              <a:t>HTTP </a:t>
            </a:r>
            <a:r>
              <a:rPr lang="zh-CN" altLang="en-US" sz="2200" dirty="0"/>
              <a:t>协议最新的版本和建议。使用</a:t>
            </a:r>
            <a:r>
              <a:rPr lang="en-US" altLang="zh-CN" sz="2200" dirty="0" err="1"/>
              <a:t>HttpClient</a:t>
            </a:r>
            <a:r>
              <a:rPr lang="zh-CN" altLang="en-US" sz="2200" dirty="0"/>
              <a:t>可以快速开发出功能强大的 </a:t>
            </a:r>
            <a:r>
              <a:rPr lang="en-US" altLang="zh-CN" sz="2200" dirty="0"/>
              <a:t>HTTP </a:t>
            </a:r>
            <a:r>
              <a:rPr lang="zh-CN" altLang="en-US" sz="2200" dirty="0"/>
              <a:t>程序。</a:t>
            </a:r>
          </a:p>
        </p:txBody>
      </p:sp>
    </p:spTree>
    <p:extLst>
      <p:ext uri="{BB962C8B-B14F-4D97-AF65-F5344CB8AC3E}">
        <p14:creationId xmlns:p14="http://schemas.microsoft.com/office/powerpoint/2010/main" val="376256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</a:t>
            </a:r>
            <a:r>
              <a:rPr lang="zh-CN" altLang="en-US" sz="2800" dirty="0"/>
              <a:t>编程</a:t>
            </a:r>
            <a:r>
              <a:rPr lang="en-US" altLang="zh-CN" sz="2800" dirty="0"/>
              <a:t>2</a:t>
            </a:r>
            <a:r>
              <a:rPr lang="zh-CN" altLang="en-US" sz="2800" dirty="0"/>
              <a:t>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HttpURLConnection</a:t>
            </a:r>
            <a:r>
              <a:rPr lang="zh-CN" altLang="en-US" dirty="0">
                <a:hlinkClick r:id="rId2" action="ppaction://hlinksldjump"/>
              </a:rPr>
              <a:t>编程</a:t>
            </a:r>
            <a:endParaRPr lang="en-US" altLang="zh-CN" dirty="0"/>
          </a:p>
          <a:p>
            <a:r>
              <a:rPr lang="en-US" altLang="zh-CN" dirty="0">
                <a:hlinkClick r:id="rId3" action="ppaction://hlinksldjump"/>
              </a:rPr>
              <a:t>HttpClient</a:t>
            </a:r>
            <a:r>
              <a:rPr lang="zh-CN" altLang="en-US" dirty="0">
                <a:hlinkClick r:id="rId3" action="ppaction://hlinksldjump"/>
              </a:rPr>
              <a:t>编程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812088" y="6200477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/>
              <a:t>【</a:t>
            </a:r>
            <a:r>
              <a:rPr lang="zh-CN" altLang="en-US" sz="2000" dirty="0">
                <a:hlinkClick r:id="rId4" action="ppaction://hlinksldjump"/>
              </a:rPr>
              <a:t>返回</a:t>
            </a:r>
            <a:r>
              <a:rPr lang="en-US" altLang="zh-CN" sz="20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5274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351709"/>
            <a:ext cx="1336725" cy="13948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1. HttpURLConnection</a:t>
            </a:r>
            <a:r>
              <a:rPr lang="zh-CN" altLang="en-US" sz="2800" dirty="0"/>
              <a:t>编程  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43" y="2133972"/>
            <a:ext cx="3038475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任意多边形 6"/>
          <p:cNvSpPr/>
          <p:nvPr/>
        </p:nvSpPr>
        <p:spPr>
          <a:xfrm>
            <a:off x="4026946" y="2979792"/>
            <a:ext cx="2370112" cy="584550"/>
          </a:xfrm>
          <a:custGeom>
            <a:avLst/>
            <a:gdLst>
              <a:gd name="connsiteX0" fmla="*/ 0 w 1344705"/>
              <a:gd name="connsiteY0" fmla="*/ 584550 h 584550"/>
              <a:gd name="connsiteX1" fmla="*/ 524435 w 1344705"/>
              <a:gd name="connsiteY1" fmla="*/ 60114 h 584550"/>
              <a:gd name="connsiteX2" fmla="*/ 1344705 w 1344705"/>
              <a:gd name="connsiteY2" fmla="*/ 33220 h 5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5" h="584550">
                <a:moveTo>
                  <a:pt x="0" y="584550"/>
                </a:moveTo>
                <a:cubicBezTo>
                  <a:pt x="150158" y="368276"/>
                  <a:pt x="300317" y="152002"/>
                  <a:pt x="524435" y="60114"/>
                </a:cubicBezTo>
                <a:cubicBezTo>
                  <a:pt x="748553" y="-31774"/>
                  <a:pt x="1046629" y="723"/>
                  <a:pt x="1344705" y="3322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69243">
            <a:off x="1363067" y="3703594"/>
            <a:ext cx="4865117" cy="1093558"/>
          </a:xfrm>
          <a:custGeom>
            <a:avLst/>
            <a:gdLst>
              <a:gd name="connsiteX0" fmla="*/ 4168588 w 4168588"/>
              <a:gd name="connsiteY0" fmla="*/ 0 h 1093558"/>
              <a:gd name="connsiteX1" fmla="*/ 2017059 w 4168588"/>
              <a:gd name="connsiteY1" fmla="*/ 1089212 h 1093558"/>
              <a:gd name="connsiteX2" fmla="*/ 0 w 4168588"/>
              <a:gd name="connsiteY2" fmla="*/ 309282 h 10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8588" h="1093558">
                <a:moveTo>
                  <a:pt x="4168588" y="0"/>
                </a:moveTo>
                <a:cubicBezTo>
                  <a:pt x="3440206" y="518832"/>
                  <a:pt x="2711824" y="1037665"/>
                  <a:pt x="2017059" y="1089212"/>
                </a:cubicBezTo>
                <a:cubicBezTo>
                  <a:pt x="1322294" y="1140759"/>
                  <a:pt x="661147" y="725020"/>
                  <a:pt x="0" y="30928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572000" y="2348880"/>
            <a:ext cx="1296144" cy="52322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ea typeface="黑体" panose="02010609060101010101" pitchFamily="49" charset="-122"/>
              </a:rPr>
              <a:t>提交登录数据给</a:t>
            </a:r>
            <a:r>
              <a:rPr lang="en-US" altLang="zh-CN" sz="1400" dirty="0"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7390656" y="2348880"/>
            <a:ext cx="432219" cy="52322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网站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3252446" y="4365104"/>
            <a:ext cx="1535578" cy="52322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将结果反馈给</a:t>
            </a:r>
            <a:r>
              <a:rPr lang="en-US" altLang="zh-CN" sz="1400" dirty="0">
                <a:ea typeface="黑体" panose="02010609060101010101" pitchFamily="49" charset="-122"/>
              </a:rPr>
              <a:t>Android</a:t>
            </a:r>
            <a:r>
              <a:rPr lang="zh-CN" altLang="en-US" sz="1400" dirty="0">
                <a:ea typeface="黑体" panose="02010609060101010101" pitchFamily="49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336206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HttpURLConnection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1) </a:t>
            </a:r>
            <a:r>
              <a:rPr lang="zh-CN" altLang="en-US" dirty="0"/>
              <a:t>创建</a:t>
            </a:r>
            <a:r>
              <a:rPr lang="en-US" altLang="zh-CN" dirty="0"/>
              <a:t>URL</a:t>
            </a:r>
            <a:r>
              <a:rPr lang="zh-CN" altLang="en-US" dirty="0"/>
              <a:t>对象：</a:t>
            </a:r>
            <a:endParaRPr lang="en-US" altLang="zh-CN" dirty="0"/>
          </a:p>
          <a:p>
            <a:pPr marL="0" lvl="0" indent="0">
              <a:spcAft>
                <a:spcPts val="600"/>
              </a:spcAft>
              <a:buClr>
                <a:srgbClr val="00007D"/>
              </a:buClr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httpUrl</a:t>
            </a:r>
            <a:r>
              <a:rPr lang="en-US" altLang="zh-CN" dirty="0"/>
              <a:t>="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格式的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地址串</a:t>
            </a:r>
            <a:r>
              <a:rPr lang="en-US" altLang="zh-CN" dirty="0"/>
              <a:t>";</a:t>
            </a:r>
            <a:r>
              <a:rPr lang="en-US" altLang="zh-CN" sz="1800" dirty="0">
                <a:solidFill>
                  <a:srgbClr val="0000FF"/>
                </a:solidFill>
              </a:rPr>
              <a:t> //</a:t>
            </a:r>
            <a:r>
              <a:rPr lang="zh-CN" altLang="en-US" sz="1800" dirty="0">
                <a:solidFill>
                  <a:srgbClr val="0000FF"/>
                </a:solidFill>
              </a:rPr>
              <a:t>此处不带参数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URL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= new URL(</a:t>
            </a:r>
            <a:r>
              <a:rPr lang="en-US" altLang="zh-CN" dirty="0" err="1"/>
              <a:t>httpUrl</a:t>
            </a:r>
            <a:r>
              <a:rPr lang="en-US" altLang="zh-CN" dirty="0"/>
              <a:t>);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2) </a:t>
            </a:r>
            <a:r>
              <a:rPr lang="zh-CN" altLang="en-US" dirty="0"/>
              <a:t>通过</a:t>
            </a:r>
            <a:r>
              <a:rPr lang="en-US" altLang="zh-CN" dirty="0" err="1"/>
              <a:t>HttpURLConnection</a:t>
            </a:r>
            <a:r>
              <a:rPr lang="zh-CN" altLang="en-US" dirty="0"/>
              <a:t>创建连接对象：</a:t>
            </a:r>
            <a:r>
              <a:rPr lang="en-US" altLang="zh-CN" dirty="0">
                <a:solidFill>
                  <a:srgbClr val="0000FF"/>
                </a:solidFill>
              </a:rPr>
              <a:t>HttpURLConnection</a:t>
            </a:r>
            <a:r>
              <a:rPr lang="en-US" altLang="zh-CN" dirty="0"/>
              <a:t> conn =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                    (</a:t>
            </a:r>
            <a:r>
              <a:rPr lang="en-US" altLang="zh-CN" dirty="0" err="1"/>
              <a:t>HttpURLConnection</a:t>
            </a:r>
            <a:r>
              <a:rPr lang="en-US" altLang="zh-CN" dirty="0"/>
              <a:t>)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995936" y="5373216"/>
            <a:ext cx="1800200" cy="30777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需要强制转换一下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851920" y="5157192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2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HttpURLConnection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3) </a:t>
            </a:r>
            <a:r>
              <a:rPr lang="zh-CN" altLang="en-US" dirty="0"/>
              <a:t>设置连接的几个重要属性：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/>
              <a:t>conn.setConnectTimeout</a:t>
            </a:r>
            <a:r>
              <a:rPr lang="en-US" altLang="zh-CN" sz="2000" dirty="0"/>
              <a:t>(5000);        //</a:t>
            </a:r>
            <a:r>
              <a:rPr lang="zh-CN" altLang="en-US" sz="2000" dirty="0"/>
              <a:t>设置连接超时时间，如</a:t>
            </a:r>
            <a:r>
              <a:rPr lang="en-US" altLang="zh-CN" sz="2000" dirty="0"/>
              <a:t>5</a:t>
            </a:r>
            <a:r>
              <a:rPr lang="zh-CN" altLang="en-US" sz="2000" dirty="0"/>
              <a:t>秒</a:t>
            </a:r>
          </a:p>
          <a:p>
            <a:pPr marL="0" indent="0">
              <a:buNone/>
            </a:pPr>
            <a:r>
              <a:rPr lang="en-US" altLang="zh-CN" sz="2000" dirty="0" err="1"/>
              <a:t>conn.setRequestMethod</a:t>
            </a:r>
            <a:r>
              <a:rPr lang="en-US" altLang="zh-CN" sz="2000" dirty="0"/>
              <a:t>("POST");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POST</a:t>
            </a:r>
            <a:r>
              <a:rPr lang="zh-CN" altLang="en-US" sz="2000" dirty="0">
                <a:solidFill>
                  <a:srgbClr val="FF0000"/>
                </a:solidFill>
              </a:rPr>
              <a:t>的方式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conn.setDoOutput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true);   </a:t>
            </a:r>
            <a:r>
              <a:rPr lang="en-US" altLang="zh-CN" sz="2000" dirty="0"/>
              <a:t>   //</a:t>
            </a:r>
            <a:r>
              <a:rPr lang="zh-CN" altLang="en-US" sz="2000" dirty="0"/>
              <a:t>允许输出输入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conn.setDoInput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true);       </a:t>
            </a:r>
            <a:r>
              <a:rPr lang="en-US" altLang="zh-CN" sz="2000" dirty="0"/>
              <a:t> //</a:t>
            </a:r>
            <a:r>
              <a:rPr lang="zh-CN" altLang="en-US" sz="2000" dirty="0"/>
              <a:t>允许输入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conn.setUseCaches</a:t>
            </a:r>
            <a:r>
              <a:rPr lang="en-US" altLang="zh-CN" sz="2000" dirty="0"/>
              <a:t>(</a:t>
            </a:r>
            <a:r>
              <a:rPr lang="en-US" altLang="zh-CN" sz="2000" b="1" dirty="0"/>
              <a:t>false);    </a:t>
            </a:r>
            <a:r>
              <a:rPr lang="en-US" altLang="zh-CN" sz="2000" dirty="0"/>
              <a:t>//post</a:t>
            </a:r>
            <a:r>
              <a:rPr lang="zh-CN" altLang="en-US" sz="2000" dirty="0"/>
              <a:t>方式最好不使用缓存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conn.setRequestProperty</a:t>
            </a:r>
            <a:r>
              <a:rPr lang="en-US" altLang="zh-CN" sz="2000" dirty="0"/>
              <a:t>("Charset", </a:t>
            </a:r>
            <a:r>
              <a:rPr lang="en-US" altLang="zh-CN" sz="2000" dirty="0">
                <a:solidFill>
                  <a:srgbClr val="0000FF"/>
                </a:solidFill>
              </a:rPr>
              <a:t>"UTF-8"</a:t>
            </a:r>
            <a:r>
              <a:rPr lang="en-US" altLang="zh-CN" sz="2000" dirty="0"/>
              <a:t>);   //</a:t>
            </a:r>
            <a:r>
              <a:rPr lang="zh-CN" altLang="en-US" sz="2000" dirty="0"/>
              <a:t>设置编码字符集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283968" y="5579487"/>
            <a:ext cx="4176464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</a:rPr>
              <a:t>UTF-8</a:t>
            </a:r>
            <a:r>
              <a:rPr lang="zh-CN" altLang="en-US" sz="1600" dirty="0">
                <a:latin typeface="+mn-lt"/>
                <a:ea typeface="+mn-ea"/>
              </a:rPr>
              <a:t> 编码用在网页上可以在同一页面显示中文简体繁体及其它语言（如日文，韩文）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5120638" y="5109882"/>
            <a:ext cx="111064" cy="403412"/>
          </a:xfrm>
          <a:custGeom>
            <a:avLst/>
            <a:gdLst>
              <a:gd name="connsiteX0" fmla="*/ 43033 w 111064"/>
              <a:gd name="connsiteY0" fmla="*/ 0 h 403412"/>
              <a:gd name="connsiteX1" fmla="*/ 2692 w 111064"/>
              <a:gd name="connsiteY1" fmla="*/ 201706 h 403412"/>
              <a:gd name="connsiteX2" fmla="*/ 110268 w 111064"/>
              <a:gd name="connsiteY2" fmla="*/ 201706 h 403412"/>
              <a:gd name="connsiteX3" fmla="*/ 43033 w 111064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64" h="403412">
                <a:moveTo>
                  <a:pt x="43033" y="0"/>
                </a:moveTo>
                <a:cubicBezTo>
                  <a:pt x="17259" y="84044"/>
                  <a:pt x="-8514" y="168088"/>
                  <a:pt x="2692" y="201706"/>
                </a:cubicBezTo>
                <a:cubicBezTo>
                  <a:pt x="13898" y="235324"/>
                  <a:pt x="103545" y="168088"/>
                  <a:pt x="110268" y="201706"/>
                </a:cubicBezTo>
                <a:cubicBezTo>
                  <a:pt x="116991" y="235324"/>
                  <a:pt x="80012" y="319368"/>
                  <a:pt x="43033" y="40341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3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HttpURLConnection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4) </a:t>
            </a:r>
            <a:r>
              <a:rPr lang="zh-CN" altLang="en-US" dirty="0"/>
              <a:t>准备传送的数据，例如：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datastr</a:t>
            </a:r>
            <a:r>
              <a:rPr lang="en-US" altLang="zh-CN" sz="2000" dirty="0"/>
              <a:t>="username="+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                       </a:t>
            </a:r>
            <a:r>
              <a:rPr lang="en-US" altLang="zh-CN" sz="2000" dirty="0" err="1">
                <a:solidFill>
                  <a:srgbClr val="C00000"/>
                </a:solidFill>
              </a:rPr>
              <a:t>URLEncoder.encode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"</a:t>
            </a:r>
            <a:r>
              <a:rPr lang="en-US" altLang="zh-CN" sz="2000" dirty="0" err="1">
                <a:solidFill>
                  <a:srgbClr val="0000FF"/>
                </a:solidFill>
              </a:rPr>
              <a:t>wustzz</a:t>
            </a:r>
            <a:r>
              <a:rPr lang="en-US" altLang="zh-CN" sz="2000" dirty="0">
                <a:solidFill>
                  <a:srgbClr val="0000FF"/>
                </a:solidFill>
              </a:rPr>
              <a:t>", </a:t>
            </a:r>
            <a:r>
              <a:rPr lang="en-US" altLang="zh-CN" sz="2000" dirty="0"/>
              <a:t>"utf-8"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en-US" altLang="zh-CN" sz="2000" dirty="0"/>
              <a:t>+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                  "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psd</a:t>
            </a:r>
            <a:r>
              <a:rPr lang="en-US" altLang="zh-CN" sz="2000" dirty="0"/>
              <a:t>="+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000" dirty="0"/>
              <a:t>                             </a:t>
            </a:r>
            <a:r>
              <a:rPr lang="en-US" altLang="zh-CN" sz="2000" dirty="0" err="1">
                <a:solidFill>
                  <a:srgbClr val="C00000"/>
                </a:solidFill>
              </a:rPr>
              <a:t>URLEncoder.encode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"123456", </a:t>
            </a:r>
            <a:r>
              <a:rPr lang="en-US" altLang="zh-CN" sz="2000" dirty="0"/>
              <a:t>"utf-8"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en-US" altLang="zh-CN" sz="2000" dirty="0"/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byte [] data=</a:t>
            </a:r>
            <a:r>
              <a:rPr lang="en-US" altLang="zh-CN" sz="2000" dirty="0" err="1">
                <a:solidFill>
                  <a:srgbClr val="FF0000"/>
                </a:solidFill>
              </a:rPr>
              <a:t>datastr.getBytes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							</a:t>
            </a:r>
          </a:p>
          <a:p>
            <a:pPr marL="0" indent="0">
              <a:buNone/>
            </a:pPr>
            <a:endParaRPr lang="en-US" altLang="zh-CN" sz="2000" dirty="0" err="1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5508104" y="2204864"/>
            <a:ext cx="2232248" cy="30777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将字符串编码为</a:t>
            </a:r>
            <a:r>
              <a:rPr lang="en-US" altLang="zh-CN" sz="1400" dirty="0">
                <a:ea typeface="黑体" panose="02010609060101010101" pitchFamily="49" charset="-122"/>
              </a:rPr>
              <a:t>utf-8</a:t>
            </a:r>
            <a:r>
              <a:rPr lang="zh-CN" altLang="en-US" sz="1400" dirty="0">
                <a:ea typeface="黑体" panose="02010609060101010101" pitchFamily="49" charset="-122"/>
              </a:rPr>
              <a:t>格式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419872" y="4653136"/>
            <a:ext cx="2232248" cy="52322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将字符串转化为适合物理层传输的字节流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255023" y="4528865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701356" y="2353235"/>
            <a:ext cx="785044" cy="309283"/>
          </a:xfrm>
          <a:custGeom>
            <a:avLst/>
            <a:gdLst>
              <a:gd name="connsiteX0" fmla="*/ 785044 w 785044"/>
              <a:gd name="connsiteY0" fmla="*/ 0 h 309283"/>
              <a:gd name="connsiteX1" fmla="*/ 99244 w 785044"/>
              <a:gd name="connsiteY1" fmla="*/ 67236 h 309283"/>
              <a:gd name="connsiteX2" fmla="*/ 18562 w 785044"/>
              <a:gd name="connsiteY2" fmla="*/ 309283 h 30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044" h="309283">
                <a:moveTo>
                  <a:pt x="785044" y="0"/>
                </a:moveTo>
                <a:cubicBezTo>
                  <a:pt x="506017" y="7844"/>
                  <a:pt x="226991" y="15689"/>
                  <a:pt x="99244" y="67236"/>
                </a:cubicBezTo>
                <a:cubicBezTo>
                  <a:pt x="-28503" y="118783"/>
                  <a:pt x="-4971" y="214033"/>
                  <a:pt x="18562" y="30928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940152" y="3121223"/>
            <a:ext cx="2952328" cy="30777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到时候这些值来自于文本框的输入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572910" y="3012141"/>
            <a:ext cx="343796" cy="228600"/>
          </a:xfrm>
          <a:custGeom>
            <a:avLst/>
            <a:gdLst>
              <a:gd name="connsiteX0" fmla="*/ 343796 w 343796"/>
              <a:gd name="connsiteY0" fmla="*/ 228600 h 228600"/>
              <a:gd name="connsiteX1" fmla="*/ 34514 w 343796"/>
              <a:gd name="connsiteY1" fmla="*/ 134471 h 228600"/>
              <a:gd name="connsiteX2" fmla="*/ 21066 w 343796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96" h="228600">
                <a:moveTo>
                  <a:pt x="343796" y="228600"/>
                </a:moveTo>
                <a:cubicBezTo>
                  <a:pt x="216049" y="200585"/>
                  <a:pt x="88302" y="172571"/>
                  <a:pt x="34514" y="134471"/>
                </a:cubicBezTo>
                <a:cubicBezTo>
                  <a:pt x="-19274" y="96371"/>
                  <a:pt x="896" y="48185"/>
                  <a:pt x="2106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5580112" y="3297560"/>
            <a:ext cx="343796" cy="250396"/>
          </a:xfrm>
          <a:custGeom>
            <a:avLst/>
            <a:gdLst>
              <a:gd name="connsiteX0" fmla="*/ 343796 w 343796"/>
              <a:gd name="connsiteY0" fmla="*/ 228600 h 228600"/>
              <a:gd name="connsiteX1" fmla="*/ 34514 w 343796"/>
              <a:gd name="connsiteY1" fmla="*/ 134471 h 228600"/>
              <a:gd name="connsiteX2" fmla="*/ 21066 w 343796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96" h="228600">
                <a:moveTo>
                  <a:pt x="343796" y="228600"/>
                </a:moveTo>
                <a:cubicBezTo>
                  <a:pt x="216049" y="200585"/>
                  <a:pt x="88302" y="172571"/>
                  <a:pt x="34514" y="134471"/>
                </a:cubicBezTo>
                <a:cubicBezTo>
                  <a:pt x="-19274" y="96371"/>
                  <a:pt x="896" y="48185"/>
                  <a:pt x="2106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5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HttpURLConnection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5) </a:t>
            </a:r>
            <a:r>
              <a:rPr lang="zh-CN" altLang="en-US" dirty="0"/>
              <a:t>传送数据给服务器：以流的方式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/>
              <a:t>DataOutputStream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outputStream</a:t>
            </a:r>
            <a:r>
              <a:rPr lang="en-US" altLang="zh-CN" sz="2000" dirty="0"/>
              <a:t> =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new </a:t>
            </a:r>
            <a:r>
              <a:rPr lang="en-US" altLang="zh-CN" sz="2000" dirty="0" err="1"/>
              <a:t>DataOutputStream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conn.getOutputStream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en-US" altLang="zh-CN" sz="2000" dirty="0"/>
              <a:t>); </a:t>
            </a:r>
          </a:p>
          <a:p>
            <a:pPr marL="0" indent="0">
              <a:buNone/>
            </a:pPr>
            <a:r>
              <a:rPr lang="en-US" altLang="zh-CN" sz="2000" dirty="0" err="1"/>
              <a:t>outputStream.write</a:t>
            </a:r>
            <a:r>
              <a:rPr lang="en-US" altLang="zh-CN" sz="2000" dirty="0"/>
              <a:t>(data);  </a:t>
            </a:r>
            <a:r>
              <a:rPr lang="zh-CN" altLang="en-US" sz="2000" dirty="0"/>
              <a:t>                </a:t>
            </a:r>
          </a:p>
          <a:p>
            <a:pPr marL="0" indent="0">
              <a:buNone/>
            </a:pPr>
            <a:r>
              <a:rPr lang="en-US" altLang="zh-CN" sz="2000" dirty="0" err="1"/>
              <a:t>outputStream.flush</a:t>
            </a:r>
            <a:r>
              <a:rPr lang="en-US" altLang="zh-CN" sz="2000" dirty="0"/>
              <a:t>();     //</a:t>
            </a:r>
            <a:r>
              <a:rPr lang="zh-CN" altLang="en-US" sz="2000" dirty="0"/>
              <a:t>刷新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outputStream.close</a:t>
            </a:r>
            <a:r>
              <a:rPr lang="en-US" altLang="zh-CN" sz="2000" dirty="0"/>
              <a:t>();    //</a:t>
            </a:r>
            <a:r>
              <a:rPr lang="zh-CN" altLang="en-US" sz="2000" dirty="0"/>
              <a:t>关闭</a:t>
            </a:r>
            <a:endParaRPr lang="en-US" altLang="zh-CN" sz="2000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940152" y="1916832"/>
            <a:ext cx="1656184" cy="52322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这里的操作都是</a:t>
            </a:r>
            <a:r>
              <a:rPr lang="en-US" altLang="zh-CN" sz="1400" dirty="0">
                <a:ea typeface="黑体" panose="02010609060101010101" pitchFamily="49" charset="-122"/>
              </a:rPr>
              <a:t>Java</a:t>
            </a:r>
            <a:r>
              <a:rPr lang="zh-CN" altLang="en-US" sz="1400" dirty="0">
                <a:ea typeface="黑体" panose="02010609060101010101" pitchFamily="49" charset="-122"/>
              </a:rPr>
              <a:t>标准的的</a:t>
            </a:r>
            <a:r>
              <a:rPr lang="en-US" altLang="zh-CN" sz="1400" dirty="0">
                <a:ea typeface="黑体" panose="02010609060101010101" pitchFamily="49" charset="-122"/>
              </a:rPr>
              <a:t>I/O</a:t>
            </a:r>
            <a:endParaRPr lang="zh-CN" altLang="en-US" sz="1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51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HttpURLConnection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6) </a:t>
            </a:r>
            <a:r>
              <a:rPr lang="zh-CN" altLang="en-US" dirty="0"/>
              <a:t>接收服务器响应数据：以流的方式</a:t>
            </a:r>
            <a:endParaRPr lang="en-US" altLang="zh-CN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/>
              <a:t>BufferedReader</a:t>
            </a:r>
            <a:r>
              <a:rPr lang="en-US" altLang="zh-CN" sz="2000" dirty="0"/>
              <a:t> reader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                               new 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conn.getInputStream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en-US" altLang="zh-CN" sz="2000" dirty="0"/>
              <a:t>));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resultData</a:t>
            </a:r>
            <a:r>
              <a:rPr lang="en-US" altLang="zh-CN" sz="2000" dirty="0"/>
              <a:t> = "";    </a:t>
            </a:r>
            <a:r>
              <a:rPr lang="en-US" altLang="zh-CN" sz="2000" dirty="0">
                <a:solidFill>
                  <a:srgbClr val="0000FF"/>
                </a:solidFill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</a:rPr>
              <a:t>存放从服务器返回的信息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String line=null;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while((line = </a:t>
            </a:r>
            <a:r>
              <a:rPr lang="en-US" altLang="zh-CN" sz="2000" dirty="0" err="1"/>
              <a:t>reader.readLine</a:t>
            </a:r>
            <a:r>
              <a:rPr lang="en-US" altLang="zh-CN" sz="2000" dirty="0"/>
              <a:t>())!=null){      //</a:t>
            </a:r>
            <a:r>
              <a:rPr lang="zh-CN" altLang="en-US" sz="2000" dirty="0"/>
              <a:t>使用循环体来获得数据  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resultData</a:t>
            </a:r>
            <a:r>
              <a:rPr lang="en-US" altLang="zh-CN" sz="2000" dirty="0"/>
              <a:t> += line + "\n";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}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/>
              <a:t>reader.close</a:t>
            </a:r>
            <a:r>
              <a:rPr lang="en-US" altLang="zh-CN" sz="2000" dirty="0"/>
              <a:t>();  //</a:t>
            </a:r>
            <a:r>
              <a:rPr lang="zh-CN" altLang="en-US" sz="2000" dirty="0"/>
              <a:t>关闭</a:t>
            </a:r>
            <a:endParaRPr lang="en-US" altLang="zh-CN" sz="2000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6372200" y="1916832"/>
            <a:ext cx="1656184" cy="52322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这里的操作都是</a:t>
            </a:r>
            <a:r>
              <a:rPr lang="en-US" altLang="zh-CN" sz="1400" dirty="0">
                <a:ea typeface="黑体" panose="02010609060101010101" pitchFamily="49" charset="-122"/>
              </a:rPr>
              <a:t>Java</a:t>
            </a:r>
            <a:r>
              <a:rPr lang="zh-CN" altLang="en-US" sz="1400" dirty="0">
                <a:ea typeface="黑体" panose="02010609060101010101" pitchFamily="49" charset="-122"/>
              </a:rPr>
              <a:t>标准的的</a:t>
            </a:r>
            <a:r>
              <a:rPr lang="en-US" altLang="zh-CN" sz="1400" dirty="0">
                <a:ea typeface="黑体" panose="02010609060101010101" pitchFamily="49" charset="-122"/>
              </a:rPr>
              <a:t>I/O</a:t>
            </a:r>
            <a:endParaRPr lang="zh-CN" altLang="en-US" sz="1400" dirty="0">
              <a:ea typeface="黑体" panose="02010609060101010101" pitchFamily="49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923928" y="4350421"/>
            <a:ext cx="2736304" cy="52322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ea typeface="黑体" panose="02010609060101010101" pitchFamily="49" charset="-122"/>
              </a:rPr>
              <a:t>Android</a:t>
            </a:r>
            <a:r>
              <a:rPr lang="zh-CN" altLang="en-US" sz="1400" dirty="0">
                <a:ea typeface="黑体" panose="02010609060101010101" pitchFamily="49" charset="-122"/>
              </a:rPr>
              <a:t>客户端可以用一个</a:t>
            </a:r>
            <a:r>
              <a:rPr lang="en-US" altLang="zh-CN" sz="1400" dirty="0" err="1">
                <a:ea typeface="黑体" panose="02010609060101010101" pitchFamily="49" charset="-122"/>
              </a:rPr>
              <a:t>TextView</a:t>
            </a:r>
            <a:r>
              <a:rPr lang="zh-CN" altLang="en-US" sz="1400" dirty="0">
                <a:ea typeface="黑体" panose="02010609060101010101" pitchFamily="49" charset="-122"/>
              </a:rPr>
              <a:t>显示一下</a:t>
            </a:r>
            <a:r>
              <a:rPr lang="en-US" altLang="zh-CN" sz="1400" dirty="0" err="1">
                <a:ea typeface="黑体" panose="02010609060101010101" pitchFamily="49" charset="-122"/>
              </a:rPr>
              <a:t>resultData</a:t>
            </a:r>
            <a:endParaRPr lang="zh-CN" altLang="en-US" sz="1400" dirty="0">
              <a:ea typeface="黑体" panose="02010609060101010101" pitchFamily="49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339752" y="5482523"/>
            <a:ext cx="5904656" cy="907941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lang="zh-CN" altLang="en-US" sz="1600" dirty="0">
                <a:ea typeface="黑体" panose="02010609060101010101" pitchFamily="49" charset="-122"/>
              </a:rPr>
              <a:t>第</a:t>
            </a:r>
            <a:r>
              <a:rPr lang="en-US" altLang="zh-CN" sz="1600" dirty="0">
                <a:ea typeface="黑体" panose="02010609060101010101" pitchFamily="49" charset="-122"/>
              </a:rPr>
              <a:t>6</a:t>
            </a:r>
            <a:r>
              <a:rPr lang="zh-CN" altLang="en-US" sz="1600" dirty="0">
                <a:ea typeface="黑体" panose="02010609060101010101" pitchFamily="49" charset="-122"/>
              </a:rPr>
              <a:t>步之前可加一个判断请求是否成功处理：</a:t>
            </a:r>
            <a:endParaRPr lang="en-US" altLang="zh-CN" sz="1600" dirty="0">
              <a:ea typeface="黑体" panose="02010609060101010101" pitchFamily="49" charset="-122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zh-CN" sz="1600" dirty="0" err="1"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reponseCode</a:t>
            </a:r>
            <a:r>
              <a:rPr lang="en-US" altLang="zh-CN" sz="1600" dirty="0">
                <a:ea typeface="黑体" panose="02010609060101010101" pitchFamily="49" charset="-122"/>
              </a:rPr>
              <a:t> = </a:t>
            </a:r>
            <a:r>
              <a:rPr lang="en-US" altLang="zh-CN" sz="1600" dirty="0" err="1">
                <a:ea typeface="黑体" panose="02010609060101010101" pitchFamily="49" charset="-122"/>
              </a:rPr>
              <a:t>conn.getResponseCode</a:t>
            </a:r>
            <a:r>
              <a:rPr lang="en-US" altLang="zh-CN" sz="1600" dirty="0">
                <a:ea typeface="黑体" panose="02010609060101010101" pitchFamily="49" charset="-122"/>
              </a:rPr>
              <a:t>(); </a:t>
            </a:r>
          </a:p>
          <a:p>
            <a:pPr eaLnBrk="1" hangingPunct="1">
              <a:spcAft>
                <a:spcPts val="3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if(response == </a:t>
            </a:r>
            <a:r>
              <a:rPr lang="en-US" altLang="zh-CN" sz="1600" dirty="0" err="1">
                <a:ea typeface="黑体" panose="02010609060101010101" pitchFamily="49" charset="-122"/>
              </a:rPr>
              <a:t>HttpURLConnection.HTTP_OK</a:t>
            </a:r>
            <a:r>
              <a:rPr lang="en-US" altLang="zh-CN" sz="1600" dirty="0">
                <a:ea typeface="黑体" panose="02010609060101010101" pitchFamily="49" charset="-122"/>
              </a:rPr>
              <a:t>) { </a:t>
            </a:r>
            <a:r>
              <a:rPr lang="zh-CN" altLang="en-US" sz="1600" dirty="0">
                <a:ea typeface="黑体" panose="02010609060101010101" pitchFamily="49" charset="-122"/>
              </a:rPr>
              <a:t>第</a:t>
            </a:r>
            <a:r>
              <a:rPr lang="en-US" altLang="zh-CN" sz="1600" dirty="0">
                <a:ea typeface="黑体" panose="02010609060101010101" pitchFamily="49" charset="-122"/>
              </a:rPr>
              <a:t>6</a:t>
            </a:r>
            <a:r>
              <a:rPr lang="zh-CN" altLang="en-US" sz="1600" dirty="0">
                <a:ea typeface="黑体" panose="02010609060101010101" pitchFamily="49" charset="-122"/>
              </a:rPr>
              <a:t>步代码 </a:t>
            </a:r>
            <a:r>
              <a:rPr lang="en-US" altLang="zh-CN" sz="1600" dirty="0">
                <a:ea typeface="黑体" panose="02010609060101010101" pitchFamily="49" charset="-122"/>
              </a:rPr>
              <a:t>}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936376" y="4410635"/>
            <a:ext cx="1842248" cy="243738"/>
          </a:xfrm>
          <a:custGeom>
            <a:avLst/>
            <a:gdLst>
              <a:gd name="connsiteX0" fmla="*/ 0 w 1842248"/>
              <a:gd name="connsiteY0" fmla="*/ 0 h 243738"/>
              <a:gd name="connsiteX1" fmla="*/ 820271 w 1842248"/>
              <a:gd name="connsiteY1" fmla="*/ 242047 h 243738"/>
              <a:gd name="connsiteX2" fmla="*/ 1223683 w 1842248"/>
              <a:gd name="connsiteY2" fmla="*/ 107577 h 243738"/>
              <a:gd name="connsiteX3" fmla="*/ 1842248 w 1842248"/>
              <a:gd name="connsiteY3" fmla="*/ 107577 h 24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248" h="243738">
                <a:moveTo>
                  <a:pt x="0" y="0"/>
                </a:moveTo>
                <a:cubicBezTo>
                  <a:pt x="308162" y="112059"/>
                  <a:pt x="616324" y="224118"/>
                  <a:pt x="820271" y="242047"/>
                </a:cubicBezTo>
                <a:cubicBezTo>
                  <a:pt x="1024218" y="259977"/>
                  <a:pt x="1053353" y="129989"/>
                  <a:pt x="1223683" y="107577"/>
                </a:cubicBezTo>
                <a:cubicBezTo>
                  <a:pt x="1394013" y="85165"/>
                  <a:pt x="1618130" y="96371"/>
                  <a:pt x="1842248" y="107577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(1) </a:t>
            </a:r>
            <a:r>
              <a:rPr lang="zh-CN" altLang="en-US" sz="2800" dirty="0"/>
              <a:t>服务器端的准备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MyEclipse</a:t>
            </a:r>
            <a:r>
              <a:rPr lang="zh-CN" altLang="en-US" dirty="0"/>
              <a:t>中创建一个</a:t>
            </a:r>
            <a:r>
              <a:rPr lang="en-US" altLang="zh-CN" dirty="0"/>
              <a:t>Web</a:t>
            </a:r>
            <a:r>
              <a:rPr lang="zh-CN" altLang="en-US" dirty="0"/>
              <a:t>工程，命名为了“</a:t>
            </a:r>
            <a:r>
              <a:rPr lang="en-US" altLang="zh-CN" dirty="0" err="1"/>
              <a:t>MyServer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两个</a:t>
            </a:r>
            <a:r>
              <a:rPr lang="en-US" altLang="zh-CN" dirty="0"/>
              <a:t>JSP</a:t>
            </a:r>
            <a:r>
              <a:rPr lang="zh-CN" altLang="en-US" dirty="0"/>
              <a:t>网页：</a:t>
            </a:r>
            <a:r>
              <a:rPr lang="en-US" altLang="zh-CN" dirty="0" err="1"/>
              <a:t>index.jsp</a:t>
            </a:r>
            <a:r>
              <a:rPr lang="zh-CN" altLang="en-US" dirty="0"/>
              <a:t>和</a:t>
            </a:r>
            <a:r>
              <a:rPr lang="en-US" altLang="zh-CN" dirty="0" err="1"/>
              <a:t>login.jsp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2376264" cy="2739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98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Android</a:t>
            </a:r>
            <a:r>
              <a:rPr lang="zh-CN" altLang="en-US" dirty="0"/>
              <a:t>网络编程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4464050"/>
          </a:xfrm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12.1  </a:t>
            </a:r>
            <a:r>
              <a:rPr lang="en-US" altLang="zh-CN" dirty="0">
                <a:hlinkClick r:id="rId2" action="ppaction://hlinksldjump"/>
              </a:rPr>
              <a:t>TCP/IP</a:t>
            </a:r>
            <a:r>
              <a:rPr lang="zh-CN" altLang="en-US" dirty="0">
                <a:hlinkClick r:id="rId2" action="ppaction://hlinksldjump"/>
              </a:rPr>
              <a:t>基础</a:t>
            </a:r>
            <a:endParaRPr lang="en-US" altLang="zh-CN" dirty="0"/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12.2  </a:t>
            </a:r>
            <a:r>
              <a:rPr lang="en-US" altLang="zh-CN" dirty="0">
                <a:hlinkClick r:id="rId3" action="ppaction://hlinksldjump"/>
              </a:rPr>
              <a:t>HTTP</a:t>
            </a:r>
            <a:r>
              <a:rPr lang="zh-CN" altLang="en-US" dirty="0">
                <a:hlinkClick r:id="rId3" action="ppaction://hlinksldjump"/>
              </a:rPr>
              <a:t>编程</a:t>
            </a:r>
            <a:endParaRPr lang="en-US" altLang="zh-CN" dirty="0"/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12.3  </a:t>
            </a:r>
            <a:r>
              <a:rPr lang="zh-CN" altLang="en-US" dirty="0">
                <a:hlinkClick r:id="rId4" action="ppaction://hlinksldjump"/>
              </a:rPr>
              <a:t>调用</a:t>
            </a:r>
            <a:r>
              <a:rPr lang="en-US" altLang="zh-CN" dirty="0">
                <a:hlinkClick r:id="rId4" action="ppaction://hlinksldjump"/>
              </a:rPr>
              <a:t>Web</a:t>
            </a:r>
            <a:r>
              <a:rPr lang="zh-CN" altLang="en-US" dirty="0">
                <a:hlinkClick r:id="rId4" action="ppaction://hlinksldjump"/>
              </a:rPr>
              <a:t>服务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index.jsp</a:t>
            </a:r>
            <a:r>
              <a:rPr lang="zh-CN" altLang="en-US" sz="2800" dirty="0"/>
              <a:t>主要代码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775"/>
            <a:ext cx="8507288" cy="396046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&lt;%@ page language=</a:t>
            </a:r>
            <a:r>
              <a:rPr lang="en-US" altLang="zh-CN" sz="2000" i="1" dirty="0"/>
              <a:t>"java" import="</a:t>
            </a:r>
            <a:r>
              <a:rPr lang="en-US" altLang="zh-CN" sz="2000" i="1" dirty="0" err="1"/>
              <a:t>java.util</a:t>
            </a:r>
            <a:r>
              <a:rPr lang="en-US" altLang="zh-CN" sz="2000" i="1" dirty="0"/>
              <a:t>.*" </a:t>
            </a:r>
            <a:r>
              <a:rPr lang="en-US" altLang="zh-CN" sz="2000" i="1" dirty="0" err="1">
                <a:solidFill>
                  <a:srgbClr val="FF0000"/>
                </a:solidFill>
              </a:rPr>
              <a:t>pageEncoding</a:t>
            </a:r>
            <a:r>
              <a:rPr lang="en-US" altLang="zh-CN" sz="2000" i="1" dirty="0">
                <a:solidFill>
                  <a:srgbClr val="FF0000"/>
                </a:solidFill>
              </a:rPr>
              <a:t>="utf-8"</a:t>
            </a:r>
            <a:r>
              <a:rPr lang="en-US" altLang="zh-CN" sz="2000" i="1" dirty="0"/>
              <a:t>%&gt;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&lt;body&gt;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  &lt;form action=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login.jsp</a:t>
            </a:r>
            <a:r>
              <a:rPr lang="en-US" altLang="zh-CN" sz="2000" i="1" dirty="0"/>
              <a:t>"  method="get" 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000" dirty="0"/>
              <a:t>        用户名：</a:t>
            </a:r>
            <a:r>
              <a:rPr lang="en-US" altLang="zh-CN" sz="2000" dirty="0"/>
              <a:t>&lt;input type=</a:t>
            </a:r>
            <a:r>
              <a:rPr lang="en-US" altLang="zh-CN" sz="2000" i="1" dirty="0"/>
              <a:t>"text" name="username"&gt; &lt;</a:t>
            </a:r>
            <a:r>
              <a:rPr lang="en-US" altLang="zh-CN" sz="2000" i="1" dirty="0" err="1"/>
              <a:t>br</a:t>
            </a:r>
            <a:r>
              <a:rPr lang="en-US" altLang="zh-CN" sz="2000" i="1" dirty="0"/>
              <a:t>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000" dirty="0"/>
              <a:t>        密 码：</a:t>
            </a:r>
            <a:r>
              <a:rPr lang="en-US" altLang="zh-CN" sz="2000" dirty="0"/>
              <a:t>&lt;input type=</a:t>
            </a:r>
            <a:r>
              <a:rPr lang="en-US" altLang="zh-CN" sz="2000" i="1" dirty="0"/>
              <a:t>"password" name="</a:t>
            </a:r>
            <a:r>
              <a:rPr lang="en-US" altLang="zh-CN" sz="2000" i="1" dirty="0" err="1"/>
              <a:t>psd</a:t>
            </a:r>
            <a:r>
              <a:rPr lang="en-US" altLang="zh-CN" sz="2000" i="1" dirty="0"/>
              <a:t>" </a:t>
            </a:r>
            <a:r>
              <a:rPr lang="en-US" altLang="zh-CN" sz="2000" i="1" dirty="0" err="1"/>
              <a:t>maxlength</a:t>
            </a:r>
            <a:r>
              <a:rPr lang="en-US" altLang="zh-CN" sz="2000" i="1" dirty="0"/>
              <a:t>=6&gt;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      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      &lt;input  type=</a:t>
            </a:r>
            <a:r>
              <a:rPr lang="en-US" altLang="zh-CN" sz="2000" i="1" dirty="0"/>
              <a:t>"submit"  value="</a:t>
            </a:r>
            <a:r>
              <a:rPr lang="zh-CN" altLang="en-US" sz="2000" i="1" dirty="0"/>
              <a:t>提交</a:t>
            </a:r>
            <a:r>
              <a:rPr lang="en-US" altLang="zh-CN" sz="2000" i="1" dirty="0"/>
              <a:t>"&gt;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      &lt;input  type=</a:t>
            </a:r>
            <a:r>
              <a:rPr lang="en-US" altLang="zh-CN" sz="2000" i="1" dirty="0"/>
              <a:t>"reset"  value="</a:t>
            </a:r>
            <a:r>
              <a:rPr lang="zh-CN" altLang="en-US" sz="2000" i="1" dirty="0"/>
              <a:t>重填</a:t>
            </a:r>
            <a:r>
              <a:rPr lang="en-US" altLang="zh-CN" sz="2000" i="1" dirty="0"/>
              <a:t>"&gt;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  &lt;/form&gt;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/>
              <a:t>  &lt;/body&gt;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427984" y="4910980"/>
            <a:ext cx="3993401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+mn-lt"/>
                <a:ea typeface="+mn-ea"/>
              </a:rPr>
              <a:t>提醒：</a:t>
            </a:r>
            <a:endParaRPr lang="en-US" altLang="zh-CN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(1) </a:t>
            </a:r>
            <a:r>
              <a:rPr lang="zh-CN" altLang="en-US" sz="1800" dirty="0">
                <a:latin typeface="+mn-lt"/>
                <a:ea typeface="+mn-ea"/>
              </a:rPr>
              <a:t>将</a:t>
            </a:r>
            <a:r>
              <a:rPr lang="en-US" altLang="zh-CN" sz="1800" dirty="0" err="1">
                <a:latin typeface="+mn-lt"/>
                <a:ea typeface="+mn-ea"/>
              </a:rPr>
              <a:t>jsp</a:t>
            </a:r>
            <a:r>
              <a:rPr lang="zh-CN" altLang="en-US" sz="1800" dirty="0">
                <a:latin typeface="+mn-lt"/>
                <a:ea typeface="+mn-ea"/>
              </a:rPr>
              <a:t>文件保存为</a:t>
            </a:r>
            <a:r>
              <a:rPr lang="en-US" altLang="zh-CN" sz="1800" dirty="0">
                <a:latin typeface="+mn-lt"/>
                <a:ea typeface="+mn-ea"/>
              </a:rPr>
              <a:t>utf-8</a:t>
            </a:r>
            <a:r>
              <a:rPr lang="zh-CN" altLang="en-US" sz="1800" dirty="0">
                <a:latin typeface="+mn-lt"/>
                <a:ea typeface="+mn-ea"/>
              </a:rPr>
              <a:t>格式</a:t>
            </a:r>
            <a:endParaRPr lang="en-US" altLang="zh-CN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(2) </a:t>
            </a:r>
            <a:r>
              <a:rPr lang="zh-CN" altLang="en-US" sz="1800" dirty="0">
                <a:latin typeface="+mn-lt"/>
                <a:ea typeface="+mn-ea"/>
              </a:rPr>
              <a:t>将页面</a:t>
            </a:r>
            <a:r>
              <a:rPr lang="en-US" altLang="zh-CN" sz="1800" dirty="0" err="1">
                <a:latin typeface="+mn-lt"/>
                <a:ea typeface="+mn-ea"/>
              </a:rPr>
              <a:t>pageEncoding</a:t>
            </a:r>
            <a:r>
              <a:rPr lang="zh-CN" altLang="en-US" sz="1800" dirty="0">
                <a:latin typeface="+mn-lt"/>
                <a:ea typeface="+mn-ea"/>
              </a:rPr>
              <a:t>改为</a:t>
            </a:r>
            <a:r>
              <a:rPr lang="en-US" altLang="zh-CN" sz="1800" dirty="0">
                <a:latin typeface="+mn-lt"/>
                <a:ea typeface="+mn-ea"/>
              </a:rPr>
              <a:t>="utf-8"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541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附：如何将文件保存为</a:t>
            </a:r>
            <a:r>
              <a:rPr lang="en-US" altLang="zh-CN" dirty="0"/>
              <a:t>utf-8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844824"/>
            <a:ext cx="6421547" cy="4464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96136" y="1043444"/>
            <a:ext cx="26148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800" dirty="0" err="1">
                <a:latin typeface="+mn-lt"/>
                <a:ea typeface="+mn-ea"/>
              </a:rPr>
              <a:t>jsp</a:t>
            </a:r>
            <a:r>
              <a:rPr lang="zh-CN" altLang="en-US" sz="1800" dirty="0">
                <a:latin typeface="+mn-lt"/>
                <a:ea typeface="+mn-ea"/>
              </a:rPr>
              <a:t>文件右键 </a:t>
            </a:r>
            <a:r>
              <a:rPr lang="en-US" altLang="zh-CN" sz="1800" dirty="0">
                <a:latin typeface="+mn-lt"/>
                <a:ea typeface="+mn-ea"/>
              </a:rPr>
              <a:t>-&gt; Property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51720" y="3932833"/>
            <a:ext cx="1770613" cy="8643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2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login.jsp</a:t>
            </a:r>
            <a:r>
              <a:rPr lang="zh-CN" altLang="en-US" sz="2800" dirty="0"/>
              <a:t>主要代码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775"/>
            <a:ext cx="8435280" cy="468054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&lt;%@ page language=</a:t>
            </a:r>
            <a:r>
              <a:rPr lang="en-US" altLang="zh-CN" sz="2000" i="1" dirty="0"/>
              <a:t>"java" import="</a:t>
            </a:r>
            <a:r>
              <a:rPr lang="en-US" altLang="zh-CN" sz="2000" i="1" dirty="0" err="1"/>
              <a:t>java.util</a:t>
            </a:r>
            <a:r>
              <a:rPr lang="en-US" altLang="zh-CN" sz="2000" i="1" dirty="0"/>
              <a:t>.*" </a:t>
            </a:r>
            <a:r>
              <a:rPr lang="en-US" altLang="zh-CN" sz="2000" i="1" dirty="0" err="1">
                <a:solidFill>
                  <a:srgbClr val="FF0000"/>
                </a:solidFill>
              </a:rPr>
              <a:t>pageEncoding</a:t>
            </a:r>
            <a:r>
              <a:rPr lang="en-US" altLang="zh-CN" sz="2000" i="1" dirty="0">
                <a:solidFill>
                  <a:srgbClr val="FF0000"/>
                </a:solidFill>
              </a:rPr>
              <a:t>="utf-8"</a:t>
            </a:r>
            <a:r>
              <a:rPr lang="en-US" altLang="zh-CN" sz="2000" i="1" dirty="0"/>
              <a:t>%&gt;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&lt;body&gt;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&lt;%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      String username=</a:t>
            </a:r>
            <a:r>
              <a:rPr lang="en-US" altLang="zh-CN" sz="2000" dirty="0" err="1"/>
              <a:t>request.getParameter</a:t>
            </a:r>
            <a:r>
              <a:rPr lang="en-US" altLang="zh-CN" sz="2000" dirty="0"/>
              <a:t>("username");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      String </a:t>
            </a:r>
            <a:r>
              <a:rPr lang="en-US" altLang="zh-CN" sz="2000" dirty="0" err="1"/>
              <a:t>psd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request.getParameter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psd</a:t>
            </a:r>
            <a:r>
              <a:rPr lang="en-US" altLang="zh-CN" sz="2000" dirty="0"/>
              <a:t>");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      if(</a:t>
            </a:r>
            <a:r>
              <a:rPr lang="en-US" altLang="zh-CN" sz="2000" dirty="0" err="1"/>
              <a:t>username.equals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wustzz</a:t>
            </a:r>
            <a:r>
              <a:rPr lang="en-US" altLang="zh-CN" sz="2000" dirty="0"/>
              <a:t>")&amp;&amp;</a:t>
            </a:r>
            <a:r>
              <a:rPr lang="en-US" altLang="zh-CN" sz="2000" dirty="0" err="1"/>
              <a:t>psd.equals</a:t>
            </a:r>
            <a:r>
              <a:rPr lang="en-US" altLang="zh-CN" sz="2000" dirty="0"/>
              <a:t>("123456")){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登录成功！欢迎</a:t>
            </a:r>
            <a:r>
              <a:rPr lang="en-US" altLang="zh-CN" sz="2000" dirty="0"/>
              <a:t>"+username);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      else{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out.print</a:t>
            </a:r>
            <a:r>
              <a:rPr lang="en-US" altLang="zh-CN" sz="2000" dirty="0"/>
              <a:t>("</a:t>
            </a:r>
            <a:r>
              <a:rPr lang="zh-CN" altLang="en-US" sz="2000" dirty="0"/>
              <a:t>登录失败！</a:t>
            </a:r>
            <a:r>
              <a:rPr lang="en-US" altLang="zh-CN" sz="2000" dirty="0"/>
              <a:t>");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</a:rPr>
              <a:t>%&gt;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zh-CN" sz="2000" dirty="0"/>
              <a:t>  &lt;/body&gt;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735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16946"/>
            <a:ext cx="2749288" cy="1010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运行网站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608" y="3689959"/>
            <a:ext cx="5616624" cy="1343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61137" y="1700808"/>
            <a:ext cx="742511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+mn-lt"/>
                <a:ea typeface="+mn-ea"/>
              </a:rPr>
              <a:t>index.jsp</a:t>
            </a:r>
            <a:endParaRPr lang="zh-CN" altLang="en-US" sz="1100" dirty="0"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2392" y="5204085"/>
            <a:ext cx="6157455" cy="9848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+mn-lt"/>
                <a:ea typeface="+mn-ea"/>
              </a:rPr>
              <a:t>网站地址：</a:t>
            </a:r>
            <a:r>
              <a:rPr lang="en-US" altLang="zh-CN" sz="1600" dirty="0">
                <a:latin typeface="+mn-lt"/>
                <a:ea typeface="+mn-ea"/>
              </a:rPr>
              <a:t>http://127.0.0.1:8080/MyServer/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+mn-lt"/>
                <a:ea typeface="+mn-ea"/>
              </a:rPr>
              <a:t>其中</a:t>
            </a:r>
            <a:r>
              <a:rPr lang="en-US" altLang="zh-CN" sz="1600" dirty="0"/>
              <a:t>127.0.0.1</a:t>
            </a:r>
            <a:r>
              <a:rPr lang="zh-CN" altLang="en-US" sz="1600" dirty="0">
                <a:latin typeface="+mn-lt"/>
                <a:ea typeface="+mn-ea"/>
              </a:rPr>
              <a:t>指本地机，一般用来测试使用，也可用</a:t>
            </a:r>
            <a:r>
              <a:rPr lang="en-US" altLang="zh-CN" sz="1600" dirty="0" err="1">
                <a:latin typeface="+mn-lt"/>
                <a:ea typeface="+mn-ea"/>
              </a:rPr>
              <a:t>localhost</a:t>
            </a:r>
            <a:r>
              <a:rPr lang="zh-CN" altLang="en-US" sz="1600" dirty="0">
                <a:latin typeface="+mn-lt"/>
                <a:ea typeface="+mn-ea"/>
              </a:rPr>
              <a:t>代替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+mn-lt"/>
                <a:ea typeface="+mn-ea"/>
              </a:rPr>
              <a:t>8080</a:t>
            </a:r>
            <a:r>
              <a:rPr lang="zh-CN" altLang="en-US" sz="1600" dirty="0">
                <a:latin typeface="+mn-lt"/>
                <a:ea typeface="+mn-ea"/>
              </a:rPr>
              <a:t>：</a:t>
            </a:r>
            <a:r>
              <a:rPr lang="en-US" altLang="zh-CN" sz="1600" dirty="0">
                <a:latin typeface="+mn-lt"/>
                <a:ea typeface="+mn-ea"/>
              </a:rPr>
              <a:t>Web</a:t>
            </a:r>
            <a:r>
              <a:rPr lang="zh-CN" altLang="en-US" sz="1600" dirty="0">
                <a:latin typeface="+mn-lt"/>
                <a:ea typeface="+mn-ea"/>
              </a:rPr>
              <a:t>服务器端口号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347255"/>
            <a:ext cx="1685925" cy="295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89753" y="1945077"/>
            <a:ext cx="704039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+mn-lt"/>
                <a:ea typeface="+mn-ea"/>
              </a:rPr>
              <a:t>login.jsp</a:t>
            </a:r>
            <a:endParaRPr lang="zh-CN" altLang="en-US" sz="1100" dirty="0">
              <a:latin typeface="+mn-lt"/>
              <a:ea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546412" y="2662518"/>
            <a:ext cx="3173506" cy="567274"/>
          </a:xfrm>
          <a:custGeom>
            <a:avLst/>
            <a:gdLst>
              <a:gd name="connsiteX0" fmla="*/ 0 w 3173506"/>
              <a:gd name="connsiteY0" fmla="*/ 322729 h 567274"/>
              <a:gd name="connsiteX1" fmla="*/ 927847 w 3173506"/>
              <a:gd name="connsiteY1" fmla="*/ 564776 h 567274"/>
              <a:gd name="connsiteX2" fmla="*/ 1869141 w 3173506"/>
              <a:gd name="connsiteY2" fmla="*/ 188258 h 567274"/>
              <a:gd name="connsiteX3" fmla="*/ 2904564 w 3173506"/>
              <a:gd name="connsiteY3" fmla="*/ 282388 h 567274"/>
              <a:gd name="connsiteX4" fmla="*/ 3173506 w 3173506"/>
              <a:gd name="connsiteY4" fmla="*/ 0 h 56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506" h="567274">
                <a:moveTo>
                  <a:pt x="0" y="322729"/>
                </a:moveTo>
                <a:cubicBezTo>
                  <a:pt x="308162" y="454958"/>
                  <a:pt x="616324" y="587188"/>
                  <a:pt x="927847" y="564776"/>
                </a:cubicBezTo>
                <a:cubicBezTo>
                  <a:pt x="1239370" y="542364"/>
                  <a:pt x="1539688" y="235323"/>
                  <a:pt x="1869141" y="188258"/>
                </a:cubicBezTo>
                <a:cubicBezTo>
                  <a:pt x="2198594" y="141193"/>
                  <a:pt x="2687170" y="313764"/>
                  <a:pt x="2904564" y="282388"/>
                </a:cubicBezTo>
                <a:cubicBezTo>
                  <a:pt x="3121958" y="251012"/>
                  <a:pt x="3147732" y="125506"/>
                  <a:pt x="3173506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(2) Android</a:t>
            </a:r>
            <a:r>
              <a:rPr lang="zh-CN" altLang="en-US" sz="2800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507288" cy="4464050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准备工作：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2200" dirty="0"/>
              <a:t>AndroidManifest.xml</a:t>
            </a:r>
            <a:r>
              <a:rPr lang="zh-CN" altLang="en-US" sz="2200" dirty="0"/>
              <a:t>中添加访问权限：</a:t>
            </a:r>
            <a:endParaRPr lang="en-US" altLang="zh-CN" sz="2200" dirty="0"/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&lt;uses-permission </a:t>
            </a:r>
            <a:r>
              <a:rPr lang="en-US" altLang="zh-CN" sz="2000" dirty="0" err="1">
                <a:solidFill>
                  <a:srgbClr val="FF0000"/>
                </a:solidFill>
              </a:rPr>
              <a:t>android:name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>
                <a:solidFill>
                  <a:srgbClr val="FF0000"/>
                </a:solidFill>
              </a:rPr>
              <a:t>android.permission.INTERNET</a:t>
            </a:r>
            <a:r>
              <a:rPr lang="en-US" altLang="zh-CN" sz="2000" i="1" dirty="0">
                <a:solidFill>
                  <a:srgbClr val="FF0000"/>
                </a:solidFill>
              </a:rPr>
              <a:t>"/&gt;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2200" dirty="0"/>
              <a:t>Android4.0</a:t>
            </a:r>
            <a:r>
              <a:rPr lang="zh-CN" altLang="en-US" sz="2200" dirty="0"/>
              <a:t>不推荐在主线程中使用</a:t>
            </a:r>
            <a:r>
              <a:rPr lang="en-US" altLang="zh-CN" sz="2200" dirty="0"/>
              <a:t>HttpURLConnection(</a:t>
            </a:r>
            <a:r>
              <a:rPr lang="zh-CN" altLang="en-US" sz="2200" dirty="0"/>
              <a:t>不安全</a:t>
            </a:r>
            <a:r>
              <a:rPr lang="en-US" altLang="zh-CN" sz="2200" dirty="0"/>
              <a:t>)</a:t>
            </a:r>
            <a:r>
              <a:rPr lang="zh-CN" altLang="en-US" sz="2200" dirty="0"/>
              <a:t>，因此如要强制使用，则需在</a:t>
            </a:r>
            <a:r>
              <a:rPr lang="en-US" altLang="zh-CN" sz="2200" dirty="0" err="1"/>
              <a:t>onCreate</a:t>
            </a:r>
            <a:r>
              <a:rPr lang="zh-CN" altLang="en-US" sz="2200" dirty="0"/>
              <a:t>中添加代码：</a:t>
            </a:r>
            <a:endParaRPr lang="en-US" altLang="zh-CN" sz="2200" dirty="0"/>
          </a:p>
          <a:p>
            <a:pPr marL="0" indent="0">
              <a:spcAft>
                <a:spcPts val="300"/>
              </a:spcAft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StrictMode.ThreadPolicy</a:t>
            </a:r>
            <a:r>
              <a:rPr lang="en-US" altLang="zh-CN" sz="1600" dirty="0">
                <a:solidFill>
                  <a:srgbClr val="0000FF"/>
                </a:solidFill>
              </a:rPr>
              <a:t> policy = new </a:t>
            </a:r>
            <a:r>
              <a:rPr lang="en-US" altLang="zh-CN" sz="1600" dirty="0" err="1">
                <a:solidFill>
                  <a:srgbClr val="0000FF"/>
                </a:solidFill>
              </a:rPr>
              <a:t>StrictMode.ThreadPolicy.Builder</a:t>
            </a:r>
            <a:r>
              <a:rPr lang="en-US" altLang="zh-CN" sz="1600" dirty="0">
                <a:solidFill>
                  <a:srgbClr val="0000FF"/>
                </a:solidFill>
              </a:rPr>
              <a:t>().</a:t>
            </a:r>
            <a:r>
              <a:rPr lang="en-US" altLang="zh-CN" sz="1600" dirty="0" err="1">
                <a:solidFill>
                  <a:srgbClr val="0000FF"/>
                </a:solidFill>
              </a:rPr>
              <a:t>permitAll</a:t>
            </a:r>
            <a:r>
              <a:rPr lang="en-US" altLang="zh-CN" sz="1600" dirty="0">
                <a:solidFill>
                  <a:srgbClr val="0000FF"/>
                </a:solidFill>
              </a:rPr>
              <a:t>().build();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StrictMode.</a:t>
            </a:r>
            <a:r>
              <a:rPr lang="en-US" altLang="zh-CN" sz="1600" i="1" dirty="0" err="1">
                <a:solidFill>
                  <a:srgbClr val="0000FF"/>
                </a:solidFill>
              </a:rPr>
              <a:t>setThreadPolicy</a:t>
            </a:r>
            <a:r>
              <a:rPr lang="en-US" altLang="zh-CN" sz="1600" i="1" dirty="0">
                <a:solidFill>
                  <a:srgbClr val="0000FF"/>
                </a:solidFill>
              </a:rPr>
              <a:t>(policy);</a:t>
            </a:r>
          </a:p>
          <a:p>
            <a:pPr>
              <a:spcAft>
                <a:spcPts val="300"/>
              </a:spcAft>
            </a:pPr>
            <a:r>
              <a:rPr lang="zh-CN" altLang="en-US" sz="2200" dirty="0"/>
              <a:t>由于</a:t>
            </a:r>
            <a:r>
              <a:rPr lang="en-US" altLang="zh-CN" sz="2200" dirty="0"/>
              <a:t>Android</a:t>
            </a:r>
            <a:r>
              <a:rPr lang="zh-CN" altLang="en-US" sz="2200" dirty="0"/>
              <a:t>模拟器已将</a:t>
            </a:r>
            <a:r>
              <a:rPr lang="en-US" altLang="zh-CN" sz="2200" dirty="0"/>
              <a:t>127.0.0.1</a:t>
            </a:r>
            <a:r>
              <a:rPr lang="zh-CN" altLang="en-US" sz="2200" dirty="0"/>
              <a:t>指定给自己了，因此要访问本机的服务器，用它设定的另一个地址：</a:t>
            </a:r>
            <a:r>
              <a:rPr lang="en-US" altLang="zh-CN" sz="2200" dirty="0">
                <a:solidFill>
                  <a:srgbClr val="FF0000"/>
                </a:solidFill>
              </a:rPr>
              <a:t>http://10.0.2.2</a:t>
            </a:r>
            <a:endParaRPr lang="en-US" altLang="zh-CN" sz="2200" i="1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endParaRPr lang="zh-CN" altLang="en-US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662363"/>
            <a:ext cx="23653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195736" y="1772816"/>
            <a:ext cx="607859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很重要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29200"/>
            <a:ext cx="23653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126812" y="4437112"/>
            <a:ext cx="3005951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这两句需要 </a:t>
            </a:r>
            <a:r>
              <a:rPr lang="en-US" altLang="zh-CN" sz="1100" dirty="0" err="1">
                <a:latin typeface="+mn-lt"/>
                <a:ea typeface="+mn-ea"/>
              </a:rPr>
              <a:t>android:minSdkVersion</a:t>
            </a:r>
            <a:r>
              <a:rPr lang="en-US" altLang="zh-CN" sz="1100" dirty="0">
                <a:latin typeface="+mn-lt"/>
                <a:ea typeface="+mn-ea"/>
              </a:rPr>
              <a:t>=</a:t>
            </a:r>
            <a:r>
              <a:rPr lang="en-US" altLang="zh-CN" sz="1100" i="1" dirty="0">
                <a:latin typeface="+mn-lt"/>
                <a:ea typeface="+mn-ea"/>
              </a:rPr>
              <a:t>"9" </a:t>
            </a:r>
            <a:r>
              <a:rPr lang="zh-CN" altLang="en-US" sz="1100" dirty="0">
                <a:latin typeface="+mn-lt"/>
                <a:ea typeface="+mn-ea"/>
              </a:rPr>
              <a:t>配合</a:t>
            </a:r>
          </a:p>
        </p:txBody>
      </p:sp>
    </p:spTree>
    <p:extLst>
      <p:ext uri="{BB962C8B-B14F-4D97-AF65-F5344CB8AC3E}">
        <p14:creationId xmlns:p14="http://schemas.microsoft.com/office/powerpoint/2010/main" val="313830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主界面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xmlns:android</a:t>
            </a:r>
            <a:r>
              <a:rPr lang="en-US" altLang="zh-CN" sz="1400" dirty="0"/>
              <a:t>=</a:t>
            </a:r>
            <a:r>
              <a:rPr lang="en-US" altLang="zh-CN" sz="1400" i="1" dirty="0"/>
              <a:t>"http://schemas.android.com/</a:t>
            </a:r>
            <a:r>
              <a:rPr lang="en-US" altLang="zh-CN" sz="1400" i="1" dirty="0" err="1"/>
              <a:t>apk</a:t>
            </a:r>
            <a:r>
              <a:rPr lang="en-US" altLang="zh-CN" sz="1400" i="1" dirty="0"/>
              <a:t>/res/android"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fill_parent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fill_parent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android:orientation</a:t>
            </a:r>
            <a:r>
              <a:rPr lang="en-US" altLang="zh-CN" sz="1400" dirty="0"/>
              <a:t>=</a:t>
            </a:r>
            <a:r>
              <a:rPr lang="en-US" altLang="zh-CN" sz="1400" i="1" dirty="0"/>
              <a:t>"vertical" &gt;</a:t>
            </a:r>
            <a:endParaRPr lang="zh-CN" altLang="en-US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&lt;</a:t>
            </a:r>
            <a:r>
              <a:rPr lang="en-US" altLang="zh-CN" sz="1400" dirty="0" err="1"/>
              <a:t>EditText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android:id</a:t>
            </a:r>
            <a:r>
              <a:rPr lang="en-US" altLang="zh-CN" sz="1400" dirty="0"/>
              <a:t>=</a:t>
            </a:r>
            <a:r>
              <a:rPr lang="en-US" altLang="zh-CN" sz="1400" i="1" dirty="0"/>
              <a:t>"@+id/editText1"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android:hint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zh-CN" altLang="en-US" sz="1400" i="1" dirty="0"/>
              <a:t>请输入用户名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match_parent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 &gt;</a:t>
            </a:r>
            <a:endParaRPr lang="zh-CN" altLang="en-US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&lt;</a:t>
            </a:r>
            <a:r>
              <a:rPr lang="en-US" altLang="zh-CN" sz="1400" dirty="0" err="1"/>
              <a:t>requestFocus</a:t>
            </a:r>
            <a:r>
              <a:rPr lang="en-US" altLang="zh-CN" sz="1400" dirty="0"/>
              <a:t> /&gt;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&lt;/</a:t>
            </a:r>
            <a:r>
              <a:rPr lang="en-US" altLang="zh-CN" sz="1400" dirty="0" err="1"/>
              <a:t>EditText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&lt;</a:t>
            </a:r>
            <a:r>
              <a:rPr lang="en-US" altLang="zh-CN" sz="1400" dirty="0" err="1"/>
              <a:t>EditText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android:id</a:t>
            </a:r>
            <a:r>
              <a:rPr lang="en-US" altLang="zh-CN" sz="1400" dirty="0"/>
              <a:t>=</a:t>
            </a:r>
            <a:r>
              <a:rPr lang="en-US" altLang="zh-CN" sz="1400" i="1" dirty="0"/>
              <a:t>"@+id/editText2"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android:hint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zh-CN" altLang="en-US" sz="1400" i="1" dirty="0"/>
              <a:t>请输入密码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match_parent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 /&gt;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98368" y="2348880"/>
            <a:ext cx="3888432" cy="35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chemeClr val="accent4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&lt;Button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android:id</a:t>
            </a:r>
            <a:r>
              <a:rPr lang="en-US" altLang="zh-CN" sz="1400" dirty="0"/>
              <a:t>=</a:t>
            </a:r>
            <a:r>
              <a:rPr lang="en-US" altLang="zh-CN" sz="1400" i="1" dirty="0"/>
              <a:t>"@+id/button1"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"120dp"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android:layout_gravity</a:t>
            </a:r>
            <a:r>
              <a:rPr lang="en-US" altLang="zh-CN" sz="1400" dirty="0"/>
              <a:t>=</a:t>
            </a:r>
            <a:r>
              <a:rPr lang="en-US" altLang="zh-CN" sz="1400" i="1" dirty="0"/>
              <a:t>"right"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zh-CN" altLang="en-US" sz="1400" i="1" dirty="0"/>
              <a:t>登录</a:t>
            </a:r>
            <a:r>
              <a:rPr lang="en-US" altLang="zh-CN" sz="1400" i="1" dirty="0"/>
              <a:t>" /&gt;</a:t>
            </a:r>
            <a:endParaRPr lang="zh-CN" altLang="en-US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&lt;</a:t>
            </a:r>
            <a:r>
              <a:rPr lang="en-US" altLang="zh-CN" sz="1400" dirty="0" err="1"/>
              <a:t>TextView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android:id</a:t>
            </a:r>
            <a:r>
              <a:rPr lang="en-US" altLang="zh-CN" sz="1400" dirty="0"/>
              <a:t>=</a:t>
            </a:r>
            <a:r>
              <a:rPr lang="en-US" altLang="zh-CN" sz="1400" i="1" dirty="0"/>
              <a:t>"@+id/textView1"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android:textSize</a:t>
            </a:r>
            <a:r>
              <a:rPr lang="en-US" altLang="zh-CN" sz="1400" dirty="0"/>
              <a:t>=</a:t>
            </a:r>
            <a:r>
              <a:rPr lang="en-US" altLang="zh-CN" sz="1400" i="1" dirty="0"/>
              <a:t>"10px"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wrap_content</a:t>
            </a:r>
            <a:r>
              <a:rPr lang="en-US" altLang="zh-CN" sz="1400" i="1" dirty="0"/>
              <a:t>"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zh-CN" altLang="en-US" sz="1400" i="1" dirty="0"/>
              <a:t>结果</a:t>
            </a:r>
            <a:r>
              <a:rPr lang="en-US" altLang="zh-CN" sz="1400" i="1" dirty="0"/>
              <a:t>" /&gt;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endParaRPr lang="zh-CN" altLang="en-US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&gt;</a:t>
            </a:r>
            <a:endParaRPr lang="zh-CN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54201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628774"/>
            <a:ext cx="8614792" cy="489656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protected void </a:t>
            </a:r>
            <a:r>
              <a:rPr lang="en-US" altLang="zh-CN" sz="1600" dirty="0" err="1"/>
              <a:t>onCreate</a:t>
            </a:r>
            <a:r>
              <a:rPr lang="en-US" altLang="zh-CN" sz="1600" dirty="0"/>
              <a:t>(Bundle </a:t>
            </a:r>
            <a:r>
              <a:rPr lang="en-US" altLang="zh-CN" sz="1600" dirty="0" err="1"/>
              <a:t>savedInstanceState</a:t>
            </a:r>
            <a:r>
              <a:rPr lang="en-US" altLang="zh-CN" sz="1600" dirty="0"/>
              <a:t>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super.onCreate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savedInstanceState</a:t>
            </a:r>
            <a:r>
              <a:rPr lang="en-US" altLang="zh-CN" sz="1600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setContentView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R.layout.</a:t>
            </a:r>
            <a:r>
              <a:rPr lang="en-US" altLang="zh-CN" sz="1600" i="1" dirty="0" err="1"/>
              <a:t>activity_main</a:t>
            </a:r>
            <a:r>
              <a:rPr lang="en-US" altLang="zh-CN" sz="1600" i="1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i="1" dirty="0"/>
              <a:t>  </a:t>
            </a:r>
            <a:r>
              <a:rPr lang="en-US" altLang="zh-CN" sz="1200" i="1" dirty="0">
                <a:solidFill>
                  <a:srgbClr val="0000FF"/>
                </a:solidFill>
              </a:rPr>
              <a:t>//</a:t>
            </a:r>
            <a:r>
              <a:rPr lang="zh-CN" altLang="en-US" sz="1200" i="1" dirty="0">
                <a:solidFill>
                  <a:srgbClr val="0000FF"/>
                </a:solidFill>
              </a:rPr>
              <a:t>在主线程中强制使用子线程</a:t>
            </a:r>
            <a:endParaRPr lang="en-US" altLang="zh-CN" sz="1600" i="1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</a:rPr>
              <a:t>StrictMode.ThreadPolicy</a:t>
            </a:r>
            <a:r>
              <a:rPr lang="en-US" altLang="zh-CN" sz="1600" dirty="0">
                <a:solidFill>
                  <a:srgbClr val="0000FF"/>
                </a:solidFill>
              </a:rPr>
              <a:t> policy = new </a:t>
            </a:r>
            <a:r>
              <a:rPr lang="en-US" altLang="zh-CN" sz="1600" dirty="0" err="1">
                <a:solidFill>
                  <a:srgbClr val="0000FF"/>
                </a:solidFill>
              </a:rPr>
              <a:t>StrictMode.ThreadPolicy.Builder</a:t>
            </a:r>
            <a:r>
              <a:rPr lang="en-US" altLang="zh-CN" sz="1600" dirty="0">
                <a:solidFill>
                  <a:srgbClr val="0000FF"/>
                </a:solidFill>
              </a:rPr>
              <a:t>().</a:t>
            </a:r>
            <a:r>
              <a:rPr lang="en-US" altLang="zh-CN" sz="1600" dirty="0" err="1">
                <a:solidFill>
                  <a:srgbClr val="0000FF"/>
                </a:solidFill>
              </a:rPr>
              <a:t>permitAll</a:t>
            </a:r>
            <a:r>
              <a:rPr lang="en-US" altLang="zh-CN" sz="1600" dirty="0">
                <a:solidFill>
                  <a:srgbClr val="0000FF"/>
                </a:solidFill>
              </a:rPr>
              <a:t>().build();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</a:rPr>
              <a:t>StrictMode.</a:t>
            </a:r>
            <a:r>
              <a:rPr lang="en-US" altLang="zh-CN" sz="1600" i="1" dirty="0" err="1">
                <a:solidFill>
                  <a:srgbClr val="0000FF"/>
                </a:solidFill>
              </a:rPr>
              <a:t>setThreadPolicy</a:t>
            </a:r>
            <a:r>
              <a:rPr lang="en-US" altLang="zh-CN" sz="1600" i="1" dirty="0">
                <a:solidFill>
                  <a:srgbClr val="0000FF"/>
                </a:solidFill>
              </a:rPr>
              <a:t>(policy);</a:t>
            </a:r>
            <a:r>
              <a:rPr lang="zh-CN" altLang="en-US" sz="1600" dirty="0"/>
              <a:t>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Button </a:t>
            </a:r>
            <a:r>
              <a:rPr lang="en-US" altLang="zh-CN" sz="1600" dirty="0" err="1"/>
              <a:t>bt</a:t>
            </a:r>
            <a:r>
              <a:rPr lang="en-US" altLang="zh-CN" sz="1600" dirty="0"/>
              <a:t>=(Button)</a:t>
            </a:r>
            <a:r>
              <a:rPr lang="en-US" altLang="zh-CN" sz="1600" dirty="0" err="1"/>
              <a:t>findViewById</a:t>
            </a:r>
            <a:r>
              <a:rPr lang="en-US" altLang="zh-CN" sz="1600" dirty="0"/>
              <a:t>(R.id.</a:t>
            </a:r>
            <a:r>
              <a:rPr lang="en-US" altLang="zh-CN" sz="1600" i="1" dirty="0"/>
              <a:t>button1);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bt.setOnClickListener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View.OnClickListener</a:t>
            </a:r>
            <a:r>
              <a:rPr lang="en-US" altLang="zh-CN" sz="1600" dirty="0"/>
              <a:t>()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@Override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public void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(View v)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String </a:t>
            </a:r>
            <a:r>
              <a:rPr lang="en-US" altLang="zh-CN" sz="1600" dirty="0" err="1">
                <a:solidFill>
                  <a:srgbClr val="FF0000"/>
                </a:solidFill>
              </a:rPr>
              <a:t>httpUrl</a:t>
            </a:r>
            <a:r>
              <a:rPr lang="en-US" altLang="zh-CN" sz="1600" dirty="0">
                <a:solidFill>
                  <a:srgbClr val="FF0000"/>
                </a:solidFill>
              </a:rPr>
              <a:t>="http://10.0.2.2:8080/</a:t>
            </a:r>
            <a:r>
              <a:rPr lang="en-US" altLang="zh-CN" sz="1600" dirty="0" err="1">
                <a:solidFill>
                  <a:srgbClr val="FF0000"/>
                </a:solidFill>
              </a:rPr>
              <a:t>MyServer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login.jsp</a:t>
            </a:r>
            <a:r>
              <a:rPr lang="en-US" altLang="zh-CN" sz="1600" dirty="0">
                <a:solidFill>
                  <a:srgbClr val="FF0000"/>
                </a:solidFill>
              </a:rPr>
              <a:t>";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    URL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=null;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    try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url</a:t>
            </a:r>
            <a:r>
              <a:rPr lang="en-US" altLang="zh-CN" sz="1600" dirty="0">
                <a:solidFill>
                  <a:srgbClr val="FF0000"/>
                </a:solidFill>
              </a:rPr>
              <a:t> = new URL(</a:t>
            </a:r>
            <a:r>
              <a:rPr lang="en-US" altLang="zh-CN" sz="1600" dirty="0" err="1">
                <a:solidFill>
                  <a:srgbClr val="FF0000"/>
                </a:solidFill>
              </a:rPr>
              <a:t>httpUrl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    } catch (</a:t>
            </a:r>
            <a:r>
              <a:rPr lang="en-US" altLang="zh-CN" sz="1600" dirty="0" err="1"/>
              <a:t>MalformedURLException</a:t>
            </a:r>
            <a:r>
              <a:rPr lang="en-US" altLang="zh-CN" sz="1600" dirty="0"/>
              <a:t> e1)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200" dirty="0"/>
              <a:t>               </a:t>
            </a:r>
            <a:r>
              <a:rPr lang="en-US" altLang="zh-CN" sz="1200" dirty="0" err="1"/>
              <a:t>Toast.</a:t>
            </a:r>
            <a:r>
              <a:rPr lang="en-US" altLang="zh-CN" sz="1200" i="1" dirty="0" err="1"/>
              <a:t>makeText</a:t>
            </a:r>
            <a:r>
              <a:rPr lang="en-US" altLang="zh-CN" sz="1200" i="1" dirty="0"/>
              <a:t>(</a:t>
            </a:r>
            <a:r>
              <a:rPr lang="en-US" altLang="zh-CN" sz="1200" i="1" dirty="0" err="1"/>
              <a:t>getApplicationContext</a:t>
            </a:r>
            <a:r>
              <a:rPr lang="en-US" altLang="zh-CN" sz="1200" i="1" dirty="0"/>
              <a:t>(), "</a:t>
            </a:r>
            <a:r>
              <a:rPr lang="zh-CN" altLang="en-US" sz="1200" i="1" dirty="0"/>
              <a:t>无法创建</a:t>
            </a:r>
            <a:r>
              <a:rPr lang="en-US" altLang="zh-CN" sz="1200" i="1" dirty="0"/>
              <a:t>URL", </a:t>
            </a:r>
            <a:r>
              <a:rPr lang="en-US" altLang="zh-CN" sz="1200" i="1" dirty="0" err="1"/>
              <a:t>Toast.LENGTH_SHORT</a:t>
            </a:r>
            <a:r>
              <a:rPr lang="en-US" altLang="zh-CN" sz="1200" i="1" dirty="0"/>
              <a:t>).show();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      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07904" y="5085184"/>
            <a:ext cx="241604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创建</a:t>
            </a:r>
            <a:r>
              <a:rPr lang="en-US" altLang="zh-CN" sz="1400" dirty="0">
                <a:latin typeface="+mn-lt"/>
                <a:ea typeface="+mn-ea"/>
              </a:rPr>
              <a:t>URL</a:t>
            </a:r>
            <a:r>
              <a:rPr lang="zh-CN" altLang="en-US" sz="1400" dirty="0">
                <a:latin typeface="+mn-lt"/>
                <a:ea typeface="+mn-ea"/>
              </a:rPr>
              <a:t>对象</a:t>
            </a:r>
            <a:r>
              <a:rPr lang="en-US" altLang="zh-CN" sz="1400" dirty="0">
                <a:latin typeface="+mn-lt"/>
                <a:ea typeface="+mn-ea"/>
              </a:rPr>
              <a:t>(</a:t>
            </a:r>
            <a:r>
              <a:rPr lang="zh-CN" altLang="en-US" sz="1400" dirty="0">
                <a:latin typeface="+mn-lt"/>
                <a:ea typeface="+mn-ea"/>
              </a:rPr>
              <a:t>需要</a:t>
            </a:r>
            <a:r>
              <a:rPr lang="en-US" altLang="zh-CN" sz="1400" dirty="0">
                <a:latin typeface="+mn-lt"/>
                <a:ea typeface="+mn-ea"/>
              </a:rPr>
              <a:t>try/catch)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9631" y="4365104"/>
            <a:ext cx="271420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注意服务器地址为</a:t>
            </a:r>
            <a:r>
              <a:rPr lang="en-US" altLang="zh-CN" sz="1400" dirty="0">
                <a:latin typeface="+mn-lt"/>
                <a:ea typeface="+mn-ea"/>
              </a:rPr>
              <a:t>10.0.2.2:8080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68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  <a:r>
              <a:rPr lang="en-US" altLang="zh-CN" sz="2800" dirty="0"/>
              <a:t>(</a:t>
            </a:r>
            <a:r>
              <a:rPr lang="zh-CN" altLang="en-US" sz="2800" dirty="0"/>
              <a:t>续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628775"/>
            <a:ext cx="8614792" cy="34564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if(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!=null){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HttpURLConnection conn;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try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conn=(HttpURLConnection)</a:t>
            </a:r>
            <a:r>
              <a:rPr lang="en-US" altLang="zh-CN" sz="1600" dirty="0" err="1">
                <a:solidFill>
                  <a:srgbClr val="FF0000"/>
                </a:solidFill>
              </a:rPr>
              <a:t>url.openConnection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conn.setConnectTimeout</a:t>
            </a:r>
            <a:r>
              <a:rPr lang="en-US" altLang="zh-CN" sz="1600" dirty="0"/>
              <a:t>(3000);        //</a:t>
            </a:r>
            <a:r>
              <a:rPr lang="zh-CN" altLang="en-US" sz="1600" dirty="0"/>
              <a:t>设置连接超时时间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conn.setRequestMethod</a:t>
            </a:r>
            <a:r>
              <a:rPr lang="en-US" altLang="zh-CN" sz="1600" dirty="0"/>
              <a:t>("POST");     </a:t>
            </a:r>
            <a:r>
              <a:rPr lang="en-US" altLang="zh-CN" sz="1600" dirty="0">
                <a:solidFill>
                  <a:srgbClr val="FF0000"/>
                </a:solidFill>
              </a:rPr>
              <a:t>//Post</a:t>
            </a:r>
            <a:r>
              <a:rPr lang="zh-CN" altLang="en-US" sz="1600" dirty="0">
                <a:solidFill>
                  <a:srgbClr val="FF0000"/>
                </a:solidFill>
              </a:rPr>
              <a:t>方式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conn.setDoOutput</a:t>
            </a:r>
            <a:r>
              <a:rPr lang="en-US" altLang="zh-CN" sz="1600" dirty="0"/>
              <a:t>(true);  //</a:t>
            </a:r>
            <a:r>
              <a:rPr lang="zh-CN" altLang="en-US" sz="1600" dirty="0"/>
              <a:t>设置能输出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conn.setDoInput</a:t>
            </a:r>
            <a:r>
              <a:rPr lang="en-US" altLang="zh-CN" sz="1600" dirty="0"/>
              <a:t>(true); //</a:t>
            </a:r>
            <a:r>
              <a:rPr lang="zh-CN" altLang="en-US" sz="1600" dirty="0"/>
              <a:t>设置能输入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conn.setUseCaches</a:t>
            </a:r>
            <a:r>
              <a:rPr lang="en-US" altLang="zh-CN" sz="1600" dirty="0"/>
              <a:t>(false);  //</a:t>
            </a:r>
            <a:r>
              <a:rPr lang="zh-CN" altLang="en-US" sz="1600" dirty="0"/>
              <a:t>不使用缓存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conn.setRequestProperty</a:t>
            </a:r>
            <a:r>
              <a:rPr lang="en-US" altLang="zh-CN" sz="1600" dirty="0"/>
              <a:t>("Charset", "UTF-8");   //</a:t>
            </a:r>
            <a:r>
              <a:rPr lang="zh-CN" altLang="en-US" sz="1600" dirty="0"/>
              <a:t>设置</a:t>
            </a:r>
            <a:r>
              <a:rPr lang="en-US" altLang="zh-CN" sz="1600" dirty="0"/>
              <a:t>uft-8</a:t>
            </a:r>
            <a:r>
              <a:rPr lang="zh-CN" altLang="en-US" sz="1600" dirty="0"/>
              <a:t>字符集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6156176" y="2435587"/>
            <a:ext cx="15121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创建连接对象</a:t>
            </a:r>
            <a:endParaRPr lang="en-US" altLang="zh-CN" sz="1400" dirty="0">
              <a:latin typeface="+mn-lt"/>
              <a:ea typeface="+mn-ea"/>
            </a:endParaRPr>
          </a:p>
          <a:p>
            <a:r>
              <a:rPr lang="zh-CN" altLang="en-US" sz="1400" dirty="0">
                <a:latin typeface="+mn-lt"/>
                <a:ea typeface="+mn-ea"/>
              </a:rPr>
              <a:t>并设置相关属性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2308592"/>
            <a:ext cx="146546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+mn-lt"/>
                <a:ea typeface="+mn-ea"/>
              </a:rPr>
              <a:t>I/O</a:t>
            </a:r>
            <a:r>
              <a:rPr lang="zh-CN" altLang="en-US" sz="1100" dirty="0">
                <a:latin typeface="+mn-lt"/>
                <a:ea typeface="+mn-ea"/>
              </a:rPr>
              <a:t>操作也要</a:t>
            </a:r>
            <a:r>
              <a:rPr lang="en-US" altLang="zh-CN" sz="1100" dirty="0">
                <a:latin typeface="+mn-lt"/>
                <a:ea typeface="+mn-ea"/>
              </a:rPr>
              <a:t>try/catch</a:t>
            </a:r>
            <a:endParaRPr lang="zh-CN" altLang="en-US" sz="11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11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  <a:r>
              <a:rPr lang="en-US" altLang="zh-CN" sz="2800" dirty="0"/>
              <a:t>(</a:t>
            </a:r>
            <a:r>
              <a:rPr lang="zh-CN" altLang="en-US" sz="2800" dirty="0"/>
              <a:t>续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628775"/>
            <a:ext cx="8614792" cy="288034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准备要传送给服务器的数据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String username = ((</a:t>
            </a:r>
            <a:r>
              <a:rPr lang="en-US" altLang="zh-CN" sz="1600" dirty="0" err="1"/>
              <a:t>EditText</a:t>
            </a:r>
            <a:r>
              <a:rPr lang="en-US" altLang="zh-CN" sz="1600" dirty="0"/>
              <a:t>)</a:t>
            </a:r>
            <a:r>
              <a:rPr lang="en-US" altLang="zh-CN" sz="1600" dirty="0" err="1"/>
              <a:t>findViewById</a:t>
            </a:r>
            <a:r>
              <a:rPr lang="en-US" altLang="zh-CN" sz="1600" dirty="0"/>
              <a:t>(R.id.</a:t>
            </a:r>
            <a:r>
              <a:rPr lang="en-US" altLang="zh-CN" sz="1600" i="1" dirty="0"/>
              <a:t>editText1) ).</a:t>
            </a:r>
            <a:r>
              <a:rPr lang="en-US" altLang="zh-CN" sz="1600" i="1" dirty="0" err="1"/>
              <a:t>getText</a:t>
            </a:r>
            <a:r>
              <a:rPr lang="en-US" altLang="zh-CN" sz="1600" i="1" dirty="0"/>
              <a:t>().</a:t>
            </a:r>
            <a:r>
              <a:rPr lang="en-US" altLang="zh-CN" sz="1600" i="1" dirty="0" err="1"/>
              <a:t>toString</a:t>
            </a:r>
            <a:r>
              <a:rPr lang="en-US" altLang="zh-CN" sz="1600" i="1" dirty="0"/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String password = ((</a:t>
            </a:r>
            <a:r>
              <a:rPr lang="en-US" altLang="zh-CN" sz="1600" dirty="0" err="1"/>
              <a:t>EditText</a:t>
            </a:r>
            <a:r>
              <a:rPr lang="en-US" altLang="zh-CN" sz="1600" dirty="0"/>
              <a:t>)</a:t>
            </a:r>
            <a:r>
              <a:rPr lang="en-US" altLang="zh-CN" sz="1600" dirty="0" err="1"/>
              <a:t>findViewById</a:t>
            </a:r>
            <a:r>
              <a:rPr lang="en-US" altLang="zh-CN" sz="1600" dirty="0"/>
              <a:t>(R.id.</a:t>
            </a:r>
            <a:r>
              <a:rPr lang="en-US" altLang="zh-CN" sz="1600" i="1" dirty="0"/>
              <a:t>editText2) ).</a:t>
            </a:r>
            <a:r>
              <a:rPr lang="en-US" altLang="zh-CN" sz="1600" i="1" dirty="0" err="1"/>
              <a:t>getText</a:t>
            </a:r>
            <a:r>
              <a:rPr lang="en-US" altLang="zh-CN" sz="1600" i="1" dirty="0"/>
              <a:t>().</a:t>
            </a:r>
            <a:r>
              <a:rPr lang="en-US" altLang="zh-CN" sz="1600" i="1" dirty="0" err="1"/>
              <a:t>toString</a:t>
            </a:r>
            <a:r>
              <a:rPr lang="en-US" altLang="zh-CN" sz="1600" i="1" dirty="0"/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datastr</a:t>
            </a:r>
            <a:r>
              <a:rPr lang="en-US" altLang="zh-CN" sz="1600" dirty="0"/>
              <a:t>="username="+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                     </a:t>
            </a:r>
            <a:r>
              <a:rPr lang="en-US" altLang="zh-CN" sz="1600" dirty="0" err="1"/>
              <a:t>URLEncoder.</a:t>
            </a:r>
            <a:r>
              <a:rPr lang="en-US" altLang="zh-CN" sz="1600" i="1" dirty="0" err="1"/>
              <a:t>encode</a:t>
            </a:r>
            <a:r>
              <a:rPr lang="en-US" altLang="zh-CN" sz="1600" i="1" dirty="0"/>
              <a:t>(username, "utf-8")+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                "&amp;</a:t>
            </a:r>
            <a:r>
              <a:rPr lang="en-US" altLang="zh-CN" sz="1600" dirty="0" err="1"/>
              <a:t>psd</a:t>
            </a:r>
            <a:r>
              <a:rPr lang="en-US" altLang="zh-CN" sz="1600" dirty="0"/>
              <a:t>="+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                     </a:t>
            </a:r>
            <a:r>
              <a:rPr lang="en-US" altLang="zh-CN" sz="1600" dirty="0" err="1"/>
              <a:t>URLEncoder.</a:t>
            </a:r>
            <a:r>
              <a:rPr lang="en-US" altLang="zh-CN" sz="1600" i="1" dirty="0" err="1"/>
              <a:t>encode</a:t>
            </a:r>
            <a:r>
              <a:rPr lang="en-US" altLang="zh-CN" sz="1600" i="1" dirty="0"/>
              <a:t>(password , "utf-8");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byte [] data=</a:t>
            </a:r>
            <a:r>
              <a:rPr lang="en-US" altLang="zh-CN" sz="1600" dirty="0" err="1">
                <a:solidFill>
                  <a:srgbClr val="FF0000"/>
                </a:solidFill>
              </a:rPr>
              <a:t>datastr.getBytes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4" name="矩形 3"/>
          <p:cNvSpPr/>
          <p:nvPr/>
        </p:nvSpPr>
        <p:spPr>
          <a:xfrm>
            <a:off x="6156176" y="2996952"/>
            <a:ext cx="180020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n-lt"/>
                <a:ea typeface="+mn-ea"/>
              </a:rPr>
              <a:t>准备要传送的数据</a:t>
            </a:r>
          </a:p>
        </p:txBody>
      </p:sp>
    </p:spTree>
    <p:extLst>
      <p:ext uri="{BB962C8B-B14F-4D97-AF65-F5344CB8AC3E}">
        <p14:creationId xmlns:p14="http://schemas.microsoft.com/office/powerpoint/2010/main" val="41134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  <a:r>
              <a:rPr lang="en-US" altLang="zh-CN" sz="2800" dirty="0"/>
              <a:t>(</a:t>
            </a:r>
            <a:r>
              <a:rPr lang="zh-CN" altLang="en-US" sz="2800" dirty="0"/>
              <a:t>续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628775"/>
            <a:ext cx="8614792" cy="489656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向服务器发送数据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 err="1"/>
              <a:t>DataOutputStream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outputStream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DataOutputStream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conn.getOutputStream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  <a:r>
              <a:rPr lang="en-US" altLang="zh-CN" sz="1600" dirty="0"/>
              <a:t>);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outputStream.write</a:t>
            </a:r>
            <a:r>
              <a:rPr lang="en-US" altLang="zh-CN" sz="1600" dirty="0">
                <a:solidFill>
                  <a:srgbClr val="FF0000"/>
                </a:solidFill>
              </a:rPr>
              <a:t>(data);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 err="1"/>
              <a:t>outputStream.flush</a:t>
            </a:r>
            <a:r>
              <a:rPr lang="en-US" altLang="zh-CN" sz="1600" dirty="0"/>
              <a:t>();    //</a:t>
            </a:r>
            <a:r>
              <a:rPr lang="zh-CN" altLang="en-US" sz="1600" dirty="0"/>
              <a:t>刷新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 err="1"/>
              <a:t>outputStream.close</a:t>
            </a:r>
            <a:r>
              <a:rPr lang="en-US" altLang="zh-CN" sz="1600" dirty="0"/>
              <a:t>();   //</a:t>
            </a:r>
            <a:r>
              <a:rPr lang="zh-CN" altLang="en-US" sz="1600" dirty="0"/>
              <a:t>关闭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接收服务器返回的信息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 err="1"/>
              <a:t>BufferedReader</a:t>
            </a:r>
            <a:r>
              <a:rPr lang="en-US" altLang="zh-CN" sz="1600" dirty="0"/>
              <a:t> reader = new </a:t>
            </a:r>
            <a:r>
              <a:rPr lang="en-US" altLang="zh-CN" sz="1600" dirty="0" err="1"/>
              <a:t>BufferedReader</a:t>
            </a:r>
            <a:r>
              <a:rPr lang="en-US" altLang="zh-CN" sz="1600" dirty="0"/>
              <a:t>(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                                         new </a:t>
            </a:r>
            <a:r>
              <a:rPr lang="en-US" altLang="zh-CN" sz="1600" dirty="0" err="1"/>
              <a:t>InputStreamReader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conn.getInputStream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  <a:r>
              <a:rPr lang="en-US" altLang="zh-CN" sz="1600" dirty="0"/>
              <a:t>));       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resultData</a:t>
            </a:r>
            <a:r>
              <a:rPr lang="en-US" altLang="zh-CN" sz="1600" dirty="0"/>
              <a:t> = "";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String line=null;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使用循环体来获得数据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while((line = </a:t>
            </a:r>
            <a:r>
              <a:rPr lang="en-US" altLang="zh-CN" sz="1600" dirty="0" err="1"/>
              <a:t>reader.readLine</a:t>
            </a:r>
            <a:r>
              <a:rPr lang="en-US" altLang="zh-CN" sz="1600" dirty="0"/>
              <a:t>())!=null){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>
                <a:solidFill>
                  <a:srgbClr val="FF0000"/>
                </a:solidFill>
              </a:rPr>
              <a:t>resultData</a:t>
            </a:r>
            <a:r>
              <a:rPr lang="en-US" altLang="zh-CN" sz="1600" dirty="0"/>
              <a:t> += line + "\n";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/>
              <a:t>}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 err="1"/>
              <a:t>reader.close</a:t>
            </a:r>
            <a:r>
              <a:rPr lang="en-US" altLang="zh-CN" sz="1600" dirty="0"/>
              <a:t>();  //</a:t>
            </a:r>
            <a:r>
              <a:rPr lang="zh-CN" altLang="en-US" sz="1600" dirty="0"/>
              <a:t>关闭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3923928" y="2463824"/>
            <a:ext cx="180020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n-lt"/>
                <a:ea typeface="+mn-ea"/>
              </a:rPr>
              <a:t>发送数据给服务器</a:t>
            </a:r>
          </a:p>
        </p:txBody>
      </p:sp>
      <p:sp>
        <p:nvSpPr>
          <p:cNvPr id="5" name="矩形 4"/>
          <p:cNvSpPr/>
          <p:nvPr/>
        </p:nvSpPr>
        <p:spPr>
          <a:xfrm>
            <a:off x="5004048" y="4293096"/>
            <a:ext cx="201622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n-lt"/>
                <a:ea typeface="+mn-ea"/>
              </a:rPr>
              <a:t>接收服务器返回的信息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203848" y="5661248"/>
            <a:ext cx="2016224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n-lt"/>
                <a:ea typeface="+mn-ea"/>
              </a:rPr>
              <a:t>服务器返回的信息存放在</a:t>
            </a:r>
            <a:r>
              <a:rPr lang="en-US" altLang="zh-CN" sz="1400" dirty="0" err="1">
                <a:latin typeface="+mn-lt"/>
                <a:ea typeface="+mn-ea"/>
              </a:rPr>
              <a:t>resultData</a:t>
            </a:r>
            <a:r>
              <a:rPr lang="zh-CN" altLang="en-US" sz="1400" dirty="0">
                <a:latin typeface="+mn-lt"/>
                <a:ea typeface="+mn-ea"/>
              </a:rPr>
              <a:t>变量中</a:t>
            </a:r>
          </a:p>
        </p:txBody>
      </p:sp>
    </p:spTree>
    <p:extLst>
      <p:ext uri="{BB962C8B-B14F-4D97-AF65-F5344CB8AC3E}">
        <p14:creationId xmlns:p14="http://schemas.microsoft.com/office/powerpoint/2010/main" val="11786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TCP/IP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solidFill>
                  <a:srgbClr val="0000FF"/>
                </a:solidFill>
              </a:rPr>
              <a:t>TCP</a:t>
            </a:r>
            <a:r>
              <a:rPr lang="zh-CN" altLang="en-US" sz="2200" dirty="0">
                <a:solidFill>
                  <a:srgbClr val="0000FF"/>
                </a:solidFill>
              </a:rPr>
              <a:t>：</a:t>
            </a:r>
            <a:r>
              <a:rPr lang="en-US" altLang="zh-CN" sz="2200" dirty="0">
                <a:solidFill>
                  <a:srgbClr val="0000FF"/>
                </a:solidFill>
              </a:rPr>
              <a:t>Transmission Control Protocol </a:t>
            </a:r>
            <a:r>
              <a:rPr lang="zh-CN" altLang="en-US" sz="2200" dirty="0">
                <a:solidFill>
                  <a:srgbClr val="FF0000"/>
                </a:solidFill>
              </a:rPr>
              <a:t>传输控制协议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>
                <a:solidFill>
                  <a:srgbClr val="0000FF"/>
                </a:solidFill>
              </a:rPr>
              <a:t>IP</a:t>
            </a:r>
            <a:r>
              <a:rPr lang="zh-CN" altLang="en-US" sz="2200" dirty="0">
                <a:solidFill>
                  <a:srgbClr val="0000FF"/>
                </a:solidFill>
              </a:rPr>
              <a:t>：</a:t>
            </a:r>
            <a:r>
              <a:rPr lang="en-US" altLang="zh-CN" sz="2200" dirty="0">
                <a:solidFill>
                  <a:srgbClr val="0000FF"/>
                </a:solidFill>
              </a:rPr>
              <a:t>Internet Protocol </a:t>
            </a:r>
            <a:r>
              <a:rPr lang="zh-CN" altLang="en-US" sz="2200" dirty="0">
                <a:solidFill>
                  <a:srgbClr val="FF0000"/>
                </a:solidFill>
              </a:rPr>
              <a:t>因特网互联协议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/>
              <a:t>TCP/IP</a:t>
            </a:r>
            <a:r>
              <a:rPr lang="zh-CN" altLang="en-US" sz="2200" dirty="0"/>
              <a:t>协议定义了电子设备如何连入</a:t>
            </a:r>
            <a:r>
              <a:rPr lang="en-US" altLang="zh-CN" sz="2200" dirty="0"/>
              <a:t>Internet</a:t>
            </a:r>
            <a:r>
              <a:rPr lang="zh-CN" altLang="en-US" sz="2200" dirty="0"/>
              <a:t>，以及数据如何在它们之间进行传输的标准。</a:t>
            </a:r>
            <a:endParaRPr lang="en-US" altLang="zh-CN" sz="2200" dirty="0"/>
          </a:p>
          <a:p>
            <a:r>
              <a:rPr lang="en-US" altLang="zh-CN" sz="2200" dirty="0">
                <a:solidFill>
                  <a:srgbClr val="FF0000"/>
                </a:solidFill>
              </a:rPr>
              <a:t>TCP/IP</a:t>
            </a:r>
            <a:r>
              <a:rPr lang="zh-CN" altLang="en-US" sz="2200" dirty="0">
                <a:solidFill>
                  <a:srgbClr val="FF0000"/>
                </a:solidFill>
              </a:rPr>
              <a:t>协议是</a:t>
            </a:r>
            <a:r>
              <a:rPr lang="en-US" altLang="zh-CN" sz="2200" dirty="0">
                <a:solidFill>
                  <a:srgbClr val="FF0000"/>
                </a:solidFill>
              </a:rPr>
              <a:t>Internet</a:t>
            </a:r>
            <a:r>
              <a:rPr lang="zh-CN" altLang="en-US" sz="2200" dirty="0">
                <a:solidFill>
                  <a:srgbClr val="FF0000"/>
                </a:solidFill>
              </a:rPr>
              <a:t>最基本的协议，也是</a:t>
            </a:r>
            <a:r>
              <a:rPr lang="en-US" altLang="zh-CN" sz="2200" dirty="0">
                <a:solidFill>
                  <a:srgbClr val="FF0000"/>
                </a:solidFill>
              </a:rPr>
              <a:t>Internet</a:t>
            </a:r>
            <a:r>
              <a:rPr lang="zh-CN" altLang="en-US" sz="2200" dirty="0">
                <a:solidFill>
                  <a:srgbClr val="FF0000"/>
                </a:solidFill>
              </a:rPr>
              <a:t>的基础。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4653136"/>
            <a:ext cx="648072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</a:rPr>
              <a:t>TCP/IP</a:t>
            </a:r>
            <a:r>
              <a:rPr lang="zh-CN" altLang="en-US" sz="1600" dirty="0">
                <a:latin typeface="+mn-lt"/>
                <a:ea typeface="+mn-ea"/>
              </a:rPr>
              <a:t>协议不只是</a:t>
            </a:r>
            <a:r>
              <a:rPr lang="en-US" altLang="zh-CN" sz="1600" dirty="0">
                <a:latin typeface="+mn-lt"/>
                <a:ea typeface="+mn-ea"/>
              </a:rPr>
              <a:t>TCP</a:t>
            </a:r>
            <a:r>
              <a:rPr lang="zh-CN" altLang="en-US" sz="1600" dirty="0">
                <a:latin typeface="+mn-lt"/>
                <a:ea typeface="+mn-ea"/>
              </a:rPr>
              <a:t>和</a:t>
            </a:r>
            <a:r>
              <a:rPr lang="en-US" altLang="zh-CN" sz="1600" dirty="0">
                <a:latin typeface="+mn-lt"/>
                <a:ea typeface="+mn-ea"/>
              </a:rPr>
              <a:t>IP</a:t>
            </a:r>
            <a:r>
              <a:rPr lang="zh-CN" altLang="en-US" sz="1600" dirty="0">
                <a:latin typeface="+mn-lt"/>
                <a:ea typeface="+mn-ea"/>
              </a:rPr>
              <a:t>这两个协议，而是指整个</a:t>
            </a:r>
            <a:r>
              <a:rPr lang="en-US" altLang="zh-CN" sz="1600" dirty="0">
                <a:latin typeface="+mn-lt"/>
                <a:ea typeface="+mn-ea"/>
              </a:rPr>
              <a:t>TCP/IP</a:t>
            </a:r>
            <a:r>
              <a:rPr lang="zh-CN" altLang="en-US" sz="1600" dirty="0">
                <a:latin typeface="+mn-lt"/>
                <a:ea typeface="+mn-ea"/>
              </a:rPr>
              <a:t>协议族</a:t>
            </a:r>
          </a:p>
        </p:txBody>
      </p:sp>
    </p:spTree>
    <p:extLst>
      <p:ext uri="{BB962C8B-B14F-4D97-AF65-F5344CB8AC3E}">
        <p14:creationId xmlns:p14="http://schemas.microsoft.com/office/powerpoint/2010/main" val="105567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628775"/>
            <a:ext cx="8614792" cy="453653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用一个</a:t>
            </a:r>
            <a:r>
              <a:rPr lang="en-US" altLang="zh-CN" sz="1600" dirty="0" err="1"/>
              <a:t>TextView</a:t>
            </a:r>
            <a:r>
              <a:rPr lang="zh-CN" altLang="en-US" sz="1600" dirty="0"/>
              <a:t>来显示数据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600" dirty="0" err="1"/>
              <a:t>TextView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tv</a:t>
            </a:r>
            <a:r>
              <a:rPr lang="en-US" altLang="zh-CN" sz="1600" dirty="0"/>
              <a:t>= (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)</a:t>
            </a:r>
            <a:r>
              <a:rPr lang="en-US" altLang="zh-CN" sz="1600" dirty="0" err="1"/>
              <a:t>findViewById</a:t>
            </a:r>
            <a:r>
              <a:rPr lang="en-US" altLang="zh-CN" sz="1600" dirty="0"/>
              <a:t>(R.id.textView1);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f(!</a:t>
            </a:r>
            <a:r>
              <a:rPr lang="en-US" altLang="zh-CN" sz="1600" dirty="0" err="1"/>
              <a:t>resultData.equals</a:t>
            </a:r>
            <a:r>
              <a:rPr lang="en-US" altLang="zh-CN" sz="1600" dirty="0"/>
              <a:t>("")){                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</a:rPr>
              <a:t>tv.setText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</a:rPr>
              <a:t>resultData</a:t>
            </a:r>
            <a:r>
              <a:rPr lang="en-US" altLang="zh-CN" sz="1600" dirty="0">
                <a:solidFill>
                  <a:srgbClr val="0000FF"/>
                </a:solidFill>
              </a:rPr>
              <a:t>); 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}else{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0000FF"/>
                </a:solidFill>
              </a:rPr>
              <a:t>tv.setText</a:t>
            </a:r>
            <a:r>
              <a:rPr lang="en-US" altLang="zh-CN" sz="1600" dirty="0">
                <a:solidFill>
                  <a:srgbClr val="0000FF"/>
                </a:solidFill>
              </a:rPr>
              <a:t>("</a:t>
            </a:r>
            <a:r>
              <a:rPr lang="zh-CN" altLang="en-US" sz="1600" dirty="0">
                <a:solidFill>
                  <a:srgbClr val="0000FF"/>
                </a:solidFill>
              </a:rPr>
              <a:t>读取的内容为</a:t>
            </a:r>
            <a:r>
              <a:rPr lang="en-US" altLang="zh-CN" sz="1600" dirty="0">
                <a:solidFill>
                  <a:srgbClr val="0000FF"/>
                </a:solidFill>
              </a:rPr>
              <a:t>null");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   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}catch (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e)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e.printStackTrace</a:t>
            </a:r>
            <a:r>
              <a:rPr lang="en-US" altLang="zh-CN" sz="1600" dirty="0"/>
              <a:t>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Toast.</a:t>
            </a:r>
            <a:r>
              <a:rPr lang="en-US" altLang="zh-CN" sz="1600" i="1" dirty="0" err="1"/>
              <a:t>makeText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getApplicationContext</a:t>
            </a:r>
            <a:r>
              <a:rPr lang="en-US" altLang="zh-CN" sz="1600" i="1" dirty="0"/>
              <a:t>(), "</a:t>
            </a:r>
            <a:r>
              <a:rPr lang="zh-CN" altLang="en-US" sz="1600" i="1" dirty="0"/>
              <a:t>出错了</a:t>
            </a:r>
            <a:r>
              <a:rPr lang="en-US" altLang="zh-CN" sz="1600" i="1" dirty="0"/>
              <a:t>!", </a:t>
            </a:r>
            <a:r>
              <a:rPr lang="en-US" altLang="zh-CN" sz="1600" i="1" dirty="0" err="1"/>
              <a:t>Toast.LENGTH_SHORT</a:t>
            </a:r>
            <a:r>
              <a:rPr lang="en-US" altLang="zh-CN" sz="1600" i="1" dirty="0"/>
              <a:t>).show();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  //end if(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!=null)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   //end try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}); //end </a:t>
            </a:r>
            <a:r>
              <a:rPr lang="en-US" altLang="zh-CN" sz="1600" dirty="0" err="1"/>
              <a:t>onclick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600" dirty="0"/>
              <a:t>} //end </a:t>
            </a:r>
            <a:r>
              <a:rPr lang="en-US" altLang="zh-CN" sz="1600" dirty="0" err="1"/>
              <a:t>oncreate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707904" y="2636912"/>
            <a:ext cx="201622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n-lt"/>
                <a:ea typeface="+mn-ea"/>
              </a:rPr>
              <a:t>显示服务器返回的信息</a:t>
            </a:r>
          </a:p>
        </p:txBody>
      </p:sp>
    </p:spTree>
    <p:extLst>
      <p:ext uri="{BB962C8B-B14F-4D97-AF65-F5344CB8AC3E}">
        <p14:creationId xmlns:p14="http://schemas.microsoft.com/office/powerpoint/2010/main" val="167754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运行情况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306705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572000" y="3933056"/>
            <a:ext cx="2016224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+mn-lt"/>
                <a:ea typeface="+mn-ea"/>
              </a:rPr>
              <a:t>服务器返回的信息</a:t>
            </a:r>
            <a:endParaRPr lang="en-US" altLang="zh-CN" sz="1600" dirty="0">
              <a:latin typeface="+mn-lt"/>
              <a:ea typeface="+mn-ea"/>
            </a:endParaRPr>
          </a:p>
          <a:p>
            <a:pPr algn="ctr"/>
            <a:r>
              <a:rPr lang="zh-CN" altLang="en-US" sz="1600" dirty="0">
                <a:latin typeface="+mn-lt"/>
                <a:ea typeface="+mn-ea"/>
              </a:rPr>
              <a:t>是一个完整的页面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07904" y="4221088"/>
            <a:ext cx="792088" cy="296743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91090" y="5821161"/>
            <a:ext cx="995822" cy="53559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99792" y="972563"/>
            <a:ext cx="3312368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先确认网站已启动</a:t>
            </a:r>
            <a:r>
              <a:rPr lang="en-US" altLang="zh-CN" sz="1600" dirty="0">
                <a:latin typeface="+mn-lt"/>
                <a:ea typeface="+mn-ea"/>
              </a:rPr>
              <a:t>(Web</a:t>
            </a:r>
            <a:r>
              <a:rPr lang="zh-CN" altLang="en-US" sz="1600" dirty="0">
                <a:latin typeface="+mn-lt"/>
                <a:ea typeface="+mn-ea"/>
              </a:rPr>
              <a:t>服务器</a:t>
            </a:r>
            <a:r>
              <a:rPr lang="en-US" altLang="zh-CN" sz="1600" dirty="0">
                <a:latin typeface="+mn-lt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然后再运行</a:t>
            </a:r>
            <a:r>
              <a:rPr lang="en-US" altLang="zh-CN" sz="1600" dirty="0">
                <a:latin typeface="+mn-lt"/>
                <a:ea typeface="+mn-ea"/>
              </a:rPr>
              <a:t>Android</a:t>
            </a:r>
            <a:r>
              <a:rPr lang="zh-CN" altLang="en-US" sz="1600" dirty="0">
                <a:latin typeface="+mn-lt"/>
                <a:ea typeface="+mn-ea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94791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改进一下服务器返回信息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去掉</a:t>
            </a:r>
            <a:r>
              <a:rPr lang="en-US" altLang="zh-CN" dirty="0"/>
              <a:t>html</a:t>
            </a:r>
            <a:r>
              <a:rPr lang="zh-CN" altLang="en-US" dirty="0"/>
              <a:t>内容，只保留</a:t>
            </a:r>
            <a:r>
              <a:rPr lang="en-US" altLang="zh-CN" dirty="0" err="1"/>
              <a:t>login.jsp</a:t>
            </a:r>
            <a:r>
              <a:rPr lang="zh-CN" altLang="en-US" dirty="0"/>
              <a:t>中</a:t>
            </a:r>
            <a:r>
              <a:rPr lang="en-US" altLang="zh-CN" dirty="0"/>
              <a:t>Java</a:t>
            </a:r>
            <a:r>
              <a:rPr lang="zh-CN" altLang="en-US" dirty="0"/>
              <a:t>代码部分：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2420888"/>
            <a:ext cx="7859216" cy="3839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zh-CN" sz="1800" dirty="0">
                <a:latin typeface="+mn-lt"/>
                <a:ea typeface="+mn-ea"/>
              </a:rPr>
              <a:t>&lt;%@ page language="java" import="</a:t>
            </a:r>
            <a:r>
              <a:rPr lang="en-US" altLang="zh-CN" sz="1800" dirty="0" err="1">
                <a:latin typeface="+mn-lt"/>
                <a:ea typeface="+mn-ea"/>
              </a:rPr>
              <a:t>java.util</a:t>
            </a:r>
            <a:r>
              <a:rPr lang="en-US" altLang="zh-CN" sz="1800" dirty="0">
                <a:latin typeface="+mn-lt"/>
                <a:ea typeface="+mn-ea"/>
              </a:rPr>
              <a:t>.*" </a:t>
            </a:r>
            <a:r>
              <a:rPr lang="en-US" altLang="zh-CN" sz="1800" dirty="0" err="1">
                <a:latin typeface="+mn-lt"/>
                <a:ea typeface="+mn-ea"/>
              </a:rPr>
              <a:t>pageEncoding</a:t>
            </a:r>
            <a:r>
              <a:rPr lang="en-US" altLang="zh-CN" sz="1800" dirty="0">
                <a:latin typeface="+mn-lt"/>
                <a:ea typeface="+mn-ea"/>
              </a:rPr>
              <a:t>="utf-8"%&gt;</a:t>
            </a:r>
          </a:p>
          <a:p>
            <a:pPr>
              <a:spcAft>
                <a:spcPts val="300"/>
              </a:spcAft>
            </a:pPr>
            <a:endParaRPr lang="zh-CN" altLang="en-US" sz="1800" dirty="0">
              <a:latin typeface="+mn-lt"/>
              <a:ea typeface="+mn-ea"/>
            </a:endParaRPr>
          </a:p>
          <a:p>
            <a:pPr>
              <a:spcAft>
                <a:spcPts val="300"/>
              </a:spcAft>
            </a:pPr>
            <a:r>
              <a:rPr lang="zh-CN" altLang="en-US" sz="1800" dirty="0">
                <a:latin typeface="+mn-lt"/>
                <a:ea typeface="+mn-ea"/>
              </a:rPr>
              <a:t>    </a:t>
            </a:r>
            <a:r>
              <a:rPr lang="en-US" altLang="zh-CN" sz="1800" dirty="0">
                <a:latin typeface="+mn-lt"/>
                <a:ea typeface="+mn-ea"/>
              </a:rPr>
              <a:t>&lt;%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latin typeface="+mn-lt"/>
                <a:ea typeface="+mn-ea"/>
              </a:rPr>
              <a:t>      String username=</a:t>
            </a:r>
            <a:r>
              <a:rPr lang="en-US" altLang="zh-CN" sz="1800" dirty="0" err="1">
                <a:latin typeface="+mn-lt"/>
                <a:ea typeface="+mn-ea"/>
              </a:rPr>
              <a:t>request.getParameter</a:t>
            </a:r>
            <a:r>
              <a:rPr lang="en-US" altLang="zh-CN" sz="1800" dirty="0">
                <a:latin typeface="+mn-lt"/>
                <a:ea typeface="+mn-ea"/>
              </a:rPr>
              <a:t>("username");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latin typeface="+mn-lt"/>
                <a:ea typeface="+mn-ea"/>
              </a:rPr>
              <a:t>      String </a:t>
            </a:r>
            <a:r>
              <a:rPr lang="en-US" altLang="zh-CN" sz="1800" dirty="0" err="1">
                <a:latin typeface="+mn-lt"/>
                <a:ea typeface="+mn-ea"/>
              </a:rPr>
              <a:t>psd</a:t>
            </a:r>
            <a:r>
              <a:rPr lang="en-US" altLang="zh-CN" sz="1800" dirty="0">
                <a:latin typeface="+mn-lt"/>
                <a:ea typeface="+mn-ea"/>
              </a:rPr>
              <a:t>=</a:t>
            </a:r>
            <a:r>
              <a:rPr lang="en-US" altLang="zh-CN" sz="1800" dirty="0" err="1">
                <a:latin typeface="+mn-lt"/>
                <a:ea typeface="+mn-ea"/>
              </a:rPr>
              <a:t>request.getParameter</a:t>
            </a:r>
            <a:r>
              <a:rPr lang="en-US" altLang="zh-CN" sz="1800" dirty="0">
                <a:latin typeface="+mn-lt"/>
                <a:ea typeface="+mn-ea"/>
              </a:rPr>
              <a:t>("</a:t>
            </a:r>
            <a:r>
              <a:rPr lang="en-US" altLang="zh-CN" sz="1800" dirty="0" err="1">
                <a:latin typeface="+mn-lt"/>
                <a:ea typeface="+mn-ea"/>
              </a:rPr>
              <a:t>psd</a:t>
            </a:r>
            <a:r>
              <a:rPr lang="en-US" altLang="zh-CN" sz="1800" dirty="0">
                <a:latin typeface="+mn-lt"/>
                <a:ea typeface="+mn-ea"/>
              </a:rPr>
              <a:t>");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latin typeface="+mn-lt"/>
                <a:ea typeface="+mn-ea"/>
              </a:rPr>
              <a:t>      if(</a:t>
            </a:r>
            <a:r>
              <a:rPr lang="en-US" altLang="zh-CN" sz="1800" dirty="0" err="1">
                <a:latin typeface="+mn-lt"/>
                <a:ea typeface="+mn-ea"/>
              </a:rPr>
              <a:t>username.equals</a:t>
            </a:r>
            <a:r>
              <a:rPr lang="en-US" altLang="zh-CN" sz="1800" dirty="0">
                <a:latin typeface="+mn-lt"/>
                <a:ea typeface="+mn-ea"/>
              </a:rPr>
              <a:t>("</a:t>
            </a:r>
            <a:r>
              <a:rPr lang="en-US" altLang="zh-CN" sz="1800" dirty="0" err="1">
                <a:latin typeface="+mn-lt"/>
                <a:ea typeface="+mn-ea"/>
              </a:rPr>
              <a:t>wustzz</a:t>
            </a:r>
            <a:r>
              <a:rPr lang="en-US" altLang="zh-CN" sz="1800" dirty="0">
                <a:latin typeface="+mn-lt"/>
                <a:ea typeface="+mn-ea"/>
              </a:rPr>
              <a:t>")&amp;&amp;</a:t>
            </a:r>
            <a:r>
              <a:rPr lang="en-US" altLang="zh-CN" sz="1800" dirty="0" err="1">
                <a:latin typeface="+mn-lt"/>
                <a:ea typeface="+mn-ea"/>
              </a:rPr>
              <a:t>psd.equals</a:t>
            </a:r>
            <a:r>
              <a:rPr lang="en-US" altLang="zh-CN" sz="1800" dirty="0">
                <a:latin typeface="+mn-lt"/>
                <a:ea typeface="+mn-ea"/>
              </a:rPr>
              <a:t>("123456")){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latin typeface="+mn-lt"/>
                <a:ea typeface="+mn-ea"/>
              </a:rPr>
              <a:t>         </a:t>
            </a:r>
            <a:r>
              <a:rPr lang="en-US" altLang="zh-CN" sz="1800" dirty="0" err="1">
                <a:latin typeface="+mn-lt"/>
                <a:ea typeface="+mn-ea"/>
              </a:rPr>
              <a:t>out.print</a:t>
            </a:r>
            <a:r>
              <a:rPr lang="en-US" altLang="zh-CN" sz="1800" dirty="0">
                <a:latin typeface="+mn-lt"/>
                <a:ea typeface="+mn-ea"/>
              </a:rPr>
              <a:t>("</a:t>
            </a:r>
            <a:r>
              <a:rPr lang="zh-CN" altLang="en-US" sz="1800" dirty="0">
                <a:latin typeface="+mn-lt"/>
                <a:ea typeface="+mn-ea"/>
              </a:rPr>
              <a:t>登录成功！欢迎</a:t>
            </a:r>
            <a:r>
              <a:rPr lang="en-US" altLang="zh-CN" sz="1800" dirty="0">
                <a:latin typeface="+mn-lt"/>
                <a:ea typeface="+mn-ea"/>
              </a:rPr>
              <a:t>"+username);</a:t>
            </a:r>
          </a:p>
          <a:p>
            <a:pPr>
              <a:spcAft>
                <a:spcPts val="300"/>
              </a:spcAft>
            </a:pPr>
            <a:r>
              <a:rPr lang="zh-CN" altLang="en-US" sz="1800" dirty="0">
                <a:latin typeface="+mn-lt"/>
                <a:ea typeface="+mn-ea"/>
              </a:rPr>
              <a:t>      </a:t>
            </a:r>
            <a:r>
              <a:rPr lang="en-US" altLang="zh-CN" sz="1800" dirty="0">
                <a:latin typeface="+mn-lt"/>
                <a:ea typeface="+mn-ea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latin typeface="+mn-lt"/>
                <a:ea typeface="+mn-ea"/>
              </a:rPr>
              <a:t>      else{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latin typeface="+mn-lt"/>
                <a:ea typeface="+mn-ea"/>
              </a:rPr>
              <a:t>         </a:t>
            </a:r>
            <a:r>
              <a:rPr lang="en-US" altLang="zh-CN" sz="1800" dirty="0" err="1">
                <a:latin typeface="+mn-lt"/>
                <a:ea typeface="+mn-ea"/>
              </a:rPr>
              <a:t>out.print</a:t>
            </a:r>
            <a:r>
              <a:rPr lang="en-US" altLang="zh-CN" sz="1800" dirty="0">
                <a:latin typeface="+mn-lt"/>
                <a:ea typeface="+mn-ea"/>
              </a:rPr>
              <a:t>("</a:t>
            </a:r>
            <a:r>
              <a:rPr lang="zh-CN" altLang="en-US" sz="1800" dirty="0">
                <a:latin typeface="+mn-lt"/>
                <a:ea typeface="+mn-ea"/>
              </a:rPr>
              <a:t>登录失败！</a:t>
            </a:r>
            <a:r>
              <a:rPr lang="en-US" altLang="zh-CN" sz="1800" dirty="0">
                <a:latin typeface="+mn-lt"/>
                <a:ea typeface="+mn-ea"/>
              </a:rPr>
              <a:t>");</a:t>
            </a:r>
          </a:p>
          <a:p>
            <a:pPr>
              <a:spcAft>
                <a:spcPts val="300"/>
              </a:spcAft>
            </a:pPr>
            <a:r>
              <a:rPr lang="zh-CN" altLang="en-US" sz="1800" dirty="0">
                <a:latin typeface="+mn-lt"/>
                <a:ea typeface="+mn-ea"/>
              </a:rPr>
              <a:t>      </a:t>
            </a:r>
            <a:r>
              <a:rPr lang="en-US" altLang="zh-CN" sz="1800" dirty="0">
                <a:latin typeface="+mn-lt"/>
                <a:ea typeface="+mn-ea"/>
              </a:rPr>
              <a:t>}</a:t>
            </a:r>
          </a:p>
          <a:p>
            <a:pPr>
              <a:spcAft>
                <a:spcPts val="300"/>
              </a:spcAft>
            </a:pPr>
            <a:r>
              <a:rPr lang="zh-CN" altLang="en-US" sz="1800" dirty="0">
                <a:latin typeface="+mn-lt"/>
                <a:ea typeface="+mn-ea"/>
              </a:rPr>
              <a:t>   </a:t>
            </a:r>
            <a:r>
              <a:rPr lang="en-US" altLang="zh-CN" sz="1800" dirty="0">
                <a:latin typeface="+mn-lt"/>
                <a:ea typeface="+mn-ea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411728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73" y="1987486"/>
            <a:ext cx="3038475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重新运行</a:t>
            </a:r>
          </a:p>
        </p:txBody>
      </p:sp>
      <p:sp>
        <p:nvSpPr>
          <p:cNvPr id="11" name="椭圆 10"/>
          <p:cNvSpPr/>
          <p:nvPr/>
        </p:nvSpPr>
        <p:spPr>
          <a:xfrm>
            <a:off x="900665" y="3658598"/>
            <a:ext cx="1325438" cy="53559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12088" y="6200477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/>
              <a:t>【</a:t>
            </a:r>
            <a:r>
              <a:rPr lang="zh-CN" altLang="en-US" sz="2000" dirty="0">
                <a:hlinkClick r:id="rId3" action="ppaction://hlinksldjump"/>
              </a:rPr>
              <a:t>返回</a:t>
            </a:r>
            <a:r>
              <a:rPr lang="en-US" altLang="zh-CN" sz="20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92067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2. HttpClient</a:t>
            </a:r>
            <a:r>
              <a:rPr lang="zh-CN" altLang="en-US" sz="2800" dirty="0"/>
              <a:t>编程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351709"/>
            <a:ext cx="1336725" cy="13948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43" y="2133972"/>
            <a:ext cx="3038475" cy="194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任意多边形 13"/>
          <p:cNvSpPr/>
          <p:nvPr/>
        </p:nvSpPr>
        <p:spPr>
          <a:xfrm>
            <a:off x="4026946" y="2979792"/>
            <a:ext cx="2370112" cy="584550"/>
          </a:xfrm>
          <a:custGeom>
            <a:avLst/>
            <a:gdLst>
              <a:gd name="connsiteX0" fmla="*/ 0 w 1344705"/>
              <a:gd name="connsiteY0" fmla="*/ 584550 h 584550"/>
              <a:gd name="connsiteX1" fmla="*/ 524435 w 1344705"/>
              <a:gd name="connsiteY1" fmla="*/ 60114 h 584550"/>
              <a:gd name="connsiteX2" fmla="*/ 1344705 w 1344705"/>
              <a:gd name="connsiteY2" fmla="*/ 33220 h 5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5" h="584550">
                <a:moveTo>
                  <a:pt x="0" y="584550"/>
                </a:moveTo>
                <a:cubicBezTo>
                  <a:pt x="150158" y="368276"/>
                  <a:pt x="300317" y="152002"/>
                  <a:pt x="524435" y="60114"/>
                </a:cubicBezTo>
                <a:cubicBezTo>
                  <a:pt x="748553" y="-31774"/>
                  <a:pt x="1046629" y="723"/>
                  <a:pt x="1344705" y="3322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69243">
            <a:off x="1363067" y="3703594"/>
            <a:ext cx="4865117" cy="1093558"/>
          </a:xfrm>
          <a:custGeom>
            <a:avLst/>
            <a:gdLst>
              <a:gd name="connsiteX0" fmla="*/ 4168588 w 4168588"/>
              <a:gd name="connsiteY0" fmla="*/ 0 h 1093558"/>
              <a:gd name="connsiteX1" fmla="*/ 2017059 w 4168588"/>
              <a:gd name="connsiteY1" fmla="*/ 1089212 h 1093558"/>
              <a:gd name="connsiteX2" fmla="*/ 0 w 4168588"/>
              <a:gd name="connsiteY2" fmla="*/ 309282 h 10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8588" h="1093558">
                <a:moveTo>
                  <a:pt x="4168588" y="0"/>
                </a:moveTo>
                <a:cubicBezTo>
                  <a:pt x="3440206" y="518832"/>
                  <a:pt x="2711824" y="1037665"/>
                  <a:pt x="2017059" y="1089212"/>
                </a:cubicBezTo>
                <a:cubicBezTo>
                  <a:pt x="1322294" y="1140759"/>
                  <a:pt x="661147" y="725020"/>
                  <a:pt x="0" y="30928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572000" y="2348880"/>
            <a:ext cx="1296144" cy="52322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ea typeface="黑体" panose="02010609060101010101" pitchFamily="49" charset="-122"/>
              </a:rPr>
              <a:t>提交登录数据给</a:t>
            </a:r>
            <a:r>
              <a:rPr lang="en-US" altLang="zh-CN" sz="1400" dirty="0"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7390656" y="2348880"/>
            <a:ext cx="432219" cy="52322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网站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3252446" y="4365104"/>
            <a:ext cx="1535578" cy="52322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ea typeface="黑体" panose="02010609060101010101" pitchFamily="49" charset="-122"/>
              </a:rPr>
              <a:t>将结果反馈给</a:t>
            </a:r>
            <a:r>
              <a:rPr lang="en-US" altLang="zh-CN" sz="1400" dirty="0">
                <a:ea typeface="黑体" panose="02010609060101010101" pitchFamily="49" charset="-122"/>
              </a:rPr>
              <a:t>Android</a:t>
            </a:r>
            <a:r>
              <a:rPr lang="zh-CN" altLang="en-US" sz="1400" dirty="0"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7390656" y="3029204"/>
            <a:ext cx="1433265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+mn-lt"/>
                <a:ea typeface="+mn-ea"/>
              </a:rPr>
              <a:t>服务器端不变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 rot="20341621">
            <a:off x="3961724" y="3584117"/>
            <a:ext cx="2132494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+mn-lt"/>
                <a:ea typeface="+mn-ea"/>
              </a:rPr>
              <a:t>用</a:t>
            </a:r>
            <a:r>
              <a:rPr lang="en-US" altLang="zh-CN" sz="1600" dirty="0" err="1">
                <a:latin typeface="+mn-lt"/>
                <a:ea typeface="+mn-ea"/>
              </a:rPr>
              <a:t>HttpClient</a:t>
            </a:r>
            <a:r>
              <a:rPr lang="zh-CN" altLang="en-US" sz="1600" dirty="0">
                <a:latin typeface="+mn-lt"/>
                <a:ea typeface="+mn-ea"/>
              </a:rPr>
              <a:t>编程实现</a:t>
            </a:r>
          </a:p>
        </p:txBody>
      </p:sp>
    </p:spTree>
    <p:extLst>
      <p:ext uri="{BB962C8B-B14F-4D97-AF65-F5344CB8AC3E}">
        <p14:creationId xmlns:p14="http://schemas.microsoft.com/office/powerpoint/2010/main" val="1032006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HttpClient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1) </a:t>
            </a:r>
            <a:r>
              <a:rPr lang="zh-CN" altLang="en-US" dirty="0"/>
              <a:t>创建</a:t>
            </a:r>
            <a:r>
              <a:rPr lang="en-US" altLang="zh-CN" dirty="0" err="1"/>
              <a:t>HttpClient</a:t>
            </a:r>
            <a:r>
              <a:rPr lang="zh-CN" altLang="en-US" dirty="0"/>
              <a:t>实例：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HttpClient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httpClient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>
                <a:solidFill>
                  <a:srgbClr val="FF0000"/>
                </a:solidFill>
              </a:rPr>
              <a:t>new </a:t>
            </a:r>
            <a:r>
              <a:rPr lang="en-US" altLang="zh-CN" dirty="0" err="1">
                <a:solidFill>
                  <a:srgbClr val="FF0000"/>
                </a:solidFill>
              </a:rPr>
              <a:t>DefaultHttpClient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2) </a:t>
            </a:r>
            <a:r>
              <a:rPr lang="zh-CN" altLang="en-US" dirty="0"/>
              <a:t>创建</a:t>
            </a:r>
            <a:r>
              <a:rPr lang="en-US" altLang="zh-CN" dirty="0" err="1"/>
              <a:t>HttpPost</a:t>
            </a:r>
            <a:r>
              <a:rPr lang="zh-CN" altLang="en-US" dirty="0"/>
              <a:t>请求对象：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httpUrl</a:t>
            </a:r>
            <a:r>
              <a:rPr lang="en-US" altLang="zh-CN" dirty="0"/>
              <a:t>="http</a:t>
            </a:r>
            <a:r>
              <a:rPr lang="zh-CN" altLang="en-US" dirty="0"/>
              <a:t>格式的</a:t>
            </a:r>
            <a:r>
              <a:rPr lang="en-US" altLang="zh-CN" dirty="0" err="1"/>
              <a:t>url</a:t>
            </a:r>
            <a:r>
              <a:rPr lang="zh-CN" altLang="en-US" dirty="0"/>
              <a:t>地址串</a:t>
            </a:r>
            <a:r>
              <a:rPr lang="en-US" altLang="zh-CN" dirty="0"/>
              <a:t>";   </a:t>
            </a:r>
            <a:r>
              <a:rPr lang="en-US" altLang="zh-CN" sz="1800" dirty="0">
                <a:solidFill>
                  <a:srgbClr val="0000FF"/>
                </a:solidFill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</a:rPr>
              <a:t>此处不带参数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 err="1"/>
              <a:t>HttpPost</a:t>
            </a:r>
            <a:r>
              <a:rPr lang="en-US" altLang="zh-CN" dirty="0"/>
              <a:t> </a:t>
            </a:r>
            <a:r>
              <a:rPr lang="en-US" altLang="zh-CN" dirty="0" err="1"/>
              <a:t>httpPost</a:t>
            </a:r>
            <a:r>
              <a:rPr lang="en-US" altLang="zh-CN" dirty="0"/>
              <a:t> = new </a:t>
            </a:r>
            <a:r>
              <a:rPr lang="en-US" altLang="zh-CN" dirty="0" err="1"/>
              <a:t>HttpPost</a:t>
            </a:r>
            <a:r>
              <a:rPr lang="en-US" altLang="zh-CN" dirty="0"/>
              <a:t>(</a:t>
            </a:r>
            <a:r>
              <a:rPr lang="en-US" altLang="zh-CN" dirty="0" err="1"/>
              <a:t>httpUrl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1566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HttpClient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8" cy="446405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3) </a:t>
            </a:r>
            <a:r>
              <a:rPr lang="zh-CN" altLang="en-US" dirty="0"/>
              <a:t>设置需要传递的参数：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//(1)</a:t>
            </a:r>
            <a:r>
              <a:rPr lang="zh-CN" altLang="en-US" sz="2000" dirty="0">
                <a:solidFill>
                  <a:srgbClr val="0000FF"/>
                </a:solidFill>
              </a:rPr>
              <a:t>创建参数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ArrayList</a:t>
            </a: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NameValuePair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params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NameValuePair</a:t>
            </a:r>
            <a:r>
              <a:rPr lang="en-US" altLang="zh-CN" sz="2000" dirty="0"/>
              <a:t>&gt;();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 err="1"/>
              <a:t>params.add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new </a:t>
            </a:r>
            <a:r>
              <a:rPr lang="en-US" altLang="zh-CN" sz="2000" dirty="0" err="1">
                <a:solidFill>
                  <a:srgbClr val="C00000"/>
                </a:solidFill>
              </a:rPr>
              <a:t>BasicNameValuePair</a:t>
            </a:r>
            <a:r>
              <a:rPr lang="en-US" altLang="zh-CN" sz="2000" dirty="0">
                <a:solidFill>
                  <a:srgbClr val="C00000"/>
                </a:solidFill>
              </a:rPr>
              <a:t>("username", "</a:t>
            </a:r>
            <a:r>
              <a:rPr lang="en-US" altLang="zh-CN" sz="2000" dirty="0" err="1">
                <a:solidFill>
                  <a:srgbClr val="C00000"/>
                </a:solidFill>
              </a:rPr>
              <a:t>wustzz</a:t>
            </a:r>
            <a:r>
              <a:rPr lang="en-US" altLang="zh-CN" sz="2000" dirty="0">
                <a:solidFill>
                  <a:srgbClr val="C00000"/>
                </a:solidFill>
              </a:rPr>
              <a:t>")</a:t>
            </a:r>
            <a:r>
              <a:rPr lang="en-US" altLang="zh-CN" sz="2000" dirty="0"/>
              <a:t>); 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000" dirty="0" err="1"/>
              <a:t>params.add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new </a:t>
            </a:r>
            <a:r>
              <a:rPr lang="en-US" altLang="zh-CN" sz="2000" dirty="0" err="1">
                <a:solidFill>
                  <a:srgbClr val="C00000"/>
                </a:solidFill>
              </a:rPr>
              <a:t>BasicNameValuePair</a:t>
            </a:r>
            <a:r>
              <a:rPr lang="en-US" altLang="zh-CN" sz="2000" dirty="0">
                <a:solidFill>
                  <a:srgbClr val="C00000"/>
                </a:solidFill>
              </a:rPr>
              <a:t>("</a:t>
            </a:r>
            <a:r>
              <a:rPr lang="en-US" altLang="zh-CN" sz="2000" dirty="0" err="1">
                <a:solidFill>
                  <a:srgbClr val="C00000"/>
                </a:solidFill>
              </a:rPr>
              <a:t>psd</a:t>
            </a:r>
            <a:r>
              <a:rPr lang="en-US" altLang="zh-CN" sz="2000" dirty="0">
                <a:solidFill>
                  <a:srgbClr val="C00000"/>
                </a:solidFill>
              </a:rPr>
              <a:t>", "123456")</a:t>
            </a:r>
            <a:r>
              <a:rPr lang="en-US" altLang="zh-CN" sz="2000" dirty="0"/>
              <a:t>);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//(2)</a:t>
            </a:r>
            <a:r>
              <a:rPr lang="zh-CN" altLang="en-US" sz="2000" dirty="0">
                <a:solidFill>
                  <a:srgbClr val="0000FF"/>
                </a:solidFill>
              </a:rPr>
              <a:t>对参数进行</a:t>
            </a:r>
            <a:r>
              <a:rPr lang="en-US" altLang="zh-CN" sz="2000" dirty="0">
                <a:solidFill>
                  <a:srgbClr val="FF0000"/>
                </a:solidFill>
              </a:rPr>
              <a:t>utf-8</a:t>
            </a:r>
            <a:r>
              <a:rPr lang="zh-CN" altLang="en-US" sz="2000" dirty="0">
                <a:solidFill>
                  <a:srgbClr val="0000FF"/>
                </a:solidFill>
              </a:rPr>
              <a:t>编码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000" dirty="0" err="1"/>
              <a:t>UrlEncodedFormEntity</a:t>
            </a:r>
            <a:r>
              <a:rPr lang="en-US" altLang="zh-CN" sz="2000" dirty="0"/>
              <a:t> entity = new </a:t>
            </a:r>
            <a:r>
              <a:rPr lang="en-US" altLang="zh-CN" sz="2000" dirty="0" err="1"/>
              <a:t>UrlEncodedFormEntity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params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"utf-8"</a:t>
            </a:r>
            <a:r>
              <a:rPr lang="en-US" altLang="zh-CN" sz="2000" dirty="0"/>
              <a:t>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//(3)</a:t>
            </a:r>
            <a:r>
              <a:rPr lang="zh-CN" altLang="en-US" sz="2000" dirty="0">
                <a:solidFill>
                  <a:srgbClr val="0000FF"/>
                </a:solidFill>
              </a:rPr>
              <a:t>将编码的参数设置给</a:t>
            </a:r>
            <a:r>
              <a:rPr lang="en-US" altLang="zh-CN" sz="2000" dirty="0" err="1">
                <a:solidFill>
                  <a:srgbClr val="0000FF"/>
                </a:solidFill>
              </a:rPr>
              <a:t>HttpPost</a:t>
            </a:r>
            <a:r>
              <a:rPr lang="zh-CN" altLang="en-US" sz="2000" dirty="0">
                <a:solidFill>
                  <a:srgbClr val="0000FF"/>
                </a:solidFill>
              </a:rPr>
              <a:t>对象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httpPost.setEntity</a:t>
            </a:r>
            <a:r>
              <a:rPr lang="en-US" altLang="zh-CN" sz="2000" dirty="0">
                <a:solidFill>
                  <a:srgbClr val="FF0000"/>
                </a:solidFill>
              </a:rPr>
              <a:t>(entity);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CN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220144" y="3933057"/>
            <a:ext cx="648000" cy="2769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ea typeface="黑体" panose="02010609060101010101" pitchFamily="49" charset="-122"/>
              </a:rPr>
              <a:t>参数名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6300264" y="3926125"/>
            <a:ext cx="648000" cy="2769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ea typeface="黑体" panose="02010609060101010101" pitchFamily="49" charset="-122"/>
              </a:rPr>
              <a:t>参数值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148136" y="3854688"/>
            <a:ext cx="0" cy="232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228256" y="3861048"/>
            <a:ext cx="0" cy="232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28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HttpClient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4) </a:t>
            </a:r>
            <a:r>
              <a:rPr lang="zh-CN" altLang="en-US" dirty="0"/>
              <a:t>发出</a:t>
            </a:r>
            <a:r>
              <a:rPr lang="en-US" altLang="zh-CN" dirty="0"/>
              <a:t>POST</a:t>
            </a:r>
            <a:r>
              <a:rPr lang="zh-CN" altLang="en-US" dirty="0"/>
              <a:t>请求并获取服务器反馈 ：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HttpResponse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response =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httpClient.execute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httpPost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5) </a:t>
            </a:r>
            <a:r>
              <a:rPr lang="zh-CN" altLang="en-US" dirty="0"/>
              <a:t>获取服务器返回的内容：</a:t>
            </a:r>
            <a:endParaRPr lang="en-US" altLang="zh-CN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String result="";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判断请求是否成功处理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if (</a:t>
            </a:r>
            <a:r>
              <a:rPr lang="en-US" altLang="zh-CN" sz="2000" dirty="0" err="1"/>
              <a:t>response.getStatusLine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getStatusCode</a:t>
            </a:r>
            <a:r>
              <a:rPr lang="en-US" altLang="zh-CN" sz="2000" dirty="0"/>
              <a:t>() == </a:t>
            </a:r>
            <a:r>
              <a:rPr lang="en-US" altLang="zh-CN" sz="2000" dirty="0" err="1"/>
              <a:t>HttpStatus.SC_OK</a:t>
            </a:r>
            <a:r>
              <a:rPr lang="en-US" altLang="zh-CN" sz="2000" dirty="0"/>
              <a:t>) {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       //</a:t>
            </a:r>
            <a:r>
              <a:rPr lang="zh-CN" altLang="en-US" sz="2000" dirty="0"/>
              <a:t>获取返回的内容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   result = </a:t>
            </a:r>
            <a:r>
              <a:rPr lang="en-US" altLang="zh-CN" sz="2000" dirty="0" err="1">
                <a:solidFill>
                  <a:srgbClr val="0000FF"/>
                </a:solidFill>
              </a:rPr>
              <a:t>EntityUtils.toString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response.getEntity</a:t>
            </a:r>
            <a:r>
              <a:rPr lang="en-US" altLang="zh-CN" sz="2000" dirty="0">
                <a:solidFill>
                  <a:srgbClr val="FF0000"/>
                </a:solidFill>
              </a:rPr>
              <a:t>(),</a:t>
            </a:r>
            <a:r>
              <a:rPr lang="en-US" altLang="zh-CN" sz="2000" dirty="0">
                <a:solidFill>
                  <a:srgbClr val="0000FF"/>
                </a:solidFill>
              </a:rPr>
              <a:t> "utf-8"); 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2000" dirty="0"/>
              <a:t>}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CN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915815" y="5589240"/>
            <a:ext cx="2088233" cy="461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latin typeface="+mn-lt"/>
                <a:ea typeface="+mn-ea"/>
              </a:rPr>
              <a:t>使用</a:t>
            </a:r>
            <a:r>
              <a:rPr lang="en-US" altLang="zh-CN" sz="1200" dirty="0" err="1">
                <a:latin typeface="+mn-lt"/>
                <a:ea typeface="+mn-ea"/>
              </a:rPr>
              <a:t>EntityUtils</a:t>
            </a:r>
            <a:r>
              <a:rPr lang="zh-CN" altLang="en-US" sz="1200" dirty="0">
                <a:latin typeface="+mn-lt"/>
                <a:ea typeface="+mn-ea"/>
              </a:rPr>
              <a:t>工具将</a:t>
            </a:r>
            <a:r>
              <a:rPr lang="en-US" altLang="zh-CN" sz="1200" dirty="0">
                <a:latin typeface="+mn-lt"/>
                <a:ea typeface="+mn-ea"/>
              </a:rPr>
              <a:t>Entity</a:t>
            </a:r>
            <a:r>
              <a:rPr lang="zh-CN" altLang="en-US" sz="1200" dirty="0">
                <a:latin typeface="+mn-lt"/>
                <a:ea typeface="+mn-ea"/>
              </a:rPr>
              <a:t>转换为</a:t>
            </a:r>
            <a:r>
              <a:rPr lang="en-US" altLang="zh-CN" sz="1200" dirty="0">
                <a:latin typeface="+mn-lt"/>
                <a:ea typeface="+mn-ea"/>
              </a:rPr>
              <a:t>uft-8</a:t>
            </a:r>
            <a:r>
              <a:rPr lang="zh-CN" altLang="en-US" sz="1200" dirty="0">
                <a:latin typeface="+mn-lt"/>
                <a:ea typeface="+mn-ea"/>
              </a:rPr>
              <a:t>编码的字符串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843808" y="5445224"/>
            <a:ext cx="0" cy="232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71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HttpClient</a:t>
            </a:r>
            <a:r>
              <a:rPr lang="zh-CN" altLang="en-US" sz="2800" dirty="0"/>
              <a:t>主要步骤（以</a:t>
            </a:r>
            <a:r>
              <a:rPr lang="en-US" altLang="zh-CN" sz="2800" dirty="0"/>
              <a:t>Post</a:t>
            </a:r>
            <a:r>
              <a:rPr lang="zh-CN" altLang="en-US" sz="2800" dirty="0"/>
              <a:t>为例）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dirty="0"/>
              <a:t>6) </a:t>
            </a:r>
            <a:r>
              <a:rPr lang="zh-CN" altLang="en-US" dirty="0"/>
              <a:t>关闭</a:t>
            </a:r>
            <a:r>
              <a:rPr lang="en-US" altLang="zh-CN" dirty="0" err="1"/>
              <a:t>HttpClient</a:t>
            </a:r>
            <a:r>
              <a:rPr lang="zh-CN" altLang="en-US" dirty="0"/>
              <a:t>以确保释放所有占用的系统资源：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httpClient.getConnectionManager</a:t>
            </a:r>
            <a:r>
              <a:rPr lang="en-US" altLang="zh-CN" dirty="0">
                <a:solidFill>
                  <a:srgbClr val="0000FF"/>
                </a:solidFill>
              </a:rPr>
              <a:t>().shutdown();</a:t>
            </a:r>
          </a:p>
        </p:txBody>
      </p:sp>
    </p:spTree>
    <p:extLst>
      <p:ext uri="{BB962C8B-B14F-4D97-AF65-F5344CB8AC3E}">
        <p14:creationId xmlns:p14="http://schemas.microsoft.com/office/powerpoint/2010/main" val="1596245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Android</a:t>
            </a:r>
            <a:r>
              <a:rPr lang="zh-CN" altLang="en-US" sz="2800" dirty="0"/>
              <a:t>客户端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507288" cy="4464050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准备工作：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2200" dirty="0"/>
              <a:t>AndroidManifest.xml</a:t>
            </a:r>
            <a:r>
              <a:rPr lang="zh-CN" altLang="en-US" sz="2200" dirty="0"/>
              <a:t>中添加访问权限：</a:t>
            </a:r>
            <a:endParaRPr lang="en-US" altLang="zh-CN" sz="2200" dirty="0"/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&lt;uses-permission </a:t>
            </a:r>
            <a:r>
              <a:rPr lang="en-US" altLang="zh-CN" sz="2000" dirty="0" err="1">
                <a:solidFill>
                  <a:srgbClr val="FF0000"/>
                </a:solidFill>
              </a:rPr>
              <a:t>android:name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</a:rPr>
              <a:t>"</a:t>
            </a:r>
            <a:r>
              <a:rPr lang="en-US" altLang="zh-CN" sz="2000" i="1" dirty="0" err="1">
                <a:solidFill>
                  <a:srgbClr val="FF0000"/>
                </a:solidFill>
              </a:rPr>
              <a:t>android.permission.INTERNET</a:t>
            </a:r>
            <a:r>
              <a:rPr lang="en-US" altLang="zh-CN" sz="2000" i="1" dirty="0">
                <a:solidFill>
                  <a:srgbClr val="FF0000"/>
                </a:solidFill>
              </a:rPr>
              <a:t>"/&gt;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zh-CN" sz="2200" dirty="0"/>
              <a:t>Android4.0</a:t>
            </a:r>
            <a:r>
              <a:rPr lang="zh-CN" altLang="en-US" sz="2200" dirty="0"/>
              <a:t>不推荐在主线程中使用</a:t>
            </a:r>
            <a:r>
              <a:rPr lang="en-US" altLang="zh-CN" sz="2200" dirty="0"/>
              <a:t>HttpURLConnection(</a:t>
            </a:r>
            <a:r>
              <a:rPr lang="zh-CN" altLang="en-US" sz="2200" dirty="0"/>
              <a:t>不安全</a:t>
            </a:r>
            <a:r>
              <a:rPr lang="en-US" altLang="zh-CN" sz="2200" dirty="0"/>
              <a:t>)</a:t>
            </a:r>
            <a:r>
              <a:rPr lang="zh-CN" altLang="en-US" sz="2200" dirty="0"/>
              <a:t>，因此如要强制使用，则需在</a:t>
            </a:r>
            <a:r>
              <a:rPr lang="en-US" altLang="zh-CN" sz="2200" dirty="0" err="1"/>
              <a:t>onCreate</a:t>
            </a:r>
            <a:r>
              <a:rPr lang="zh-CN" altLang="en-US" sz="2200" dirty="0"/>
              <a:t>中添加代码：</a:t>
            </a:r>
            <a:endParaRPr lang="en-US" altLang="zh-CN" sz="2200" dirty="0"/>
          </a:p>
          <a:p>
            <a:pPr marL="0" indent="0">
              <a:spcAft>
                <a:spcPts val="300"/>
              </a:spcAft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StrictMode.ThreadPolicy</a:t>
            </a:r>
            <a:r>
              <a:rPr lang="en-US" altLang="zh-CN" sz="1600" dirty="0">
                <a:solidFill>
                  <a:srgbClr val="0000FF"/>
                </a:solidFill>
              </a:rPr>
              <a:t> policy = new </a:t>
            </a:r>
            <a:r>
              <a:rPr lang="en-US" altLang="zh-CN" sz="1600" dirty="0" err="1">
                <a:solidFill>
                  <a:srgbClr val="0000FF"/>
                </a:solidFill>
              </a:rPr>
              <a:t>StrictMode.ThreadPolicy.Builder</a:t>
            </a:r>
            <a:r>
              <a:rPr lang="en-US" altLang="zh-CN" sz="1600" dirty="0">
                <a:solidFill>
                  <a:srgbClr val="0000FF"/>
                </a:solidFill>
              </a:rPr>
              <a:t>().</a:t>
            </a:r>
            <a:r>
              <a:rPr lang="en-US" altLang="zh-CN" sz="1600" dirty="0" err="1">
                <a:solidFill>
                  <a:srgbClr val="0000FF"/>
                </a:solidFill>
              </a:rPr>
              <a:t>permitAll</a:t>
            </a:r>
            <a:r>
              <a:rPr lang="en-US" altLang="zh-CN" sz="1600" dirty="0">
                <a:solidFill>
                  <a:srgbClr val="0000FF"/>
                </a:solidFill>
              </a:rPr>
              <a:t>().build();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StrictMode.</a:t>
            </a:r>
            <a:r>
              <a:rPr lang="en-US" altLang="zh-CN" sz="1600" i="1" dirty="0" err="1">
                <a:solidFill>
                  <a:srgbClr val="0000FF"/>
                </a:solidFill>
              </a:rPr>
              <a:t>setThreadPolicy</a:t>
            </a:r>
            <a:r>
              <a:rPr lang="en-US" altLang="zh-CN" sz="1600" i="1" dirty="0">
                <a:solidFill>
                  <a:srgbClr val="0000FF"/>
                </a:solidFill>
              </a:rPr>
              <a:t>(policy);</a:t>
            </a:r>
          </a:p>
          <a:p>
            <a:pPr>
              <a:spcAft>
                <a:spcPts val="300"/>
              </a:spcAft>
            </a:pPr>
            <a:r>
              <a:rPr lang="zh-CN" altLang="en-US" sz="2200" dirty="0"/>
              <a:t>由于</a:t>
            </a:r>
            <a:r>
              <a:rPr lang="en-US" altLang="zh-CN" sz="2200" dirty="0"/>
              <a:t>Android</a:t>
            </a:r>
            <a:r>
              <a:rPr lang="zh-CN" altLang="en-US" sz="2200" dirty="0"/>
              <a:t>模拟器已将</a:t>
            </a:r>
            <a:r>
              <a:rPr lang="en-US" altLang="zh-CN" sz="2200" dirty="0"/>
              <a:t>127.0.0.1</a:t>
            </a:r>
            <a:r>
              <a:rPr lang="zh-CN" altLang="en-US" sz="2200" dirty="0"/>
              <a:t>指定给自己了，因此要访问本机的服务器，用它设定的另一个地址：</a:t>
            </a:r>
            <a:r>
              <a:rPr lang="en-US" altLang="zh-CN" sz="2200" dirty="0">
                <a:solidFill>
                  <a:srgbClr val="FF0000"/>
                </a:solidFill>
              </a:rPr>
              <a:t>http://10.0.2.2</a:t>
            </a:r>
            <a:endParaRPr lang="en-US" altLang="zh-CN" sz="2200" i="1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2195736" y="1772816"/>
            <a:ext cx="607859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很重要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26812" y="4437112"/>
            <a:ext cx="3005951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这两句需要 </a:t>
            </a:r>
            <a:r>
              <a:rPr lang="en-US" altLang="zh-CN" sz="1100" dirty="0" err="1">
                <a:latin typeface="+mn-lt"/>
                <a:ea typeface="+mn-ea"/>
              </a:rPr>
              <a:t>android:minSdkVersion</a:t>
            </a:r>
            <a:r>
              <a:rPr lang="en-US" altLang="zh-CN" sz="1100" dirty="0">
                <a:latin typeface="+mn-lt"/>
                <a:ea typeface="+mn-ea"/>
              </a:rPr>
              <a:t>=</a:t>
            </a:r>
            <a:r>
              <a:rPr lang="en-US" altLang="zh-CN" sz="1100" i="1" dirty="0">
                <a:latin typeface="+mn-lt"/>
                <a:ea typeface="+mn-ea"/>
              </a:rPr>
              <a:t>"9" </a:t>
            </a:r>
            <a:r>
              <a:rPr lang="zh-CN" altLang="en-US" sz="1100" dirty="0">
                <a:latin typeface="+mn-lt"/>
                <a:ea typeface="+mn-ea"/>
              </a:rPr>
              <a:t>配合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75856" y="1102683"/>
            <a:ext cx="3493264" cy="2616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服务器端没有变化，因此只需设计</a:t>
            </a:r>
            <a:r>
              <a:rPr lang="en-US" altLang="zh-CN" sz="1100" dirty="0">
                <a:latin typeface="+mn-lt"/>
                <a:ea typeface="+mn-ea"/>
              </a:rPr>
              <a:t>Android</a:t>
            </a:r>
            <a:r>
              <a:rPr lang="zh-CN" altLang="en-US" sz="1100" dirty="0">
                <a:latin typeface="+mn-lt"/>
                <a:ea typeface="+mn-ea"/>
              </a:rPr>
              <a:t>客户端代码</a:t>
            </a:r>
          </a:p>
        </p:txBody>
      </p:sp>
    </p:spTree>
    <p:extLst>
      <p:ext uri="{BB962C8B-B14F-4D97-AF65-F5344CB8AC3E}">
        <p14:creationId xmlns:p14="http://schemas.microsoft.com/office/powerpoint/2010/main" val="14838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网络层次结构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5724475" cy="36066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36096" y="1229847"/>
            <a:ext cx="2016224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n-lt"/>
                <a:ea typeface="+mn-ea"/>
              </a:rPr>
              <a:t>这里的英文缩写都是</a:t>
            </a:r>
            <a:r>
              <a:rPr lang="en-US" altLang="zh-CN" sz="1400" dirty="0">
                <a:latin typeface="+mn-lt"/>
                <a:ea typeface="+mn-ea"/>
              </a:rPr>
              <a:t>TCP/IP</a:t>
            </a:r>
            <a:r>
              <a:rPr lang="zh-CN" altLang="en-US" sz="1400" dirty="0">
                <a:latin typeface="+mn-lt"/>
                <a:ea typeface="+mn-ea"/>
              </a:rPr>
              <a:t>协议族的一员</a:t>
            </a:r>
          </a:p>
        </p:txBody>
      </p:sp>
    </p:spTree>
    <p:extLst>
      <p:ext uri="{BB962C8B-B14F-4D97-AF65-F5344CB8AC3E}">
        <p14:creationId xmlns:p14="http://schemas.microsoft.com/office/powerpoint/2010/main" val="3991326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protected void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(Bundle 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setContentView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R.layout.activity_main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endParaRPr lang="zh-CN" altLang="en-US" sz="18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</a:rPr>
              <a:t>StrictMode.ThreadPolicy</a:t>
            </a:r>
            <a:r>
              <a:rPr lang="en-US" altLang="zh-CN" sz="1800" dirty="0">
                <a:solidFill>
                  <a:srgbClr val="0000FF"/>
                </a:solidFill>
              </a:rPr>
              <a:t> policy = new  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		</a:t>
            </a:r>
            <a:r>
              <a:rPr lang="en-US" altLang="zh-CN" sz="1800" dirty="0" err="1">
                <a:solidFill>
                  <a:srgbClr val="0000FF"/>
                </a:solidFill>
              </a:rPr>
              <a:t>StrictMode.ThreadPolicy.Builder</a:t>
            </a:r>
            <a:r>
              <a:rPr lang="en-US" altLang="zh-CN" sz="1800" dirty="0">
                <a:solidFill>
                  <a:srgbClr val="0000FF"/>
                </a:solidFill>
              </a:rPr>
              <a:t>().</a:t>
            </a:r>
            <a:r>
              <a:rPr lang="en-US" altLang="zh-CN" sz="1800" dirty="0" err="1">
                <a:solidFill>
                  <a:srgbClr val="0000FF"/>
                </a:solidFill>
              </a:rPr>
              <a:t>permitAll</a:t>
            </a:r>
            <a:r>
              <a:rPr lang="en-US" altLang="zh-CN" sz="1800" dirty="0">
                <a:solidFill>
                  <a:srgbClr val="0000FF"/>
                </a:solidFill>
              </a:rPr>
              <a:t>().build();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</a:rPr>
              <a:t>StrictMode.setThreadPolicy</a:t>
            </a:r>
            <a:r>
              <a:rPr lang="en-US" altLang="zh-CN" sz="1800" dirty="0">
                <a:solidFill>
                  <a:srgbClr val="0000FF"/>
                </a:solidFill>
              </a:rPr>
              <a:t>(policy);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endParaRPr lang="zh-CN" altLang="en-US" sz="18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Button </a:t>
            </a:r>
            <a:r>
              <a:rPr lang="en-US" altLang="zh-CN" sz="1800" dirty="0" err="1"/>
              <a:t>bt</a:t>
            </a:r>
            <a:r>
              <a:rPr lang="en-US" altLang="zh-CN" sz="1800" dirty="0"/>
              <a:t>=(Button)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(R.id.button1);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bt.setOnClickListener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View.OnClickListener</a:t>
            </a:r>
            <a:r>
              <a:rPr lang="en-US" altLang="zh-CN" sz="1800" dirty="0"/>
              <a:t>() 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    @Override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    public void </a:t>
            </a:r>
            <a:r>
              <a:rPr lang="en-US" altLang="zh-CN" sz="1800" dirty="0" err="1"/>
              <a:t>onClick</a:t>
            </a:r>
            <a:r>
              <a:rPr lang="en-US" altLang="zh-CN" sz="1800" dirty="0"/>
              <a:t>(View v) {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5284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  <a:r>
              <a:rPr lang="en-US" altLang="zh-CN" sz="2800" dirty="0"/>
              <a:t>(</a:t>
            </a:r>
            <a:r>
              <a:rPr lang="zh-CN" altLang="en-US" sz="2800" dirty="0"/>
              <a:t>续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1628774"/>
            <a:ext cx="8363272" cy="489656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HttpClient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httpClient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DefaultHttpClient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httpUrl</a:t>
            </a:r>
            <a:r>
              <a:rPr lang="en-US" altLang="zh-CN" sz="1800" dirty="0"/>
              <a:t>="http://10.0.2.2:8080/</a:t>
            </a:r>
            <a:r>
              <a:rPr lang="en-US" altLang="zh-CN" sz="1800" dirty="0" err="1"/>
              <a:t>MyServer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login.jsp</a:t>
            </a:r>
            <a:r>
              <a:rPr lang="en-US" altLang="zh-CN" sz="1800" dirty="0"/>
              <a:t>";   //</a:t>
            </a:r>
            <a:r>
              <a:rPr lang="zh-CN" altLang="en-US" sz="1800" dirty="0"/>
              <a:t>此处不带参数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HttpPost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httpPost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HttpPost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httpUrl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		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//(1)</a:t>
            </a:r>
            <a:r>
              <a:rPr lang="zh-CN" altLang="en-US" sz="1800" dirty="0"/>
              <a:t>创建参数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String username = ((</a:t>
            </a:r>
            <a:r>
              <a:rPr lang="en-US" altLang="zh-CN" sz="1800" dirty="0" err="1"/>
              <a:t>EditText</a:t>
            </a:r>
            <a:r>
              <a:rPr lang="en-US" altLang="zh-CN" sz="1800" dirty="0"/>
              <a:t>)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(R.id.editText1) ).</a:t>
            </a:r>
            <a:r>
              <a:rPr lang="en-US" altLang="zh-CN" sz="1800" dirty="0" err="1"/>
              <a:t>getText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String password = ((</a:t>
            </a:r>
            <a:r>
              <a:rPr lang="en-US" altLang="zh-CN" sz="1800" dirty="0" err="1"/>
              <a:t>EditText</a:t>
            </a:r>
            <a:r>
              <a:rPr lang="en-US" altLang="zh-CN" sz="1800" dirty="0"/>
              <a:t>)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(R.id.editText2) ).</a:t>
            </a:r>
            <a:r>
              <a:rPr lang="en-US" altLang="zh-CN" sz="1800" dirty="0" err="1"/>
              <a:t>getText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();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NameValuePair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params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NameValuePair</a:t>
            </a:r>
            <a:r>
              <a:rPr lang="en-US" altLang="zh-CN" sz="1800" dirty="0"/>
              <a:t>&gt;();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 err="1"/>
              <a:t>params.add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BasicNameValuePair</a:t>
            </a:r>
            <a:r>
              <a:rPr lang="en-US" altLang="zh-CN" sz="1800" dirty="0"/>
              <a:t>("username", username));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 err="1"/>
              <a:t>params.add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BasicNameValuePair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psd</a:t>
            </a:r>
            <a:r>
              <a:rPr lang="en-US" altLang="zh-CN" sz="1800" dirty="0"/>
              <a:t>", password));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try{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//(2)</a:t>
            </a:r>
            <a:r>
              <a:rPr lang="zh-CN" altLang="en-US" sz="1800" dirty="0"/>
              <a:t>对参数进行</a:t>
            </a:r>
            <a:r>
              <a:rPr lang="en-US" altLang="zh-CN" sz="1800" dirty="0"/>
              <a:t>URL</a:t>
            </a:r>
            <a:r>
              <a:rPr lang="zh-CN" altLang="en-US" sz="1800" dirty="0"/>
              <a:t>编码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en-US" sz="1800" dirty="0"/>
              <a:t>    </a:t>
            </a:r>
            <a:r>
              <a:rPr lang="en-US" altLang="zh-CN" sz="1800" dirty="0" err="1"/>
              <a:t>UrlEncodedFormEntity</a:t>
            </a:r>
            <a:r>
              <a:rPr lang="en-US" altLang="zh-CN" sz="1800" dirty="0"/>
              <a:t> entity = new </a:t>
            </a:r>
            <a:r>
              <a:rPr lang="en-US" altLang="zh-CN" sz="1800" dirty="0" err="1"/>
              <a:t>UrlEncodedFormEntity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params</a:t>
            </a:r>
            <a:r>
              <a:rPr lang="en-US" altLang="zh-CN" sz="1800" dirty="0"/>
              <a:t>, "utf-8");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//(3)</a:t>
            </a:r>
            <a:r>
              <a:rPr lang="zh-CN" altLang="en-US" sz="1800" dirty="0"/>
              <a:t>将编码的参数设置给</a:t>
            </a:r>
            <a:r>
              <a:rPr lang="en-US" altLang="zh-CN" sz="1800" dirty="0" err="1"/>
              <a:t>HttpPost</a:t>
            </a:r>
            <a:r>
              <a:rPr lang="zh-CN" altLang="en-US" sz="1800" dirty="0"/>
              <a:t>对象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en-US" sz="1800" dirty="0"/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httpPost.setEntity</a:t>
            </a:r>
            <a:r>
              <a:rPr lang="en-US" altLang="zh-CN" sz="1800" dirty="0">
                <a:solidFill>
                  <a:srgbClr val="FF0000"/>
                </a:solidFill>
              </a:rPr>
              <a:t>(entity);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07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MainActivity</a:t>
            </a:r>
            <a:r>
              <a:rPr lang="zh-CN" altLang="en-US" sz="2800" dirty="0"/>
              <a:t>主要代码</a:t>
            </a:r>
            <a:r>
              <a:rPr lang="en-US" altLang="zh-CN" sz="2800" dirty="0"/>
              <a:t>(</a:t>
            </a:r>
            <a:r>
              <a:rPr lang="zh-CN" altLang="en-US" sz="2800" dirty="0"/>
              <a:t>续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1628774"/>
            <a:ext cx="8363272" cy="504058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>
                <a:solidFill>
                  <a:srgbClr val="FF0000"/>
                </a:solidFill>
              </a:rPr>
              <a:t>HttpResponse</a:t>
            </a:r>
            <a:r>
              <a:rPr lang="en-US" altLang="zh-CN" sz="1800" dirty="0">
                <a:solidFill>
                  <a:srgbClr val="FF0000"/>
                </a:solidFill>
              </a:rPr>
              <a:t> response = </a:t>
            </a:r>
            <a:r>
              <a:rPr lang="en-US" altLang="zh-CN" sz="1800" dirty="0" err="1">
                <a:solidFill>
                  <a:srgbClr val="FF0000"/>
                </a:solidFill>
              </a:rPr>
              <a:t>httpClient.execute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httpPost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String result="";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if (</a:t>
            </a:r>
            <a:r>
              <a:rPr lang="en-US" altLang="zh-CN" sz="1800" dirty="0" err="1"/>
              <a:t>response.getStatusLine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getStatusCode</a:t>
            </a:r>
            <a:r>
              <a:rPr lang="en-US" altLang="zh-CN" sz="1800" dirty="0"/>
              <a:t>() == </a:t>
            </a:r>
            <a:r>
              <a:rPr lang="en-US" altLang="zh-CN" sz="1800" dirty="0" err="1"/>
              <a:t>HttpStatus.</a:t>
            </a:r>
            <a:r>
              <a:rPr lang="en-US" altLang="zh-CN" sz="1800" i="1" dirty="0" err="1"/>
              <a:t>SC_OK</a:t>
            </a:r>
            <a:r>
              <a:rPr lang="en-US" altLang="zh-CN" sz="1800" i="1" dirty="0"/>
              <a:t>) {  </a:t>
            </a:r>
            <a:r>
              <a:rPr lang="zh-CN" altLang="en-US" sz="1800" dirty="0"/>
              <a:t>  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  result = </a:t>
            </a:r>
            <a:r>
              <a:rPr lang="en-US" altLang="zh-CN" sz="1800" dirty="0" err="1">
                <a:solidFill>
                  <a:srgbClr val="FF0000"/>
                </a:solidFill>
              </a:rPr>
              <a:t>EntityUtils.</a:t>
            </a:r>
            <a:r>
              <a:rPr lang="en-US" altLang="zh-CN" sz="1800" i="1" dirty="0" err="1">
                <a:solidFill>
                  <a:srgbClr val="FF0000"/>
                </a:solidFill>
              </a:rPr>
              <a:t>toString</a:t>
            </a:r>
            <a:r>
              <a:rPr lang="en-US" altLang="zh-CN" sz="1800" i="1" dirty="0">
                <a:solidFill>
                  <a:srgbClr val="FF0000"/>
                </a:solidFill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</a:rPr>
              <a:t>response.getEntity</a:t>
            </a:r>
            <a:r>
              <a:rPr lang="en-US" altLang="zh-CN" sz="1800" i="1" dirty="0">
                <a:solidFill>
                  <a:srgbClr val="0000FF"/>
                </a:solidFill>
              </a:rPr>
              <a:t>(),</a:t>
            </a:r>
            <a:r>
              <a:rPr lang="en-US" altLang="zh-CN" sz="1800" i="1" dirty="0">
                <a:solidFill>
                  <a:srgbClr val="FF0000"/>
                </a:solidFill>
              </a:rPr>
              <a:t>"utf-8"); </a:t>
            </a:r>
            <a:r>
              <a:rPr lang="en-US" altLang="zh-CN" sz="1800" dirty="0"/>
              <a:t>//</a:t>
            </a:r>
            <a:r>
              <a:rPr lang="zh-CN" altLang="en-US" sz="1800" dirty="0"/>
              <a:t>获取返回的内容 </a:t>
            </a:r>
            <a:endParaRPr lang="en-US" altLang="zh-CN" sz="1800" i="1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}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else{   result ="</a:t>
            </a:r>
            <a:r>
              <a:rPr lang="zh-CN" altLang="en-US" sz="1800" dirty="0"/>
              <a:t>读取的内容为</a:t>
            </a:r>
            <a:r>
              <a:rPr lang="en-US" altLang="zh-CN" sz="1800" dirty="0"/>
              <a:t>null";   }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TextViewtv</a:t>
            </a:r>
            <a:r>
              <a:rPr lang="en-US" altLang="zh-CN" sz="1800" dirty="0"/>
              <a:t>=(</a:t>
            </a:r>
            <a:r>
              <a:rPr lang="en-US" altLang="zh-CN" sz="1800" dirty="0" err="1"/>
              <a:t>TextView</a:t>
            </a:r>
            <a:r>
              <a:rPr lang="en-US" altLang="zh-CN" sz="1800" dirty="0"/>
              <a:t>)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(R.id.</a:t>
            </a:r>
            <a:r>
              <a:rPr lang="en-US" altLang="zh-CN" sz="1800" i="1" dirty="0"/>
              <a:t>textView1);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tv.setText</a:t>
            </a:r>
            <a:r>
              <a:rPr lang="en-US" altLang="zh-CN" sz="1800" dirty="0"/>
              <a:t>(result 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}catch(Exception e){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 </a:t>
            </a:r>
            <a:r>
              <a:rPr lang="en-US" altLang="zh-CN" sz="1600" dirty="0" err="1"/>
              <a:t>Toast.</a:t>
            </a:r>
            <a:r>
              <a:rPr lang="en-US" altLang="zh-CN" sz="1600" i="1" dirty="0" err="1"/>
              <a:t>makeText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getBaseContext</a:t>
            </a:r>
            <a:r>
              <a:rPr lang="en-US" altLang="zh-CN" sz="1600" i="1" dirty="0"/>
              <a:t>(), "</a:t>
            </a:r>
            <a:r>
              <a:rPr lang="zh-CN" altLang="en-US" sz="1600" i="1" dirty="0"/>
              <a:t>出错了</a:t>
            </a:r>
            <a:r>
              <a:rPr lang="en-US" altLang="zh-CN" sz="1600" i="1" dirty="0"/>
              <a:t>!", </a:t>
            </a:r>
            <a:r>
              <a:rPr lang="en-US" altLang="zh-CN" sz="1600" i="1" dirty="0" err="1"/>
              <a:t>Toast.LENGTH_SHORT</a:t>
            </a:r>
            <a:r>
              <a:rPr lang="en-US" altLang="zh-CN" sz="1600" i="1" dirty="0"/>
              <a:t>).show();</a:t>
            </a:r>
            <a:endParaRPr lang="en-US" altLang="zh-CN" sz="1800" i="1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  }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httpClient.getConnectionManager</a:t>
            </a:r>
            <a:r>
              <a:rPr lang="en-US" altLang="zh-CN" sz="1800" dirty="0"/>
              <a:t>().shutdown(); // </a:t>
            </a:r>
            <a:r>
              <a:rPr lang="zh-CN" altLang="en-US" sz="1800" dirty="0"/>
              <a:t>关闭</a:t>
            </a:r>
            <a:r>
              <a:rPr lang="en-US" altLang="zh-CN" sz="1800" dirty="0" err="1"/>
              <a:t>HttpClient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 }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  });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9811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73" y="1987486"/>
            <a:ext cx="3038475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运行情况同前例</a:t>
            </a:r>
          </a:p>
        </p:txBody>
      </p:sp>
      <p:sp>
        <p:nvSpPr>
          <p:cNvPr id="11" name="椭圆 10"/>
          <p:cNvSpPr/>
          <p:nvPr/>
        </p:nvSpPr>
        <p:spPr>
          <a:xfrm>
            <a:off x="900665" y="3658598"/>
            <a:ext cx="1325438" cy="53559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79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补充：</a:t>
            </a:r>
            <a:r>
              <a:rPr lang="en-US" altLang="zh-CN" sz="2800" dirty="0"/>
              <a:t>HttpClient4.x</a:t>
            </a:r>
            <a:r>
              <a:rPr lang="zh-CN" altLang="en-US" sz="2800" dirty="0"/>
              <a:t>对</a:t>
            </a:r>
            <a:r>
              <a:rPr lang="en-US" altLang="zh-CN" sz="2800" dirty="0"/>
              <a:t>Get/Post</a:t>
            </a:r>
            <a:r>
              <a:rPr lang="zh-CN" altLang="en-US" sz="2800" dirty="0"/>
              <a:t>请求的改进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在前面的</a:t>
            </a:r>
            <a:r>
              <a:rPr lang="en-US" altLang="zh-CN" dirty="0" err="1"/>
              <a:t>HttpClient</a:t>
            </a:r>
            <a:r>
              <a:rPr lang="zh-CN" altLang="en-US" dirty="0"/>
              <a:t>示例中，需要自己处理响应流，无论是网页编码识别还是代码处理等各方面，非常不便。</a:t>
            </a:r>
            <a:endParaRPr lang="en-US" altLang="zh-CN" dirty="0"/>
          </a:p>
          <a:p>
            <a:r>
              <a:rPr lang="en-US" altLang="zh-CN" dirty="0"/>
              <a:t>HttpClient4.x</a:t>
            </a:r>
            <a:r>
              <a:rPr lang="zh-CN" altLang="en-US" dirty="0"/>
              <a:t>以后使用</a:t>
            </a:r>
            <a:r>
              <a:rPr lang="en-US" altLang="zh-CN" dirty="0" err="1"/>
              <a:t>ResponseHandler</a:t>
            </a:r>
            <a:r>
              <a:rPr lang="zh-CN" altLang="en-US" dirty="0"/>
              <a:t>可以非常方便和简洁地处理上述问题，而且性能更加。</a:t>
            </a:r>
          </a:p>
        </p:txBody>
      </p:sp>
    </p:spTree>
    <p:extLst>
      <p:ext uri="{BB962C8B-B14F-4D97-AF65-F5344CB8AC3E}">
        <p14:creationId xmlns:p14="http://schemas.microsoft.com/office/powerpoint/2010/main" val="3389506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791"/>
            <a:ext cx="8229600" cy="108014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原版主要代码：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 err="1"/>
              <a:t>HttpResponse</a:t>
            </a:r>
            <a:r>
              <a:rPr lang="en-US" altLang="zh-CN" sz="1800" dirty="0"/>
              <a:t> response = </a:t>
            </a:r>
            <a:r>
              <a:rPr lang="en-US" altLang="zh-CN" sz="1800" dirty="0" err="1"/>
              <a:t>httpClient.execute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httpPost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1800" dirty="0"/>
              <a:t>String result=</a:t>
            </a:r>
            <a:r>
              <a:rPr lang="en-US" altLang="zh-CN" sz="1800" dirty="0" err="1"/>
              <a:t>EntityUtils.</a:t>
            </a:r>
            <a:r>
              <a:rPr lang="en-US" altLang="zh-CN" sz="1800" i="1" dirty="0" err="1"/>
              <a:t>toString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response.getEntity</a:t>
            </a:r>
            <a:r>
              <a:rPr lang="en-US" altLang="zh-CN" sz="1800" i="1" dirty="0"/>
              <a:t>(),"utf-8"); </a:t>
            </a:r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905" y="3356992"/>
            <a:ext cx="8229600" cy="21602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chemeClr val="accent4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800" kern="0" dirty="0">
                <a:solidFill>
                  <a:srgbClr val="FF0000"/>
                </a:solidFill>
              </a:rPr>
              <a:t>改进代码：</a:t>
            </a:r>
            <a:endParaRPr lang="en-US" altLang="zh-CN" sz="1800" kern="0" dirty="0">
              <a:solidFill>
                <a:srgbClr val="FF0000"/>
              </a:solidFill>
            </a:endParaRPr>
          </a:p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rgbClr val="0000FF"/>
                </a:solidFill>
              </a:rPr>
              <a:t>//</a:t>
            </a:r>
            <a:r>
              <a:rPr lang="zh-CN" altLang="en-US" sz="1800" kern="0" dirty="0">
                <a:solidFill>
                  <a:srgbClr val="0000FF"/>
                </a:solidFill>
              </a:rPr>
              <a:t>创建</a:t>
            </a:r>
            <a:r>
              <a:rPr lang="en-US" altLang="zh-CN" sz="1800" kern="0" dirty="0" err="1">
                <a:solidFill>
                  <a:srgbClr val="0000FF"/>
                </a:solidFill>
              </a:rPr>
              <a:t>ResponseHandler</a:t>
            </a:r>
            <a:r>
              <a:rPr lang="en-US" altLang="zh-CN" sz="1800" kern="0" dirty="0">
                <a:solidFill>
                  <a:srgbClr val="0000FF"/>
                </a:solidFill>
              </a:rPr>
              <a:t>  </a:t>
            </a:r>
          </a:p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kern="0" dirty="0" err="1">
                <a:solidFill>
                  <a:srgbClr val="FF0000"/>
                </a:solidFill>
              </a:rPr>
              <a:t>ResponseHandler</a:t>
            </a:r>
            <a:r>
              <a:rPr lang="en-US" altLang="zh-CN" sz="1800" kern="0" dirty="0">
                <a:solidFill>
                  <a:srgbClr val="FF0000"/>
                </a:solidFill>
              </a:rPr>
              <a:t>&lt;String&gt;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responseHandler</a:t>
            </a:r>
            <a:r>
              <a:rPr lang="en-US" altLang="zh-CN" sz="1800" kern="0" dirty="0">
                <a:solidFill>
                  <a:srgbClr val="FF0000"/>
                </a:solidFill>
              </a:rPr>
              <a:t> = new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BasicResponseHandler</a:t>
            </a:r>
            <a:r>
              <a:rPr lang="en-US" altLang="zh-CN" sz="1800" kern="0" dirty="0">
                <a:solidFill>
                  <a:srgbClr val="FF0000"/>
                </a:solidFill>
              </a:rPr>
              <a:t>();  </a:t>
            </a:r>
          </a:p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kern="0" dirty="0">
                <a:solidFill>
                  <a:srgbClr val="0000FF"/>
                </a:solidFill>
              </a:rPr>
              <a:t>//</a:t>
            </a:r>
            <a:r>
              <a:rPr lang="zh-CN" altLang="en-US" sz="1800" kern="0" dirty="0">
                <a:solidFill>
                  <a:srgbClr val="0000FF"/>
                </a:solidFill>
              </a:rPr>
              <a:t>执行请求并获取结果  </a:t>
            </a:r>
          </a:p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kern="0" dirty="0"/>
              <a:t>String result = </a:t>
            </a:r>
            <a:r>
              <a:rPr lang="en-US" altLang="zh-CN" sz="1800" kern="0" dirty="0" err="1"/>
              <a:t>httpClient.execute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httpPost</a:t>
            </a:r>
            <a:r>
              <a:rPr lang="en-US" altLang="zh-CN" sz="1800" kern="0" dirty="0"/>
              <a:t>, </a:t>
            </a:r>
            <a:r>
              <a:rPr lang="en-US" altLang="zh-CN" sz="1800" kern="0" dirty="0" err="1">
                <a:solidFill>
                  <a:srgbClr val="FF0000"/>
                </a:solidFill>
              </a:rPr>
              <a:t>responseHandler</a:t>
            </a:r>
            <a:r>
              <a:rPr lang="en-US" altLang="zh-CN" sz="1800" kern="0" dirty="0"/>
              <a:t>); </a:t>
            </a:r>
            <a:endParaRPr lang="zh-CN" altLang="en-US" sz="1800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6372200" y="2051253"/>
            <a:ext cx="178446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先返回</a:t>
            </a:r>
            <a:r>
              <a:rPr lang="en-US" altLang="zh-CN" sz="1100" dirty="0" err="1">
                <a:latin typeface="+mn-lt"/>
                <a:ea typeface="+mn-ea"/>
              </a:rPr>
              <a:t>HttpResponse</a:t>
            </a:r>
            <a:r>
              <a:rPr lang="zh-CN" altLang="en-US" sz="1100" dirty="0">
                <a:latin typeface="+mn-lt"/>
                <a:ea typeface="+mn-ea"/>
              </a:rPr>
              <a:t>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55976" y="2806779"/>
            <a:ext cx="2018501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再取出返回信息，并重新编码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59832" y="5386427"/>
            <a:ext cx="117211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直接返回字符串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812088" y="6200477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/>
              <a:t>【</a:t>
            </a:r>
            <a:r>
              <a:rPr lang="zh-CN" altLang="en-US" sz="2000" dirty="0">
                <a:hlinkClick r:id="rId2" action="ppaction://hlinksldjump"/>
              </a:rPr>
              <a:t>返回</a:t>
            </a:r>
            <a:r>
              <a:rPr lang="en-US" altLang="zh-CN" sz="2000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609524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</a:t>
            </a:r>
            <a:r>
              <a:rPr lang="zh-CN" altLang="en-US" dirty="0"/>
              <a:t>调用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什么是 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服务（</a:t>
            </a:r>
            <a:r>
              <a:rPr lang="en-US" altLang="zh-CN" dirty="0" err="1">
                <a:solidFill>
                  <a:srgbClr val="FF0000"/>
                </a:solidFill>
              </a:rPr>
              <a:t>WebService</a:t>
            </a:r>
            <a:r>
              <a:rPr lang="zh-CN" altLang="en-US" dirty="0">
                <a:solidFill>
                  <a:srgbClr val="FF0000"/>
                </a:solidFill>
              </a:rPr>
              <a:t>）？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4921828" cy="3228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79028" y="3068960"/>
            <a:ext cx="3513452" cy="18944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+mn-lt"/>
                <a:ea typeface="+mn-ea"/>
              </a:rPr>
              <a:t>Web</a:t>
            </a:r>
            <a:r>
              <a:rPr lang="zh-CN" altLang="en-US" sz="1800" dirty="0">
                <a:latin typeface="+mn-lt"/>
                <a:ea typeface="+mn-ea"/>
              </a:rPr>
              <a:t>服务是一个平台独立的，松耦合的，基于可编程的</a:t>
            </a:r>
            <a:r>
              <a:rPr lang="en-US" altLang="zh-CN" sz="1800" dirty="0">
                <a:latin typeface="+mn-lt"/>
                <a:ea typeface="+mn-ea"/>
              </a:rPr>
              <a:t>web</a:t>
            </a:r>
            <a:r>
              <a:rPr lang="zh-CN" altLang="en-US" sz="1800" dirty="0">
                <a:latin typeface="+mn-lt"/>
                <a:ea typeface="+mn-ea"/>
              </a:rPr>
              <a:t>的应用程序，可使用开放的</a:t>
            </a:r>
            <a:r>
              <a:rPr lang="en-US" altLang="zh-CN" sz="1800" dirty="0">
                <a:latin typeface="+mn-lt"/>
                <a:ea typeface="+mn-ea"/>
              </a:rPr>
              <a:t>XML</a:t>
            </a:r>
            <a:r>
              <a:rPr lang="zh-CN" altLang="en-US" sz="1800" dirty="0">
                <a:latin typeface="+mn-lt"/>
                <a:ea typeface="+mn-ea"/>
              </a:rPr>
              <a:t>标准来描述、发布、发现、协调和配置这些应用程序，用于开发分布式的互操作的应用程序。</a:t>
            </a:r>
          </a:p>
        </p:txBody>
      </p:sp>
    </p:spTree>
    <p:extLst>
      <p:ext uri="{BB962C8B-B14F-4D97-AF65-F5344CB8AC3E}">
        <p14:creationId xmlns:p14="http://schemas.microsoft.com/office/powerpoint/2010/main" val="1154749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简单的理解：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服务是远程的某个服务器对外公开的某种功能或方法，通过调用该服务以获得我们需要的信息。</a:t>
            </a:r>
            <a:endParaRPr lang="en-US" altLang="zh-CN" dirty="0"/>
          </a:p>
          <a:p>
            <a:pPr lvl="1"/>
            <a:r>
              <a:rPr lang="zh-CN" altLang="en-US" dirty="0"/>
              <a:t>例如：某个网站对外公开了手机号码归属地查询服务，我们只需要在调用该服务时传入一个手机号，就能立即获取该号段的归属地信息。</a:t>
            </a:r>
          </a:p>
        </p:txBody>
      </p:sp>
    </p:spTree>
    <p:extLst>
      <p:ext uri="{BB962C8B-B14F-4D97-AF65-F5344CB8AC3E}">
        <p14:creationId xmlns:p14="http://schemas.microsoft.com/office/powerpoint/2010/main" val="618263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更通俗的理解：</a:t>
            </a:r>
            <a:endParaRPr lang="en-US" altLang="zh-CN" dirty="0"/>
          </a:p>
          <a:p>
            <a:pPr lvl="1"/>
            <a:r>
              <a:rPr lang="zh-CN" altLang="en-US" dirty="0"/>
              <a:t>通过使用</a:t>
            </a:r>
            <a:r>
              <a:rPr lang="en-US" altLang="zh-CN" dirty="0"/>
              <a:t>Web</a:t>
            </a:r>
            <a:r>
              <a:rPr lang="zh-CN" altLang="en-US" dirty="0"/>
              <a:t>服务，我们能够</a:t>
            </a:r>
            <a:r>
              <a:rPr lang="zh-CN" altLang="en-US" dirty="0">
                <a:solidFill>
                  <a:srgbClr val="FF0000"/>
                </a:solidFill>
              </a:rPr>
              <a:t>像调用本地方法一样去调用远程服务器上的方法。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我们不需要关心远程的方法是</a:t>
            </a:r>
            <a:r>
              <a:rPr lang="en-US" altLang="zh-CN" dirty="0"/>
              <a:t>Java</a:t>
            </a:r>
            <a:r>
              <a:rPr lang="zh-CN" altLang="en-US" dirty="0"/>
              <a:t>写的，还是</a:t>
            </a:r>
            <a:r>
              <a:rPr lang="en-US" altLang="zh-CN" dirty="0"/>
              <a:t>PHP</a:t>
            </a:r>
            <a:r>
              <a:rPr lang="zh-CN" altLang="en-US" dirty="0"/>
              <a:t>或</a:t>
            </a:r>
            <a:r>
              <a:rPr lang="en-US" altLang="zh-CN" dirty="0"/>
              <a:t>C#</a:t>
            </a:r>
            <a:r>
              <a:rPr lang="zh-CN" altLang="en-US" dirty="0"/>
              <a:t>写的；我们也不需要关心远程的方法是基于</a:t>
            </a:r>
            <a:r>
              <a:rPr lang="en-US" altLang="zh-CN" dirty="0"/>
              <a:t>Unix</a:t>
            </a:r>
            <a:r>
              <a:rPr lang="zh-CN" altLang="en-US" dirty="0"/>
              <a:t>平台，还是</a:t>
            </a:r>
            <a:r>
              <a:rPr lang="en-US" altLang="zh-CN" dirty="0"/>
              <a:t>Windows</a:t>
            </a:r>
            <a:r>
              <a:rPr lang="zh-CN" altLang="en-US" dirty="0"/>
              <a:t>平台，这就是</a:t>
            </a:r>
            <a:r>
              <a:rPr lang="en-US" altLang="zh-CN" dirty="0"/>
              <a:t>Web</a:t>
            </a:r>
            <a:r>
              <a:rPr lang="zh-CN" altLang="en-US" dirty="0"/>
              <a:t>服务平台和语言无关性。</a:t>
            </a:r>
          </a:p>
        </p:txBody>
      </p:sp>
    </p:spTree>
    <p:extLst>
      <p:ext uri="{BB962C8B-B14F-4D97-AF65-F5344CB8AC3E}">
        <p14:creationId xmlns:p14="http://schemas.microsoft.com/office/powerpoint/2010/main" val="1970357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服务示例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http://www.webxml.com.cn/zh_cn/web_services.aspx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12" y="2204864"/>
            <a:ext cx="5510912" cy="417646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89280" y="4077072"/>
            <a:ext cx="1872208" cy="24482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16119" y="4725144"/>
            <a:ext cx="1290738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+mn-lt"/>
                <a:ea typeface="+mn-ea"/>
              </a:rPr>
              <a:t>一些</a:t>
            </a:r>
            <a:r>
              <a:rPr lang="en-US" altLang="zh-CN" sz="1100" dirty="0">
                <a:latin typeface="+mn-lt"/>
                <a:ea typeface="+mn-ea"/>
              </a:rPr>
              <a:t>web</a:t>
            </a:r>
            <a:r>
              <a:rPr lang="zh-CN" altLang="en-US" sz="1100" dirty="0">
                <a:latin typeface="+mn-lt"/>
                <a:ea typeface="+mn-ea"/>
              </a:rPr>
              <a:t>服务列表</a:t>
            </a:r>
          </a:p>
        </p:txBody>
      </p:sp>
    </p:spTree>
    <p:extLst>
      <p:ext uri="{BB962C8B-B14F-4D97-AF65-F5344CB8AC3E}">
        <p14:creationId xmlns:p14="http://schemas.microsoft.com/office/powerpoint/2010/main" val="62044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Socket</a:t>
            </a:r>
            <a:r>
              <a:rPr lang="zh-CN" altLang="en-US" sz="2800" dirty="0"/>
              <a:t>编程和</a:t>
            </a:r>
            <a:r>
              <a:rPr lang="en-US" altLang="zh-CN" sz="2800" dirty="0"/>
              <a:t>HTTP</a:t>
            </a:r>
            <a:r>
              <a:rPr lang="zh-CN" altLang="en-US" sz="2800" dirty="0"/>
              <a:t>编程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988840"/>
            <a:ext cx="5724475" cy="36066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3090446"/>
            <a:ext cx="122180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Socket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</a:p>
        </p:txBody>
      </p:sp>
      <p:cxnSp>
        <p:nvCxnSpPr>
          <p:cNvPr id="6" name="直接箭头连接符 5"/>
          <p:cNvCxnSpPr>
            <a:stCxn id="3" idx="3"/>
          </p:cNvCxnSpPr>
          <p:nvPr/>
        </p:nvCxnSpPr>
        <p:spPr>
          <a:xfrm>
            <a:off x="1833369" y="3259723"/>
            <a:ext cx="5063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42406" y="2408530"/>
            <a:ext cx="597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8454" y="2239253"/>
            <a:ext cx="112883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  <a:ea typeface="黑体" panose="02010609060101010101" pitchFamily="49" charset="-122"/>
              </a:rPr>
              <a:t>HTTP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0" name="矩形 9"/>
          <p:cNvSpPr/>
          <p:nvPr/>
        </p:nvSpPr>
        <p:spPr>
          <a:xfrm>
            <a:off x="2507633" y="5189727"/>
            <a:ext cx="100540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142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服务示例</a:t>
            </a:r>
            <a:r>
              <a:rPr lang="en-US" altLang="zh-CN" sz="2800" dirty="0"/>
              <a:t>(</a:t>
            </a:r>
            <a:r>
              <a:rPr lang="zh-CN" altLang="en-US" sz="2800" dirty="0"/>
              <a:t>续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0" y="909638"/>
            <a:ext cx="4608512" cy="64770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国内手机号码归属地查询 </a:t>
            </a:r>
            <a:r>
              <a:rPr lang="en-US" altLang="zh-CN" sz="1600" dirty="0"/>
              <a:t>WEB </a:t>
            </a:r>
            <a:r>
              <a:rPr lang="zh-CN" altLang="en-US" sz="1600" dirty="0"/>
              <a:t>服务，提供最新的国内手机号码段归属地数据，每月更新。</a:t>
            </a:r>
          </a:p>
        </p:txBody>
      </p:sp>
      <p:sp>
        <p:nvSpPr>
          <p:cNvPr id="7" name="矩形 6"/>
          <p:cNvSpPr/>
          <p:nvPr/>
        </p:nvSpPr>
        <p:spPr>
          <a:xfrm>
            <a:off x="477888" y="1772816"/>
            <a:ext cx="73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2"/>
              </a:rPr>
              <a:t>http://webservice.webxml.com.cn/WebServices/MobileCodeWS.asmx</a:t>
            </a:r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4" y="2357626"/>
            <a:ext cx="5962860" cy="408447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13176"/>
            <a:ext cx="432048" cy="36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33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调用手机号码归属地查询</a:t>
            </a:r>
            <a:r>
              <a:rPr lang="en-US" altLang="zh-CN" sz="2800" dirty="0"/>
              <a:t>Web</a:t>
            </a:r>
            <a:r>
              <a:rPr lang="zh-CN" altLang="en-US" sz="2800" dirty="0"/>
              <a:t>服务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45720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085184"/>
            <a:ext cx="7200000" cy="2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任意多边形 9"/>
          <p:cNvSpPr/>
          <p:nvPr/>
        </p:nvSpPr>
        <p:spPr>
          <a:xfrm>
            <a:off x="4894729" y="4225768"/>
            <a:ext cx="813475" cy="789985"/>
          </a:xfrm>
          <a:custGeom>
            <a:avLst/>
            <a:gdLst>
              <a:gd name="connsiteX0" fmla="*/ 0 w 813475"/>
              <a:gd name="connsiteY0" fmla="*/ 184867 h 789985"/>
              <a:gd name="connsiteX1" fmla="*/ 753036 w 813475"/>
              <a:gd name="connsiteY1" fmla="*/ 36950 h 789985"/>
              <a:gd name="connsiteX2" fmla="*/ 712695 w 813475"/>
              <a:gd name="connsiteY2" fmla="*/ 789985 h 78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475" h="789985">
                <a:moveTo>
                  <a:pt x="0" y="184867"/>
                </a:moveTo>
                <a:cubicBezTo>
                  <a:pt x="317127" y="60482"/>
                  <a:pt x="634254" y="-63903"/>
                  <a:pt x="753036" y="36950"/>
                </a:cubicBezTo>
                <a:cubicBezTo>
                  <a:pt x="871818" y="137803"/>
                  <a:pt x="792256" y="463894"/>
                  <a:pt x="712695" y="78998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33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编程调用</a:t>
            </a:r>
            <a:r>
              <a:rPr lang="en-US" altLang="zh-CN" dirty="0"/>
              <a:t>Web</a:t>
            </a:r>
            <a:r>
              <a:rPr lang="zh-CN" altLang="en-US" dirty="0"/>
              <a:t>服务示例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手机号码归属地查询（</a:t>
            </a:r>
            <a:r>
              <a:rPr lang="en-US" altLang="zh-CN" dirty="0" err="1"/>
              <a:t>HttpClient</a:t>
            </a:r>
            <a:r>
              <a:rPr lang="zh-CN" altLang="en-US" dirty="0"/>
              <a:t>编程）</a:t>
            </a:r>
            <a:endParaRPr lang="en-US" altLang="zh-CN" dirty="0">
              <a:hlinkClick r:id="rId2"/>
            </a:endParaRPr>
          </a:p>
          <a:p>
            <a:r>
              <a:rPr lang="en-US" altLang="zh-CN" sz="2000" dirty="0">
                <a:hlinkClick r:id="rId3"/>
              </a:rPr>
              <a:t>http://www.apkbus.com/forum.php?mod=viewthread&amp;tid=94562</a:t>
            </a:r>
            <a:endParaRPr lang="en-US" altLang="zh-CN" sz="2000" dirty="0">
              <a:hlinkClick r:id="rId2"/>
            </a:endParaRPr>
          </a:p>
          <a:p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812088" y="620047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/>
              <a:t>【</a:t>
            </a:r>
            <a:r>
              <a:rPr lang="zh-CN" altLang="en-US" sz="2000"/>
              <a:t>完</a:t>
            </a:r>
            <a:r>
              <a:rPr lang="en-US" altLang="zh-CN" sz="2000"/>
              <a:t>】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25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Socket</a:t>
            </a:r>
            <a:r>
              <a:rPr lang="zh-CN" altLang="en-US" sz="2800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网络上的两个应用程序之间的通信是分层进行的，</a:t>
            </a:r>
            <a:r>
              <a:rPr lang="en-US" altLang="zh-CN" dirty="0"/>
              <a:t>socket</a:t>
            </a:r>
            <a:r>
              <a:rPr lang="zh-CN" altLang="en-US" dirty="0"/>
              <a:t>是应用程序进行网络通信的接口。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68801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75409" y="5571877"/>
            <a:ext cx="277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FF0000"/>
                </a:solidFill>
                <a:ea typeface="黑体" panose="02010609060101010101" pitchFamily="49" charset="-122"/>
              </a:rPr>
              <a:t>Socket=</a:t>
            </a:r>
            <a:r>
              <a:rPr lang="zh-CN" altLang="en-US" b="0">
                <a:solidFill>
                  <a:srgbClr val="FF0000"/>
                </a:solidFill>
                <a:ea typeface="黑体" panose="02010609060101010101" pitchFamily="49" charset="-122"/>
              </a:rPr>
              <a:t>主机地址</a:t>
            </a:r>
            <a:r>
              <a:rPr lang="en-US" altLang="zh-CN" b="0">
                <a:solidFill>
                  <a:srgbClr val="FF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b="0">
                <a:solidFill>
                  <a:srgbClr val="FF0000"/>
                </a:solidFill>
                <a:ea typeface="黑体" panose="02010609060101010101" pitchFamily="49" charset="-122"/>
              </a:rPr>
              <a:t>端口号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5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关于端口号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2200" dirty="0"/>
              <a:t>如果要发起网络连接，不仅需要知道远程机器的地址或名字。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2200" dirty="0"/>
              <a:t>而且，还需要一个端口号。客户端和服务器必须事先约定所使用的端口，如果系统两部分所使用的端口不一致，那就不能进行通信。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29000"/>
            <a:ext cx="482441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292725" y="4076700"/>
            <a:ext cx="3708400" cy="979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zh-CN" sz="1400" b="0" dirty="0">
                <a:ea typeface="黑体" panose="02010609060101010101" pitchFamily="49" charset="-122"/>
              </a:rPr>
              <a:t> TCP/IP</a:t>
            </a:r>
            <a:r>
              <a:rPr lang="zh-CN" altLang="en-US" sz="1400" b="0" dirty="0">
                <a:ea typeface="黑体" panose="02010609060101010101" pitchFamily="49" charset="-122"/>
              </a:rPr>
              <a:t>系统中的端口号是一个</a:t>
            </a:r>
            <a:r>
              <a:rPr lang="en-US" altLang="zh-CN" sz="1400" b="0" dirty="0">
                <a:ea typeface="黑体" panose="02010609060101010101" pitchFamily="49" charset="-122"/>
              </a:rPr>
              <a:t>16</a:t>
            </a:r>
            <a:r>
              <a:rPr lang="zh-CN" altLang="en-US" sz="1400" b="0" dirty="0">
                <a:ea typeface="黑体" panose="02010609060101010101" pitchFamily="49" charset="-122"/>
              </a:rPr>
              <a:t>位的数字，它的范围是</a:t>
            </a:r>
            <a:r>
              <a:rPr lang="en-US" altLang="zh-CN" sz="1400" b="0" dirty="0">
                <a:ea typeface="黑体" panose="02010609060101010101" pitchFamily="49" charset="-122"/>
              </a:rPr>
              <a:t>0~65535</a:t>
            </a:r>
            <a:r>
              <a:rPr lang="zh-CN" altLang="en-US" sz="1400" b="0" dirty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zh-CN" altLang="en-US" sz="1400" b="0" dirty="0">
                <a:ea typeface="黑体" panose="02010609060101010101" pitchFamily="49" charset="-122"/>
              </a:rPr>
              <a:t> 实际上，小于</a:t>
            </a:r>
            <a:r>
              <a:rPr lang="en-US" altLang="zh-CN" sz="1400" b="0" dirty="0">
                <a:ea typeface="黑体" panose="02010609060101010101" pitchFamily="49" charset="-122"/>
              </a:rPr>
              <a:t>1024</a:t>
            </a:r>
            <a:r>
              <a:rPr lang="zh-CN" altLang="en-US" sz="1400" b="0" dirty="0">
                <a:ea typeface="黑体" panose="02010609060101010101" pitchFamily="49" charset="-122"/>
              </a:rPr>
              <a:t>的端口号保留给预定义的服务。</a:t>
            </a:r>
            <a:r>
              <a:rPr lang="zh-CN" altLang="en-US" sz="1400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150" name="矩形 4"/>
          <p:cNvSpPr>
            <a:spLocks noChangeArrowheads="1"/>
          </p:cNvSpPr>
          <p:nvPr/>
        </p:nvSpPr>
        <p:spPr bwMode="auto">
          <a:xfrm>
            <a:off x="1893888" y="5834063"/>
            <a:ext cx="1911350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FF0000"/>
                </a:solidFill>
                <a:ea typeface="黑体" panose="02010609060101010101" pitchFamily="49" charset="-122"/>
              </a:rPr>
              <a:t>Socket=</a:t>
            </a:r>
            <a:r>
              <a:rPr lang="zh-CN" altLang="en-US" sz="1200" b="0">
                <a:solidFill>
                  <a:srgbClr val="FF0000"/>
                </a:solidFill>
                <a:ea typeface="黑体" panose="02010609060101010101" pitchFamily="49" charset="-122"/>
              </a:rPr>
              <a:t>主机地址</a:t>
            </a:r>
            <a:r>
              <a:rPr lang="en-US" altLang="zh-CN" sz="1200" b="0">
                <a:solidFill>
                  <a:srgbClr val="FF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1200" b="0">
                <a:solidFill>
                  <a:srgbClr val="FF0000"/>
                </a:solidFill>
                <a:ea typeface="黑体" panose="02010609060101010101" pitchFamily="49" charset="-122"/>
              </a:rPr>
              <a:t>端口号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</a:t>
            </a:r>
            <a:r>
              <a:rPr lang="zh-CN" altLang="en-US" sz="2800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/>
              <a:t>HTTP</a:t>
            </a:r>
            <a:r>
              <a:rPr lang="zh-CN" altLang="en-US" sz="2200" dirty="0"/>
              <a:t>：</a:t>
            </a:r>
            <a:r>
              <a:rPr lang="en-US" altLang="zh-CN" sz="2200" dirty="0" err="1"/>
              <a:t>HyperText</a:t>
            </a:r>
            <a:r>
              <a:rPr lang="en-US" altLang="zh-CN" sz="2200" dirty="0"/>
              <a:t> Transfer Protocol  </a:t>
            </a:r>
            <a:r>
              <a:rPr lang="zh-CN" altLang="en-US" sz="2200" dirty="0"/>
              <a:t>超文本传输协议 </a:t>
            </a:r>
            <a:endParaRPr lang="en-US" altLang="zh-CN" sz="2200" dirty="0"/>
          </a:p>
          <a:p>
            <a:r>
              <a:rPr lang="en-US" altLang="zh-CN" sz="2200" dirty="0"/>
              <a:t>HTTP</a:t>
            </a:r>
            <a:r>
              <a:rPr lang="zh-CN" altLang="en-US" sz="2200" dirty="0"/>
              <a:t>协议是互联网上应用最多、最为广泛的一种网络协议。</a:t>
            </a:r>
            <a:endParaRPr lang="en-US" altLang="zh-CN" sz="2200" dirty="0"/>
          </a:p>
          <a:p>
            <a:r>
              <a:rPr lang="en-US" altLang="zh-CN" sz="2200" dirty="0"/>
              <a:t>HTTP</a:t>
            </a:r>
            <a:r>
              <a:rPr lang="zh-CN" altLang="en-US" sz="2200" dirty="0"/>
              <a:t>是一种是用于从</a:t>
            </a:r>
            <a:r>
              <a:rPr lang="en-US" altLang="zh-CN" sz="2200" dirty="0"/>
              <a:t>WWW</a:t>
            </a:r>
            <a:r>
              <a:rPr lang="zh-CN" altLang="en-US" sz="2200" dirty="0"/>
              <a:t>服务器传输超文本到本地浏览器的传送协议。它可以使浏览器更加高效，使网络传输减少。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3648" y="3807697"/>
            <a:ext cx="2674987" cy="23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HTTP</a:t>
            </a:r>
            <a:r>
              <a:rPr lang="zh-CN" altLang="en-US" sz="2800" dirty="0"/>
              <a:t>的</a:t>
            </a:r>
            <a:r>
              <a:rPr lang="en-US" altLang="zh-CN" sz="2800" dirty="0"/>
              <a:t>POST</a:t>
            </a:r>
            <a:r>
              <a:rPr lang="zh-CN" altLang="en-US" sz="2800" dirty="0"/>
              <a:t>和</a:t>
            </a:r>
            <a:r>
              <a:rPr lang="en-US" altLang="zh-CN" sz="2800" dirty="0"/>
              <a:t>GET</a:t>
            </a:r>
            <a:r>
              <a:rPr lang="zh-CN" altLang="en-US" sz="2800" dirty="0"/>
              <a:t>两种命令模式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/>
              <a:t>POST</a:t>
            </a:r>
            <a:r>
              <a:rPr lang="zh-CN" altLang="en-US" sz="2200" dirty="0"/>
              <a:t>是被设计用来向上放东西的，而</a:t>
            </a:r>
            <a:r>
              <a:rPr lang="en-US" altLang="zh-CN" sz="2200" dirty="0"/>
              <a:t>GET</a:t>
            </a:r>
            <a:r>
              <a:rPr lang="zh-CN" altLang="en-US" sz="2200" dirty="0"/>
              <a:t>是被设计用来从服务器取东西的，</a:t>
            </a:r>
            <a:r>
              <a:rPr lang="en-US" altLang="zh-CN" sz="2200" dirty="0"/>
              <a:t>GET</a:t>
            </a:r>
            <a:r>
              <a:rPr lang="zh-CN" altLang="en-US" sz="2200" dirty="0"/>
              <a:t>也能够向服务器传送较少的数据。</a:t>
            </a:r>
            <a:endParaRPr lang="en-US" altLang="zh-CN" sz="2200" dirty="0"/>
          </a:p>
          <a:p>
            <a:r>
              <a:rPr lang="en-US" altLang="zh-CN" sz="2200" dirty="0">
                <a:solidFill>
                  <a:srgbClr val="FF0000"/>
                </a:solidFill>
              </a:rPr>
              <a:t>GET</a:t>
            </a:r>
            <a:r>
              <a:rPr lang="zh-CN" altLang="en-US" sz="2200" dirty="0">
                <a:solidFill>
                  <a:srgbClr val="FF0000"/>
                </a:solidFill>
              </a:rPr>
              <a:t>的数据是在</a:t>
            </a:r>
            <a:r>
              <a:rPr lang="en-US" altLang="zh-CN" sz="2200" dirty="0">
                <a:solidFill>
                  <a:srgbClr val="FF0000"/>
                </a:solidFill>
              </a:rPr>
              <a:t>HTTP </a:t>
            </a:r>
            <a:r>
              <a:rPr lang="zh-CN" altLang="en-US" sz="2200" dirty="0">
                <a:solidFill>
                  <a:srgbClr val="FF0000"/>
                </a:solidFill>
              </a:rPr>
              <a:t>的头部传送的，而</a:t>
            </a:r>
            <a:r>
              <a:rPr lang="en-US" altLang="zh-CN" sz="2200" dirty="0">
                <a:solidFill>
                  <a:srgbClr val="FF0000"/>
                </a:solidFill>
              </a:rPr>
              <a:t>Post</a:t>
            </a:r>
            <a:r>
              <a:rPr lang="zh-CN" altLang="en-US" sz="2200" dirty="0">
                <a:solidFill>
                  <a:srgbClr val="FF0000"/>
                </a:solidFill>
              </a:rPr>
              <a:t>的数据则是在</a:t>
            </a:r>
            <a:r>
              <a:rPr lang="en-US" altLang="zh-CN" sz="2200" dirty="0">
                <a:solidFill>
                  <a:srgbClr val="FF0000"/>
                </a:solidFill>
              </a:rPr>
              <a:t>HTTP</a:t>
            </a:r>
            <a:r>
              <a:rPr lang="zh-CN" altLang="en-US" sz="2200" dirty="0">
                <a:solidFill>
                  <a:srgbClr val="FF0000"/>
                </a:solidFill>
              </a:rPr>
              <a:t>请求的内容里传送。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>
                <a:solidFill>
                  <a:srgbClr val="0000FF"/>
                </a:solidFill>
              </a:rPr>
              <a:t>POST</a:t>
            </a:r>
            <a:r>
              <a:rPr lang="zh-CN" altLang="en-US" sz="2200" dirty="0">
                <a:solidFill>
                  <a:srgbClr val="0000FF"/>
                </a:solidFill>
              </a:rPr>
              <a:t>传输数据时，不需要在</a:t>
            </a:r>
            <a:r>
              <a:rPr lang="en-US" altLang="zh-CN" sz="2200" dirty="0">
                <a:solidFill>
                  <a:srgbClr val="0000FF"/>
                </a:solidFill>
              </a:rPr>
              <a:t>URL</a:t>
            </a:r>
            <a:r>
              <a:rPr lang="zh-CN" altLang="en-US" sz="2200" dirty="0">
                <a:solidFill>
                  <a:srgbClr val="0000FF"/>
                </a:solidFill>
              </a:rPr>
              <a:t>中显示出来，而</a:t>
            </a:r>
            <a:r>
              <a:rPr lang="en-US" altLang="zh-CN" sz="2200" dirty="0">
                <a:solidFill>
                  <a:srgbClr val="0000FF"/>
                </a:solidFill>
              </a:rPr>
              <a:t>GET</a:t>
            </a:r>
            <a:r>
              <a:rPr lang="zh-CN" altLang="en-US" sz="2200" dirty="0">
                <a:solidFill>
                  <a:srgbClr val="0000FF"/>
                </a:solidFill>
              </a:rPr>
              <a:t>方法要在</a:t>
            </a:r>
            <a:r>
              <a:rPr lang="en-US" altLang="zh-CN" sz="2200" dirty="0">
                <a:solidFill>
                  <a:srgbClr val="0000FF"/>
                </a:solidFill>
              </a:rPr>
              <a:t>URL</a:t>
            </a:r>
            <a:r>
              <a:rPr lang="zh-CN" altLang="en-US" sz="2200" dirty="0">
                <a:solidFill>
                  <a:srgbClr val="0000FF"/>
                </a:solidFill>
              </a:rPr>
              <a:t>中显示。</a:t>
            </a:r>
            <a:endParaRPr lang="en-US" altLang="zh-CN" sz="2200" dirty="0">
              <a:solidFill>
                <a:srgbClr val="0000FF"/>
              </a:solidFill>
            </a:endParaRPr>
          </a:p>
          <a:p>
            <a:r>
              <a:rPr lang="en-US" altLang="zh-CN" sz="2200" dirty="0"/>
              <a:t>GET</a:t>
            </a:r>
            <a:r>
              <a:rPr lang="zh-CN" altLang="en-US" sz="2200" dirty="0"/>
              <a:t>方法由于受到</a:t>
            </a:r>
            <a:r>
              <a:rPr lang="en-US" altLang="zh-CN" sz="2200" dirty="0"/>
              <a:t>URL</a:t>
            </a:r>
            <a:r>
              <a:rPr lang="zh-CN" altLang="en-US" sz="2200" dirty="0"/>
              <a:t>长度的限制</a:t>
            </a:r>
            <a:r>
              <a:rPr lang="en-US" altLang="zh-CN" sz="2200" dirty="0"/>
              <a:t>,</a:t>
            </a:r>
            <a:r>
              <a:rPr lang="zh-CN" altLang="en-US" sz="2200" dirty="0"/>
              <a:t>只能传递大约</a:t>
            </a:r>
            <a:r>
              <a:rPr lang="en-US" altLang="zh-CN" sz="2200" dirty="0"/>
              <a:t>1024</a:t>
            </a:r>
            <a:r>
              <a:rPr lang="zh-CN" altLang="en-US" sz="2200" dirty="0"/>
              <a:t>字节；</a:t>
            </a:r>
            <a:r>
              <a:rPr lang="en-US" altLang="zh-CN" sz="2200" dirty="0"/>
              <a:t>POST</a:t>
            </a:r>
            <a:r>
              <a:rPr lang="zh-CN" altLang="en-US" sz="2200" dirty="0"/>
              <a:t>传输的数据量大，可以达到</a:t>
            </a:r>
            <a:r>
              <a:rPr lang="en-US" altLang="zh-CN" sz="2200" dirty="0"/>
              <a:t>2M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4751090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ASP.NET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66"/>
      </a:hlink>
      <a:folHlink>
        <a:srgbClr val="CCCCE6"/>
      </a:folHlink>
    </a:clrScheme>
    <a:fontScheme name="ASP.NE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ASP.NE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000066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18932</TotalTime>
  <Words>3861</Words>
  <Application>Microsoft Office PowerPoint</Application>
  <PresentationFormat>全屏显示(4:3)</PresentationFormat>
  <Paragraphs>432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黑体</vt:lpstr>
      <vt:lpstr>宋体</vt:lpstr>
      <vt:lpstr>宋体</vt:lpstr>
      <vt:lpstr>Arial</vt:lpstr>
      <vt:lpstr>Times New Roman</vt:lpstr>
      <vt:lpstr>Wingdings</vt:lpstr>
      <vt:lpstr>课件模板</vt:lpstr>
      <vt:lpstr>Android网络编程</vt:lpstr>
      <vt:lpstr>第12章  Android网络编程</vt:lpstr>
      <vt:lpstr>12.1 TCP/IP基础</vt:lpstr>
      <vt:lpstr>TCP/IP网络层次结构</vt:lpstr>
      <vt:lpstr>Socket编程和HTTP编程</vt:lpstr>
      <vt:lpstr>Socket概念</vt:lpstr>
      <vt:lpstr>关于端口号</vt:lpstr>
      <vt:lpstr>HTTP概念</vt:lpstr>
      <vt:lpstr>HTTP的POST和GET两种命令模式</vt:lpstr>
      <vt:lpstr>HTTP GET示例</vt:lpstr>
      <vt:lpstr>12.2  HTTP编程</vt:lpstr>
      <vt:lpstr>HTTP编程2种方法</vt:lpstr>
      <vt:lpstr>1. HttpURLConnection编程  （以Post为例）</vt:lpstr>
      <vt:lpstr>HttpURLConnection主要步骤（以Post为例）</vt:lpstr>
      <vt:lpstr>HttpURLConnection主要步骤（以Post为例）</vt:lpstr>
      <vt:lpstr>HttpURLConnection主要步骤（以Post为例）</vt:lpstr>
      <vt:lpstr>HttpURLConnection主要步骤（以Post为例）</vt:lpstr>
      <vt:lpstr>HttpURLConnection主要步骤（以Post为例）</vt:lpstr>
      <vt:lpstr>(1) 服务器端的准备</vt:lpstr>
      <vt:lpstr>index.jsp主要代码</vt:lpstr>
      <vt:lpstr>附：如何将文件保存为utf-8</vt:lpstr>
      <vt:lpstr>login.jsp主要代码</vt:lpstr>
      <vt:lpstr>运行网站</vt:lpstr>
      <vt:lpstr>(2) Android客户端</vt:lpstr>
      <vt:lpstr>主界面</vt:lpstr>
      <vt:lpstr>MainActivity主要代码</vt:lpstr>
      <vt:lpstr>MainActivity主要代码(续)</vt:lpstr>
      <vt:lpstr>MainActivity主要代码(续)</vt:lpstr>
      <vt:lpstr>MainActivity主要代码(续)</vt:lpstr>
      <vt:lpstr>MainActivity主要代码</vt:lpstr>
      <vt:lpstr>运行情况</vt:lpstr>
      <vt:lpstr>改进一下服务器返回信息</vt:lpstr>
      <vt:lpstr>重新运行</vt:lpstr>
      <vt:lpstr>2. HttpClient编程</vt:lpstr>
      <vt:lpstr>HttpClient主要步骤（以Post为例）</vt:lpstr>
      <vt:lpstr>HttpClient主要步骤（以Post为例）</vt:lpstr>
      <vt:lpstr>HttpClient主要步骤（以Post为例）</vt:lpstr>
      <vt:lpstr>HttpClient主要步骤（以Post为例）</vt:lpstr>
      <vt:lpstr>Android客户端</vt:lpstr>
      <vt:lpstr>MainActivity主要代码</vt:lpstr>
      <vt:lpstr>MainActivity主要代码(续)</vt:lpstr>
      <vt:lpstr>MainActivity主要代码(续)</vt:lpstr>
      <vt:lpstr>运行情况同前例</vt:lpstr>
      <vt:lpstr>补充：HttpClient4.x对Get/Post请求的改进</vt:lpstr>
      <vt:lpstr>改进的代码</vt:lpstr>
      <vt:lpstr>12.3 调用Web服务</vt:lpstr>
      <vt:lpstr>理解Web服务</vt:lpstr>
      <vt:lpstr>理解Web服务(续)</vt:lpstr>
      <vt:lpstr>Web服务示例</vt:lpstr>
      <vt:lpstr>Web服务示例(续)</vt:lpstr>
      <vt:lpstr>调用手机号码归属地查询Web服务</vt:lpstr>
      <vt:lpstr>编程调用Web服务示例</vt:lpstr>
    </vt:vector>
  </TitlesOfParts>
  <Company>wust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移动平台软件设计</dc:title>
  <dc:creator>张智</dc:creator>
  <cp:lastModifiedBy>Administrator</cp:lastModifiedBy>
  <cp:revision>4815</cp:revision>
  <dcterms:created xsi:type="dcterms:W3CDTF">2004-09-05T12:24:12Z</dcterms:created>
  <dcterms:modified xsi:type="dcterms:W3CDTF">2020-04-02T05:53:57Z</dcterms:modified>
</cp:coreProperties>
</file>