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57" r:id="rId4"/>
    <p:sldId id="265" r:id="rId5"/>
    <p:sldId id="258" r:id="rId6"/>
    <p:sldId id="259" r:id="rId7"/>
    <p:sldId id="260" r:id="rId8"/>
    <p:sldId id="266" r:id="rId9"/>
    <p:sldId id="261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00FF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376D87-9743-4372-9B7C-CD0EA35F97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9F66D-9F4E-46E7-ABAF-D05D73E7C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28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EA848-9315-4C37-924F-78A83880F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2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8F0F7-FABF-4D7E-8DA1-F4C20F12A9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36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2C273-F25C-4B6E-8747-F876EFFD8A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77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535DC-0B69-481F-B3FF-C37CCF32DC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27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26364-10AE-4D4B-AB52-AF3540DE4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45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F993C-1BD5-4965-9982-8C9DFC636F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13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806BC-0918-4F6C-88C4-EFF5E9E00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2D3D4-1867-45A2-AB7C-BDD0E7A434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28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CF74D-26D1-40E3-BE4D-60C4277FF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2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F100D-BAF5-4344-B25C-11CBDF2A85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44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50000">
              <a:srgbClr val="FFFFCC"/>
            </a:gs>
            <a:gs pos="100000">
              <a:srgbClr val="CCFFC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763DBDD-E73B-4D39-B4E0-0C392AE74B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/>
          <p:cNvSpPr>
            <a:spLocks noGrp="1"/>
          </p:cNvSpPr>
          <p:nvPr>
            <p:ph type="title"/>
          </p:nvPr>
        </p:nvSpPr>
        <p:spPr>
          <a:xfrm>
            <a:off x="561975" y="758825"/>
            <a:ext cx="2247900" cy="384175"/>
          </a:xfrm>
        </p:spPr>
        <p:txBody>
          <a:bodyPr lIns="0" tIns="0" rIns="0" bIns="0">
            <a:spAutoFit/>
          </a:bodyPr>
          <a:lstStyle/>
          <a:p>
            <a:pPr marL="12700" eaLnBrk="1" hangingPunct="1">
              <a:lnSpc>
                <a:spcPts val="3038"/>
              </a:lnSpc>
            </a:pPr>
            <a:r>
              <a:rPr lang="zh-CN" altLang="zh-CN" sz="2500" smtClean="0">
                <a:solidFill>
                  <a:srgbClr val="007FFF"/>
                </a:solidFill>
                <a:cs typeface="Arial" panose="020B0604020202020204" pitchFamily="34" charset="0"/>
              </a:rPr>
              <a:t>1.2 </a:t>
            </a:r>
            <a:r>
              <a:rPr lang="zh-CN" altLang="zh-CN" sz="2300" smtClean="0">
                <a:solidFill>
                  <a:srgbClr val="007FFF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整数的表示</a:t>
            </a:r>
            <a:endParaRPr lang="zh-CN" altLang="zh-CN" sz="230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3" name="object 3"/>
          <p:cNvSpPr txBox="1">
            <a:spLocks noChangeArrowheads="1"/>
          </p:cNvSpPr>
          <p:nvPr/>
        </p:nvSpPr>
        <p:spPr bwMode="auto">
          <a:xfrm>
            <a:off x="561975" y="1303338"/>
            <a:ext cx="8120063" cy="33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90" rIns="0" bIns="0">
            <a:spAutoFit/>
          </a:bodyPr>
          <a:lstStyle>
            <a:lvl1pPr marL="12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  <a:buFontTx/>
              <a:buNone/>
            </a:pP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我们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平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时遇到的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整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数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通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常是以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进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制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表示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例如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51328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意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指</a:t>
            </a:r>
          </a:p>
          <a:p>
            <a:pPr eaLnBrk="1" hangingPunct="1">
              <a:spcBef>
                <a:spcPts val="38"/>
              </a:spcBef>
              <a:buFontTx/>
              <a:buNone/>
            </a:pPr>
            <a:endParaRPr lang="zh-CN" altLang="zh-CN" sz="1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5 </a:t>
            </a:r>
            <a:r>
              <a:rPr lang="zh-CN" altLang="zh-CN" sz="1900" b="1" i="1">
                <a:cs typeface="Arial" panose="020B0604020202020204" pitchFamily="34" charset="0"/>
              </a:rPr>
              <a:t>· 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zh-CN" altLang="zh-CN" sz="1900" b="1" baseline="33000">
                <a:latin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+ 1 </a:t>
            </a:r>
            <a:r>
              <a:rPr lang="zh-CN" altLang="zh-CN" sz="1900" b="1" i="1">
                <a:cs typeface="Arial" panose="020B0604020202020204" pitchFamily="34" charset="0"/>
              </a:rPr>
              <a:t>· 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zh-CN" altLang="zh-CN" sz="1900" b="1" baseline="33000">
                <a:latin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+ 3 </a:t>
            </a:r>
            <a:r>
              <a:rPr lang="zh-CN" altLang="zh-CN" sz="1900" b="1" i="1">
                <a:cs typeface="Arial" panose="020B0604020202020204" pitchFamily="34" charset="0"/>
              </a:rPr>
              <a:t>· 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zh-CN" altLang="zh-CN" sz="1900" b="1" baseline="33000">
                <a:latin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+ 2 </a:t>
            </a:r>
            <a:r>
              <a:rPr lang="zh-CN" altLang="zh-CN" sz="1900" b="1" i="1">
                <a:cs typeface="Arial" panose="020B0604020202020204" pitchFamily="34" charset="0"/>
              </a:rPr>
              <a:t>· 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zh-CN" altLang="zh-CN" sz="1900" b="1" baseline="33000">
                <a:latin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+ 8 </a:t>
            </a:r>
            <a:r>
              <a:rPr lang="zh-CN" altLang="zh-CN" sz="1900" b="1" i="1">
                <a:cs typeface="Arial" panose="020B0604020202020204" pitchFamily="34" charset="0"/>
              </a:rPr>
              <a:t>· 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zh-CN" altLang="zh-CN" sz="1900" b="1" baseline="33000"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zh-CN" altLang="zh-CN" sz="1900" b="1" i="1">
                <a:latin typeface="Bookman Old Style" panose="02050604050505020204" pitchFamily="18" charset="0"/>
              </a:rPr>
              <a:t>.</a:t>
            </a:r>
            <a:endParaRPr lang="zh-CN" altLang="zh-CN" sz="1900" b="1">
              <a:latin typeface="Bookman Old Style" panose="020506040505050202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1438"/>
              </a:spcBef>
              <a:buFontTx/>
              <a:buNone/>
            </a:pP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中</a:t>
            </a:r>
            <a:r>
              <a:rPr lang="zh-CN" altLang="zh-CN" sz="1400" b="1">
                <a:latin typeface="PMingLiU" panose="02020500000000000000" pitchFamily="18" charset="-120"/>
                <a:ea typeface="PMingLiU" panose="02020500000000000000" pitchFamily="18" charset="-120"/>
              </a:rPr>
              <a:t>国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是世界上</a:t>
            </a:r>
            <a:r>
              <a:rPr lang="zh-CN" altLang="zh-CN" sz="1400" b="1">
                <a:latin typeface="PMingLiU" panose="02020500000000000000" pitchFamily="18" charset="-120"/>
                <a:ea typeface="PMingLiU" panose="02020500000000000000" pitchFamily="18" charset="-120"/>
              </a:rPr>
              <a:t>最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早采用十进制的</a:t>
            </a:r>
            <a:r>
              <a:rPr lang="zh-CN" altLang="zh-CN" sz="1400" b="1">
                <a:latin typeface="PMingLiU" panose="02020500000000000000" pitchFamily="18" charset="-120"/>
                <a:ea typeface="PMingLiU" panose="02020500000000000000" pitchFamily="18" charset="-120"/>
              </a:rPr>
              <a:t>国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家</a:t>
            </a:r>
            <a:r>
              <a:rPr lang="zh-CN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春秋战</a:t>
            </a:r>
            <a:r>
              <a:rPr lang="zh-CN" altLang="zh-CN" sz="1400" b="1">
                <a:latin typeface="PMingLiU" panose="02020500000000000000" pitchFamily="18" charset="-120"/>
                <a:ea typeface="PMingLiU" panose="02020500000000000000" pitchFamily="18" charset="-120"/>
              </a:rPr>
              <a:t>国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时期已普遍使用的筹算就严格</a:t>
            </a:r>
            <a:r>
              <a:rPr lang="zh-CN" altLang="zh-CN" sz="1400" b="1">
                <a:latin typeface="PMingLiU" panose="02020500000000000000" pitchFamily="18" charset="-120"/>
                <a:ea typeface="PMingLiU" panose="02020500000000000000" pitchFamily="18" charset="-120"/>
              </a:rPr>
              <a:t>遵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循了十进位制</a:t>
            </a:r>
            <a:r>
              <a:rPr lang="zh-CN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见</a:t>
            </a:r>
            <a:r>
              <a:rPr lang="zh-CN" altLang="zh-CN" sz="1300" b="1">
                <a:latin typeface="PMingLiU" panose="02020500000000000000" pitchFamily="18" charset="-120"/>
                <a:ea typeface="PMingLiU" panose="02020500000000000000" pitchFamily="18" charset="-120"/>
              </a:rPr>
              <a:t>《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孙</a:t>
            </a:r>
            <a:r>
              <a:rPr lang="zh-CN" altLang="zh-CN" sz="1400" b="1">
                <a:latin typeface="PMingLiU" panose="02020500000000000000" pitchFamily="18" charset="-120"/>
                <a:ea typeface="PMingLiU" panose="02020500000000000000" pitchFamily="18" charset="-120"/>
              </a:rPr>
              <a:t>子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算经 </a:t>
            </a:r>
            <a:r>
              <a:rPr lang="zh-CN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1438"/>
              </a:spcBef>
              <a:buFontTx/>
              <a:buNone/>
            </a:pP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但在计算</a:t>
            </a:r>
            <a:r>
              <a:rPr lang="zh-CN" altLang="zh-CN" sz="1400" b="1">
                <a:latin typeface="PMingLiU" panose="02020500000000000000" pitchFamily="18" charset="-120"/>
                <a:ea typeface="PMingLiU" panose="02020500000000000000" pitchFamily="18" charset="-120"/>
              </a:rPr>
              <a:t>机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中</a:t>
            </a:r>
            <a:r>
              <a:rPr lang="zh-CN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, 51328  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要用</a:t>
            </a:r>
            <a:r>
              <a:rPr lang="zh-CN" altLang="zh-CN" sz="1600" b="1">
                <a:latin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进制</a:t>
            </a:r>
            <a:r>
              <a:rPr lang="zh-CN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1600" b="1">
                <a:latin typeface="Tahoma" panose="020B0604030504040204" pitchFamily="34" charset="0"/>
                <a:cs typeface="Tahoma" panose="020B0604030504040204" pitchFamily="34" charset="0"/>
              </a:rPr>
              <a:t>8 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进制</a:t>
            </a:r>
            <a:r>
              <a:rPr lang="zh-CN" altLang="zh-CN" sz="1400" b="1">
                <a:latin typeface="PMingLiU" panose="02020500000000000000" pitchFamily="18" charset="-120"/>
                <a:ea typeface="PMingLiU" panose="02020500000000000000" pitchFamily="18" charset="-120"/>
              </a:rPr>
              <a:t>或</a:t>
            </a:r>
            <a:r>
              <a:rPr lang="zh-CN" altLang="zh-CN" sz="1600" b="1">
                <a:latin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进制表示</a:t>
            </a:r>
            <a:r>
              <a:rPr lang="zh-CN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1438"/>
              </a:spcBef>
              <a:buFontTx/>
              <a:buNone/>
            </a:pP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为此</a:t>
            </a:r>
            <a:r>
              <a:rPr lang="zh-CN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我们考虑一</a:t>
            </a:r>
            <a:r>
              <a:rPr lang="zh-CN" altLang="zh-CN" sz="1400" b="1">
                <a:latin typeface="PMingLiU" panose="02020500000000000000" pitchFamily="18" charset="-120"/>
                <a:ea typeface="PMingLiU" panose="02020500000000000000" pitchFamily="18" charset="-120"/>
              </a:rPr>
              <a:t>般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的</a:t>
            </a:r>
            <a:r>
              <a:rPr lang="zh-CN" altLang="zh-CN" sz="1600" b="1" i="1">
                <a:latin typeface="Bookman Old Style" panose="02050604050505020204" pitchFamily="18" charset="0"/>
              </a:rPr>
              <a:t>b 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进制</a:t>
            </a:r>
            <a:r>
              <a:rPr lang="zh-CN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再考察 </a:t>
            </a:r>
            <a:r>
              <a:rPr lang="zh-CN" altLang="zh-CN" sz="1400" b="1">
                <a:latin typeface="PMingLiU" panose="02020500000000000000" pitchFamily="18" charset="-120"/>
                <a:ea typeface="PMingLiU" panose="02020500000000000000" pitchFamily="18" charset="-120"/>
              </a:rPr>
              <a:t>特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殊的</a:t>
            </a:r>
            <a:r>
              <a:rPr lang="zh-CN" altLang="zh-CN" sz="1600" b="1">
                <a:latin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进制</a:t>
            </a:r>
            <a:r>
              <a:rPr lang="zh-CN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1600" b="1">
                <a:latin typeface="Tahoma" panose="020B0604030504040204" pitchFamily="34" charset="0"/>
                <a:cs typeface="Tahoma" panose="020B0604030504040204" pitchFamily="34" charset="0"/>
              </a:rPr>
              <a:t>10 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进制</a:t>
            </a:r>
            <a:r>
              <a:rPr lang="zh-CN" altLang="zh-CN" sz="1400" b="1">
                <a:latin typeface="PMingLiU" panose="02020500000000000000" pitchFamily="18" charset="-120"/>
                <a:ea typeface="PMingLiU" panose="02020500000000000000" pitchFamily="18" charset="-120"/>
              </a:rPr>
              <a:t>和</a:t>
            </a:r>
            <a:r>
              <a:rPr lang="zh-CN" altLang="zh-CN" sz="1600" b="1">
                <a:latin typeface="Tahoma" panose="020B0604030504040204" pitchFamily="34" charset="0"/>
                <a:cs typeface="Tahoma" panose="020B0604030504040204" pitchFamily="34" charset="0"/>
              </a:rPr>
              <a:t>16 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进制</a:t>
            </a:r>
            <a:r>
              <a:rPr lang="zh-CN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运用欧几</a:t>
            </a:r>
            <a:r>
              <a:rPr lang="zh-CN" altLang="zh-CN" sz="1300" b="1">
                <a:latin typeface="PMingLiU" panose="02020500000000000000" pitchFamily="18" charset="-120"/>
                <a:ea typeface="PMingLiU" panose="02020500000000000000" pitchFamily="18" charset="-120"/>
              </a:rPr>
              <a:t>里</a:t>
            </a:r>
            <a:r>
              <a:rPr lang="zh-CN" altLang="zh-CN" sz="1500" b="1">
                <a:latin typeface="PMingLiU" panose="02020500000000000000" pitchFamily="18" charset="-120"/>
                <a:ea typeface="PMingLiU" panose="02020500000000000000" pitchFamily="18" charset="-120"/>
              </a:rPr>
              <a:t>得除</a:t>
            </a:r>
            <a:r>
              <a:rPr lang="zh-CN" altLang="zh-CN" sz="1400" b="1">
                <a:latin typeface="PMingLiU" panose="02020500000000000000" pitchFamily="18" charset="-120"/>
                <a:ea typeface="PMingLiU" panose="02020500000000000000" pitchFamily="18" charset="-120"/>
              </a:rPr>
              <a:t>法</a:t>
            </a:r>
            <a:endParaRPr lang="zh-CN" altLang="zh-C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3"/>
              </a:spcBef>
              <a:buFontTx/>
              <a:buNone/>
            </a:pPr>
            <a:endParaRPr lang="zh-CN" altLang="zh-C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80"/>
          <p:cNvSpPr>
            <a:spLocks noGrp="1"/>
          </p:cNvSpPr>
          <p:nvPr>
            <p:ph type="title"/>
          </p:nvPr>
        </p:nvSpPr>
        <p:spPr>
          <a:xfrm>
            <a:off x="561975" y="371475"/>
            <a:ext cx="2359025" cy="384175"/>
          </a:xfrm>
        </p:spPr>
        <p:txBody>
          <a:bodyPr lIns="0" tIns="17464" rIns="0" bIns="0">
            <a:spAutoFit/>
          </a:bodyPr>
          <a:lstStyle/>
          <a:p>
            <a:pPr marL="12700" eaLnBrk="1" hangingPunct="1">
              <a:spcBef>
                <a:spcPts val="138"/>
              </a:spcBef>
            </a:pPr>
            <a:r>
              <a:rPr lang="zh-CN" altLang="zh-CN" sz="2300" b="1" smtClean="0">
                <a:solidFill>
                  <a:srgbClr val="007FFF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各进制间的转换</a:t>
            </a:r>
            <a:endParaRPr lang="zh-CN" altLang="zh-CN" sz="2300" b="1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81" name="object 81"/>
          <p:cNvSpPr txBox="1">
            <a:spLocks noChangeArrowheads="1"/>
          </p:cNvSpPr>
          <p:nvPr/>
        </p:nvSpPr>
        <p:spPr bwMode="auto">
          <a:xfrm>
            <a:off x="561975" y="836613"/>
            <a:ext cx="682466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366" rIns="0" bIns="0">
            <a:spAutoFit/>
          </a:bodyPr>
          <a:lstStyle>
            <a:lvl1pPr marL="12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38"/>
              </a:spcBef>
              <a:buFontTx/>
              <a:buNone/>
            </a:pP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计算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机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也常用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8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进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制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或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16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进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制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或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64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进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制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等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1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738"/>
              </a:spcBef>
              <a:buFontTx/>
              <a:buNone/>
            </a:pP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738"/>
              </a:spcBef>
              <a:buFontTx/>
              <a:buNone/>
            </a:pP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例</a:t>
            </a:r>
            <a:r>
              <a:rPr lang="zh-CN" altLang="zh-CN" sz="1900" b="1">
                <a:latin typeface="Palatino Linotype" panose="02040502050505030304" pitchFamily="18" charset="0"/>
              </a:rPr>
              <a:t>1.2.2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转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换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16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进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制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zh-CN" sz="1900" b="1" i="1">
                <a:latin typeface="Bookman Old Style" panose="02050604050505020204" pitchFamily="18" charset="0"/>
              </a:rPr>
              <a:t>ABC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8)</a:t>
            </a:r>
            <a:r>
              <a:rPr lang="zh-CN" altLang="zh-CN" sz="1900" b="1" baseline="-11000">
                <a:latin typeface="Tahoma" panose="020B0604030504040204" pitchFamily="34" charset="0"/>
                <a:cs typeface="Tahoma" panose="020B0604030504040204" pitchFamily="34" charset="0"/>
              </a:rPr>
              <a:t>16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为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10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进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制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2" name="object 82"/>
          <p:cNvSpPr txBox="1">
            <a:spLocks noChangeArrowheads="1"/>
          </p:cNvSpPr>
          <p:nvPr/>
        </p:nvSpPr>
        <p:spPr bwMode="auto">
          <a:xfrm>
            <a:off x="685800" y="2971800"/>
            <a:ext cx="66294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106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984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84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84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84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84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4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4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4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4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888"/>
              </a:lnSpc>
              <a:spcBef>
                <a:spcPts val="113"/>
              </a:spcBef>
              <a:buFontTx/>
              <a:buNone/>
            </a:pPr>
            <a:r>
              <a:rPr lang="en-US" altLang="zh-CN" sz="13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zh-CN" sz="130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sz="1300"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zh-CN" altLang="zh-CN" sz="13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ts val="1588"/>
              </a:lnSpc>
              <a:spcBef>
                <a:spcPct val="0"/>
              </a:spcBef>
              <a:buFontTx/>
              <a:buNone/>
            </a:pPr>
            <a:r>
              <a:rPr lang="zh-CN" altLang="zh-CN" sz="190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zh-CN" sz="1900" i="1">
                <a:latin typeface="Bookman Old Style" panose="02050604050505020204" pitchFamily="18" charset="0"/>
              </a:rPr>
              <a:t>ABC</a:t>
            </a:r>
            <a:r>
              <a:rPr lang="zh-CN" altLang="zh-CN" sz="1900">
                <a:latin typeface="Tahoma" panose="020B0604030504040204" pitchFamily="34" charset="0"/>
                <a:cs typeface="Tahoma" panose="020B0604030504040204" pitchFamily="34" charset="0"/>
              </a:rPr>
              <a:t>8)</a:t>
            </a:r>
            <a:r>
              <a:rPr lang="zh-CN" altLang="zh-CN" sz="1900" baseline="-11000">
                <a:latin typeface="Tahoma" panose="020B0604030504040204" pitchFamily="34" charset="0"/>
                <a:cs typeface="Tahoma" panose="020B0604030504040204" pitchFamily="34" charset="0"/>
              </a:rPr>
              <a:t>16  </a:t>
            </a:r>
            <a:r>
              <a:rPr lang="zh-CN" altLang="zh-CN" sz="1900">
                <a:latin typeface="Tahoma" panose="020B0604030504040204" pitchFamily="34" charset="0"/>
                <a:cs typeface="Tahoma" panose="020B0604030504040204" pitchFamily="34" charset="0"/>
              </a:rPr>
              <a:t>= 10 </a:t>
            </a:r>
            <a:r>
              <a:rPr lang="zh-CN" altLang="zh-CN" sz="1900" i="1">
                <a:cs typeface="Arial" panose="020B0604020202020204" pitchFamily="34" charset="0"/>
              </a:rPr>
              <a:t>· </a:t>
            </a:r>
            <a:r>
              <a:rPr lang="zh-CN" altLang="zh-CN" sz="1900">
                <a:latin typeface="Tahoma" panose="020B0604030504040204" pitchFamily="34" charset="0"/>
                <a:cs typeface="Tahoma" panose="020B0604030504040204" pitchFamily="34" charset="0"/>
              </a:rPr>
              <a:t>16</a:t>
            </a:r>
            <a:r>
              <a:rPr lang="en-US" altLang="zh-CN" sz="1900" baseline="3000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zh-CN" altLang="zh-CN" sz="1900">
                <a:latin typeface="Tahoma" panose="020B0604030504040204" pitchFamily="34" charset="0"/>
                <a:cs typeface="Tahoma" panose="020B0604030504040204" pitchFamily="34" charset="0"/>
              </a:rPr>
              <a:t>+ 11 </a:t>
            </a:r>
            <a:r>
              <a:rPr lang="zh-CN" altLang="zh-CN" sz="1900" i="1">
                <a:cs typeface="Arial" panose="020B0604020202020204" pitchFamily="34" charset="0"/>
              </a:rPr>
              <a:t>· </a:t>
            </a:r>
            <a:r>
              <a:rPr lang="zh-CN" altLang="zh-CN" sz="1900">
                <a:latin typeface="Tahoma" panose="020B0604030504040204" pitchFamily="34" charset="0"/>
                <a:cs typeface="Tahoma" panose="020B0604030504040204" pitchFamily="34" charset="0"/>
              </a:rPr>
              <a:t>16</a:t>
            </a:r>
            <a:r>
              <a:rPr lang="en-US" altLang="zh-CN" sz="1900" baseline="3000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zh-CN" altLang="zh-CN" sz="1900">
                <a:latin typeface="Tahoma" panose="020B0604030504040204" pitchFamily="34" charset="0"/>
                <a:cs typeface="Tahoma" panose="020B0604030504040204" pitchFamily="34" charset="0"/>
              </a:rPr>
              <a:t>+ 12 </a:t>
            </a:r>
            <a:r>
              <a:rPr lang="zh-CN" altLang="zh-CN" sz="1900" i="1">
                <a:cs typeface="Arial" panose="020B0604020202020204" pitchFamily="34" charset="0"/>
              </a:rPr>
              <a:t>· </a:t>
            </a:r>
            <a:r>
              <a:rPr lang="zh-CN" altLang="zh-CN" sz="1900">
                <a:latin typeface="Tahoma" panose="020B0604030504040204" pitchFamily="34" charset="0"/>
                <a:cs typeface="Tahoma" panose="020B0604030504040204" pitchFamily="34" charset="0"/>
              </a:rPr>
              <a:t>16</a:t>
            </a:r>
            <a:r>
              <a:rPr lang="en-US" altLang="zh-CN" sz="1900" baseline="3000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zh-CN" altLang="zh-CN" sz="1900">
                <a:latin typeface="Tahoma" panose="020B0604030504040204" pitchFamily="34" charset="0"/>
                <a:cs typeface="Tahoma" panose="020B0604030504040204" pitchFamily="34" charset="0"/>
              </a:rPr>
              <a:t> + 8 = (43796)</a:t>
            </a:r>
            <a:r>
              <a:rPr lang="zh-CN" altLang="zh-CN" sz="1900" baseline="-11000">
                <a:latin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zh-CN" altLang="zh-CN" sz="1900" i="1">
                <a:latin typeface="Bookman Old Style" panose="02050604050505020204" pitchFamily="18" charset="0"/>
              </a:rPr>
              <a:t>.</a:t>
            </a:r>
            <a:endParaRPr lang="zh-CN" altLang="zh-CN" sz="1900">
              <a:latin typeface="Bookman Old Style" panose="02050604050505020204" pitchFamily="18" charset="0"/>
            </a:endParaRPr>
          </a:p>
          <a:p>
            <a:pPr eaLnBrk="1" hangingPunct="1">
              <a:spcBef>
                <a:spcPts val="1325"/>
              </a:spcBef>
              <a:buFontTx/>
              <a:buNone/>
            </a:pPr>
            <a:r>
              <a:rPr lang="zh-CN" altLang="zh-CN" sz="1700">
                <a:latin typeface="PMingLiU" panose="02020500000000000000" pitchFamily="18" charset="-120"/>
                <a:ea typeface="PMingLiU" panose="02020500000000000000" pitchFamily="18" charset="-120"/>
              </a:rPr>
              <a:t>为了方便各进</a:t>
            </a:r>
            <a:r>
              <a:rPr lang="zh-CN" altLang="zh-CN" sz="1600">
                <a:latin typeface="PMingLiU" panose="02020500000000000000" pitchFamily="18" charset="-120"/>
                <a:ea typeface="PMingLiU" panose="02020500000000000000" pitchFamily="18" charset="-120"/>
              </a:rPr>
              <a:t>制</a:t>
            </a:r>
            <a:r>
              <a:rPr lang="zh-CN" altLang="zh-CN" sz="1700">
                <a:latin typeface="PMingLiU" panose="02020500000000000000" pitchFamily="18" charset="-120"/>
                <a:ea typeface="PMingLiU" panose="02020500000000000000" pitchFamily="18" charset="-120"/>
              </a:rPr>
              <a:t>转</a:t>
            </a:r>
            <a:r>
              <a:rPr lang="zh-CN" altLang="zh-CN" sz="1600">
                <a:latin typeface="PMingLiU" panose="02020500000000000000" pitchFamily="18" charset="-120"/>
                <a:ea typeface="PMingLiU" panose="02020500000000000000" pitchFamily="18" charset="-120"/>
              </a:rPr>
              <a:t>换</a:t>
            </a:r>
            <a:r>
              <a:rPr lang="zh-CN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1600">
                <a:latin typeface="PMingLiU" panose="02020500000000000000" pitchFamily="18" charset="-120"/>
                <a:ea typeface="PMingLiU" panose="02020500000000000000" pitchFamily="18" charset="-120"/>
              </a:rPr>
              <a:t>是</a:t>
            </a:r>
            <a:r>
              <a:rPr lang="zh-CN" altLang="zh-CN" sz="1700">
                <a:latin typeface="PMingLiU" panose="02020500000000000000" pitchFamily="18" charset="-120"/>
                <a:ea typeface="PMingLiU" panose="02020500000000000000" pitchFamily="18" charset="-120"/>
              </a:rPr>
              <a:t>高效率</a:t>
            </a:r>
            <a:r>
              <a:rPr lang="zh-CN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170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以空间</a:t>
            </a:r>
            <a:r>
              <a:rPr lang="zh-CN" altLang="zh-CN" sz="160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换</a:t>
            </a:r>
            <a:r>
              <a:rPr lang="zh-CN" altLang="zh-CN" sz="170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时间</a:t>
            </a:r>
            <a:r>
              <a:rPr lang="zh-CN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zh-CN" sz="1700">
                <a:latin typeface="PMingLiU" panose="02020500000000000000" pitchFamily="18" charset="-120"/>
                <a:ea typeface="PMingLiU" panose="02020500000000000000" pitchFamily="18" charset="-120"/>
              </a:rPr>
              <a:t>可预</a:t>
            </a:r>
            <a:r>
              <a:rPr lang="zh-CN" altLang="zh-CN" sz="1600">
                <a:latin typeface="PMingLiU" panose="02020500000000000000" pitchFamily="18" charset="-120"/>
                <a:ea typeface="PMingLiU" panose="02020500000000000000" pitchFamily="18" charset="-120"/>
              </a:rPr>
              <a:t>制换</a:t>
            </a:r>
            <a:r>
              <a:rPr lang="zh-CN" altLang="zh-CN" sz="1700">
                <a:latin typeface="PMingLiU" panose="02020500000000000000" pitchFamily="18" charset="-120"/>
                <a:ea typeface="PMingLiU" panose="02020500000000000000" pitchFamily="18" charset="-120"/>
              </a:rPr>
              <a:t>算表</a:t>
            </a:r>
            <a:r>
              <a:rPr lang="zh-CN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A3ABC4-4BC2-4904-B28A-DE7C8E7E7CB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smtClean="0"/>
          </a:p>
        </p:txBody>
      </p:sp>
      <p:grpSp>
        <p:nvGrpSpPr>
          <p:cNvPr id="11354" name="Group 90"/>
          <p:cNvGrpSpPr>
            <a:grpSpLocks/>
          </p:cNvGrpSpPr>
          <p:nvPr/>
        </p:nvGrpSpPr>
        <p:grpSpPr bwMode="auto">
          <a:xfrm>
            <a:off x="304800" y="1676400"/>
            <a:ext cx="8458200" cy="4114800"/>
            <a:chOff x="240" y="864"/>
            <a:chExt cx="5328" cy="2592"/>
          </a:xfrm>
        </p:grpSpPr>
        <p:sp>
          <p:nvSpPr>
            <p:cNvPr id="13317" name="Rectangle 58"/>
            <p:cNvSpPr>
              <a:spLocks noChangeArrowheads="1"/>
            </p:cNvSpPr>
            <p:nvPr/>
          </p:nvSpPr>
          <p:spPr bwMode="auto">
            <a:xfrm>
              <a:off x="4680" y="3160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1111</a:t>
              </a:r>
            </a:p>
          </p:txBody>
        </p:sp>
        <p:sp>
          <p:nvSpPr>
            <p:cNvPr id="13318" name="Rectangle 57"/>
            <p:cNvSpPr>
              <a:spLocks noChangeArrowheads="1"/>
            </p:cNvSpPr>
            <p:nvPr/>
          </p:nvSpPr>
          <p:spPr bwMode="auto">
            <a:xfrm>
              <a:off x="3792" y="3160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3319" name="Rectangle 56"/>
            <p:cNvSpPr>
              <a:spLocks noChangeArrowheads="1"/>
            </p:cNvSpPr>
            <p:nvPr/>
          </p:nvSpPr>
          <p:spPr bwMode="auto">
            <a:xfrm>
              <a:off x="2928" y="3160"/>
              <a:ext cx="86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15</a:t>
              </a:r>
            </a:p>
          </p:txBody>
        </p:sp>
        <p:sp>
          <p:nvSpPr>
            <p:cNvPr id="13320" name="Rectangle 55"/>
            <p:cNvSpPr>
              <a:spLocks noChangeArrowheads="1"/>
            </p:cNvSpPr>
            <p:nvPr/>
          </p:nvSpPr>
          <p:spPr bwMode="auto">
            <a:xfrm>
              <a:off x="2016" y="3160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0111</a:t>
              </a:r>
            </a:p>
          </p:txBody>
        </p:sp>
        <p:sp>
          <p:nvSpPr>
            <p:cNvPr id="13321" name="Rectangle 54"/>
            <p:cNvSpPr>
              <a:spLocks noChangeArrowheads="1"/>
            </p:cNvSpPr>
            <p:nvPr/>
          </p:nvSpPr>
          <p:spPr bwMode="auto">
            <a:xfrm>
              <a:off x="1128" y="3160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7</a:t>
              </a:r>
            </a:p>
          </p:txBody>
        </p:sp>
        <p:sp>
          <p:nvSpPr>
            <p:cNvPr id="13322" name="Rectangle 53"/>
            <p:cNvSpPr>
              <a:spLocks noChangeArrowheads="1"/>
            </p:cNvSpPr>
            <p:nvPr/>
          </p:nvSpPr>
          <p:spPr bwMode="auto">
            <a:xfrm>
              <a:off x="240" y="3160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7</a:t>
              </a:r>
            </a:p>
          </p:txBody>
        </p:sp>
        <p:sp>
          <p:nvSpPr>
            <p:cNvPr id="13323" name="Rectangle 52"/>
            <p:cNvSpPr>
              <a:spLocks noChangeArrowheads="1"/>
            </p:cNvSpPr>
            <p:nvPr/>
          </p:nvSpPr>
          <p:spPr bwMode="auto">
            <a:xfrm>
              <a:off x="4680" y="2873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1110</a:t>
              </a:r>
            </a:p>
          </p:txBody>
        </p:sp>
        <p:sp>
          <p:nvSpPr>
            <p:cNvPr id="13324" name="Rectangle 51"/>
            <p:cNvSpPr>
              <a:spLocks noChangeArrowheads="1"/>
            </p:cNvSpPr>
            <p:nvPr/>
          </p:nvSpPr>
          <p:spPr bwMode="auto">
            <a:xfrm>
              <a:off x="3792" y="2873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325" name="Rectangle 50"/>
            <p:cNvSpPr>
              <a:spLocks noChangeArrowheads="1"/>
            </p:cNvSpPr>
            <p:nvPr/>
          </p:nvSpPr>
          <p:spPr bwMode="auto">
            <a:xfrm>
              <a:off x="2928" y="2873"/>
              <a:ext cx="86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14</a:t>
              </a:r>
            </a:p>
          </p:txBody>
        </p:sp>
        <p:sp>
          <p:nvSpPr>
            <p:cNvPr id="13326" name="Rectangle 49"/>
            <p:cNvSpPr>
              <a:spLocks noChangeArrowheads="1"/>
            </p:cNvSpPr>
            <p:nvPr/>
          </p:nvSpPr>
          <p:spPr bwMode="auto">
            <a:xfrm>
              <a:off x="2016" y="2873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0110</a:t>
              </a:r>
            </a:p>
          </p:txBody>
        </p:sp>
        <p:sp>
          <p:nvSpPr>
            <p:cNvPr id="13327" name="Rectangle 48"/>
            <p:cNvSpPr>
              <a:spLocks noChangeArrowheads="1"/>
            </p:cNvSpPr>
            <p:nvPr/>
          </p:nvSpPr>
          <p:spPr bwMode="auto">
            <a:xfrm>
              <a:off x="1128" y="2873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6</a:t>
              </a:r>
            </a:p>
          </p:txBody>
        </p:sp>
        <p:sp>
          <p:nvSpPr>
            <p:cNvPr id="13328" name="Rectangle 47"/>
            <p:cNvSpPr>
              <a:spLocks noChangeArrowheads="1"/>
            </p:cNvSpPr>
            <p:nvPr/>
          </p:nvSpPr>
          <p:spPr bwMode="auto">
            <a:xfrm>
              <a:off x="240" y="2873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6</a:t>
              </a:r>
            </a:p>
          </p:txBody>
        </p:sp>
        <p:sp>
          <p:nvSpPr>
            <p:cNvPr id="13329" name="Rectangle 46"/>
            <p:cNvSpPr>
              <a:spLocks noChangeArrowheads="1"/>
            </p:cNvSpPr>
            <p:nvPr/>
          </p:nvSpPr>
          <p:spPr bwMode="auto">
            <a:xfrm>
              <a:off x="4680" y="2586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1101</a:t>
              </a:r>
            </a:p>
          </p:txBody>
        </p:sp>
        <p:sp>
          <p:nvSpPr>
            <p:cNvPr id="13330" name="Rectangle 45"/>
            <p:cNvSpPr>
              <a:spLocks noChangeArrowheads="1"/>
            </p:cNvSpPr>
            <p:nvPr/>
          </p:nvSpPr>
          <p:spPr bwMode="auto">
            <a:xfrm>
              <a:off x="3792" y="2586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331" name="Rectangle 44"/>
            <p:cNvSpPr>
              <a:spLocks noChangeArrowheads="1"/>
            </p:cNvSpPr>
            <p:nvPr/>
          </p:nvSpPr>
          <p:spPr bwMode="auto">
            <a:xfrm>
              <a:off x="2928" y="2586"/>
              <a:ext cx="86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13</a:t>
              </a:r>
            </a:p>
          </p:txBody>
        </p:sp>
        <p:sp>
          <p:nvSpPr>
            <p:cNvPr id="13332" name="Rectangle 43"/>
            <p:cNvSpPr>
              <a:spLocks noChangeArrowheads="1"/>
            </p:cNvSpPr>
            <p:nvPr/>
          </p:nvSpPr>
          <p:spPr bwMode="auto">
            <a:xfrm>
              <a:off x="2016" y="2586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0101</a:t>
              </a:r>
            </a:p>
          </p:txBody>
        </p:sp>
        <p:sp>
          <p:nvSpPr>
            <p:cNvPr id="13333" name="Rectangle 42"/>
            <p:cNvSpPr>
              <a:spLocks noChangeArrowheads="1"/>
            </p:cNvSpPr>
            <p:nvPr/>
          </p:nvSpPr>
          <p:spPr bwMode="auto">
            <a:xfrm>
              <a:off x="1128" y="2586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5</a:t>
              </a:r>
            </a:p>
          </p:txBody>
        </p:sp>
        <p:sp>
          <p:nvSpPr>
            <p:cNvPr id="13334" name="Rectangle 41"/>
            <p:cNvSpPr>
              <a:spLocks noChangeArrowheads="1"/>
            </p:cNvSpPr>
            <p:nvPr/>
          </p:nvSpPr>
          <p:spPr bwMode="auto">
            <a:xfrm>
              <a:off x="240" y="2586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5</a:t>
              </a:r>
            </a:p>
          </p:txBody>
        </p:sp>
        <p:sp>
          <p:nvSpPr>
            <p:cNvPr id="13335" name="Rectangle 40"/>
            <p:cNvSpPr>
              <a:spLocks noChangeArrowheads="1"/>
            </p:cNvSpPr>
            <p:nvPr/>
          </p:nvSpPr>
          <p:spPr bwMode="auto">
            <a:xfrm>
              <a:off x="4680" y="2299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1100</a:t>
              </a:r>
            </a:p>
          </p:txBody>
        </p:sp>
        <p:sp>
          <p:nvSpPr>
            <p:cNvPr id="13336" name="Rectangle 39"/>
            <p:cNvSpPr>
              <a:spLocks noChangeArrowheads="1"/>
            </p:cNvSpPr>
            <p:nvPr/>
          </p:nvSpPr>
          <p:spPr bwMode="auto">
            <a:xfrm>
              <a:off x="3792" y="2299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337" name="Rectangle 38"/>
            <p:cNvSpPr>
              <a:spLocks noChangeArrowheads="1"/>
            </p:cNvSpPr>
            <p:nvPr/>
          </p:nvSpPr>
          <p:spPr bwMode="auto">
            <a:xfrm>
              <a:off x="2928" y="2299"/>
              <a:ext cx="86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12</a:t>
              </a:r>
            </a:p>
          </p:txBody>
        </p:sp>
        <p:sp>
          <p:nvSpPr>
            <p:cNvPr id="13338" name="Rectangle 37"/>
            <p:cNvSpPr>
              <a:spLocks noChangeArrowheads="1"/>
            </p:cNvSpPr>
            <p:nvPr/>
          </p:nvSpPr>
          <p:spPr bwMode="auto">
            <a:xfrm>
              <a:off x="2016" y="2299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0100</a:t>
              </a:r>
            </a:p>
          </p:txBody>
        </p:sp>
        <p:sp>
          <p:nvSpPr>
            <p:cNvPr id="13339" name="Rectangle 36"/>
            <p:cNvSpPr>
              <a:spLocks noChangeArrowheads="1"/>
            </p:cNvSpPr>
            <p:nvPr/>
          </p:nvSpPr>
          <p:spPr bwMode="auto">
            <a:xfrm>
              <a:off x="1128" y="2299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4</a:t>
              </a:r>
            </a:p>
          </p:txBody>
        </p:sp>
        <p:sp>
          <p:nvSpPr>
            <p:cNvPr id="13340" name="Rectangle 35"/>
            <p:cNvSpPr>
              <a:spLocks noChangeArrowheads="1"/>
            </p:cNvSpPr>
            <p:nvPr/>
          </p:nvSpPr>
          <p:spPr bwMode="auto">
            <a:xfrm>
              <a:off x="240" y="2299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4</a:t>
              </a:r>
            </a:p>
          </p:txBody>
        </p:sp>
        <p:sp>
          <p:nvSpPr>
            <p:cNvPr id="13341" name="Rectangle 34"/>
            <p:cNvSpPr>
              <a:spLocks noChangeArrowheads="1"/>
            </p:cNvSpPr>
            <p:nvPr/>
          </p:nvSpPr>
          <p:spPr bwMode="auto">
            <a:xfrm>
              <a:off x="4680" y="2012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1011</a:t>
              </a:r>
            </a:p>
          </p:txBody>
        </p:sp>
        <p:sp>
          <p:nvSpPr>
            <p:cNvPr id="13342" name="Rectangle 33"/>
            <p:cNvSpPr>
              <a:spLocks noChangeArrowheads="1"/>
            </p:cNvSpPr>
            <p:nvPr/>
          </p:nvSpPr>
          <p:spPr bwMode="auto">
            <a:xfrm>
              <a:off x="3792" y="2012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343" name="Rectangle 32"/>
            <p:cNvSpPr>
              <a:spLocks noChangeArrowheads="1"/>
            </p:cNvSpPr>
            <p:nvPr/>
          </p:nvSpPr>
          <p:spPr bwMode="auto">
            <a:xfrm>
              <a:off x="2928" y="2012"/>
              <a:ext cx="86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11</a:t>
              </a:r>
            </a:p>
          </p:txBody>
        </p:sp>
        <p:sp>
          <p:nvSpPr>
            <p:cNvPr id="13344" name="Rectangle 31"/>
            <p:cNvSpPr>
              <a:spLocks noChangeArrowheads="1"/>
            </p:cNvSpPr>
            <p:nvPr/>
          </p:nvSpPr>
          <p:spPr bwMode="auto">
            <a:xfrm>
              <a:off x="2016" y="2012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0011</a:t>
              </a:r>
            </a:p>
          </p:txBody>
        </p:sp>
        <p:sp>
          <p:nvSpPr>
            <p:cNvPr id="13345" name="Rectangle 30"/>
            <p:cNvSpPr>
              <a:spLocks noChangeArrowheads="1"/>
            </p:cNvSpPr>
            <p:nvPr/>
          </p:nvSpPr>
          <p:spPr bwMode="auto">
            <a:xfrm>
              <a:off x="1128" y="2012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13346" name="Rectangle 29"/>
            <p:cNvSpPr>
              <a:spLocks noChangeArrowheads="1"/>
            </p:cNvSpPr>
            <p:nvPr/>
          </p:nvSpPr>
          <p:spPr bwMode="auto">
            <a:xfrm>
              <a:off x="240" y="2012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13347" name="Rectangle 28"/>
            <p:cNvSpPr>
              <a:spLocks noChangeArrowheads="1"/>
            </p:cNvSpPr>
            <p:nvPr/>
          </p:nvSpPr>
          <p:spPr bwMode="auto">
            <a:xfrm>
              <a:off x="4680" y="1725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1010</a:t>
              </a:r>
            </a:p>
          </p:txBody>
        </p:sp>
        <p:sp>
          <p:nvSpPr>
            <p:cNvPr id="13348" name="Rectangle 27"/>
            <p:cNvSpPr>
              <a:spLocks noChangeArrowheads="1"/>
            </p:cNvSpPr>
            <p:nvPr/>
          </p:nvSpPr>
          <p:spPr bwMode="auto">
            <a:xfrm>
              <a:off x="3792" y="1725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349" name="Rectangle 26"/>
            <p:cNvSpPr>
              <a:spLocks noChangeArrowheads="1"/>
            </p:cNvSpPr>
            <p:nvPr/>
          </p:nvSpPr>
          <p:spPr bwMode="auto">
            <a:xfrm>
              <a:off x="2928" y="1725"/>
              <a:ext cx="86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10</a:t>
              </a:r>
            </a:p>
          </p:txBody>
        </p:sp>
        <p:sp>
          <p:nvSpPr>
            <p:cNvPr id="13350" name="Rectangle 25"/>
            <p:cNvSpPr>
              <a:spLocks noChangeArrowheads="1"/>
            </p:cNvSpPr>
            <p:nvPr/>
          </p:nvSpPr>
          <p:spPr bwMode="auto">
            <a:xfrm>
              <a:off x="2016" y="1725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0010</a:t>
              </a:r>
            </a:p>
          </p:txBody>
        </p:sp>
        <p:sp>
          <p:nvSpPr>
            <p:cNvPr id="13351" name="Rectangle 24"/>
            <p:cNvSpPr>
              <a:spLocks noChangeArrowheads="1"/>
            </p:cNvSpPr>
            <p:nvPr/>
          </p:nvSpPr>
          <p:spPr bwMode="auto">
            <a:xfrm>
              <a:off x="1128" y="1725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13352" name="Rectangle 23"/>
            <p:cNvSpPr>
              <a:spLocks noChangeArrowheads="1"/>
            </p:cNvSpPr>
            <p:nvPr/>
          </p:nvSpPr>
          <p:spPr bwMode="auto">
            <a:xfrm>
              <a:off x="240" y="1725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13353" name="Rectangle 22"/>
            <p:cNvSpPr>
              <a:spLocks noChangeArrowheads="1"/>
            </p:cNvSpPr>
            <p:nvPr/>
          </p:nvSpPr>
          <p:spPr bwMode="auto">
            <a:xfrm>
              <a:off x="4680" y="1438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1001</a:t>
              </a:r>
            </a:p>
          </p:txBody>
        </p:sp>
        <p:sp>
          <p:nvSpPr>
            <p:cNvPr id="13354" name="Rectangle 21"/>
            <p:cNvSpPr>
              <a:spLocks noChangeArrowheads="1"/>
            </p:cNvSpPr>
            <p:nvPr/>
          </p:nvSpPr>
          <p:spPr bwMode="auto">
            <a:xfrm>
              <a:off x="3792" y="1438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9</a:t>
              </a:r>
            </a:p>
          </p:txBody>
        </p:sp>
        <p:sp>
          <p:nvSpPr>
            <p:cNvPr id="13355" name="Rectangle 20"/>
            <p:cNvSpPr>
              <a:spLocks noChangeArrowheads="1"/>
            </p:cNvSpPr>
            <p:nvPr/>
          </p:nvSpPr>
          <p:spPr bwMode="auto">
            <a:xfrm>
              <a:off x="2928" y="1438"/>
              <a:ext cx="86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9</a:t>
              </a:r>
            </a:p>
          </p:txBody>
        </p:sp>
        <p:sp>
          <p:nvSpPr>
            <p:cNvPr id="13356" name="Rectangle 19"/>
            <p:cNvSpPr>
              <a:spLocks noChangeArrowheads="1"/>
            </p:cNvSpPr>
            <p:nvPr/>
          </p:nvSpPr>
          <p:spPr bwMode="auto">
            <a:xfrm>
              <a:off x="2016" y="1438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0001</a:t>
              </a:r>
            </a:p>
          </p:txBody>
        </p:sp>
        <p:sp>
          <p:nvSpPr>
            <p:cNvPr id="13357" name="Rectangle 18"/>
            <p:cNvSpPr>
              <a:spLocks noChangeArrowheads="1"/>
            </p:cNvSpPr>
            <p:nvPr/>
          </p:nvSpPr>
          <p:spPr bwMode="auto">
            <a:xfrm>
              <a:off x="1128" y="1438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3358" name="Rectangle 17"/>
            <p:cNvSpPr>
              <a:spLocks noChangeArrowheads="1"/>
            </p:cNvSpPr>
            <p:nvPr/>
          </p:nvSpPr>
          <p:spPr bwMode="auto">
            <a:xfrm>
              <a:off x="240" y="1438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3359" name="Rectangle 16"/>
            <p:cNvSpPr>
              <a:spLocks noChangeArrowheads="1"/>
            </p:cNvSpPr>
            <p:nvPr/>
          </p:nvSpPr>
          <p:spPr bwMode="auto">
            <a:xfrm>
              <a:off x="4680" y="1151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1000</a:t>
              </a:r>
            </a:p>
          </p:txBody>
        </p:sp>
        <p:sp>
          <p:nvSpPr>
            <p:cNvPr id="13360" name="Rectangle 15"/>
            <p:cNvSpPr>
              <a:spLocks noChangeArrowheads="1"/>
            </p:cNvSpPr>
            <p:nvPr/>
          </p:nvSpPr>
          <p:spPr bwMode="auto">
            <a:xfrm>
              <a:off x="3792" y="1151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8</a:t>
              </a:r>
            </a:p>
          </p:txBody>
        </p:sp>
        <p:sp>
          <p:nvSpPr>
            <p:cNvPr id="13361" name="Rectangle 14"/>
            <p:cNvSpPr>
              <a:spLocks noChangeArrowheads="1"/>
            </p:cNvSpPr>
            <p:nvPr/>
          </p:nvSpPr>
          <p:spPr bwMode="auto">
            <a:xfrm>
              <a:off x="2928" y="1151"/>
              <a:ext cx="86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8</a:t>
              </a:r>
            </a:p>
          </p:txBody>
        </p:sp>
        <p:sp>
          <p:nvSpPr>
            <p:cNvPr id="13362" name="Rectangle 13"/>
            <p:cNvSpPr>
              <a:spLocks noChangeArrowheads="1"/>
            </p:cNvSpPr>
            <p:nvPr/>
          </p:nvSpPr>
          <p:spPr bwMode="auto">
            <a:xfrm>
              <a:off x="2016" y="1151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0000</a:t>
              </a:r>
            </a:p>
          </p:txBody>
        </p:sp>
        <p:sp>
          <p:nvSpPr>
            <p:cNvPr id="13363" name="Rectangle 12"/>
            <p:cNvSpPr>
              <a:spLocks noChangeArrowheads="1"/>
            </p:cNvSpPr>
            <p:nvPr/>
          </p:nvSpPr>
          <p:spPr bwMode="auto">
            <a:xfrm>
              <a:off x="1128" y="1151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3364" name="Rectangle 11"/>
            <p:cNvSpPr>
              <a:spLocks noChangeArrowheads="1"/>
            </p:cNvSpPr>
            <p:nvPr/>
          </p:nvSpPr>
          <p:spPr bwMode="auto">
            <a:xfrm>
              <a:off x="240" y="1151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3365" name="Rectangle 10"/>
            <p:cNvSpPr>
              <a:spLocks noChangeArrowheads="1"/>
            </p:cNvSpPr>
            <p:nvPr/>
          </p:nvSpPr>
          <p:spPr bwMode="auto">
            <a:xfrm>
              <a:off x="4680" y="864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二进制</a:t>
              </a:r>
            </a:p>
          </p:txBody>
        </p:sp>
        <p:sp>
          <p:nvSpPr>
            <p:cNvPr id="13366" name="Rectangle 9"/>
            <p:cNvSpPr>
              <a:spLocks noChangeArrowheads="1"/>
            </p:cNvSpPr>
            <p:nvPr/>
          </p:nvSpPr>
          <p:spPr bwMode="auto">
            <a:xfrm>
              <a:off x="3792" y="864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十六进制</a:t>
              </a:r>
            </a:p>
          </p:txBody>
        </p:sp>
        <p:sp>
          <p:nvSpPr>
            <p:cNvPr id="13367" name="Rectangle 8"/>
            <p:cNvSpPr>
              <a:spLocks noChangeArrowheads="1"/>
            </p:cNvSpPr>
            <p:nvPr/>
          </p:nvSpPr>
          <p:spPr bwMode="auto">
            <a:xfrm>
              <a:off x="2928" y="864"/>
              <a:ext cx="86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十进制</a:t>
              </a:r>
            </a:p>
          </p:txBody>
        </p:sp>
        <p:sp>
          <p:nvSpPr>
            <p:cNvPr id="13368" name="Rectangle 7"/>
            <p:cNvSpPr>
              <a:spLocks noChangeArrowheads="1"/>
            </p:cNvSpPr>
            <p:nvPr/>
          </p:nvSpPr>
          <p:spPr bwMode="auto">
            <a:xfrm>
              <a:off x="2016" y="864"/>
              <a:ext cx="9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二进制</a:t>
              </a:r>
            </a:p>
          </p:txBody>
        </p:sp>
        <p:sp>
          <p:nvSpPr>
            <p:cNvPr id="13369" name="Rectangle 6"/>
            <p:cNvSpPr>
              <a:spLocks noChangeArrowheads="1"/>
            </p:cNvSpPr>
            <p:nvPr/>
          </p:nvSpPr>
          <p:spPr bwMode="auto">
            <a:xfrm>
              <a:off x="1128" y="864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十六进制</a:t>
              </a:r>
            </a:p>
          </p:txBody>
        </p:sp>
        <p:sp>
          <p:nvSpPr>
            <p:cNvPr id="13370" name="Rectangle 5"/>
            <p:cNvSpPr>
              <a:spLocks noChangeArrowheads="1"/>
            </p:cNvSpPr>
            <p:nvPr/>
          </p:nvSpPr>
          <p:spPr bwMode="auto">
            <a:xfrm>
              <a:off x="240" y="864"/>
              <a:ext cx="8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十进制</a:t>
              </a:r>
            </a:p>
          </p:txBody>
        </p:sp>
        <p:sp>
          <p:nvSpPr>
            <p:cNvPr id="13371" name="Line 59"/>
            <p:cNvSpPr>
              <a:spLocks noChangeShapeType="1"/>
            </p:cNvSpPr>
            <p:nvPr/>
          </p:nvSpPr>
          <p:spPr bwMode="auto">
            <a:xfrm>
              <a:off x="240" y="864"/>
              <a:ext cx="53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Line 60"/>
            <p:cNvSpPr>
              <a:spLocks noChangeShapeType="1"/>
            </p:cNvSpPr>
            <p:nvPr/>
          </p:nvSpPr>
          <p:spPr bwMode="auto">
            <a:xfrm>
              <a:off x="240" y="1151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Line 61"/>
            <p:cNvSpPr>
              <a:spLocks noChangeShapeType="1"/>
            </p:cNvSpPr>
            <p:nvPr/>
          </p:nvSpPr>
          <p:spPr bwMode="auto">
            <a:xfrm>
              <a:off x="240" y="1438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Line 62"/>
            <p:cNvSpPr>
              <a:spLocks noChangeShapeType="1"/>
            </p:cNvSpPr>
            <p:nvPr/>
          </p:nvSpPr>
          <p:spPr bwMode="auto">
            <a:xfrm>
              <a:off x="240" y="1725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Line 63"/>
            <p:cNvSpPr>
              <a:spLocks noChangeShapeType="1"/>
            </p:cNvSpPr>
            <p:nvPr/>
          </p:nvSpPr>
          <p:spPr bwMode="auto">
            <a:xfrm>
              <a:off x="240" y="2012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6" name="Line 64"/>
            <p:cNvSpPr>
              <a:spLocks noChangeShapeType="1"/>
            </p:cNvSpPr>
            <p:nvPr/>
          </p:nvSpPr>
          <p:spPr bwMode="auto">
            <a:xfrm>
              <a:off x="240" y="2299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Line 65"/>
            <p:cNvSpPr>
              <a:spLocks noChangeShapeType="1"/>
            </p:cNvSpPr>
            <p:nvPr/>
          </p:nvSpPr>
          <p:spPr bwMode="auto">
            <a:xfrm>
              <a:off x="240" y="2586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Line 66"/>
            <p:cNvSpPr>
              <a:spLocks noChangeShapeType="1"/>
            </p:cNvSpPr>
            <p:nvPr/>
          </p:nvSpPr>
          <p:spPr bwMode="auto">
            <a:xfrm>
              <a:off x="240" y="2873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Line 67"/>
            <p:cNvSpPr>
              <a:spLocks noChangeShapeType="1"/>
            </p:cNvSpPr>
            <p:nvPr/>
          </p:nvSpPr>
          <p:spPr bwMode="auto">
            <a:xfrm>
              <a:off x="240" y="3160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Line 68"/>
            <p:cNvSpPr>
              <a:spLocks noChangeShapeType="1"/>
            </p:cNvSpPr>
            <p:nvPr/>
          </p:nvSpPr>
          <p:spPr bwMode="auto">
            <a:xfrm>
              <a:off x="240" y="3447"/>
              <a:ext cx="53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Line 69"/>
            <p:cNvSpPr>
              <a:spLocks noChangeShapeType="1"/>
            </p:cNvSpPr>
            <p:nvPr/>
          </p:nvSpPr>
          <p:spPr bwMode="auto">
            <a:xfrm>
              <a:off x="240" y="864"/>
              <a:ext cx="0" cy="258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Line 70"/>
            <p:cNvSpPr>
              <a:spLocks noChangeShapeType="1"/>
            </p:cNvSpPr>
            <p:nvPr/>
          </p:nvSpPr>
          <p:spPr bwMode="auto">
            <a:xfrm>
              <a:off x="1128" y="864"/>
              <a:ext cx="0" cy="2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3" name="Line 71"/>
            <p:cNvSpPr>
              <a:spLocks noChangeShapeType="1"/>
            </p:cNvSpPr>
            <p:nvPr/>
          </p:nvSpPr>
          <p:spPr bwMode="auto">
            <a:xfrm>
              <a:off x="2016" y="864"/>
              <a:ext cx="0" cy="2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4" name="Line 72"/>
            <p:cNvSpPr>
              <a:spLocks noChangeShapeType="1"/>
            </p:cNvSpPr>
            <p:nvPr/>
          </p:nvSpPr>
          <p:spPr bwMode="auto">
            <a:xfrm>
              <a:off x="2928" y="864"/>
              <a:ext cx="0" cy="2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Line 73"/>
            <p:cNvSpPr>
              <a:spLocks noChangeShapeType="1"/>
            </p:cNvSpPr>
            <p:nvPr/>
          </p:nvSpPr>
          <p:spPr bwMode="auto">
            <a:xfrm>
              <a:off x="3792" y="864"/>
              <a:ext cx="0" cy="2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Line 74"/>
            <p:cNvSpPr>
              <a:spLocks noChangeShapeType="1"/>
            </p:cNvSpPr>
            <p:nvPr/>
          </p:nvSpPr>
          <p:spPr bwMode="auto">
            <a:xfrm>
              <a:off x="4680" y="864"/>
              <a:ext cx="0" cy="2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Line 75"/>
            <p:cNvSpPr>
              <a:spLocks noChangeShapeType="1"/>
            </p:cNvSpPr>
            <p:nvPr/>
          </p:nvSpPr>
          <p:spPr bwMode="auto">
            <a:xfrm>
              <a:off x="5568" y="864"/>
              <a:ext cx="0" cy="258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8" name="Line 86"/>
            <p:cNvSpPr>
              <a:spLocks noChangeShapeType="1"/>
            </p:cNvSpPr>
            <p:nvPr/>
          </p:nvSpPr>
          <p:spPr bwMode="auto">
            <a:xfrm>
              <a:off x="2928" y="864"/>
              <a:ext cx="0" cy="259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53" name="Rectangle 89"/>
          <p:cNvSpPr>
            <a:spLocks noChangeArrowheads="1"/>
          </p:cNvSpPr>
          <p:nvPr/>
        </p:nvSpPr>
        <p:spPr bwMode="auto">
          <a:xfrm>
            <a:off x="1828800" y="838200"/>
            <a:ext cx="5364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二进制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十进制和十六进制换算表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25EA61-C378-446F-AC63-F21E4EFA838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smtClean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79248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一般地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将十进制转换为二进制比转换为十六进制要容易些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r>
              <a:rPr lang="zh-CN" altLang="en-US" sz="2800" b="1">
                <a:latin typeface="宋体" panose="02010600030101010101" pitchFamily="2" charset="-122"/>
              </a:rPr>
              <a:t>因此要将十进制转换为十六进制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可先将十进制转换为二进制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再将二进制转换为十六进制</a:t>
            </a:r>
            <a:r>
              <a:rPr lang="en-US" altLang="zh-CN" sz="2800" b="1">
                <a:latin typeface="宋体" panose="02010600030101010101" pitchFamily="2" charset="-122"/>
              </a:rPr>
              <a:t>.(</a:t>
            </a:r>
            <a:r>
              <a:rPr lang="zh-CN" altLang="en-US" sz="2800" b="1">
                <a:latin typeface="宋体" panose="02010600030101010101" pitchFamily="2" charset="-122"/>
              </a:rPr>
              <a:t>四位二进制数对应一个十六进制数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295400" y="2667000"/>
          <a:ext cx="6705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2921000" imgH="482600" progId="Equation.DSMT4">
                  <p:embed/>
                </p:oleObj>
              </mc:Choice>
              <mc:Fallback>
                <p:oleObj name="Equation" r:id="rId3" imgW="29210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67000"/>
                        <a:ext cx="6705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311275" y="3810000"/>
          <a:ext cx="545465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2159000" imgH="457200" progId="Equation.DSMT4">
                  <p:embed/>
                </p:oleObj>
              </mc:Choice>
              <mc:Fallback>
                <p:oleObj name="Equation" r:id="rId5" imgW="2159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3810000"/>
                        <a:ext cx="545465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609600" y="5105400"/>
          <a:ext cx="6324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7" imgW="2590800" imgH="228600" progId="Equation.DSMT4">
                  <p:embed/>
                </p:oleObj>
              </mc:Choice>
              <mc:Fallback>
                <p:oleObj name="Equation" r:id="rId7" imgW="25908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6324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219200" y="5791200"/>
          <a:ext cx="61420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9" imgW="2476500" imgH="228600" progId="Equation.DSMT4">
                  <p:embed/>
                </p:oleObj>
              </mc:Choice>
              <mc:Fallback>
                <p:oleObj name="Equation" r:id="rId9" imgW="24765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91200"/>
                        <a:ext cx="61420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3FE7EA-5328-4655-A304-9E75278F4A3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3671888" cy="731838"/>
          </a:xfrm>
        </p:spPr>
        <p:txBody>
          <a:bodyPr/>
          <a:lstStyle/>
          <a:p>
            <a:pPr algn="l" eaLnBrk="1" hangingPunct="1"/>
            <a:r>
              <a:rPr lang="en-US" altLang="zh-CN" sz="3200" b="1" smtClean="0">
                <a:solidFill>
                  <a:srgbClr val="0000FF"/>
                </a:solidFill>
                <a:latin typeface="宋体" panose="02010600030101010101" pitchFamily="2" charset="-122"/>
              </a:rPr>
              <a:t>1.2 </a:t>
            </a:r>
            <a:r>
              <a:rPr lang="zh-CN" altLang="en-US" sz="3200" b="1" smtClean="0">
                <a:solidFill>
                  <a:srgbClr val="0000FF"/>
                </a:solidFill>
                <a:latin typeface="宋体" panose="02010600030101010101" pitchFamily="2" charset="-122"/>
              </a:rPr>
              <a:t>整数的表示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84213" y="1412875"/>
          <a:ext cx="7991475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3289300" imgH="1193800" progId="Equation.DSMT4">
                  <p:embed/>
                </p:oleObj>
              </mc:Choice>
              <mc:Fallback>
                <p:oleObj name="Equation" r:id="rId3" imgW="3289300" imgH="119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7991475" cy="290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331913" y="4437063"/>
          <a:ext cx="31670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1358310" imgH="203112" progId="Equation.DSMT4">
                  <p:embed/>
                </p:oleObj>
              </mc:Choice>
              <mc:Fallback>
                <p:oleObj name="Equation" r:id="rId5" imgW="1358310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37063"/>
                        <a:ext cx="31670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908175" y="5013325"/>
          <a:ext cx="57610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7" imgW="2311400" imgH="228600" progId="Equation.DSMT4">
                  <p:embed/>
                </p:oleObj>
              </mc:Choice>
              <mc:Fallback>
                <p:oleObj name="Equation" r:id="rId7" imgW="23114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13325"/>
                        <a:ext cx="576103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835150" y="5661025"/>
          <a:ext cx="57086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9" imgW="2273300" imgH="228600" progId="Equation.DSMT4">
                  <p:embed/>
                </p:oleObj>
              </mc:Choice>
              <mc:Fallback>
                <p:oleObj name="Equation" r:id="rId9" imgW="22733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661025"/>
                        <a:ext cx="57086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D575E2-942E-4B3D-BD43-4FE0B90FAA5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/>
          </a:p>
        </p:txBody>
      </p:sp>
      <p:graphicFrame>
        <p:nvGraphicFramePr>
          <p:cNvPr id="5123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58888" y="620713"/>
          <a:ext cx="6553200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5" imgW="2413000" imgH="927100" progId="Equation.DSMT4">
                  <p:embed/>
                </p:oleObj>
              </mc:Choice>
              <mc:Fallback>
                <p:oleObj name="Equation" r:id="rId5" imgW="2413000" imgH="927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20713"/>
                        <a:ext cx="6553200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11188" y="3357563"/>
          <a:ext cx="1262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7" imgW="507780" imgH="203112" progId="Equation.DSMT4">
                  <p:embed/>
                </p:oleObj>
              </mc:Choice>
              <mc:Fallback>
                <p:oleObj name="Equation" r:id="rId7" imgW="507780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57563"/>
                        <a:ext cx="12620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331913" y="4005263"/>
          <a:ext cx="62642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9" imgW="2286000" imgH="228600" progId="Equation.DSMT4">
                  <p:embed/>
                </p:oleObj>
              </mc:Choice>
              <mc:Fallback>
                <p:oleObj name="Equation" r:id="rId9" imgW="2286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626427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611188" y="4797425"/>
          <a:ext cx="80660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1" imgW="3390900" imgH="228600" progId="Equation.DSMT4">
                  <p:embed/>
                </p:oleObj>
              </mc:Choice>
              <mc:Fallback>
                <p:oleObj name="Equation" r:id="rId11" imgW="33909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97425"/>
                        <a:ext cx="80660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630238" y="5516563"/>
          <a:ext cx="67294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3" imgW="2806700" imgH="228600" progId="Equation.DSMT4">
                  <p:embed/>
                </p:oleObj>
              </mc:Choice>
              <mc:Fallback>
                <p:oleObj name="Equation" r:id="rId13" imgW="28067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5516563"/>
                        <a:ext cx="672941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14E815-8C8A-4130-96D4-F246C296607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/>
          </a:p>
        </p:txBody>
      </p:sp>
      <p:sp>
        <p:nvSpPr>
          <p:cNvPr id="3" name="矩形 2"/>
          <p:cNvSpPr/>
          <p:nvPr/>
        </p:nvSpPr>
        <p:spPr>
          <a:xfrm>
            <a:off x="914400" y="1982788"/>
            <a:ext cx="7086600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Bef>
                <a:spcPts val="695"/>
              </a:spcBef>
              <a:defRPr/>
            </a:pPr>
            <a:r>
              <a:rPr lang="en-US" altLang="zh-CN" sz="2400" b="1" i="1" spc="-70" dirty="0">
                <a:latin typeface="Bookman Old Style"/>
                <a:cs typeface="Bookman Old Style"/>
              </a:rPr>
              <a:t>n </a:t>
            </a:r>
            <a:r>
              <a:rPr lang="en-US" altLang="zh-CN" sz="2400" b="1" spc="-20" dirty="0">
                <a:latin typeface="Tahoma"/>
                <a:cs typeface="Tahoma"/>
              </a:rPr>
              <a:t>= </a:t>
            </a:r>
            <a:r>
              <a:rPr lang="en-US" altLang="zh-CN" sz="2400" b="1" i="1" spc="-200" dirty="0">
                <a:latin typeface="Bookman Old Style"/>
                <a:cs typeface="Bookman Old Style"/>
              </a:rPr>
              <a:t>q</a:t>
            </a:r>
            <a:r>
              <a:rPr lang="en-US" altLang="zh-CN" sz="2400" b="1" spc="-300" baseline="-11111" dirty="0">
                <a:latin typeface="Tahoma"/>
                <a:cs typeface="Tahoma"/>
              </a:rPr>
              <a:t>0</a:t>
            </a:r>
            <a:r>
              <a:rPr lang="en-US" altLang="zh-CN" sz="2400" b="1" i="1" spc="-200" dirty="0">
                <a:latin typeface="Bookman Old Style"/>
                <a:cs typeface="Bookman Old Style"/>
              </a:rPr>
              <a:t>b </a:t>
            </a:r>
            <a:r>
              <a:rPr lang="en-US" altLang="zh-CN" sz="2400" b="1" spc="-20" dirty="0">
                <a:latin typeface="Tahoma"/>
                <a:cs typeface="Tahoma"/>
              </a:rPr>
              <a:t>+ </a:t>
            </a:r>
            <a:r>
              <a:rPr lang="en-US" altLang="zh-CN" sz="2400" b="1" i="1" spc="-135" dirty="0">
                <a:latin typeface="Bookman Old Style"/>
                <a:cs typeface="Bookman Old Style"/>
              </a:rPr>
              <a:t>a</a:t>
            </a:r>
            <a:r>
              <a:rPr lang="en-US" altLang="zh-CN" sz="2400" b="1" spc="-202" baseline="-11111" dirty="0">
                <a:latin typeface="Tahoma"/>
                <a:cs typeface="Tahoma"/>
              </a:rPr>
              <a:t>0 </a:t>
            </a:r>
            <a:r>
              <a:rPr lang="en-US" altLang="zh-CN" sz="2400" b="1" spc="-20" dirty="0">
                <a:latin typeface="Tahoma"/>
                <a:cs typeface="Tahoma"/>
              </a:rPr>
              <a:t>= </a:t>
            </a:r>
            <a:r>
              <a:rPr lang="en-US" altLang="zh-CN" sz="2400" b="1" spc="-165" dirty="0">
                <a:latin typeface="Tahoma"/>
                <a:cs typeface="Tahoma"/>
              </a:rPr>
              <a:t>(</a:t>
            </a:r>
            <a:r>
              <a:rPr lang="en-US" altLang="zh-CN" sz="2400" b="1" i="1" spc="-165" dirty="0">
                <a:latin typeface="Bookman Old Style"/>
                <a:cs typeface="Bookman Old Style"/>
              </a:rPr>
              <a:t>q</a:t>
            </a:r>
            <a:r>
              <a:rPr lang="en-US" altLang="zh-CN" sz="2400" b="1" spc="-247" baseline="-11111" dirty="0">
                <a:latin typeface="Tahoma"/>
                <a:cs typeface="Tahoma"/>
              </a:rPr>
              <a:t>1</a:t>
            </a:r>
            <a:r>
              <a:rPr lang="en-US" altLang="zh-CN" sz="2400" b="1" i="1" spc="-165" dirty="0">
                <a:latin typeface="Bookman Old Style"/>
                <a:cs typeface="Bookman Old Style"/>
              </a:rPr>
              <a:t>b </a:t>
            </a:r>
            <a:r>
              <a:rPr lang="en-US" altLang="zh-CN" sz="2400" b="1" spc="-20" dirty="0">
                <a:latin typeface="Tahoma"/>
                <a:cs typeface="Tahoma"/>
              </a:rPr>
              <a:t>+ </a:t>
            </a:r>
            <a:r>
              <a:rPr lang="en-US" altLang="zh-CN" sz="2400" b="1" i="1" spc="-155" dirty="0">
                <a:latin typeface="Bookman Old Style"/>
                <a:cs typeface="Bookman Old Style"/>
              </a:rPr>
              <a:t>a</a:t>
            </a:r>
            <a:r>
              <a:rPr lang="en-US" altLang="zh-CN" sz="2400" b="1" spc="-232" baseline="-11111" dirty="0">
                <a:latin typeface="Tahoma"/>
                <a:cs typeface="Tahoma"/>
              </a:rPr>
              <a:t>1</a:t>
            </a:r>
            <a:r>
              <a:rPr lang="en-US" altLang="zh-CN" sz="2400" b="1" spc="-155" dirty="0">
                <a:latin typeface="Tahoma"/>
                <a:cs typeface="Tahoma"/>
              </a:rPr>
              <a:t>)</a:t>
            </a:r>
            <a:r>
              <a:rPr lang="en-US" altLang="zh-CN" sz="2400" b="1" i="1" spc="-155" dirty="0">
                <a:latin typeface="Bookman Old Style"/>
                <a:cs typeface="Bookman Old Style"/>
              </a:rPr>
              <a:t>b </a:t>
            </a:r>
            <a:r>
              <a:rPr lang="en-US" altLang="zh-CN" sz="2400" b="1" spc="-20" dirty="0">
                <a:latin typeface="Tahoma"/>
                <a:cs typeface="Tahoma"/>
              </a:rPr>
              <a:t>+ </a:t>
            </a:r>
            <a:r>
              <a:rPr lang="en-US" altLang="zh-CN" sz="2400" b="1" i="1" spc="-135" dirty="0">
                <a:latin typeface="Bookman Old Style"/>
                <a:cs typeface="Bookman Old Style"/>
              </a:rPr>
              <a:t>a</a:t>
            </a:r>
            <a:r>
              <a:rPr lang="en-US" altLang="zh-CN" sz="2400" b="1" spc="-202" baseline="-11111" dirty="0">
                <a:latin typeface="Tahoma"/>
                <a:cs typeface="Tahoma"/>
              </a:rPr>
              <a:t>0 </a:t>
            </a:r>
            <a:r>
              <a:rPr lang="en-US" altLang="zh-CN" sz="2400" b="1" spc="-20" dirty="0">
                <a:latin typeface="Tahoma"/>
                <a:cs typeface="Tahoma"/>
              </a:rPr>
              <a:t>= </a:t>
            </a:r>
            <a:r>
              <a:rPr lang="en-US" altLang="zh-CN" sz="2400" b="1" i="1" spc="-165" dirty="0">
                <a:latin typeface="Bookman Old Style"/>
                <a:cs typeface="Bookman Old Style"/>
              </a:rPr>
              <a:t>q</a:t>
            </a:r>
            <a:r>
              <a:rPr lang="en-US" altLang="zh-CN" sz="2400" b="1" spc="-247" baseline="-11111" dirty="0">
                <a:latin typeface="Tahoma"/>
                <a:cs typeface="Tahoma"/>
              </a:rPr>
              <a:t>1</a:t>
            </a:r>
            <a:r>
              <a:rPr lang="en-US" altLang="zh-CN" sz="2400" b="1" i="1" spc="-165" dirty="0">
                <a:latin typeface="Bookman Old Style"/>
                <a:cs typeface="Bookman Old Style"/>
              </a:rPr>
              <a:t>b</a:t>
            </a:r>
            <a:r>
              <a:rPr lang="en-US" altLang="zh-CN" sz="2400" b="1" spc="-247" baseline="28888" dirty="0">
                <a:latin typeface="Tahoma"/>
                <a:cs typeface="Tahoma"/>
              </a:rPr>
              <a:t>2 </a:t>
            </a:r>
            <a:r>
              <a:rPr lang="en-US" altLang="zh-CN" sz="2400" b="1" spc="-20" dirty="0">
                <a:latin typeface="Tahoma"/>
                <a:cs typeface="Tahoma"/>
              </a:rPr>
              <a:t>+ </a:t>
            </a:r>
            <a:r>
              <a:rPr lang="en-US" altLang="zh-CN" sz="2400" b="1" i="1" spc="-190" dirty="0">
                <a:latin typeface="Bookman Old Style"/>
                <a:cs typeface="Bookman Old Style"/>
              </a:rPr>
              <a:t>a</a:t>
            </a:r>
            <a:r>
              <a:rPr lang="en-US" altLang="zh-CN" sz="2400" b="1" spc="-284" baseline="-11111" dirty="0">
                <a:latin typeface="Tahoma"/>
                <a:cs typeface="Tahoma"/>
              </a:rPr>
              <a:t>1</a:t>
            </a:r>
            <a:r>
              <a:rPr lang="en-US" altLang="zh-CN" sz="2400" b="1" i="1" spc="-190" dirty="0">
                <a:latin typeface="Bookman Old Style"/>
                <a:cs typeface="Bookman Old Style"/>
              </a:rPr>
              <a:t>b </a:t>
            </a:r>
            <a:r>
              <a:rPr lang="en-US" altLang="zh-CN" sz="2400" b="1" spc="-20" dirty="0">
                <a:latin typeface="Tahoma"/>
                <a:cs typeface="Tahoma"/>
              </a:rPr>
              <a:t>+</a:t>
            </a:r>
            <a:r>
              <a:rPr lang="en-US" altLang="zh-CN" sz="2400" b="1" spc="-140" dirty="0">
                <a:latin typeface="Tahoma"/>
                <a:cs typeface="Tahoma"/>
              </a:rPr>
              <a:t> </a:t>
            </a:r>
            <a:r>
              <a:rPr lang="en-US" altLang="zh-CN" sz="2400" b="1" i="1" spc="-135" dirty="0">
                <a:latin typeface="Bookman Old Style"/>
                <a:cs typeface="Bookman Old Style"/>
              </a:rPr>
              <a:t>a</a:t>
            </a:r>
            <a:r>
              <a:rPr lang="en-US" altLang="zh-CN" sz="2400" b="1" spc="-202" baseline="-11111" dirty="0">
                <a:latin typeface="Tahoma"/>
                <a:cs typeface="Tahoma"/>
              </a:rPr>
              <a:t>0</a:t>
            </a:r>
            <a:endParaRPr lang="en-US" altLang="zh-CN" sz="2400" b="1" baseline="-11111" dirty="0">
              <a:latin typeface="Tahoma"/>
              <a:cs typeface="Tahoma"/>
            </a:endParaRPr>
          </a:p>
          <a:p>
            <a:pPr marL="1118235" eaLnBrk="1" hangingPunct="1">
              <a:spcBef>
                <a:spcPts val="595"/>
              </a:spcBef>
              <a:defRPr/>
            </a:pPr>
            <a:r>
              <a:rPr lang="en-US" altLang="zh-CN" sz="2400" b="1" spc="-20" dirty="0">
                <a:latin typeface="Tahoma"/>
                <a:cs typeface="Tahoma"/>
              </a:rPr>
              <a:t>= </a:t>
            </a:r>
            <a:r>
              <a:rPr lang="en-US" altLang="zh-CN" sz="2400" b="1" i="1" spc="-55" dirty="0">
                <a:latin typeface="Bookman Old Style"/>
                <a:cs typeface="Bookman Old Style"/>
              </a:rPr>
              <a:t>. .</a:t>
            </a:r>
            <a:r>
              <a:rPr lang="en-US" altLang="zh-CN" sz="2400" b="1" i="1" spc="5" dirty="0">
                <a:latin typeface="Bookman Old Style"/>
                <a:cs typeface="Bookman Old Style"/>
              </a:rPr>
              <a:t> </a:t>
            </a:r>
            <a:r>
              <a:rPr lang="en-US" altLang="zh-CN" sz="2400" b="1" i="1" spc="-55" dirty="0">
                <a:latin typeface="Bookman Old Style"/>
                <a:cs typeface="Bookman Old Style"/>
              </a:rPr>
              <a:t>.</a:t>
            </a:r>
            <a:endParaRPr lang="en-US" altLang="zh-CN" sz="2400" b="1" dirty="0">
              <a:latin typeface="Bookman Old Style"/>
              <a:cs typeface="Bookman Old Style"/>
            </a:endParaRPr>
          </a:p>
          <a:p>
            <a:pPr marL="1118235" eaLnBrk="1" hangingPunct="1">
              <a:spcBef>
                <a:spcPts val="595"/>
              </a:spcBef>
              <a:defRPr/>
            </a:pPr>
            <a:r>
              <a:rPr lang="en-US" altLang="zh-CN" sz="2400" b="1" spc="-20" dirty="0">
                <a:latin typeface="Tahoma"/>
                <a:cs typeface="Tahoma"/>
              </a:rPr>
              <a:t>= </a:t>
            </a:r>
            <a:r>
              <a:rPr lang="en-US" altLang="zh-CN" sz="2400" b="1" i="1" spc="-40" dirty="0">
                <a:latin typeface="Bookman Old Style"/>
                <a:cs typeface="Bookman Old Style"/>
              </a:rPr>
              <a:t>q</a:t>
            </a:r>
            <a:r>
              <a:rPr lang="en-US" altLang="zh-CN" sz="2400" b="1" i="1" spc="-60" baseline="-11111" dirty="0">
                <a:latin typeface="Bookman Old Style"/>
                <a:cs typeface="Bookman Old Style"/>
              </a:rPr>
              <a:t>k</a:t>
            </a:r>
            <a:r>
              <a:rPr lang="en-US" altLang="zh-CN" sz="2400" b="1" i="1" spc="-60" baseline="-11111" dirty="0">
                <a:latin typeface="Arial"/>
                <a:cs typeface="Arial"/>
              </a:rPr>
              <a:t>−</a:t>
            </a:r>
            <a:r>
              <a:rPr lang="en-US" altLang="zh-CN" sz="2400" b="1" spc="-60" baseline="-11111" dirty="0">
                <a:latin typeface="Tahoma"/>
                <a:cs typeface="Tahoma"/>
              </a:rPr>
              <a:t>3</a:t>
            </a:r>
            <a:r>
              <a:rPr lang="en-US" altLang="zh-CN" sz="2400" b="1" i="1" spc="-40" dirty="0">
                <a:latin typeface="Bookman Old Style"/>
                <a:cs typeface="Bookman Old Style"/>
              </a:rPr>
              <a:t>b</a:t>
            </a:r>
            <a:r>
              <a:rPr lang="en-US" altLang="zh-CN" sz="2400" b="1" i="1" spc="-60" baseline="28888" dirty="0">
                <a:latin typeface="Bookman Old Style"/>
                <a:cs typeface="Bookman Old Style"/>
              </a:rPr>
              <a:t>k</a:t>
            </a:r>
            <a:r>
              <a:rPr lang="en-US" altLang="zh-CN" sz="2400" b="1" i="1" spc="-60" baseline="28888" dirty="0">
                <a:latin typeface="Arial"/>
                <a:cs typeface="Arial"/>
              </a:rPr>
              <a:t>−</a:t>
            </a:r>
            <a:r>
              <a:rPr lang="en-US" altLang="zh-CN" sz="2400" b="1" spc="-60" baseline="28888" dirty="0">
                <a:latin typeface="Tahoma"/>
                <a:cs typeface="Tahoma"/>
              </a:rPr>
              <a:t>2 </a:t>
            </a:r>
            <a:r>
              <a:rPr lang="en-US" altLang="zh-CN" sz="2400" b="1" spc="-20" dirty="0">
                <a:latin typeface="Tahoma"/>
                <a:cs typeface="Tahoma"/>
              </a:rPr>
              <a:t>+ </a:t>
            </a:r>
            <a:r>
              <a:rPr lang="en-US" altLang="zh-CN" sz="2400" b="1" i="1" spc="-40" dirty="0">
                <a:latin typeface="Bookman Old Style"/>
                <a:cs typeface="Bookman Old Style"/>
              </a:rPr>
              <a:t>a</a:t>
            </a:r>
            <a:r>
              <a:rPr lang="en-US" altLang="zh-CN" sz="2400" b="1" i="1" spc="-60" baseline="-11111" dirty="0">
                <a:latin typeface="Bookman Old Style"/>
                <a:cs typeface="Bookman Old Style"/>
              </a:rPr>
              <a:t>k</a:t>
            </a:r>
            <a:r>
              <a:rPr lang="en-US" altLang="zh-CN" sz="2400" b="1" i="1" spc="-60" baseline="-11111" dirty="0">
                <a:latin typeface="Arial"/>
                <a:cs typeface="Arial"/>
              </a:rPr>
              <a:t>−</a:t>
            </a:r>
            <a:r>
              <a:rPr lang="en-US" altLang="zh-CN" sz="2400" b="1" spc="-60" baseline="-11111" dirty="0">
                <a:latin typeface="Tahoma"/>
                <a:cs typeface="Tahoma"/>
              </a:rPr>
              <a:t>3</a:t>
            </a:r>
            <a:r>
              <a:rPr lang="en-US" altLang="zh-CN" sz="2400" b="1" i="1" spc="-40" dirty="0">
                <a:latin typeface="Bookman Old Style"/>
                <a:cs typeface="Bookman Old Style"/>
              </a:rPr>
              <a:t>b</a:t>
            </a:r>
            <a:r>
              <a:rPr lang="en-US" altLang="zh-CN" sz="2400" b="1" i="1" spc="-60" baseline="28888" dirty="0">
                <a:latin typeface="Bookman Old Style"/>
                <a:cs typeface="Bookman Old Style"/>
              </a:rPr>
              <a:t>k</a:t>
            </a:r>
            <a:r>
              <a:rPr lang="en-US" altLang="zh-CN" sz="2400" b="1" i="1" spc="-60" baseline="28888" dirty="0">
                <a:latin typeface="Arial"/>
                <a:cs typeface="Arial"/>
              </a:rPr>
              <a:t>−</a:t>
            </a:r>
            <a:r>
              <a:rPr lang="en-US" altLang="zh-CN" sz="2400" b="1" spc="-60" baseline="28888" dirty="0">
                <a:latin typeface="Tahoma"/>
                <a:cs typeface="Tahoma"/>
              </a:rPr>
              <a:t>3 </a:t>
            </a:r>
            <a:r>
              <a:rPr lang="en-US" altLang="zh-CN" sz="2400" b="1" spc="-20" dirty="0">
                <a:latin typeface="Tahoma"/>
                <a:cs typeface="Tahoma"/>
              </a:rPr>
              <a:t>+ </a:t>
            </a:r>
            <a:r>
              <a:rPr lang="en-US" altLang="zh-CN" sz="2400" b="1" i="1" spc="-105" dirty="0">
                <a:latin typeface="Arial"/>
                <a:cs typeface="Arial"/>
              </a:rPr>
              <a:t>· · · </a:t>
            </a:r>
            <a:r>
              <a:rPr lang="en-US" altLang="zh-CN" sz="2400" b="1" spc="-20" dirty="0">
                <a:latin typeface="Tahoma"/>
                <a:cs typeface="Tahoma"/>
              </a:rPr>
              <a:t>+ </a:t>
            </a:r>
            <a:r>
              <a:rPr lang="en-US" altLang="zh-CN" sz="2400" b="1" i="1" spc="-190" dirty="0">
                <a:latin typeface="Bookman Old Style"/>
                <a:cs typeface="Bookman Old Style"/>
              </a:rPr>
              <a:t>a</a:t>
            </a:r>
            <a:r>
              <a:rPr lang="en-US" altLang="zh-CN" sz="2400" b="1" spc="-284" baseline="-11111" dirty="0">
                <a:latin typeface="Tahoma"/>
                <a:cs typeface="Tahoma"/>
              </a:rPr>
              <a:t>1</a:t>
            </a:r>
            <a:r>
              <a:rPr lang="en-US" altLang="zh-CN" sz="2400" b="1" i="1" spc="-190" dirty="0">
                <a:latin typeface="Bookman Old Style"/>
                <a:cs typeface="Bookman Old Style"/>
              </a:rPr>
              <a:t>b </a:t>
            </a:r>
            <a:r>
              <a:rPr lang="en-US" altLang="zh-CN" sz="2400" b="1" spc="-20" dirty="0">
                <a:latin typeface="Tahoma"/>
                <a:cs typeface="Tahoma"/>
              </a:rPr>
              <a:t>+</a:t>
            </a:r>
            <a:r>
              <a:rPr lang="en-US" altLang="zh-CN" sz="2400" b="1" spc="-105" dirty="0">
                <a:latin typeface="Tahoma"/>
                <a:cs typeface="Tahoma"/>
              </a:rPr>
              <a:t> </a:t>
            </a:r>
            <a:r>
              <a:rPr lang="en-US" altLang="zh-CN" sz="2400" b="1" i="1" spc="-135" dirty="0">
                <a:latin typeface="Bookman Old Style"/>
                <a:cs typeface="Bookman Old Style"/>
              </a:rPr>
              <a:t>a</a:t>
            </a:r>
            <a:r>
              <a:rPr lang="en-US" altLang="zh-CN" sz="2400" b="1" spc="-202" baseline="-11111" dirty="0">
                <a:latin typeface="Tahoma"/>
                <a:cs typeface="Tahoma"/>
              </a:rPr>
              <a:t>0</a:t>
            </a:r>
            <a:endParaRPr lang="en-US" altLang="zh-CN" sz="2400" b="1" baseline="-11111" dirty="0">
              <a:latin typeface="Tahoma"/>
              <a:cs typeface="Tahoma"/>
            </a:endParaRPr>
          </a:p>
          <a:p>
            <a:pPr marL="1118235" eaLnBrk="1" hangingPunct="1">
              <a:spcBef>
                <a:spcPts val="595"/>
              </a:spcBef>
              <a:defRPr/>
            </a:pPr>
            <a:r>
              <a:rPr lang="en-US" altLang="zh-CN" sz="2400" b="1" spc="-20" dirty="0">
                <a:latin typeface="Tahoma"/>
                <a:cs typeface="Tahoma"/>
              </a:rPr>
              <a:t>= </a:t>
            </a:r>
            <a:r>
              <a:rPr lang="en-US" altLang="zh-CN" sz="2400" b="1" i="1" spc="-40" dirty="0">
                <a:latin typeface="Bookman Old Style"/>
                <a:cs typeface="Bookman Old Style"/>
              </a:rPr>
              <a:t>q</a:t>
            </a:r>
            <a:r>
              <a:rPr lang="en-US" altLang="zh-CN" sz="2400" b="1" i="1" spc="-60" baseline="-11111" dirty="0">
                <a:latin typeface="Bookman Old Style"/>
                <a:cs typeface="Bookman Old Style"/>
              </a:rPr>
              <a:t>k</a:t>
            </a:r>
            <a:r>
              <a:rPr lang="en-US" altLang="zh-CN" sz="2400" b="1" i="1" spc="-60" baseline="-11111" dirty="0">
                <a:latin typeface="Arial"/>
                <a:cs typeface="Arial"/>
              </a:rPr>
              <a:t>−</a:t>
            </a:r>
            <a:r>
              <a:rPr lang="en-US" altLang="zh-CN" sz="2400" b="1" spc="-60" baseline="-11111" dirty="0">
                <a:latin typeface="Tahoma"/>
                <a:cs typeface="Tahoma"/>
              </a:rPr>
              <a:t>2</a:t>
            </a:r>
            <a:r>
              <a:rPr lang="en-US" altLang="zh-CN" sz="2400" b="1" i="1" spc="-40" dirty="0">
                <a:latin typeface="Bookman Old Style"/>
                <a:cs typeface="Bookman Old Style"/>
              </a:rPr>
              <a:t>b</a:t>
            </a:r>
            <a:r>
              <a:rPr lang="en-US" altLang="zh-CN" sz="2400" b="1" i="1" spc="-60" baseline="28888" dirty="0">
                <a:latin typeface="Bookman Old Style"/>
                <a:cs typeface="Bookman Old Style"/>
              </a:rPr>
              <a:t>k</a:t>
            </a:r>
            <a:r>
              <a:rPr lang="en-US" altLang="zh-CN" sz="2400" b="1" i="1" spc="-60" baseline="28888" dirty="0">
                <a:latin typeface="Arial"/>
                <a:cs typeface="Arial"/>
              </a:rPr>
              <a:t>−</a:t>
            </a:r>
            <a:r>
              <a:rPr lang="en-US" altLang="zh-CN" sz="2400" b="1" spc="-60" baseline="28888" dirty="0">
                <a:latin typeface="Tahoma"/>
                <a:cs typeface="Tahoma"/>
              </a:rPr>
              <a:t>1 </a:t>
            </a:r>
            <a:r>
              <a:rPr lang="en-US" altLang="zh-CN" sz="2400" b="1" spc="-20" dirty="0">
                <a:latin typeface="Tahoma"/>
                <a:cs typeface="Tahoma"/>
              </a:rPr>
              <a:t>+ </a:t>
            </a:r>
            <a:r>
              <a:rPr lang="en-US" altLang="zh-CN" sz="2400" b="1" i="1" spc="-40" dirty="0">
                <a:latin typeface="Bookman Old Style"/>
                <a:cs typeface="Bookman Old Style"/>
              </a:rPr>
              <a:t>a</a:t>
            </a:r>
            <a:r>
              <a:rPr lang="en-US" altLang="zh-CN" sz="2400" b="1" i="1" spc="-60" baseline="-11111" dirty="0">
                <a:latin typeface="Bookman Old Style"/>
                <a:cs typeface="Bookman Old Style"/>
              </a:rPr>
              <a:t>k</a:t>
            </a:r>
            <a:r>
              <a:rPr lang="en-US" altLang="zh-CN" sz="2400" b="1" i="1" spc="-60" baseline="-11111" dirty="0">
                <a:latin typeface="Arial"/>
                <a:cs typeface="Arial"/>
              </a:rPr>
              <a:t>−</a:t>
            </a:r>
            <a:r>
              <a:rPr lang="en-US" altLang="zh-CN" sz="2400" b="1" spc="-60" baseline="-11111" dirty="0">
                <a:latin typeface="Tahoma"/>
                <a:cs typeface="Tahoma"/>
              </a:rPr>
              <a:t>2</a:t>
            </a:r>
            <a:r>
              <a:rPr lang="en-US" altLang="zh-CN" sz="2400" b="1" i="1" spc="-40" dirty="0">
                <a:latin typeface="Bookman Old Style"/>
                <a:cs typeface="Bookman Old Style"/>
              </a:rPr>
              <a:t>b</a:t>
            </a:r>
            <a:r>
              <a:rPr lang="en-US" altLang="zh-CN" sz="2400" b="1" i="1" spc="-60" baseline="28888" dirty="0">
                <a:latin typeface="Bookman Old Style"/>
                <a:cs typeface="Bookman Old Style"/>
              </a:rPr>
              <a:t>k</a:t>
            </a:r>
            <a:r>
              <a:rPr lang="en-US" altLang="zh-CN" sz="2400" b="1" i="1" spc="-60" baseline="28888" dirty="0">
                <a:latin typeface="Arial"/>
                <a:cs typeface="Arial"/>
              </a:rPr>
              <a:t>−</a:t>
            </a:r>
            <a:r>
              <a:rPr lang="en-US" altLang="zh-CN" sz="2400" b="1" spc="-60" baseline="28888" dirty="0">
                <a:latin typeface="Tahoma"/>
                <a:cs typeface="Tahoma"/>
              </a:rPr>
              <a:t>2 </a:t>
            </a:r>
            <a:r>
              <a:rPr lang="en-US" altLang="zh-CN" sz="2400" b="1" spc="-20" dirty="0">
                <a:latin typeface="Tahoma"/>
                <a:cs typeface="Tahoma"/>
              </a:rPr>
              <a:t>+ </a:t>
            </a:r>
            <a:r>
              <a:rPr lang="en-US" altLang="zh-CN" sz="2400" b="1" i="1" spc="-105" dirty="0">
                <a:latin typeface="Arial"/>
                <a:cs typeface="Arial"/>
              </a:rPr>
              <a:t>· · · </a:t>
            </a:r>
            <a:r>
              <a:rPr lang="en-US" altLang="zh-CN" sz="2400" b="1" spc="-20" dirty="0">
                <a:latin typeface="Tahoma"/>
                <a:cs typeface="Tahoma"/>
              </a:rPr>
              <a:t>+ </a:t>
            </a:r>
            <a:r>
              <a:rPr lang="en-US" altLang="zh-CN" sz="2400" b="1" i="1" spc="-190" dirty="0">
                <a:latin typeface="Bookman Old Style"/>
                <a:cs typeface="Bookman Old Style"/>
              </a:rPr>
              <a:t>a</a:t>
            </a:r>
            <a:r>
              <a:rPr lang="en-US" altLang="zh-CN" sz="2400" b="1" spc="-284" baseline="-11111" dirty="0">
                <a:latin typeface="Tahoma"/>
                <a:cs typeface="Tahoma"/>
              </a:rPr>
              <a:t>1</a:t>
            </a:r>
            <a:r>
              <a:rPr lang="en-US" altLang="zh-CN" sz="2400" b="1" i="1" spc="-190" dirty="0">
                <a:latin typeface="Bookman Old Style"/>
                <a:cs typeface="Bookman Old Style"/>
              </a:rPr>
              <a:t>b </a:t>
            </a:r>
            <a:r>
              <a:rPr lang="en-US" altLang="zh-CN" sz="2400" b="1" spc="-20" dirty="0">
                <a:latin typeface="Tahoma"/>
                <a:cs typeface="Tahoma"/>
              </a:rPr>
              <a:t>+</a:t>
            </a:r>
            <a:r>
              <a:rPr lang="en-US" altLang="zh-CN" sz="2400" b="1" spc="-105" dirty="0">
                <a:latin typeface="Tahoma"/>
                <a:cs typeface="Tahoma"/>
              </a:rPr>
              <a:t> </a:t>
            </a:r>
            <a:r>
              <a:rPr lang="en-US" altLang="zh-CN" sz="2400" b="1" i="1" spc="-135" dirty="0">
                <a:latin typeface="Bookman Old Style"/>
                <a:cs typeface="Bookman Old Style"/>
              </a:rPr>
              <a:t>a</a:t>
            </a:r>
            <a:r>
              <a:rPr lang="en-US" altLang="zh-CN" sz="2400" b="1" spc="-202" baseline="-11111" dirty="0">
                <a:latin typeface="Tahoma"/>
                <a:cs typeface="Tahoma"/>
              </a:rPr>
              <a:t>0</a:t>
            </a:r>
            <a:endParaRPr lang="en-US" altLang="zh-CN" sz="2400" b="1" baseline="-11111" dirty="0">
              <a:latin typeface="Tahoma"/>
              <a:cs typeface="Tahoma"/>
            </a:endParaRPr>
          </a:p>
          <a:p>
            <a:pPr marL="1118235" eaLnBrk="1" hangingPunct="1">
              <a:spcBef>
                <a:spcPts val="590"/>
              </a:spcBef>
              <a:defRPr/>
            </a:pPr>
            <a:r>
              <a:rPr lang="en-US" altLang="zh-CN" sz="2400" b="1" spc="-20" dirty="0">
                <a:latin typeface="Tahoma"/>
                <a:cs typeface="Tahoma"/>
              </a:rPr>
              <a:t>= </a:t>
            </a:r>
            <a:r>
              <a:rPr lang="en-US" altLang="zh-CN" sz="2400" b="1" i="1" spc="-40" dirty="0">
                <a:latin typeface="Bookman Old Style"/>
                <a:cs typeface="Bookman Old Style"/>
              </a:rPr>
              <a:t>a</a:t>
            </a:r>
            <a:r>
              <a:rPr lang="en-US" altLang="zh-CN" sz="2400" b="1" i="1" spc="-60" baseline="-11111" dirty="0">
                <a:latin typeface="Bookman Old Style"/>
                <a:cs typeface="Bookman Old Style"/>
              </a:rPr>
              <a:t>k</a:t>
            </a:r>
            <a:r>
              <a:rPr lang="en-US" altLang="zh-CN" sz="2400" b="1" i="1" spc="-60" baseline="-11111" dirty="0">
                <a:latin typeface="Arial"/>
                <a:cs typeface="Arial"/>
              </a:rPr>
              <a:t>−</a:t>
            </a:r>
            <a:r>
              <a:rPr lang="en-US" altLang="zh-CN" sz="2400" b="1" spc="-60" baseline="-11111" dirty="0">
                <a:latin typeface="Tahoma"/>
                <a:cs typeface="Tahoma"/>
              </a:rPr>
              <a:t>1</a:t>
            </a:r>
            <a:r>
              <a:rPr lang="en-US" altLang="zh-CN" sz="2400" b="1" i="1" spc="-40" dirty="0">
                <a:latin typeface="Bookman Old Style"/>
                <a:cs typeface="Bookman Old Style"/>
              </a:rPr>
              <a:t>b</a:t>
            </a:r>
            <a:r>
              <a:rPr lang="en-US" altLang="zh-CN" sz="2400" b="1" i="1" spc="-60" baseline="28888" dirty="0">
                <a:latin typeface="Bookman Old Style"/>
                <a:cs typeface="Bookman Old Style"/>
              </a:rPr>
              <a:t>k</a:t>
            </a:r>
            <a:r>
              <a:rPr lang="en-US" altLang="zh-CN" sz="2400" b="1" i="1" spc="-60" baseline="28888" dirty="0">
                <a:latin typeface="Arial"/>
                <a:cs typeface="Arial"/>
              </a:rPr>
              <a:t>−</a:t>
            </a:r>
            <a:r>
              <a:rPr lang="en-US" altLang="zh-CN" sz="2400" b="1" spc="-60" baseline="28888" dirty="0">
                <a:latin typeface="Tahoma"/>
                <a:cs typeface="Tahoma"/>
              </a:rPr>
              <a:t>1 </a:t>
            </a:r>
            <a:r>
              <a:rPr lang="en-US" altLang="zh-CN" sz="2400" b="1" spc="-20" dirty="0">
                <a:latin typeface="Tahoma"/>
                <a:cs typeface="Tahoma"/>
              </a:rPr>
              <a:t>+ </a:t>
            </a:r>
            <a:r>
              <a:rPr lang="en-US" altLang="zh-CN" sz="2400" b="1" i="1" spc="-40" dirty="0">
                <a:latin typeface="Bookman Old Style"/>
                <a:cs typeface="Bookman Old Style"/>
              </a:rPr>
              <a:t>a</a:t>
            </a:r>
            <a:r>
              <a:rPr lang="en-US" altLang="zh-CN" sz="2400" b="1" i="1" spc="-60" baseline="-11111" dirty="0">
                <a:latin typeface="Bookman Old Style"/>
                <a:cs typeface="Bookman Old Style"/>
              </a:rPr>
              <a:t>k</a:t>
            </a:r>
            <a:r>
              <a:rPr lang="en-US" altLang="zh-CN" sz="2400" b="1" i="1" spc="-60" baseline="-11111" dirty="0">
                <a:latin typeface="Arial"/>
                <a:cs typeface="Arial"/>
              </a:rPr>
              <a:t>−</a:t>
            </a:r>
            <a:r>
              <a:rPr lang="en-US" altLang="zh-CN" sz="2400" b="1" spc="-60" baseline="-11111" dirty="0">
                <a:latin typeface="Tahoma"/>
                <a:cs typeface="Tahoma"/>
              </a:rPr>
              <a:t>2</a:t>
            </a:r>
            <a:r>
              <a:rPr lang="en-US" altLang="zh-CN" sz="2400" b="1" i="1" spc="-40" dirty="0">
                <a:latin typeface="Bookman Old Style"/>
                <a:cs typeface="Bookman Old Style"/>
              </a:rPr>
              <a:t>b</a:t>
            </a:r>
            <a:r>
              <a:rPr lang="en-US" altLang="zh-CN" sz="2400" b="1" i="1" spc="-60" baseline="28888" dirty="0">
                <a:latin typeface="Bookman Old Style"/>
                <a:cs typeface="Bookman Old Style"/>
              </a:rPr>
              <a:t>k</a:t>
            </a:r>
            <a:r>
              <a:rPr lang="en-US" altLang="zh-CN" sz="2400" b="1" i="1" spc="-60" baseline="28888" dirty="0">
                <a:latin typeface="Arial"/>
                <a:cs typeface="Arial"/>
              </a:rPr>
              <a:t>−</a:t>
            </a:r>
            <a:r>
              <a:rPr lang="en-US" altLang="zh-CN" sz="2400" b="1" spc="-60" baseline="28888" dirty="0">
                <a:latin typeface="Tahoma"/>
                <a:cs typeface="Tahoma"/>
              </a:rPr>
              <a:t>2 </a:t>
            </a:r>
            <a:r>
              <a:rPr lang="en-US" altLang="zh-CN" sz="2400" b="1" spc="-20" dirty="0">
                <a:latin typeface="Tahoma"/>
                <a:cs typeface="Tahoma"/>
              </a:rPr>
              <a:t>+ </a:t>
            </a:r>
            <a:r>
              <a:rPr lang="en-US" altLang="zh-CN" sz="2400" b="1" i="1" spc="-105" dirty="0">
                <a:latin typeface="Arial"/>
                <a:cs typeface="Arial"/>
              </a:rPr>
              <a:t>· · · </a:t>
            </a:r>
            <a:r>
              <a:rPr lang="en-US" altLang="zh-CN" sz="2400" b="1" spc="-20" dirty="0">
                <a:latin typeface="Tahoma"/>
                <a:cs typeface="Tahoma"/>
              </a:rPr>
              <a:t>+ </a:t>
            </a:r>
            <a:r>
              <a:rPr lang="en-US" altLang="zh-CN" sz="2400" b="1" i="1" spc="-190" dirty="0">
                <a:latin typeface="Bookman Old Style"/>
                <a:cs typeface="Bookman Old Style"/>
              </a:rPr>
              <a:t>a</a:t>
            </a:r>
            <a:r>
              <a:rPr lang="en-US" altLang="zh-CN" sz="2400" b="1" spc="-284" baseline="-11111" dirty="0">
                <a:latin typeface="Tahoma"/>
                <a:cs typeface="Tahoma"/>
              </a:rPr>
              <a:t>1</a:t>
            </a:r>
            <a:r>
              <a:rPr lang="en-US" altLang="zh-CN" sz="2400" b="1" i="1" spc="-190" dirty="0">
                <a:latin typeface="Bookman Old Style"/>
                <a:cs typeface="Bookman Old Style"/>
              </a:rPr>
              <a:t>b </a:t>
            </a:r>
            <a:r>
              <a:rPr lang="en-US" altLang="zh-CN" sz="2400" b="1" spc="-20" dirty="0">
                <a:latin typeface="Tahoma"/>
                <a:cs typeface="Tahoma"/>
              </a:rPr>
              <a:t>+</a:t>
            </a:r>
            <a:r>
              <a:rPr lang="en-US" altLang="zh-CN" sz="2400" b="1" spc="-65" dirty="0">
                <a:latin typeface="Tahoma"/>
                <a:cs typeface="Tahoma"/>
              </a:rPr>
              <a:t> </a:t>
            </a:r>
            <a:r>
              <a:rPr lang="en-US" altLang="zh-CN" sz="2400" b="1" i="1" spc="-95" dirty="0">
                <a:latin typeface="Bookman Old Style"/>
                <a:cs typeface="Bookman Old Style"/>
              </a:rPr>
              <a:t>a</a:t>
            </a:r>
            <a:r>
              <a:rPr lang="en-US" altLang="zh-CN" sz="2400" b="1" spc="-142" baseline="-11111" dirty="0">
                <a:latin typeface="Tahoma"/>
                <a:cs typeface="Tahoma"/>
              </a:rPr>
              <a:t>0</a:t>
            </a:r>
            <a:r>
              <a:rPr lang="en-US" altLang="zh-CN" sz="2400" b="1" i="1" spc="-95" dirty="0">
                <a:latin typeface="Bookman Old Style"/>
                <a:cs typeface="Bookman Old Style"/>
              </a:rPr>
              <a:t>.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24F73A-02E4-421B-8740-B9B6B2535F0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11188" y="549275"/>
          <a:ext cx="77057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3149600" imgH="215900" progId="Equation.DSMT4">
                  <p:embed/>
                </p:oleObj>
              </mc:Choice>
              <mc:Fallback>
                <p:oleObj name="Equation" r:id="rId3" imgW="31496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9275"/>
                        <a:ext cx="77057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619250" y="1196975"/>
          <a:ext cx="5832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2171700" imgH="241300" progId="Equation.DSMT4">
                  <p:embed/>
                </p:oleObj>
              </mc:Choice>
              <mc:Fallback>
                <p:oleObj name="Equation" r:id="rId5" imgW="21717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96975"/>
                        <a:ext cx="58324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84213" y="2060575"/>
          <a:ext cx="49672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7" imgW="1892300" imgH="203200" progId="Equation.DSMT4">
                  <p:embed/>
                </p:oleObj>
              </mc:Choice>
              <mc:Fallback>
                <p:oleObj name="Equation" r:id="rId7" imgW="18923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49672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331913" y="2781300"/>
          <a:ext cx="5969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9" imgW="2222500" imgH="965200" progId="Equation.DSMT4">
                  <p:embed/>
                </p:oleObj>
              </mc:Choice>
              <mc:Fallback>
                <p:oleObj name="Equation" r:id="rId9" imgW="2222500" imgH="96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81300"/>
                        <a:ext cx="5969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755650" y="5516563"/>
          <a:ext cx="45354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11" imgW="1841500" imgH="228600" progId="Equation.DSMT4">
                  <p:embed/>
                </p:oleObj>
              </mc:Choice>
              <mc:Fallback>
                <p:oleObj name="Equation" r:id="rId11" imgW="18415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16563"/>
                        <a:ext cx="453548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DB09B3-6B90-4A3B-B20E-9E5AEE55351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95288" y="1268413"/>
          <a:ext cx="84978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3810000" imgH="241300" progId="Equation.DSMT4">
                  <p:embed/>
                </p:oleObj>
              </mc:Choice>
              <mc:Fallback>
                <p:oleObj name="Equation" r:id="rId3" imgW="38100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84978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539750" y="620713"/>
          <a:ext cx="26638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5" imgW="1054100" imgH="203200" progId="Equation.DSMT4">
                  <p:embed/>
                </p:oleObj>
              </mc:Choice>
              <mc:Fallback>
                <p:oleObj name="Equation" r:id="rId5" imgW="10541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20713"/>
                        <a:ext cx="26638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98475" y="2060575"/>
          <a:ext cx="57705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7" imgW="2349500" imgH="241300" progId="Equation.DSMT4">
                  <p:embed/>
                </p:oleObj>
              </mc:Choice>
              <mc:Fallback>
                <p:oleObj name="Equation" r:id="rId7" imgW="23495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2060575"/>
                        <a:ext cx="57705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971550" y="2781300"/>
          <a:ext cx="71945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9" imgW="3225800" imgH="254000" progId="Equation.DSMT4">
                  <p:embed/>
                </p:oleObj>
              </mc:Choice>
              <mc:Fallback>
                <p:oleObj name="Equation" r:id="rId9" imgW="32258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81300"/>
                        <a:ext cx="71945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468313" y="3500438"/>
          <a:ext cx="7561262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11" imgW="3162300" imgH="495300" progId="Equation.DSMT4">
                  <p:embed/>
                </p:oleObj>
              </mc:Choice>
              <mc:Fallback>
                <p:oleObj name="Equation" r:id="rId11" imgW="3162300" imgH="495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00438"/>
                        <a:ext cx="7561262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539750" y="4941888"/>
          <a:ext cx="74104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13" imgW="3098800" imgH="495300" progId="Equation.DSMT4">
                  <p:embed/>
                </p:oleObj>
              </mc:Choice>
              <mc:Fallback>
                <p:oleObj name="Equation" r:id="rId13" imgW="30988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41888"/>
                        <a:ext cx="741045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7AD43E-A8A4-436F-96CD-51542B82C39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71525" y="692150"/>
          <a:ext cx="38576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1524000" imgH="241300" progId="Equation.DSMT4">
                  <p:embed/>
                </p:oleObj>
              </mc:Choice>
              <mc:Fallback>
                <p:oleObj name="Equation" r:id="rId3" imgW="15240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692150"/>
                        <a:ext cx="38576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987925" y="692150"/>
          <a:ext cx="2336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5" imgW="939392" imgH="241195" progId="Equation.DSMT4">
                  <p:embed/>
                </p:oleObj>
              </mc:Choice>
              <mc:Fallback>
                <p:oleObj name="Equation" r:id="rId5" imgW="939392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692150"/>
                        <a:ext cx="2336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827088" y="1484313"/>
          <a:ext cx="62658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7" imgW="2590800" imgH="241300" progId="Equation.DSMT4">
                  <p:embed/>
                </p:oleObj>
              </mc:Choice>
              <mc:Fallback>
                <p:oleObj name="Equation" r:id="rId7" imgW="25908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62658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827088" y="2276475"/>
          <a:ext cx="29511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9" imgW="1168400" imgH="241300" progId="Equation.DSMT4">
                  <p:embed/>
                </p:oleObj>
              </mc:Choice>
              <mc:Fallback>
                <p:oleObj name="Equation" r:id="rId9" imgW="11684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475"/>
                        <a:ext cx="29511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924300" y="2276475"/>
          <a:ext cx="9779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11" imgW="393529" imgH="203112" progId="Equation.DSMT4">
                  <p:embed/>
                </p:oleObj>
              </mc:Choice>
              <mc:Fallback>
                <p:oleObj name="Equation" r:id="rId11" imgW="393529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276475"/>
                        <a:ext cx="9779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755650" y="3068638"/>
          <a:ext cx="40814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13" imgW="1536033" imgH="203112" progId="Equation.DSMT4">
                  <p:embed/>
                </p:oleObj>
              </mc:Choice>
              <mc:Fallback>
                <p:oleObj name="Equation" r:id="rId13" imgW="1536033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8638"/>
                        <a:ext cx="40814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188136-A449-409E-B5B6-F923925D168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smtClean="0"/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457200" y="1676400"/>
          <a:ext cx="7737475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3060700" imgH="965200" progId="Equation.DSMT4">
                  <p:embed/>
                </p:oleObj>
              </mc:Choice>
              <mc:Fallback>
                <p:oleObj name="Equation" r:id="rId3" imgW="3060700" imgH="965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7737475" cy="244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57200" y="838200"/>
            <a:ext cx="6892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" indent="-6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4000"/>
              </a:lnSpc>
              <a:spcBef>
                <a:spcPts val="100"/>
              </a:spcBef>
              <a:buFontTx/>
              <a:buNone/>
            </a:pPr>
            <a:r>
              <a:rPr lang="zh-CN" altLang="en-US" sz="1800" b="1"/>
              <a:t>为了说明整数是关于基</a:t>
            </a:r>
            <a:r>
              <a:rPr lang="en-US" altLang="zh-CN" sz="1800" b="1" i="1">
                <a:latin typeface="Bookman Old Style" panose="02050604050505020204" pitchFamily="18" charset="0"/>
              </a:rPr>
              <a:t>b</a:t>
            </a:r>
            <a:r>
              <a:rPr lang="zh-CN" altLang="en-US" sz="1800" b="1" i="1">
                <a:latin typeface="Bookman Old Style" panose="02050604050505020204" pitchFamily="18" charset="0"/>
              </a:rPr>
              <a:t> </a:t>
            </a:r>
            <a:r>
              <a:rPr lang="zh-CN" altLang="en-US" sz="1800" b="1"/>
              <a:t>的表示式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b="1"/>
              <a:t>引进如下符号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457200" y="4476750"/>
            <a:ext cx="8509000" cy="1633538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eaLnBrk="1" hangingPunct="1">
              <a:spcBef>
                <a:spcPts val="595"/>
              </a:spcBef>
              <a:defRPr/>
            </a:pPr>
            <a:r>
              <a:rPr lang="zh-CN" altLang="en-US" sz="2400" b="1" spc="135" dirty="0" smtClean="0"/>
              <a:t>这时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,</a:t>
            </a:r>
            <a:r>
              <a:rPr lang="zh-CN" altLang="en-US" sz="2400" b="1" spc="-10" dirty="0" smtClean="0">
                <a:latin typeface="Times New Roman"/>
                <a:cs typeface="Times New Roman"/>
              </a:rPr>
              <a:t> </a:t>
            </a:r>
            <a:r>
              <a:rPr lang="en-US" sz="2400" b="1" i="1" spc="-70" dirty="0" smtClean="0">
                <a:latin typeface="Bookman Old Style"/>
                <a:cs typeface="Bookman Old Style"/>
              </a:rPr>
              <a:t>n</a:t>
            </a:r>
            <a:r>
              <a:rPr lang="en-US" sz="2400" b="1" i="1" spc="-100" dirty="0" smtClean="0">
                <a:latin typeface="Bookman Old Style"/>
                <a:cs typeface="Bookman Old Style"/>
              </a:rPr>
              <a:t> </a:t>
            </a:r>
            <a:r>
              <a:rPr lang="zh-CN" altLang="en-US" sz="2400" b="1" spc="135" dirty="0" smtClean="0"/>
              <a:t>的</a:t>
            </a:r>
            <a:r>
              <a:rPr lang="en-US" sz="2400" b="1" i="1" spc="-170" dirty="0" smtClean="0">
                <a:latin typeface="Bookman Old Style"/>
                <a:cs typeface="Bookman Old Style"/>
              </a:rPr>
              <a:t>b</a:t>
            </a:r>
            <a:r>
              <a:rPr lang="zh-CN" altLang="en-US" sz="2400" b="1" spc="135" dirty="0" smtClean="0"/>
              <a:t>进</a:t>
            </a:r>
            <a:r>
              <a:rPr lang="zh-CN" altLang="en-US" sz="2400" b="1" spc="185" dirty="0" smtClean="0"/>
              <a:t>制</a:t>
            </a:r>
            <a:r>
              <a:rPr lang="zh-CN" altLang="en-US" sz="2400" b="1" spc="135" dirty="0" smtClean="0"/>
              <a:t>位数是</a:t>
            </a:r>
            <a:r>
              <a:rPr lang="en-US" sz="2400" b="1" i="1" spc="-170" dirty="0" smtClean="0">
                <a:latin typeface="Bookman Old Style"/>
                <a:cs typeface="Bookman Old Style"/>
              </a:rPr>
              <a:t>k+1</a:t>
            </a:r>
            <a:r>
              <a:rPr lang="en-US" sz="2400" b="1" i="1" spc="5" dirty="0" smtClean="0">
                <a:latin typeface="Bookman Old Style"/>
                <a:cs typeface="Bookman Old Style"/>
              </a:rPr>
              <a:t> </a:t>
            </a:r>
            <a:r>
              <a:rPr lang="en-US" sz="2400" b="1" spc="-20" dirty="0" smtClean="0">
                <a:latin typeface="Tahoma"/>
                <a:cs typeface="Tahoma"/>
              </a:rPr>
              <a:t>=</a:t>
            </a:r>
            <a:r>
              <a:rPr lang="en-US" sz="2400" b="1" spc="-70" dirty="0" smtClean="0">
                <a:latin typeface="Tahoma"/>
                <a:cs typeface="Tahoma"/>
              </a:rPr>
              <a:t> </a:t>
            </a:r>
            <a:r>
              <a:rPr lang="en-US" sz="2400" b="1" spc="-150" dirty="0" smtClean="0">
                <a:latin typeface="Tahoma"/>
                <a:cs typeface="Tahoma"/>
              </a:rPr>
              <a:t>[</a:t>
            </a:r>
            <a:r>
              <a:rPr lang="en-US" sz="2400" b="1" spc="-150" dirty="0" err="1" smtClean="0">
                <a:latin typeface="Tahoma"/>
                <a:cs typeface="Tahoma"/>
              </a:rPr>
              <a:t>log</a:t>
            </a:r>
            <a:r>
              <a:rPr lang="en-US" sz="2400" b="1" i="1" spc="-225" baseline="-17777" dirty="0" err="1" smtClean="0">
                <a:latin typeface="Bookman Old Style"/>
                <a:cs typeface="Bookman Old Style"/>
              </a:rPr>
              <a:t>b</a:t>
            </a:r>
            <a:r>
              <a:rPr lang="en-US" sz="2400" b="1" i="1" spc="-52" baseline="-17777" dirty="0" smtClean="0">
                <a:latin typeface="Bookman Old Style"/>
                <a:cs typeface="Bookman Old Style"/>
              </a:rPr>
              <a:t> </a:t>
            </a:r>
            <a:r>
              <a:rPr lang="en-US" sz="2400" b="1" i="1" spc="-155" dirty="0" smtClean="0">
                <a:latin typeface="Bookman Old Style"/>
                <a:cs typeface="Bookman Old Style"/>
              </a:rPr>
              <a:t>n</a:t>
            </a:r>
            <a:r>
              <a:rPr lang="en-US" sz="2400" b="1" spc="-155" dirty="0" smtClean="0">
                <a:latin typeface="Tahoma"/>
                <a:cs typeface="Tahoma"/>
              </a:rPr>
              <a:t>]</a:t>
            </a:r>
            <a:r>
              <a:rPr lang="en-US" sz="2400" b="1" spc="-170" dirty="0" smtClean="0">
                <a:latin typeface="Tahoma"/>
                <a:cs typeface="Tahoma"/>
              </a:rPr>
              <a:t> </a:t>
            </a:r>
            <a:r>
              <a:rPr lang="en-US" sz="2400" b="1" spc="-20" dirty="0" smtClean="0">
                <a:latin typeface="Tahoma"/>
                <a:cs typeface="Tahoma"/>
              </a:rPr>
              <a:t>+</a:t>
            </a:r>
            <a:r>
              <a:rPr lang="en-US" sz="2400" b="1" spc="-170" dirty="0" smtClean="0">
                <a:latin typeface="Tahoma"/>
                <a:cs typeface="Tahoma"/>
              </a:rPr>
              <a:t> </a:t>
            </a:r>
            <a:r>
              <a:rPr lang="en-US" sz="2400" b="1" spc="-85" dirty="0" smtClean="0">
                <a:latin typeface="Tahoma"/>
                <a:cs typeface="Tahoma"/>
              </a:rPr>
              <a:t>1</a:t>
            </a:r>
            <a:r>
              <a:rPr lang="en-US" sz="2400" b="1" spc="-85" dirty="0" smtClean="0">
                <a:latin typeface="Times New Roman"/>
                <a:cs typeface="Times New Roman"/>
              </a:rPr>
              <a:t>.</a:t>
            </a:r>
            <a:r>
              <a:rPr lang="en-US" sz="2400" b="1" spc="100" dirty="0" smtClean="0">
                <a:latin typeface="Times New Roman"/>
                <a:cs typeface="Times New Roman"/>
              </a:rPr>
              <a:t> </a:t>
            </a:r>
            <a:r>
              <a:rPr lang="zh-CN" altLang="en-US" sz="2400" b="1" spc="135" dirty="0" smtClean="0"/>
              <a:t>事实上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,</a:t>
            </a:r>
            <a:endParaRPr lang="zh-CN" altLang="en-US" sz="2400" b="1" dirty="0" smtClean="0">
              <a:latin typeface="Times New Roman"/>
              <a:cs typeface="Times New Roman"/>
            </a:endParaRPr>
          </a:p>
          <a:p>
            <a:pPr marL="1322705" eaLnBrk="1" hangingPunct="1">
              <a:spcBef>
                <a:spcPts val="1985"/>
              </a:spcBef>
              <a:tabLst>
                <a:tab pos="2864485" algn="l"/>
                <a:tab pos="3319779" algn="l"/>
              </a:tabLst>
              <a:defRPr/>
            </a:pPr>
            <a:r>
              <a:rPr lang="en-US" sz="2400" b="1" i="1" spc="-60" dirty="0" err="1" smtClean="0">
                <a:latin typeface="Bookman Old Style"/>
                <a:cs typeface="Bookman Old Style"/>
              </a:rPr>
              <a:t>b</a:t>
            </a:r>
            <a:r>
              <a:rPr lang="en-US" sz="2400" b="1" i="1" spc="-89" baseline="33333" dirty="0" err="1" smtClean="0">
                <a:latin typeface="Bookman Old Style"/>
                <a:cs typeface="Bookman Old Style"/>
              </a:rPr>
              <a:t>k</a:t>
            </a:r>
            <a:r>
              <a:rPr lang="en-US" sz="2400" b="1" spc="-89" baseline="33333" dirty="0" smtClean="0">
                <a:latin typeface="Tahoma"/>
                <a:cs typeface="Tahoma"/>
              </a:rPr>
              <a:t> </a:t>
            </a:r>
            <a:r>
              <a:rPr lang="en-US" sz="2400" b="1" i="1" spc="400" dirty="0" smtClean="0">
                <a:cs typeface="Arial"/>
              </a:rPr>
              <a:t>≤ </a:t>
            </a:r>
            <a:r>
              <a:rPr lang="en-US" sz="2400" b="1" i="1" spc="-70" dirty="0" smtClean="0">
                <a:latin typeface="Bookman Old Style"/>
                <a:cs typeface="Bookman Old Style"/>
              </a:rPr>
              <a:t>n</a:t>
            </a:r>
            <a:r>
              <a:rPr lang="en-US" sz="2400" b="1" i="1" spc="-229" dirty="0" smtClean="0">
                <a:latin typeface="Bookman Old Style"/>
                <a:cs typeface="Bookman Old Style"/>
              </a:rPr>
              <a:t> </a:t>
            </a:r>
            <a:r>
              <a:rPr lang="en-US" sz="2400" b="1" i="1" spc="280" dirty="0" smtClean="0">
                <a:latin typeface="Bookman Old Style"/>
                <a:cs typeface="Bookman Old Style"/>
              </a:rPr>
              <a:t>&lt;</a:t>
            </a:r>
            <a:r>
              <a:rPr lang="en-US" sz="2400" b="1" i="1" spc="-45" dirty="0" smtClean="0">
                <a:latin typeface="Bookman Old Style"/>
                <a:cs typeface="Bookman Old Style"/>
              </a:rPr>
              <a:t> </a:t>
            </a:r>
            <a:r>
              <a:rPr lang="en-US" sz="2400" b="1" i="1" spc="-229" dirty="0" smtClean="0">
                <a:latin typeface="Bookman Old Style"/>
                <a:cs typeface="Bookman Old Style"/>
              </a:rPr>
              <a:t>b</a:t>
            </a:r>
            <a:r>
              <a:rPr lang="en-US" sz="2400" b="1" i="1" spc="-345" baseline="33333" dirty="0" smtClean="0">
                <a:latin typeface="Bookman Old Style"/>
                <a:cs typeface="Bookman Old Style"/>
              </a:rPr>
              <a:t>k+1	</a:t>
            </a:r>
            <a:r>
              <a:rPr lang="zh-CN" altLang="en-US" sz="2400" b="1" spc="185" dirty="0" smtClean="0"/>
              <a:t>或	</a:t>
            </a:r>
            <a:r>
              <a:rPr lang="en-US" sz="2400" b="1" i="1" spc="-170" dirty="0" smtClean="0">
                <a:latin typeface="Bookman Old Style"/>
                <a:cs typeface="Bookman Old Style"/>
              </a:rPr>
              <a:t>k</a:t>
            </a:r>
            <a:r>
              <a:rPr lang="en-US" sz="2400" b="1" i="1" spc="-90" dirty="0" smtClean="0">
                <a:latin typeface="Bookman Old Style"/>
                <a:cs typeface="Bookman Old Style"/>
              </a:rPr>
              <a:t> </a:t>
            </a:r>
            <a:r>
              <a:rPr lang="en-US" sz="2400" b="1" i="1" spc="400" dirty="0" smtClean="0">
                <a:cs typeface="Arial"/>
              </a:rPr>
              <a:t>≤</a:t>
            </a:r>
            <a:r>
              <a:rPr lang="en-US" sz="2400" b="1" i="1" spc="-10" dirty="0" smtClean="0">
                <a:cs typeface="Arial"/>
              </a:rPr>
              <a:t> </a:t>
            </a:r>
            <a:r>
              <a:rPr lang="en-US" sz="2400" b="1" spc="-130" dirty="0" err="1" smtClean="0">
                <a:latin typeface="Tahoma"/>
                <a:cs typeface="Tahoma"/>
              </a:rPr>
              <a:t>log</a:t>
            </a:r>
            <a:r>
              <a:rPr lang="en-US" sz="2400" b="1" i="1" spc="-195" baseline="-17777" dirty="0" err="1" smtClean="0">
                <a:latin typeface="Bookman Old Style"/>
                <a:cs typeface="Bookman Old Style"/>
              </a:rPr>
              <a:t>b</a:t>
            </a:r>
            <a:r>
              <a:rPr lang="en-US" sz="2400" b="1" i="1" spc="-52" baseline="-17777" dirty="0" smtClean="0">
                <a:latin typeface="Bookman Old Style"/>
                <a:cs typeface="Bookman Old Style"/>
              </a:rPr>
              <a:t> </a:t>
            </a:r>
            <a:r>
              <a:rPr lang="en-US" sz="2400" b="1" i="1" spc="-70" dirty="0" smtClean="0">
                <a:latin typeface="Bookman Old Style"/>
                <a:cs typeface="Bookman Old Style"/>
              </a:rPr>
              <a:t>n</a:t>
            </a:r>
            <a:r>
              <a:rPr lang="en-US" sz="2400" b="1" i="1" spc="-50" dirty="0" smtClean="0">
                <a:latin typeface="Bookman Old Style"/>
                <a:cs typeface="Bookman Old Style"/>
              </a:rPr>
              <a:t> </a:t>
            </a:r>
            <a:r>
              <a:rPr lang="en-US" sz="2400" b="1" i="1" spc="280" dirty="0" smtClean="0">
                <a:latin typeface="Bookman Old Style"/>
                <a:cs typeface="Bookman Old Style"/>
              </a:rPr>
              <a:t>&lt;</a:t>
            </a:r>
            <a:r>
              <a:rPr lang="en-US" sz="2400" b="1" i="1" spc="-50" dirty="0" smtClean="0">
                <a:latin typeface="Bookman Old Style"/>
                <a:cs typeface="Bookman Old Style"/>
              </a:rPr>
              <a:t> </a:t>
            </a:r>
            <a:r>
              <a:rPr lang="en-US" sz="2400" b="1" i="1" spc="-85" dirty="0" smtClean="0">
                <a:latin typeface="Bookman Old Style"/>
                <a:cs typeface="Bookman Old Style"/>
              </a:rPr>
              <a:t>k+1.</a:t>
            </a:r>
            <a:endParaRPr lang="en-US" sz="2400" b="1" dirty="0" smtClean="0">
              <a:latin typeface="Bookman Old Style"/>
              <a:cs typeface="Bookman Old Style"/>
            </a:endParaRPr>
          </a:p>
          <a:p>
            <a:pPr marL="12700" eaLnBrk="1" hangingPunct="1">
              <a:spcBef>
                <a:spcPts val="1989"/>
              </a:spcBef>
              <a:defRPr/>
            </a:pPr>
            <a:r>
              <a:rPr lang="zh-CN" altLang="en-US" sz="2400" b="1" spc="135" dirty="0" smtClean="0"/>
              <a:t>因此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,</a:t>
            </a:r>
            <a:r>
              <a:rPr lang="zh-CN" altLang="en-US" sz="2400" b="1" spc="-10" dirty="0" smtClean="0">
                <a:latin typeface="Times New Roman"/>
                <a:cs typeface="Times New Roman"/>
              </a:rPr>
              <a:t> </a:t>
            </a:r>
            <a:r>
              <a:rPr lang="en-US" sz="2400" b="1" i="1" spc="-170" dirty="0" smtClean="0">
                <a:latin typeface="Bookman Old Style"/>
                <a:cs typeface="Bookman Old Style"/>
              </a:rPr>
              <a:t>k</a:t>
            </a:r>
            <a:r>
              <a:rPr lang="en-US" sz="2400" b="1" i="1" spc="-90" dirty="0" smtClean="0">
                <a:latin typeface="Bookman Old Style"/>
                <a:cs typeface="Bookman Old Style"/>
              </a:rPr>
              <a:t> </a:t>
            </a:r>
            <a:r>
              <a:rPr lang="en-US" sz="2400" b="1" spc="-20" dirty="0" smtClean="0">
                <a:latin typeface="Tahoma"/>
                <a:cs typeface="Tahoma"/>
              </a:rPr>
              <a:t>=</a:t>
            </a:r>
            <a:r>
              <a:rPr lang="en-US" sz="2400" b="1" spc="-70" dirty="0" smtClean="0">
                <a:latin typeface="Tahoma"/>
                <a:cs typeface="Tahoma"/>
              </a:rPr>
              <a:t> </a:t>
            </a:r>
            <a:r>
              <a:rPr lang="en-US" sz="2400" b="1" spc="-150" dirty="0" smtClean="0">
                <a:latin typeface="Tahoma"/>
                <a:cs typeface="Tahoma"/>
              </a:rPr>
              <a:t>[</a:t>
            </a:r>
            <a:r>
              <a:rPr lang="en-US" sz="2400" b="1" spc="-150" dirty="0" err="1" smtClean="0">
                <a:latin typeface="Tahoma"/>
                <a:cs typeface="Tahoma"/>
              </a:rPr>
              <a:t>log</a:t>
            </a:r>
            <a:r>
              <a:rPr lang="en-US" sz="2400" b="1" i="1" spc="-225" baseline="-17777" dirty="0" err="1" smtClean="0">
                <a:latin typeface="Bookman Old Style"/>
                <a:cs typeface="Bookman Old Style"/>
              </a:rPr>
              <a:t>b</a:t>
            </a:r>
            <a:r>
              <a:rPr lang="en-US" sz="2400" b="1" i="1" spc="-52" baseline="-17777" dirty="0" smtClean="0">
                <a:latin typeface="Bookman Old Style"/>
                <a:cs typeface="Bookman Old Style"/>
              </a:rPr>
              <a:t> </a:t>
            </a:r>
            <a:r>
              <a:rPr lang="en-US" sz="2400" b="1" i="1" spc="-105" dirty="0" smtClean="0">
                <a:latin typeface="Bookman Old Style"/>
                <a:cs typeface="Bookman Old Style"/>
              </a:rPr>
              <a:t>n</a:t>
            </a:r>
            <a:r>
              <a:rPr lang="en-US" sz="2400" b="1" spc="-105" dirty="0" smtClean="0">
                <a:latin typeface="Tahoma"/>
                <a:cs typeface="Tahoma"/>
              </a:rPr>
              <a:t>]</a:t>
            </a:r>
            <a:r>
              <a:rPr lang="en-US" sz="2400" b="1" spc="-105" dirty="0" smtClean="0">
                <a:latin typeface="Times New Roman"/>
                <a:cs typeface="Times New Roman"/>
              </a:rPr>
              <a:t>.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0F5E11-2118-4A88-9A29-2DA2C06C3DD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28600" y="152400"/>
          <a:ext cx="815816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3225800" imgH="431800" progId="Equation.DSMT4">
                  <p:embed/>
                </p:oleObj>
              </mc:Choice>
              <mc:Fallback>
                <p:oleObj name="Equation" r:id="rId3" imgW="32258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8158163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828800" y="1752600"/>
          <a:ext cx="2362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1040948" imgH="177723" progId="Equation.3">
                  <p:embed/>
                </p:oleObj>
              </mc:Choice>
              <mc:Fallback>
                <p:oleObj name="Equation" r:id="rId5" imgW="1040948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2362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828800" y="2133600"/>
          <a:ext cx="22764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7" imgW="1002865" imgH="177723" progId="Equation.3">
                  <p:embed/>
                </p:oleObj>
              </mc:Choice>
              <mc:Fallback>
                <p:oleObj name="Equation" r:id="rId7" imgW="1002865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3600"/>
                        <a:ext cx="22764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tx2"/>
              </a:solidFill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878013" y="2646363"/>
          <a:ext cx="219075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9" imgW="965200" imgH="1778000" progId="Equation.3">
                  <p:embed/>
                </p:oleObj>
              </mc:Choice>
              <mc:Fallback>
                <p:oleObj name="Equation" r:id="rId9" imgW="965200" imgH="177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646363"/>
                        <a:ext cx="219075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33400" y="11430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Bookman Old Style" panose="020506040505050202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Bookman Old Style" panose="02050604050505020204" pitchFamily="18" charset="0"/>
                <a:ea typeface="黑体" panose="02010609060101010101" pitchFamily="49" charset="-122"/>
              </a:rPr>
              <a:t>1 </a:t>
            </a:r>
            <a:r>
              <a:rPr kumimoji="1" lang="zh-CN" altLang="en-US" sz="2800" b="1">
                <a:latin typeface="Bookman Old Style" panose="02050604050505020204" pitchFamily="18" charset="0"/>
                <a:ea typeface="黑体" panose="02010609060101010101" pitchFamily="49" charset="-122"/>
              </a:rPr>
              <a:t>表示整数</a:t>
            </a:r>
            <a:r>
              <a:rPr kumimoji="1" lang="en-US" altLang="zh-CN" sz="2800" b="1">
                <a:latin typeface="Bookman Old Style" panose="02050604050505020204" pitchFamily="18" charset="0"/>
                <a:ea typeface="黑体" panose="02010609060101010101" pitchFamily="49" charset="-122"/>
              </a:rPr>
              <a:t>642</a:t>
            </a:r>
            <a:r>
              <a:rPr kumimoji="1" lang="zh-CN" altLang="en-US" sz="2800" b="1">
                <a:latin typeface="Bookman Old Style" panose="02050604050505020204" pitchFamily="18" charset="0"/>
                <a:ea typeface="黑体" panose="02010609060101010101" pitchFamily="49" charset="-122"/>
              </a:rPr>
              <a:t>为二进制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457200" y="16764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Bookman Old Style" panose="02050604050505020204" pitchFamily="18" charset="0"/>
                <a:ea typeface="黑体" panose="02010609060101010101" pitchFamily="49" charset="-122"/>
              </a:rPr>
              <a:t>因为：</a:t>
            </a: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4449763" y="4633913"/>
          <a:ext cx="45354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11" imgW="1816100" imgH="228600" progId="Equation.DSMT4">
                  <p:embed/>
                </p:oleObj>
              </mc:Choice>
              <mc:Fallback>
                <p:oleObj name="Equation" r:id="rId11" imgW="18161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4633913"/>
                        <a:ext cx="45354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bject 95"/>
          <p:cNvSpPr txBox="1"/>
          <p:nvPr/>
        </p:nvSpPr>
        <p:spPr>
          <a:xfrm>
            <a:off x="520700" y="6140450"/>
            <a:ext cx="6451600" cy="325438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926465" eaLnBrk="1" hangingPunct="1">
              <a:lnSpc>
                <a:spcPts val="844"/>
              </a:lnSpc>
              <a:spcBef>
                <a:spcPts val="105"/>
              </a:spcBef>
              <a:tabLst>
                <a:tab pos="1522095" algn="l"/>
                <a:tab pos="2118360" algn="l"/>
                <a:tab pos="2714625" algn="l"/>
                <a:tab pos="3310890" algn="l"/>
                <a:tab pos="3907154" algn="l"/>
                <a:tab pos="4503420" algn="l"/>
                <a:tab pos="5099685" algn="l"/>
                <a:tab pos="5695950" algn="l"/>
                <a:tab pos="6292215" algn="l"/>
              </a:tabLst>
              <a:defRPr/>
            </a:pPr>
            <a:r>
              <a:rPr sz="1250" spc="-70" dirty="0">
                <a:latin typeface="Tahoma"/>
                <a:cs typeface="Tahoma"/>
              </a:rPr>
              <a:t>9	8	7	6	5	4	3	2	1	0</a:t>
            </a:r>
            <a:endParaRPr sz="1250" dirty="0">
              <a:latin typeface="Tahoma"/>
              <a:cs typeface="Tahoma"/>
            </a:endParaRPr>
          </a:p>
          <a:p>
            <a:pPr marL="12700" eaLnBrk="1" hangingPunct="1">
              <a:lnSpc>
                <a:spcPts val="1505"/>
              </a:lnSpc>
              <a:defRPr/>
            </a:pPr>
            <a:r>
              <a:rPr spc="-165" dirty="0">
                <a:latin typeface="Tahoma"/>
                <a:cs typeface="Tahoma"/>
              </a:rPr>
              <a:t>642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=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50" dirty="0">
                <a:latin typeface="Tahoma"/>
                <a:cs typeface="Tahoma"/>
              </a:rPr>
              <a:t>1</a:t>
            </a:r>
            <a:r>
              <a:rPr i="1" spc="-50" dirty="0">
                <a:latin typeface="Arial"/>
                <a:cs typeface="Arial"/>
              </a:rPr>
              <a:t>·</a:t>
            </a:r>
            <a:r>
              <a:rPr spc="-50" dirty="0">
                <a:latin typeface="Tahoma"/>
                <a:cs typeface="Tahoma"/>
              </a:rPr>
              <a:t>2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+0</a:t>
            </a:r>
            <a:r>
              <a:rPr i="1" spc="-5" dirty="0">
                <a:latin typeface="Arial"/>
                <a:cs typeface="Arial"/>
              </a:rPr>
              <a:t>·</a:t>
            </a:r>
            <a:r>
              <a:rPr spc="-5" dirty="0">
                <a:latin typeface="Tahoma"/>
                <a:cs typeface="Tahoma"/>
              </a:rPr>
              <a:t>2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+1</a:t>
            </a:r>
            <a:r>
              <a:rPr i="1" spc="-5" dirty="0">
                <a:latin typeface="Arial"/>
                <a:cs typeface="Arial"/>
              </a:rPr>
              <a:t>·</a:t>
            </a:r>
            <a:r>
              <a:rPr spc="-5" dirty="0">
                <a:latin typeface="Tahoma"/>
                <a:cs typeface="Tahoma"/>
              </a:rPr>
              <a:t>2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+0</a:t>
            </a:r>
            <a:r>
              <a:rPr i="1" spc="-5" dirty="0">
                <a:latin typeface="Arial"/>
                <a:cs typeface="Arial"/>
              </a:rPr>
              <a:t>·</a:t>
            </a:r>
            <a:r>
              <a:rPr spc="-5" dirty="0">
                <a:latin typeface="Tahoma"/>
                <a:cs typeface="Tahoma"/>
              </a:rPr>
              <a:t>2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+0</a:t>
            </a:r>
            <a:r>
              <a:rPr i="1" spc="-5" dirty="0">
                <a:latin typeface="Arial"/>
                <a:cs typeface="Arial"/>
              </a:rPr>
              <a:t>·</a:t>
            </a:r>
            <a:r>
              <a:rPr spc="-5" dirty="0">
                <a:latin typeface="Tahoma"/>
                <a:cs typeface="Tahoma"/>
              </a:rPr>
              <a:t>2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+0</a:t>
            </a:r>
            <a:r>
              <a:rPr i="1" spc="-5" dirty="0">
                <a:latin typeface="Arial"/>
                <a:cs typeface="Arial"/>
              </a:rPr>
              <a:t>·</a:t>
            </a:r>
            <a:r>
              <a:rPr spc="-5" dirty="0">
                <a:latin typeface="Tahoma"/>
                <a:cs typeface="Tahoma"/>
              </a:rPr>
              <a:t>2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+0</a:t>
            </a:r>
            <a:r>
              <a:rPr i="1" spc="-5" dirty="0">
                <a:latin typeface="Arial"/>
                <a:cs typeface="Arial"/>
              </a:rPr>
              <a:t>·</a:t>
            </a:r>
            <a:r>
              <a:rPr spc="-5" dirty="0">
                <a:latin typeface="Tahoma"/>
                <a:cs typeface="Tahoma"/>
              </a:rPr>
              <a:t>2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+0</a:t>
            </a:r>
            <a:r>
              <a:rPr i="1" spc="-5" dirty="0">
                <a:latin typeface="Arial"/>
                <a:cs typeface="Arial"/>
              </a:rPr>
              <a:t>·</a:t>
            </a:r>
            <a:r>
              <a:rPr spc="-5" dirty="0">
                <a:latin typeface="Tahoma"/>
                <a:cs typeface="Tahoma"/>
              </a:rPr>
              <a:t>2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+1</a:t>
            </a:r>
            <a:r>
              <a:rPr i="1" spc="-5" dirty="0">
                <a:latin typeface="Arial"/>
                <a:cs typeface="Arial"/>
              </a:rPr>
              <a:t>·</a:t>
            </a:r>
            <a:r>
              <a:rPr spc="-5" dirty="0">
                <a:latin typeface="Tahoma"/>
                <a:cs typeface="Tahoma"/>
              </a:rPr>
              <a:t>2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+0</a:t>
            </a:r>
            <a:r>
              <a:rPr i="1" spc="-5" dirty="0">
                <a:latin typeface="Arial"/>
                <a:cs typeface="Arial"/>
              </a:rPr>
              <a:t>·</a:t>
            </a:r>
            <a:r>
              <a:rPr spc="-5" dirty="0">
                <a:latin typeface="Tahoma"/>
                <a:cs typeface="Tahoma"/>
              </a:rPr>
              <a:t>2</a:t>
            </a:r>
            <a:r>
              <a:rPr spc="100" dirty="0">
                <a:latin typeface="Tahoma"/>
                <a:cs typeface="Tahoma"/>
              </a:rPr>
              <a:t> </a:t>
            </a:r>
            <a:r>
              <a:rPr i="1" spc="-55" dirty="0">
                <a:latin typeface="Bookman Old Style"/>
                <a:cs typeface="Bookman Old Style"/>
              </a:rPr>
              <a:t>.</a:t>
            </a:r>
            <a:endParaRPr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autoUpdateAnimBg="0"/>
      <p:bldP spid="9227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427</Words>
  <Application>Microsoft Office PowerPoint</Application>
  <PresentationFormat>全屏显示(4:3)</PresentationFormat>
  <Paragraphs>94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PMingLiU</vt:lpstr>
      <vt:lpstr>Times New Roman</vt:lpstr>
      <vt:lpstr>Tahoma</vt:lpstr>
      <vt:lpstr>Bookman Old Style</vt:lpstr>
      <vt:lpstr>黑体</vt:lpstr>
      <vt:lpstr>Palatino Linotype</vt:lpstr>
      <vt:lpstr>默认设计模板</vt:lpstr>
      <vt:lpstr>MathType 5.0 Equation</vt:lpstr>
      <vt:lpstr>Microsoft 公式 3.0</vt:lpstr>
      <vt:lpstr>1.2 整数的表示</vt:lpstr>
      <vt:lpstr>1.2 整数的表示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各进制间的转换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整数的表示</dc:title>
  <dc:creator>曾令淮</dc:creator>
  <cp:lastModifiedBy>Administrator</cp:lastModifiedBy>
  <cp:revision>12</cp:revision>
  <cp:lastPrinted>1601-01-01T00:00:00Z</cp:lastPrinted>
  <dcterms:created xsi:type="dcterms:W3CDTF">1601-01-01T00:00:00Z</dcterms:created>
  <dcterms:modified xsi:type="dcterms:W3CDTF">2019-09-06T07:32:43Z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