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60" r:id="rId6"/>
    <p:sldId id="259" r:id="rId7"/>
    <p:sldId id="261" r:id="rId8"/>
    <p:sldId id="265" r:id="rId9"/>
    <p:sldId id="271" r:id="rId10"/>
    <p:sldId id="269" r:id="rId11"/>
    <p:sldId id="270" r:id="rId12"/>
    <p:sldId id="280" r:id="rId13"/>
    <p:sldId id="266" r:id="rId14"/>
    <p:sldId id="267" r:id="rId15"/>
    <p:sldId id="264" r:id="rId16"/>
    <p:sldId id="268" r:id="rId17"/>
    <p:sldId id="283" r:id="rId18"/>
    <p:sldId id="272" r:id="rId19"/>
    <p:sldId id="276" r:id="rId20"/>
    <p:sldId id="277" r:id="rId21"/>
    <p:sldId id="278" r:id="rId22"/>
    <p:sldId id="273" r:id="rId23"/>
    <p:sldId id="274" r:id="rId24"/>
    <p:sldId id="275" r:id="rId25"/>
    <p:sldId id="279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981EE-DD98-4F45-918B-EFECCFAE1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73C821-5665-4D46-9301-F536ADC86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2480-C3AB-468F-8324-F1344125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6954E-5259-4F38-8843-4EA65A9E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8B09D-93B3-40A9-89A8-CBDB89B9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5BCA7-996B-4089-9C81-A6ECA1F7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7077F-E5E2-4477-856E-B64625FE7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A5A4A-18E9-4A84-B37F-9B244D57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5CAD1-17A3-49CF-A382-48FD9C5F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29A00-A90D-4A20-A933-6344E316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5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2F353F-38C2-4310-8836-658A633EB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97F3B-A184-41F4-AC82-71024B664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EBE03-563B-432E-963D-0C4B0F22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5B770-171C-461C-8F70-0ECA15FA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66EC2-7197-446B-A225-1CBC3C8E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8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F773F-F54D-4DBC-9200-39DC02F7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48D62-68D9-48C2-B037-2FD4154E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BEEB-C786-4476-B943-F778ADEB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CCDB-9B6E-4903-89B2-65F64C74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68EAD-6D97-4F0E-8D22-CB2EAE7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06715-779B-463D-9328-7C202451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F58BA-8251-467F-BB27-48E72838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94A67-B975-43D3-8566-4344FFDC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AF5D5-9AB4-4006-B909-E357587A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8D9C9-59F9-4E04-A965-775C107F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A97FF-9335-481C-88BF-A5D23052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A14D4-2855-47DE-8FA1-7C136A0F1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EC2903-C70C-4508-9166-59E63CB8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D7360-2276-4B34-B2BA-A79C7056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3CFF4-B360-48A2-88D1-E332423D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00BA3-730D-4D28-AD13-599E739D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A1C79-2DEF-45E7-ACA3-B0696DD7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10369-C2E7-4946-9B9A-C915D4C4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6A79E-8D8E-4370-8C2A-45B26C8C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E396C-A298-40D5-8A35-717BE6CE3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A40B10-A552-4DED-997C-2FB04FF7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851501-29C0-43AE-953B-E2EA8666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B01DD9-B4C4-4DED-B394-8B538A90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B778D4-7661-47CC-B4C0-1B2BDF1E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2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D111D-F42E-4B51-833F-E09F637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D91825-3B3E-4B6D-B5B9-FD1EDF65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2BE76-1AB8-4183-86E4-4A800B67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C884D9-B420-477D-BEA5-84F132B6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C8E528-62E0-4A18-BC53-4CABB0D5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5E6C2-D417-4A03-9F1F-810C579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030E-F504-40BF-BD75-C03EFA10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8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25EDD-FB0D-4FEA-95A1-C254842C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7FC78-0B3C-4F24-A549-7CD79D78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8765D7-AF5F-4622-B0D7-E4FC6C88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50ECF-D70D-4285-B495-49486F24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A3B39-CC4B-4B39-B5BA-616F85BB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C5D9B-0D7E-4971-835E-67725796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C6B8-4A43-4B56-B018-67D842DC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D79E0-84EE-47D4-B27B-7A1D6116A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5C56D-0215-418C-A35A-B08ECCFB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7CB10-562E-40DD-A348-267F970F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B2E5C-AEDE-49C5-A5E7-F374C40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B9B46-98F8-4343-AF29-7F6CB608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F0BFC6-48CD-4DEF-B70E-9EA49354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37352-8612-4CBC-9A2E-76FC6B0D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925DB-05C5-4C90-A3CB-8531AA21B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CAE74-84C1-4B3D-9867-62AD647C17F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25FC6-437D-491A-B346-879BDE9D2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345FE-89CF-49CB-8A02-A09FC33CD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55B7-2DCA-4BB5-901A-A9C00FC0D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1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B8A47-FAAC-4EDC-9F69-B47E0D9CB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0091"/>
            <a:ext cx="9144000" cy="180890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RC6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br>
              <a:rPr lang="en-US" altLang="zh-CN" sz="6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RC6 algorithm</a:t>
            </a:r>
            <a:endParaRPr lang="zh-CN" altLang="en-US" sz="6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E0418-028F-4CF5-ADCE-B54499EDF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演讲人：许万鹏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小组成员：周炯超，江一川，许万鹏，朱公澳，邹凯蓄</a:t>
            </a:r>
          </a:p>
        </p:txBody>
      </p:sp>
    </p:spTree>
    <p:extLst>
      <p:ext uri="{BB962C8B-B14F-4D97-AF65-F5344CB8AC3E}">
        <p14:creationId xmlns:p14="http://schemas.microsoft.com/office/powerpoint/2010/main" val="412122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C8C54D-68F9-4C9A-A0B5-9331F66A4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756421"/>
            <a:ext cx="5329518" cy="491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6C50B59-5F42-4161-8F40-A99BE626C0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93007"/>
                  </p:ext>
                </p:extLst>
              </p:nvPr>
            </p:nvGraphicFramePr>
            <p:xfrm>
              <a:off x="6405282" y="1293606"/>
              <a:ext cx="5297955" cy="384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7955">
                      <a:extLst>
                        <a:ext uri="{9D8B030D-6E8A-4147-A177-3AD203B41FA5}">
                          <a16:colId xmlns:a16="http://schemas.microsoft.com/office/drawing/2014/main" val="860489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解密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1530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把128bit密文放入4个32bit的寄存器A、B、C、D中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C = C - S[2r + 3]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 = A - S[2r + 2]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FOR</a:t>
                          </a:r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i = r down to 1 do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(A, B, C, D) = (D, A, B, C)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u = ROL(D * (2D+1) 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t = ROL(B * (2B+1) 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C = ROR(C - S[2i + 1] , t)</a:t>
                          </a:r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</a:t>
                          </a:r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⊕ u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A = ROR(A - S[2i], u)</a:t>
                          </a:r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</a:t>
                          </a:r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⊕ t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 = D - S[1]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B = B - S[0]      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</a:t>
                          </a:r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, </a:t>
                          </a:r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B</a:t>
                          </a:r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,</a:t>
                          </a:r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C</a:t>
                          </a:r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,</a:t>
                          </a:r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D即为明文。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3617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6C50B59-5F42-4161-8F40-A99BE626C0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93007"/>
                  </p:ext>
                </p:extLst>
              </p:nvPr>
            </p:nvGraphicFramePr>
            <p:xfrm>
              <a:off x="6405282" y="1293606"/>
              <a:ext cx="5297955" cy="384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7955">
                      <a:extLst>
                        <a:ext uri="{9D8B030D-6E8A-4147-A177-3AD203B41FA5}">
                          <a16:colId xmlns:a16="http://schemas.microsoft.com/office/drawing/2014/main" val="8604891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解密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1530991"/>
                      </a:ext>
                    </a:extLst>
                  </a:tr>
                  <a:tr h="3383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108" r="-345" b="-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6174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203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C8C54D-68F9-4C9A-A0B5-9331F66A4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756421"/>
            <a:ext cx="5329518" cy="491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C8E1112-C87E-4C12-B2DF-C6A1BAAA0D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0472915"/>
                  </p:ext>
                </p:extLst>
              </p:nvPr>
            </p:nvGraphicFramePr>
            <p:xfrm>
              <a:off x="6562353" y="540718"/>
              <a:ext cx="5055908" cy="534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5908">
                      <a:extLst>
                        <a:ext uri="{9D8B030D-6E8A-4147-A177-3AD203B41FA5}">
                          <a16:colId xmlns:a16="http://schemas.microsoft.com/office/drawing/2014/main" val="23492081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密钥扩展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0494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b="1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首先，将种子密钥</a:t>
                          </a:r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zh-CN" altLang="en-US" sz="1800" b="1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输入到c个w比特字的L[0],...,L[c-1]阵列，若密钥长度不够，用0字节填充，其中c为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1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8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altLang="zh-CN" sz="1800" b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𝒃</m:t>
                                      </m:r>
                                    </m:num>
                                    <m:den>
                                      <m:r>
                                        <a:rPr lang="en-US" altLang="zh-CN" sz="1800" b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Times New Roman" panose="0202060305040502030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0xB7E15163</a:t>
                          </a:r>
                          <a:endParaRPr lang="en-US" altLang="zh-C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Times New Roman" panose="0202060305040502030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0x9E3779B9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S[0] = P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i=1 to 2r+3 do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S[i] = S[i - 1] + Q</a:t>
                          </a:r>
                        </a:p>
                        <a:p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用户密钥混合到S中：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= B = i = j = 0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 = 3 * max{c, 2r + 4}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s=1 to v do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= S[i] = ROL(S[i] + A + B, 3)</a:t>
                          </a:r>
                          <a:endParaRPr lang="en-US" altLang="zh-C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L[j] = ROL(L[j] + A + B, A + B)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 = (i + 1) mod(2r + 4)</a:t>
                          </a:r>
                          <a:endParaRPr lang="en-US" altLang="zh-C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 = (j + 1) mod c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zh-CN" altLang="en-US" sz="1800" b="1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输出S[0],S[1],...,S[2r+3]即为子密钥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50703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C8E1112-C87E-4C12-B2DF-C6A1BAAA0D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0472915"/>
                  </p:ext>
                </p:extLst>
              </p:nvPr>
            </p:nvGraphicFramePr>
            <p:xfrm>
              <a:off x="6562353" y="540718"/>
              <a:ext cx="5055908" cy="534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5908">
                      <a:extLst>
                        <a:ext uri="{9D8B030D-6E8A-4147-A177-3AD203B41FA5}">
                          <a16:colId xmlns:a16="http://schemas.microsoft.com/office/drawing/2014/main" val="23492081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密钥扩展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0494684"/>
                      </a:ext>
                    </a:extLst>
                  </a:tr>
                  <a:tr h="48890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336" r="-361" b="-19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703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337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AC7A34-E01E-4782-A21B-9BBD550A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31" y="509410"/>
            <a:ext cx="5719138" cy="58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5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558EAC3-80FD-4813-84E5-9435FAD8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947" y="0"/>
            <a:ext cx="7035053" cy="6618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17DEA42-A69B-4B33-AA01-FFD7748281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509849"/>
                  </p:ext>
                </p:extLst>
              </p:nvPr>
            </p:nvGraphicFramePr>
            <p:xfrm>
              <a:off x="150349" y="1253265"/>
              <a:ext cx="5302436" cy="384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2436">
                      <a:extLst>
                        <a:ext uri="{9D8B030D-6E8A-4147-A177-3AD203B41FA5}">
                          <a16:colId xmlns:a16="http://schemas.microsoft.com/office/drawing/2014/main" val="23492081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加密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0494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把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128bit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明文放入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4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个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32bit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的寄存器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A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、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B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、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C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、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D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中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B = B + S[0] 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（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S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为密钥）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 = D + S[1]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FOR </a:t>
                          </a:r>
                          <a:r>
                            <a:rPr lang="en-US" altLang="zh-CN" b="1" dirty="0" err="1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</a:t>
                          </a:r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= 1 to r do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t = ROL(B * (2B+1),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u = ROL(D * (2D+1),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A = ROL(A  ⊕t, u) + S[2i]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C = ROL(C  ⊕u, t) + S[2i + 1]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(A, B, C, D) = (B, C, D, A)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 = A + S[2r + 2]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C = C + S[2r + 3]</a:t>
                          </a:r>
                        </a:p>
                        <a:p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A,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B,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C,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D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即为密文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50703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17DEA42-A69B-4B33-AA01-FFD7748281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509849"/>
                  </p:ext>
                </p:extLst>
              </p:nvPr>
            </p:nvGraphicFramePr>
            <p:xfrm>
              <a:off x="150349" y="1253265"/>
              <a:ext cx="5302436" cy="384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2436">
                      <a:extLst>
                        <a:ext uri="{9D8B030D-6E8A-4147-A177-3AD203B41FA5}">
                          <a16:colId xmlns:a16="http://schemas.microsoft.com/office/drawing/2014/main" val="23492081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加密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0494684"/>
                      </a:ext>
                    </a:extLst>
                  </a:tr>
                  <a:tr h="3383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928" r="-230" b="-2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703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269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B38B6F6-5BAE-44D7-B28F-2FF45CAA6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87609"/>
                  </p:ext>
                </p:extLst>
              </p:nvPr>
            </p:nvGraphicFramePr>
            <p:xfrm>
              <a:off x="293593" y="1233094"/>
              <a:ext cx="5297955" cy="384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7955">
                      <a:extLst>
                        <a:ext uri="{9D8B030D-6E8A-4147-A177-3AD203B41FA5}">
                          <a16:colId xmlns:a16="http://schemas.microsoft.com/office/drawing/2014/main" val="8604891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解密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1530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把128bit密文放入4个32bit的寄存器A、B、C、D中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C = C - S[2r + 3]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 = A - S[2r + 2]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FOR</a:t>
                          </a:r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i = r down to 1 do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(A, B, C, D) = (D, A, B, C)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u = ROL(D * (2D+1) 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t = ROL(B * (2B+1) 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C = ROR(C - S[2i + 1] , t)</a:t>
                          </a:r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</a:t>
                          </a:r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⊕ u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A = ROR(A - S[2i], u)</a:t>
                          </a:r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</a:t>
                          </a:r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⊕ t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 = D - S[1]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B = B - S[0]      </a:t>
                          </a:r>
                        </a:p>
                        <a:p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A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, 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B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,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 C</a:t>
                          </a:r>
                          <a:r>
                            <a:rPr lang="en-US" altLang="zh-CN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,</a:t>
                          </a:r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 D即为明文。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3617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B38B6F6-5BAE-44D7-B28F-2FF45CAA6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87609"/>
                  </p:ext>
                </p:extLst>
              </p:nvPr>
            </p:nvGraphicFramePr>
            <p:xfrm>
              <a:off x="293593" y="1233094"/>
              <a:ext cx="5297955" cy="384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7955">
                      <a:extLst>
                        <a:ext uri="{9D8B030D-6E8A-4147-A177-3AD203B41FA5}">
                          <a16:colId xmlns:a16="http://schemas.microsoft.com/office/drawing/2014/main" val="8604891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解密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1530991"/>
                      </a:ext>
                    </a:extLst>
                  </a:tr>
                  <a:tr h="3383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108" r="-230" b="-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61749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FFBD860-E0A1-42C8-8D2E-0DD049D8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82" y="47472"/>
            <a:ext cx="5268526" cy="66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564133D-1373-43EF-9652-A01AB57E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524" y="0"/>
            <a:ext cx="7463118" cy="6816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F4840EB7-F873-4C35-977A-33D7332A53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598315"/>
                  </p:ext>
                </p:extLst>
              </p:nvPr>
            </p:nvGraphicFramePr>
            <p:xfrm>
              <a:off x="127935" y="654470"/>
              <a:ext cx="5055908" cy="534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5908">
                      <a:extLst>
                        <a:ext uri="{9D8B030D-6E8A-4147-A177-3AD203B41FA5}">
                          <a16:colId xmlns:a16="http://schemas.microsoft.com/office/drawing/2014/main" val="23492081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密钥扩展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0494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首先，</a:t>
                          </a:r>
                          <a:r>
                            <a:rPr lang="zh-CN" altLang="en-US" sz="1800" b="1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将种子密钥</a:t>
                          </a:r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zh-CN" altLang="en-US" sz="1800" b="1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输入到c个w比特字的L[0],...,L[c-1]阵列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，若密钥长度不够，用0字节填充，其中c为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8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b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Times New Roman" panose="0202060305040502030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0xB7E15163</a:t>
                          </a:r>
                          <a:endParaRPr lang="en-US" altLang="zh-C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Times New Roman" panose="0202060305040502030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0x9E3779B9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S[0] = P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i=1 to 2r+3 do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S[i] = S[i - 1] + Q</a:t>
                          </a:r>
                        </a:p>
                        <a:p>
                          <a:r>
                            <a:rPr lang="zh-CN" altLang="en-US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用户密钥混合到S中：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= B = i = j = 0</a:t>
                          </a:r>
                        </a:p>
                        <a:p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 = 3 * max{c, 2r + 4}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s=1 to v do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= S[i] = ROL(S[i] + A + B, 3)</a:t>
                          </a:r>
                          <a:endParaRPr lang="en-US" altLang="zh-C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L[j] = ROL(L[j] + A + B, A + B)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 = (i + 1) mod(2r + 4)</a:t>
                          </a:r>
                          <a:endParaRPr lang="en-US" altLang="zh-C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 = (j + 1) mod c</a:t>
                          </a:r>
                        </a:p>
                        <a:p>
                          <a:pPr marL="0" algn="l" defTabSz="914400" rtl="0" eaLnBrk="1" latinLnBrk="0" hangingPunct="1"/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输出S[0],S[1],...,S[2r+3]即为子密钥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50703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F4840EB7-F873-4C35-977A-33D7332A53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598315"/>
                  </p:ext>
                </p:extLst>
              </p:nvPr>
            </p:nvGraphicFramePr>
            <p:xfrm>
              <a:off x="127935" y="654470"/>
              <a:ext cx="5055908" cy="534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5908">
                      <a:extLst>
                        <a:ext uri="{9D8B030D-6E8A-4147-A177-3AD203B41FA5}">
                          <a16:colId xmlns:a16="http://schemas.microsoft.com/office/drawing/2014/main" val="23492081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密钥扩展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0494684"/>
                      </a:ext>
                    </a:extLst>
                  </a:tr>
                  <a:tr h="48890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461" r="-241" b="-1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703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00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86D333-D00C-4A31-9E00-8F43A348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8" y="314874"/>
            <a:ext cx="5529836" cy="40580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145B6E-68AC-46FB-A730-644D83C1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77" y="314874"/>
            <a:ext cx="5541348" cy="15941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244A82-D58E-4B48-B06B-BA0A698D6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24" y="2658873"/>
            <a:ext cx="6147654" cy="1099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6AB9CB-2D14-42D3-BB75-2C3B05619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66" y="4976387"/>
            <a:ext cx="11834612" cy="11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4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18F7A3B0-F082-4533-9EDB-514C6820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7810"/>
            <a:ext cx="8710930" cy="1632585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F7091D45-F96B-4EDF-AE00-9DFB391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7355"/>
            <a:ext cx="10927715" cy="1419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F32850-0328-4BB1-B15D-310118E0976A}"/>
              </a:ext>
            </a:extLst>
          </p:cNvPr>
          <p:cNvSpPr txBox="1"/>
          <p:nvPr/>
        </p:nvSpPr>
        <p:spPr>
          <a:xfrm>
            <a:off x="838200" y="10690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10C94-06FF-458E-AA02-7C8C4DBD43BF}"/>
              </a:ext>
            </a:extLst>
          </p:cNvPr>
          <p:cNvSpPr txBox="1"/>
          <p:nvPr/>
        </p:nvSpPr>
        <p:spPr>
          <a:xfrm>
            <a:off x="838199" y="3429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424187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02C68-53E1-49B1-944D-00592DCD8FC5}"/>
              </a:ext>
            </a:extLst>
          </p:cNvPr>
          <p:cNvSpPr txBox="1"/>
          <p:nvPr/>
        </p:nvSpPr>
        <p:spPr>
          <a:xfrm>
            <a:off x="3951823" y="2323527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安全性分析</a:t>
            </a:r>
          </a:p>
        </p:txBody>
      </p:sp>
    </p:spTree>
    <p:extLst>
      <p:ext uri="{BB962C8B-B14F-4D97-AF65-F5344CB8AC3E}">
        <p14:creationId xmlns:p14="http://schemas.microsoft.com/office/powerpoint/2010/main" val="355664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F6EA82-D428-4651-A7BF-A0E7D9E39E8F}"/>
              </a:ext>
            </a:extLst>
          </p:cNvPr>
          <p:cNvSpPr txBox="1"/>
          <p:nvPr/>
        </p:nvSpPr>
        <p:spPr>
          <a:xfrm>
            <a:off x="1068632" y="1899403"/>
            <a:ext cx="10253790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20000"/>
              </a:lnSpc>
              <a:buClrTx/>
              <a:buSzTx/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混淆与扩散：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分组密码设计的本质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just">
              <a:lnSpc>
                <a:spcPct val="120000"/>
              </a:lnSpc>
              <a:buClrTx/>
              <a:buSzTx/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混淆：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打乱密文、明文、密钥之间的依赖关系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just">
              <a:lnSpc>
                <a:spcPct val="120000"/>
              </a:lnSpc>
              <a:buClrTx/>
              <a:buSzTx/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扩散：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明文的统计特性消散在密文中，每个明文比特尽可能的影响多个密文，密文每个比特受多个明文比特影响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just">
              <a:lnSpc>
                <a:spcPct val="120000"/>
              </a:lnSpc>
              <a:buClrTx/>
              <a:buSzTx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just">
              <a:lnSpc>
                <a:spcPct val="120000"/>
              </a:lnSpc>
              <a:buClrTx/>
              <a:buSzTx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作为RC5强化版的RC6通过引入乘法运算来决定循环移位次数的方法，对RC5进行改进，弥补了RC5在扩散速度上的不足，并且RC6中的非线性部分是由多个部件共同实现的，这都大大增强了RC6的安全性。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27C92E-E3F7-485C-AB15-E5C10AFC2DDE}"/>
              </a:ext>
            </a:extLst>
          </p:cNvPr>
          <p:cNvSpPr txBox="1"/>
          <p:nvPr/>
        </p:nvSpPr>
        <p:spPr>
          <a:xfrm>
            <a:off x="4820792" y="57822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安全性原则</a:t>
            </a:r>
          </a:p>
        </p:txBody>
      </p:sp>
    </p:spTree>
    <p:extLst>
      <p:ext uri="{BB962C8B-B14F-4D97-AF65-F5344CB8AC3E}">
        <p14:creationId xmlns:p14="http://schemas.microsoft.com/office/powerpoint/2010/main" val="38957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02C68-53E1-49B1-944D-00592DCD8FC5}"/>
              </a:ext>
            </a:extLst>
          </p:cNvPr>
          <p:cNvSpPr txBox="1"/>
          <p:nvPr/>
        </p:nvSpPr>
        <p:spPr>
          <a:xfrm>
            <a:off x="4977745" y="2302096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356705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F6EA82-D428-4651-A7BF-A0E7D9E39E8F}"/>
                  </a:ext>
                </a:extLst>
              </p:cNvPr>
              <p:cNvSpPr txBox="1"/>
              <p:nvPr/>
            </p:nvSpPr>
            <p:spPr>
              <a:xfrm>
                <a:off x="969104" y="1650632"/>
                <a:ext cx="10253790" cy="427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20000"/>
                  </a:lnSpc>
                  <a:buClrTx/>
                  <a:buSz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RC6的扩展算法将用户密钥用一个伪随机过程加以扩展，尽管还没有证明两个密钥不会产生相同的循环密钥表，但是这种可能微乎其微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lvl="0" algn="just">
                  <a:lnSpc>
                    <a:spcPct val="120000"/>
                  </a:lnSpc>
                  <a:buClrTx/>
                  <a:buSzTx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lvl="0" algn="just">
                  <a:lnSpc>
                    <a:spcPct val="120000"/>
                  </a:lnSpc>
                  <a:buClrTx/>
                  <a:buSzTx/>
                </a:pP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+mn-ea"/>
                      </a:rPr>
                      <m:t>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+mn-ea"/>
                      </a:rPr>
                      <m:t>=32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+mn-ea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+mn-ea"/>
                      </a:rPr>
                      <m:t>=20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+mn-ea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+mn-ea"/>
                      </a:rPr>
                      <m:t>=32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时，密钥为256位，两个256位的密钥产生一个相同的44个32位循环密钥的概率，根据密钥长度的全部可能性对应的集合大小进行比较运算，约为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2∗256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44∗32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2∗256−44∗32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−896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−270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可见</a:t>
                </a: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概率很低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lvl="0" algn="just">
                  <a:lnSpc>
                    <a:spcPct val="120000"/>
                  </a:lnSpc>
                  <a:buClrTx/>
                  <a:buSzTx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lvl="0" algn="just">
                  <a:lnSpc>
                    <a:spcPct val="120000"/>
                  </a:lnSpc>
                  <a:buClrTx/>
                  <a:buSz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至今RC6还未发现类似DES中的“弱密钥”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F6EA82-D428-4651-A7BF-A0E7D9E3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04" y="1650632"/>
                <a:ext cx="10253790" cy="4272773"/>
              </a:xfrm>
              <a:prstGeom prst="rect">
                <a:avLst/>
              </a:prstGeom>
              <a:blipFill>
                <a:blip r:embed="rId2"/>
                <a:stretch>
                  <a:fillRect l="-951" t="-856" r="-892" b="-2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C27C92E-E3F7-485C-AB15-E5C10AFC2DDE}"/>
              </a:ext>
            </a:extLst>
          </p:cNvPr>
          <p:cNvSpPr txBox="1"/>
          <p:nvPr/>
        </p:nvSpPr>
        <p:spPr>
          <a:xfrm>
            <a:off x="5234225" y="68665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弱密钥</a:t>
            </a:r>
          </a:p>
        </p:txBody>
      </p:sp>
    </p:spTree>
    <p:extLst>
      <p:ext uri="{BB962C8B-B14F-4D97-AF65-F5344CB8AC3E}">
        <p14:creationId xmlns:p14="http://schemas.microsoft.com/office/powerpoint/2010/main" val="26536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F6EA82-D428-4651-A7BF-A0E7D9E39E8F}"/>
                  </a:ext>
                </a:extLst>
              </p:cNvPr>
              <p:cNvSpPr txBox="1"/>
              <p:nvPr/>
            </p:nvSpPr>
            <p:spPr>
              <a:xfrm>
                <a:off x="969105" y="1596843"/>
                <a:ext cx="10253790" cy="4520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20000"/>
                  </a:lnSpc>
                  <a:buClrTx/>
                  <a:buSzTx/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穷举攻击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：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穷举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字节的用户密钥或扩展密钥，密钥长度为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8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位，当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=32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=20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=32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时,扩展密钥长度为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8∗4∗44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位，即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1408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位，这种穷举法需要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𝑚𝑖𝑛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⁡{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8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𝑏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1408</m:t>
                        </m:r>
                      </m:sup>
                    </m:sSup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次操作，可行性较低</a:t>
                </a:r>
                <a:r>
                  <a:rPr lang="en-US" altLang="zh-CN" sz="2400" baseline="30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[4]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  <a:endParaRPr lang="zh-CN" altLang="en-US" sz="2400" baseline="30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lvl="0" algn="just">
                  <a:lnSpc>
                    <a:spcPct val="120000"/>
                  </a:lnSpc>
                  <a:buClrTx/>
                  <a:buSzTx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中间相遇攻击：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RC6多密钥重复加密时候，如果对其进行中间相遇攻击，则需要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700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次计算，这样要恢复扩展密钥最少需要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𝑚𝑖𝑛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⁡{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8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6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+mn-ea"/>
                          </a:rPr>
                          <m:t>704</m:t>
                        </m:r>
                      </m:sup>
                    </m:sSup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+mn-ea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次操作</a:t>
                </a:r>
                <a:r>
                  <a:rPr lang="en-US" altLang="zh-CN" sz="2400" baseline="30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[5]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</a:p>
              <a:p>
                <a:pPr lvl="0" algn="just">
                  <a:lnSpc>
                    <a:spcPct val="120000"/>
                  </a:lnSpc>
                  <a:buClrTx/>
                  <a:buSzTx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差分攻击和线性攻击：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对RC6的差分分析和线性分析只有在迭代轮数较少时有效，对20轮循环的RC6，用线性分析法至少需要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155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个明文，用差分分析法至少需要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238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个明文</a:t>
                </a:r>
                <a:r>
                  <a:rPr lang="en-US" altLang="zh-CN" sz="2400" baseline="30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[4]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</a:p>
              <a:p>
                <a:pPr lvl="0" algn="just">
                  <a:lnSpc>
                    <a:spcPct val="120000"/>
                  </a:lnSpc>
                  <a:buClrTx/>
                  <a:buSzTx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时间攻击：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因为RC6的加解密中只有移位和异或运算，运算过程比较固定，都与数据无关，这样可以有效地避免“时间攻击”。</a:t>
                </a:r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F6EA82-D428-4651-A7BF-A0E7D9E3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05" y="1596843"/>
                <a:ext cx="10253790" cy="4520468"/>
              </a:xfrm>
              <a:prstGeom prst="rect">
                <a:avLst/>
              </a:prstGeom>
              <a:blipFill>
                <a:blip r:embed="rId2"/>
                <a:stretch>
                  <a:fillRect l="-951" t="-675" r="-892" b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C27C92E-E3F7-485C-AB15-E5C10AFC2DDE}"/>
              </a:ext>
            </a:extLst>
          </p:cNvPr>
          <p:cNvSpPr txBox="1"/>
          <p:nvPr/>
        </p:nvSpPr>
        <p:spPr>
          <a:xfrm>
            <a:off x="4977745" y="50377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攻击方法</a:t>
            </a:r>
          </a:p>
        </p:txBody>
      </p:sp>
    </p:spTree>
    <p:extLst>
      <p:ext uri="{BB962C8B-B14F-4D97-AF65-F5344CB8AC3E}">
        <p14:creationId xmlns:p14="http://schemas.microsoft.com/office/powerpoint/2010/main" val="408052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02C68-53E1-49B1-944D-00592DCD8FC5}"/>
              </a:ext>
            </a:extLst>
          </p:cNvPr>
          <p:cNvSpPr txBox="1"/>
          <p:nvPr/>
        </p:nvSpPr>
        <p:spPr>
          <a:xfrm>
            <a:off x="3438862" y="2330250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latin typeface="宋体" panose="02010600030101010101" pitchFamily="2" charset="-122"/>
                <a:ea typeface="宋体" panose="02010600030101010101" pitchFamily="2" charset="-122"/>
              </a:rPr>
              <a:t>CTF</a:t>
            </a:r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8000" dirty="0">
                <a:latin typeface="宋体" panose="02010600030101010101" pitchFamily="2" charset="-122"/>
                <a:ea typeface="宋体" panose="02010600030101010101" pitchFamily="2" charset="-122"/>
              </a:rPr>
              <a:t>RC6</a:t>
            </a:r>
            <a:endParaRPr lang="zh-CN" altLang="en-US" sz="8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03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02C68-53E1-49B1-944D-00592DCD8FC5}"/>
              </a:ext>
            </a:extLst>
          </p:cNvPr>
          <p:cNvSpPr txBox="1"/>
          <p:nvPr/>
        </p:nvSpPr>
        <p:spPr>
          <a:xfrm>
            <a:off x="3951823" y="2323527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安全性分析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16963C-447E-49A3-8C74-D54DFE2CD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69" y="285727"/>
            <a:ext cx="6805662" cy="62865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DFDF62-AB32-442B-AB40-C87391A90157}"/>
              </a:ext>
            </a:extLst>
          </p:cNvPr>
          <p:cNvSpPr/>
          <p:nvPr/>
        </p:nvSpPr>
        <p:spPr>
          <a:xfrm>
            <a:off x="4524935" y="2874307"/>
            <a:ext cx="1795183" cy="225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DF0E7-C58A-4642-8942-9CCB57866A68}"/>
              </a:ext>
            </a:extLst>
          </p:cNvPr>
          <p:cNvSpPr/>
          <p:nvPr/>
        </p:nvSpPr>
        <p:spPr>
          <a:xfrm>
            <a:off x="4524935" y="3653690"/>
            <a:ext cx="1250577" cy="171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02C68-53E1-49B1-944D-00592DCD8FC5}"/>
              </a:ext>
            </a:extLst>
          </p:cNvPr>
          <p:cNvSpPr txBox="1"/>
          <p:nvPr/>
        </p:nvSpPr>
        <p:spPr>
          <a:xfrm>
            <a:off x="3951823" y="2323527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67127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5DB699-1B07-472C-8AFE-2AB2973D11A8}"/>
              </a:ext>
            </a:extLst>
          </p:cNvPr>
          <p:cNvSpPr txBox="1"/>
          <p:nvPr/>
        </p:nvSpPr>
        <p:spPr>
          <a:xfrm>
            <a:off x="1418524" y="413077"/>
            <a:ext cx="9354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Announcing Development of a Federal Information Processing Standard for Advanced Encryption Standard[OL]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.https://csrc.nist.gov/News/1997/Announcing-Development-of-FIPS-for-Advanced-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Encryp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r>
              <a:rPr lang="en-US" altLang="zh-CN" b="1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Announcing Request for Candidate Algorithm Nominations for the Advanced Encryption Standard[OL].https://csrc.nist.gov/news/1997/requesting-candidate-algorithm-nominations-for-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[3]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Paje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R E J,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Sison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 M, Medina R P. Multidimensional key RC6 algorithm[C]//Proceedings of the 3rd International Conference on Cryptography, Security and Privacy. 2019: 33-38.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[4]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陈克非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.MARS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RC6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[J].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计算机工程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,2001(04):132-134.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[5]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何文才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牛晓蕾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刘培鹤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杜鹏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张媛媛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密码算法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RC5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RC6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的分析和比较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[J].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网络安全技术与应用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,2007(02):28-30.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782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02C68-53E1-49B1-944D-00592DCD8FC5}"/>
              </a:ext>
            </a:extLst>
          </p:cNvPr>
          <p:cNvSpPr txBox="1"/>
          <p:nvPr/>
        </p:nvSpPr>
        <p:spPr>
          <a:xfrm>
            <a:off x="4823192" y="2296061"/>
            <a:ext cx="2717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9786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31A11D-A4E2-4568-8F17-BC48E0A8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62" y="1940573"/>
            <a:ext cx="11168476" cy="29768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573B60-37F9-4DB2-810D-4DF7872712FC}"/>
              </a:ext>
            </a:extLst>
          </p:cNvPr>
          <p:cNvSpPr txBox="1"/>
          <p:nvPr/>
        </p:nvSpPr>
        <p:spPr>
          <a:xfrm>
            <a:off x="4630944" y="5540188"/>
            <a:ext cx="322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Candidate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5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D2DA8B-7320-4F22-AC69-5F8B316FA98E}"/>
              </a:ext>
            </a:extLst>
          </p:cNvPr>
          <p:cNvSpPr txBox="1"/>
          <p:nvPr/>
        </p:nvSpPr>
        <p:spPr>
          <a:xfrm>
            <a:off x="1771736" y="1586904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三重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慢且明文密文长度过短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98043C-B400-4AEF-9A7D-C9173E617420}"/>
              </a:ext>
            </a:extLst>
          </p:cNvPr>
          <p:cNvSpPr txBox="1"/>
          <p:nvPr/>
        </p:nvSpPr>
        <p:spPr>
          <a:xfrm>
            <a:off x="2522442" y="389967"/>
            <a:ext cx="7147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 DES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已无法抵抗穷举攻击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C1CAE1-EDF1-4C96-BC7A-846AEB4EC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72" y="3009751"/>
            <a:ext cx="7069248" cy="31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7D8FCD-ED53-40BA-B94C-32EE3A7A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162" y="262224"/>
            <a:ext cx="3839254" cy="37195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4E62E9-0625-41ED-9ADA-716DD269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069" y="3981751"/>
            <a:ext cx="3799347" cy="2386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EABD7D-27A4-46E8-A599-0595832C8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708" y="189216"/>
            <a:ext cx="3339918" cy="64795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4FF73B-E810-4814-9D80-8691B00B9CE6}"/>
              </a:ext>
            </a:extLst>
          </p:cNvPr>
          <p:cNvSpPr txBox="1"/>
          <p:nvPr/>
        </p:nvSpPr>
        <p:spPr>
          <a:xfrm>
            <a:off x="4652683" y="12372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30000" dirty="0"/>
              <a:t>[1]</a:t>
            </a:r>
            <a:endParaRPr lang="zh-CN" altLang="en-US" baseline="30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2EB4B8-09AD-40B6-BE41-EDADE16DACE0}"/>
              </a:ext>
            </a:extLst>
          </p:cNvPr>
          <p:cNvSpPr/>
          <p:nvPr/>
        </p:nvSpPr>
        <p:spPr>
          <a:xfrm>
            <a:off x="11041236" y="12372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aseline="30000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4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34FBEF-4789-4D3E-A728-3F258649D44B}"/>
              </a:ext>
            </a:extLst>
          </p:cNvPr>
          <p:cNvSpPr txBox="1"/>
          <p:nvPr/>
        </p:nvSpPr>
        <p:spPr>
          <a:xfrm>
            <a:off x="577923" y="392268"/>
            <a:ext cx="1161407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1997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NIST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开始公开募集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1998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年，满足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NIST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募集条件，即能够进入评审对象范围的密码算法共有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1999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年，在募集到的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个算法中，有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个算法入围了 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AES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最终候选算法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名单（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AES finalist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2000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月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日，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Rijndael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力压群雄，被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NIST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选定为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AES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标准。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2FFDF-79F4-4B39-81C1-CB4EA665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59" y="1655749"/>
            <a:ext cx="4775681" cy="37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6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02C68-53E1-49B1-944D-00592DCD8FC5}"/>
              </a:ext>
            </a:extLst>
          </p:cNvPr>
          <p:cNvSpPr txBox="1"/>
          <p:nvPr/>
        </p:nvSpPr>
        <p:spPr>
          <a:xfrm>
            <a:off x="3951823" y="2323527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244722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CBB373-EF4E-41A4-83F6-F4D8FFB1C2EA}"/>
              </a:ext>
            </a:extLst>
          </p:cNvPr>
          <p:cNvSpPr txBox="1"/>
          <p:nvPr/>
        </p:nvSpPr>
        <p:spPr>
          <a:xfrm>
            <a:off x="3349093" y="968189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位寄存器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A, B, C, D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7320FF-CB18-4506-8E2B-39239DD9F87A}"/>
                  </a:ext>
                </a:extLst>
              </p:cNvPr>
              <p:cNvSpPr txBox="1"/>
              <p:nvPr/>
            </p:nvSpPr>
            <p:spPr>
              <a:xfrm>
                <a:off x="2563621" y="2400300"/>
                <a:ext cx="7064755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种基本运算</a:t>
                </a:r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整数模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加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减，记为 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+/-</a:t>
                </a:r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整数模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乘，记为 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×</a:t>
                </a:r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按位模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加，记为 </a:t>
                </a:r>
                <a:r>
                  <a:rPr lang="zh-CN" altLang="en-US" dirty="0"/>
                  <a:t>⊕ </a:t>
                </a:r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循环左移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循环右移，记作 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ROL/ROR</a:t>
                </a:r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7320FF-CB18-4506-8E2B-39239DD9F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621" y="2400300"/>
                <a:ext cx="7064755" cy="2554545"/>
              </a:xfrm>
              <a:prstGeom prst="rect">
                <a:avLst/>
              </a:prstGeom>
              <a:blipFill>
                <a:blip r:embed="rId2"/>
                <a:stretch>
                  <a:fillRect l="-1641" t="-3103" r="-1468" b="-6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0E81119-6F22-4CC6-B1CB-60F7BF579AF2}"/>
              </a:ext>
            </a:extLst>
          </p:cNvPr>
          <p:cNvSpPr txBox="1"/>
          <p:nvPr/>
        </p:nvSpPr>
        <p:spPr>
          <a:xfrm>
            <a:off x="8299166" y="31673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8F06B7-F8B5-4E2B-B8AF-674CC5904E55}"/>
              </a:ext>
            </a:extLst>
          </p:cNvPr>
          <p:cNvSpPr txBox="1"/>
          <p:nvPr/>
        </p:nvSpPr>
        <p:spPr>
          <a:xfrm>
            <a:off x="8119629" y="38660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异或</a:t>
            </a:r>
          </a:p>
        </p:txBody>
      </p:sp>
    </p:spTree>
    <p:extLst>
      <p:ext uri="{BB962C8B-B14F-4D97-AF65-F5344CB8AC3E}">
        <p14:creationId xmlns:p14="http://schemas.microsoft.com/office/powerpoint/2010/main" val="19688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C8C54D-68F9-4C9A-A0B5-9331F66A4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756421"/>
            <a:ext cx="5329518" cy="491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F708582-56CD-4A45-ADA2-23FB4D40A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922977"/>
                  </p:ext>
                </p:extLst>
              </p:nvPr>
            </p:nvGraphicFramePr>
            <p:xfrm>
              <a:off x="6228416" y="1233094"/>
              <a:ext cx="5297955" cy="384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7955">
                      <a:extLst>
                        <a:ext uri="{9D8B030D-6E8A-4147-A177-3AD203B41FA5}">
                          <a16:colId xmlns:a16="http://schemas.microsoft.com/office/drawing/2014/main" val="23492081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加密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0494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把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128bit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明文放入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4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个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32bit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的寄存器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A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、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B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、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C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、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D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中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B = B + S[0] 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（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S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为密钥）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 = D + S[1]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FOR </a:t>
                          </a:r>
                          <a:r>
                            <a:rPr lang="en-US" altLang="zh-CN" b="1" dirty="0" err="1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</a:t>
                          </a:r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= 1 to r do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t = ROL(B * (2B+1),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u = ROL(D * (2D+1),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Times New Roman" panose="02020603050405020304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)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A = ROL(A  ⊕t, u) + S[2i]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C = ROL(C  ⊕u, t) + S[2i + 1]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       (A, B, C, D) = (B, C, D, A)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 = A + S[2r + 2]</a:t>
                          </a:r>
                        </a:p>
                        <a:p>
                          <a:r>
                            <a:rPr lang="en-US" altLang="zh-CN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C = C + S[2r + 3]</a:t>
                          </a:r>
                        </a:p>
                        <a:p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A,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B,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C,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zh-CN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D</a:t>
                          </a:r>
                          <a:r>
                            <a:rPr lang="zh-CN" altLang="en-US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a:t>即为密文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50703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F708582-56CD-4A45-ADA2-23FB4D40A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922977"/>
                  </p:ext>
                </p:extLst>
              </p:nvPr>
            </p:nvGraphicFramePr>
            <p:xfrm>
              <a:off x="6228416" y="1233094"/>
              <a:ext cx="5297955" cy="384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7955">
                      <a:extLst>
                        <a:ext uri="{9D8B030D-6E8A-4147-A177-3AD203B41FA5}">
                          <a16:colId xmlns:a16="http://schemas.microsoft.com/office/drawing/2014/main" val="23492081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Algorithm:</a:t>
                          </a:r>
                          <a:r>
                            <a:rPr lang="zh-CN" alt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加密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0494684"/>
                      </a:ext>
                    </a:extLst>
                  </a:tr>
                  <a:tr h="3383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108" r="-345" b="-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703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20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1764</Words>
  <Application>Microsoft Office PowerPoint</Application>
  <PresentationFormat>宽屏</PresentationFormat>
  <Paragraphs>154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RC6算法 RC6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许万鹏</dc:creator>
  <cp:lastModifiedBy>许万鹏</cp:lastModifiedBy>
  <cp:revision>114</cp:revision>
  <dcterms:created xsi:type="dcterms:W3CDTF">2021-12-16T17:03:59Z</dcterms:created>
  <dcterms:modified xsi:type="dcterms:W3CDTF">2021-12-17T01:54:41Z</dcterms:modified>
</cp:coreProperties>
</file>