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48" r:id="rId4"/>
    <p:sldId id="349" r:id="rId5"/>
    <p:sldId id="269" r:id="rId6"/>
    <p:sldId id="320" r:id="rId7"/>
    <p:sldId id="257" r:id="rId8"/>
    <p:sldId id="258" r:id="rId9"/>
    <p:sldId id="259" r:id="rId10"/>
    <p:sldId id="359" r:id="rId11"/>
    <p:sldId id="260" r:id="rId12"/>
    <p:sldId id="261" r:id="rId13"/>
    <p:sldId id="351" r:id="rId14"/>
    <p:sldId id="354" r:id="rId15"/>
    <p:sldId id="353" r:id="rId16"/>
    <p:sldId id="355" r:id="rId17"/>
    <p:sldId id="358" r:id="rId18"/>
    <p:sldId id="263" r:id="rId19"/>
    <p:sldId id="357" r:id="rId20"/>
    <p:sldId id="321" r:id="rId21"/>
    <p:sldId id="314" r:id="rId22"/>
    <p:sldId id="386" r:id="rId23"/>
    <p:sldId id="360" r:id="rId24"/>
    <p:sldId id="361" r:id="rId25"/>
    <p:sldId id="387" r:id="rId26"/>
    <p:sldId id="322" r:id="rId27"/>
    <p:sldId id="275" r:id="rId28"/>
    <p:sldId id="276" r:id="rId29"/>
    <p:sldId id="277" r:id="rId30"/>
    <p:sldId id="362" r:id="rId31"/>
    <p:sldId id="363" r:id="rId32"/>
    <p:sldId id="315" r:id="rId33"/>
    <p:sldId id="394" r:id="rId34"/>
    <p:sldId id="395" r:id="rId35"/>
    <p:sldId id="396" r:id="rId36"/>
    <p:sldId id="283" r:id="rId37"/>
    <p:sldId id="296" r:id="rId38"/>
    <p:sldId id="393" r:id="rId39"/>
    <p:sldId id="303" r:id="rId40"/>
    <p:sldId id="324" r:id="rId41"/>
    <p:sldId id="325" r:id="rId42"/>
    <p:sldId id="294" r:id="rId43"/>
    <p:sldId id="299" r:id="rId44"/>
    <p:sldId id="388" r:id="rId45"/>
    <p:sldId id="293" r:id="rId46"/>
    <p:sldId id="300" r:id="rId47"/>
    <p:sldId id="370" r:id="rId48"/>
    <p:sldId id="371" r:id="rId49"/>
    <p:sldId id="372" r:id="rId50"/>
    <p:sldId id="373" r:id="rId51"/>
    <p:sldId id="374" r:id="rId52"/>
    <p:sldId id="389" r:id="rId53"/>
    <p:sldId id="376" r:id="rId54"/>
    <p:sldId id="377" r:id="rId55"/>
    <p:sldId id="365" r:id="rId56"/>
    <p:sldId id="312" r:id="rId57"/>
    <p:sldId id="366" r:id="rId58"/>
    <p:sldId id="390" r:id="rId59"/>
    <p:sldId id="313" r:id="rId60"/>
    <p:sldId id="367" r:id="rId61"/>
    <p:sldId id="378" r:id="rId62"/>
    <p:sldId id="329" r:id="rId63"/>
    <p:sldId id="379" r:id="rId64"/>
    <p:sldId id="380" r:id="rId65"/>
    <p:sldId id="391" r:id="rId66"/>
    <p:sldId id="381" r:id="rId67"/>
    <p:sldId id="382" r:id="rId68"/>
    <p:sldId id="333" r:id="rId6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anose="02020603050405020304" pitchFamily="18" charset="0"/>
        <a:ea typeface="华文行楷" panose="0201080004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anose="02020603050405020304" pitchFamily="18" charset="0"/>
        <a:ea typeface="华文行楷" panose="0201080004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anose="02020603050405020304" pitchFamily="18" charset="0"/>
        <a:ea typeface="华文行楷" panose="0201080004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anose="02020603050405020304" pitchFamily="18" charset="0"/>
        <a:ea typeface="华文行楷" panose="0201080004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anose="02020603050405020304" pitchFamily="18" charset="0"/>
        <a:ea typeface="华文行楷" panose="02010800040101010101" pitchFamily="2" charset="-122"/>
        <a:cs typeface="+mn-cs"/>
      </a:defRPr>
    </a:lvl5pPr>
    <a:lvl6pPr marL="2286000" algn="l" defTabSz="914400" rtl="0" eaLnBrk="1" latinLnBrk="0" hangingPunct="1">
      <a:defRPr kumimoji="1" sz="3600" kern="1200">
        <a:solidFill>
          <a:schemeClr val="tx1"/>
        </a:solidFill>
        <a:latin typeface="Times New Roman" panose="02020603050405020304" pitchFamily="18" charset="0"/>
        <a:ea typeface="华文行楷" panose="02010800040101010101" pitchFamily="2" charset="-122"/>
        <a:cs typeface="+mn-cs"/>
      </a:defRPr>
    </a:lvl6pPr>
    <a:lvl7pPr marL="2743200" algn="l" defTabSz="914400" rtl="0" eaLnBrk="1" latinLnBrk="0" hangingPunct="1">
      <a:defRPr kumimoji="1" sz="3600" kern="1200">
        <a:solidFill>
          <a:schemeClr val="tx1"/>
        </a:solidFill>
        <a:latin typeface="Times New Roman" panose="02020603050405020304" pitchFamily="18" charset="0"/>
        <a:ea typeface="华文行楷" panose="02010800040101010101" pitchFamily="2" charset="-122"/>
        <a:cs typeface="+mn-cs"/>
      </a:defRPr>
    </a:lvl7pPr>
    <a:lvl8pPr marL="3200400" algn="l" defTabSz="914400" rtl="0" eaLnBrk="1" latinLnBrk="0" hangingPunct="1">
      <a:defRPr kumimoji="1" sz="3600" kern="1200">
        <a:solidFill>
          <a:schemeClr val="tx1"/>
        </a:solidFill>
        <a:latin typeface="Times New Roman" panose="02020603050405020304" pitchFamily="18" charset="0"/>
        <a:ea typeface="华文行楷" panose="02010800040101010101" pitchFamily="2" charset="-122"/>
        <a:cs typeface="+mn-cs"/>
      </a:defRPr>
    </a:lvl8pPr>
    <a:lvl9pPr marL="3657600" algn="l" defTabSz="914400" rtl="0" eaLnBrk="1" latinLnBrk="0" hangingPunct="1">
      <a:defRPr kumimoji="1" sz="3600" kern="1200">
        <a:solidFill>
          <a:schemeClr val="tx1"/>
        </a:solidFill>
        <a:latin typeface="Times New Roman" panose="02020603050405020304" pitchFamily="18" charset="0"/>
        <a:ea typeface="华文行楷" panose="0201080004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CCFFCC"/>
    <a:srgbClr val="66FF99"/>
    <a:srgbClr val="FFFF00"/>
    <a:srgbClr val="00FF00"/>
    <a:srgbClr val="00FFFF"/>
    <a:srgbClr val="FFFF66"/>
    <a:srgbClr val="D60093"/>
    <a:srgbClr val="9900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60" autoAdjust="0"/>
    <p:restoredTop sz="96136" autoAdjust="0"/>
  </p:normalViewPr>
  <p:slideViewPr>
    <p:cSldViewPr>
      <p:cViewPr varScale="1">
        <p:scale>
          <a:sx n="109" d="100"/>
          <a:sy n="109" d="100"/>
        </p:scale>
        <p:origin x="135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55.wmf"/><Relationship Id="rId4" Type="http://schemas.openxmlformats.org/officeDocument/2006/relationships/image" Target="../media/image54.wmf"/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572756" y="803868"/>
            <a:ext cx="7264958" cy="66989"/>
          </a:xfrm>
          <a:prstGeom prst="line">
            <a:avLst/>
          </a:prstGeom>
          <a:ln w="15875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269" y="106110"/>
            <a:ext cx="743054" cy="9780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11094-1099-44D2-A4FE-AD4A76F1905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4B060-AA24-4691-ABB9-44610F7B44A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228602"/>
            <a:ext cx="8540750" cy="5870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6403E-5FDA-4762-B803-25F76C36EF2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F2D31-2AA2-46D8-8204-FB2C4F2C025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77675-5DF5-487E-A688-FA3F9066C20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479E9-4A68-444E-9043-42F3FADD616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F4223-053E-485F-BE2A-927F506ABEE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5FE438-F702-43D4-8B36-F2B2D9437DB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0B848B-E8E5-48BE-807A-0A777399AE0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1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2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853D32-2017-4DD7-A1A8-BEF84E2DF63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1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2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E992E5-89B0-4C09-B90E-2079D4C511D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2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26" tIns="45712" rIns="91426" bIns="45712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26" tIns="45712" rIns="91426" bIns="45712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26" tIns="45712" rIns="91426" bIns="45712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26" tIns="45712" rIns="91426" bIns="45712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26" tIns="45712" rIns="91426" bIns="45712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924B060-AA24-4691-ABB9-44610F7B44A8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image" Target="../media/image9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3.jpeg"/><Relationship Id="rId2" Type="http://schemas.openxmlformats.org/officeDocument/2006/relationships/image" Target="../media/image11.png"/><Relationship Id="rId1" Type="http://schemas.openxmlformats.org/officeDocument/2006/relationships/oleObject" Target="../embeddings/oleObject3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oleObject" Target="../embeddings/oleObject4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3.jpeg"/><Relationship Id="rId1" Type="http://schemas.openxmlformats.org/officeDocument/2006/relationships/image" Target="../media/image13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1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jpeg"/><Relationship Id="rId2" Type="http://schemas.openxmlformats.org/officeDocument/2006/relationships/image" Target="../media/image15.wmf"/><Relationship Id="rId1" Type="http://schemas.openxmlformats.org/officeDocument/2006/relationships/oleObject" Target="../embeddings/oleObject5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.jpe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3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8.png"/><Relationship Id="rId1" Type="http://schemas.openxmlformats.org/officeDocument/2006/relationships/image" Target="../media/image3.jpeg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3.jpeg"/><Relationship Id="rId2" Type="http://schemas.openxmlformats.org/officeDocument/2006/relationships/image" Target="../media/image19.png"/><Relationship Id="rId1" Type="http://schemas.openxmlformats.org/officeDocument/2006/relationships/oleObject" Target="../embeddings/oleObject6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1" Type="http://schemas.openxmlformats.org/officeDocument/2006/relationships/image" Target="../media/image3.jpe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3.jpeg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.v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3.jpeg"/><Relationship Id="rId6" Type="http://schemas.openxmlformats.org/officeDocument/2006/relationships/image" Target="../media/image27.pn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.jpeg"/><Relationship Id="rId3" Type="http://schemas.openxmlformats.org/officeDocument/2006/relationships/image" Target="../media/image29.wmf"/><Relationship Id="rId2" Type="http://schemas.openxmlformats.org/officeDocument/2006/relationships/oleObject" Target="../embeddings/oleObject8.bin"/><Relationship Id="rId1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.jpe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1" Type="http://schemas.openxmlformats.org/officeDocument/2006/relationships/image" Target="../media/image33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34.wmf"/><Relationship Id="rId1" Type="http://schemas.openxmlformats.org/officeDocument/2006/relationships/oleObject" Target="../embeddings/oleObject9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0.png"/><Relationship Id="rId2" Type="http://schemas.openxmlformats.org/officeDocument/2006/relationships/image" Target="../media/image3.jpeg"/><Relationship Id="rId1" Type="http://schemas.openxmlformats.org/officeDocument/2006/relationships/image" Target="../media/image39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42.png"/><Relationship Id="rId3" Type="http://schemas.openxmlformats.org/officeDocument/2006/relationships/image" Target="../media/image3.jpeg"/><Relationship Id="rId2" Type="http://schemas.openxmlformats.org/officeDocument/2006/relationships/image" Target="../media/image41.wmf"/><Relationship Id="rId1" Type="http://schemas.openxmlformats.org/officeDocument/2006/relationships/oleObject" Target="../embeddings/oleObject11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0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3.jpe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3.jpeg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54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5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51.wmf"/><Relationship Id="rId14" Type="http://schemas.openxmlformats.org/officeDocument/2006/relationships/vmlDrawing" Target="../drawings/vmlDrawing10.vml"/><Relationship Id="rId13" Type="http://schemas.openxmlformats.org/officeDocument/2006/relationships/slideLayout" Target="../slideLayouts/slideLayout12.xml"/><Relationship Id="rId12" Type="http://schemas.openxmlformats.org/officeDocument/2006/relationships/image" Target="../media/image56.png"/><Relationship Id="rId11" Type="http://schemas.openxmlformats.org/officeDocument/2006/relationships/image" Target="../media/image3.jpeg"/><Relationship Id="rId10" Type="http://schemas.openxmlformats.org/officeDocument/2006/relationships/image" Target="../media/image55.wmf"/><Relationship Id="rId1" Type="http://schemas.openxmlformats.org/officeDocument/2006/relationships/oleObject" Target="../embeddings/oleObject12.bin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3.jpe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0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339752" y="1916832"/>
            <a:ext cx="511256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60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离 散 数 学 </a:t>
            </a:r>
            <a:endParaRPr lang="zh-CN" altLang="en-US" sz="60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27584" y="3429000"/>
            <a:ext cx="7543800" cy="193015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zh-CN" altLang="en-US" sz="4000" b="1" dirty="0">
                <a:solidFill>
                  <a:srgbClr val="D6009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主讲教师：韩丽霞</a:t>
            </a:r>
            <a:endParaRPr lang="zh-CN" altLang="en-US" sz="4000" b="1" dirty="0">
              <a:solidFill>
                <a:srgbClr val="D60093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47377" y="981075"/>
            <a:ext cx="6804943" cy="2735957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元素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个体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800" b="1" dirty="0">
              <a:solidFill>
                <a:srgbClr val="0033CC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组成一个集合的那些对象。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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用小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写的英文字母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 b, c,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,b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表示。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662037" y="386661"/>
            <a:ext cx="49180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元素</a:t>
            </a:r>
            <a:endParaRPr lang="zh-CN" altLang="en-US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668337" y="836191"/>
            <a:ext cx="8512175" cy="936625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是一个集合，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是集合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中的元素，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spcAft>
                <a:spcPct val="50000"/>
              </a:spcAft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268539" y="1700214"/>
            <a:ext cx="1079326" cy="566676"/>
          </a:xfrm>
          <a:prstGeom prst="rect">
            <a:avLst/>
          </a:prstGeom>
          <a:noFill/>
          <a:ln w="69850">
            <a:solidFill>
              <a:srgbClr val="FF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124075" y="3356992"/>
            <a:ext cx="1512888" cy="720774"/>
          </a:xfrm>
          <a:prstGeom prst="rect">
            <a:avLst/>
          </a:prstGeom>
          <a:noFill/>
          <a:ln w="69850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590351" y="332656"/>
            <a:ext cx="520578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集合与元素的关系</a:t>
            </a:r>
            <a:endParaRPr lang="zh-CN" altLang="en-US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1104205" y="4365104"/>
            <a:ext cx="7788275" cy="1128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2. A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是偶数集合，则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A;</a:t>
            </a:r>
            <a:endParaRPr lang="en-US" altLang="zh-CN" sz="28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          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而 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9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endParaRPr lang="en-US" altLang="zh-CN" sz="28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2339975" y="1741488"/>
            <a:ext cx="87746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endParaRPr lang="en-US" altLang="zh-CN" sz="28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1619672" y="2636912"/>
            <a:ext cx="460851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不是集合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中的元素，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3760762" y="1741488"/>
            <a:ext cx="261143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“a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属于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A”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2470403" y="3429000"/>
            <a:ext cx="87746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800" b="1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endParaRPr lang="en-US" altLang="zh-CN" sz="28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4005549" y="3479663"/>
            <a:ext cx="236665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“a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不属于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A”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3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 build="p"/>
      <p:bldP spid="8196" grpId="0" animBg="1"/>
      <p:bldP spid="8197" grpId="0" animBg="1"/>
      <p:bldP spid="8201" grpId="0"/>
      <p:bldP spid="8202" grpId="0"/>
      <p:bldP spid="8203" grpId="0"/>
      <p:bldP spid="8204" grpId="0"/>
      <p:bldP spid="8205" grpId="0"/>
      <p:bldP spid="820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Rectangle 4"/>
          <p:cNvSpPr>
            <a:spLocks noGrp="1" noChangeArrowheads="1"/>
          </p:cNvSpPr>
          <p:nvPr>
            <p:ph idx="1"/>
          </p:nvPr>
        </p:nvSpPr>
        <p:spPr>
          <a:xfrm>
            <a:off x="2195289" y="1052736"/>
            <a:ext cx="4752975" cy="3435895"/>
          </a:xfrm>
          <a:noFill/>
        </p:spPr>
        <p:txBody>
          <a:bodyPr>
            <a:noAutofit/>
          </a:bodyPr>
          <a:lstStyle/>
          <a:p>
            <a:pPr marL="609600" indent="-609600" eaLnBrk="1" hangingPunct="1">
              <a:lnSpc>
                <a:spcPct val="200000"/>
              </a:lnSpc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确定性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09600" indent="-609600" eaLnBrk="1" hangingPunct="1">
              <a:lnSpc>
                <a:spcPct val="200000"/>
              </a:lnSpc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互异性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09600" indent="-609600" eaLnBrk="1" hangingPunct="1">
              <a:lnSpc>
                <a:spcPct val="200000"/>
              </a:lnSpc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无序性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90351" y="313492"/>
            <a:ext cx="30455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集合的性质</a:t>
            </a:r>
            <a:endParaRPr lang="en-US" altLang="zh-CN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idx="1"/>
          </p:nvPr>
        </p:nvSpPr>
        <p:spPr>
          <a:xfrm>
            <a:off x="1122289" y="1340768"/>
            <a:ext cx="8382000" cy="1852612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任何一个对象，或者是这个集合的元素，或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09600" indent="-609600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者不是，二者必居其一。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09600" indent="-609600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0296" name="Text Box 8"/>
          <p:cNvSpPr txBox="1">
            <a:spLocks noChangeArrowheads="1"/>
          </p:cNvSpPr>
          <p:nvPr/>
        </p:nvSpPr>
        <p:spPr bwMode="auto">
          <a:xfrm>
            <a:off x="1043608" y="3335488"/>
            <a:ext cx="7848600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A={</a:t>
            </a:r>
            <a:r>
              <a:rPr lang="en-US" altLang="zh-CN" sz="2800" b="1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x|x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是自然数，且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x&lt;100}</a:t>
            </a:r>
            <a:endParaRPr lang="en-US" altLang="zh-CN" sz="28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	     </a:t>
            </a:r>
            <a:endParaRPr lang="en-US" altLang="zh-CN" sz="28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         </a:t>
            </a:r>
            <a:endParaRPr lang="en-US" altLang="zh-CN" sz="28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297" name="Text Box 9"/>
          <p:cNvSpPr txBox="1">
            <a:spLocks noChangeArrowheads="1"/>
          </p:cNvSpPr>
          <p:nvPr/>
        </p:nvSpPr>
        <p:spPr bwMode="auto">
          <a:xfrm>
            <a:off x="1979712" y="4197263"/>
            <a:ext cx="44831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ea typeface="华文楷体" panose="02010600040101010101" pitchFamily="2" charset="-122"/>
                <a:cs typeface="Times New Roman" panose="02020603050405020304" pitchFamily="18" charset="0"/>
              </a:rPr>
              <a:t>B={x|x</a:t>
            </a:r>
            <a:r>
              <a:rPr lang="zh-CN" altLang="en-US" sz="2800" b="1">
                <a:ea typeface="华文楷体" panose="02010600040101010101" pitchFamily="2" charset="-122"/>
                <a:cs typeface="Times New Roman" panose="02020603050405020304" pitchFamily="18" charset="0"/>
              </a:rPr>
              <a:t>是高个帅哥</a:t>
            </a:r>
            <a:r>
              <a:rPr lang="en-US" altLang="zh-CN" sz="2800" b="1"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800" b="1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55576" y="414075"/>
            <a:ext cx="45577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确定性</a:t>
            </a:r>
            <a:endParaRPr lang="en-US" altLang="zh-CN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9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6" grpId="0"/>
      <p:bldP spid="14029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idx="1"/>
          </p:nvPr>
        </p:nvSpPr>
        <p:spPr>
          <a:xfrm>
            <a:off x="1187624" y="1360364"/>
            <a:ext cx="8382000" cy="1852612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集合中任何两个元素都是不同的，即集合中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09600" indent="-609600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不允许出现重复的元素。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9272" name="Text Box 8"/>
          <p:cNvSpPr txBox="1">
            <a:spLocks noChangeArrowheads="1"/>
          </p:cNvSpPr>
          <p:nvPr/>
        </p:nvSpPr>
        <p:spPr bwMode="auto">
          <a:xfrm>
            <a:off x="1169491" y="3501008"/>
            <a:ext cx="714692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： 集合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A={</a:t>
            </a:r>
            <a:r>
              <a:rPr lang="en-US" altLang="zh-CN" sz="2800" b="1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a,b,c,c,b,d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 sz="28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9273" name="Text Box 9"/>
          <p:cNvSpPr txBox="1">
            <a:spLocks noChangeArrowheads="1"/>
          </p:cNvSpPr>
          <p:nvPr/>
        </p:nvSpPr>
        <p:spPr bwMode="auto">
          <a:xfrm>
            <a:off x="3114179" y="4436045"/>
            <a:ext cx="397827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应该是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A={</a:t>
            </a:r>
            <a:r>
              <a:rPr lang="en-US" altLang="zh-CN" sz="2800" b="1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a,b,c,d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8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11560" y="385500"/>
            <a:ext cx="45577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互异性</a:t>
            </a:r>
            <a:endParaRPr lang="en-US" altLang="zh-CN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9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2" grpId="0"/>
      <p:bldP spid="13927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idx="1"/>
          </p:nvPr>
        </p:nvSpPr>
        <p:spPr>
          <a:xfrm>
            <a:off x="1194297" y="1360884"/>
            <a:ext cx="5969991" cy="915988"/>
          </a:xfrm>
          <a:noFill/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集合与其中的元素的顺序无关。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755576" y="370096"/>
            <a:ext cx="45577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无序性</a:t>
            </a:r>
            <a:endParaRPr lang="en-US" altLang="zh-CN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1320" name="Text Box 8"/>
          <p:cNvSpPr txBox="1">
            <a:spLocks noChangeArrowheads="1"/>
          </p:cNvSpPr>
          <p:nvPr/>
        </p:nvSpPr>
        <p:spPr bwMode="auto">
          <a:xfrm>
            <a:off x="899592" y="2852936"/>
            <a:ext cx="732153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： 集合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800" b="1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a,b,c,d,e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800" b="1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d,c,e,a,b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、 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800" b="1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e,c,d,b,a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8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322" name="AutoShape 10"/>
          <p:cNvSpPr>
            <a:spLocks noChangeArrowheads="1"/>
          </p:cNvSpPr>
          <p:nvPr/>
        </p:nvSpPr>
        <p:spPr bwMode="auto">
          <a:xfrm>
            <a:off x="5076056" y="4293096"/>
            <a:ext cx="3456384" cy="1152128"/>
          </a:xfrm>
          <a:prstGeom prst="wedgeEllipseCallout">
            <a:avLst>
              <a:gd name="adj1" fmla="val -52399"/>
              <a:gd name="adj2" fmla="val -126760"/>
            </a:avLst>
          </a:prstGeom>
          <a:solidFill>
            <a:srgbClr val="CCFFCC"/>
          </a:solidFill>
          <a:ln w="38100" algn="ctr">
            <a:solidFill>
              <a:srgbClr val="FF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同一个集合</a:t>
            </a:r>
            <a:endParaRPr lang="zh-CN" altLang="en-US" sz="2800" b="1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0" grpId="0"/>
      <p:bldP spid="1413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Rectangle 4"/>
          <p:cNvSpPr>
            <a:spLocks noGrp="1" noChangeArrowheads="1"/>
          </p:cNvSpPr>
          <p:nvPr>
            <p:ph idx="1"/>
          </p:nvPr>
        </p:nvSpPr>
        <p:spPr>
          <a:xfrm>
            <a:off x="1172393" y="1339974"/>
            <a:ext cx="7072015" cy="576858"/>
          </a:xfrm>
          <a:noFill/>
        </p:spPr>
        <p:txBody>
          <a:bodyPr/>
          <a:lstStyle/>
          <a:p>
            <a:pPr marL="387350" indent="-387350"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有限集：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包含有限个元素的集合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有穷集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1331640" y="3356992"/>
            <a:ext cx="690795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无限集：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包含无限个元素的集合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无穷集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416" name="Text Box 8"/>
          <p:cNvSpPr txBox="1">
            <a:spLocks noChangeArrowheads="1"/>
          </p:cNvSpPr>
          <p:nvPr/>
        </p:nvSpPr>
        <p:spPr bwMode="auto">
          <a:xfrm>
            <a:off x="1314004" y="2204864"/>
            <a:ext cx="707442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26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个英文字母组成的集合是有限集。</a:t>
            </a:r>
            <a:endParaRPr lang="zh-CN" altLang="en-US" sz="28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417" name="Text Box 9"/>
          <p:cNvSpPr txBox="1">
            <a:spLocks noChangeArrowheads="1"/>
          </p:cNvSpPr>
          <p:nvPr/>
        </p:nvSpPr>
        <p:spPr bwMode="auto">
          <a:xfrm>
            <a:off x="1403648" y="4365104"/>
            <a:ext cx="498633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               整数集合是无限集。</a:t>
            </a:r>
            <a:endParaRPr lang="zh-CN" altLang="en-US" sz="28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83568" y="408915"/>
            <a:ext cx="45577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集合的分类</a:t>
            </a:r>
            <a:endParaRPr lang="en-US" altLang="zh-CN" sz="2800" b="1" dirty="0">
              <a:solidFill>
                <a:srgbClr val="0033CC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5" grpId="0"/>
      <p:bldP spid="145416" grpId="0"/>
      <p:bldP spid="1454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1331640" y="1341835"/>
            <a:ext cx="4410819" cy="935037"/>
          </a:xfrm>
        </p:spPr>
        <p:txBody>
          <a:bodyPr/>
          <a:lstStyle/>
          <a:p>
            <a:pPr marL="609600" indent="-609600" eaLnBrk="1" hangingPunct="1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1) </a:t>
            </a: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列举法（外延法）</a:t>
            </a:r>
            <a:endParaRPr lang="zh-CN" altLang="en-US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87624" y="2323794"/>
            <a:ext cx="5346700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V=</a:t>
            </a:r>
            <a:r>
              <a:rPr lang="en-US" altLang="zh-CN" sz="28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800" b="1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a,e,i,o,u</a:t>
            </a:r>
            <a:r>
              <a:rPr lang="en-US" altLang="zh-CN" sz="28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endParaRPr lang="en-US" altLang="zh-CN" sz="28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             </a:t>
            </a:r>
            <a:endParaRPr lang="en-US" altLang="zh-CN" sz="2800" b="1" dirty="0">
              <a:solidFill>
                <a:srgbClr val="FF0000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2106067" y="3275320"/>
            <a:ext cx="541813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B=</a:t>
            </a:r>
            <a:r>
              <a:rPr lang="en-US" altLang="zh-CN" sz="28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1,4,9,16,25,36……</a:t>
            </a:r>
            <a:r>
              <a:rPr lang="en-US" altLang="zh-CN" sz="28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8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55576" y="403756"/>
            <a:ext cx="45577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集合的表示法</a:t>
            </a:r>
            <a:r>
              <a:rPr lang="en-US" altLang="zh-CN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-1</a:t>
            </a:r>
            <a:endParaRPr lang="en-US" altLang="zh-CN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9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 build="p"/>
      <p:bldP spid="10246" grpId="0"/>
      <p:bldP spid="102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1170931" y="1474877"/>
            <a:ext cx="7073477" cy="2098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2)</a:t>
            </a:r>
            <a:r>
              <a:rPr lang="zh-CN" altLang="en-US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描述法（概括法，隐式法） </a:t>
            </a:r>
            <a:endParaRPr lang="zh-CN" altLang="en-US" sz="2800" b="1" dirty="0">
              <a:solidFill>
                <a:srgbClr val="0033CC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    例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7:   V= {</a:t>
            </a:r>
            <a:r>
              <a:rPr lang="en-US" altLang="zh-CN" sz="2800" b="1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x|x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是元音字母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8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              B= {</a:t>
            </a:r>
            <a:r>
              <a:rPr lang="en-US" altLang="zh-CN" sz="2800" b="1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x|x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=a*a, a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是非零自然数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8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55576" y="403756"/>
            <a:ext cx="45577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集合的表示法</a:t>
            </a:r>
            <a:r>
              <a:rPr lang="en-US" altLang="zh-CN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-2</a:t>
            </a:r>
            <a:endParaRPr lang="en-US" altLang="zh-CN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xfrm>
            <a:off x="971600" y="980728"/>
            <a:ext cx="4044008" cy="1008063"/>
          </a:xfrm>
        </p:spPr>
        <p:txBody>
          <a:bodyPr/>
          <a:lstStyle/>
          <a:p>
            <a:pPr marL="387350" indent="-387350" eaLnBrk="1" hangingPunct="1">
              <a:lnSpc>
                <a:spcPct val="14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3)</a:t>
            </a: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文氏图</a:t>
            </a:r>
            <a:endParaRPr lang="zh-CN" altLang="en-US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7828" name="Oval 4"/>
          <p:cNvSpPr>
            <a:spLocks noChangeArrowheads="1"/>
          </p:cNvSpPr>
          <p:nvPr/>
        </p:nvSpPr>
        <p:spPr bwMode="auto">
          <a:xfrm>
            <a:off x="3127593" y="3573016"/>
            <a:ext cx="1676400" cy="1600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7849" name="Group 25"/>
          <p:cNvGrpSpPr/>
          <p:nvPr/>
        </p:nvGrpSpPr>
        <p:grpSpPr bwMode="auto">
          <a:xfrm>
            <a:off x="2267744" y="3283944"/>
            <a:ext cx="3600400" cy="2161279"/>
            <a:chOff x="1474" y="2341"/>
            <a:chExt cx="2784" cy="1440"/>
          </a:xfrm>
        </p:grpSpPr>
        <p:sp>
          <p:nvSpPr>
            <p:cNvPr id="22555" name="Rectangle 3"/>
            <p:cNvSpPr>
              <a:spLocks noChangeArrowheads="1"/>
            </p:cNvSpPr>
            <p:nvPr/>
          </p:nvSpPr>
          <p:spPr bwMode="auto">
            <a:xfrm>
              <a:off x="1474" y="2341"/>
              <a:ext cx="2784" cy="144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56" name="Text Box 5"/>
            <p:cNvSpPr txBox="1">
              <a:spLocks noChangeArrowheads="1"/>
            </p:cNvSpPr>
            <p:nvPr/>
          </p:nvSpPr>
          <p:spPr bwMode="auto">
            <a:xfrm>
              <a:off x="1579" y="3451"/>
              <a:ext cx="301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0" lang="en-US" altLang="zh-CN" sz="2400" b="1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E</a:t>
              </a:r>
              <a:endParaRPr kumimoji="0" lang="en-US" altLang="zh-CN" sz="2400" b="1" dirty="0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3762051" y="4826749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24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endParaRPr kumimoji="0" lang="en-US" altLang="zh-CN" sz="24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831" name="Oval 7"/>
          <p:cNvSpPr>
            <a:spLocks noChangeArrowheads="1"/>
          </p:cNvSpPr>
          <p:nvPr/>
        </p:nvSpPr>
        <p:spPr bwMode="auto">
          <a:xfrm>
            <a:off x="3454618" y="4360912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3197443" y="4136579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2400" b="1"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endParaRPr kumimoji="0" lang="en-US" altLang="zh-CN" sz="2400" b="1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833" name="Oval 9"/>
          <p:cNvSpPr>
            <a:spLocks noChangeArrowheads="1"/>
          </p:cNvSpPr>
          <p:nvPr/>
        </p:nvSpPr>
        <p:spPr bwMode="auto">
          <a:xfrm>
            <a:off x="4362668" y="4221088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7834" name="Text Box 10"/>
          <p:cNvSpPr txBox="1">
            <a:spLocks noChangeArrowheads="1"/>
          </p:cNvSpPr>
          <p:nvPr/>
        </p:nvSpPr>
        <p:spPr bwMode="auto">
          <a:xfrm>
            <a:off x="4351556" y="4423916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24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endParaRPr kumimoji="0" lang="en-US" altLang="zh-CN" sz="24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835" name="Text Box 11"/>
          <p:cNvSpPr txBox="1">
            <a:spLocks noChangeArrowheads="1"/>
          </p:cNvSpPr>
          <p:nvPr/>
        </p:nvSpPr>
        <p:spPr bwMode="auto">
          <a:xfrm>
            <a:off x="3703856" y="3573016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24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endParaRPr kumimoji="0" lang="en-US" altLang="zh-CN" sz="24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836" name="Text Box 12"/>
          <p:cNvSpPr txBox="1">
            <a:spLocks noChangeArrowheads="1"/>
          </p:cNvSpPr>
          <p:nvPr/>
        </p:nvSpPr>
        <p:spPr bwMode="auto">
          <a:xfrm>
            <a:off x="3703856" y="4365179"/>
            <a:ext cx="2696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2400" b="1"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endParaRPr kumimoji="0" lang="en-US" altLang="zh-CN" sz="2400" b="1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837" name="Text Box 13"/>
          <p:cNvSpPr txBox="1">
            <a:spLocks noChangeArrowheads="1"/>
          </p:cNvSpPr>
          <p:nvPr/>
        </p:nvSpPr>
        <p:spPr bwMode="auto">
          <a:xfrm>
            <a:off x="4275356" y="3804791"/>
            <a:ext cx="3209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2400" b="1"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endParaRPr kumimoji="0" lang="en-US" altLang="zh-CN" sz="2400" b="1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838" name="Oval 14"/>
          <p:cNvSpPr>
            <a:spLocks noChangeArrowheads="1"/>
          </p:cNvSpPr>
          <p:nvPr/>
        </p:nvSpPr>
        <p:spPr bwMode="auto">
          <a:xfrm>
            <a:off x="3844002" y="4365055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7839" name="Oval 15"/>
          <p:cNvSpPr>
            <a:spLocks noChangeArrowheads="1"/>
          </p:cNvSpPr>
          <p:nvPr/>
        </p:nvSpPr>
        <p:spPr bwMode="auto">
          <a:xfrm>
            <a:off x="3703856" y="3861048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7840" name="Oval 16"/>
          <p:cNvSpPr>
            <a:spLocks noChangeArrowheads="1"/>
          </p:cNvSpPr>
          <p:nvPr/>
        </p:nvSpPr>
        <p:spPr bwMode="auto">
          <a:xfrm>
            <a:off x="4275356" y="4580955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7844" name="AutoShape 20"/>
          <p:cNvSpPr>
            <a:spLocks noChangeArrowheads="1"/>
          </p:cNvSpPr>
          <p:nvPr/>
        </p:nvSpPr>
        <p:spPr bwMode="auto">
          <a:xfrm>
            <a:off x="2009058" y="1988840"/>
            <a:ext cx="1511300" cy="217487"/>
          </a:xfrm>
          <a:prstGeom prst="rightArrow">
            <a:avLst>
              <a:gd name="adj1" fmla="val 50000"/>
              <a:gd name="adj2" fmla="val 173723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7845" name="AutoShape 21"/>
          <p:cNvSpPr>
            <a:spLocks noChangeArrowheads="1"/>
          </p:cNvSpPr>
          <p:nvPr/>
        </p:nvSpPr>
        <p:spPr bwMode="auto">
          <a:xfrm>
            <a:off x="4572000" y="2708920"/>
            <a:ext cx="1584325" cy="215900"/>
          </a:xfrm>
          <a:prstGeom prst="rightArrow">
            <a:avLst>
              <a:gd name="adj1" fmla="val 50000"/>
              <a:gd name="adj2" fmla="val 183456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7846" name="AutoShape 22"/>
          <p:cNvSpPr>
            <a:spLocks noChangeArrowheads="1"/>
          </p:cNvSpPr>
          <p:nvPr/>
        </p:nvSpPr>
        <p:spPr bwMode="auto">
          <a:xfrm>
            <a:off x="5097463" y="1988840"/>
            <a:ext cx="1296987" cy="288925"/>
          </a:xfrm>
          <a:prstGeom prst="rightArrow">
            <a:avLst>
              <a:gd name="adj1" fmla="val 50000"/>
              <a:gd name="adj2" fmla="val 112225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7847" name="Text Box 23"/>
          <p:cNvSpPr txBox="1">
            <a:spLocks noChangeArrowheads="1"/>
          </p:cNvSpPr>
          <p:nvPr/>
        </p:nvSpPr>
        <p:spPr bwMode="auto">
          <a:xfrm>
            <a:off x="1187624" y="2564904"/>
            <a:ext cx="66247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圆或其它的几何图形                   集合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7848" name="Text Box 24"/>
          <p:cNvSpPr txBox="1">
            <a:spLocks noChangeArrowheads="1"/>
          </p:cNvSpPr>
          <p:nvPr/>
        </p:nvSpPr>
        <p:spPr bwMode="auto">
          <a:xfrm>
            <a:off x="1173440" y="1825660"/>
            <a:ext cx="33265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矩形                  全集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7850" name="Text Box 26"/>
          <p:cNvSpPr txBox="1">
            <a:spLocks noChangeArrowheads="1"/>
          </p:cNvSpPr>
          <p:nvPr/>
        </p:nvSpPr>
        <p:spPr bwMode="auto">
          <a:xfrm>
            <a:off x="4551188" y="1844824"/>
            <a:ext cx="34051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点                元素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7858" name="AutoShape 34"/>
          <p:cNvSpPr>
            <a:spLocks noChangeArrowheads="1"/>
          </p:cNvSpPr>
          <p:nvPr/>
        </p:nvSpPr>
        <p:spPr bwMode="auto">
          <a:xfrm>
            <a:off x="6378576" y="5570984"/>
            <a:ext cx="1721816" cy="1026442"/>
          </a:xfrm>
          <a:prstGeom prst="wedgeEllipseCallout">
            <a:avLst>
              <a:gd name="adj1" fmla="val 99999"/>
              <a:gd name="adj2" fmla="val -122421"/>
            </a:avLst>
          </a:prstGeom>
          <a:solidFill>
            <a:srgbClr val="CCFFFF"/>
          </a:solidFill>
          <a:ln w="38100" algn="ctr">
            <a:solidFill>
              <a:srgbClr val="FF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ea typeface="华文楷体" panose="02010600040101010101" pitchFamily="2" charset="-122"/>
                <a:cs typeface="Times New Roman" panose="02020603050405020304" pitchFamily="18" charset="0"/>
              </a:rPr>
              <a:t>递归定义</a:t>
            </a:r>
            <a:endParaRPr lang="zh-CN" altLang="en-US" sz="2000" b="1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爆炸形 2 27"/>
          <p:cNvSpPr>
            <a:spLocks noChangeArrowheads="1"/>
          </p:cNvSpPr>
          <p:nvPr/>
        </p:nvSpPr>
        <p:spPr bwMode="auto">
          <a:xfrm>
            <a:off x="3491880" y="295418"/>
            <a:ext cx="2254994" cy="1333382"/>
          </a:xfrm>
          <a:prstGeom prst="irregularSeal2">
            <a:avLst/>
          </a:prstGeom>
          <a:gradFill rotWithShape="0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/>
          </a:gradFill>
          <a:ln w="34925" algn="ctr">
            <a:solidFill>
              <a:srgbClr val="FF0000"/>
            </a:solidFill>
            <a:rou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0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67544" y="403756"/>
            <a:ext cx="45577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集合的表示法</a:t>
            </a:r>
            <a:r>
              <a:rPr lang="en-US" altLang="zh-CN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-3</a:t>
            </a:r>
            <a:endParaRPr lang="en-US" altLang="zh-CN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7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78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78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7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7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7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7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7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7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7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7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7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7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7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7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7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7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7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7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7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7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7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7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7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77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animBg="1"/>
      <p:bldP spid="77830" grpId="0"/>
      <p:bldP spid="77831" grpId="0" animBg="1"/>
      <p:bldP spid="77832" grpId="0"/>
      <p:bldP spid="77833" grpId="0" animBg="1"/>
      <p:bldP spid="77834" grpId="0"/>
      <p:bldP spid="77835" grpId="0"/>
      <p:bldP spid="77836" grpId="0"/>
      <p:bldP spid="77837" grpId="0"/>
      <p:bldP spid="77838" grpId="0" animBg="1"/>
      <p:bldP spid="77839" grpId="0" animBg="1"/>
      <p:bldP spid="77840" grpId="0" animBg="1"/>
      <p:bldP spid="77844" grpId="0" animBg="1"/>
      <p:bldP spid="77845" grpId="0" animBg="1"/>
      <p:bldP spid="77846" grpId="0" animBg="1"/>
      <p:bldP spid="77847" grpId="0"/>
      <p:bldP spid="77848" grpId="0"/>
      <p:bldP spid="77850" grpId="0"/>
      <p:bldP spid="77858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89756" y="-27384"/>
            <a:ext cx="7886700" cy="132556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教材</a:t>
            </a:r>
            <a:endParaRPr lang="zh-CN" altLang="en-US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899593" y="3212976"/>
            <a:ext cx="7992888" cy="792088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参考：谢美萍，</a:t>
            </a:r>
            <a:r>
              <a:rPr lang="en-US" altLang="zh-CN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离散数学</a:t>
            </a:r>
            <a:r>
              <a:rPr lang="en-US" altLang="zh-CN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，清华大学出版社</a:t>
            </a:r>
            <a:endParaRPr lang="zh-CN" altLang="en-US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1763688" y="1833931"/>
            <a:ext cx="54006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徐洁磐，离散数学导论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306" y="1844824"/>
            <a:ext cx="6049094" cy="1511424"/>
          </a:xfrm>
        </p:spPr>
        <p:txBody>
          <a:bodyPr>
            <a:noAutofit/>
          </a:bodyPr>
          <a:lstStyle/>
          <a:p>
            <a:pPr eaLnBrk="1" hangingPunct="1">
              <a:lnSpc>
                <a:spcPct val="200000"/>
              </a:lnSpc>
              <a:defRPr/>
            </a:pPr>
            <a:r>
              <a:rPr lang="en-US" altLang="zh-CN" sz="4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1.1.2 </a:t>
            </a:r>
            <a:r>
              <a:rPr lang="zh-CN" altLang="en-US" sz="4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集合间的关系</a:t>
            </a:r>
            <a:endParaRPr lang="zh-CN" altLang="en-US" sz="4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638" name="AutoShape 6"/>
          <p:cNvSpPr>
            <a:spLocks noChangeArrowheads="1"/>
          </p:cNvSpPr>
          <p:nvPr/>
        </p:nvSpPr>
        <p:spPr bwMode="auto">
          <a:xfrm>
            <a:off x="2339974" y="4184823"/>
            <a:ext cx="1655763" cy="936625"/>
          </a:xfrm>
          <a:prstGeom prst="wedgeRoundRectCallout">
            <a:avLst>
              <a:gd name="adj1" fmla="val 64956"/>
              <a:gd name="adj2" fmla="val -162882"/>
              <a:gd name="adj3" fmla="val 16667"/>
            </a:avLst>
          </a:prstGeom>
          <a:pattFill prst="lgCheck">
            <a:fgClr>
              <a:srgbClr val="FFFF00"/>
            </a:fgClr>
            <a:bgClr>
              <a:schemeClr val="bg1"/>
            </a:bgClr>
          </a:pattFill>
          <a:ln w="38100" algn="ctr">
            <a:solidFill>
              <a:srgbClr val="00FFFF"/>
            </a:solidFill>
            <a:miter lim="800000"/>
          </a:ln>
          <a:effectLst/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相等</a:t>
            </a:r>
            <a:endParaRPr lang="zh-CN" altLang="en-US" sz="3600" b="1">
              <a:solidFill>
                <a:srgbClr val="FF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9639" name="AutoShape 7"/>
          <p:cNvSpPr>
            <a:spLocks noChangeArrowheads="1"/>
          </p:cNvSpPr>
          <p:nvPr/>
        </p:nvSpPr>
        <p:spPr bwMode="auto">
          <a:xfrm>
            <a:off x="5580112" y="4040361"/>
            <a:ext cx="1657350" cy="1081087"/>
          </a:xfrm>
          <a:prstGeom prst="wedgeEllipseCallout">
            <a:avLst>
              <a:gd name="adj1" fmla="val -38599"/>
              <a:gd name="adj2" fmla="val -126504"/>
            </a:avLst>
          </a:prstGeom>
          <a:pattFill prst="lgCheck">
            <a:fgClr>
              <a:srgbClr val="00FF00"/>
            </a:fgClr>
            <a:bgClr>
              <a:schemeClr val="bg1"/>
            </a:bgClr>
          </a:pattFill>
          <a:ln w="38100" algn="ctr">
            <a:solidFill>
              <a:schemeClr val="folHlink"/>
            </a:solidFill>
            <a:miter lim="800000"/>
          </a:ln>
          <a:effectLst/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latin typeface="华文楷体" panose="02010600040101010101" pitchFamily="2" charset="-122"/>
                <a:ea typeface="华文楷体" panose="02010600040101010101" pitchFamily="2" charset="-122"/>
              </a:rPr>
              <a:t>包含</a:t>
            </a:r>
            <a:endParaRPr lang="zh-CN" altLang="en-US" sz="36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" grpId="0" animBg="1"/>
      <p:bldP spid="696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idx="1"/>
          </p:nvPr>
        </p:nvSpPr>
        <p:spPr>
          <a:xfrm>
            <a:off x="726975" y="1272158"/>
            <a:ext cx="6581329" cy="2085404"/>
          </a:xfrm>
          <a:noFill/>
        </p:spPr>
        <p:txBody>
          <a:bodyPr>
            <a:noAutofit/>
          </a:bodyPr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集合相等：</a:t>
            </a:r>
            <a:endParaRPr lang="en-US" altLang="zh-CN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当两个集合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的元素完全一样。 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618456" y="438150"/>
            <a:ext cx="22973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相等关系</a:t>
            </a:r>
            <a:endParaRPr lang="zh-CN" altLang="en-US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7159" name="AutoShape 7"/>
          <p:cNvSpPr>
            <a:spLocks noChangeArrowheads="1"/>
          </p:cNvSpPr>
          <p:nvPr/>
        </p:nvSpPr>
        <p:spPr bwMode="auto">
          <a:xfrm>
            <a:off x="6516216" y="1053232"/>
            <a:ext cx="1800225" cy="863600"/>
          </a:xfrm>
          <a:prstGeom prst="wedgeEllipseCallout">
            <a:avLst>
              <a:gd name="adj1" fmla="val -101322"/>
              <a:gd name="adj2" fmla="val 21324"/>
            </a:avLst>
          </a:prstGeom>
          <a:pattFill prst="dashVert">
            <a:fgClr>
              <a:srgbClr val="00FF00"/>
            </a:fgClr>
            <a:bgClr>
              <a:schemeClr val="bg1"/>
            </a:bgClr>
          </a:pattFill>
          <a:ln w="38100" algn="ctr">
            <a:solidFill>
              <a:srgbClr val="0033CC"/>
            </a:solidFill>
            <a:miter lim="800000"/>
          </a:ln>
          <a:effectLst/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A=B</a:t>
            </a:r>
            <a:endParaRPr lang="en-US" altLang="zh-CN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7160" name="Text Box 8"/>
          <p:cNvSpPr txBox="1">
            <a:spLocks noChangeArrowheads="1"/>
          </p:cNvSpPr>
          <p:nvPr/>
        </p:nvSpPr>
        <p:spPr bwMode="auto">
          <a:xfrm>
            <a:off x="755576" y="3068960"/>
            <a:ext cx="7435850" cy="1559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：设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A={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x|x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是偶数，且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0&lt;x&lt;10}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  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B={2,6,4,8}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7162" name="AutoShape 10"/>
          <p:cNvSpPr>
            <a:spLocks noChangeArrowheads="1"/>
          </p:cNvSpPr>
          <p:nvPr/>
        </p:nvSpPr>
        <p:spPr bwMode="auto">
          <a:xfrm>
            <a:off x="6876256" y="3068961"/>
            <a:ext cx="1439863" cy="864096"/>
          </a:xfrm>
          <a:prstGeom prst="wedgeRoundRectCallout">
            <a:avLst>
              <a:gd name="adj1" fmla="val 2592"/>
              <a:gd name="adj2" fmla="val -90836"/>
              <a:gd name="adj3" fmla="val 16667"/>
            </a:avLst>
          </a:prstGeom>
          <a:pattFill prst="plaid">
            <a:fgClr>
              <a:srgbClr val="FFFF00"/>
            </a:fgClr>
            <a:bgClr>
              <a:schemeClr val="bg1"/>
            </a:bgClr>
          </a:pattFill>
          <a:ln w="38100" algn="ctr">
            <a:solidFill>
              <a:srgbClr val="00FF00"/>
            </a:solidFill>
            <a:miter lim="800000"/>
          </a:ln>
          <a:effectLst/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D60093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A≠B</a:t>
            </a:r>
            <a:endParaRPr lang="en-US" altLang="zh-CN" sz="2800" b="1">
              <a:solidFill>
                <a:srgbClr val="D60093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9" grpId="0" animBg="1"/>
      <p:bldP spid="177160" grpId="0"/>
      <p:bldP spid="17716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Rectangle 4"/>
          <p:cNvSpPr>
            <a:spLocks noGrp="1" noChangeArrowheads="1"/>
          </p:cNvSpPr>
          <p:nvPr>
            <p:ph idx="1"/>
          </p:nvPr>
        </p:nvSpPr>
        <p:spPr>
          <a:xfrm>
            <a:off x="539552" y="908721"/>
            <a:ext cx="8191352" cy="1728192"/>
          </a:xfrm>
          <a:noFill/>
        </p:spPr>
        <p:txBody>
          <a:bodyPr>
            <a:noAutofit/>
          </a:bodyPr>
          <a:lstStyle/>
          <a:p>
            <a:pPr marL="0" indent="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包含：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集合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，若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的元素都是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的元素，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则称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的子集，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，“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包含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于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2484438" y="3501008"/>
            <a:ext cx="3887762" cy="2087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2457984" y="5108596"/>
            <a:ext cx="3600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endParaRPr lang="en-US" altLang="zh-CN" sz="24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464" name="Oval 8"/>
          <p:cNvSpPr>
            <a:spLocks noChangeArrowheads="1"/>
          </p:cNvSpPr>
          <p:nvPr/>
        </p:nvSpPr>
        <p:spPr bwMode="auto">
          <a:xfrm>
            <a:off x="3708326" y="3645024"/>
            <a:ext cx="1655762" cy="1800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3721053" y="4304075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endParaRPr lang="en-US" altLang="zh-CN" sz="24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466" name="Oval 10"/>
          <p:cNvSpPr>
            <a:spLocks noChangeArrowheads="1"/>
          </p:cNvSpPr>
          <p:nvPr/>
        </p:nvSpPr>
        <p:spPr bwMode="auto">
          <a:xfrm>
            <a:off x="4370275" y="4087707"/>
            <a:ext cx="720725" cy="7921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467" name="Text Box 11"/>
          <p:cNvSpPr txBox="1">
            <a:spLocks noChangeArrowheads="1"/>
          </p:cNvSpPr>
          <p:nvPr/>
        </p:nvSpPr>
        <p:spPr bwMode="auto">
          <a:xfrm>
            <a:off x="4492725" y="4166701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endParaRPr lang="en-US" altLang="zh-CN" sz="24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10" name="Text Box 12"/>
          <p:cNvSpPr txBox="1">
            <a:spLocks noChangeArrowheads="1"/>
          </p:cNvSpPr>
          <p:nvPr/>
        </p:nvSpPr>
        <p:spPr bwMode="auto">
          <a:xfrm>
            <a:off x="611560" y="385500"/>
            <a:ext cx="20264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包含关系</a:t>
            </a:r>
            <a:endParaRPr lang="zh-CN" altLang="en-US" sz="2800" b="1" dirty="0">
              <a:solidFill>
                <a:srgbClr val="0033CC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1907951" y="2780928"/>
            <a:ext cx="504031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B 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 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，也称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包含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0" grpId="0" autoUpdateAnimBg="0" build="p"/>
      <p:bldP spid="147462" grpId="0" animBg="1"/>
      <p:bldP spid="147463" grpId="0"/>
      <p:bldP spid="147464" grpId="0" animBg="1"/>
      <p:bldP spid="147465" grpId="0"/>
      <p:bldP spid="147466" grpId="0" animBg="1"/>
      <p:bldP spid="147467" grpId="0"/>
      <p:bldP spid="14747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739056" y="390525"/>
            <a:ext cx="160069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例题</a:t>
            </a:r>
            <a:endParaRPr lang="zh-CN" altLang="en-US" sz="2400" b="1" dirty="0">
              <a:solidFill>
                <a:srgbClr val="0033CC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611188" y="1463439"/>
            <a:ext cx="369073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：全体自然数的集合</a:t>
            </a:r>
            <a:endParaRPr lang="zh-CN" altLang="en-US" sz="28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29" name="Text Box 7"/>
          <p:cNvSpPr txBox="1">
            <a:spLocks noChangeArrowheads="1"/>
          </p:cNvSpPr>
          <p:nvPr/>
        </p:nvSpPr>
        <p:spPr bwMode="auto">
          <a:xfrm>
            <a:off x="4788024" y="3212976"/>
            <a:ext cx="369073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：全体有理数的集合</a:t>
            </a:r>
            <a:endParaRPr lang="zh-CN" altLang="en-US" sz="28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30" name="Text Box 8"/>
          <p:cNvSpPr txBox="1">
            <a:spLocks noChangeArrowheads="1"/>
          </p:cNvSpPr>
          <p:nvPr/>
        </p:nvSpPr>
        <p:spPr bwMode="auto">
          <a:xfrm>
            <a:off x="5219700" y="1463439"/>
            <a:ext cx="328998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：全体整数的集合</a:t>
            </a:r>
            <a:endParaRPr lang="zh-CN" altLang="en-US" sz="28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31" name="Text Box 9"/>
          <p:cNvSpPr txBox="1">
            <a:spLocks noChangeArrowheads="1"/>
          </p:cNvSpPr>
          <p:nvPr/>
        </p:nvSpPr>
        <p:spPr bwMode="auto">
          <a:xfrm>
            <a:off x="611188" y="3212976"/>
            <a:ext cx="331402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：全体实数的集合</a:t>
            </a:r>
            <a:endParaRPr lang="zh-CN" altLang="en-US" sz="28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8490" name="Text Box 10"/>
          <p:cNvSpPr txBox="1">
            <a:spLocks noChangeArrowheads="1"/>
          </p:cNvSpPr>
          <p:nvPr/>
        </p:nvSpPr>
        <p:spPr bwMode="auto">
          <a:xfrm>
            <a:off x="4455075" y="1227670"/>
            <a:ext cx="620981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endParaRPr lang="en-US" altLang="zh-CN" sz="4800" b="1" dirty="0">
              <a:solidFill>
                <a:srgbClr val="0033CC"/>
              </a:solidFill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48491" name="Text Box 11"/>
          <p:cNvSpPr txBox="1">
            <a:spLocks noChangeArrowheads="1"/>
          </p:cNvSpPr>
          <p:nvPr/>
        </p:nvSpPr>
        <p:spPr bwMode="auto">
          <a:xfrm>
            <a:off x="6426200" y="1989138"/>
            <a:ext cx="131445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800" b="1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endParaRPr lang="en-US" altLang="zh-CN" sz="4800" b="1">
              <a:solidFill>
                <a:srgbClr val="0033CC"/>
              </a:solidFill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48492" name="Text Box 12"/>
          <p:cNvSpPr txBox="1">
            <a:spLocks noChangeArrowheads="1"/>
          </p:cNvSpPr>
          <p:nvPr/>
        </p:nvSpPr>
        <p:spPr bwMode="auto">
          <a:xfrm>
            <a:off x="4112541" y="2924944"/>
            <a:ext cx="675483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54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</a:t>
            </a:r>
            <a:endParaRPr lang="en-US" altLang="zh-CN" sz="5400" b="1" dirty="0">
              <a:solidFill>
                <a:srgbClr val="0033CC"/>
              </a:solidFill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48493" name="AutoShape 13"/>
          <p:cNvSpPr>
            <a:spLocks noChangeArrowheads="1"/>
          </p:cNvSpPr>
          <p:nvPr/>
        </p:nvSpPr>
        <p:spPr bwMode="auto">
          <a:xfrm>
            <a:off x="5581104" y="4437112"/>
            <a:ext cx="1727200" cy="1079500"/>
          </a:xfrm>
          <a:prstGeom prst="cloudCallout">
            <a:avLst>
              <a:gd name="adj1" fmla="val -135294"/>
              <a:gd name="adj2" fmla="val -44558"/>
            </a:avLst>
          </a:prstGeom>
          <a:pattFill prst="pct90">
            <a:fgClr>
              <a:srgbClr val="FFFF00"/>
            </a:fgClr>
            <a:bgClr>
              <a:schemeClr val="bg1"/>
            </a:bgClr>
          </a:pattFill>
          <a:ln w="38100">
            <a:solidFill>
              <a:srgbClr val="FF00FF"/>
            </a:solidFill>
            <a:round/>
          </a:ln>
          <a:effectLst/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传递</a:t>
            </a:r>
            <a:endParaRPr lang="zh-CN" altLang="en-US" sz="2800" b="1">
              <a:solidFill>
                <a:srgbClr val="0033CC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55079" y="4221088"/>
                <a:ext cx="33568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1" dirty="0" smtClean="0"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altLang="zh-CN" b="1" i="1" dirty="0" smtClean="0">
                          <a:latin typeface="Cambria Math"/>
                          <a:ea typeface="Cambria Math"/>
                        </a:rPr>
                        <m:t>⊆</m:t>
                      </m:r>
                      <m:r>
                        <a:rPr lang="en-US" altLang="zh-CN" b="1" i="1" dirty="0" smtClean="0">
                          <a:latin typeface="Cambria Math"/>
                          <a:ea typeface="Cambria Math"/>
                        </a:rPr>
                        <m:t>𝒁</m:t>
                      </m:r>
                      <m:r>
                        <a:rPr lang="en-US" altLang="zh-CN" b="1" i="1" dirty="0" smtClean="0">
                          <a:latin typeface="Cambria Math"/>
                          <a:ea typeface="Cambria Math"/>
                        </a:rPr>
                        <m:t>⊆</m:t>
                      </m:r>
                      <m:r>
                        <a:rPr lang="en-US" altLang="zh-CN" b="1" i="1" dirty="0" smtClean="0">
                          <a:latin typeface="Cambria Math"/>
                          <a:ea typeface="Cambria Math"/>
                        </a:rPr>
                        <m:t>𝑸</m:t>
                      </m:r>
                      <m:r>
                        <a:rPr lang="en-US" altLang="zh-CN" b="1" i="1" dirty="0" smtClean="0">
                          <a:latin typeface="Cambria Math"/>
                          <a:ea typeface="Cambria Math"/>
                        </a:rPr>
                        <m:t>⊆</m:t>
                      </m:r>
                      <m:r>
                        <a:rPr lang="en-US" altLang="zh-CN" b="1" i="1" dirty="0" smtClean="0">
                          <a:latin typeface="Cambria Math"/>
                          <a:ea typeface="Cambria Math"/>
                        </a:rPr>
                        <m:t>𝑹</m:t>
                      </m:r>
                    </m:oMath>
                  </m:oMathPara>
                </a14:m>
                <a:endParaRPr lang="zh-CN" altLang="en-US" b="1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079" y="4221088"/>
                <a:ext cx="3356881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4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0" grpId="0"/>
      <p:bldP spid="148491" grpId="0"/>
      <p:bldP spid="148492" grpId="0"/>
      <p:bldP spid="148493" grpId="0" animBg="1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2411413" y="1628775"/>
            <a:ext cx="4176712" cy="2378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6201580" y="3543399"/>
            <a:ext cx="3866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endParaRPr lang="en-US" altLang="zh-CN" sz="2400" b="1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8182" name="Oval 6"/>
          <p:cNvSpPr>
            <a:spLocks noChangeArrowheads="1"/>
          </p:cNvSpPr>
          <p:nvPr/>
        </p:nvSpPr>
        <p:spPr bwMode="auto">
          <a:xfrm>
            <a:off x="3563938" y="1916113"/>
            <a:ext cx="1655762" cy="1800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8183" name="Text Box 7"/>
          <p:cNvSpPr txBox="1">
            <a:spLocks noChangeArrowheads="1"/>
          </p:cNvSpPr>
          <p:nvPr/>
        </p:nvSpPr>
        <p:spPr bwMode="auto">
          <a:xfrm>
            <a:off x="3608586" y="17002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endParaRPr lang="en-US" altLang="zh-CN" sz="2400" b="1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8184" name="Oval 8"/>
          <p:cNvSpPr>
            <a:spLocks noChangeArrowheads="1"/>
          </p:cNvSpPr>
          <p:nvPr/>
        </p:nvSpPr>
        <p:spPr bwMode="auto">
          <a:xfrm>
            <a:off x="4211638" y="2349500"/>
            <a:ext cx="720725" cy="792163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8185" name="Text Box 9"/>
          <p:cNvSpPr txBox="1">
            <a:spLocks noChangeArrowheads="1"/>
          </p:cNvSpPr>
          <p:nvPr/>
        </p:nvSpPr>
        <p:spPr bwMode="auto">
          <a:xfrm>
            <a:off x="4500563" y="23495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fol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lang="en-US" altLang="zh-CN" sz="2400" b="1">
              <a:solidFill>
                <a:schemeClr val="folHlin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8186" name="Oval 10"/>
          <p:cNvSpPr>
            <a:spLocks noChangeArrowheads="1"/>
          </p:cNvSpPr>
          <p:nvPr/>
        </p:nvSpPr>
        <p:spPr bwMode="auto">
          <a:xfrm>
            <a:off x="3563938" y="1916113"/>
            <a:ext cx="1655762" cy="1800225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659" name="Text Box 13"/>
          <p:cNvSpPr txBox="1">
            <a:spLocks noChangeArrowheads="1"/>
          </p:cNvSpPr>
          <p:nvPr/>
        </p:nvSpPr>
        <p:spPr bwMode="auto">
          <a:xfrm>
            <a:off x="519112" y="428625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包含与相等关系</a:t>
            </a:r>
            <a:endParaRPr lang="zh-CN" altLang="en-US" sz="24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7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7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7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2000" fill="hold"/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0" grpId="0" animBg="1"/>
      <p:bldP spid="178181" grpId="0"/>
      <p:bldP spid="178182" grpId="0" animBg="1"/>
      <p:bldP spid="178183" grpId="0"/>
      <p:bldP spid="178184" grpId="0" animBg="1"/>
      <p:bldP spid="178185" grpId="0"/>
      <p:bldP spid="178186" grpId="0" animBg="1"/>
      <p:bldP spid="17818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693936"/>
            <a:ext cx="8335144" cy="1798960"/>
          </a:xfrm>
        </p:spPr>
        <p:txBody>
          <a:bodyPr>
            <a:noAutofit/>
          </a:bodyPr>
          <a:lstStyle/>
          <a:p>
            <a:pPr eaLnBrk="1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真子集：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，且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32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则称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的真子集，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，或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 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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A 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32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676" name="Text Box 6"/>
          <p:cNvSpPr txBox="1">
            <a:spLocks noChangeArrowheads="1"/>
          </p:cNvSpPr>
          <p:nvPr/>
        </p:nvSpPr>
        <p:spPr bwMode="auto">
          <a:xfrm>
            <a:off x="880616" y="385500"/>
            <a:ext cx="17471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真包含</a:t>
            </a:r>
            <a:endParaRPr lang="zh-CN" altLang="en-US" sz="2800" b="1" dirty="0">
              <a:solidFill>
                <a:srgbClr val="0033CC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2627784" y="2924944"/>
            <a:ext cx="4176712" cy="2378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 b="1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6229350" y="2921114"/>
            <a:ext cx="4203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endParaRPr lang="en-US" altLang="zh-CN" sz="28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241" name="Oval 9"/>
          <p:cNvSpPr>
            <a:spLocks noChangeArrowheads="1"/>
          </p:cNvSpPr>
          <p:nvPr/>
        </p:nvSpPr>
        <p:spPr bwMode="auto">
          <a:xfrm>
            <a:off x="3421063" y="3356992"/>
            <a:ext cx="1655762" cy="18002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 b="1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4048125" y="3284984"/>
            <a:ext cx="4235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endParaRPr lang="en-US" altLang="zh-CN" sz="2800" b="1" dirty="0">
              <a:solidFill>
                <a:srgbClr val="FF0000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243" name="Oval 11"/>
          <p:cNvSpPr>
            <a:spLocks noChangeArrowheads="1"/>
          </p:cNvSpPr>
          <p:nvPr/>
        </p:nvSpPr>
        <p:spPr bwMode="auto">
          <a:xfrm>
            <a:off x="3852863" y="4113981"/>
            <a:ext cx="863277" cy="9716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 b="1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244" name="Text Box 12"/>
          <p:cNvSpPr txBox="1">
            <a:spLocks noChangeArrowheads="1"/>
          </p:cNvSpPr>
          <p:nvPr/>
        </p:nvSpPr>
        <p:spPr bwMode="auto">
          <a:xfrm>
            <a:off x="4192588" y="4387850"/>
            <a:ext cx="4443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endParaRPr lang="en-US" altLang="zh-CN" sz="2800" b="1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245" name="Line 13"/>
          <p:cNvSpPr>
            <a:spLocks noChangeShapeType="1"/>
          </p:cNvSpPr>
          <p:nvPr/>
        </p:nvSpPr>
        <p:spPr bwMode="auto">
          <a:xfrm>
            <a:off x="4067944" y="2564904"/>
            <a:ext cx="1008063" cy="0"/>
          </a:xfrm>
          <a:prstGeom prst="line">
            <a:avLst/>
          </a:prstGeom>
          <a:noFill/>
          <a:ln w="79375">
            <a:solidFill>
              <a:srgbClr val="FF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246" name="Line 14"/>
          <p:cNvSpPr>
            <a:spLocks noChangeShapeType="1"/>
          </p:cNvSpPr>
          <p:nvPr/>
        </p:nvSpPr>
        <p:spPr bwMode="auto">
          <a:xfrm>
            <a:off x="5508104" y="2564904"/>
            <a:ext cx="864096" cy="0"/>
          </a:xfrm>
          <a:prstGeom prst="line">
            <a:avLst/>
          </a:prstGeom>
          <a:noFill/>
          <a:ln w="92075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2" name="云形标注 1"/>
          <p:cNvSpPr/>
          <p:nvPr/>
        </p:nvSpPr>
        <p:spPr>
          <a:xfrm>
            <a:off x="7308304" y="887710"/>
            <a:ext cx="1547664" cy="1102866"/>
          </a:xfrm>
          <a:prstGeom prst="cloudCallout">
            <a:avLst>
              <a:gd name="adj1" fmla="val -127920"/>
              <a:gd name="adj2" fmla="val 59046"/>
            </a:avLst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真包含于</a:t>
            </a:r>
            <a:endParaRPr lang="zh-CN" altLang="en-US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5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5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9" grpId="0" animBg="1"/>
      <p:bldP spid="95240" grpId="0"/>
      <p:bldP spid="95241" grpId="0" animBg="1"/>
      <p:bldP spid="95242" grpId="0"/>
      <p:bldP spid="95243" grpId="0" animBg="1"/>
      <p:bldP spid="95244" grpId="0"/>
      <p:bldP spid="95245" grpId="0" animBg="1"/>
      <p:bldP spid="952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xfrm>
            <a:off x="913184" y="1052637"/>
            <a:ext cx="6755160" cy="1512267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A={2,4,6,8}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B= {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x|x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是正偶数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    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C={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x|x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是整数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},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827584" y="385500"/>
            <a:ext cx="25202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  <a:endParaRPr lang="zh-CN" altLang="en-US" sz="2800" b="1" dirty="0">
              <a:solidFill>
                <a:srgbClr val="0033CC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2087724" y="2773312"/>
            <a:ext cx="5470525" cy="67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8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1854733" y="3747471"/>
            <a:ext cx="58324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 </a:t>
            </a:r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zh-CN" b="1" dirty="0">
                <a:solidFill>
                  <a:srgbClr val="00FF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endParaRPr lang="en-US" altLang="zh-CN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2458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1547664" y="3789040"/>
            <a:ext cx="6813550" cy="1130300"/>
          </a:xfrm>
        </p:spPr>
        <p:txBody>
          <a:bodyPr/>
          <a:lstStyle/>
          <a:p>
            <a:pPr marL="387350" indent="-387350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sz="3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集合</a:t>
            </a:r>
            <a:r>
              <a:rPr lang="en-US" altLang="zh-CN" sz="3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A=B</a:t>
            </a:r>
            <a:r>
              <a:rPr lang="zh-CN" altLang="en-US" sz="3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当且仅当</a:t>
            </a:r>
            <a:r>
              <a:rPr lang="en-US" altLang="zh-CN" sz="3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3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3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3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</a:t>
            </a:r>
            <a:endParaRPr lang="en-US" altLang="zh-CN" sz="36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827584" y="451520"/>
            <a:ext cx="230425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重要结论</a:t>
            </a:r>
            <a:endParaRPr lang="zh-CN" altLang="en-US" sz="2400" b="1" dirty="0">
              <a:solidFill>
                <a:srgbClr val="0033CC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1476375" y="1484784"/>
            <a:ext cx="3095625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Blip>
                <a:blip r:embed="rId1"/>
              </a:buBlip>
            </a:pPr>
            <a:r>
              <a:rPr lang="en-US" altLang="zh-CN" sz="36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 A </a:t>
            </a:r>
            <a:r>
              <a:rPr lang="en-US" altLang="zh-CN" sz="36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36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3600" b="1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endParaRPr lang="en-US" altLang="zh-CN" sz="36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2331704" y="1340768"/>
            <a:ext cx="584112" cy="7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endParaRPr lang="en-US" altLang="zh-CN" sz="4400" b="1" dirty="0"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547664" y="2780928"/>
            <a:ext cx="2160587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Blip>
                <a:blip r:embed="rId1"/>
              </a:buBlip>
            </a:pPr>
            <a:r>
              <a:rPr lang="en-US" altLang="zh-CN" sz="36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     </a:t>
            </a:r>
            <a:r>
              <a:rPr lang="en-US" altLang="zh-CN" sz="36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endParaRPr lang="en-US" altLang="zh-CN" sz="36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2259696" y="2636912"/>
            <a:ext cx="584112" cy="7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endParaRPr lang="en-US" altLang="zh-CN" sz="4400" b="1" dirty="0">
              <a:solidFill>
                <a:srgbClr val="0033CC"/>
              </a:solidFill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3779912" y="2852496"/>
            <a:ext cx="3690937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36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空集是唯一的</a:t>
            </a:r>
            <a:endParaRPr lang="zh-CN" altLang="en-US" sz="36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3" name="爆炸形 1 2"/>
          <p:cNvSpPr/>
          <p:nvPr/>
        </p:nvSpPr>
        <p:spPr>
          <a:xfrm>
            <a:off x="2915816" y="29022"/>
            <a:ext cx="2088232" cy="1440160"/>
          </a:xfrm>
          <a:prstGeom prst="irregularSeal1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2000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  <p:bldP spid="25606" grpId="0"/>
      <p:bldP spid="25607" grpId="0"/>
      <p:bldP spid="25608" grpId="0"/>
      <p:bldP spid="25609" grpId="0"/>
      <p:bldP spid="256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1475656" y="224408"/>
            <a:ext cx="2303463" cy="828328"/>
          </a:xfrm>
        </p:spPr>
        <p:txBody>
          <a:bodyPr>
            <a:normAutofit/>
          </a:bodyPr>
          <a:lstStyle/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讨论：</a:t>
            </a:r>
            <a:endParaRPr lang="zh-CN" altLang="en-US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>
          <a:xfrm>
            <a:off x="755576" y="908720"/>
            <a:ext cx="7812485" cy="936104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是否存在集合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B, 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使得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 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B 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？</a:t>
            </a:r>
            <a:endParaRPr lang="zh-CN" altLang="en-US" sz="32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31748" name="Picture 4" descr="BD00028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0194"/>
            <a:ext cx="862013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4283968" y="3132257"/>
            <a:ext cx="11512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B </a:t>
            </a:r>
            <a:endParaRPr lang="en-US" altLang="zh-CN" b="1" dirty="0">
              <a:solidFill>
                <a:srgbClr val="FF0000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2339752" y="3894147"/>
            <a:ext cx="429363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</a:t>
            </a:r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 {}</a:t>
            </a:r>
            <a:r>
              <a:rPr lang="zh-CN" altLang="en-US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且</a:t>
            </a:r>
            <a:r>
              <a:rPr lang="zh-CN" altLang="en-US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 </a:t>
            </a:r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{}</a:t>
            </a:r>
            <a:endParaRPr lang="en-US" altLang="zh-CN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2771800" y="3132257"/>
            <a:ext cx="11512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 B</a:t>
            </a:r>
            <a:endParaRPr lang="en-US" altLang="zh-CN" b="1" dirty="0">
              <a:solidFill>
                <a:srgbClr val="0033CC"/>
              </a:solidFill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10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79025"/>
            <a:ext cx="799288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789040"/>
            <a:ext cx="2098952" cy="30118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15616" y="2134597"/>
            <a:ext cx="6516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A={a} </a:t>
            </a:r>
            <a:r>
              <a:rPr lang="zh-CN" altLang="en-US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B={a,{a},</a:t>
            </a:r>
            <a:r>
              <a:rPr lang="en-US" altLang="zh-CN" b="1" dirty="0" err="1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b,c</a:t>
            </a:r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，则有</a:t>
            </a:r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  <a:endParaRPr lang="en-US" altLang="zh-CN" b="1" dirty="0"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/>
      <p:bldP spid="26633" grpId="0"/>
      <p:bldP spid="26634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778099" y="332656"/>
            <a:ext cx="18496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基数</a:t>
            </a:r>
            <a:endParaRPr lang="zh-CN" altLang="en-US" b="1" dirty="0">
              <a:solidFill>
                <a:srgbClr val="0033CC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772" name="Rectangle 6"/>
          <p:cNvSpPr>
            <a:spLocks noGrp="1" noChangeArrowheads="1"/>
          </p:cNvSpPr>
          <p:nvPr>
            <p:ph idx="1"/>
          </p:nvPr>
        </p:nvSpPr>
        <p:spPr>
          <a:xfrm>
            <a:off x="971600" y="1340768"/>
            <a:ext cx="7590161" cy="576064"/>
          </a:xfrm>
          <a:noFill/>
        </p:spPr>
        <p:txBody>
          <a:bodyPr/>
          <a:lstStyle/>
          <a:p>
            <a:pPr marL="387350" indent="-38735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基数：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集合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中所包含的不同元素的个数，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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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9511" name="Text Box 7"/>
          <p:cNvSpPr txBox="1">
            <a:spLocks noChangeArrowheads="1"/>
          </p:cNvSpPr>
          <p:nvPr/>
        </p:nvSpPr>
        <p:spPr bwMode="auto">
          <a:xfrm>
            <a:off x="1043608" y="2492896"/>
            <a:ext cx="790309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： 设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是所有英文字母组成的集合，则 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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=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？</a:t>
            </a:r>
            <a:endParaRPr lang="zh-CN" altLang="en-US" sz="28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9512" name="Text Box 8"/>
          <p:cNvSpPr txBox="1">
            <a:spLocks noChangeArrowheads="1"/>
          </p:cNvSpPr>
          <p:nvPr/>
        </p:nvSpPr>
        <p:spPr bwMode="auto">
          <a:xfrm>
            <a:off x="2123728" y="3631375"/>
            <a:ext cx="433863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</a:t>
            </a:r>
            <a:r>
              <a:rPr lang="zh-CN" altLang="en-US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特别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 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||=</a:t>
            </a:r>
            <a:r>
              <a:rPr lang="en-US" altLang="zh-CN" sz="28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altLang="zh-CN" sz="2800" dirty="0">
              <a:solidFill>
                <a:srgbClr val="FF0000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1" grpId="0"/>
      <p:bldP spid="1495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4624"/>
            <a:ext cx="7886700" cy="132556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考核方式</a:t>
            </a:r>
            <a:endParaRPr lang="zh-CN" altLang="en-US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336104" y="1196752"/>
            <a:ext cx="7772400" cy="2311400"/>
          </a:xfrm>
        </p:spPr>
        <p:txBody>
          <a:bodyPr/>
          <a:lstStyle/>
          <a:p>
            <a:pPr marL="0" indent="0" eaLnBrk="1" hangingPunct="1">
              <a:lnSpc>
                <a:spcPct val="185000"/>
              </a:lnSpc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课堂考勤、作业完成情况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30%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85000"/>
              </a:lnSpc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闭卷考试 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70%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1331491" y="3645024"/>
            <a:ext cx="619283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邮箱：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xiemeiping2013@163.com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2465561" y="4437112"/>
            <a:ext cx="333057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2019computer</a:t>
            </a:r>
            <a:endParaRPr lang="en-US" altLang="zh-CN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云形标注 1"/>
          <p:cNvSpPr>
            <a:spLocks noChangeArrowheads="1"/>
          </p:cNvSpPr>
          <p:nvPr/>
        </p:nvSpPr>
        <p:spPr bwMode="auto">
          <a:xfrm>
            <a:off x="5220072" y="2701219"/>
            <a:ext cx="3529013" cy="799789"/>
          </a:xfrm>
          <a:prstGeom prst="cloudCallout">
            <a:avLst>
              <a:gd name="adj1" fmla="val -55650"/>
              <a:gd name="adj2" fmla="val -153960"/>
            </a:avLst>
          </a:prstGeom>
          <a:pattFill prst="plaid">
            <a:fgClr>
              <a:srgbClr val="FFFF66"/>
            </a:fgClr>
            <a:bgClr>
              <a:schemeClr val="bg1"/>
            </a:bgClr>
          </a:pattFill>
          <a:ln w="25400" algn="ctr">
            <a:solidFill>
              <a:srgbClr val="0033CC"/>
            </a:solidFill>
            <a:round/>
          </a:ln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D6009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种瓜得瓜</a:t>
            </a:r>
            <a:r>
              <a:rPr lang="en-US" altLang="zh-CN" sz="2800" b="1">
                <a:solidFill>
                  <a:srgbClr val="D6009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endParaRPr lang="zh-CN" altLang="en-US" sz="2800" b="1">
              <a:solidFill>
                <a:srgbClr val="D60093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7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/>
      <p:bldP spid="134149" grpId="0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5"/>
          <p:cNvSpPr txBox="1">
            <a:spLocks noChangeArrowheads="1"/>
          </p:cNvSpPr>
          <p:nvPr/>
        </p:nvSpPr>
        <p:spPr bwMode="auto">
          <a:xfrm>
            <a:off x="706140" y="428625"/>
            <a:ext cx="22096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元子集</a:t>
            </a:r>
            <a:endParaRPr lang="zh-CN" altLang="en-US" sz="2800" b="1" dirty="0">
              <a:solidFill>
                <a:srgbClr val="0033CC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796" name="Text Box 6"/>
          <p:cNvSpPr txBox="1">
            <a:spLocks noChangeArrowheads="1"/>
          </p:cNvSpPr>
          <p:nvPr/>
        </p:nvSpPr>
        <p:spPr bwMode="auto">
          <a:xfrm>
            <a:off x="593476" y="908720"/>
            <a:ext cx="8154988" cy="2162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对有限集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，如果含有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个不同的元素，简称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元集合，它的</a:t>
            </a:r>
            <a:r>
              <a:rPr lang="zh-CN" altLang="en-US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基数为</a:t>
            </a:r>
            <a:r>
              <a:rPr lang="en-US" altLang="zh-CN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m(0≤m≤n)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的子集称为它的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元子集。</a:t>
            </a:r>
            <a:endParaRPr lang="zh-CN" altLang="en-US" sz="28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909782" y="3356992"/>
            <a:ext cx="236607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： 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A={</a:t>
            </a:r>
            <a:r>
              <a:rPr lang="en-US" altLang="zh-CN" sz="2800" b="1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800" b="1" dirty="0">
              <a:solidFill>
                <a:srgbClr val="FF0000"/>
              </a:solidFill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0536" name="Text Box 8"/>
          <p:cNvSpPr txBox="1">
            <a:spLocks noChangeArrowheads="1"/>
          </p:cNvSpPr>
          <p:nvPr/>
        </p:nvSpPr>
        <p:spPr bwMode="auto">
          <a:xfrm>
            <a:off x="3914658" y="3335647"/>
            <a:ext cx="36931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endParaRPr lang="en-US" altLang="zh-CN" sz="2800" b="1"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0537" name="Text Box 9"/>
          <p:cNvSpPr txBox="1">
            <a:spLocks noChangeArrowheads="1"/>
          </p:cNvSpPr>
          <p:nvPr/>
        </p:nvSpPr>
        <p:spPr bwMode="auto">
          <a:xfrm>
            <a:off x="4724457" y="3356992"/>
            <a:ext cx="121569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{a},{b}</a:t>
            </a:r>
            <a:endParaRPr lang="en-US" altLang="zh-CN" sz="2800" b="1"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0538" name="Text Box 10"/>
          <p:cNvSpPr txBox="1">
            <a:spLocks noChangeArrowheads="1"/>
          </p:cNvSpPr>
          <p:nvPr/>
        </p:nvSpPr>
        <p:spPr bwMode="auto">
          <a:xfrm>
            <a:off x="6156176" y="3284984"/>
            <a:ext cx="93356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800" b="1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8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39" name="Text Box 11"/>
          <p:cNvSpPr txBox="1">
            <a:spLocks noChangeArrowheads="1"/>
          </p:cNvSpPr>
          <p:nvPr/>
        </p:nvSpPr>
        <p:spPr bwMode="auto">
          <a:xfrm>
            <a:off x="1835696" y="4077072"/>
            <a:ext cx="381642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(A)=</a:t>
            </a:r>
            <a:r>
              <a:rPr lang="en-US" altLang="zh-CN" sz="28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,{a},{b},A</a:t>
            </a:r>
            <a:r>
              <a:rPr lang="en-US" altLang="zh-CN" sz="28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lang="en-US" altLang="zh-CN" sz="2800" b="1" dirty="0">
              <a:solidFill>
                <a:srgbClr val="FF0000"/>
              </a:solidFill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3802" name="Text Box 15"/>
          <p:cNvSpPr txBox="1">
            <a:spLocks noChangeArrowheads="1"/>
          </p:cNvSpPr>
          <p:nvPr/>
        </p:nvSpPr>
        <p:spPr bwMode="auto">
          <a:xfrm>
            <a:off x="377825" y="5156200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 b="1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54" name="Text Box 26"/>
          <p:cNvSpPr txBox="1">
            <a:spLocks noChangeArrowheads="1"/>
          </p:cNvSpPr>
          <p:nvPr/>
        </p:nvSpPr>
        <p:spPr bwMode="auto">
          <a:xfrm>
            <a:off x="539379" y="4619943"/>
            <a:ext cx="7489005" cy="1473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平凡子集：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对于每个非空集合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，至少有两个</a:t>
            </a:r>
            <a:endParaRPr lang="zh-CN" altLang="en-US" sz="28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不同的子集</a:t>
            </a:r>
            <a:r>
              <a:rPr lang="zh-CN" altLang="en-US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和</a:t>
            </a:r>
            <a:r>
              <a:rPr lang="en-US" altLang="zh-CN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2800" b="1" dirty="0">
                <a:solidFill>
                  <a:srgbClr val="00FF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zh-CN" altLang="en-US" sz="2800" b="1" dirty="0">
              <a:solidFill>
                <a:srgbClr val="00FF00"/>
              </a:solidFill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0555" name="Line 27"/>
          <p:cNvSpPr>
            <a:spLocks noChangeShapeType="1"/>
          </p:cNvSpPr>
          <p:nvPr/>
        </p:nvSpPr>
        <p:spPr bwMode="auto">
          <a:xfrm>
            <a:off x="7884293" y="2276872"/>
            <a:ext cx="792163" cy="0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56" name="Text Box 28"/>
          <p:cNvSpPr txBox="1">
            <a:spLocks noChangeArrowheads="1"/>
          </p:cNvSpPr>
          <p:nvPr/>
        </p:nvSpPr>
        <p:spPr bwMode="auto">
          <a:xfrm>
            <a:off x="5868144" y="4077072"/>
            <a:ext cx="199796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B={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,a,{b}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8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5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5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5" grpId="0"/>
      <p:bldP spid="150536" grpId="0"/>
      <p:bldP spid="150537" grpId="0"/>
      <p:bldP spid="150538" grpId="0"/>
      <p:bldP spid="150539" grpId="0"/>
      <p:bldP spid="150554" grpId="0"/>
      <p:bldP spid="150555" grpId="0" animBg="1"/>
      <p:bldP spid="15055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85639"/>
            <a:ext cx="7772400" cy="46196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54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§1.2 </a:t>
            </a:r>
            <a:r>
              <a:rPr lang="zh-CN" altLang="en-US" sz="54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集合代数</a:t>
            </a:r>
            <a:b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b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并</a:t>
            </a:r>
            <a:b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交</a:t>
            </a:r>
            <a:b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差</a:t>
            </a:r>
            <a:b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补</a:t>
            </a:r>
            <a:b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对称差</a:t>
            </a:r>
            <a:endParaRPr lang="zh-CN" altLang="en-US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660" name="Oval 4"/>
          <p:cNvSpPr>
            <a:spLocks noChangeArrowheads="1"/>
          </p:cNvSpPr>
          <p:nvPr/>
        </p:nvSpPr>
        <p:spPr bwMode="auto">
          <a:xfrm>
            <a:off x="3420666" y="3861048"/>
            <a:ext cx="2303462" cy="1728192"/>
          </a:xfrm>
          <a:prstGeom prst="ellipse">
            <a:avLst/>
          </a:prstGeom>
          <a:noFill/>
          <a:ln w="92075">
            <a:solidFill>
              <a:srgbClr val="FF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xfrm>
            <a:off x="1043608" y="1124744"/>
            <a:ext cx="7848872" cy="1728192"/>
          </a:xfrm>
        </p:spPr>
        <p:txBody>
          <a:bodyPr>
            <a:noAutofit/>
          </a:bodyPr>
          <a:lstStyle/>
          <a:p>
            <a:pPr marL="0" indent="-387350" algn="just" eaLnBrk="1" hangingPunct="1">
              <a:lnSpc>
                <a:spcPct val="17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交集：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由集合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所有的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公共元素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组成的集合。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-387350" algn="just" eaLnBrk="1" hangingPunct="1">
              <a:lnSpc>
                <a:spcPct val="17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A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∩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B={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x|x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A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xB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-387350" eaLnBrk="1" hangingPunct="1">
              <a:lnSpc>
                <a:spcPct val="17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916" name="Text Box 5"/>
          <p:cNvSpPr txBox="1">
            <a:spLocks noChangeArrowheads="1"/>
          </p:cNvSpPr>
          <p:nvPr/>
        </p:nvSpPr>
        <p:spPr bwMode="auto">
          <a:xfrm>
            <a:off x="539552" y="451520"/>
            <a:ext cx="144016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交集</a:t>
            </a:r>
            <a:endParaRPr lang="zh-CN" altLang="en-US" sz="24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9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1214736" y="2996952"/>
            <a:ext cx="57335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7350" indent="-387350">
              <a:lnSpc>
                <a:spcPct val="150000"/>
              </a:lnSpc>
              <a:buClr>
                <a:schemeClr val="tx2"/>
              </a:buClr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A={a, b, c, d}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B={c, d, e, f}   </a:t>
            </a:r>
            <a:endParaRPr lang="en-US" altLang="zh-CN" sz="28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23728" y="4077072"/>
            <a:ext cx="28216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7350" indent="-387350">
              <a:lnSpc>
                <a:spcPct val="150000"/>
              </a:lnSpc>
              <a:buClr>
                <a:schemeClr val="tx2"/>
              </a:buClr>
            </a:pPr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∩</a:t>
            </a:r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B={c</a:t>
            </a:r>
            <a:r>
              <a:rPr lang="zh-CN" altLang="en-US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d} </a:t>
            </a:r>
            <a:endParaRPr lang="en-US" altLang="zh-CN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7"/>
          <p:cNvGraphicFramePr>
            <a:graphicFrameLocks noChangeAspect="1"/>
          </p:cNvGraphicFramePr>
          <p:nvPr/>
        </p:nvGraphicFramePr>
        <p:xfrm>
          <a:off x="1392238" y="1268760"/>
          <a:ext cx="6361112" cy="395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38" name="位图图像" r:id="rId1" imgW="6362700" imgH="3952875" progId="Paint.Picture">
                  <p:embed/>
                </p:oleObj>
              </mc:Choice>
              <mc:Fallback>
                <p:oleObj name="位图图像" r:id="rId1" imgW="6362700" imgH="3952875" progId="Paint.Picture">
                  <p:embed/>
                  <p:pic>
                    <p:nvPicPr>
                      <p:cNvPr id="0" name="图片 91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1268760"/>
                        <a:ext cx="6361112" cy="395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743200" y="3505200"/>
            <a:ext cx="51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3600" b="1">
                <a:solidFill>
                  <a:schemeClr val="bg2"/>
                </a:solidFill>
              </a:rPr>
              <a:t>A</a:t>
            </a:r>
            <a:endParaRPr kumimoji="0" lang="en-US" altLang="zh-CN" sz="3600" b="1">
              <a:solidFill>
                <a:schemeClr val="bg2"/>
              </a:solidFill>
            </a:endParaRP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5562600" y="3505200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3600" b="1">
                <a:solidFill>
                  <a:schemeClr val="bg2"/>
                </a:solidFill>
              </a:rPr>
              <a:t>B</a:t>
            </a:r>
            <a:endParaRPr kumimoji="0" lang="en-US" altLang="zh-CN" sz="3600" b="1">
              <a:solidFill>
                <a:schemeClr val="bg2"/>
              </a:solidFill>
            </a:endParaRP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3923928" y="5157192"/>
            <a:ext cx="136815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3600" b="1" dirty="0"/>
              <a:t>A</a:t>
            </a:r>
            <a:r>
              <a:rPr kumimoji="0" lang="en-US" altLang="zh-CN" sz="3600" b="1" dirty="0">
                <a:sym typeface="Symbol" panose="05050102010706020507" pitchFamily="18" charset="2"/>
              </a:rPr>
              <a:t>∩</a:t>
            </a:r>
            <a:r>
              <a:rPr kumimoji="0" lang="en-US" altLang="zh-CN" sz="3600" b="1" dirty="0"/>
              <a:t>B</a:t>
            </a:r>
            <a:endParaRPr kumimoji="0" lang="en-US" altLang="zh-CN" sz="3600" b="1" dirty="0"/>
          </a:p>
        </p:txBody>
      </p:sp>
      <p:pic>
        <p:nvPicPr>
          <p:cNvPr id="9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39552" y="451520"/>
            <a:ext cx="33123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交集的文氏图</a:t>
            </a:r>
            <a:endParaRPr lang="zh-CN" altLang="en-US" sz="24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85757" y="2924944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A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50053" y="2852936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B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3" name="椭圆形标注 12"/>
          <p:cNvSpPr/>
          <p:nvPr/>
        </p:nvSpPr>
        <p:spPr>
          <a:xfrm>
            <a:off x="6876256" y="4941168"/>
            <a:ext cx="2376264" cy="1368152"/>
          </a:xfrm>
          <a:prstGeom prst="wedgeEllipseCallout">
            <a:avLst>
              <a:gd name="adj1" fmla="val -127857"/>
              <a:gd name="adj2" fmla="val -9208"/>
            </a:avLst>
          </a:prstGeom>
          <a:pattFill prst="lgConfetti">
            <a:fgClr>
              <a:srgbClr val="FFFF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最小？</a:t>
            </a:r>
            <a:endParaRPr lang="zh-CN" altLang="en-US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7" name="Rectangle 11"/>
          <p:cNvSpPr>
            <a:spLocks noChangeArrowheads="1"/>
          </p:cNvSpPr>
          <p:nvPr/>
        </p:nvSpPr>
        <p:spPr bwMode="auto">
          <a:xfrm>
            <a:off x="3851920" y="4581128"/>
            <a:ext cx="2176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3600" b="1" dirty="0"/>
              <a:t>A</a:t>
            </a:r>
            <a:r>
              <a:rPr kumimoji="0" lang="en-US" altLang="zh-CN" sz="3600" b="1" dirty="0">
                <a:sym typeface="Symbol" panose="05050102010706020507" pitchFamily="18" charset="2"/>
              </a:rPr>
              <a:t>∩</a:t>
            </a:r>
            <a:r>
              <a:rPr kumimoji="0" lang="en-US" altLang="zh-CN" sz="3600" b="1" dirty="0"/>
              <a:t>B=</a:t>
            </a:r>
            <a:r>
              <a:rPr kumimoji="0" lang="el-GR" altLang="zh-CN" sz="3600" b="1" dirty="0">
                <a:cs typeface="Times New Roman" panose="02020603050405020304" pitchFamily="18" charset="0"/>
              </a:rPr>
              <a:t>Φ</a:t>
            </a:r>
            <a:endParaRPr kumimoji="0" lang="el-GR" altLang="zh-CN" sz="3600" b="1" dirty="0">
              <a:cs typeface="Times New Roman" panose="02020603050405020304" pitchFamily="18" charset="0"/>
            </a:endParaRPr>
          </a:p>
        </p:txBody>
      </p:sp>
      <p:sp>
        <p:nvSpPr>
          <p:cNvPr id="40966" name="Rectangle 12"/>
          <p:cNvSpPr>
            <a:spLocks noChangeArrowheads="1"/>
          </p:cNvSpPr>
          <p:nvPr/>
        </p:nvSpPr>
        <p:spPr bwMode="auto">
          <a:xfrm>
            <a:off x="1835150" y="1268761"/>
            <a:ext cx="4193232" cy="26433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40967" name="Oval 13"/>
          <p:cNvSpPr>
            <a:spLocks noChangeArrowheads="1"/>
          </p:cNvSpPr>
          <p:nvPr/>
        </p:nvSpPr>
        <p:spPr bwMode="auto">
          <a:xfrm>
            <a:off x="2218394" y="1700733"/>
            <a:ext cx="1231263" cy="122421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40968" name="Text Box 9"/>
          <p:cNvSpPr txBox="1">
            <a:spLocks noChangeArrowheads="1"/>
          </p:cNvSpPr>
          <p:nvPr/>
        </p:nvSpPr>
        <p:spPr bwMode="auto">
          <a:xfrm>
            <a:off x="2483768" y="2060848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2400" b="1" dirty="0"/>
              <a:t>A</a:t>
            </a:r>
            <a:endParaRPr kumimoji="0" lang="en-US" altLang="zh-CN" sz="2400" b="1" dirty="0"/>
          </a:p>
        </p:txBody>
      </p:sp>
      <p:sp>
        <p:nvSpPr>
          <p:cNvPr id="96270" name="Oval 14"/>
          <p:cNvSpPr>
            <a:spLocks noChangeArrowheads="1"/>
          </p:cNvSpPr>
          <p:nvPr/>
        </p:nvSpPr>
        <p:spPr bwMode="auto">
          <a:xfrm>
            <a:off x="4031358" y="2313509"/>
            <a:ext cx="1501250" cy="125950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4860032" y="2924944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2400" b="1" dirty="0"/>
              <a:t>B</a:t>
            </a:r>
            <a:endParaRPr kumimoji="0" lang="en-US" altLang="zh-CN" sz="2400" b="1" dirty="0"/>
          </a:p>
        </p:txBody>
      </p:sp>
      <p:sp>
        <p:nvSpPr>
          <p:cNvPr id="40971" name="Text Box 15"/>
          <p:cNvSpPr txBox="1">
            <a:spLocks noChangeArrowheads="1"/>
          </p:cNvSpPr>
          <p:nvPr/>
        </p:nvSpPr>
        <p:spPr bwMode="auto">
          <a:xfrm>
            <a:off x="1848506" y="348843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E</a:t>
            </a:r>
            <a:endParaRPr lang="en-US" altLang="zh-CN" sz="2400" dirty="0"/>
          </a:p>
        </p:txBody>
      </p:sp>
      <p:sp>
        <p:nvSpPr>
          <p:cNvPr id="96272" name="AutoShape 16"/>
          <p:cNvSpPr>
            <a:spLocks noChangeArrowheads="1"/>
          </p:cNvSpPr>
          <p:nvPr/>
        </p:nvSpPr>
        <p:spPr bwMode="auto">
          <a:xfrm>
            <a:off x="8111332" y="2492896"/>
            <a:ext cx="719138" cy="1512887"/>
          </a:xfrm>
          <a:prstGeom prst="cloudCallout">
            <a:avLst>
              <a:gd name="adj1" fmla="val -243818"/>
              <a:gd name="adj2" fmla="val -9285"/>
            </a:avLst>
          </a:prstGeom>
          <a:solidFill>
            <a:srgbClr val="66FF99"/>
          </a:solidFill>
          <a:ln w="9525">
            <a:solidFill>
              <a:schemeClr val="tx1"/>
            </a:solidFill>
            <a:round/>
          </a:ln>
          <a:effectLst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分离</a:t>
            </a:r>
            <a:endParaRPr lang="zh-CN" altLang="en-US" sz="2400" b="1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6273" name="AutoShape 17"/>
          <p:cNvSpPr>
            <a:spLocks noChangeArrowheads="1"/>
          </p:cNvSpPr>
          <p:nvPr/>
        </p:nvSpPr>
        <p:spPr bwMode="auto">
          <a:xfrm>
            <a:off x="4771480" y="5399533"/>
            <a:ext cx="2266950" cy="576263"/>
          </a:xfrm>
          <a:prstGeom prst="wedgeRoundRectCallout">
            <a:avLst>
              <a:gd name="adj1" fmla="val 2870"/>
              <a:gd name="adj2" fmla="val -171213"/>
              <a:gd name="adj3" fmla="val 16667"/>
            </a:avLst>
          </a:prstGeom>
          <a:solidFill>
            <a:srgbClr val="CCFFCC"/>
          </a:solidFill>
          <a:ln w="3175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FF00FF"/>
                </a:solidFill>
                <a:ea typeface="华文行楷" panose="02010800040101010101" pitchFamily="2" charset="-122"/>
              </a:rPr>
              <a:t>不相交</a:t>
            </a:r>
            <a:endParaRPr lang="zh-CN" altLang="en-US" sz="3600" b="1">
              <a:solidFill>
                <a:srgbClr val="FF00FF"/>
              </a:solidFill>
              <a:ea typeface="华文行楷" panose="02010800040101010101" pitchFamily="2" charset="-122"/>
            </a:endParaRPr>
          </a:p>
        </p:txBody>
      </p:sp>
      <p:pic>
        <p:nvPicPr>
          <p:cNvPr id="14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39552" y="451520"/>
            <a:ext cx="33123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交集的文氏图</a:t>
            </a:r>
            <a:endParaRPr lang="zh-CN" altLang="en-US" sz="24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7" grpId="0"/>
      <p:bldP spid="96270" grpId="0" animBg="1"/>
      <p:bldP spid="96266" grpId="0"/>
      <p:bldP spid="96272" grpId="0" animBg="1"/>
      <p:bldP spid="9627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xfrm>
            <a:off x="972616" y="1052736"/>
            <a:ext cx="7271792" cy="1800200"/>
          </a:xfrm>
        </p:spPr>
        <p:txBody>
          <a:bodyPr/>
          <a:lstStyle/>
          <a:p>
            <a:pPr marL="387350" indent="-387350" algn="just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并集：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由集合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中所有元素组成的集合。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87350" indent="-387350" algn="just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A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∪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B={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x|x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A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或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xB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87350" indent="-387350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776" name="AutoShape 8"/>
          <p:cNvSpPr>
            <a:spLocks noChangeArrowheads="1"/>
          </p:cNvSpPr>
          <p:nvPr/>
        </p:nvSpPr>
        <p:spPr bwMode="auto">
          <a:xfrm>
            <a:off x="7236296" y="2420888"/>
            <a:ext cx="1619250" cy="1008062"/>
          </a:xfrm>
          <a:prstGeom prst="wedgeEllipseCallout">
            <a:avLst>
              <a:gd name="adj1" fmla="val -122550"/>
              <a:gd name="adj2" fmla="val -8701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 b="1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7399808" y="2665363"/>
            <a:ext cx="14557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并运算</a:t>
            </a:r>
            <a:endParaRPr lang="zh-CN" altLang="en-US" sz="2800" b="1" dirty="0">
              <a:solidFill>
                <a:srgbClr val="0033CC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71600" y="332656"/>
            <a:ext cx="180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并集</a:t>
            </a:r>
            <a:endParaRPr lang="zh-CN" altLang="en-US" sz="2800" b="1" dirty="0">
              <a:solidFill>
                <a:srgbClr val="0033CC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3021395"/>
            <a:ext cx="7040735" cy="839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7350" indent="-387350">
              <a:lnSpc>
                <a:spcPct val="150000"/>
              </a:lnSpc>
              <a:buClr>
                <a:schemeClr val="tx2"/>
              </a:buClr>
            </a:pPr>
            <a:r>
              <a:rPr lang="zh-CN" altLang="en-US" sz="32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32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A={ a, b ,c , d}</a:t>
            </a:r>
            <a:r>
              <a:rPr lang="zh-CN" altLang="en-US" sz="32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B={c ,d ,e ,f }</a:t>
            </a:r>
            <a:endParaRPr lang="en-US" altLang="zh-CN" sz="32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07704" y="4366845"/>
            <a:ext cx="61024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 A</a:t>
            </a:r>
            <a:r>
              <a:rPr lang="en-US" altLang="zh-CN" sz="32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∪</a:t>
            </a:r>
            <a:r>
              <a:rPr lang="en-US" altLang="zh-CN" sz="32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B={a</a:t>
            </a:r>
            <a:r>
              <a:rPr lang="zh-CN" altLang="en-US" sz="32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32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32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32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32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f} </a:t>
            </a:r>
            <a:endParaRPr lang="zh-CN" altLang="en-US" sz="32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6" grpId="0" animBg="1"/>
      <p:bldP spid="32777" grpId="0"/>
      <p:bldP spid="2" grpId="0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7" name="Object 15"/>
          <p:cNvGraphicFramePr>
            <a:graphicFrameLocks noChangeAspect="1"/>
          </p:cNvGraphicFramePr>
          <p:nvPr/>
        </p:nvGraphicFramePr>
        <p:xfrm>
          <a:off x="1371600" y="1196752"/>
          <a:ext cx="6361113" cy="395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3" name="位图图像" r:id="rId1" imgW="6362700" imgH="3952875" progId="Paint.Picture">
                  <p:embed/>
                </p:oleObj>
              </mc:Choice>
              <mc:Fallback>
                <p:oleObj name="位图图像" r:id="rId1" imgW="6362700" imgH="3952875" progId="Paint.Picture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196752"/>
                        <a:ext cx="6361113" cy="395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Text Box 16"/>
          <p:cNvSpPr txBox="1">
            <a:spLocks noChangeArrowheads="1"/>
          </p:cNvSpPr>
          <p:nvPr/>
        </p:nvSpPr>
        <p:spPr bwMode="auto">
          <a:xfrm>
            <a:off x="2743200" y="3581400"/>
            <a:ext cx="51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3600" b="1">
                <a:solidFill>
                  <a:schemeClr val="tx2"/>
                </a:solidFill>
              </a:rPr>
              <a:t>A</a:t>
            </a:r>
            <a:endParaRPr kumimoji="0" lang="en-US" altLang="zh-CN" sz="3600" b="1">
              <a:solidFill>
                <a:schemeClr val="tx2"/>
              </a:solidFill>
            </a:endParaRPr>
          </a:p>
        </p:txBody>
      </p:sp>
      <p:sp>
        <p:nvSpPr>
          <p:cNvPr id="36869" name="Text Box 17"/>
          <p:cNvSpPr txBox="1">
            <a:spLocks noChangeArrowheads="1"/>
          </p:cNvSpPr>
          <p:nvPr/>
        </p:nvSpPr>
        <p:spPr bwMode="auto">
          <a:xfrm>
            <a:off x="5562600" y="3581400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3600" b="1">
                <a:solidFill>
                  <a:schemeClr val="tx2"/>
                </a:solidFill>
              </a:rPr>
              <a:t>B</a:t>
            </a:r>
            <a:endParaRPr kumimoji="0" lang="en-US" altLang="zh-CN" sz="3600" b="1">
              <a:solidFill>
                <a:schemeClr val="tx2"/>
              </a:solidFill>
            </a:endParaRPr>
          </a:p>
        </p:txBody>
      </p:sp>
      <p:sp>
        <p:nvSpPr>
          <p:cNvPr id="36870" name="Rectangle 18"/>
          <p:cNvSpPr>
            <a:spLocks noChangeArrowheads="1"/>
          </p:cNvSpPr>
          <p:nvPr/>
        </p:nvSpPr>
        <p:spPr bwMode="auto">
          <a:xfrm>
            <a:off x="3707904" y="5157192"/>
            <a:ext cx="2422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3600" b="1" dirty="0"/>
              <a:t>A</a:t>
            </a:r>
            <a:r>
              <a:rPr kumimoji="0" lang="en-US" altLang="zh-CN" sz="3600" b="1" dirty="0">
                <a:sym typeface="Symbol" panose="05050102010706020507" pitchFamily="18" charset="2"/>
              </a:rPr>
              <a:t>∪</a:t>
            </a:r>
            <a:r>
              <a:rPr kumimoji="0" lang="en-US" altLang="zh-CN" sz="3600" b="1" dirty="0"/>
              <a:t>B</a:t>
            </a:r>
            <a:endParaRPr kumimoji="0" lang="en-US" altLang="zh-CN" sz="3600" b="1" dirty="0"/>
          </a:p>
        </p:txBody>
      </p:sp>
      <p:pic>
        <p:nvPicPr>
          <p:cNvPr id="9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39552" y="451520"/>
            <a:ext cx="33123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并集的文氏图</a:t>
            </a:r>
            <a:endParaRPr lang="zh-CN" altLang="en-US" sz="24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椭圆形标注 2"/>
          <p:cNvSpPr/>
          <p:nvPr/>
        </p:nvSpPr>
        <p:spPr>
          <a:xfrm>
            <a:off x="6876256" y="4941168"/>
            <a:ext cx="2376264" cy="1368152"/>
          </a:xfrm>
          <a:prstGeom prst="wedgeEllipseCallout">
            <a:avLst>
              <a:gd name="adj1" fmla="val -130262"/>
              <a:gd name="adj2" fmla="val -2942"/>
            </a:avLst>
          </a:prstGeom>
          <a:pattFill prst="lgConfetti">
            <a:fgClr>
              <a:srgbClr val="66FF99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最大？</a:t>
            </a:r>
            <a:endParaRPr lang="zh-CN" altLang="en-US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12"/>
          <p:cNvSpPr>
            <a:spLocks noChangeArrowheads="1"/>
          </p:cNvSpPr>
          <p:nvPr/>
        </p:nvSpPr>
        <p:spPr bwMode="auto">
          <a:xfrm>
            <a:off x="1835150" y="1484784"/>
            <a:ext cx="5545138" cy="331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7894" name="Oval 13"/>
          <p:cNvSpPr>
            <a:spLocks noChangeArrowheads="1"/>
          </p:cNvSpPr>
          <p:nvPr/>
        </p:nvSpPr>
        <p:spPr bwMode="auto">
          <a:xfrm>
            <a:off x="2916238" y="1844824"/>
            <a:ext cx="1728787" cy="15843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7895" name="Text Box 9"/>
          <p:cNvSpPr txBox="1">
            <a:spLocks noChangeArrowheads="1"/>
          </p:cNvSpPr>
          <p:nvPr/>
        </p:nvSpPr>
        <p:spPr bwMode="auto">
          <a:xfrm>
            <a:off x="3492500" y="2204864"/>
            <a:ext cx="51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3600" b="1" dirty="0">
                <a:solidFill>
                  <a:srgbClr val="FF0000"/>
                </a:solidFill>
              </a:rPr>
              <a:t>A</a:t>
            </a:r>
            <a:endParaRPr kumimoji="0" lang="en-US" altLang="zh-CN" sz="3600" b="1" dirty="0">
              <a:solidFill>
                <a:srgbClr val="FF0000"/>
              </a:solidFill>
            </a:endParaRPr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5003800" y="1988840"/>
            <a:ext cx="1800225" cy="1511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solidFill>
                <a:srgbClr val="0033CC"/>
              </a:solidFill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667226" y="2348880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3600" b="1" dirty="0">
                <a:solidFill>
                  <a:srgbClr val="0033CC"/>
                </a:solidFill>
              </a:rPr>
              <a:t>B</a:t>
            </a:r>
            <a:endParaRPr kumimoji="0" lang="en-US" altLang="zh-CN" sz="3600" b="1" dirty="0">
              <a:solidFill>
                <a:srgbClr val="0033CC"/>
              </a:solidFill>
            </a:endParaRPr>
          </a:p>
        </p:txBody>
      </p:sp>
      <p:sp>
        <p:nvSpPr>
          <p:cNvPr id="37898" name="Text Box 15"/>
          <p:cNvSpPr txBox="1">
            <a:spLocks noChangeArrowheads="1"/>
          </p:cNvSpPr>
          <p:nvPr/>
        </p:nvSpPr>
        <p:spPr bwMode="auto">
          <a:xfrm>
            <a:off x="7010424" y="1412776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E</a:t>
            </a:r>
            <a:endParaRPr lang="en-US" altLang="zh-CN" sz="2400" dirty="0"/>
          </a:p>
        </p:txBody>
      </p:sp>
      <p:sp>
        <p:nvSpPr>
          <p:cNvPr id="16" name="云形标注 15"/>
          <p:cNvSpPr>
            <a:spLocks noChangeArrowheads="1"/>
          </p:cNvSpPr>
          <p:nvPr/>
        </p:nvSpPr>
        <p:spPr bwMode="auto">
          <a:xfrm>
            <a:off x="7041256" y="4653136"/>
            <a:ext cx="1511300" cy="1643108"/>
          </a:xfrm>
          <a:prstGeom prst="cloudCallout">
            <a:avLst>
              <a:gd name="adj1" fmla="val -143732"/>
              <a:gd name="adj2" fmla="val -87891"/>
            </a:avLst>
          </a:prstGeom>
          <a:blipFill>
            <a:blip r:embed="rId1"/>
            <a:tile tx="0" ty="0" sx="100000" sy="100000" flip="none" algn="tl"/>
          </a:blipFill>
          <a:ln w="63500" algn="ctr">
            <a:solidFill>
              <a:srgbClr val="FF0000"/>
            </a:solidFill>
            <a:round/>
          </a:ln>
          <a:effectLst/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基数</a:t>
            </a:r>
            <a:endParaRPr lang="zh-CN" altLang="en-US" b="1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3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39552" y="451520"/>
            <a:ext cx="33123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交集的文氏图</a:t>
            </a:r>
            <a:endParaRPr lang="zh-CN" altLang="en-US" sz="24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1986" name="Rectangle 2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71600" y="764704"/>
                <a:ext cx="7178824" cy="4267200"/>
              </a:xfrm>
            </p:spPr>
            <p:txBody>
              <a:bodyPr/>
              <a:lstStyle/>
              <a:p>
                <a:pPr marL="0" indent="0">
                  <a:lnSpc>
                    <a:spcPct val="300000"/>
                  </a:lnSpc>
                  <a:spcBef>
                    <a:spcPct val="0"/>
                  </a:spcBef>
                  <a:buClr>
                    <a:schemeClr val="tx2"/>
                  </a:buClr>
                  <a:buNone/>
                </a:pP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="1" baseline="-30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="1" baseline="-30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…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="1" baseline="-30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个集合，则，</a:t>
                </a:r>
                <a:b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</a:b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="1" baseline="-30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∪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="1" baseline="-30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∪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…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∪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="1" baseline="-30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 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，简记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zh-CN" altLang="en-US" sz="2800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b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</a:b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="1" baseline="-30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∩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="1" baseline="-30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∩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…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∩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="1" baseline="-30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 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，简记为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ctrlPr>
                          <a:rPr lang="zh-CN" altLang="en-US" sz="2800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198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764704"/>
                <a:ext cx="7178824" cy="4267200"/>
              </a:xfrm>
              <a:blipFill rotWithShape="1">
                <a:blip r:embed="rId1"/>
                <a:stretch>
                  <a:fillRect l="-1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090738" y="3200400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35136" y="385500"/>
            <a:ext cx="40528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并集和交集的推广</a:t>
            </a:r>
            <a:endParaRPr lang="zh-CN" altLang="en-US" sz="2800" b="1" dirty="0">
              <a:solidFill>
                <a:srgbClr val="0033CC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250825" y="917575"/>
            <a:ext cx="871378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   差集：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由集合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中，</a:t>
            </a:r>
            <a:endParaRPr lang="en-US" altLang="zh-CN" sz="28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      所有只属于集合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而不属于集合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的元素组成的集合，    </a:t>
            </a:r>
            <a:endParaRPr lang="en-US" altLang="zh-CN" sz="28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称为</a:t>
            </a:r>
            <a:r>
              <a:rPr lang="en-US" altLang="zh-CN" sz="28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8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的差集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，记以</a:t>
            </a:r>
            <a:r>
              <a:rPr lang="en-US" altLang="zh-CN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A-B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b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        即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A-B={</a:t>
            </a:r>
            <a:r>
              <a:rPr lang="en-US" altLang="zh-CN" sz="2800" b="1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x|x</a:t>
            </a:r>
            <a:r>
              <a:rPr lang="en-US" altLang="zh-CN" sz="2800" b="1" dirty="0" err="1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A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sz="2800" b="1" dirty="0" err="1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xB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lang="en-US" altLang="zh-CN" sz="28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287" name="Line 7"/>
          <p:cNvSpPr>
            <a:spLocks noChangeShapeType="1"/>
          </p:cNvSpPr>
          <p:nvPr/>
        </p:nvSpPr>
        <p:spPr bwMode="auto">
          <a:xfrm>
            <a:off x="2627784" y="2204864"/>
            <a:ext cx="3528392" cy="0"/>
          </a:xfrm>
          <a:prstGeom prst="line">
            <a:avLst/>
          </a:prstGeom>
          <a:noFill/>
          <a:ln w="69850">
            <a:solidFill>
              <a:srgbClr val="C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288" name="Line 8"/>
          <p:cNvSpPr>
            <a:spLocks noChangeShapeType="1"/>
          </p:cNvSpPr>
          <p:nvPr/>
        </p:nvSpPr>
        <p:spPr bwMode="auto">
          <a:xfrm>
            <a:off x="972518" y="2852936"/>
            <a:ext cx="2519362" cy="0"/>
          </a:xfrm>
          <a:prstGeom prst="line">
            <a:avLst/>
          </a:prstGeom>
          <a:noFill/>
          <a:ln w="69850">
            <a:solidFill>
              <a:srgbClr val="C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55576" y="385500"/>
            <a:ext cx="21810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差集</a:t>
            </a:r>
            <a:endParaRPr lang="zh-CN" altLang="en-US" sz="2800" b="1" dirty="0">
              <a:solidFill>
                <a:srgbClr val="0033CC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971600" y="3741537"/>
            <a:ext cx="7272808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A={a, b, c, d}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B={c, d, e, f}</a:t>
            </a:r>
            <a:endParaRPr lang="en-US" altLang="zh-CN" sz="28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55976" y="4653136"/>
            <a:ext cx="29646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 A -</a:t>
            </a:r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B={a</a:t>
            </a:r>
            <a:r>
              <a:rPr lang="zh-CN" altLang="en-US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b}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203848" y="3741537"/>
            <a:ext cx="360040" cy="767583"/>
          </a:xfrm>
          <a:prstGeom prst="line">
            <a:avLst/>
          </a:prstGeom>
          <a:ln w="571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563888" y="3789040"/>
            <a:ext cx="360040" cy="767583"/>
          </a:xfrm>
          <a:prstGeom prst="line">
            <a:avLst/>
          </a:prstGeom>
          <a:ln w="571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7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7" grpId="0" animBg="1"/>
      <p:bldP spid="97288" grpId="0" animBg="1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45740" y="116632"/>
            <a:ext cx="7886700" cy="1325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章节安排</a:t>
            </a:r>
            <a:endParaRPr lang="zh-CN" altLang="en-US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624136" y="1340768"/>
            <a:ext cx="5900192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第一篇   集合论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第二篇    代数系统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第三篇   数理逻辑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第四篇   图论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77913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9" name="Rectangle 5"/>
          <p:cNvSpPr>
            <a:spLocks noGrp="1" noChangeArrowheads="1"/>
          </p:cNvSpPr>
          <p:nvPr>
            <p:ph type="title"/>
          </p:nvPr>
        </p:nvSpPr>
        <p:spPr>
          <a:xfrm>
            <a:off x="685156" y="188640"/>
            <a:ext cx="2662708" cy="998984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差集的文氏图</a:t>
            </a:r>
            <a:endParaRPr lang="zh-CN" altLang="en-US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>
            <a:off x="4176514" y="4437112"/>
            <a:ext cx="971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3600" b="1" dirty="0"/>
              <a:t>A</a:t>
            </a:r>
            <a:r>
              <a:rPr kumimoji="0" lang="en-US" altLang="zh-CN" sz="3600" b="1" dirty="0">
                <a:sym typeface="Symbol" panose="05050102010706020507" pitchFamily="18" charset="2"/>
              </a:rPr>
              <a:t>-</a:t>
            </a:r>
            <a:r>
              <a:rPr kumimoji="0" lang="en-US" altLang="zh-CN" sz="3600" b="1" dirty="0"/>
              <a:t>B</a:t>
            </a:r>
            <a:endParaRPr kumimoji="0" lang="en-US" altLang="zh-CN" sz="3600" b="1" dirty="0"/>
          </a:p>
        </p:txBody>
      </p:sp>
      <p:sp>
        <p:nvSpPr>
          <p:cNvPr id="44036" name="Text Box 9"/>
          <p:cNvSpPr txBox="1">
            <a:spLocks noChangeArrowheads="1"/>
          </p:cNvSpPr>
          <p:nvPr/>
        </p:nvSpPr>
        <p:spPr bwMode="auto">
          <a:xfrm>
            <a:off x="6732588" y="1340768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3600" b="1" dirty="0"/>
              <a:t>E</a:t>
            </a:r>
            <a:endParaRPr kumimoji="0" lang="en-US" altLang="zh-CN" sz="3600" b="1" dirty="0"/>
          </a:p>
        </p:txBody>
      </p:sp>
      <p:sp>
        <p:nvSpPr>
          <p:cNvPr id="44041" name="Rectangle 15"/>
          <p:cNvSpPr>
            <a:spLocks noChangeArrowheads="1"/>
          </p:cNvSpPr>
          <p:nvPr/>
        </p:nvSpPr>
        <p:spPr bwMode="auto">
          <a:xfrm>
            <a:off x="2124075" y="1412776"/>
            <a:ext cx="5111750" cy="2952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98320" name="Oval 16"/>
          <p:cNvSpPr>
            <a:spLocks noChangeArrowheads="1"/>
          </p:cNvSpPr>
          <p:nvPr/>
        </p:nvSpPr>
        <p:spPr bwMode="auto">
          <a:xfrm>
            <a:off x="2771800" y="2060848"/>
            <a:ext cx="2160587" cy="187166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98321" name="Oval 17"/>
          <p:cNvSpPr>
            <a:spLocks noChangeArrowheads="1"/>
          </p:cNvSpPr>
          <p:nvPr/>
        </p:nvSpPr>
        <p:spPr bwMode="auto">
          <a:xfrm>
            <a:off x="4211638" y="1988840"/>
            <a:ext cx="2808287" cy="2087562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pic>
        <p:nvPicPr>
          <p:cNvPr id="13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3419475" y="2777555"/>
            <a:ext cx="477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0033CC"/>
                </a:solidFill>
              </a:rPr>
              <a:t>A</a:t>
            </a:r>
            <a:endParaRPr lang="en-US" altLang="zh-CN" b="1" dirty="0">
              <a:solidFill>
                <a:srgbClr val="0033CC"/>
              </a:solidFill>
            </a:endParaRPr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5292725" y="2611760"/>
            <a:ext cx="4235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C00000"/>
                </a:solidFill>
              </a:rPr>
              <a:t>B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2000" fill="hold"/>
                                        <p:tgtEl>
                                          <p:spTgt spid="983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2" grpId="0"/>
      <p:bldP spid="98320" grpId="0" animBg="1"/>
      <p:bldP spid="98320" grpId="1" animBg="1"/>
      <p:bldP spid="98320" grpId="2" animBg="1"/>
      <p:bldP spid="98321" grpId="0" animBg="1"/>
      <p:bldP spid="98317" grpId="0"/>
      <p:bldP spid="983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>
          <a:xfrm>
            <a:off x="900038" y="1052736"/>
            <a:ext cx="6696298" cy="1656283"/>
          </a:xfrm>
        </p:spPr>
        <p:txBody>
          <a:bodyPr>
            <a:normAutofit lnSpcReduction="10000"/>
          </a:bodyPr>
          <a:lstStyle/>
          <a:p>
            <a:pPr marL="88900" indent="15875" algn="just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补集：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全集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与集合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的差集称为</a:t>
            </a:r>
            <a:r>
              <a:rPr lang="en-US" altLang="zh-CN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的补集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，记以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~A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。即</a:t>
            </a:r>
            <a:r>
              <a:rPr lang="en-US" altLang="zh-CN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~A=E-A</a:t>
            </a:r>
            <a:endParaRPr lang="en-US" altLang="zh-CN" sz="28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5066" name="Rectangle 24"/>
          <p:cNvSpPr>
            <a:spLocks noChangeArrowheads="1"/>
          </p:cNvSpPr>
          <p:nvPr/>
        </p:nvSpPr>
        <p:spPr bwMode="auto">
          <a:xfrm>
            <a:off x="0" y="-262700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44055" name="Object 23"/>
          <p:cNvGraphicFramePr>
            <a:graphicFrameLocks noChangeAspect="1"/>
          </p:cNvGraphicFramePr>
          <p:nvPr/>
        </p:nvGraphicFramePr>
        <p:xfrm>
          <a:off x="7659191" y="1124744"/>
          <a:ext cx="6572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0" name="公式" r:id="rId1" imgW="152400" imgH="203200" progId="Equation.3">
                  <p:embed/>
                </p:oleObj>
              </mc:Choice>
              <mc:Fallback>
                <p:oleObj name="公式" r:id="rId1" imgW="152400" imgH="203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9191" y="1124744"/>
                        <a:ext cx="657225" cy="863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78830" y="385500"/>
            <a:ext cx="22530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补集</a:t>
            </a:r>
            <a:endParaRPr lang="zh-CN" altLang="en-US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3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564947" y="2762344"/>
            <a:ext cx="73655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15875">
              <a:lnSpc>
                <a:spcPct val="150000"/>
              </a:lnSpc>
              <a:buClr>
                <a:schemeClr val="tx2"/>
              </a:buClr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E={a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f}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A={b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c}</a:t>
            </a:r>
            <a:endParaRPr lang="en-US" altLang="zh-CN" sz="28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55776" y="3554432"/>
            <a:ext cx="39604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15875">
              <a:lnSpc>
                <a:spcPct val="150000"/>
              </a:lnSpc>
              <a:buClr>
                <a:schemeClr val="tx2"/>
              </a:buClr>
            </a:pP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~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 A={a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f}</a:t>
            </a:r>
            <a:endParaRPr lang="en-US" altLang="zh-CN" sz="28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5616" y="4221088"/>
            <a:ext cx="46085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15875">
              <a:lnSpc>
                <a:spcPct val="150000"/>
              </a:lnSpc>
              <a:buClr>
                <a:schemeClr val="tx2"/>
              </a:buClr>
            </a:pPr>
            <a:r>
              <a:rPr lang="en-US" altLang="zh-CN" sz="32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☼</a:t>
            </a:r>
            <a:r>
              <a:rPr lang="zh-CN" altLang="en-US" sz="32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特别，  </a:t>
            </a:r>
            <a:r>
              <a:rPr lang="en-US" altLang="zh-CN" sz="32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~ =</a:t>
            </a:r>
            <a:r>
              <a:rPr lang="zh-CN" altLang="en-US" sz="32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？</a:t>
            </a:r>
            <a:endParaRPr lang="zh-CN" altLang="en-US" sz="3200" b="1" dirty="0"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88900" indent="15875">
              <a:lnSpc>
                <a:spcPct val="150000"/>
              </a:lnSpc>
              <a:buClr>
                <a:schemeClr val="tx2"/>
              </a:buClr>
            </a:pPr>
            <a:r>
              <a:rPr lang="zh-CN" altLang="en-US" sz="32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    </a:t>
            </a:r>
            <a:r>
              <a:rPr lang="en-US" altLang="zh-CN" sz="32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~E=</a:t>
            </a:r>
            <a:r>
              <a:rPr lang="zh-CN" altLang="en-US" sz="32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？</a:t>
            </a:r>
            <a:endParaRPr lang="zh-CN" altLang="en-US" sz="32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xfrm>
            <a:off x="711200" y="260648"/>
            <a:ext cx="3284736" cy="79208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补集的文氏图</a:t>
            </a:r>
            <a:endParaRPr lang="zh-CN" altLang="en-US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3779912" y="4581128"/>
            <a:ext cx="15263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kumimoji="0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的补集</a:t>
            </a:r>
            <a:endParaRPr kumimoji="0"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1690588" y="1268760"/>
            <a:ext cx="5473700" cy="331311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6740774" y="1196752"/>
            <a:ext cx="4235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2800" b="1" dirty="0"/>
              <a:t>E</a:t>
            </a:r>
            <a:endParaRPr kumimoji="0" lang="en-US" altLang="zh-CN" sz="2800" b="1" dirty="0"/>
          </a:p>
        </p:txBody>
      </p:sp>
      <p:sp>
        <p:nvSpPr>
          <p:cNvPr id="49165" name="Oval 13"/>
          <p:cNvSpPr>
            <a:spLocks noChangeArrowheads="1"/>
          </p:cNvSpPr>
          <p:nvPr/>
        </p:nvSpPr>
        <p:spPr bwMode="auto">
          <a:xfrm>
            <a:off x="3276600" y="2060848"/>
            <a:ext cx="2374900" cy="1728787"/>
          </a:xfrm>
          <a:prstGeom prst="ellipse">
            <a:avLst/>
          </a:prstGeom>
          <a:solidFill>
            <a:srgbClr val="66FF99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4192588" y="2467744"/>
            <a:ext cx="4443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33CC"/>
                </a:solidFill>
              </a:rPr>
              <a:t>A</a:t>
            </a:r>
            <a:endParaRPr lang="en-US" altLang="zh-CN" sz="2800" b="1" dirty="0">
              <a:solidFill>
                <a:srgbClr val="0033CC"/>
              </a:solidFill>
            </a:endParaRPr>
          </a:p>
        </p:txBody>
      </p:sp>
      <p:pic>
        <p:nvPicPr>
          <p:cNvPr id="11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/>
      <p:bldP spid="49165" grpId="0" animBg="1"/>
      <p:bldP spid="4916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5"/>
          <p:cNvSpPr>
            <a:spLocks noChangeArrowheads="1"/>
          </p:cNvSpPr>
          <p:nvPr/>
        </p:nvSpPr>
        <p:spPr bwMode="auto">
          <a:xfrm>
            <a:off x="2090738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47109" name="Rectangle 7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79209" name="Rectangle 9"/>
          <p:cNvSpPr>
            <a:spLocks noChangeArrowheads="1"/>
          </p:cNvSpPr>
          <p:nvPr/>
        </p:nvSpPr>
        <p:spPr bwMode="auto">
          <a:xfrm>
            <a:off x="1693863" y="1344787"/>
            <a:ext cx="4968875" cy="2808287"/>
          </a:xfrm>
          <a:prstGeom prst="rect">
            <a:avLst/>
          </a:prstGeom>
          <a:noFill/>
          <a:ln w="38100" algn="ctr">
            <a:solidFill>
              <a:srgbClr val="FF00FF"/>
            </a:solidFill>
            <a:miter lim="800000"/>
          </a:ln>
          <a:effectLst/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79210" name="Text Box 10"/>
          <p:cNvSpPr txBox="1">
            <a:spLocks noChangeArrowheads="1"/>
          </p:cNvSpPr>
          <p:nvPr/>
        </p:nvSpPr>
        <p:spPr bwMode="auto">
          <a:xfrm>
            <a:off x="6252658" y="1344787"/>
            <a:ext cx="36931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E</a:t>
            </a:r>
            <a:endParaRPr lang="en-US" altLang="zh-CN" sz="2400"/>
          </a:p>
        </p:txBody>
      </p:sp>
      <p:sp>
        <p:nvSpPr>
          <p:cNvPr id="179211" name="Oval 11"/>
          <p:cNvSpPr>
            <a:spLocks noChangeArrowheads="1"/>
          </p:cNvSpPr>
          <p:nvPr/>
        </p:nvSpPr>
        <p:spPr bwMode="auto">
          <a:xfrm>
            <a:off x="2526630" y="1916832"/>
            <a:ext cx="1685330" cy="1583531"/>
          </a:xfrm>
          <a:prstGeom prst="ellipse">
            <a:avLst/>
          </a:prstGeom>
          <a:solidFill>
            <a:srgbClr val="00FF00"/>
          </a:solidFill>
          <a:ln w="38100" algn="ctr">
            <a:solidFill>
              <a:srgbClr val="0033CC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79212" name="Text Box 12"/>
          <p:cNvSpPr txBox="1">
            <a:spLocks noChangeArrowheads="1"/>
          </p:cNvSpPr>
          <p:nvPr/>
        </p:nvSpPr>
        <p:spPr bwMode="auto">
          <a:xfrm>
            <a:off x="2834412" y="1988840"/>
            <a:ext cx="44144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33CC"/>
                </a:solidFill>
              </a:rPr>
              <a:t>A</a:t>
            </a:r>
            <a:endParaRPr lang="en-US" altLang="zh-CN" sz="2800" b="1" dirty="0">
              <a:solidFill>
                <a:srgbClr val="0033CC"/>
              </a:solidFill>
            </a:endParaRPr>
          </a:p>
        </p:txBody>
      </p:sp>
      <p:sp>
        <p:nvSpPr>
          <p:cNvPr id="179213" name="Oval 13"/>
          <p:cNvSpPr>
            <a:spLocks noChangeArrowheads="1"/>
          </p:cNvSpPr>
          <p:nvPr/>
        </p:nvSpPr>
        <p:spPr bwMode="auto">
          <a:xfrm>
            <a:off x="3778870" y="1777380"/>
            <a:ext cx="1873250" cy="1943100"/>
          </a:xfrm>
          <a:prstGeom prst="ellipse">
            <a:avLst/>
          </a:prstGeom>
          <a:solidFill>
            <a:srgbClr val="FFFF00"/>
          </a:solidFill>
          <a:ln w="38100" algn="ctr">
            <a:solidFill>
              <a:srgbClr val="C00000"/>
            </a:solidFill>
            <a:round/>
          </a:ln>
          <a:effectLst/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79214" name="Text Box 14"/>
          <p:cNvSpPr txBox="1">
            <a:spLocks noChangeArrowheads="1"/>
          </p:cNvSpPr>
          <p:nvPr/>
        </p:nvSpPr>
        <p:spPr bwMode="auto">
          <a:xfrm>
            <a:off x="5076056" y="2276872"/>
            <a:ext cx="16815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99"/>
                </a:solidFill>
              </a:rPr>
              <a:t>B</a:t>
            </a:r>
            <a:endParaRPr lang="en-US" altLang="zh-CN" sz="2400" dirty="0">
              <a:solidFill>
                <a:srgbClr val="000099"/>
              </a:solidFill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39998" y="425649"/>
            <a:ext cx="40528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差</a:t>
            </a:r>
            <a:r>
              <a:rPr lang="en-US" altLang="zh-CN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补</a:t>
            </a:r>
            <a:endParaRPr lang="zh-CN" altLang="en-US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5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462438" y="4365104"/>
                <a:ext cx="19623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altLang="zh-CN" b="1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zh-CN" b="1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𝑩</m:t>
                      </m:r>
                      <m:r>
                        <a:rPr lang="en-US" altLang="zh-CN" b="1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zh-CN" altLang="en-US" b="1" dirty="0">
                  <a:solidFill>
                    <a:srgbClr val="0033CC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438" y="4365104"/>
                <a:ext cx="1962397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283968" y="4355579"/>
                <a:ext cx="17876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∩~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𝑩</m:t>
                      </m:r>
                    </m:oMath>
                  </m:oMathPara>
                </a14:m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4355579"/>
                <a:ext cx="1787669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爆炸形 2 4"/>
          <p:cNvSpPr/>
          <p:nvPr/>
        </p:nvSpPr>
        <p:spPr>
          <a:xfrm>
            <a:off x="5940152" y="4077072"/>
            <a:ext cx="1656184" cy="1512168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7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7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11" grpId="0" animBg="1"/>
      <p:bldP spid="179211" grpId="1" animBg="1"/>
      <p:bldP spid="179211" grpId="2" animBg="1"/>
      <p:bldP spid="179212" grpId="0"/>
      <p:bldP spid="179213" grpId="0" animBg="1"/>
      <p:bldP spid="179214" grpId="0"/>
      <p:bldP spid="2" grpId="0"/>
      <p:bldP spid="4" grpId="0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971600" y="980728"/>
            <a:ext cx="7416824" cy="1656184"/>
          </a:xfrm>
        </p:spPr>
        <p:txBody>
          <a:bodyPr/>
          <a:lstStyle/>
          <a:p>
            <a:pPr marL="387350" indent="-387350" algn="just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对称差：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集合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的对称差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布尔和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定义为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87350" indent="-387350" algn="just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⊕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B=(A-B)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∪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(B-A)</a:t>
            </a:r>
            <a:endParaRPr lang="en-US" altLang="zh-CN" sz="3200" b="1" dirty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4139952" y="4797152"/>
            <a:ext cx="151288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l-GR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Φ</a:t>
            </a:r>
            <a:endParaRPr lang="el-GR" altLang="zh-CN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61380" y="400050"/>
            <a:ext cx="20264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对称差</a:t>
            </a:r>
            <a:endParaRPr lang="zh-CN" altLang="en-US" sz="2800" b="1" dirty="0">
              <a:solidFill>
                <a:srgbClr val="0033CC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300152" y="4797152"/>
                <a:ext cx="17677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𝐴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⨁</m:t>
                      </m:r>
                      <m:r>
                        <a:rPr lang="en-US" altLang="zh-CN" b="0" i="1" smtClean="0">
                          <a:latin typeface="Cambria Math"/>
                        </a:rPr>
                        <m:t>𝐴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152" y="4797152"/>
                <a:ext cx="1767792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187624" y="2760163"/>
            <a:ext cx="5688632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A={a, b, c, d}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B={c, d, e, f}</a:t>
            </a:r>
            <a:endParaRPr lang="en-US" altLang="zh-CN" sz="28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123728" y="3696267"/>
            <a:ext cx="4320480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⊕</a:t>
            </a:r>
            <a:r>
              <a:rPr lang="en-US" altLang="zh-CN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B={a</a:t>
            </a:r>
            <a:r>
              <a:rPr lang="zh-CN" altLang="en-US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f}</a:t>
            </a:r>
            <a:endParaRPr lang="en-US" altLang="zh-CN" sz="2800" b="1" dirty="0">
              <a:solidFill>
                <a:srgbClr val="0033CC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3" grpId="0"/>
      <p:bldP spid="2" grpId="0"/>
      <p:bldP spid="9" grpId="0"/>
      <p:bldP spid="10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8"/>
          <p:cNvGraphicFramePr>
            <a:graphicFrameLocks noChangeAspect="1"/>
          </p:cNvGraphicFramePr>
          <p:nvPr/>
        </p:nvGraphicFramePr>
        <p:xfrm>
          <a:off x="1331913" y="1124744"/>
          <a:ext cx="6911975" cy="395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4" name="位图图像" r:id="rId1" imgW="6362700" imgH="3952875" progId="Paint.Picture">
                  <p:embed/>
                </p:oleObj>
              </mc:Choice>
              <mc:Fallback>
                <p:oleObj name="位图图像" r:id="rId1" imgW="6362700" imgH="3952875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124744"/>
                        <a:ext cx="6911975" cy="395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xfrm>
            <a:off x="530821" y="125760"/>
            <a:ext cx="3465115" cy="114300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对称差的文氏图</a:t>
            </a:r>
            <a:endParaRPr lang="zh-CN" altLang="en-US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2743200" y="3505200"/>
            <a:ext cx="51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3600" b="1">
                <a:solidFill>
                  <a:schemeClr val="tx2"/>
                </a:solidFill>
              </a:rPr>
              <a:t>A</a:t>
            </a:r>
            <a:endParaRPr kumimoji="0" lang="en-US" altLang="zh-CN" sz="3600" b="1">
              <a:solidFill>
                <a:schemeClr val="tx2"/>
              </a:solidFill>
            </a:endParaRP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5562600" y="3505200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3600" b="1">
                <a:solidFill>
                  <a:schemeClr val="tx2"/>
                </a:solidFill>
              </a:rPr>
              <a:t>B</a:t>
            </a:r>
            <a:endParaRPr kumimoji="0" lang="en-US" altLang="zh-CN" sz="3600" b="1">
              <a:solidFill>
                <a:schemeClr val="tx2"/>
              </a:solidFill>
            </a:endParaRP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2124075" y="5157192"/>
            <a:ext cx="12779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3600" b="1" dirty="0"/>
              <a:t>A</a:t>
            </a:r>
            <a:r>
              <a:rPr kumimoji="0" lang="en-US" altLang="zh-CN" sz="3600" b="1" dirty="0">
                <a:latin typeface="宋体" panose="02010600030101010101" pitchFamily="2" charset="-122"/>
                <a:sym typeface="Symbol" panose="05050102010706020507" pitchFamily="18" charset="2"/>
              </a:rPr>
              <a:t>⊕</a:t>
            </a:r>
            <a:r>
              <a:rPr kumimoji="0" lang="en-US" altLang="zh-CN" sz="3600" b="1" dirty="0"/>
              <a:t>B</a:t>
            </a:r>
            <a:endParaRPr kumimoji="0" lang="en-US" altLang="zh-CN" sz="3600" b="1" dirty="0"/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7315200" y="2057400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3600" b="1">
                <a:solidFill>
                  <a:schemeClr val="bg2"/>
                </a:solidFill>
              </a:rPr>
              <a:t>E</a:t>
            </a:r>
            <a:endParaRPr kumimoji="0" lang="en-US" altLang="zh-CN" sz="3600" b="1">
              <a:solidFill>
                <a:schemeClr val="bg2"/>
              </a:solidFill>
            </a:endParaRPr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3419475" y="5013176"/>
            <a:ext cx="34988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 dirty="0">
                <a:ea typeface="华文行楷" panose="02010800040101010101" pitchFamily="2" charset="-122"/>
              </a:rPr>
              <a:t>= </a:t>
            </a:r>
            <a:r>
              <a:rPr lang="en-US" altLang="zh-CN" sz="3600" b="1" dirty="0">
                <a:ea typeface="华文行楷" panose="02010800040101010101" pitchFamily="2" charset="-122"/>
              </a:rPr>
              <a:t>(A</a:t>
            </a:r>
            <a:r>
              <a:rPr lang="en-US" altLang="zh-CN" sz="3600" b="1" dirty="0">
                <a:ea typeface="华文行楷" panose="02010800040101010101" pitchFamily="2" charset="-122"/>
                <a:sym typeface="Symbol" panose="05050102010706020507" pitchFamily="18" charset="2"/>
              </a:rPr>
              <a:t>∪</a:t>
            </a:r>
            <a:r>
              <a:rPr lang="en-US" altLang="zh-CN" sz="3600" b="1" dirty="0">
                <a:ea typeface="华文行楷" panose="02010800040101010101" pitchFamily="2" charset="-122"/>
              </a:rPr>
              <a:t>B)-(A</a:t>
            </a:r>
            <a:r>
              <a:rPr lang="en-US" altLang="zh-CN" sz="3600" b="1" dirty="0">
                <a:ea typeface="华文行楷" panose="02010800040101010101" pitchFamily="2" charset="-122"/>
                <a:sym typeface="Symbol" panose="05050102010706020507" pitchFamily="18" charset="2"/>
              </a:rPr>
              <a:t>∩</a:t>
            </a:r>
            <a:r>
              <a:rPr lang="en-US" altLang="zh-CN" sz="3600" b="1" dirty="0">
                <a:ea typeface="华文行楷" panose="02010800040101010101" pitchFamily="2" charset="-122"/>
              </a:rPr>
              <a:t>B)</a:t>
            </a:r>
            <a:endParaRPr lang="en-US" altLang="zh-CN" sz="3600" b="1" dirty="0">
              <a:ea typeface="华文行楷" panose="02010800040101010101" pitchFamily="2" charset="-122"/>
            </a:endParaRPr>
          </a:p>
        </p:txBody>
      </p:sp>
      <p:pic>
        <p:nvPicPr>
          <p:cNvPr id="12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ext Box 8"/>
          <p:cNvSpPr txBox="1">
            <a:spLocks noChangeArrowheads="1"/>
          </p:cNvSpPr>
          <p:nvPr/>
        </p:nvSpPr>
        <p:spPr bwMode="auto">
          <a:xfrm>
            <a:off x="1763688" y="1463439"/>
            <a:ext cx="345638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运算定律  </a:t>
            </a:r>
            <a:r>
              <a:rPr lang="en-US" altLang="zh-CN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P10-13</a:t>
            </a:r>
            <a:endParaRPr lang="en-US" altLang="zh-CN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9753" name="Text Box 9"/>
          <p:cNvSpPr txBox="1">
            <a:spLocks noChangeArrowheads="1"/>
          </p:cNvSpPr>
          <p:nvPr/>
        </p:nvSpPr>
        <p:spPr bwMode="auto">
          <a:xfrm>
            <a:off x="2834283" y="1988840"/>
            <a:ext cx="2025749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吸收律</a:t>
            </a:r>
            <a:endParaRPr lang="en-US" altLang="zh-CN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德摩根律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206" name="Rectangle 11"/>
          <p:cNvSpPr>
            <a:spLocks noChangeArrowheads="1"/>
          </p:cNvSpPr>
          <p:nvPr/>
        </p:nvSpPr>
        <p:spPr bwMode="auto">
          <a:xfrm>
            <a:off x="0" y="2923412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9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755576" y="404664"/>
            <a:ext cx="1710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运算定律 </a:t>
            </a:r>
            <a:endParaRPr lang="zh-CN" altLang="en-US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云形标注 2"/>
          <p:cNvSpPr/>
          <p:nvPr/>
        </p:nvSpPr>
        <p:spPr>
          <a:xfrm>
            <a:off x="5580112" y="1268760"/>
            <a:ext cx="2088232" cy="936104"/>
          </a:xfrm>
          <a:prstGeom prst="cloudCallout">
            <a:avLst>
              <a:gd name="adj1" fmla="val -97462"/>
              <a:gd name="adj2" fmla="val 432"/>
            </a:avLst>
          </a:prstGeom>
          <a:solidFill>
            <a:srgbClr val="66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分钟</a:t>
            </a:r>
            <a:endParaRPr lang="zh-CN" altLang="en-US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051720" y="3429000"/>
                <a:ext cx="4532138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~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∪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=~</m:t>
                      </m:r>
                      <m:r>
                        <a:rPr lang="en-US" altLang="zh-CN" b="0" i="1" smtClean="0">
                          <a:latin typeface="Cambria Math"/>
                        </a:rPr>
                        <m:t>𝐴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∩</m:t>
                      </m:r>
                      <m:r>
                        <a:rPr lang="en-US" altLang="zh-CN" b="0" i="1" smtClean="0">
                          <a:latin typeface="Cambria Math"/>
                        </a:rPr>
                        <m:t>~</m:t>
                      </m:r>
                      <m:r>
                        <a:rPr lang="en-US" altLang="zh-CN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~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𝐴</m:t>
                          </m:r>
                          <m:r>
                            <a:rPr lang="en-US" altLang="zh-CN" i="1" smtClean="0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=~</m:t>
                      </m:r>
                      <m:r>
                        <a:rPr lang="en-US" altLang="zh-CN" i="1">
                          <a:latin typeface="Cambria Math"/>
                        </a:rPr>
                        <m:t>𝐴</m:t>
                      </m:r>
                      <m:r>
                        <a:rPr lang="en-US" altLang="zh-CN" i="1" smtClean="0">
                          <a:latin typeface="Cambria Math"/>
                          <a:ea typeface="Cambria Math"/>
                        </a:rPr>
                        <m:t>∪</m:t>
                      </m:r>
                      <m:r>
                        <a:rPr lang="en-US" altLang="zh-CN" i="1">
                          <a:latin typeface="Cambria Math"/>
                        </a:rPr>
                        <m:t>~</m:t>
                      </m:r>
                      <m:r>
                        <a:rPr lang="en-US" altLang="zh-CN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429000"/>
                <a:ext cx="4532138" cy="230832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3" grpId="0"/>
      <p:bldP spid="3" grpId="0" animBg="1"/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7"/>
          <p:cNvSpPr txBox="1">
            <a:spLocks noChangeArrowheads="1"/>
          </p:cNvSpPr>
          <p:nvPr/>
        </p:nvSpPr>
        <p:spPr bwMode="auto">
          <a:xfrm>
            <a:off x="447104" y="425450"/>
            <a:ext cx="40528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4.2 </a:t>
            </a: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有限集合的计数</a:t>
            </a:r>
            <a:endParaRPr lang="zh-CN" altLang="en-US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2229" name="Rectangle 9"/>
          <p:cNvSpPr>
            <a:spLocks noChangeArrowheads="1"/>
          </p:cNvSpPr>
          <p:nvPr/>
        </p:nvSpPr>
        <p:spPr bwMode="auto">
          <a:xfrm>
            <a:off x="2090738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52230" name="Rectangle 11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52231" name="Rectangle 13"/>
          <p:cNvSpPr>
            <a:spLocks noChangeArrowheads="1"/>
          </p:cNvSpPr>
          <p:nvPr/>
        </p:nvSpPr>
        <p:spPr bwMode="auto">
          <a:xfrm>
            <a:off x="1691681" y="1052736"/>
            <a:ext cx="5112568" cy="3313112"/>
          </a:xfrm>
          <a:prstGeom prst="rect">
            <a:avLst/>
          </a:prstGeom>
          <a:noFill/>
          <a:ln w="38100" algn="ctr">
            <a:solidFill>
              <a:srgbClr val="FF00FF"/>
            </a:solidFill>
            <a:miter lim="800000"/>
          </a:ln>
          <a:effectLst/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52232" name="Text Box 14"/>
          <p:cNvSpPr txBox="1">
            <a:spLocks noChangeArrowheads="1"/>
          </p:cNvSpPr>
          <p:nvPr/>
        </p:nvSpPr>
        <p:spPr bwMode="auto">
          <a:xfrm>
            <a:off x="6362086" y="3933056"/>
            <a:ext cx="38694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E</a:t>
            </a:r>
            <a:endParaRPr lang="en-US" altLang="zh-CN" sz="2400" b="1"/>
          </a:p>
        </p:txBody>
      </p:sp>
      <p:sp>
        <p:nvSpPr>
          <p:cNvPr id="52233" name="Oval 15"/>
          <p:cNvSpPr>
            <a:spLocks noChangeArrowheads="1"/>
          </p:cNvSpPr>
          <p:nvPr/>
        </p:nvSpPr>
        <p:spPr bwMode="auto">
          <a:xfrm>
            <a:off x="2339752" y="1484784"/>
            <a:ext cx="2160587" cy="2305050"/>
          </a:xfrm>
          <a:prstGeom prst="ellipse">
            <a:avLst/>
          </a:prstGeom>
          <a:solidFill>
            <a:srgbClr val="00FF00"/>
          </a:solidFill>
          <a:ln w="38100" algn="ctr">
            <a:solidFill>
              <a:srgbClr val="C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b="1" dirty="0">
              <a:solidFill>
                <a:srgbClr val="C00000"/>
              </a:solidFill>
            </a:endParaRPr>
          </a:p>
        </p:txBody>
      </p:sp>
      <p:sp>
        <p:nvSpPr>
          <p:cNvPr id="52234" name="Text Box 16"/>
          <p:cNvSpPr txBox="1">
            <a:spLocks noChangeArrowheads="1"/>
          </p:cNvSpPr>
          <p:nvPr/>
        </p:nvSpPr>
        <p:spPr bwMode="auto">
          <a:xfrm>
            <a:off x="2625844" y="2349500"/>
            <a:ext cx="40457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A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160785" name="Oval 17"/>
          <p:cNvSpPr>
            <a:spLocks noChangeArrowheads="1"/>
          </p:cNvSpPr>
          <p:nvPr/>
        </p:nvSpPr>
        <p:spPr bwMode="auto">
          <a:xfrm>
            <a:off x="3779912" y="1557338"/>
            <a:ext cx="2087562" cy="2301875"/>
          </a:xfrm>
          <a:prstGeom prst="ellipse">
            <a:avLst/>
          </a:prstGeom>
          <a:solidFill>
            <a:srgbClr val="FFFF00"/>
          </a:solidFill>
          <a:ln w="38100" algn="ctr">
            <a:solidFill>
              <a:srgbClr val="0033CC"/>
            </a:solidFill>
            <a:round/>
          </a:ln>
          <a:effectLst/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52236" name="Text Box 18"/>
          <p:cNvSpPr txBox="1">
            <a:spLocks noChangeArrowheads="1"/>
          </p:cNvSpPr>
          <p:nvPr/>
        </p:nvSpPr>
        <p:spPr bwMode="auto">
          <a:xfrm>
            <a:off x="4716016" y="2420888"/>
            <a:ext cx="42060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0099"/>
                </a:solidFill>
              </a:rPr>
              <a:t>B</a:t>
            </a:r>
            <a:endParaRPr lang="en-US" altLang="zh-CN" sz="2800" b="1" dirty="0">
              <a:solidFill>
                <a:srgbClr val="000099"/>
              </a:solidFill>
            </a:endParaRPr>
          </a:p>
        </p:txBody>
      </p:sp>
      <p:sp>
        <p:nvSpPr>
          <p:cNvPr id="52237" name="Rectangle 22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anose="02010800040101010101" pitchFamily="2" charset="-122"/>
            </a:endParaRPr>
          </a:p>
        </p:txBody>
      </p:sp>
      <p:sp>
        <p:nvSpPr>
          <p:cNvPr id="52239" name="Rectangle 24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anose="02010800040101010101" pitchFamily="2" charset="-122"/>
            </a:endParaRPr>
          </a:p>
        </p:txBody>
      </p:sp>
      <p:sp>
        <p:nvSpPr>
          <p:cNvPr id="160793" name="AutoShape 25"/>
          <p:cNvSpPr>
            <a:spLocks noChangeArrowheads="1"/>
          </p:cNvSpPr>
          <p:nvPr/>
        </p:nvSpPr>
        <p:spPr bwMode="auto">
          <a:xfrm>
            <a:off x="7164288" y="4653136"/>
            <a:ext cx="1943100" cy="1223963"/>
          </a:xfrm>
          <a:prstGeom prst="wedgeRoundRectCallout">
            <a:avLst>
              <a:gd name="adj1" fmla="val -85619"/>
              <a:gd name="adj2" fmla="val -171271"/>
              <a:gd name="adj3" fmla="val 16667"/>
            </a:avLst>
          </a:prstGeom>
          <a:solidFill>
            <a:srgbClr val="CCFFCC"/>
          </a:solidFill>
          <a:ln w="38100" algn="ctr">
            <a:solidFill>
              <a:srgbClr val="993366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CC0000"/>
                </a:solidFill>
                <a:ea typeface="华文行楷" panose="02010800040101010101" pitchFamily="2" charset="-122"/>
              </a:rPr>
              <a:t>容斥原理</a:t>
            </a:r>
            <a:endParaRPr lang="zh-CN" altLang="en-US" sz="2400" b="1">
              <a:solidFill>
                <a:srgbClr val="CC0000"/>
              </a:solidFill>
              <a:ea typeface="华文行楷" panose="02010800040101010101" pitchFamily="2" charset="-122"/>
            </a:endParaRPr>
          </a:p>
        </p:txBody>
      </p:sp>
      <p:pic>
        <p:nvPicPr>
          <p:cNvPr id="18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73139" y="4653136"/>
                <a:ext cx="18986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∪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</m:e>
                    </m:d>
                  </m:oMath>
                </a14:m>
                <a:r>
                  <a:rPr lang="en-US" altLang="zh-CN" b="1" dirty="0"/>
                  <a:t>=</a:t>
                </a:r>
                <a:endParaRPr lang="zh-CN" altLang="en-US" b="1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39" y="4653136"/>
                <a:ext cx="1898661" cy="646331"/>
              </a:xfrm>
              <a:prstGeom prst="rect">
                <a:avLst/>
              </a:prstGeom>
              <a:blipFill rotWithShape="1">
                <a:blip r:embed="rId2"/>
                <a:stretch>
                  <a:fillRect t="-15094" r="-8974" b="-33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843808" y="4653136"/>
                <a:ext cx="40747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altLang="zh-CN" b="1" i="0" smtClean="0">
                          <a:latin typeface="Cambria Math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𝑩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𝑩</m:t>
                          </m:r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4653136"/>
                <a:ext cx="4074705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爆炸形 2 3"/>
          <p:cNvSpPr/>
          <p:nvPr/>
        </p:nvSpPr>
        <p:spPr>
          <a:xfrm>
            <a:off x="7541171" y="2709292"/>
            <a:ext cx="1584176" cy="1296144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607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6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85" grpId="0" animBg="1"/>
      <p:bldP spid="160793" grpId="0" animBg="1"/>
      <p:bldP spid="3" grpId="0"/>
      <p:bldP spid="20" grpId="0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7"/>
          <p:cNvSpPr txBox="1">
            <a:spLocks noChangeArrowheads="1"/>
          </p:cNvSpPr>
          <p:nvPr/>
        </p:nvSpPr>
        <p:spPr bwMode="auto">
          <a:xfrm>
            <a:off x="683568" y="385500"/>
            <a:ext cx="20264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应用</a:t>
            </a:r>
            <a:endParaRPr lang="zh-CN" altLang="en-US" sz="2800" b="1" dirty="0">
              <a:solidFill>
                <a:srgbClr val="0033CC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52" name="Text Box 8"/>
          <p:cNvSpPr txBox="1">
            <a:spLocks noChangeArrowheads="1"/>
          </p:cNvSpPr>
          <p:nvPr/>
        </p:nvSpPr>
        <p:spPr bwMode="auto">
          <a:xfrm>
            <a:off x="755576" y="956071"/>
            <a:ext cx="8081356" cy="1968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6  20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名青年中有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名是公司职员，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名是学生，</a:t>
            </a:r>
            <a:endParaRPr lang="zh-CN" altLang="en-US" sz="28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名既是职员又是学生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endParaRPr lang="en-US" altLang="zh-CN" sz="28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问有几名既不是职员，又不是学生？</a:t>
            </a:r>
            <a:endParaRPr lang="zh-CN" altLang="en-US" sz="28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801" name="Line 9"/>
          <p:cNvSpPr>
            <a:spLocks noChangeShapeType="1"/>
          </p:cNvSpPr>
          <p:nvPr/>
        </p:nvSpPr>
        <p:spPr bwMode="auto">
          <a:xfrm>
            <a:off x="3564831" y="1628775"/>
            <a:ext cx="719137" cy="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b="1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802" name="Line 10"/>
          <p:cNvSpPr>
            <a:spLocks noChangeShapeType="1"/>
          </p:cNvSpPr>
          <p:nvPr/>
        </p:nvSpPr>
        <p:spPr bwMode="auto">
          <a:xfrm>
            <a:off x="6588149" y="1628775"/>
            <a:ext cx="792163" cy="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b="1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803" name="Line 11"/>
          <p:cNvSpPr>
            <a:spLocks noChangeShapeType="1"/>
          </p:cNvSpPr>
          <p:nvPr/>
        </p:nvSpPr>
        <p:spPr bwMode="auto">
          <a:xfrm>
            <a:off x="1620639" y="2204864"/>
            <a:ext cx="2735337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b="1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804" name="Line 12"/>
          <p:cNvSpPr>
            <a:spLocks noChangeShapeType="1"/>
          </p:cNvSpPr>
          <p:nvPr/>
        </p:nvSpPr>
        <p:spPr bwMode="auto">
          <a:xfrm>
            <a:off x="1259632" y="2924175"/>
            <a:ext cx="4824536" cy="0"/>
          </a:xfrm>
          <a:prstGeom prst="line">
            <a:avLst/>
          </a:prstGeom>
          <a:noFill/>
          <a:ln w="63500">
            <a:solidFill>
              <a:srgbClr val="00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b="1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805" name="Text Box 13"/>
          <p:cNvSpPr txBox="1">
            <a:spLocks noChangeArrowheads="1"/>
          </p:cNvSpPr>
          <p:nvPr/>
        </p:nvSpPr>
        <p:spPr bwMode="auto">
          <a:xfrm>
            <a:off x="323528" y="3119623"/>
            <a:ext cx="844306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解：设集合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是职员组成的集合，集合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是学生集合。</a:t>
            </a:r>
            <a:endParaRPr lang="zh-CN" altLang="en-US" sz="28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58" name="Rectangle 15"/>
          <p:cNvSpPr>
            <a:spLocks noChangeArrowheads="1"/>
          </p:cNvSpPr>
          <p:nvPr/>
        </p:nvSpPr>
        <p:spPr bwMode="auto">
          <a:xfrm>
            <a:off x="0" y="2976157"/>
            <a:ext cx="181822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 b="1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1806" name="Object 14"/>
              <p:cNvSpPr txBox="1"/>
              <p:nvPr/>
            </p:nvSpPr>
            <p:spPr bwMode="auto">
              <a:xfrm>
                <a:off x="987425" y="3840163"/>
                <a:ext cx="1928813" cy="10287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1806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7425" y="3840163"/>
                <a:ext cx="1928813" cy="10287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260" name="Rectangle 17"/>
          <p:cNvSpPr>
            <a:spLocks noChangeArrowheads="1"/>
          </p:cNvSpPr>
          <p:nvPr/>
        </p:nvSpPr>
        <p:spPr bwMode="auto">
          <a:xfrm>
            <a:off x="0" y="2976157"/>
            <a:ext cx="181822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 b="1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1808" name="Object 16"/>
              <p:cNvSpPr txBox="1"/>
              <p:nvPr/>
            </p:nvSpPr>
            <p:spPr bwMode="auto">
              <a:xfrm>
                <a:off x="3132138" y="3857625"/>
                <a:ext cx="1944687" cy="101123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1808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2138" y="3857625"/>
                <a:ext cx="1944687" cy="101123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262" name="Rectangle 19"/>
          <p:cNvSpPr>
            <a:spLocks noChangeArrowheads="1"/>
          </p:cNvSpPr>
          <p:nvPr/>
        </p:nvSpPr>
        <p:spPr bwMode="auto">
          <a:xfrm>
            <a:off x="0" y="2976157"/>
            <a:ext cx="181822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 b="1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1810" name="Object 18"/>
              <p:cNvSpPr txBox="1"/>
              <p:nvPr/>
            </p:nvSpPr>
            <p:spPr bwMode="auto">
              <a:xfrm>
                <a:off x="5219700" y="3897313"/>
                <a:ext cx="2592388" cy="97155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1810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19700" y="3897313"/>
                <a:ext cx="2592388" cy="9715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264" name="Rectangle 21"/>
          <p:cNvSpPr>
            <a:spLocks noChangeArrowheads="1"/>
          </p:cNvSpPr>
          <p:nvPr/>
        </p:nvSpPr>
        <p:spPr bwMode="auto">
          <a:xfrm>
            <a:off x="0" y="2952344"/>
            <a:ext cx="181822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 b="1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1812" name="Object 20"/>
          <p:cNvGraphicFramePr>
            <a:graphicFrameLocks noChangeAspect="1"/>
          </p:cNvGraphicFramePr>
          <p:nvPr/>
        </p:nvGraphicFramePr>
        <p:xfrm>
          <a:off x="6588075" y="1916113"/>
          <a:ext cx="158432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43" name="公式" r:id="rId4" imgW="457200" imgH="304800" progId="Equation.3">
                  <p:embed/>
                </p:oleObj>
              </mc:Choice>
              <mc:Fallback>
                <p:oleObj name="公式" r:id="rId4" imgW="457200" imgH="304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075" y="1916113"/>
                        <a:ext cx="1584325" cy="105568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6" name="Rectangle 23"/>
          <p:cNvSpPr>
            <a:spLocks noChangeArrowheads="1"/>
          </p:cNvSpPr>
          <p:nvPr/>
        </p:nvSpPr>
        <p:spPr bwMode="auto">
          <a:xfrm>
            <a:off x="0" y="2976157"/>
            <a:ext cx="181822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 b="1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1814" name="Object 22"/>
              <p:cNvSpPr txBox="1"/>
              <p:nvPr/>
            </p:nvSpPr>
            <p:spPr bwMode="auto">
              <a:xfrm>
                <a:off x="971550" y="5064125"/>
                <a:ext cx="4608513" cy="74136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1814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550" y="5064125"/>
                <a:ext cx="4608513" cy="74136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61816" name="Text Box 24"/>
          <p:cNvSpPr txBox="1">
            <a:spLocks noChangeArrowheads="1"/>
          </p:cNvSpPr>
          <p:nvPr/>
        </p:nvSpPr>
        <p:spPr bwMode="auto">
          <a:xfrm>
            <a:off x="5427271" y="5135872"/>
            <a:ext cx="2764196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=10+12-5=17</a:t>
            </a:r>
            <a:endParaRPr lang="en-US" altLang="zh-CN" sz="36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817" name="Line 25"/>
          <p:cNvSpPr>
            <a:spLocks noChangeShapeType="1"/>
          </p:cNvSpPr>
          <p:nvPr/>
        </p:nvSpPr>
        <p:spPr bwMode="auto">
          <a:xfrm>
            <a:off x="1547639" y="1628775"/>
            <a:ext cx="1152153" cy="0"/>
          </a:xfrm>
          <a:prstGeom prst="line">
            <a:avLst/>
          </a:prstGeom>
          <a:noFill/>
          <a:ln w="63500">
            <a:solidFill>
              <a:srgbClr val="0033C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CN" altLang="en-US" b="1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2" name="Picture 5" descr="STATBAR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2000" fill="hold"/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6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6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2000" fill="hold"/>
                                        <p:tgtEl>
                                          <p:spTgt spid="1618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1" grpId="0" animBg="1"/>
      <p:bldP spid="161802" grpId="0" animBg="1"/>
      <p:bldP spid="161803" grpId="0" animBg="1"/>
      <p:bldP spid="161804" grpId="0" animBg="1"/>
      <p:bldP spid="161805" grpId="0"/>
      <p:bldP spid="161816" grpId="0"/>
      <p:bldP spid="16181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5"/>
          <p:cNvSpPr txBox="1">
            <a:spLocks noChangeArrowheads="1"/>
          </p:cNvSpPr>
          <p:nvPr/>
        </p:nvSpPr>
        <p:spPr bwMode="auto">
          <a:xfrm>
            <a:off x="519112" y="404664"/>
            <a:ext cx="40528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个集合的容斥定理</a:t>
            </a:r>
            <a:endParaRPr lang="zh-CN" altLang="en-US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4276" name="Rectangle 7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anose="020108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277" name="Object 6"/>
              <p:cNvSpPr txBox="1"/>
              <p:nvPr/>
            </p:nvSpPr>
            <p:spPr bwMode="auto">
              <a:xfrm>
                <a:off x="250825" y="1196975"/>
                <a:ext cx="8569325" cy="136842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                      −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427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5" y="1196975"/>
                <a:ext cx="8569325" cy="136842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62824" name="Line 8"/>
          <p:cNvSpPr>
            <a:spLocks noChangeShapeType="1"/>
          </p:cNvSpPr>
          <p:nvPr/>
        </p:nvSpPr>
        <p:spPr bwMode="auto">
          <a:xfrm>
            <a:off x="3635896" y="1700808"/>
            <a:ext cx="2233613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2825" name="Line 9"/>
          <p:cNvSpPr>
            <a:spLocks noChangeShapeType="1"/>
          </p:cNvSpPr>
          <p:nvPr/>
        </p:nvSpPr>
        <p:spPr bwMode="auto">
          <a:xfrm>
            <a:off x="6660455" y="1700808"/>
            <a:ext cx="1657350" cy="0"/>
          </a:xfrm>
          <a:prstGeom prst="line">
            <a:avLst/>
          </a:prstGeom>
          <a:noFill/>
          <a:ln w="63500">
            <a:solidFill>
              <a:srgbClr val="800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2826" name="Line 10"/>
          <p:cNvSpPr>
            <a:spLocks noChangeShapeType="1"/>
          </p:cNvSpPr>
          <p:nvPr/>
        </p:nvSpPr>
        <p:spPr bwMode="auto">
          <a:xfrm>
            <a:off x="3635896" y="2204864"/>
            <a:ext cx="3240088" cy="0"/>
          </a:xfrm>
          <a:prstGeom prst="line">
            <a:avLst/>
          </a:prstGeom>
          <a:noFill/>
          <a:ln w="63500">
            <a:solidFill>
              <a:srgbClr val="800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2827" name="Line 11"/>
          <p:cNvSpPr>
            <a:spLocks noChangeShapeType="1"/>
          </p:cNvSpPr>
          <p:nvPr/>
        </p:nvSpPr>
        <p:spPr bwMode="auto">
          <a:xfrm>
            <a:off x="1403871" y="2636912"/>
            <a:ext cx="2232025" cy="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4282" name="Rectangle 13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anose="02010800040101010101" pitchFamily="2" charset="-122"/>
            </a:endParaRPr>
          </a:p>
        </p:txBody>
      </p:sp>
      <p:graphicFrame>
        <p:nvGraphicFramePr>
          <p:cNvPr id="162828" name="Object 12"/>
          <p:cNvGraphicFramePr>
            <a:graphicFrameLocks noChangeAspect="1"/>
          </p:cNvGraphicFramePr>
          <p:nvPr/>
        </p:nvGraphicFramePr>
        <p:xfrm>
          <a:off x="250825" y="3475038"/>
          <a:ext cx="8785225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8" name="公式" r:id="rId2" imgW="4000500" imgH="736600" progId="Equation.3">
                  <p:embed/>
                </p:oleObj>
              </mc:Choice>
              <mc:Fallback>
                <p:oleObj name="公式" r:id="rId2" imgW="4000500" imgH="736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475038"/>
                        <a:ext cx="8785225" cy="16097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5" descr="STATBAR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4" grpId="0" animBg="1"/>
      <p:bldP spid="162825" grpId="0" animBg="1"/>
      <p:bldP spid="162826" grpId="0" animBg="1"/>
      <p:bldP spid="1628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3283" y="557808"/>
            <a:ext cx="4606949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54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54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集  合  论</a:t>
            </a:r>
            <a:endParaRPr lang="zh-CN" altLang="en-US" sz="54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597693" y="1628800"/>
            <a:ext cx="5134547" cy="100806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第一章   集合论初步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598910" y="3003550"/>
            <a:ext cx="44132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第二章  关系</a:t>
            </a:r>
            <a:endParaRPr lang="zh-CN" altLang="en-US" sz="4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980282" y="4293096"/>
            <a:ext cx="31677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第三章   函数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6807" name="Oval 7"/>
          <p:cNvSpPr>
            <a:spLocks noChangeArrowheads="1"/>
          </p:cNvSpPr>
          <p:nvPr/>
        </p:nvSpPr>
        <p:spPr bwMode="auto">
          <a:xfrm>
            <a:off x="3491160" y="2852936"/>
            <a:ext cx="1512888" cy="936625"/>
          </a:xfrm>
          <a:prstGeom prst="ellipse">
            <a:avLst/>
          </a:prstGeom>
          <a:noFill/>
          <a:ln w="50800">
            <a:solidFill>
              <a:srgbClr val="FF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爆炸形 2 1"/>
          <p:cNvSpPr>
            <a:spLocks noChangeArrowheads="1"/>
          </p:cNvSpPr>
          <p:nvPr/>
        </p:nvSpPr>
        <p:spPr bwMode="auto">
          <a:xfrm>
            <a:off x="4716685" y="2564904"/>
            <a:ext cx="2087563" cy="1457584"/>
          </a:xfrm>
          <a:prstGeom prst="irregularSeal2">
            <a:avLst/>
          </a:prstGeom>
          <a:gradFill rotWithShape="0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15875" algn="ctr">
            <a:solidFill>
              <a:srgbClr val="0033CC"/>
            </a:solidFill>
            <a:rou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09961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7" grpId="0" animBg="1"/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5"/>
          <p:cNvSpPr txBox="1">
            <a:spLocks noChangeArrowheads="1"/>
          </p:cNvSpPr>
          <p:nvPr/>
        </p:nvSpPr>
        <p:spPr bwMode="auto">
          <a:xfrm>
            <a:off x="755005" y="116632"/>
            <a:ext cx="12967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endParaRPr lang="zh-CN" altLang="en-US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5300" name="Text Box 6"/>
          <p:cNvSpPr txBox="1">
            <a:spLocks noChangeArrowheads="1"/>
          </p:cNvSpPr>
          <p:nvPr/>
        </p:nvSpPr>
        <p:spPr bwMode="auto">
          <a:xfrm>
            <a:off x="351394" y="668039"/>
            <a:ext cx="9261166" cy="1968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7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某班有学生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60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人，其中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38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人学习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Pascal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人学习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语言，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21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人学习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Fortran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人都学习三种语言，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人都不学习这三种语言，问仅学习两门语言的学生？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3847" name="Line 7"/>
          <p:cNvSpPr>
            <a:spLocks noChangeShapeType="1"/>
          </p:cNvSpPr>
          <p:nvPr/>
        </p:nvSpPr>
        <p:spPr bwMode="auto">
          <a:xfrm>
            <a:off x="1836117" y="1268760"/>
            <a:ext cx="1655763" cy="0"/>
          </a:xfrm>
          <a:prstGeom prst="line">
            <a:avLst/>
          </a:prstGeom>
          <a:noFill/>
          <a:ln w="63500">
            <a:solidFill>
              <a:srgbClr val="800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3848" name="Line 8"/>
          <p:cNvSpPr>
            <a:spLocks noChangeShapeType="1"/>
          </p:cNvSpPr>
          <p:nvPr/>
        </p:nvSpPr>
        <p:spPr bwMode="auto">
          <a:xfrm>
            <a:off x="4572000" y="1268760"/>
            <a:ext cx="791369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3849" name="Line 9"/>
          <p:cNvSpPr>
            <a:spLocks noChangeShapeType="1"/>
          </p:cNvSpPr>
          <p:nvPr/>
        </p:nvSpPr>
        <p:spPr bwMode="auto">
          <a:xfrm>
            <a:off x="7092280" y="1265585"/>
            <a:ext cx="8636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3850" name="Line 10"/>
          <p:cNvSpPr>
            <a:spLocks noChangeShapeType="1"/>
          </p:cNvSpPr>
          <p:nvPr/>
        </p:nvSpPr>
        <p:spPr bwMode="auto">
          <a:xfrm flipV="1">
            <a:off x="2337768" y="1916832"/>
            <a:ext cx="1010096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3851" name="Text Box 11"/>
          <p:cNvSpPr txBox="1">
            <a:spLocks noChangeArrowheads="1"/>
          </p:cNvSpPr>
          <p:nvPr/>
        </p:nvSpPr>
        <p:spPr bwMode="auto">
          <a:xfrm>
            <a:off x="480651" y="2692400"/>
            <a:ext cx="8555845" cy="1287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解：设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是学习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Pascal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语言的学生集合，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是学习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的学生集合，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是学习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Fortran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的学生集合。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5306" name="Rectangle 13"/>
          <p:cNvSpPr>
            <a:spLocks noChangeArrowheads="1"/>
          </p:cNvSpPr>
          <p:nvPr/>
        </p:nvSpPr>
        <p:spPr bwMode="auto">
          <a:xfrm>
            <a:off x="0" y="3037713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52" name="Object 12"/>
              <p:cNvSpPr txBox="1"/>
              <p:nvPr/>
            </p:nvSpPr>
            <p:spPr bwMode="auto">
              <a:xfrm>
                <a:off x="1116013" y="4149725"/>
                <a:ext cx="4176712" cy="71755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=38,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=16,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3852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6013" y="4149725"/>
                <a:ext cx="4176712" cy="71755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63854" name="Line 14"/>
          <p:cNvSpPr>
            <a:spLocks noChangeShapeType="1"/>
          </p:cNvSpPr>
          <p:nvPr/>
        </p:nvSpPr>
        <p:spPr bwMode="auto">
          <a:xfrm>
            <a:off x="5218757" y="1916832"/>
            <a:ext cx="865411" cy="0"/>
          </a:xfrm>
          <a:prstGeom prst="line">
            <a:avLst/>
          </a:prstGeom>
          <a:noFill/>
          <a:ln w="63500">
            <a:solidFill>
              <a:srgbClr val="0033C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5309" name="Rectangle 16"/>
          <p:cNvSpPr>
            <a:spLocks noChangeArrowheads="1"/>
          </p:cNvSpPr>
          <p:nvPr/>
        </p:nvSpPr>
        <p:spPr bwMode="auto">
          <a:xfrm>
            <a:off x="0" y="3037713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55" name="Object 15"/>
              <p:cNvSpPr txBox="1"/>
              <p:nvPr/>
            </p:nvSpPr>
            <p:spPr bwMode="auto">
              <a:xfrm>
                <a:off x="5580063" y="4076700"/>
                <a:ext cx="2879725" cy="78581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3855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0063" y="4076700"/>
                <a:ext cx="2879725" cy="78581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63857" name="Line 17"/>
          <p:cNvSpPr>
            <a:spLocks noChangeShapeType="1"/>
          </p:cNvSpPr>
          <p:nvPr/>
        </p:nvSpPr>
        <p:spPr bwMode="auto">
          <a:xfrm>
            <a:off x="1043608" y="2636912"/>
            <a:ext cx="3671887" cy="0"/>
          </a:xfrm>
          <a:prstGeom prst="line">
            <a:avLst/>
          </a:prstGeom>
          <a:noFill/>
          <a:ln w="88900">
            <a:solidFill>
              <a:srgbClr val="FF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5312" name="Rectangle 19"/>
          <p:cNvSpPr>
            <a:spLocks noChangeArrowheads="1"/>
          </p:cNvSpPr>
          <p:nvPr/>
        </p:nvSpPr>
        <p:spPr bwMode="auto">
          <a:xfrm>
            <a:off x="0" y="3013900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58" name="Object 18"/>
              <p:cNvSpPr txBox="1"/>
              <p:nvPr/>
            </p:nvSpPr>
            <p:spPr bwMode="auto">
              <a:xfrm>
                <a:off x="1331913" y="5013325"/>
                <a:ext cx="3168650" cy="101282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ba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bar>
                            <m:barPr>
                              <m:pos m:val="top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bar>
                            <m:barPr>
                              <m:pos m:val="top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ba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3858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1913" y="5013325"/>
                <a:ext cx="3168650" cy="10128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5508104" y="2564904"/>
            <a:ext cx="3455987" cy="0"/>
          </a:xfrm>
          <a:prstGeom prst="line">
            <a:avLst/>
          </a:prstGeom>
          <a:noFill/>
          <a:ln w="63500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9" name="Picture 5" descr="STATBAR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8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6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6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163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2000" fill="hold"/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7" grpId="0" animBg="1"/>
      <p:bldP spid="163847" grpId="1" animBg="1"/>
      <p:bldP spid="163848" grpId="0" animBg="1"/>
      <p:bldP spid="163849" grpId="0" animBg="1"/>
      <p:bldP spid="163850" grpId="0" animBg="1"/>
      <p:bldP spid="163851" grpId="0"/>
      <p:bldP spid="163854" grpId="0" animBg="1"/>
      <p:bldP spid="16385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7"/>
          <p:cNvSpPr txBox="1">
            <a:spLocks noChangeArrowheads="1"/>
          </p:cNvSpPr>
          <p:nvPr/>
        </p:nvSpPr>
        <p:spPr bwMode="auto">
          <a:xfrm>
            <a:off x="1022722" y="425450"/>
            <a:ext cx="28291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文氏图</a:t>
            </a:r>
            <a:endParaRPr lang="zh-CN" altLang="en-US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6325" name="Rectangle 9"/>
          <p:cNvSpPr>
            <a:spLocks noChangeArrowheads="1"/>
          </p:cNvSpPr>
          <p:nvPr/>
        </p:nvSpPr>
        <p:spPr bwMode="auto">
          <a:xfrm>
            <a:off x="2090738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56326" name="Rectangle 11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56327" name="Rectangle 13"/>
          <p:cNvSpPr>
            <a:spLocks noChangeArrowheads="1"/>
          </p:cNvSpPr>
          <p:nvPr/>
        </p:nvSpPr>
        <p:spPr bwMode="auto">
          <a:xfrm>
            <a:off x="1835150" y="1268413"/>
            <a:ext cx="5777503" cy="3600747"/>
          </a:xfrm>
          <a:prstGeom prst="rect">
            <a:avLst/>
          </a:prstGeom>
          <a:noFill/>
          <a:ln w="38100" algn="ctr">
            <a:solidFill>
              <a:srgbClr val="FF00FF"/>
            </a:solidFill>
            <a:miter lim="800000"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56328" name="Text Box 14"/>
          <p:cNvSpPr txBox="1">
            <a:spLocks noChangeArrowheads="1"/>
          </p:cNvSpPr>
          <p:nvPr/>
        </p:nvSpPr>
        <p:spPr bwMode="auto">
          <a:xfrm>
            <a:off x="7225711" y="4149725"/>
            <a:ext cx="38694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E</a:t>
            </a:r>
            <a:endParaRPr lang="en-US" altLang="zh-CN" sz="2400" b="1"/>
          </a:p>
        </p:txBody>
      </p:sp>
      <p:sp>
        <p:nvSpPr>
          <p:cNvPr id="56329" name="Oval 15"/>
          <p:cNvSpPr>
            <a:spLocks noChangeArrowheads="1"/>
          </p:cNvSpPr>
          <p:nvPr/>
        </p:nvSpPr>
        <p:spPr bwMode="auto">
          <a:xfrm>
            <a:off x="2411413" y="1628775"/>
            <a:ext cx="2160587" cy="2305050"/>
          </a:xfrm>
          <a:prstGeom prst="ellipse">
            <a:avLst/>
          </a:prstGeom>
          <a:solidFill>
            <a:srgbClr val="00FF00"/>
          </a:solidFill>
          <a:ln w="38100" algn="ctr">
            <a:solidFill>
              <a:srgbClr val="0033CC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2570163" y="2349500"/>
            <a:ext cx="515937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dirty="0">
                <a:solidFill>
                  <a:srgbClr val="0033CC"/>
                </a:solidFill>
                <a:ea typeface="宋体" panose="02010600030101010101" pitchFamily="2" charset="-122"/>
              </a:rPr>
              <a:t>A</a:t>
            </a:r>
            <a:endParaRPr lang="en-US" altLang="zh-CN" dirty="0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  <p:sp>
        <p:nvSpPr>
          <p:cNvPr id="56331" name="Oval 17"/>
          <p:cNvSpPr>
            <a:spLocks noChangeArrowheads="1"/>
          </p:cNvSpPr>
          <p:nvPr/>
        </p:nvSpPr>
        <p:spPr bwMode="auto">
          <a:xfrm>
            <a:off x="3995738" y="1557338"/>
            <a:ext cx="2087562" cy="2301875"/>
          </a:xfrm>
          <a:prstGeom prst="ellipse">
            <a:avLst/>
          </a:prstGeom>
          <a:noFill/>
          <a:ln w="38100" algn="ctr">
            <a:solidFill>
              <a:srgbClr val="8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56332" name="Text Box 18"/>
          <p:cNvSpPr txBox="1">
            <a:spLocks noChangeArrowheads="1"/>
          </p:cNvSpPr>
          <p:nvPr/>
        </p:nvSpPr>
        <p:spPr bwMode="auto">
          <a:xfrm>
            <a:off x="5218113" y="2060575"/>
            <a:ext cx="3873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</a:rPr>
              <a:t>B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56333" name="Rectangle 22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anose="02010800040101010101" pitchFamily="2" charset="-122"/>
            </a:endParaRPr>
          </a:p>
        </p:txBody>
      </p:sp>
      <p:sp>
        <p:nvSpPr>
          <p:cNvPr id="56334" name="Rectangle 24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anose="02010800040101010101" pitchFamily="2" charset="-122"/>
            </a:endParaRPr>
          </a:p>
        </p:txBody>
      </p:sp>
      <p:sp>
        <p:nvSpPr>
          <p:cNvPr id="56335" name="椭圆 20"/>
          <p:cNvSpPr>
            <a:spLocks noChangeArrowheads="1"/>
          </p:cNvSpPr>
          <p:nvPr/>
        </p:nvSpPr>
        <p:spPr bwMode="auto">
          <a:xfrm>
            <a:off x="3708400" y="2924175"/>
            <a:ext cx="1511300" cy="1873250"/>
          </a:xfrm>
          <a:prstGeom prst="ellipse">
            <a:avLst/>
          </a:prstGeom>
          <a:noFill/>
          <a:ln w="63500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anose="02010800040101010101" pitchFamily="2" charset="-122"/>
            </a:endParaRPr>
          </a:p>
        </p:txBody>
      </p:sp>
      <p:sp>
        <p:nvSpPr>
          <p:cNvPr id="56336" name="TextBox 21"/>
          <p:cNvSpPr txBox="1">
            <a:spLocks noChangeArrowheads="1"/>
          </p:cNvSpPr>
          <p:nvPr/>
        </p:nvSpPr>
        <p:spPr bwMode="auto">
          <a:xfrm>
            <a:off x="4187825" y="4149725"/>
            <a:ext cx="492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D60093"/>
                </a:solidFill>
                <a:ea typeface="华文行楷" panose="02010800040101010101" pitchFamily="2" charset="-122"/>
              </a:rPr>
              <a:t>C</a:t>
            </a:r>
            <a:endParaRPr lang="zh-CN" altLang="en-US" sz="3600">
              <a:solidFill>
                <a:srgbClr val="D60093"/>
              </a:solidFill>
              <a:ea typeface="华文行楷" panose="02010800040101010101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31840" y="1990800"/>
            <a:ext cx="646113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33CC"/>
                </a:solidFill>
              </a:rPr>
              <a:t>38</a:t>
            </a:r>
            <a:endParaRPr lang="zh-CN" altLang="en-US" dirty="0">
              <a:solidFill>
                <a:srgbClr val="0033CC"/>
              </a:solidFill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 flipH="1">
            <a:off x="4533900" y="2201863"/>
            <a:ext cx="1168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CC0000"/>
                </a:solidFill>
                <a:ea typeface="华文行楷" panose="02010800040101010101" pitchFamily="2" charset="-122"/>
              </a:rPr>
              <a:t>16</a:t>
            </a:r>
            <a:endParaRPr lang="zh-CN" altLang="en-US" sz="3600" b="1">
              <a:solidFill>
                <a:srgbClr val="CC0000"/>
              </a:solidFill>
              <a:ea typeface="华文行楷" panose="02010800040101010101" pitchFamily="2" charset="-122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963988" y="3732213"/>
            <a:ext cx="6461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7030A0"/>
                </a:solidFill>
                <a:ea typeface="华文行楷" panose="02010800040101010101" pitchFamily="2" charset="-122"/>
              </a:rPr>
              <a:t>21</a:t>
            </a:r>
            <a:endParaRPr lang="zh-CN" altLang="en-US" sz="3600" b="1">
              <a:solidFill>
                <a:srgbClr val="7030A0"/>
              </a:solidFill>
              <a:ea typeface="华文行楷" panose="02010800040101010101" pitchFamily="2" charset="-122"/>
            </a:endParaRPr>
          </a:p>
        </p:txBody>
      </p:sp>
      <p:sp>
        <p:nvSpPr>
          <p:cNvPr id="56340" name="TextBox 25"/>
          <p:cNvSpPr txBox="1">
            <a:spLocks noChangeArrowheads="1"/>
          </p:cNvSpPr>
          <p:nvPr/>
        </p:nvSpPr>
        <p:spPr bwMode="auto">
          <a:xfrm flipH="1">
            <a:off x="4122738" y="2852738"/>
            <a:ext cx="5207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990033"/>
                </a:solidFill>
                <a:ea typeface="华文行楷" panose="02010800040101010101" pitchFamily="2" charset="-122"/>
              </a:rPr>
              <a:t>3</a:t>
            </a:r>
            <a:endParaRPr lang="zh-CN" altLang="en-US" sz="3600">
              <a:solidFill>
                <a:srgbClr val="990033"/>
              </a:solidFill>
              <a:ea typeface="华文行楷" panose="020108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对象 26"/>
              <p:cNvSpPr txBox="1"/>
              <p:nvPr/>
            </p:nvSpPr>
            <p:spPr bwMode="auto">
              <a:xfrm>
                <a:off x="703263" y="4941888"/>
                <a:ext cx="8189912" cy="89217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对象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263" y="4941888"/>
                <a:ext cx="8189912" cy="89217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22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Object 4"/>
          <p:cNvGraphicFramePr>
            <a:graphicFrameLocks noChangeAspect="1"/>
          </p:cNvGraphicFramePr>
          <p:nvPr/>
        </p:nvGraphicFramePr>
        <p:xfrm>
          <a:off x="1187872" y="764704"/>
          <a:ext cx="504031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48" name="公式" r:id="rId1" imgW="1790700" imgH="304800" progId="Equation.3">
                  <p:embed/>
                </p:oleObj>
              </mc:Choice>
              <mc:Fallback>
                <p:oleObj name="公式" r:id="rId1" imgW="1790700" imgH="304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872" y="764704"/>
                        <a:ext cx="5040312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anose="02010800040101010101" pitchFamily="2" charset="-122"/>
            </a:endParaRPr>
          </a:p>
        </p:txBody>
      </p:sp>
      <p:graphicFrame>
        <p:nvGraphicFramePr>
          <p:cNvPr id="165896" name="Object 8"/>
          <p:cNvGraphicFramePr>
            <a:graphicFrameLocks noChangeAspect="1"/>
          </p:cNvGraphicFramePr>
          <p:nvPr/>
        </p:nvGraphicFramePr>
        <p:xfrm>
          <a:off x="1187773" y="1916832"/>
          <a:ext cx="302418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49" name="公式" r:id="rId3" imgW="1028065" imgH="254000" progId="Equation.3">
                  <p:embed/>
                </p:oleObj>
              </mc:Choice>
              <mc:Fallback>
                <p:oleObj name="公式" r:id="rId3" imgW="1028065" imgH="254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773" y="1916832"/>
                        <a:ext cx="3024187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Rectangle 11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anose="020108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5898" name="Object 10"/>
              <p:cNvSpPr txBox="1"/>
              <p:nvPr/>
            </p:nvSpPr>
            <p:spPr bwMode="auto">
              <a:xfrm>
                <a:off x="827088" y="3068638"/>
                <a:ext cx="8316912" cy="136842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                      −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5898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088" y="3068638"/>
                <a:ext cx="8316912" cy="13684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65900" name="Line 12"/>
          <p:cNvSpPr>
            <a:spLocks noChangeShapeType="1"/>
          </p:cNvSpPr>
          <p:nvPr/>
        </p:nvSpPr>
        <p:spPr bwMode="auto">
          <a:xfrm>
            <a:off x="1187773" y="3501008"/>
            <a:ext cx="1655762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5901" name="Line 13"/>
          <p:cNvSpPr>
            <a:spLocks noChangeShapeType="1"/>
          </p:cNvSpPr>
          <p:nvPr/>
        </p:nvSpPr>
        <p:spPr bwMode="auto">
          <a:xfrm>
            <a:off x="3563888" y="3573016"/>
            <a:ext cx="1871539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5902" name="Line 14"/>
          <p:cNvSpPr>
            <a:spLocks noChangeShapeType="1"/>
          </p:cNvSpPr>
          <p:nvPr/>
        </p:nvSpPr>
        <p:spPr bwMode="auto">
          <a:xfrm>
            <a:off x="7020272" y="4077072"/>
            <a:ext cx="1944687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356" name="Rectangle 16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anose="020108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5903" name="Object 15"/>
              <p:cNvSpPr txBox="1"/>
              <p:nvPr/>
            </p:nvSpPr>
            <p:spPr bwMode="auto">
              <a:xfrm>
                <a:off x="973138" y="4724400"/>
                <a:ext cx="5975350" cy="81915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5903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3138" y="4724400"/>
                <a:ext cx="5975350" cy="8191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6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6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00" grpId="0" animBg="1"/>
      <p:bldP spid="165901" grpId="0" animBg="1"/>
      <p:bldP spid="16590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7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anose="02010800040101010101" pitchFamily="2" charset="-122"/>
            </a:endParaRPr>
          </a:p>
        </p:txBody>
      </p:sp>
      <p:sp>
        <p:nvSpPr>
          <p:cNvPr id="58373" name="Rectangle 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anose="02010800040101010101" pitchFamily="2" charset="-122"/>
            </a:endParaRPr>
          </a:p>
        </p:txBody>
      </p:sp>
      <p:sp>
        <p:nvSpPr>
          <p:cNvPr id="166922" name="Text Box 10"/>
          <p:cNvSpPr txBox="1">
            <a:spLocks noChangeArrowheads="1"/>
          </p:cNvSpPr>
          <p:nvPr/>
        </p:nvSpPr>
        <p:spPr bwMode="auto">
          <a:xfrm>
            <a:off x="2382774" y="2659063"/>
            <a:ext cx="2477258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dirty="0">
                <a:ea typeface="华文行楷" panose="02010800040101010101" pitchFamily="2" charset="-122"/>
              </a:rPr>
              <a:t>=22-3*3=13</a:t>
            </a:r>
            <a:endParaRPr lang="en-US" altLang="zh-CN" sz="3600" b="1" dirty="0">
              <a:ea typeface="华文行楷" panose="02010800040101010101" pitchFamily="2" charset="-122"/>
            </a:endParaRPr>
          </a:p>
        </p:txBody>
      </p:sp>
      <p:sp>
        <p:nvSpPr>
          <p:cNvPr id="58376" name="Rectangle 12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anose="0201080004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2774" y="3861048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33CC"/>
                </a:solidFill>
              </a:rPr>
              <a:t>P52 4.1  4.2</a:t>
            </a:r>
            <a:endParaRPr lang="zh-CN" altLang="en-US" b="1" dirty="0">
              <a:solidFill>
                <a:srgbClr val="0033C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64097" y="1369641"/>
                <a:ext cx="87799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𝑩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𝑪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𝑩</m:t>
                          </m:r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𝑪</m:t>
                          </m:r>
                        </m:e>
                      </m:d>
                      <m:r>
                        <a:rPr lang="en-US" altLang="zh-CN" b="1" i="0" smtClean="0">
                          <a:latin typeface="Cambria Math"/>
                        </a:rPr>
                        <m:t>−</m:t>
                      </m:r>
                      <m:r>
                        <a:rPr lang="en-US" altLang="zh-CN" b="1" i="0" smtClean="0">
                          <a:latin typeface="Cambria Math"/>
                        </a:rPr>
                        <m:t>𝟑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𝑩</m:t>
                          </m:r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𝑪</m:t>
                          </m:r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97" y="1369641"/>
                <a:ext cx="8779903" cy="646331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6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2" grpId="0"/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1619672" y="1782763"/>
            <a:ext cx="648072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54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§1.3   </a:t>
            </a:r>
            <a:r>
              <a:rPr lang="zh-CN" altLang="en-US" sz="54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幂    集</a:t>
            </a:r>
            <a:endParaRPr lang="zh-CN" altLang="en-US" sz="5400" b="1" dirty="0">
              <a:solidFill>
                <a:srgbClr val="0033CC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爆炸形 2 1"/>
          <p:cNvSpPr/>
          <p:nvPr/>
        </p:nvSpPr>
        <p:spPr>
          <a:xfrm>
            <a:off x="3779912" y="3212976"/>
            <a:ext cx="2304256" cy="1944216"/>
          </a:xfrm>
          <a:prstGeom prst="irregularSeal2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idx="1"/>
          </p:nvPr>
        </p:nvSpPr>
        <p:spPr>
          <a:xfrm>
            <a:off x="755576" y="692696"/>
            <a:ext cx="8279903" cy="2736156"/>
          </a:xfrm>
        </p:spPr>
        <p:txBody>
          <a:bodyPr>
            <a:noAutofit/>
          </a:bodyPr>
          <a:lstStyle/>
          <a:p>
            <a:pPr marL="387350" indent="-3873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幂集：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由集合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的所有子集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包括空集及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本身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为元      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87350" indent="-3873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素组成的集合。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87350" indent="-3873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(A) 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={S|S 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 A}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b="1" dirty="0">
              <a:solidFill>
                <a:srgbClr val="00FF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422" name="Text Box 10"/>
          <p:cNvSpPr txBox="1">
            <a:spLocks noChangeArrowheads="1"/>
          </p:cNvSpPr>
          <p:nvPr/>
        </p:nvSpPr>
        <p:spPr bwMode="auto">
          <a:xfrm>
            <a:off x="917575" y="375975"/>
            <a:ext cx="20702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幂集</a:t>
            </a:r>
            <a:endParaRPr lang="zh-CN" altLang="en-US" sz="2800" b="1" dirty="0">
              <a:solidFill>
                <a:srgbClr val="0033CC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1259632" y="3501008"/>
            <a:ext cx="2754833" cy="7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： 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A={</a:t>
            </a:r>
            <a:r>
              <a:rPr lang="en-US" altLang="zh-CN" sz="2800" b="1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8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413706" y="4437112"/>
            <a:ext cx="32015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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(A)=</a:t>
            </a:r>
            <a:r>
              <a:rPr lang="en-US" altLang="zh-CN" sz="28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,{a},{b},A</a:t>
            </a:r>
            <a:r>
              <a:rPr lang="en-US" altLang="zh-CN" sz="28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lang="zh-CN" altLang="en-US" sz="28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5" grpId="0"/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1008310" y="1140130"/>
            <a:ext cx="8604250" cy="209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请写出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A={</a:t>
            </a:r>
            <a:r>
              <a:rPr lang="en-US" altLang="zh-CN" sz="2800" b="1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a,b,c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的幂集。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5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  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(A)=</a:t>
            </a: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{                                                     </a:t>
            </a:r>
            <a:endParaRPr lang="en-US" altLang="zh-CN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5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                           </a:t>
            </a: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}</a:t>
            </a:r>
            <a:endParaRPr lang="en-US" altLang="zh-CN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1444" name="Text Box 6"/>
          <p:cNvSpPr txBox="1">
            <a:spLocks noChangeArrowheads="1"/>
          </p:cNvSpPr>
          <p:nvPr/>
        </p:nvSpPr>
        <p:spPr bwMode="auto">
          <a:xfrm>
            <a:off x="917402" y="404664"/>
            <a:ext cx="17103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endParaRPr lang="zh-CN" altLang="en-US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3607" name="Text Box 7"/>
          <p:cNvSpPr txBox="1">
            <a:spLocks noChangeArrowheads="1"/>
          </p:cNvSpPr>
          <p:nvPr/>
        </p:nvSpPr>
        <p:spPr bwMode="auto">
          <a:xfrm>
            <a:off x="2610389" y="2039503"/>
            <a:ext cx="44785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,</a:t>
            </a:r>
            <a:endParaRPr lang="en-US" altLang="zh-CN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53608" name="Text Box 8"/>
          <p:cNvSpPr txBox="1">
            <a:spLocks noChangeArrowheads="1"/>
          </p:cNvSpPr>
          <p:nvPr/>
        </p:nvSpPr>
        <p:spPr bwMode="auto">
          <a:xfrm>
            <a:off x="3131840" y="2060848"/>
            <a:ext cx="211497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{a}, {b}, {c},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53609" name="Text Box 9"/>
          <p:cNvSpPr txBox="1">
            <a:spLocks noChangeArrowheads="1"/>
          </p:cNvSpPr>
          <p:nvPr/>
        </p:nvSpPr>
        <p:spPr bwMode="auto">
          <a:xfrm>
            <a:off x="2416900" y="2708920"/>
            <a:ext cx="282991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{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a,b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}, {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a,c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}, {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b,c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},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53610" name="Text Box 10"/>
          <p:cNvSpPr txBox="1">
            <a:spLocks noChangeArrowheads="1"/>
          </p:cNvSpPr>
          <p:nvPr/>
        </p:nvSpPr>
        <p:spPr bwMode="auto">
          <a:xfrm>
            <a:off x="5076056" y="2708920"/>
            <a:ext cx="116439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{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a,b,c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3611" name="AutoShape 11"/>
          <p:cNvSpPr>
            <a:spLocks noChangeArrowheads="1"/>
          </p:cNvSpPr>
          <p:nvPr/>
        </p:nvSpPr>
        <p:spPr bwMode="auto">
          <a:xfrm>
            <a:off x="7668344" y="2852936"/>
            <a:ext cx="936625" cy="1366837"/>
          </a:xfrm>
          <a:prstGeom prst="cloudCallout">
            <a:avLst>
              <a:gd name="adj1" fmla="val -206440"/>
              <a:gd name="adj2" fmla="val -68003"/>
            </a:avLst>
          </a:prstGeom>
          <a:solidFill>
            <a:srgbClr val="FFFF00"/>
          </a:solidFill>
          <a:ln w="38100">
            <a:solidFill>
              <a:srgbClr val="FF00FF"/>
            </a:solidFill>
            <a:round/>
          </a:ln>
          <a:effectLst/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endParaRPr lang="en-US" altLang="zh-CN" sz="2800" b="1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3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3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7" grpId="0"/>
      <p:bldP spid="153608" grpId="0"/>
      <p:bldP spid="153609" grpId="0"/>
      <p:bldP spid="153610" grpId="0"/>
      <p:bldP spid="1536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10"/>
          <p:cNvSpPr txBox="1">
            <a:spLocks noChangeArrowheads="1"/>
          </p:cNvSpPr>
          <p:nvPr/>
        </p:nvSpPr>
        <p:spPr bwMode="auto">
          <a:xfrm>
            <a:off x="884015" y="419100"/>
            <a:ext cx="181577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endParaRPr lang="zh-CN" altLang="en-US" sz="24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2468" name="TextBox 5"/>
          <p:cNvSpPr txBox="1">
            <a:spLocks noChangeArrowheads="1"/>
          </p:cNvSpPr>
          <p:nvPr/>
        </p:nvSpPr>
        <p:spPr bwMode="auto">
          <a:xfrm>
            <a:off x="1187450" y="1196752"/>
            <a:ext cx="1350963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ea typeface="华文行楷" panose="02010800040101010101" pitchFamily="2" charset="-122"/>
              </a:rPr>
              <a:t>1)</a:t>
            </a:r>
            <a:r>
              <a:rPr lang="el-GR" altLang="zh-CN" sz="3600" dirty="0">
                <a:ea typeface="华文行楷" panose="02010800040101010101" pitchFamily="2" charset="-122"/>
              </a:rPr>
              <a:t>Φ</a:t>
            </a:r>
            <a:endParaRPr lang="en-US" altLang="zh-CN" sz="3600" dirty="0"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3600" dirty="0"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3600" dirty="0"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3600" dirty="0"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3600" dirty="0"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ea typeface="华文行楷" panose="02010800040101010101" pitchFamily="2" charset="-122"/>
              </a:rPr>
              <a:t>2){</a:t>
            </a:r>
            <a:r>
              <a:rPr lang="el-GR" altLang="zh-CN" sz="3600" dirty="0">
                <a:ea typeface="华文行楷" panose="02010800040101010101" pitchFamily="2" charset="-122"/>
              </a:rPr>
              <a:t>Φ</a:t>
            </a:r>
            <a:r>
              <a:rPr lang="en-US" altLang="zh-CN" sz="3600" dirty="0">
                <a:ea typeface="华文行楷" panose="02010800040101010101" pitchFamily="2" charset="-122"/>
              </a:rPr>
              <a:t>}</a:t>
            </a:r>
            <a:endParaRPr lang="en-US" altLang="zh-CN" sz="3600" dirty="0"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3600" dirty="0"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3600" dirty="0"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 dirty="0">
              <a:ea typeface="华文行楷" panose="02010800040101010101" pitchFamily="2" charset="-122"/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1116012" y="2420888"/>
            <a:ext cx="806450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请问：任何集合的幂集不可能为空？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>
                <a:spLocks noChangeArrowheads="1"/>
              </p:cNvSpPr>
              <p:nvPr/>
            </p:nvSpPr>
            <p:spPr bwMode="auto">
              <a:xfrm>
                <a:off x="2555776" y="3861048"/>
                <a:ext cx="4824238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 smtClean="0">
                          <a:latin typeface="Cambria Math"/>
                          <a:ea typeface="华文行楷" pitchFamily="2" charset="-122"/>
                        </a:rPr>
                        <m:t>𝜌</m:t>
                      </m:r>
                      <m:d>
                        <m:d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  <a:ea typeface="华文行楷" pitchFamily="2" charset="-122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  <a:ea typeface="华文行楷" pitchFamily="2" charset="-122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3600" b="0" i="1" smtClean="0">
                                  <a:latin typeface="Cambria Math"/>
                                  <a:ea typeface="Cambria Math"/>
                                </a:rPr>
                                <m:t>Φ</m:t>
                              </m:r>
                            </m:e>
                          </m:d>
                        </m:e>
                      </m:d>
                      <m:r>
                        <a:rPr lang="en-US" altLang="zh-CN" sz="3600" b="0" i="1" smtClean="0">
                          <a:latin typeface="Cambria Math"/>
                          <a:ea typeface="华文行楷" pitchFamily="2" charset="-122"/>
                        </a:rPr>
                        <m:t>={</m:t>
                      </m:r>
                      <m:r>
                        <m:rPr>
                          <m:sty m:val="p"/>
                        </m:rPr>
                        <a:rPr lang="el-GR" altLang="zh-CN" sz="3600" b="0" i="1" smtClean="0">
                          <a:latin typeface="Cambria Math"/>
                          <a:ea typeface="Cambria Math"/>
                        </a:rPr>
                        <m:t>Φ</m:t>
                      </m:r>
                      <m:r>
                        <a:rPr lang="en-US" altLang="zh-CN" sz="3600" b="0" i="1" smtClean="0">
                          <a:latin typeface="Cambria Math"/>
                          <a:ea typeface="Cambria Math"/>
                        </a:rPr>
                        <m:t>,{</m:t>
                      </m:r>
                      <m:r>
                        <m:rPr>
                          <m:sty m:val="p"/>
                        </m:rPr>
                        <a:rPr lang="el-GR" altLang="zh-CN" sz="3600" b="0" i="1" smtClean="0">
                          <a:latin typeface="Cambria Math"/>
                          <a:ea typeface="Cambria Math"/>
                        </a:rPr>
                        <m:t>Φ</m:t>
                      </m:r>
                      <m:r>
                        <a:rPr lang="en-US" altLang="zh-CN" sz="3600" b="0" i="1" smtClean="0">
                          <a:latin typeface="Cambria Math"/>
                          <a:ea typeface="Cambria Math"/>
                        </a:rPr>
                        <m:t>}</m:t>
                      </m:r>
                      <m:r>
                        <a:rPr lang="en-US" altLang="zh-CN" sz="3600" b="0" i="1" smtClean="0">
                          <a:latin typeface="Cambria Math"/>
                          <a:ea typeface="华文行楷" pitchFamily="2" charset="-122"/>
                        </a:rPr>
                        <m:t>}</m:t>
                      </m:r>
                    </m:oMath>
                  </m:oMathPara>
                </a14:m>
                <a:endParaRPr lang="zh-CN" altLang="en-US" sz="3600" dirty="0">
                  <a:ea typeface="华文行楷" pitchFamily="2" charset="-122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5776" y="3861048"/>
                <a:ext cx="4824238" cy="646331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10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2693292" y="1198493"/>
                <a:ext cx="263572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𝝆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𝝓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={</m:t>
                      </m:r>
                      <m:r>
                        <a:rPr lang="zh-CN" altLang="en-US" b="1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𝝓</m:t>
                      </m:r>
                      <m:r>
                        <a:rPr lang="en-US" altLang="zh-CN" b="1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altLang="zh-CN" b="1" dirty="0">
                  <a:solidFill>
                    <a:srgbClr val="0033CC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292" y="1198493"/>
                <a:ext cx="2635722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idx="1"/>
          </p:nvPr>
        </p:nvSpPr>
        <p:spPr>
          <a:xfrm>
            <a:off x="1413048" y="1052736"/>
            <a:ext cx="7263408" cy="2591494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若集合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为由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个元素组成的有限集，</a:t>
            </a:r>
            <a:endParaRPr lang="en-US" altLang="zh-CN" sz="32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zh-CN" altLang="en-US" sz="32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32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(A)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为有限且</a:t>
            </a:r>
            <a:endParaRPr lang="zh-CN" altLang="en-US" sz="32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lang="en-US" altLang="zh-CN" sz="32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492" name="Text Box 5"/>
          <p:cNvSpPr txBox="1">
            <a:spLocks noChangeArrowheads="1"/>
          </p:cNvSpPr>
          <p:nvPr/>
        </p:nvSpPr>
        <p:spPr bwMode="auto">
          <a:xfrm>
            <a:off x="906264" y="404664"/>
            <a:ext cx="25856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定理</a:t>
            </a:r>
            <a:endParaRPr lang="zh-CN" altLang="en-US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3493" name="Rectangle 23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anose="02010800040101010101" pitchFamily="2" charset="-122"/>
            </a:endParaRPr>
          </a:p>
        </p:txBody>
      </p:sp>
      <p:graphicFrame>
        <p:nvGraphicFramePr>
          <p:cNvPr id="68630" name="Object 22"/>
          <p:cNvGraphicFramePr>
            <a:graphicFrameLocks noChangeAspect="1"/>
          </p:cNvGraphicFramePr>
          <p:nvPr/>
        </p:nvGraphicFramePr>
        <p:xfrm>
          <a:off x="7084326" y="3220364"/>
          <a:ext cx="677863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5" name="公式" r:id="rId1" imgW="165100" imgH="177800" progId="Equation.3">
                  <p:embed/>
                </p:oleObj>
              </mc:Choice>
              <mc:Fallback>
                <p:oleObj name="公式" r:id="rId1" imgW="165100" imgH="177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4326" y="3220364"/>
                        <a:ext cx="677863" cy="757237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043608" y="3331270"/>
                <a:ext cx="18185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zh-CN" altLang="en-US" b="1" i="0" smtClean="0">
                              <a:cs typeface="Times New Roman" panose="02020603050405020304" pitchFamily="18" charset="0"/>
                            </a:rPr>
                            <m:t>ρ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CN" b="1" i="0" smtClean="0"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en-US" altLang="zh-CN" b="1" i="0" smtClean="0"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b="1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331270"/>
                <a:ext cx="1818575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2699792" y="3140968"/>
            <a:ext cx="39485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indent="-609600">
              <a:lnSpc>
                <a:spcPct val="150000"/>
              </a:lnSpc>
              <a:buClr>
                <a:schemeClr val="tx2"/>
              </a:buClr>
            </a:pPr>
            <a:r>
              <a:rPr lang="en-US" altLang="zh-CN" sz="32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3200" b="1" baseline="-30000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3200" b="1" baseline="30000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32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+ C</a:t>
            </a:r>
            <a:r>
              <a:rPr lang="en-US" altLang="zh-CN" sz="3200" b="1" baseline="-30000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3200" b="1" baseline="30000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32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3200" b="1" baseline="30000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… + </a:t>
            </a:r>
            <a:r>
              <a:rPr lang="en-US" altLang="zh-CN" sz="3200" b="1" dirty="0" err="1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3200" b="1" baseline="-30000" dirty="0" err="1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3200" b="1" baseline="30000" dirty="0" err="1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3200" b="1" baseline="30000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endParaRPr lang="en-US" altLang="zh-CN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539552" y="2430016"/>
            <a:ext cx="792088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§1.4  </a:t>
            </a:r>
            <a:r>
              <a:rPr lang="zh-CN" altLang="en-US" sz="44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集合恒等式的证明</a:t>
            </a:r>
            <a:endParaRPr lang="zh-CN" altLang="en-US" sz="4400" b="1" dirty="0">
              <a:solidFill>
                <a:srgbClr val="0033CC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413916"/>
            <a:ext cx="8208963" cy="13589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第一章   集合论初步</a:t>
            </a:r>
            <a:r>
              <a:rPr lang="zh-CN" altLang="en-US" sz="3200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3200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339752" y="1789282"/>
            <a:ext cx="5760640" cy="3528717"/>
          </a:xfrm>
        </p:spPr>
        <p:txBody>
          <a:bodyPr/>
          <a:lstStyle/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§1.1 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集合的基本概念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§1.2 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集合代数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80000"/>
              </a:lnSpc>
              <a:buNone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§1.3 </a:t>
            </a: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幂集</a:t>
            </a:r>
            <a:endParaRPr lang="en-US" altLang="zh-CN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80000"/>
              </a:lnSpc>
              <a:buNone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§4.2 </a:t>
            </a: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容斥定理</a:t>
            </a:r>
            <a:endParaRPr lang="en-US" altLang="zh-CN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37953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6" name="爆炸形 2 5"/>
          <p:cNvSpPr>
            <a:spLocks noChangeArrowheads="1"/>
          </p:cNvSpPr>
          <p:nvPr/>
        </p:nvSpPr>
        <p:spPr bwMode="auto">
          <a:xfrm>
            <a:off x="3923928" y="3454660"/>
            <a:ext cx="2087563" cy="1457584"/>
          </a:xfrm>
          <a:prstGeom prst="irregularSeal2">
            <a:avLst/>
          </a:prstGeom>
          <a:gradFill rotWithShape="0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15875" algn="ctr">
            <a:solidFill>
              <a:srgbClr val="0033CC"/>
            </a:solidFill>
            <a:rou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37632" y="1647450"/>
            <a:ext cx="792088" cy="3869782"/>
            <a:chOff x="3779912" y="771550"/>
            <a:chExt cx="792088" cy="3869782"/>
          </a:xfrm>
        </p:grpSpPr>
        <p:grpSp>
          <p:nvGrpSpPr>
            <p:cNvPr id="9" name="组合 8"/>
            <p:cNvGrpSpPr/>
            <p:nvPr/>
          </p:nvGrpSpPr>
          <p:grpSpPr>
            <a:xfrm>
              <a:off x="3780000" y="1779662"/>
              <a:ext cx="792000" cy="792000"/>
              <a:chOff x="4101215" y="3791072"/>
              <a:chExt cx="792000" cy="792000"/>
            </a:xfrm>
          </p:grpSpPr>
          <p:sp>
            <p:nvSpPr>
              <p:cNvPr id="19" name="MH_Other_2"/>
              <p:cNvSpPr/>
              <p:nvPr>
                <p:custDataLst>
                  <p:tags r:id="rId2"/>
                </p:custDataLst>
              </p:nvPr>
            </p:nvSpPr>
            <p:spPr>
              <a:xfrm>
                <a:off x="4101215" y="3791072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MH_Title_1"/>
              <p:cNvSpPr/>
              <p:nvPr>
                <p:custDataLst>
                  <p:tags r:id="rId3"/>
                </p:custDataLst>
              </p:nvPr>
            </p:nvSpPr>
            <p:spPr>
              <a:xfrm>
                <a:off x="4245143" y="3935088"/>
                <a:ext cx="540000" cy="540000"/>
              </a:xfrm>
              <a:prstGeom prst="ellipse">
                <a:avLst/>
              </a:prstGeom>
              <a:solidFill>
                <a:srgbClr val="00990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r>
                  <a:rPr lang="en-US" altLang="zh-CN" sz="1600" dirty="0">
                    <a:latin typeface="Impact" panose="020B0806030902050204" pitchFamily="34" charset="0"/>
                  </a:rPr>
                  <a:t>02</a:t>
                </a:r>
                <a:endParaRPr lang="en-US" altLang="zh-CN" sz="1600" dirty="0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3779912" y="2806423"/>
              <a:ext cx="792000" cy="792000"/>
              <a:chOff x="4157228" y="2907513"/>
              <a:chExt cx="792000" cy="792000"/>
            </a:xfrm>
          </p:grpSpPr>
          <p:sp>
            <p:nvSpPr>
              <p:cNvPr id="17" name="MH_Other_2"/>
              <p:cNvSpPr/>
              <p:nvPr>
                <p:custDataLst>
                  <p:tags r:id="rId4"/>
                </p:custDataLst>
              </p:nvPr>
            </p:nvSpPr>
            <p:spPr>
              <a:xfrm>
                <a:off x="4157228" y="2907513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MH_Title_1"/>
              <p:cNvSpPr/>
              <p:nvPr>
                <p:custDataLst>
                  <p:tags r:id="rId5"/>
                </p:custDataLst>
              </p:nvPr>
            </p:nvSpPr>
            <p:spPr>
              <a:xfrm>
                <a:off x="4283228" y="3065566"/>
                <a:ext cx="540000" cy="540000"/>
              </a:xfrm>
              <a:prstGeom prst="ellipse">
                <a:avLst/>
              </a:prstGeom>
              <a:solidFill>
                <a:srgbClr val="00990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r>
                  <a:rPr lang="en-US" altLang="zh-CN" sz="1600" dirty="0">
                    <a:latin typeface="Impact" panose="020B0806030902050204" pitchFamily="34" charset="0"/>
                  </a:rPr>
                  <a:t>03</a:t>
                </a:r>
                <a:endParaRPr lang="en-US" altLang="zh-CN" sz="1600" dirty="0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779912" y="3849332"/>
              <a:ext cx="792000" cy="792000"/>
              <a:chOff x="4157228" y="4958534"/>
              <a:chExt cx="792000" cy="792000"/>
            </a:xfrm>
          </p:grpSpPr>
          <p:sp>
            <p:nvSpPr>
              <p:cNvPr id="15" name="MH_Other_2"/>
              <p:cNvSpPr/>
              <p:nvPr>
                <p:custDataLst>
                  <p:tags r:id="rId6"/>
                </p:custDataLst>
              </p:nvPr>
            </p:nvSpPr>
            <p:spPr>
              <a:xfrm>
                <a:off x="4157228" y="4958534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MH_Title_1"/>
              <p:cNvSpPr/>
              <p:nvPr>
                <p:custDataLst>
                  <p:tags r:id="rId7"/>
                </p:custDataLst>
              </p:nvPr>
            </p:nvSpPr>
            <p:spPr>
              <a:xfrm>
                <a:off x="4283228" y="5085168"/>
                <a:ext cx="540000" cy="540000"/>
              </a:xfrm>
              <a:prstGeom prst="ellipse">
                <a:avLst/>
              </a:prstGeom>
              <a:solidFill>
                <a:srgbClr val="00990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r>
                  <a:rPr lang="en-US" altLang="zh-CN" sz="1600" dirty="0">
                    <a:latin typeface="Impact" panose="020B0806030902050204" pitchFamily="34" charset="0"/>
                  </a:rPr>
                  <a:t>04</a:t>
                </a:r>
                <a:endParaRPr lang="en-US" altLang="zh-CN" sz="1600" dirty="0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779912" y="771550"/>
              <a:ext cx="792000" cy="792000"/>
              <a:chOff x="4157228" y="3968984"/>
              <a:chExt cx="792000" cy="792000"/>
            </a:xfrm>
          </p:grpSpPr>
          <p:sp>
            <p:nvSpPr>
              <p:cNvPr id="13" name="MH_Other_2"/>
              <p:cNvSpPr/>
              <p:nvPr>
                <p:custDataLst>
                  <p:tags r:id="rId8"/>
                </p:custDataLst>
              </p:nvPr>
            </p:nvSpPr>
            <p:spPr>
              <a:xfrm>
                <a:off x="4157228" y="3968984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MH_Title_1"/>
              <p:cNvSpPr/>
              <p:nvPr>
                <p:custDataLst>
                  <p:tags r:id="rId9"/>
                </p:custDataLst>
              </p:nvPr>
            </p:nvSpPr>
            <p:spPr>
              <a:xfrm>
                <a:off x="4301244" y="4094984"/>
                <a:ext cx="540000" cy="540000"/>
              </a:xfrm>
              <a:prstGeom prst="ellipse">
                <a:avLst/>
              </a:prstGeom>
              <a:solidFill>
                <a:srgbClr val="00990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r>
                  <a:rPr lang="en-US" altLang="zh-CN" sz="1600" dirty="0">
                    <a:latin typeface="Impact" panose="020B0806030902050204" pitchFamily="34" charset="0"/>
                  </a:rPr>
                  <a:t>01</a:t>
                </a:r>
                <a:endParaRPr lang="en-US" altLang="zh-CN" sz="1600" dirty="0">
                  <a:latin typeface="Impact" panose="020B0806030902050204" pitchFamily="34" charset="0"/>
                </a:endParaRPr>
              </a:p>
            </p:txBody>
          </p:sp>
        </p:grp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5"/>
          <p:cNvSpPr txBox="1">
            <a:spLocks noChangeArrowheads="1"/>
          </p:cNvSpPr>
          <p:nvPr/>
        </p:nvSpPr>
        <p:spPr bwMode="auto">
          <a:xfrm>
            <a:off x="663128" y="385500"/>
            <a:ext cx="40528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集合恒等式的证明</a:t>
            </a:r>
            <a:endParaRPr lang="zh-CN" altLang="en-US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5540" name="Text Box 6"/>
          <p:cNvSpPr txBox="1">
            <a:spLocks noChangeArrowheads="1"/>
          </p:cNvSpPr>
          <p:nvPr/>
        </p:nvSpPr>
        <p:spPr bwMode="auto">
          <a:xfrm>
            <a:off x="1763688" y="2121963"/>
            <a:ext cx="334929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 基本定义法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7943" name="Text Box 7"/>
          <p:cNvSpPr txBox="1">
            <a:spLocks noChangeArrowheads="1"/>
          </p:cNvSpPr>
          <p:nvPr/>
        </p:nvSpPr>
        <p:spPr bwMode="auto">
          <a:xfrm>
            <a:off x="1763688" y="3429000"/>
            <a:ext cx="338390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）公式法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16"/>
          <p:cNvSpPr>
            <a:spLocks noChangeArrowheads="1"/>
          </p:cNvSpPr>
          <p:nvPr/>
        </p:nvSpPr>
        <p:spPr bwMode="auto">
          <a:xfrm>
            <a:off x="0" y="3057853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6564" name="Text Box 21"/>
          <p:cNvSpPr txBox="1">
            <a:spLocks noChangeArrowheads="1"/>
          </p:cNvSpPr>
          <p:nvPr/>
        </p:nvSpPr>
        <p:spPr bwMode="auto">
          <a:xfrm>
            <a:off x="795437" y="366450"/>
            <a:ext cx="26240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基本定义法</a:t>
            </a:r>
            <a:endParaRPr lang="zh-CN" altLang="en-US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565" name="Text Box 23"/>
          <p:cNvSpPr txBox="1">
            <a:spLocks noChangeArrowheads="1"/>
          </p:cNvSpPr>
          <p:nvPr/>
        </p:nvSpPr>
        <p:spPr bwMode="auto">
          <a:xfrm>
            <a:off x="1097780" y="1319423"/>
            <a:ext cx="750666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基本定义法：集合以及集合之间关系的定义。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6566" name="Rectangle 26"/>
          <p:cNvSpPr>
            <a:spLocks noChangeArrowheads="1"/>
          </p:cNvSpPr>
          <p:nvPr/>
        </p:nvSpPr>
        <p:spPr bwMode="auto">
          <a:xfrm>
            <a:off x="0" y="3052000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6567" name="Rectangle 30"/>
          <p:cNvSpPr>
            <a:spLocks noChangeArrowheads="1"/>
          </p:cNvSpPr>
          <p:nvPr/>
        </p:nvSpPr>
        <p:spPr bwMode="auto">
          <a:xfrm>
            <a:off x="0" y="3071050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477" name="Object 29"/>
              <p:cNvSpPr txBox="1"/>
              <p:nvPr/>
            </p:nvSpPr>
            <p:spPr bwMode="auto">
              <a:xfrm>
                <a:off x="4643438" y="2420938"/>
                <a:ext cx="2160587" cy="9604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4477" name="Object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3438" y="2420938"/>
                <a:ext cx="2160587" cy="960437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6569" name="Rectangle 32"/>
          <p:cNvSpPr>
            <a:spLocks noChangeArrowheads="1"/>
          </p:cNvSpPr>
          <p:nvPr/>
        </p:nvSpPr>
        <p:spPr bwMode="auto">
          <a:xfrm>
            <a:off x="0" y="3071050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479" name="Object 31"/>
              <p:cNvSpPr txBox="1"/>
              <p:nvPr/>
            </p:nvSpPr>
            <p:spPr bwMode="auto">
              <a:xfrm>
                <a:off x="4643438" y="4013200"/>
                <a:ext cx="2087562" cy="92868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4479" name="Object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3438" y="4013200"/>
                <a:ext cx="2087562" cy="92868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04481" name="Text Box 33"/>
          <p:cNvSpPr txBox="1">
            <a:spLocks noChangeArrowheads="1"/>
          </p:cNvSpPr>
          <p:nvPr/>
        </p:nvSpPr>
        <p:spPr bwMode="auto">
          <a:xfrm>
            <a:off x="1619771" y="2564904"/>
            <a:ext cx="2016125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A=B</a:t>
            </a:r>
            <a:endParaRPr lang="en-US" altLang="zh-CN" sz="36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2" name="左右箭头 1"/>
          <p:cNvSpPr/>
          <p:nvPr/>
        </p:nvSpPr>
        <p:spPr>
          <a:xfrm>
            <a:off x="2843808" y="2636912"/>
            <a:ext cx="1584176" cy="504496"/>
          </a:xfrm>
          <a:prstGeom prst="leftRightArrow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81" grpId="0"/>
      <p:bldP spid="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5"/>
          <p:cNvSpPr txBox="1">
            <a:spLocks noChangeArrowheads="1"/>
          </p:cNvSpPr>
          <p:nvPr/>
        </p:nvSpPr>
        <p:spPr bwMode="auto">
          <a:xfrm>
            <a:off x="683568" y="404664"/>
            <a:ext cx="40528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基本定义法</a:t>
            </a:r>
            <a:r>
              <a:rPr lang="en-US" altLang="zh-CN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证明</a:t>
            </a:r>
            <a:endParaRPr lang="zh-CN" altLang="en-US" sz="2800" b="1" dirty="0">
              <a:solidFill>
                <a:srgbClr val="0033CC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588" name="Text Box 6"/>
          <p:cNvSpPr txBox="1">
            <a:spLocks noChangeArrowheads="1"/>
          </p:cNvSpPr>
          <p:nvPr/>
        </p:nvSpPr>
        <p:spPr bwMode="auto">
          <a:xfrm>
            <a:off x="1043608" y="1196752"/>
            <a:ext cx="125897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证明：</a:t>
            </a:r>
            <a:endParaRPr lang="zh-CN" altLang="en-US" sz="28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589" name="Object 7"/>
              <p:cNvSpPr txBox="1"/>
              <p:nvPr/>
            </p:nvSpPr>
            <p:spPr bwMode="auto">
              <a:xfrm>
                <a:off x="2268538" y="1016000"/>
                <a:ext cx="2735262" cy="68421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7589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8538" y="1016000"/>
                <a:ext cx="2735262" cy="684213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68968" name="Line 8"/>
          <p:cNvSpPr>
            <a:spLocks noChangeShapeType="1"/>
          </p:cNvSpPr>
          <p:nvPr/>
        </p:nvSpPr>
        <p:spPr bwMode="auto">
          <a:xfrm>
            <a:off x="2411760" y="1700808"/>
            <a:ext cx="10795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8969" name="Line 9"/>
          <p:cNvSpPr>
            <a:spLocks noChangeShapeType="1"/>
          </p:cNvSpPr>
          <p:nvPr/>
        </p:nvSpPr>
        <p:spPr bwMode="auto">
          <a:xfrm>
            <a:off x="3923928" y="1700808"/>
            <a:ext cx="10795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592" name="Text Box 10"/>
          <p:cNvSpPr txBox="1">
            <a:spLocks noChangeArrowheads="1"/>
          </p:cNvSpPr>
          <p:nvPr/>
        </p:nvSpPr>
        <p:spPr bwMode="auto">
          <a:xfrm>
            <a:off x="936760" y="2111511"/>
            <a:ext cx="125897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证明：</a:t>
            </a:r>
            <a:endParaRPr lang="zh-CN" altLang="en-US" sz="28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593" name="Rectangle 12"/>
          <p:cNvSpPr>
            <a:spLocks noChangeArrowheads="1"/>
          </p:cNvSpPr>
          <p:nvPr/>
        </p:nvSpPr>
        <p:spPr bwMode="auto">
          <a:xfrm>
            <a:off x="0" y="3075813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8971" name="Object 11"/>
              <p:cNvSpPr txBox="1"/>
              <p:nvPr/>
            </p:nvSpPr>
            <p:spPr bwMode="auto">
              <a:xfrm>
                <a:off x="2124075" y="2060575"/>
                <a:ext cx="2305050" cy="57626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8971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4075" y="2060575"/>
                <a:ext cx="2305050" cy="57626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7595" name="Rectangle 14"/>
          <p:cNvSpPr>
            <a:spLocks noChangeArrowheads="1"/>
          </p:cNvSpPr>
          <p:nvPr/>
        </p:nvSpPr>
        <p:spPr bwMode="auto">
          <a:xfrm>
            <a:off x="0" y="3071050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8973" name="Object 13"/>
              <p:cNvSpPr txBox="1"/>
              <p:nvPr/>
            </p:nvSpPr>
            <p:spPr bwMode="auto">
              <a:xfrm>
                <a:off x="2195513" y="2997200"/>
                <a:ext cx="3024187" cy="66516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且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∉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8973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513" y="2997200"/>
                <a:ext cx="3024187" cy="66516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7597" name="Rectangle 16"/>
          <p:cNvSpPr>
            <a:spLocks noChangeArrowheads="1"/>
          </p:cNvSpPr>
          <p:nvPr/>
        </p:nvSpPr>
        <p:spPr bwMode="auto">
          <a:xfrm>
            <a:off x="0" y="3052000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8975" name="Object 15"/>
              <p:cNvSpPr txBox="1"/>
              <p:nvPr/>
            </p:nvSpPr>
            <p:spPr bwMode="auto">
              <a:xfrm>
                <a:off x="2124075" y="4005263"/>
                <a:ext cx="2879725" cy="760412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且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8975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4075" y="4005263"/>
                <a:ext cx="2879725" cy="76041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7599" name="Rectangle 18"/>
          <p:cNvSpPr>
            <a:spLocks noChangeArrowheads="1"/>
          </p:cNvSpPr>
          <p:nvPr/>
        </p:nvSpPr>
        <p:spPr bwMode="auto">
          <a:xfrm>
            <a:off x="0" y="3052000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8977" name="Object 17"/>
              <p:cNvSpPr txBox="1"/>
              <p:nvPr/>
            </p:nvSpPr>
            <p:spPr bwMode="auto">
              <a:xfrm>
                <a:off x="2411413" y="5229225"/>
                <a:ext cx="2232025" cy="7874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8977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1413" y="5229225"/>
                <a:ext cx="2232025" cy="7874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7604" name="Rectangle 23"/>
          <p:cNvSpPr>
            <a:spLocks noChangeArrowheads="1"/>
          </p:cNvSpPr>
          <p:nvPr/>
        </p:nvSpPr>
        <p:spPr bwMode="auto">
          <a:xfrm>
            <a:off x="0" y="3052000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8982" name="Object 22"/>
              <p:cNvSpPr txBox="1"/>
              <p:nvPr/>
            </p:nvSpPr>
            <p:spPr bwMode="auto">
              <a:xfrm>
                <a:off x="5435600" y="3500438"/>
                <a:ext cx="3384550" cy="82073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8982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5600" y="3500438"/>
                <a:ext cx="3384550" cy="82073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>
                <a:solidFill>
                  <a:srgbClr val="800000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22" name="Picture 5" descr="STATBAR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2" name="右箭头 1"/>
          <p:cNvSpPr/>
          <p:nvPr/>
        </p:nvSpPr>
        <p:spPr>
          <a:xfrm>
            <a:off x="899592" y="3075813"/>
            <a:ext cx="1080120" cy="501588"/>
          </a:xfrm>
          <a:prstGeom prst="rightArrow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899592" y="4221088"/>
            <a:ext cx="1080120" cy="501588"/>
          </a:xfrm>
          <a:prstGeom prst="rightArrow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899592" y="5303676"/>
            <a:ext cx="1080120" cy="501588"/>
          </a:xfrm>
          <a:prstGeom prst="rightArrow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8" grpId="0" animBg="1"/>
      <p:bldP spid="168969" grpId="0" animBg="1"/>
      <p:bldP spid="2" grpId="0" animBg="1"/>
      <p:bldP spid="23" grpId="0" animBg="1"/>
      <p:bldP spid="2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Text Box 7"/>
          <p:cNvSpPr txBox="1">
            <a:spLocks noChangeArrowheads="1"/>
          </p:cNvSpPr>
          <p:nvPr/>
        </p:nvSpPr>
        <p:spPr bwMode="auto">
          <a:xfrm>
            <a:off x="1043608" y="385500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练习：</a:t>
            </a:r>
            <a:endParaRPr lang="zh-CN" altLang="en-US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8614" name="Rectangle 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anose="02010800040101010101" pitchFamily="2" charset="-122"/>
            </a:endParaRPr>
          </a:p>
        </p:txBody>
      </p:sp>
      <p:graphicFrame>
        <p:nvGraphicFramePr>
          <p:cNvPr id="169992" name="Object 8"/>
          <p:cNvGraphicFramePr>
            <a:graphicFrameLocks noChangeAspect="1"/>
          </p:cNvGraphicFramePr>
          <p:nvPr/>
        </p:nvGraphicFramePr>
        <p:xfrm>
          <a:off x="2124075" y="1916832"/>
          <a:ext cx="244792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06" name="公式" r:id="rId1" imgW="736600" imgH="228600" progId="Equation.3">
                  <p:embed/>
                </p:oleObj>
              </mc:Choice>
              <mc:Fallback>
                <p:oleObj name="公式" r:id="rId1" imgW="7366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916832"/>
                        <a:ext cx="244792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4" name="Text Box 10"/>
          <p:cNvSpPr txBox="1">
            <a:spLocks noChangeArrowheads="1"/>
          </p:cNvSpPr>
          <p:nvPr/>
        </p:nvSpPr>
        <p:spPr bwMode="auto">
          <a:xfrm>
            <a:off x="864752" y="2060848"/>
            <a:ext cx="125897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证明：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618" name="Rectangle 1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anose="02010800040101010101" pitchFamily="2" charset="-122"/>
            </a:endParaRPr>
          </a:p>
        </p:txBody>
      </p:sp>
      <p:graphicFrame>
        <p:nvGraphicFramePr>
          <p:cNvPr id="169996" name="Object 12"/>
          <p:cNvGraphicFramePr>
            <a:graphicFrameLocks noChangeAspect="1"/>
          </p:cNvGraphicFramePr>
          <p:nvPr/>
        </p:nvGraphicFramePr>
        <p:xfrm>
          <a:off x="2268587" y="2636912"/>
          <a:ext cx="33115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07" name="公式" r:id="rId3" imgW="850900" imgH="228600" progId="Equation.3">
                  <p:embed/>
                </p:oleObj>
              </mc:Choice>
              <mc:Fallback>
                <p:oleObj name="公式" r:id="rId3" imgW="8509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87" y="2636912"/>
                        <a:ext cx="331152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0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anose="02010800040101010101" pitchFamily="2" charset="-122"/>
            </a:endParaRPr>
          </a:p>
        </p:txBody>
      </p:sp>
      <p:graphicFrame>
        <p:nvGraphicFramePr>
          <p:cNvPr id="169998" name="Object 14"/>
          <p:cNvGraphicFramePr>
            <a:graphicFrameLocks noChangeAspect="1"/>
          </p:cNvGraphicFramePr>
          <p:nvPr/>
        </p:nvGraphicFramePr>
        <p:xfrm>
          <a:off x="2267818" y="3645024"/>
          <a:ext cx="381635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08" name="公式" r:id="rId5" imgW="862965" imgH="190500" progId="Equation.3">
                  <p:embed/>
                </p:oleObj>
              </mc:Choice>
              <mc:Fallback>
                <p:oleObj name="公式" r:id="rId5" imgW="862965" imgH="190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818" y="3645024"/>
                        <a:ext cx="3816350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4" name="Rectangle 19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anose="02010800040101010101" pitchFamily="2" charset="-122"/>
            </a:endParaRPr>
          </a:p>
        </p:txBody>
      </p:sp>
      <p:graphicFrame>
        <p:nvGraphicFramePr>
          <p:cNvPr id="170002" name="Object 18"/>
          <p:cNvGraphicFramePr>
            <a:graphicFrameLocks noChangeAspect="1"/>
          </p:cNvGraphicFramePr>
          <p:nvPr/>
        </p:nvGraphicFramePr>
        <p:xfrm>
          <a:off x="2195736" y="4631853"/>
          <a:ext cx="2519363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09" name="公式" r:id="rId7" imgW="647700" imgH="190500" progId="Equation.3">
                  <p:embed/>
                </p:oleObj>
              </mc:Choice>
              <mc:Fallback>
                <p:oleObj name="公式" r:id="rId7" imgW="647700" imgH="1905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631853"/>
                        <a:ext cx="2519363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7" name="Rectangle 2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anose="02010800040101010101" pitchFamily="2" charset="-122"/>
            </a:endParaRPr>
          </a:p>
        </p:txBody>
      </p:sp>
      <p:graphicFrame>
        <p:nvGraphicFramePr>
          <p:cNvPr id="170005" name="Object 21"/>
          <p:cNvGraphicFramePr>
            <a:graphicFrameLocks noChangeAspect="1"/>
          </p:cNvGraphicFramePr>
          <p:nvPr/>
        </p:nvGraphicFramePr>
        <p:xfrm>
          <a:off x="2267744" y="5445224"/>
          <a:ext cx="248443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10" name="公式" r:id="rId9" imgW="647700" imgH="228600" progId="Equation.3">
                  <p:embed/>
                </p:oleObj>
              </mc:Choice>
              <mc:Fallback>
                <p:oleObj name="公式" r:id="rId9" imgW="64770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5445224"/>
                        <a:ext cx="2484437" cy="876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5" descr="STATBAR"/>
          <p:cNvPicPr preferRelativeResize="0"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195736" y="1107749"/>
                <a:ext cx="3547831" cy="6620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∪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e>
                      </m:acc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zh-CN" altLang="en-US" i="1" smtClean="0">
                          <a:latin typeface="Cambria Math"/>
                        </a:rPr>
                        <m:t>∩</m:t>
                      </m:r>
                      <m:acc>
                        <m:accPr>
                          <m:chr m:val="̅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107749"/>
                <a:ext cx="3547831" cy="66204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右箭头 2"/>
          <p:cNvSpPr/>
          <p:nvPr/>
        </p:nvSpPr>
        <p:spPr>
          <a:xfrm>
            <a:off x="612230" y="2852936"/>
            <a:ext cx="1511498" cy="546348"/>
          </a:xfrm>
          <a:prstGeom prst="rightArrow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611560" y="3789040"/>
            <a:ext cx="1511498" cy="546348"/>
          </a:xfrm>
          <a:prstGeom prst="rightArrow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611560" y="4725144"/>
            <a:ext cx="1511498" cy="546348"/>
          </a:xfrm>
          <a:prstGeom prst="rightArrow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611560" y="5589240"/>
            <a:ext cx="1511498" cy="546348"/>
          </a:xfrm>
          <a:prstGeom prst="rightArrow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6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6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7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7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 animBg="1"/>
      <p:bldP spid="24" grpId="0" animBg="1"/>
      <p:bldP spid="2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195736" y="1484784"/>
                <a:ext cx="35221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𝐴</m:t>
                      </m:r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r>
                        <a:rPr lang="en-US" altLang="zh-CN" b="0" i="1" smtClean="0">
                          <a:latin typeface="Cambria Math"/>
                        </a:rPr>
                        <m:t>𝐵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𝐴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∩~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484784"/>
                <a:ext cx="3522183" cy="646331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123728" y="2492896"/>
                <a:ext cx="53312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𝐴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⨁</m:t>
                      </m:r>
                      <m:r>
                        <a:rPr lang="en-US" altLang="zh-CN" b="0" i="1" smtClean="0">
                          <a:latin typeface="Cambria Math"/>
                        </a:rPr>
                        <m:t>𝐵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⋃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−(</m:t>
                      </m:r>
                      <m:r>
                        <a:rPr lang="en-US" altLang="zh-CN" b="0" i="1" smtClean="0">
                          <a:latin typeface="Cambria Math"/>
                        </a:rPr>
                        <m:t>𝐴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∩</m:t>
                      </m:r>
                      <m:r>
                        <a:rPr lang="en-US" altLang="zh-CN" b="0" i="1" smtClean="0">
                          <a:latin typeface="Cambria Math"/>
                        </a:rPr>
                        <m:t>𝐵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2492896"/>
                <a:ext cx="5331268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123728" y="3212976"/>
                <a:ext cx="4532138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~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∪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=~</m:t>
                      </m:r>
                      <m:r>
                        <a:rPr lang="en-US" altLang="zh-CN" b="0" i="1" smtClean="0">
                          <a:latin typeface="Cambria Math"/>
                        </a:rPr>
                        <m:t>𝐴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∩</m:t>
                      </m:r>
                      <m:r>
                        <a:rPr lang="en-US" altLang="zh-CN" b="0" i="1" smtClean="0">
                          <a:latin typeface="Cambria Math"/>
                        </a:rPr>
                        <m:t>~</m:t>
                      </m:r>
                      <m:r>
                        <a:rPr lang="en-US" altLang="zh-CN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~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𝐴</m:t>
                          </m:r>
                          <m:r>
                            <a:rPr lang="en-US" altLang="zh-CN" i="1" smtClean="0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=~</m:t>
                      </m:r>
                      <m:r>
                        <a:rPr lang="en-US" altLang="zh-CN" i="1">
                          <a:latin typeface="Cambria Math"/>
                        </a:rPr>
                        <m:t>𝐴</m:t>
                      </m:r>
                      <m:r>
                        <a:rPr lang="en-US" altLang="zh-CN" i="1" smtClean="0">
                          <a:latin typeface="Cambria Math"/>
                          <a:ea typeface="Cambria Math"/>
                        </a:rPr>
                        <m:t>∪</m:t>
                      </m:r>
                      <m:r>
                        <a:rPr lang="en-US" altLang="zh-CN" i="1">
                          <a:latin typeface="Cambria Math"/>
                        </a:rPr>
                        <m:t>~</m:t>
                      </m:r>
                      <m:r>
                        <a:rPr lang="en-US" altLang="zh-CN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3212976"/>
                <a:ext cx="4532138" cy="230832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Text Box 5"/>
          <p:cNvSpPr txBox="1">
            <a:spLocks noChangeArrowheads="1"/>
          </p:cNvSpPr>
          <p:nvPr/>
        </p:nvSpPr>
        <p:spPr bwMode="auto">
          <a:xfrm>
            <a:off x="1043608" y="366450"/>
            <a:ext cx="21602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公式法</a:t>
            </a:r>
            <a:endParaRPr lang="zh-CN" altLang="en-US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660" name="Text Box 6"/>
          <p:cNvSpPr txBox="1">
            <a:spLocks noChangeArrowheads="1"/>
          </p:cNvSpPr>
          <p:nvPr/>
        </p:nvSpPr>
        <p:spPr bwMode="auto">
          <a:xfrm>
            <a:off x="971600" y="1103399"/>
            <a:ext cx="704006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公式法：利用已证明过的集合恒等式证明。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1015" name="Text Box 7"/>
          <p:cNvSpPr txBox="1">
            <a:spLocks noChangeArrowheads="1"/>
          </p:cNvSpPr>
          <p:nvPr/>
        </p:nvSpPr>
        <p:spPr bwMode="auto">
          <a:xfrm>
            <a:off x="1207299" y="1916832"/>
            <a:ext cx="38354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）∪    ∩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1016" name="Text Box 8"/>
          <p:cNvSpPr txBox="1">
            <a:spLocks noChangeArrowheads="1"/>
          </p:cNvSpPr>
          <p:nvPr/>
        </p:nvSpPr>
        <p:spPr bwMode="auto">
          <a:xfrm>
            <a:off x="1187624" y="2687575"/>
            <a:ext cx="576036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）补运算作用到单一集合上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1017" name="Text Box 9"/>
          <p:cNvSpPr txBox="1">
            <a:spLocks noChangeArrowheads="1"/>
          </p:cNvSpPr>
          <p:nvPr/>
        </p:nvSpPr>
        <p:spPr bwMode="auto">
          <a:xfrm>
            <a:off x="1187625" y="3479663"/>
            <a:ext cx="604867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）左右，右左，左中右，右中左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1018" name="Text Box 10"/>
          <p:cNvSpPr txBox="1">
            <a:spLocks noChangeArrowheads="1"/>
          </p:cNvSpPr>
          <p:nvPr/>
        </p:nvSpPr>
        <p:spPr bwMode="auto">
          <a:xfrm>
            <a:off x="1215970" y="4293096"/>
            <a:ext cx="717245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）根据基本运算符号的定义和运算定律转换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9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7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5" grpId="0"/>
      <p:bldP spid="171016" grpId="0"/>
      <p:bldP spid="171017" grpId="0"/>
      <p:bldP spid="17101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ext Box 5"/>
          <p:cNvSpPr txBox="1">
            <a:spLocks noChangeArrowheads="1"/>
          </p:cNvSpPr>
          <p:nvPr/>
        </p:nvSpPr>
        <p:spPr bwMode="auto">
          <a:xfrm>
            <a:off x="743620" y="347400"/>
            <a:ext cx="40528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公式</a:t>
            </a:r>
            <a:r>
              <a:rPr lang="zh-CN" altLang="en-US" sz="24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法证明</a:t>
            </a:r>
            <a:endParaRPr lang="zh-CN" altLang="en-US" sz="24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684" name="Text Box 6"/>
          <p:cNvSpPr txBox="1">
            <a:spLocks noChangeArrowheads="1"/>
          </p:cNvSpPr>
          <p:nvPr/>
        </p:nvSpPr>
        <p:spPr bwMode="auto">
          <a:xfrm>
            <a:off x="809625" y="1022350"/>
            <a:ext cx="5018018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证明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: </a:t>
            </a:r>
            <a:r>
              <a:rPr lang="en-US" altLang="zh-CN" sz="3600" dirty="0">
                <a:ea typeface="华文行楷" panose="0201080004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3600" dirty="0">
                <a:ea typeface="华文行楷" panose="02010800040101010101" pitchFamily="2" charset="-122"/>
                <a:cs typeface="Times New Roman" panose="02020603050405020304" pitchFamily="18" charset="0"/>
              </a:rPr>
              <a:t>A-B)-C=A-(B∪C)</a:t>
            </a:r>
            <a:endParaRPr lang="en-US" altLang="zh-CN" sz="3600" dirty="0"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2039" name="Text Box 7"/>
          <p:cNvSpPr txBox="1">
            <a:spLocks noChangeArrowheads="1"/>
          </p:cNvSpPr>
          <p:nvPr/>
        </p:nvSpPr>
        <p:spPr bwMode="auto">
          <a:xfrm>
            <a:off x="484968" y="2047875"/>
            <a:ext cx="1566752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证明：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2040" name="Text Box 8"/>
          <p:cNvSpPr txBox="1">
            <a:spLocks noChangeArrowheads="1"/>
          </p:cNvSpPr>
          <p:nvPr/>
        </p:nvSpPr>
        <p:spPr bwMode="auto">
          <a:xfrm>
            <a:off x="1908175" y="2066925"/>
            <a:ext cx="1730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ea typeface="华文行楷" panose="02010800040101010101" pitchFamily="2" charset="-122"/>
              </a:rPr>
              <a:t>(A-B)-C</a:t>
            </a:r>
            <a:endParaRPr lang="en-US" altLang="zh-CN" sz="3600" dirty="0">
              <a:ea typeface="华文行楷" panose="02010800040101010101" pitchFamily="2" charset="-122"/>
            </a:endParaRPr>
          </a:p>
        </p:txBody>
      </p:sp>
      <p:sp>
        <p:nvSpPr>
          <p:cNvPr id="71687" name="Rectangle 10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anose="020108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2041" name="Object 9"/>
              <p:cNvSpPr txBox="1"/>
              <p:nvPr/>
            </p:nvSpPr>
            <p:spPr bwMode="auto">
              <a:xfrm>
                <a:off x="3708400" y="1989138"/>
                <a:ext cx="2447925" cy="658812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2041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8400" y="1989138"/>
                <a:ext cx="2447925" cy="65881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1689" name="Rectangle 1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anose="020108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2043" name="Object 11"/>
              <p:cNvSpPr txBox="1"/>
              <p:nvPr/>
            </p:nvSpPr>
            <p:spPr bwMode="auto">
              <a:xfrm>
                <a:off x="1187450" y="3213100"/>
                <a:ext cx="2736850" cy="719138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)∩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2043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450" y="3213100"/>
                <a:ext cx="2736850" cy="71913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1691" name="Rectangle 1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anose="020108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2045" name="Object 13"/>
              <p:cNvSpPr txBox="1"/>
              <p:nvPr/>
            </p:nvSpPr>
            <p:spPr bwMode="auto">
              <a:xfrm>
                <a:off x="4067175" y="3157538"/>
                <a:ext cx="2952750" cy="77628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∩(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2045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7175" y="3157538"/>
                <a:ext cx="2952750" cy="77628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1693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anose="020108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2047" name="Object 15"/>
              <p:cNvSpPr txBox="1"/>
              <p:nvPr/>
            </p:nvSpPr>
            <p:spPr bwMode="auto">
              <a:xfrm>
                <a:off x="1187450" y="4581525"/>
                <a:ext cx="2881313" cy="75882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∩(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2047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450" y="4581525"/>
                <a:ext cx="2881313" cy="7588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1695" name="Rectangle 1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ea typeface="华文行楷" panose="020108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2049" name="Object 17"/>
              <p:cNvSpPr txBox="1"/>
              <p:nvPr/>
            </p:nvSpPr>
            <p:spPr bwMode="auto">
              <a:xfrm>
                <a:off x="4067175" y="4498288"/>
                <a:ext cx="3673475" cy="82867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2049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7175" y="4498288"/>
                <a:ext cx="3673475" cy="8286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72051" name="AutoShape 19"/>
          <p:cNvSpPr>
            <a:spLocks noChangeArrowheads="1"/>
          </p:cNvSpPr>
          <p:nvPr/>
        </p:nvSpPr>
        <p:spPr bwMode="auto">
          <a:xfrm>
            <a:off x="4572000" y="5734050"/>
            <a:ext cx="2232025" cy="863600"/>
          </a:xfrm>
          <a:prstGeom prst="wedgeRoundRectCallout">
            <a:avLst>
              <a:gd name="adj1" fmla="val -69"/>
              <a:gd name="adj2" fmla="val -94301"/>
              <a:gd name="adj3" fmla="val 16667"/>
            </a:avLst>
          </a:prstGeom>
          <a:solidFill>
            <a:srgbClr val="CCFFCC"/>
          </a:solidFill>
          <a:ln w="635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FF00FF"/>
                </a:solidFill>
                <a:ea typeface="华文行楷" panose="02010800040101010101" pitchFamily="2" charset="-122"/>
              </a:rPr>
              <a:t>得证</a:t>
            </a:r>
            <a:endParaRPr lang="zh-CN" altLang="en-US" sz="3600">
              <a:solidFill>
                <a:srgbClr val="FF00FF"/>
              </a:solidFill>
              <a:ea typeface="华文行楷" panose="02010800040101010101" pitchFamily="2" charset="-122"/>
            </a:endParaRPr>
          </a:p>
        </p:txBody>
      </p:sp>
      <p:pic>
        <p:nvPicPr>
          <p:cNvPr id="18" name="Picture 5" descr="STATBAR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7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9" grpId="0"/>
      <p:bldP spid="172040" grpId="0"/>
      <p:bldP spid="17205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404664"/>
            <a:ext cx="4464298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第一章  小结</a:t>
            </a:r>
            <a:endParaRPr lang="zh-CN" altLang="en-US" sz="32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2195736" y="1268760"/>
            <a:ext cx="3558234" cy="224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集合的基本概念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2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集合代数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508104" y="1556792"/>
            <a:ext cx="259077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作业：</a:t>
            </a:r>
            <a:endParaRPr lang="en-US" altLang="zh-CN" sz="28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P15  1.4(1)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(2)</a:t>
            </a:r>
            <a:endParaRPr lang="zh-CN" altLang="en-US" sz="28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85" y="126876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grpSp>
        <p:nvGrpSpPr>
          <p:cNvPr id="7" name="组合 6"/>
          <p:cNvGrpSpPr/>
          <p:nvPr/>
        </p:nvGrpSpPr>
        <p:grpSpPr>
          <a:xfrm>
            <a:off x="1237632" y="1647450"/>
            <a:ext cx="792088" cy="3869782"/>
            <a:chOff x="3779912" y="771550"/>
            <a:chExt cx="792088" cy="3869782"/>
          </a:xfrm>
        </p:grpSpPr>
        <p:grpSp>
          <p:nvGrpSpPr>
            <p:cNvPr id="8" name="组合 7"/>
            <p:cNvGrpSpPr/>
            <p:nvPr/>
          </p:nvGrpSpPr>
          <p:grpSpPr>
            <a:xfrm>
              <a:off x="3780000" y="1779662"/>
              <a:ext cx="792000" cy="792000"/>
              <a:chOff x="4101215" y="3791072"/>
              <a:chExt cx="792000" cy="792000"/>
            </a:xfrm>
          </p:grpSpPr>
          <p:sp>
            <p:nvSpPr>
              <p:cNvPr id="22" name="MH_Other_2"/>
              <p:cNvSpPr/>
              <p:nvPr>
                <p:custDataLst>
                  <p:tags r:id="rId2"/>
                </p:custDataLst>
              </p:nvPr>
            </p:nvSpPr>
            <p:spPr>
              <a:xfrm>
                <a:off x="4101215" y="3791072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MH_Title_1"/>
              <p:cNvSpPr/>
              <p:nvPr>
                <p:custDataLst>
                  <p:tags r:id="rId3"/>
                </p:custDataLst>
              </p:nvPr>
            </p:nvSpPr>
            <p:spPr>
              <a:xfrm>
                <a:off x="4245143" y="3935088"/>
                <a:ext cx="540000" cy="540000"/>
              </a:xfrm>
              <a:prstGeom prst="ellipse">
                <a:avLst/>
              </a:prstGeom>
              <a:solidFill>
                <a:srgbClr val="00990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r>
                  <a:rPr lang="en-US" altLang="zh-CN" sz="1600" dirty="0">
                    <a:latin typeface="Impact" panose="020B0806030902050204" pitchFamily="34" charset="0"/>
                  </a:rPr>
                  <a:t>02</a:t>
                </a:r>
                <a:endParaRPr lang="en-US" altLang="zh-CN" sz="1600" dirty="0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779912" y="2806423"/>
              <a:ext cx="792000" cy="792000"/>
              <a:chOff x="4157228" y="2907513"/>
              <a:chExt cx="792000" cy="792000"/>
            </a:xfrm>
          </p:grpSpPr>
          <p:sp>
            <p:nvSpPr>
              <p:cNvPr id="20" name="MH_Other_2"/>
              <p:cNvSpPr/>
              <p:nvPr>
                <p:custDataLst>
                  <p:tags r:id="rId4"/>
                </p:custDataLst>
              </p:nvPr>
            </p:nvSpPr>
            <p:spPr>
              <a:xfrm>
                <a:off x="4157228" y="2907513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MH_Title_1"/>
              <p:cNvSpPr/>
              <p:nvPr>
                <p:custDataLst>
                  <p:tags r:id="rId5"/>
                </p:custDataLst>
              </p:nvPr>
            </p:nvSpPr>
            <p:spPr>
              <a:xfrm>
                <a:off x="4283228" y="3065566"/>
                <a:ext cx="540000" cy="540000"/>
              </a:xfrm>
              <a:prstGeom prst="ellipse">
                <a:avLst/>
              </a:prstGeom>
              <a:solidFill>
                <a:srgbClr val="00990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r>
                  <a:rPr lang="en-US" altLang="zh-CN" sz="1600" dirty="0">
                    <a:latin typeface="Impact" panose="020B0806030902050204" pitchFamily="34" charset="0"/>
                  </a:rPr>
                  <a:t>03</a:t>
                </a:r>
                <a:endParaRPr lang="en-US" altLang="zh-CN" sz="1600" dirty="0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3779912" y="3849332"/>
              <a:ext cx="792000" cy="792000"/>
              <a:chOff x="4157228" y="4958534"/>
              <a:chExt cx="792000" cy="792000"/>
            </a:xfrm>
          </p:grpSpPr>
          <p:sp>
            <p:nvSpPr>
              <p:cNvPr id="18" name="MH_Other_2"/>
              <p:cNvSpPr/>
              <p:nvPr>
                <p:custDataLst>
                  <p:tags r:id="rId6"/>
                </p:custDataLst>
              </p:nvPr>
            </p:nvSpPr>
            <p:spPr>
              <a:xfrm>
                <a:off x="4157228" y="4958534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MH_Title_1"/>
              <p:cNvSpPr/>
              <p:nvPr>
                <p:custDataLst>
                  <p:tags r:id="rId7"/>
                </p:custDataLst>
              </p:nvPr>
            </p:nvSpPr>
            <p:spPr>
              <a:xfrm>
                <a:off x="4283228" y="5085168"/>
                <a:ext cx="540000" cy="540000"/>
              </a:xfrm>
              <a:prstGeom prst="ellipse">
                <a:avLst/>
              </a:prstGeom>
              <a:solidFill>
                <a:srgbClr val="00990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r>
                  <a:rPr lang="en-US" altLang="zh-CN" sz="1600" dirty="0">
                    <a:latin typeface="Impact" panose="020B0806030902050204" pitchFamily="34" charset="0"/>
                  </a:rPr>
                  <a:t>04</a:t>
                </a:r>
                <a:endParaRPr lang="en-US" altLang="zh-CN" sz="1600" dirty="0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779912" y="771550"/>
              <a:ext cx="792000" cy="792000"/>
              <a:chOff x="4157228" y="3968984"/>
              <a:chExt cx="792000" cy="792000"/>
            </a:xfrm>
          </p:grpSpPr>
          <p:sp>
            <p:nvSpPr>
              <p:cNvPr id="16" name="MH_Other_2"/>
              <p:cNvSpPr/>
              <p:nvPr>
                <p:custDataLst>
                  <p:tags r:id="rId8"/>
                </p:custDataLst>
              </p:nvPr>
            </p:nvSpPr>
            <p:spPr>
              <a:xfrm>
                <a:off x="4157228" y="3968984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MH_Title_1"/>
              <p:cNvSpPr/>
              <p:nvPr>
                <p:custDataLst>
                  <p:tags r:id="rId9"/>
                </p:custDataLst>
              </p:nvPr>
            </p:nvSpPr>
            <p:spPr>
              <a:xfrm>
                <a:off x="4301244" y="4094984"/>
                <a:ext cx="540000" cy="540000"/>
              </a:xfrm>
              <a:prstGeom prst="ellipse">
                <a:avLst/>
              </a:prstGeom>
              <a:solidFill>
                <a:srgbClr val="00990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r>
                  <a:rPr lang="en-US" altLang="zh-CN" sz="1600" dirty="0">
                    <a:latin typeface="Impact" panose="020B0806030902050204" pitchFamily="34" charset="0"/>
                  </a:rPr>
                  <a:t>01</a:t>
                </a:r>
                <a:endParaRPr lang="en-US" altLang="zh-CN" sz="1600" dirty="0"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2232248" y="3284984"/>
            <a:ext cx="29158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幂集</a:t>
            </a:r>
            <a:endParaRPr lang="en-US" altLang="zh-CN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容斥定理</a:t>
            </a:r>
            <a:endParaRPr lang="zh-CN" altLang="en-US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爆炸形 2 3"/>
          <p:cNvSpPr/>
          <p:nvPr/>
        </p:nvSpPr>
        <p:spPr>
          <a:xfrm>
            <a:off x="3203848" y="3552609"/>
            <a:ext cx="1893291" cy="1299257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2123728" y="1703387"/>
            <a:ext cx="2232248" cy="719138"/>
          </a:xfrm>
          <a:prstGeom prst="rect">
            <a:avLst/>
          </a:prstGeom>
          <a:pattFill prst="lgConfetti">
            <a:fgClr>
              <a:srgbClr val="00FF00"/>
            </a:fgClr>
            <a:bgClr>
              <a:schemeClr val="bg1"/>
            </a:bgClr>
          </a:pattFill>
          <a:ln w="34925">
            <a:solidFill>
              <a:srgbClr val="0033CC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74650" y="188640"/>
            <a:ext cx="7772400" cy="86409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§1.1  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集合的基本概念</a:t>
            </a:r>
            <a:endParaRPr lang="zh-CN" altLang="en-US" sz="2800" b="1" dirty="0">
              <a:solidFill>
                <a:srgbClr val="0033CC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268760"/>
            <a:ext cx="8229600" cy="4583112"/>
          </a:xfrm>
        </p:spPr>
        <p:txBody>
          <a:bodyPr/>
          <a:lstStyle/>
          <a:p>
            <a:pPr marL="0" indent="387350"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集合：</a:t>
            </a:r>
            <a:endParaRPr lang="en-US" altLang="zh-CN" sz="2800" b="1" dirty="0">
              <a:solidFill>
                <a:srgbClr val="0033CC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387350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具有某种特定性质的事物的全体。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387350" eaLnBrk="1" hangingPunct="1">
              <a:spcBef>
                <a:spcPct val="50000"/>
              </a:spcBef>
              <a:buFontTx/>
              <a:buNone/>
            </a:pP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38735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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用大写的英文字母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 B, C,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……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152" name="AutoShape 8"/>
          <p:cNvSpPr>
            <a:spLocks noChangeArrowheads="1"/>
          </p:cNvSpPr>
          <p:nvPr/>
        </p:nvSpPr>
        <p:spPr bwMode="auto">
          <a:xfrm>
            <a:off x="7667625" y="3213100"/>
            <a:ext cx="936625" cy="1657350"/>
          </a:xfrm>
          <a:prstGeom prst="wedgeEllipseCallout">
            <a:avLst>
              <a:gd name="adj1" fmla="val -212036"/>
              <a:gd name="adj2" fmla="val -45976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21" name="Rectangle 10"/>
          <p:cNvSpPr>
            <a:spLocks noChangeArrowheads="1"/>
          </p:cNvSpPr>
          <p:nvPr/>
        </p:nvSpPr>
        <p:spPr bwMode="auto">
          <a:xfrm>
            <a:off x="0" y="307214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22" name="Rectangle 12"/>
          <p:cNvSpPr>
            <a:spLocks noChangeArrowheads="1"/>
          </p:cNvSpPr>
          <p:nvPr/>
        </p:nvSpPr>
        <p:spPr bwMode="auto">
          <a:xfrm>
            <a:off x="0" y="307214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7885113" y="3357563"/>
          <a:ext cx="468312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4" name="公式" r:id="rId1" imgW="165100" imgH="190500" progId="Equation.3">
                  <p:embed/>
                </p:oleObj>
              </mc:Choice>
              <mc:Fallback>
                <p:oleObj name="公式" r:id="rId1" imgW="165100" imgH="190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3357563"/>
                        <a:ext cx="468312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Rectangle 14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26" name="Rectangle 16"/>
          <p:cNvSpPr>
            <a:spLocks noChangeArrowheads="1"/>
          </p:cNvSpPr>
          <p:nvPr/>
        </p:nvSpPr>
        <p:spPr bwMode="auto">
          <a:xfrm>
            <a:off x="0" y="307214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159" name="Object 15"/>
          <p:cNvGraphicFramePr>
            <a:graphicFrameLocks noChangeAspect="1"/>
          </p:cNvGraphicFramePr>
          <p:nvPr/>
        </p:nvGraphicFramePr>
        <p:xfrm>
          <a:off x="7908925" y="4076700"/>
          <a:ext cx="4794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5" name="公式" r:id="rId3" imgW="177800" imgH="190500" progId="Equation.3">
                  <p:embed/>
                </p:oleObj>
              </mc:Choice>
              <mc:Fallback>
                <p:oleObj name="公式" r:id="rId3" imgW="177800" imgH="1905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8925" y="4076700"/>
                        <a:ext cx="4794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1" name="Line 17"/>
          <p:cNvSpPr>
            <a:spLocks noChangeShapeType="1"/>
          </p:cNvSpPr>
          <p:nvPr/>
        </p:nvSpPr>
        <p:spPr bwMode="auto">
          <a:xfrm>
            <a:off x="5580112" y="2348880"/>
            <a:ext cx="935038" cy="0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4" name="Picture 5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2" grpId="0" animBg="1" uiExpand="1"/>
      <p:bldP spid="6147" grpId="0" bldLvl="2" autoUpdateAnimBg="0" uiExpand="1" build="p"/>
      <p:bldP spid="6152" grpId="0" animBg="1"/>
      <p:bldP spid="6161" grpId="0" animBg="1" uiExpan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692696"/>
            <a:ext cx="8424936" cy="3888432"/>
          </a:xfrm>
        </p:spPr>
        <p:txBody>
          <a:bodyPr>
            <a:noAutofit/>
          </a:bodyPr>
          <a:lstStyle/>
          <a:p>
            <a:pPr marL="0" indent="-144145" eaLnBrk="1" hangingPunct="1">
              <a:lnSpc>
                <a:spcPct val="2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-144145" eaLnBrk="1" hangingPunct="1">
              <a:lnSpc>
                <a:spcPct val="2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1)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二十六个英文字母可以看成是一个集合。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-144145" eaLnBrk="1" hangingPunct="1">
              <a:lnSpc>
                <a:spcPct val="220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2)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所有的自然数看成是一个集合。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-144145" eaLnBrk="1" hangingPunct="1">
              <a:lnSpc>
                <a:spcPct val="220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3)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计算机学院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级的学生可以看成 是一个集合。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44" name="Text Box 9"/>
          <p:cNvSpPr txBox="1">
            <a:spLocks noChangeArrowheads="1"/>
          </p:cNvSpPr>
          <p:nvPr/>
        </p:nvSpPr>
        <p:spPr bwMode="auto">
          <a:xfrm>
            <a:off x="518790" y="385500"/>
            <a:ext cx="44132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集合举例</a:t>
            </a:r>
            <a:endParaRPr lang="zh-CN" altLang="en-US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Picture 5" descr="STATBAR"/>
          <p:cNvPicPr preferRelativeResize="0"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731000" y="4725144"/>
            <a:ext cx="1441400" cy="1657350"/>
          </a:xfrm>
          <a:prstGeom prst="wedgeEllipseCallout">
            <a:avLst>
              <a:gd name="adj1" fmla="val -8505"/>
              <a:gd name="adj2" fmla="val -63792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教务系统</a:t>
            </a:r>
            <a:endParaRPr lang="zh-CN" altLang="zh-CN" sz="28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autoUpdateAnimBg="0" uiExpand="1" build="p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6" name="Rectangle 4"/>
          <p:cNvSpPr>
            <a:spLocks noGrp="1" noChangeArrowheads="1"/>
          </p:cNvSpPr>
          <p:nvPr>
            <p:ph idx="1"/>
          </p:nvPr>
        </p:nvSpPr>
        <p:spPr>
          <a:xfrm>
            <a:off x="1403648" y="3141836"/>
            <a:ext cx="6696744" cy="1511300"/>
          </a:xfrm>
          <a:noFill/>
        </p:spPr>
        <p:txBody>
          <a:bodyPr>
            <a:normAutofit/>
          </a:bodyPr>
          <a:lstStyle/>
          <a:p>
            <a:pPr marL="0" indent="0" eaLnBrk="1" hangingPunct="1"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zh-CN" sz="3200" b="1" dirty="0">
                <a:solidFill>
                  <a:srgbClr val="00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空集：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没有任何元素的集合 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590798" y="385500"/>
            <a:ext cx="44132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特殊集合</a:t>
            </a:r>
            <a:endParaRPr lang="zh-CN" altLang="en-US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1259632" y="1689915"/>
            <a:ext cx="693102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b="1" dirty="0">
                <a:solidFill>
                  <a:srgbClr val="0033CC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全集：</a:t>
            </a:r>
            <a:r>
              <a:rPr lang="zh-CN" altLang="en-US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所讨论的对象的全体，</a:t>
            </a:r>
            <a:r>
              <a:rPr lang="en-US" altLang="zh-CN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endParaRPr lang="en-US" altLang="zh-CN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6440" name="Text Box 8"/>
          <p:cNvSpPr txBox="1">
            <a:spLocks noChangeArrowheads="1"/>
          </p:cNvSpPr>
          <p:nvPr/>
        </p:nvSpPr>
        <p:spPr bwMode="auto">
          <a:xfrm>
            <a:off x="6697489" y="3573016"/>
            <a:ext cx="12588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{}</a:t>
            </a:r>
            <a:endParaRPr lang="en-US" altLang="zh-CN" sz="2800" b="1" dirty="0">
              <a:solidFill>
                <a:srgbClr val="00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6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6" grpId="0" build="p"/>
      <p:bldP spid="146440" grpId="0"/>
    </p:bldLst>
  </p:timing>
</p:sld>
</file>

<file path=ppt/tags/tag1.xml><?xml version="1.0" encoding="utf-8"?>
<p:tagLst xmlns:p="http://schemas.openxmlformats.org/presentationml/2006/main">
  <p:tag name="MH" val="20160203101803"/>
  <p:tag name="MH_LIBRARY" val="GRAPHIC"/>
  <p:tag name="MH_TYPE" val="Other"/>
  <p:tag name="MH_ORDER" val="2"/>
</p:tagLst>
</file>

<file path=ppt/tags/tag10.xml><?xml version="1.0" encoding="utf-8"?>
<p:tagLst xmlns:p="http://schemas.openxmlformats.org/presentationml/2006/main">
  <p:tag name="MH" val="20160203101803"/>
  <p:tag name="MH_LIBRARY" val="GRAPHIC"/>
  <p:tag name="MH_TYPE" val="Title"/>
  <p:tag name="MH_ORDER" val="1"/>
</p:tagLst>
</file>

<file path=ppt/tags/tag11.xml><?xml version="1.0" encoding="utf-8"?>
<p:tagLst xmlns:p="http://schemas.openxmlformats.org/presentationml/2006/main">
  <p:tag name="MH" val="20160203101803"/>
  <p:tag name="MH_LIBRARY" val="GRAPHIC"/>
  <p:tag name="MH_TYPE" val="Other"/>
  <p:tag name="MH_ORDER" val="2"/>
</p:tagLst>
</file>

<file path=ppt/tags/tag12.xml><?xml version="1.0" encoding="utf-8"?>
<p:tagLst xmlns:p="http://schemas.openxmlformats.org/presentationml/2006/main">
  <p:tag name="MH" val="20160203101803"/>
  <p:tag name="MH_LIBRARY" val="GRAPHIC"/>
  <p:tag name="MH_TYPE" val="Title"/>
  <p:tag name="MH_ORDER" val="1"/>
</p:tagLst>
</file>

<file path=ppt/tags/tag13.xml><?xml version="1.0" encoding="utf-8"?>
<p:tagLst xmlns:p="http://schemas.openxmlformats.org/presentationml/2006/main">
  <p:tag name="MH" val="20160203101803"/>
  <p:tag name="MH_LIBRARY" val="GRAPHIC"/>
  <p:tag name="MH_TYPE" val="Other"/>
  <p:tag name="MH_ORDER" val="2"/>
</p:tagLst>
</file>

<file path=ppt/tags/tag14.xml><?xml version="1.0" encoding="utf-8"?>
<p:tagLst xmlns:p="http://schemas.openxmlformats.org/presentationml/2006/main">
  <p:tag name="MH" val="20160203101803"/>
  <p:tag name="MH_LIBRARY" val="GRAPHIC"/>
  <p:tag name="MH_TYPE" val="Title"/>
  <p:tag name="MH_ORDER" val="1"/>
</p:tagLst>
</file>

<file path=ppt/tags/tag15.xml><?xml version="1.0" encoding="utf-8"?>
<p:tagLst xmlns:p="http://schemas.openxmlformats.org/presentationml/2006/main">
  <p:tag name="MH" val="20160203101803"/>
  <p:tag name="MH_LIBRARY" val="GRAPHIC"/>
  <p:tag name="MH_TYPE" val="Other"/>
  <p:tag name="MH_ORDER" val="2"/>
</p:tagLst>
</file>

<file path=ppt/tags/tag16.xml><?xml version="1.0" encoding="utf-8"?>
<p:tagLst xmlns:p="http://schemas.openxmlformats.org/presentationml/2006/main">
  <p:tag name="MH" val="20160203101803"/>
  <p:tag name="MH_LIBRARY" val="GRAPHIC"/>
  <p:tag name="MH_TYPE" val="Title"/>
  <p:tag name="MH_ORDER" val="1"/>
</p:tagLst>
</file>

<file path=ppt/tags/tag2.xml><?xml version="1.0" encoding="utf-8"?>
<p:tagLst xmlns:p="http://schemas.openxmlformats.org/presentationml/2006/main">
  <p:tag name="MH" val="20160203101803"/>
  <p:tag name="MH_LIBRARY" val="GRAPHIC"/>
  <p:tag name="MH_TYPE" val="Title"/>
  <p:tag name="MH_ORDER" val="1"/>
</p:tagLst>
</file>

<file path=ppt/tags/tag3.xml><?xml version="1.0" encoding="utf-8"?>
<p:tagLst xmlns:p="http://schemas.openxmlformats.org/presentationml/2006/main">
  <p:tag name="MH" val="20160203101803"/>
  <p:tag name="MH_LIBRARY" val="GRAPHIC"/>
  <p:tag name="MH_TYPE" val="Other"/>
  <p:tag name="MH_ORDER" val="2"/>
</p:tagLst>
</file>

<file path=ppt/tags/tag4.xml><?xml version="1.0" encoding="utf-8"?>
<p:tagLst xmlns:p="http://schemas.openxmlformats.org/presentationml/2006/main">
  <p:tag name="MH" val="20160203101803"/>
  <p:tag name="MH_LIBRARY" val="GRAPHIC"/>
  <p:tag name="MH_TYPE" val="Title"/>
  <p:tag name="MH_ORDER" val="1"/>
</p:tagLst>
</file>

<file path=ppt/tags/tag5.xml><?xml version="1.0" encoding="utf-8"?>
<p:tagLst xmlns:p="http://schemas.openxmlformats.org/presentationml/2006/main">
  <p:tag name="MH" val="20160203101803"/>
  <p:tag name="MH_LIBRARY" val="GRAPHIC"/>
  <p:tag name="MH_TYPE" val="Other"/>
  <p:tag name="MH_ORDER" val="2"/>
</p:tagLst>
</file>

<file path=ppt/tags/tag6.xml><?xml version="1.0" encoding="utf-8"?>
<p:tagLst xmlns:p="http://schemas.openxmlformats.org/presentationml/2006/main">
  <p:tag name="MH" val="20160203101803"/>
  <p:tag name="MH_LIBRARY" val="GRAPHIC"/>
  <p:tag name="MH_TYPE" val="Title"/>
  <p:tag name="MH_ORDER" val="1"/>
</p:tagLst>
</file>

<file path=ppt/tags/tag7.xml><?xml version="1.0" encoding="utf-8"?>
<p:tagLst xmlns:p="http://schemas.openxmlformats.org/presentationml/2006/main">
  <p:tag name="MH" val="20160203101803"/>
  <p:tag name="MH_LIBRARY" val="GRAPHIC"/>
  <p:tag name="MH_TYPE" val="Other"/>
  <p:tag name="MH_ORDER" val="2"/>
</p:tagLst>
</file>

<file path=ppt/tags/tag8.xml><?xml version="1.0" encoding="utf-8"?>
<p:tagLst xmlns:p="http://schemas.openxmlformats.org/presentationml/2006/main">
  <p:tag name="MH" val="20160203101803"/>
  <p:tag name="MH_LIBRARY" val="GRAPHIC"/>
  <p:tag name="MH_TYPE" val="Title"/>
  <p:tag name="MH_ORDER" val="1"/>
</p:tagLst>
</file>

<file path=ppt/tags/tag9.xml><?xml version="1.0" encoding="utf-8"?>
<p:tagLst xmlns:p="http://schemas.openxmlformats.org/presentationml/2006/main">
  <p:tag name="MH" val="20160203101803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www.33ppt.com">
  <a:themeElements>
    <a:clrScheme name="花纹小清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7862"/>
      </a:accent1>
      <a:accent2>
        <a:srgbClr val="B28743"/>
      </a:accent2>
      <a:accent3>
        <a:srgbClr val="92951D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2">
      <a:majorFont>
        <a:latin typeface="方正兰亭黑_GBK"/>
        <a:ea typeface="方正兰亭黑_GBK"/>
        <a:cs typeface=""/>
      </a:majorFont>
      <a:minorFont>
        <a:latin typeface="微软雅黑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2-偏序关系-1</Template>
  <TotalTime>0</TotalTime>
  <Words>3661</Words>
  <Application>WPS 演示</Application>
  <PresentationFormat>全屏显示(4:3)</PresentationFormat>
  <Paragraphs>723</Paragraphs>
  <Slides>67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16</vt:i4>
      </vt:variant>
      <vt:variant>
        <vt:lpstr>幻灯片标题</vt:lpstr>
      </vt:variant>
      <vt:variant>
        <vt:i4>67</vt:i4>
      </vt:variant>
    </vt:vector>
  </HeadingPairs>
  <TitlesOfParts>
    <vt:vector size="98" baseType="lpstr">
      <vt:lpstr>Arial</vt:lpstr>
      <vt:lpstr>宋体</vt:lpstr>
      <vt:lpstr>Wingdings</vt:lpstr>
      <vt:lpstr>Times New Roman</vt:lpstr>
      <vt:lpstr>华文行楷</vt:lpstr>
      <vt:lpstr>华文楷体</vt:lpstr>
      <vt:lpstr>Impact</vt:lpstr>
      <vt:lpstr>Symbol</vt:lpstr>
      <vt:lpstr>微软雅黑</vt:lpstr>
      <vt:lpstr>Arial Unicode MS</vt:lpstr>
      <vt:lpstr>Calibri</vt:lpstr>
      <vt:lpstr>方正兰亭黑_GBK</vt:lpstr>
      <vt:lpstr>黑体</vt:lpstr>
      <vt:lpstr>微软雅黑 Light</vt:lpstr>
      <vt:lpstr>www.33ppt.com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Paint.Picture</vt:lpstr>
      <vt:lpstr>Equation.3</vt:lpstr>
      <vt:lpstr>Paint.Picture</vt:lpstr>
      <vt:lpstr>Equation.3</vt:lpstr>
      <vt:lpstr>Equation.3</vt:lpstr>
      <vt:lpstr>Equation.3</vt:lpstr>
      <vt:lpstr>离 散 数 学 </vt:lpstr>
      <vt:lpstr>教材</vt:lpstr>
      <vt:lpstr>考核方式</vt:lpstr>
      <vt:lpstr>章节安排</vt:lpstr>
      <vt:lpstr>  集  合  论</vt:lpstr>
      <vt:lpstr>第一章   集合论初步 </vt:lpstr>
      <vt:lpstr>§1.1  集合的基本概念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1.1.2 集合间的关系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讨论：</vt:lpstr>
      <vt:lpstr>PowerPoint 演示文稿</vt:lpstr>
      <vt:lpstr>PowerPoint 演示文稿</vt:lpstr>
      <vt:lpstr>§1.2 集合代数  并 交 差 补 对称差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差集的文氏图</vt:lpstr>
      <vt:lpstr>PowerPoint 演示文稿</vt:lpstr>
      <vt:lpstr>补集的文氏图</vt:lpstr>
      <vt:lpstr>PowerPoint 演示文稿</vt:lpstr>
      <vt:lpstr>PowerPoint 演示文稿</vt:lpstr>
      <vt:lpstr>对称差的文氏图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第一章  小结</vt:lpstr>
    </vt:vector>
  </TitlesOfParts>
  <Company>吉林大学计算机系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离散数学（上）</dc:title>
  <dc:creator>孙吉贵</dc:creator>
  <cp:lastModifiedBy>Administrator</cp:lastModifiedBy>
  <cp:revision>609</cp:revision>
  <dcterms:created xsi:type="dcterms:W3CDTF">2002-08-08T08:47:00Z</dcterms:created>
  <dcterms:modified xsi:type="dcterms:W3CDTF">2020-11-11T04:46:18Z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