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0" r:id="rId2"/>
    <p:sldId id="473" r:id="rId3"/>
    <p:sldId id="474" r:id="rId4"/>
    <p:sldId id="434" r:id="rId5"/>
    <p:sldId id="480" r:id="rId6"/>
    <p:sldId id="433" r:id="rId7"/>
    <p:sldId id="481" r:id="rId8"/>
    <p:sldId id="435" r:id="rId9"/>
    <p:sldId id="454" r:id="rId10"/>
    <p:sldId id="455" r:id="rId11"/>
    <p:sldId id="453" r:id="rId12"/>
    <p:sldId id="456" r:id="rId13"/>
    <p:sldId id="482" r:id="rId14"/>
    <p:sldId id="484" r:id="rId15"/>
    <p:sldId id="485" r:id="rId16"/>
    <p:sldId id="486" r:id="rId17"/>
    <p:sldId id="457" r:id="rId18"/>
    <p:sldId id="462" r:id="rId19"/>
    <p:sldId id="488" r:id="rId20"/>
    <p:sldId id="489" r:id="rId21"/>
    <p:sldId id="477" r:id="rId22"/>
    <p:sldId id="478" r:id="rId23"/>
    <p:sldId id="465" r:id="rId24"/>
    <p:sldId id="466" r:id="rId25"/>
    <p:sldId id="448" r:id="rId26"/>
    <p:sldId id="487" r:id="rId27"/>
    <p:sldId id="492" r:id="rId28"/>
    <p:sldId id="490" r:id="rId29"/>
    <p:sldId id="491" r:id="rId30"/>
    <p:sldId id="479" r:id="rId31"/>
    <p:sldId id="493" r:id="rId32"/>
    <p:sldId id="402" r:id="rId33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A4A3A4"/>
          </p15:clr>
        </p15:guide>
        <p15:guide id="4" pos="5488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orient="horz" pos="3162">
          <p15:clr>
            <a:srgbClr val="A4A3A4"/>
          </p15:clr>
        </p15:guide>
        <p15:guide id="7" orient="horz" pos="1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66"/>
    <a:srgbClr val="00FF99"/>
    <a:srgbClr val="7EC234"/>
    <a:srgbClr val="009900"/>
    <a:srgbClr val="0066FF"/>
    <a:srgbClr val="66FFFF"/>
    <a:srgbClr val="DEEEE4"/>
    <a:srgbClr val="EAF7FE"/>
    <a:srgbClr val="3C9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 autoAdjust="0"/>
    <p:restoredTop sz="94614" autoAdjust="0"/>
  </p:normalViewPr>
  <p:slideViewPr>
    <p:cSldViewPr snapToGrid="0" showGuides="1">
      <p:cViewPr>
        <p:scale>
          <a:sx n="100" d="100"/>
          <a:sy n="100" d="100"/>
        </p:scale>
        <p:origin x="-1446" y="-804"/>
      </p:cViewPr>
      <p:guideLst>
        <p:guide orient="horz" pos="100"/>
        <p:guide orient="horz" pos="1620"/>
        <p:guide orient="horz" pos="3162"/>
        <p:guide orient="horz" pos="1720"/>
        <p:guide pos="2880"/>
        <p:guide pos="272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B9D10-E8FB-4D02-840A-71DC6B10B07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13031-F953-48DA-BD81-EFC398A6D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67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D1D13-AC73-4BCB-83AD-12AC70F23839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EC614-4E97-4FDA-A107-3894E936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8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9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72756" y="602901"/>
            <a:ext cx="7264958" cy="50242"/>
          </a:xfrm>
          <a:prstGeom prst="line">
            <a:avLst/>
          </a:prstGeom>
          <a:ln w="15875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屏幕剪辑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269" y="79582"/>
            <a:ext cx="743054" cy="733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226219"/>
            <a:ext cx="7313612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370410"/>
            <a:ext cx="7313612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C5AF2-90F3-423F-8BC8-1C5326AC3D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14681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1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1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5.tmp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84700" y="1642978"/>
            <a:ext cx="5977240" cy="8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2" rIns="91426" bIns="45712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   题   逻  辑  推   理  </a:t>
            </a:r>
            <a:endParaRPr lang="zh-CN" altLang="en-US" sz="4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PA_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8462" flipH="1">
            <a:off x="2051837" y="2718410"/>
            <a:ext cx="1091011" cy="1271080"/>
          </a:xfrm>
          <a:prstGeom prst="rect">
            <a:avLst/>
          </a:prstGeom>
        </p:spPr>
      </p:pic>
      <p:sp>
        <p:nvSpPr>
          <p:cNvPr id="2" name="爆炸形 2 1"/>
          <p:cNvSpPr/>
          <p:nvPr/>
        </p:nvSpPr>
        <p:spPr>
          <a:xfrm>
            <a:off x="3217851" y="2634499"/>
            <a:ext cx="3036366" cy="1735077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1029290" y="746702"/>
            <a:ext cx="6952842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4)E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规则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置换规则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：命题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公式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的子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公式都可以用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与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                 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之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等价的其他命题公式置换。</a:t>
            </a: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846356" y="2362962"/>
            <a:ext cx="4397656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5)I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规则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代入规则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：其余情况。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1146022" y="97539"/>
            <a:ext cx="2440242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个基本规则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95152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2025279" y="985431"/>
            <a:ext cx="28336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直接证法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1973399" y="2257755"/>
            <a:ext cx="28336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间接证法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</a:t>
            </a:fld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1146022" y="97539"/>
            <a:ext cx="2440242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证明方法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312596" y="1977957"/>
            <a:ext cx="1083013" cy="1134894"/>
            <a:chOff x="4312596" y="1977957"/>
            <a:chExt cx="1083013" cy="113489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4312596" y="1977957"/>
              <a:ext cx="1083013" cy="573276"/>
            </a:xfrm>
            <a:prstGeom prst="straightConnector1">
              <a:avLst/>
            </a:prstGeom>
            <a:ln w="76200"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4312596" y="2551233"/>
              <a:ext cx="959795" cy="561618"/>
            </a:xfrm>
            <a:prstGeom prst="straightConnector1">
              <a:avLst/>
            </a:prstGeom>
            <a:ln w="76200"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590161" y="1772559"/>
            <a:ext cx="2094690" cy="1644258"/>
            <a:chOff x="5590161" y="1772559"/>
            <a:chExt cx="2094690" cy="1644258"/>
          </a:xfrm>
        </p:grpSpPr>
        <p:sp>
          <p:nvSpPr>
            <p:cNvPr id="10" name="TextBox 9"/>
            <p:cNvSpPr txBox="1"/>
            <p:nvPr/>
          </p:nvSpPr>
          <p:spPr>
            <a:xfrm>
              <a:off x="5590161" y="1772559"/>
              <a:ext cx="2094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CP</a:t>
              </a:r>
              <a:r>
                <a:rPr lang="zh-CN" altLang="en-US" sz="32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规则法</a:t>
              </a:r>
              <a:endPara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90162" y="2832042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反证</a:t>
              </a:r>
              <a:r>
                <a:rPr lang="zh-CN" altLang="en-US" sz="32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法</a:t>
              </a:r>
              <a:endPara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38264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1281190" y="629437"/>
            <a:ext cx="5119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P→Q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R, P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788644" y="1451799"/>
            <a:ext cx="13449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2183860" y="1291758"/>
            <a:ext cx="29960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P                    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2190564" y="2664869"/>
            <a:ext cx="97043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Q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4717915" y="2637714"/>
            <a:ext cx="189040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(1),(2),I</a:t>
            </a: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2138465" y="3247420"/>
            <a:ext cx="149942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(4)Q→R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4887139" y="3182570"/>
            <a:ext cx="4713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2209800" y="3971243"/>
            <a:ext cx="86143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(5)R</a:t>
            </a:r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4823299" y="3829864"/>
            <a:ext cx="16693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(3),(4),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2146570" y="1973605"/>
            <a:ext cx="31152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→Q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5" y="3648"/>
            <a:ext cx="714475" cy="743054"/>
          </a:xfrm>
          <a:prstGeom prst="rect">
            <a:avLst/>
          </a:prstGeom>
        </p:spPr>
      </p:pic>
      <p:sp>
        <p:nvSpPr>
          <p:cNvPr id="16" name="燕尾形 15"/>
          <p:cNvSpPr/>
          <p:nvPr/>
        </p:nvSpPr>
        <p:spPr>
          <a:xfrm>
            <a:off x="1146022" y="97539"/>
            <a:ext cx="2440242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直接证明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152380" y="1149019"/>
            <a:ext cx="2314565" cy="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6133562" y="3261205"/>
            <a:ext cx="2118452" cy="514350"/>
          </a:xfrm>
          <a:prstGeom prst="wedgeRoundRectCallout">
            <a:avLst>
              <a:gd name="adj1" fmla="val -63063"/>
              <a:gd name="adj2" fmla="val -176979"/>
              <a:gd name="adj3" fmla="val 16667"/>
            </a:avLst>
          </a:prstGeom>
          <a:solidFill>
            <a:srgbClr val="CC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规则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66459" y="3155826"/>
            <a:ext cx="2118452" cy="514350"/>
          </a:xfrm>
          <a:prstGeom prst="wedgeRoundRectCallout">
            <a:avLst>
              <a:gd name="adj1" fmla="val 38264"/>
              <a:gd name="adj2" fmla="val -260194"/>
              <a:gd name="adj3" fmla="val 16667"/>
            </a:avLst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/>
          <a:p>
            <a:pPr algn="ctr"/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推理过程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32720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6" grpId="0"/>
      <p:bldP spid="293897" grpId="0"/>
      <p:bldP spid="293898" grpId="0"/>
      <p:bldP spid="293899" grpId="0"/>
      <p:bldP spid="293900" grpId="0"/>
      <p:bldP spid="293901" grpId="0"/>
      <p:bldP spid="293902" grpId="0"/>
      <p:bldP spid="293903" grpId="0"/>
      <p:bldP spid="293904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81114" y="556048"/>
            <a:ext cx="51755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P∨Q, 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R,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63260" y="1169780"/>
            <a:ext cx="42578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(1)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              P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849160" y="1903280"/>
            <a:ext cx="316957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 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          P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81404" y="2608856"/>
            <a:ext cx="134072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(1),(2),I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59265" y="2625643"/>
            <a:ext cx="18192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57300" y="3356320"/>
            <a:ext cx="302708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(4)P∨Q               P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842760" y="4092643"/>
            <a:ext cx="1143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(5)P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170097" y="4007160"/>
            <a:ext cx="16693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(3),(4),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I,T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燕尾形 15"/>
          <p:cNvSpPr/>
          <p:nvPr/>
        </p:nvSpPr>
        <p:spPr>
          <a:xfrm>
            <a:off x="1146022" y="97539"/>
            <a:ext cx="2440242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直接证明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02000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699181" y="457606"/>
            <a:ext cx="7542747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证明下面的论断是正确的：如果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是质数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是奇数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不是奇数。 所以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不是质数。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749780" y="1712760"/>
            <a:ext cx="66294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翻译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：设：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P: 7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是质数。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Q: 8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是奇数。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则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论断为：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Q,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>
            <a:off x="5658481" y="1116294"/>
            <a:ext cx="217325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>
            <a:off x="838200" y="1719740"/>
            <a:ext cx="1905000" cy="6382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2940380" y="1300060"/>
            <a:ext cx="1955954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756180" y="3140573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2048681" y="3152850"/>
            <a:ext cx="27011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           P </a:t>
            </a: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2097540" y="3775830"/>
            <a:ext cx="2493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Q            P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5144697" y="3262644"/>
            <a:ext cx="10275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3)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</a:p>
        </p:txBody>
      </p:sp>
      <p:sp>
        <p:nvSpPr>
          <p:cNvPr id="296976" name="Text Box 16"/>
          <p:cNvSpPr txBox="1">
            <a:spLocks noChangeArrowheads="1"/>
          </p:cNvSpPr>
          <p:nvPr/>
        </p:nvSpPr>
        <p:spPr bwMode="auto">
          <a:xfrm>
            <a:off x="6339142" y="3219019"/>
            <a:ext cx="110027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1),2),I</a:t>
            </a: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5144697" y="3881339"/>
            <a:ext cx="360897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所以论断是正确的！ 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1146022" y="97539"/>
            <a:ext cx="1368578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  <a:endParaRPr lang="zh-CN" altLang="en-US" sz="2800" b="1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4763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7" grpId="0"/>
      <p:bldP spid="296968" grpId="0" animBg="1"/>
      <p:bldP spid="296969" grpId="0" animBg="1"/>
      <p:bldP spid="296970" grpId="0" animBg="1"/>
      <p:bldP spid="296972" grpId="0"/>
      <p:bldP spid="296973" grpId="0"/>
      <p:bldP spid="296974" grpId="0"/>
      <p:bldP spid="296975" grpId="0"/>
      <p:bldP spid="296976" grpId="0"/>
      <p:bldP spid="2969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990601" y="449360"/>
            <a:ext cx="7469009" cy="20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的论断正确否？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不是偶数，那么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是奇数。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是奇数。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所以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不是偶数。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1134860" y="2388960"/>
            <a:ext cx="5558230" cy="132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翻译：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P: 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是偶数，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是奇数。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）论断：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Q, Q├ 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97992" name="AutoShape 8"/>
          <p:cNvSpPr>
            <a:spLocks noChangeArrowheads="1"/>
          </p:cNvSpPr>
          <p:nvPr/>
        </p:nvSpPr>
        <p:spPr bwMode="auto">
          <a:xfrm>
            <a:off x="6858000" y="3469136"/>
            <a:ext cx="2057400" cy="874264"/>
          </a:xfrm>
          <a:prstGeom prst="wedgeEllipseCallout">
            <a:avLst>
              <a:gd name="adj1" fmla="val -124950"/>
              <a:gd name="adj2" fmla="val -48681"/>
            </a:avLst>
          </a:prstGeom>
          <a:solidFill>
            <a:srgbClr val="FF99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可能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1146022" y="97539"/>
            <a:ext cx="1368578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  <a:endParaRPr lang="zh-CN" altLang="en-US" sz="2800" b="1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7160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1" grpId="0"/>
      <p:bldP spid="2979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099634" y="486880"/>
            <a:ext cx="7693430" cy="124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不是偶数，那么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是奇数。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不是奇数。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所以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不是偶数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1121480" y="1821674"/>
            <a:ext cx="6248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翻译：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P: 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是偶数，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是奇数。</a:t>
            </a:r>
          </a:p>
        </p:txBody>
      </p:sp>
      <p:sp>
        <p:nvSpPr>
          <p:cNvPr id="299016" name="AutoShape 8"/>
          <p:cNvSpPr>
            <a:spLocks noChangeArrowheads="1"/>
          </p:cNvSpPr>
          <p:nvPr/>
        </p:nvSpPr>
        <p:spPr bwMode="auto">
          <a:xfrm>
            <a:off x="3124200" y="4057650"/>
            <a:ext cx="2133600" cy="556231"/>
          </a:xfrm>
          <a:prstGeom prst="wedgeRoundRectCallout">
            <a:avLst>
              <a:gd name="adj1" fmla="val 21738"/>
              <a:gd name="adj2" fmla="val -228678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2111155" y="2426480"/>
            <a:ext cx="476428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论断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Q, 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Q├ 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1146022" y="97539"/>
            <a:ext cx="1368578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  <a:endParaRPr lang="zh-CN" altLang="en-US" sz="2800" b="1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0923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6" grpId="0" animBg="1"/>
      <p:bldP spid="2990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376170" y="2677999"/>
            <a:ext cx="31176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        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355905" y="3313594"/>
            <a:ext cx="336735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2615946" y="4025632"/>
            <a:ext cx="110027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1),2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),I</a:t>
            </a: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343745" y="4025632"/>
            <a:ext cx="18192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4492695" y="2751765"/>
            <a:ext cx="24580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∨Q        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4570515" y="3384522"/>
            <a:ext cx="1143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5)P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6530356" y="3384224"/>
            <a:ext cx="14288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3),4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I,T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22204" y="4916447"/>
            <a:ext cx="2133600" cy="342900"/>
          </a:xfrm>
        </p:spPr>
        <p:txBody>
          <a:bodyPr/>
          <a:lstStyle/>
          <a:p>
            <a:fld id="{A5AC5AF2-90F3-423F-8BC8-1C5326AC3D13}" type="slidenum">
              <a:rPr lang="en-US" altLang="zh-CN" smtClean="0"/>
              <a:pPr/>
              <a:t>17</a:t>
            </a:fld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5" y="3648"/>
            <a:ext cx="714475" cy="743054"/>
          </a:xfrm>
          <a:prstGeom prst="rect">
            <a:avLst/>
          </a:prstGeom>
        </p:spPr>
      </p:pic>
      <p:sp>
        <p:nvSpPr>
          <p:cNvPr id="14" name="燕尾形 13"/>
          <p:cNvSpPr/>
          <p:nvPr/>
        </p:nvSpPr>
        <p:spPr>
          <a:xfrm>
            <a:off x="1146022" y="97539"/>
            <a:ext cx="2440242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直接证明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357" y="442308"/>
            <a:ext cx="788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嫌疑人为甲某或乙某；乙某当晚未外出；若乙某为嫌疑人，则当晚外出。请推理证明：甲某为嫌疑人。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11" y="1612280"/>
            <a:ext cx="877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证明：设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P: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嫌疑人为甲某；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：嫌疑人为乙某；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：乙某当晚外出。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038170" y="1957697"/>
            <a:ext cx="135083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Q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               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208190" y="1957697"/>
            <a:ext cx="11770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R,               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998562" y="1959211"/>
            <a:ext cx="153776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        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374798" y="2546878"/>
            <a:ext cx="0" cy="2596622"/>
          </a:xfrm>
          <a:prstGeom prst="line">
            <a:avLst/>
          </a:prstGeom>
          <a:ln w="12700">
            <a:solidFill>
              <a:srgbClr val="00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9233" y="2510874"/>
            <a:ext cx="9114767" cy="0"/>
          </a:xfrm>
          <a:prstGeom prst="line">
            <a:avLst/>
          </a:prstGeom>
          <a:ln w="1270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92695" y="402563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结论：甲某为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嫌疑人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4221003" y="1995925"/>
                <a:ext cx="1537764" cy="586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w="158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⟹</m:t>
                    </m:r>
                  </m:oMath>
                </a14:m>
                <a:r>
                  <a:rPr lang="en-US" altLang="zh-CN" sz="32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P        </a:t>
                </a:r>
                <a:endParaRPr lang="en-US" altLang="zh-CN" sz="32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1003" y="1995925"/>
                <a:ext cx="1537764" cy="586957"/>
              </a:xfrm>
              <a:prstGeom prst="rect">
                <a:avLst/>
              </a:prstGeom>
              <a:blipFill rotWithShape="1">
                <a:blip r:embed="rId3"/>
                <a:stretch>
                  <a:fillRect t="-13402" r="-20553" b="-319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/>
          <p:cNvCxnSpPr/>
          <p:nvPr/>
        </p:nvCxnSpPr>
        <p:spPr>
          <a:xfrm>
            <a:off x="6709277" y="2073945"/>
            <a:ext cx="2006705" cy="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5611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/>
      <p:bldP spid="294921" grpId="0"/>
      <p:bldP spid="294922" grpId="0"/>
      <p:bldP spid="294923" grpId="0"/>
      <p:bldP spid="294924" grpId="0"/>
      <p:bldP spid="294925" grpId="0"/>
      <p:bldP spid="294926" grpId="0"/>
      <p:bldP spid="7" grpId="0"/>
      <p:bldP spid="23" grpId="0"/>
      <p:bldP spid="24" grpId="0"/>
      <p:bldP spid="25" grpId="0"/>
      <p:bldP spid="11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994148" y="757013"/>
            <a:ext cx="7483953" cy="132061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是命题公式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18</a:t>
            </a:fld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1146021" y="97539"/>
            <a:ext cx="263722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间接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证明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-CP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规则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1092741" y="3015574"/>
            <a:ext cx="3625174" cy="765242"/>
          </a:xfrm>
          <a:prstGeom prst="wedgeRoundRectCallout">
            <a:avLst>
              <a:gd name="adj1" fmla="val -9027"/>
              <a:gd name="adj2" fmla="val -17987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适用的条件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8308" y="2022105"/>
            <a:ext cx="538264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1672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976058" y="639849"/>
            <a:ext cx="7403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试证：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Q,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R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,R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S,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SQ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296334" y="1295120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7030760" y="606850"/>
            <a:ext cx="1179385" cy="5715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1339874" y="1309899"/>
            <a:ext cx="214864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1)S           CP</a:t>
            </a:r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741563" y="1990381"/>
            <a:ext cx="27593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S          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686381" y="2632774"/>
            <a:ext cx="326272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R           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1),2),I</a:t>
            </a:r>
          </a:p>
        </p:txBody>
      </p:sp>
      <p:sp>
        <p:nvSpPr>
          <p:cNvPr id="304139" name="Text Box 11"/>
          <p:cNvSpPr txBox="1">
            <a:spLocks noChangeArrowheads="1"/>
          </p:cNvSpPr>
          <p:nvPr/>
        </p:nvSpPr>
        <p:spPr bwMode="auto">
          <a:xfrm>
            <a:off x="686381" y="3341657"/>
            <a:ext cx="32274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4)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R                P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0" name="Text Box 12"/>
          <p:cNvSpPr txBox="1">
            <a:spLocks noChangeArrowheads="1"/>
          </p:cNvSpPr>
          <p:nvPr/>
        </p:nvSpPr>
        <p:spPr bwMode="auto">
          <a:xfrm>
            <a:off x="658721" y="3952075"/>
            <a:ext cx="338279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5)P        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3),4),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1" name="Text Box 13"/>
          <p:cNvSpPr txBox="1">
            <a:spLocks noChangeArrowheads="1"/>
          </p:cNvSpPr>
          <p:nvPr/>
        </p:nvSpPr>
        <p:spPr bwMode="auto">
          <a:xfrm>
            <a:off x="4567941" y="1902414"/>
            <a:ext cx="27914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6)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Q       P</a:t>
            </a:r>
          </a:p>
        </p:txBody>
      </p:sp>
      <p:sp>
        <p:nvSpPr>
          <p:cNvPr id="304142" name="Text Box 14"/>
          <p:cNvSpPr txBox="1">
            <a:spLocks noChangeArrowheads="1"/>
          </p:cNvSpPr>
          <p:nvPr/>
        </p:nvSpPr>
        <p:spPr bwMode="auto">
          <a:xfrm>
            <a:off x="4567940" y="2583377"/>
            <a:ext cx="3738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7)¬Q                 5),6),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3" name="Text Box 15"/>
          <p:cNvSpPr txBox="1">
            <a:spLocks noChangeArrowheads="1"/>
          </p:cNvSpPr>
          <p:nvPr/>
        </p:nvSpPr>
        <p:spPr bwMode="auto">
          <a:xfrm>
            <a:off x="4546093" y="3287036"/>
            <a:ext cx="393349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8)SQ         1),7),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CP,T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1146021" y="97539"/>
            <a:ext cx="263722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间接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证明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-CP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规则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7687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 animBg="1"/>
      <p:bldP spid="304136" grpId="0"/>
      <p:bldP spid="304137" grpId="0"/>
      <p:bldP spid="304138" grpId="0"/>
      <p:bldP spid="304139" grpId="0"/>
      <p:bldP spid="304140" grpId="0"/>
      <p:bldP spid="304141" grpId="0"/>
      <p:bldP spid="304142" grpId="0"/>
      <p:bldP spid="3041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1146022" y="97539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说教法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80010" y="1497860"/>
            <a:ext cx="1800200" cy="959947"/>
            <a:chOff x="3820856" y="1419622"/>
            <a:chExt cx="648000" cy="648000"/>
          </a:xfrm>
        </p:grpSpPr>
        <p:sp>
          <p:nvSpPr>
            <p:cNvPr id="17" name="MH_Other_3"/>
            <p:cNvSpPr/>
            <p:nvPr>
              <p:custDataLst>
                <p:tags r:id="rId8"/>
              </p:custDataLst>
            </p:nvPr>
          </p:nvSpPr>
          <p:spPr>
            <a:xfrm>
              <a:off x="3820856" y="1419622"/>
              <a:ext cx="648000" cy="648000"/>
            </a:xfrm>
            <a:prstGeom prst="round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MH_Other_4"/>
            <p:cNvSpPr/>
            <p:nvPr>
              <p:custDataLst>
                <p:tags r:id="rId9"/>
              </p:custDataLst>
            </p:nvPr>
          </p:nvSpPr>
          <p:spPr>
            <a:xfrm>
              <a:off x="3907395" y="1531021"/>
              <a:ext cx="453600" cy="453600"/>
            </a:xfrm>
            <a:prstGeom prst="roundRect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zh-CN" altLang="en-US" sz="3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规则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63876" y="1497860"/>
            <a:ext cx="2550207" cy="959947"/>
            <a:chOff x="2763876" y="1497860"/>
            <a:chExt cx="2550207" cy="959947"/>
          </a:xfrm>
        </p:grpSpPr>
        <p:sp>
          <p:nvSpPr>
            <p:cNvPr id="11" name="文本框 15"/>
            <p:cNvSpPr txBox="1">
              <a:spLocks noChangeArrowheads="1"/>
            </p:cNvSpPr>
            <p:nvPr/>
          </p:nvSpPr>
          <p:spPr bwMode="auto">
            <a:xfrm>
              <a:off x="2763876" y="1532290"/>
              <a:ext cx="912812" cy="900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5400" dirty="0">
                  <a:latin typeface="+mn-ea"/>
                </a:rPr>
                <a:t>+</a:t>
              </a:r>
              <a:endParaRPr lang="zh-CN" altLang="en-US" sz="5400" dirty="0">
                <a:latin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513883" y="1497860"/>
              <a:ext cx="1800200" cy="959947"/>
              <a:chOff x="3820856" y="2583671"/>
              <a:chExt cx="648000" cy="648000"/>
            </a:xfrm>
          </p:grpSpPr>
          <p:sp>
            <p:nvSpPr>
              <p:cNvPr id="20" name="MH_Other_5"/>
              <p:cNvSpPr/>
              <p:nvPr>
                <p:custDataLst>
                  <p:tags r:id="rId6"/>
                </p:custDataLst>
              </p:nvPr>
            </p:nvSpPr>
            <p:spPr>
              <a:xfrm>
                <a:off x="3820856" y="2583671"/>
                <a:ext cx="648000" cy="6480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222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200" b="1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" name="MH_Other_6"/>
              <p:cNvSpPr/>
              <p:nvPr>
                <p:custDataLst>
                  <p:tags r:id="rId7"/>
                </p:custDataLst>
              </p:nvPr>
            </p:nvSpPr>
            <p:spPr>
              <a:xfrm>
                <a:off x="3920457" y="2690986"/>
                <a:ext cx="453600" cy="453600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/>
                <a:r>
                  <a:rPr lang="zh-CN" altLang="en-US" sz="32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方法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176330" y="1494712"/>
            <a:ext cx="2658033" cy="963095"/>
            <a:chOff x="5176330" y="1494712"/>
            <a:chExt cx="2658033" cy="963095"/>
          </a:xfrm>
        </p:grpSpPr>
        <p:sp>
          <p:nvSpPr>
            <p:cNvPr id="12" name="文本框 16"/>
            <p:cNvSpPr txBox="1">
              <a:spLocks noChangeArrowheads="1"/>
            </p:cNvSpPr>
            <p:nvPr/>
          </p:nvSpPr>
          <p:spPr bwMode="auto">
            <a:xfrm>
              <a:off x="5176330" y="1494712"/>
              <a:ext cx="914400" cy="900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5400" dirty="0">
                  <a:latin typeface="+mn-ea"/>
                </a:rPr>
                <a:t>+</a:t>
              </a:r>
              <a:endParaRPr lang="zh-CN" altLang="en-US" sz="5400" dirty="0">
                <a:latin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034163" y="1497860"/>
              <a:ext cx="1800200" cy="959947"/>
              <a:chOff x="3820856" y="3747721"/>
              <a:chExt cx="648000" cy="648000"/>
            </a:xfrm>
          </p:grpSpPr>
          <p:sp>
            <p:nvSpPr>
              <p:cNvPr id="23" name="MH_Other_7"/>
              <p:cNvSpPr/>
              <p:nvPr>
                <p:custDataLst>
                  <p:tags r:id="rId4"/>
                </p:custDataLst>
              </p:nvPr>
            </p:nvSpPr>
            <p:spPr>
              <a:xfrm>
                <a:off x="3820856" y="3747721"/>
                <a:ext cx="648000" cy="6480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222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200" b="1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MH_Other_8"/>
              <p:cNvSpPr/>
              <p:nvPr>
                <p:custDataLst>
                  <p:tags r:id="rId5"/>
                </p:custDataLst>
              </p:nvPr>
            </p:nvSpPr>
            <p:spPr>
              <a:xfrm>
                <a:off x="3873926" y="3850927"/>
                <a:ext cx="570371" cy="453600"/>
              </a:xfrm>
              <a:prstGeom prst="roundRect">
                <a:avLst/>
              </a:prstGeom>
              <a:solidFill>
                <a:srgbClr val="7EC234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/>
                <a:r>
                  <a:rPr lang="zh-CN" altLang="en-US" sz="3200" b="1" dirty="0" smtClean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推理练习</a:t>
                </a:r>
                <a:endParaRPr lang="zh-CN" altLang="en-US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25" name="MH_Other_4"/>
          <p:cNvSpPr/>
          <p:nvPr>
            <p:custDataLst>
              <p:tags r:id="rId1"/>
            </p:custDataLst>
          </p:nvPr>
        </p:nvSpPr>
        <p:spPr>
          <a:xfrm>
            <a:off x="665882" y="3282352"/>
            <a:ext cx="2739039" cy="843085"/>
          </a:xfrm>
          <a:prstGeom prst="roundRect">
            <a:avLst/>
          </a:prstGeom>
          <a:solidFill>
            <a:srgbClr val="009900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掌握使用规则</a:t>
            </a:r>
            <a:endParaRPr lang="zh-CN" altLang="en-US" sz="3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MH_Other_6"/>
          <p:cNvSpPr/>
          <p:nvPr>
            <p:custDataLst>
              <p:tags r:id="rId2"/>
            </p:custDataLst>
          </p:nvPr>
        </p:nvSpPr>
        <p:spPr>
          <a:xfrm>
            <a:off x="3642259" y="3251338"/>
            <a:ext cx="1902110" cy="84308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方法论</a:t>
            </a:r>
          </a:p>
        </p:txBody>
      </p:sp>
      <p:sp>
        <p:nvSpPr>
          <p:cNvPr id="27" name="MH_Other_8"/>
          <p:cNvSpPr/>
          <p:nvPr>
            <p:custDataLst>
              <p:tags r:id="rId3"/>
            </p:custDataLst>
          </p:nvPr>
        </p:nvSpPr>
        <p:spPr>
          <a:xfrm>
            <a:off x="6090730" y="3251338"/>
            <a:ext cx="1902110" cy="843085"/>
          </a:xfrm>
          <a:prstGeom prst="roundRect">
            <a:avLst/>
          </a:prstGeom>
          <a:solidFill>
            <a:srgbClr val="7EC234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题多法</a:t>
            </a:r>
            <a:endParaRPr lang="zh-CN" altLang="en-US" sz="3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0208" y="696598"/>
            <a:ext cx="6705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命题推理采用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启发式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三段式 的教学法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87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137542" y="1288710"/>
            <a:ext cx="141286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880081" y="1973210"/>
            <a:ext cx="284235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R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dirty="0">
                <a:latin typeface="Times New Roman" pitchFamily="18" charset="0"/>
              </a:rPr>
              <a:t>P        </a:t>
            </a:r>
            <a:r>
              <a:rPr lang="en-US" altLang="zh-CN" sz="3200" b="1" dirty="0" smtClean="0">
                <a:latin typeface="Times New Roman" pitchFamily="18" charset="0"/>
              </a:rPr>
              <a:t>P 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1414959" y="1311085"/>
            <a:ext cx="228970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990000"/>
                </a:solidFill>
                <a:latin typeface="Times New Roman" pitchFamily="18" charset="0"/>
              </a:rPr>
              <a:t>1)R       </a:t>
            </a:r>
            <a:r>
              <a:rPr lang="en-US" altLang="zh-CN" sz="3200" b="1" dirty="0" smtClean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990000"/>
                </a:solidFill>
                <a:latin typeface="Times New Roman" pitchFamily="18" charset="0"/>
              </a:rPr>
              <a:t>CP</a:t>
            </a:r>
            <a:endParaRPr lang="en-US" altLang="zh-CN" sz="3200" b="1" dirty="0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01066" name="Text Box 10"/>
          <p:cNvSpPr txBox="1">
            <a:spLocks noChangeArrowheads="1"/>
          </p:cNvSpPr>
          <p:nvPr/>
        </p:nvSpPr>
        <p:spPr bwMode="auto">
          <a:xfrm>
            <a:off x="866120" y="2649410"/>
            <a:ext cx="323528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latin typeface="Times New Roman" pitchFamily="18" charset="0"/>
              </a:rPr>
              <a:t>3)P             </a:t>
            </a:r>
            <a:r>
              <a:rPr lang="en-US" altLang="zh-CN" sz="3200" b="1" dirty="0" smtClean="0">
                <a:latin typeface="Times New Roman" pitchFamily="18" charset="0"/>
              </a:rPr>
              <a:t>1</a:t>
            </a:r>
            <a:r>
              <a:rPr lang="en-US" altLang="zh-CN" sz="3200" b="1" dirty="0">
                <a:latin typeface="Times New Roman" pitchFamily="18" charset="0"/>
              </a:rPr>
              <a:t>),2) ,I</a:t>
            </a:r>
          </a:p>
        </p:txBody>
      </p:sp>
      <p:sp>
        <p:nvSpPr>
          <p:cNvPr id="301067" name="Text Box 11"/>
          <p:cNvSpPr txBox="1">
            <a:spLocks noChangeArrowheads="1"/>
          </p:cNvSpPr>
          <p:nvPr/>
        </p:nvSpPr>
        <p:spPr bwMode="auto">
          <a:xfrm>
            <a:off x="762000" y="3363130"/>
            <a:ext cx="33491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4)P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(Q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S)   </a:t>
            </a:r>
            <a:r>
              <a:rPr lang="en-US" altLang="zh-CN" sz="3200" b="1" dirty="0" smtClean="0">
                <a:latin typeface="Times New Roman" pitchFamily="18" charset="0"/>
              </a:rPr>
              <a:t>   </a:t>
            </a:r>
            <a:r>
              <a:rPr lang="en-US" altLang="zh-CN" sz="3200" b="1" dirty="0">
                <a:latin typeface="Times New Roman" pitchFamily="18" charset="0"/>
              </a:rPr>
              <a:t>P </a:t>
            </a:r>
          </a:p>
        </p:txBody>
      </p:sp>
      <p:sp>
        <p:nvSpPr>
          <p:cNvPr id="301068" name="Text Box 12"/>
          <p:cNvSpPr txBox="1">
            <a:spLocks noChangeArrowheads="1"/>
          </p:cNvSpPr>
          <p:nvPr/>
        </p:nvSpPr>
        <p:spPr bwMode="auto">
          <a:xfrm>
            <a:off x="685801" y="4099100"/>
            <a:ext cx="381634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5)Q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S        3),4),</a:t>
            </a:r>
            <a:r>
              <a:rPr lang="en-US" altLang="zh-CN" sz="3200" b="1" dirty="0" smtClean="0">
                <a:latin typeface="Times New Roman" pitchFamily="18" charset="0"/>
              </a:rPr>
              <a:t>I,T 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1069" name="Text Box 13"/>
          <p:cNvSpPr txBox="1">
            <a:spLocks noChangeArrowheads="1"/>
          </p:cNvSpPr>
          <p:nvPr/>
        </p:nvSpPr>
        <p:spPr bwMode="auto">
          <a:xfrm>
            <a:off x="5029200" y="2360730"/>
            <a:ext cx="360474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7)S            </a:t>
            </a:r>
            <a:r>
              <a:rPr lang="en-US" altLang="zh-CN" sz="3200" b="1" dirty="0" smtClean="0">
                <a:latin typeface="Times New Roman" pitchFamily="18" charset="0"/>
              </a:rPr>
              <a:t>5</a:t>
            </a:r>
            <a:r>
              <a:rPr lang="en-US" altLang="zh-CN" sz="3200" b="1" dirty="0">
                <a:latin typeface="Times New Roman" pitchFamily="18" charset="0"/>
              </a:rPr>
              <a:t>),6</a:t>
            </a:r>
            <a:r>
              <a:rPr lang="en-US" altLang="zh-CN" sz="3200" b="1" dirty="0" smtClean="0">
                <a:latin typeface="Times New Roman" pitchFamily="18" charset="0"/>
              </a:rPr>
              <a:t>),I,T 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1070" name="Text Box 14"/>
          <p:cNvSpPr txBox="1">
            <a:spLocks noChangeArrowheads="1"/>
          </p:cNvSpPr>
          <p:nvPr/>
        </p:nvSpPr>
        <p:spPr bwMode="auto">
          <a:xfrm>
            <a:off x="5001280" y="3230023"/>
            <a:ext cx="145294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latin typeface="Times New Roman" pitchFamily="18" charset="0"/>
              </a:rPr>
              <a:t>8)R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S</a:t>
            </a:r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6830081" y="3172873"/>
            <a:ext cx="221834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2),7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),CP,I,T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1072" name="Text Box 16"/>
          <p:cNvSpPr txBox="1">
            <a:spLocks noChangeArrowheads="1"/>
          </p:cNvSpPr>
          <p:nvPr/>
        </p:nvSpPr>
        <p:spPr bwMode="auto">
          <a:xfrm>
            <a:off x="5064946" y="1430061"/>
            <a:ext cx="271110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6)Q               P </a:t>
            </a:r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1178403" y="612512"/>
            <a:ext cx="611447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1146021" y="97539"/>
            <a:ext cx="263722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间接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证明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练习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31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4" grpId="0"/>
      <p:bldP spid="301065" grpId="0"/>
      <p:bldP spid="301066" grpId="0"/>
      <p:bldP spid="301067" grpId="0"/>
      <p:bldP spid="301068" grpId="0"/>
      <p:bldP spid="301069" grpId="0"/>
      <p:bldP spid="301070" grpId="0"/>
      <p:bldP spid="301071" grpId="0"/>
      <p:bldP spid="3010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345332" y="542464"/>
            <a:ext cx="8727887" cy="164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rtl="1">
              <a:lnSpc>
                <a:spcPct val="140000"/>
              </a:lnSpc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今天是星期三，那么我有一次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离散数学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或高数考试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   如果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离散老师有事，那么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没有离散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数学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考试。请证明：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rtl="1">
              <a:lnSpc>
                <a:spcPct val="140000"/>
              </a:lnSpc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若今天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是星期三且离散老师有事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，则我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有一次高数考试。</a:t>
            </a:r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-17996" y="2150073"/>
            <a:ext cx="5035651" cy="208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：设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：今天是星期三。</a:t>
            </a:r>
          </a:p>
          <a:p>
            <a:pPr>
              <a:lnSpc>
                <a:spcPct val="13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：我有一次离散数学考试。</a:t>
            </a:r>
          </a:p>
          <a:p>
            <a:pPr>
              <a:lnSpc>
                <a:spcPct val="13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：我有一次高数考试。</a:t>
            </a:r>
          </a:p>
          <a:p>
            <a:pPr>
              <a:lnSpc>
                <a:spcPct val="13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：离散老师有事。</a:t>
            </a: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4904840" y="2625827"/>
            <a:ext cx="17494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P→Q∨R </a:t>
            </a:r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4904840" y="3208735"/>
            <a:ext cx="136637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S→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6172200" y="3786187"/>
            <a:ext cx="25870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6430902" y="2962603"/>
            <a:ext cx="22047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P∧S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21</a:t>
            </a:fld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5" y="3648"/>
            <a:ext cx="714475" cy="743054"/>
          </a:xfrm>
          <a:prstGeom prst="rect">
            <a:avLst/>
          </a:prstGeom>
        </p:spPr>
      </p:pic>
      <p:sp>
        <p:nvSpPr>
          <p:cNvPr id="11" name="燕尾形 10"/>
          <p:cNvSpPr/>
          <p:nvPr/>
        </p:nvSpPr>
        <p:spPr>
          <a:xfrm>
            <a:off x="1146021" y="97539"/>
            <a:ext cx="2777467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56553" y="1073385"/>
            <a:ext cx="695396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6784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3" grpId="0"/>
      <p:bldP spid="306184" grpId="0"/>
      <p:bldP spid="306185" grpId="0"/>
      <p:bldP spid="3061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651697" y="1274441"/>
            <a:ext cx="349741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P∧S     </a:t>
            </a: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CP</a:t>
            </a: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633378" y="1914545"/>
            <a:ext cx="291590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2)P             </a:t>
            </a: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     1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),I </a:t>
            </a:r>
          </a:p>
        </p:txBody>
      </p:sp>
      <p:sp>
        <p:nvSpPr>
          <p:cNvPr id="307210" name="Text Box 10"/>
          <p:cNvSpPr txBox="1">
            <a:spLocks noChangeArrowheads="1"/>
          </p:cNvSpPr>
          <p:nvPr/>
        </p:nvSpPr>
        <p:spPr bwMode="auto">
          <a:xfrm>
            <a:off x="626398" y="3289954"/>
            <a:ext cx="26978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P→Q∨R    P </a:t>
            </a:r>
          </a:p>
        </p:txBody>
      </p:sp>
      <p:sp>
        <p:nvSpPr>
          <p:cNvPr id="307212" name="Text Box 12"/>
          <p:cNvSpPr txBox="1">
            <a:spLocks noChangeArrowheads="1"/>
          </p:cNvSpPr>
          <p:nvPr/>
        </p:nvSpPr>
        <p:spPr bwMode="auto">
          <a:xfrm>
            <a:off x="637737" y="2581787"/>
            <a:ext cx="282671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)S                  1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),I</a:t>
            </a:r>
          </a:p>
        </p:txBody>
      </p:sp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4583485" y="1230286"/>
            <a:ext cx="26038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6) S→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Q       P</a:t>
            </a:r>
          </a:p>
        </p:txBody>
      </p:sp>
      <p:sp>
        <p:nvSpPr>
          <p:cNvPr id="307214" name="Text Box 14"/>
          <p:cNvSpPr txBox="1">
            <a:spLocks noChangeArrowheads="1"/>
          </p:cNvSpPr>
          <p:nvPr/>
        </p:nvSpPr>
        <p:spPr bwMode="auto">
          <a:xfrm>
            <a:off x="4655030" y="1914545"/>
            <a:ext cx="34310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Q            </a:t>
            </a: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3),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6),</a:t>
            </a: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307215" name="Text Box 15"/>
          <p:cNvSpPr txBox="1">
            <a:spLocks noChangeArrowheads="1"/>
          </p:cNvSpPr>
          <p:nvPr/>
        </p:nvSpPr>
        <p:spPr bwMode="auto">
          <a:xfrm>
            <a:off x="4613353" y="2597404"/>
            <a:ext cx="35144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8)R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7),</a:t>
            </a: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098653" y="603186"/>
            <a:ext cx="18392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P→Q∨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934918" y="593971"/>
            <a:ext cx="136637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S→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177027" y="603824"/>
            <a:ext cx="22047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P∧S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→R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5" y="3648"/>
            <a:ext cx="714475" cy="743054"/>
          </a:xfrm>
          <a:prstGeom prst="rect">
            <a:avLst/>
          </a:prstGeom>
        </p:spPr>
      </p:pic>
      <p:sp>
        <p:nvSpPr>
          <p:cNvPr id="18" name="燕尾形 17"/>
          <p:cNvSpPr/>
          <p:nvPr/>
        </p:nvSpPr>
        <p:spPr>
          <a:xfrm>
            <a:off x="1146021" y="97539"/>
            <a:ext cx="2777467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CP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规则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推理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774425" y="1059425"/>
            <a:ext cx="1235487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374798" y="1156754"/>
            <a:ext cx="0" cy="3986746"/>
          </a:xfrm>
          <a:prstGeom prst="line">
            <a:avLst/>
          </a:prstGeom>
          <a:ln w="12700">
            <a:solidFill>
              <a:srgbClr val="00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9233" y="1156754"/>
            <a:ext cx="9114767" cy="0"/>
          </a:xfrm>
          <a:prstGeom prst="line">
            <a:avLst/>
          </a:prstGeom>
          <a:ln w="1270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98409" y="3983099"/>
            <a:ext cx="37740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5) 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Q∨R      </a:t>
            </a: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  2),4),</a:t>
            </a:r>
            <a:r>
              <a:rPr lang="en-US" altLang="zh-CN" sz="2800" b="1" dirty="0" smtClean="0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I,T</a:t>
            </a: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655030" y="3357753"/>
            <a:ext cx="438233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9)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P∧S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→R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1),8),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,I,T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11851" y="395086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结论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正确。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4230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8" grpId="0"/>
      <p:bldP spid="307209" grpId="0"/>
      <p:bldP spid="307210" grpId="0"/>
      <p:bldP spid="307212" grpId="0"/>
      <p:bldP spid="307213" grpId="0"/>
      <p:bldP spid="307214" grpId="0"/>
      <p:bldP spid="307215" grpId="0"/>
      <p:bldP spid="26" grpId="0"/>
      <p:bldP spid="2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1449221" y="711845"/>
            <a:ext cx="690602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反证法</a:t>
            </a:r>
            <a:r>
              <a:rPr lang="zh-CN" altLang="en-US" sz="32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结论的否命题        推出矛盾</a:t>
            </a:r>
            <a:endParaRPr lang="zh-CN" altLang="en-US" sz="3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4481089" y="2300269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4481089" y="2300269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302093" name="Line 13"/>
          <p:cNvSpPr>
            <a:spLocks noChangeShapeType="1"/>
          </p:cNvSpPr>
          <p:nvPr/>
        </p:nvSpPr>
        <p:spPr bwMode="auto">
          <a:xfrm>
            <a:off x="4230277" y="2092863"/>
            <a:ext cx="457200" cy="0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23</a:t>
            </a:fld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5" y="3648"/>
            <a:ext cx="714475" cy="743054"/>
          </a:xfrm>
          <a:prstGeom prst="rect">
            <a:avLst/>
          </a:prstGeom>
        </p:spPr>
      </p:pic>
      <p:sp>
        <p:nvSpPr>
          <p:cNvPr id="13" name="燕尾形 12"/>
          <p:cNvSpPr/>
          <p:nvPr/>
        </p:nvSpPr>
        <p:spPr>
          <a:xfrm>
            <a:off x="1146021" y="97539"/>
            <a:ext cx="2777467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间接证明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反证法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632982" y="876190"/>
            <a:ext cx="740065" cy="258265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70712" y="1470313"/>
            <a:ext cx="3181000" cy="769441"/>
            <a:chOff x="1470712" y="1470313"/>
            <a:chExt cx="3181000" cy="769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70712" y="1528426"/>
                  <a:ext cx="24527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,</m:t>
                        </m:r>
                        <m:r>
                          <a:rPr lang="en-US" altLang="zh-CN" sz="2800" i="1" smtClean="0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712" y="1528426"/>
                  <a:ext cx="2452776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75300" y="1591020"/>
                  <a:ext cx="4764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/>
                            <a:cs typeface="Times New Roman" panose="02020603050405020304" pitchFamily="18" charset="0"/>
                          </a:rPr>
                          <m:t>C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300" y="1591020"/>
                  <a:ext cx="476412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421397" y="1470313"/>
                  <a:ext cx="101744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400" b="1" i="1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zh-CN" altLang="en-US" sz="44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397" y="1470313"/>
                  <a:ext cx="1017445" cy="76944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1483511" y="2907033"/>
            <a:ext cx="3631231" cy="769441"/>
            <a:chOff x="1470711" y="1393533"/>
            <a:chExt cx="3631231" cy="769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470711" y="1528426"/>
                  <a:ext cx="28579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,</m:t>
                        </m:r>
                        <m:r>
                          <a:rPr lang="en-US" altLang="zh-CN" sz="2800" i="1" smtClean="0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711" y="1528426"/>
                  <a:ext cx="285797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84497" y="1393533"/>
                  <a:ext cx="101744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400" b="1" i="1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zh-CN" altLang="en-US" sz="44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497" y="1393533"/>
                  <a:ext cx="1017445" cy="76944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上下箭头 4"/>
          <p:cNvSpPr/>
          <p:nvPr/>
        </p:nvSpPr>
        <p:spPr>
          <a:xfrm>
            <a:off x="3276970" y="2073013"/>
            <a:ext cx="635027" cy="1047542"/>
          </a:xfrm>
          <a:prstGeom prst="upDownArrow">
            <a:avLst/>
          </a:prstGeom>
          <a:blipFill>
            <a:blip r:embed="rId8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02232" y="3050504"/>
                <a:ext cx="16077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𝑹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∧¬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32" y="3050504"/>
                <a:ext cx="1607748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972335" y="3565146"/>
            <a:ext cx="1467542" cy="0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4201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3" grpId="0" animBg="1"/>
      <p:bldP spid="5" grpId="0" animBg="1"/>
      <p:bldP spid="6" grpId="0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1076925" y="575673"/>
            <a:ext cx="50725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rtl="1"/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Q, R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Q, P∨R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Q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154152" y="1271629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1146021" y="1299488"/>
            <a:ext cx="110669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3270470" y="1360351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反证</a:t>
            </a: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1042571" y="1939993"/>
            <a:ext cx="297040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2)P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             P </a:t>
            </a:r>
          </a:p>
        </p:txBody>
      </p:sp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1146021" y="2703443"/>
            <a:ext cx="105272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3)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3417953" y="2689482"/>
            <a:ext cx="11900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1),2),I </a:t>
            </a:r>
          </a:p>
        </p:txBody>
      </p:sp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1173729" y="3323870"/>
            <a:ext cx="270809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4)P∨R       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25001" y="3951814"/>
            <a:ext cx="3369039" cy="554624"/>
            <a:chOff x="1225001" y="3951814"/>
            <a:chExt cx="3369039" cy="554624"/>
          </a:xfrm>
        </p:grpSpPr>
        <p:sp>
          <p:nvSpPr>
            <p:cNvPr id="310285" name="Text Box 13"/>
            <p:cNvSpPr txBox="1">
              <a:spLocks noChangeArrowheads="1"/>
            </p:cNvSpPr>
            <p:nvPr/>
          </p:nvSpPr>
          <p:spPr bwMode="auto">
            <a:xfrm>
              <a:off x="1225001" y="3981037"/>
              <a:ext cx="1134292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5)R</a:t>
              </a:r>
            </a:p>
          </p:txBody>
        </p:sp>
        <p:sp>
          <p:nvSpPr>
            <p:cNvPr id="310286" name="Text Box 14"/>
            <p:cNvSpPr txBox="1">
              <a:spLocks noChangeArrowheads="1"/>
            </p:cNvSpPr>
            <p:nvPr/>
          </p:nvSpPr>
          <p:spPr bwMode="auto">
            <a:xfrm>
              <a:off x="3165146" y="3951814"/>
              <a:ext cx="1428894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3),4),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I,T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4860513" y="1299487"/>
            <a:ext cx="249168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6)R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         P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29734" y="2066068"/>
            <a:ext cx="3421225" cy="525402"/>
            <a:chOff x="4929734" y="2066068"/>
            <a:chExt cx="3421225" cy="525402"/>
          </a:xfrm>
        </p:grpSpPr>
        <p:sp>
          <p:nvSpPr>
            <p:cNvPr id="310288" name="Text Box 16"/>
            <p:cNvSpPr txBox="1">
              <a:spLocks noChangeArrowheads="1"/>
            </p:cNvSpPr>
            <p:nvPr/>
          </p:nvSpPr>
          <p:spPr bwMode="auto">
            <a:xfrm>
              <a:off x="4929734" y="2066069"/>
              <a:ext cx="760442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7)Q</a:t>
              </a:r>
            </a:p>
          </p:txBody>
        </p:sp>
        <p:sp>
          <p:nvSpPr>
            <p:cNvPr id="310289" name="Text Box 17"/>
            <p:cNvSpPr txBox="1">
              <a:spLocks noChangeArrowheads="1"/>
            </p:cNvSpPr>
            <p:nvPr/>
          </p:nvSpPr>
          <p:spPr bwMode="auto">
            <a:xfrm>
              <a:off x="6838772" y="2066068"/>
              <a:ext cx="1512187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5),6),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I,T 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6654" y="2887426"/>
            <a:ext cx="3382091" cy="543762"/>
            <a:chOff x="4976654" y="2887426"/>
            <a:chExt cx="3382091" cy="543762"/>
          </a:xfrm>
        </p:grpSpPr>
        <p:sp>
          <p:nvSpPr>
            <p:cNvPr id="310290" name="Text Box 18"/>
            <p:cNvSpPr txBox="1">
              <a:spLocks noChangeArrowheads="1"/>
            </p:cNvSpPr>
            <p:nvPr/>
          </p:nvSpPr>
          <p:spPr bwMode="auto">
            <a:xfrm>
              <a:off x="4976654" y="2887426"/>
              <a:ext cx="1512250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8)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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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10291" name="Text Box 19"/>
            <p:cNvSpPr txBox="1">
              <a:spLocks noChangeArrowheads="1"/>
            </p:cNvSpPr>
            <p:nvPr/>
          </p:nvSpPr>
          <p:spPr bwMode="auto">
            <a:xfrm>
              <a:off x="6840083" y="2905787"/>
              <a:ext cx="1518662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1),7), 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I,T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0309" name="Rectangle 37"/>
          <p:cNvSpPr>
            <a:spLocks noChangeArrowheads="1"/>
          </p:cNvSpPr>
          <p:nvPr/>
        </p:nvSpPr>
        <p:spPr bwMode="auto">
          <a:xfrm>
            <a:off x="5332250" y="2799591"/>
            <a:ext cx="1198534" cy="634176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24</a:t>
            </a:fld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燕尾形 21"/>
          <p:cNvSpPr/>
          <p:nvPr/>
        </p:nvSpPr>
        <p:spPr>
          <a:xfrm>
            <a:off x="1146021" y="97539"/>
            <a:ext cx="2124449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反证法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推理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4582535" y="1156754"/>
            <a:ext cx="0" cy="3986746"/>
          </a:xfrm>
          <a:prstGeom prst="line">
            <a:avLst/>
          </a:prstGeom>
          <a:ln w="12700">
            <a:solidFill>
              <a:srgbClr val="00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0" y="1135974"/>
            <a:ext cx="9144000" cy="20780"/>
          </a:xfrm>
          <a:prstGeom prst="line">
            <a:avLst/>
          </a:prstGeom>
          <a:ln w="1270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6212336" y="3849271"/>
            <a:ext cx="2080085" cy="569166"/>
          </a:xfrm>
          <a:prstGeom prst="wedgeRoundRectCallout">
            <a:avLst>
              <a:gd name="adj1" fmla="val -58114"/>
              <a:gd name="adj2" fmla="val -94477"/>
              <a:gd name="adj3" fmla="val 1666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矛盾，得证。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81436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8" grpId="0"/>
      <p:bldP spid="310279" grpId="0"/>
      <p:bldP spid="310280" grpId="0"/>
      <p:bldP spid="310281" grpId="0"/>
      <p:bldP spid="310282" grpId="0"/>
      <p:bldP spid="310283" grpId="0"/>
      <p:bldP spid="310284" grpId="0"/>
      <p:bldP spid="310287" grpId="0"/>
      <p:bldP spid="310309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1146022" y="97539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综合练习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46022" y="746702"/>
            <a:ext cx="7239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试证：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</a:t>
            </a:r>
          </a:p>
        </p:txBody>
      </p:sp>
      <p:sp>
        <p:nvSpPr>
          <p:cNvPr id="11" name="Shape 6"/>
          <p:cNvSpPr/>
          <p:nvPr/>
        </p:nvSpPr>
        <p:spPr>
          <a:xfrm>
            <a:off x="1915615" y="4311679"/>
            <a:ext cx="786617" cy="548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40" y="193"/>
                </a:moveTo>
                <a:lnTo>
                  <a:pt x="0" y="21600"/>
                </a:lnTo>
                <a:lnTo>
                  <a:pt x="21600" y="21021"/>
                </a:lnTo>
                <a:lnTo>
                  <a:pt x="16848" y="0"/>
                </a:lnTo>
                <a:cubicBezTo>
                  <a:pt x="16848" y="0"/>
                  <a:pt x="3240" y="193"/>
                  <a:pt x="3240" y="19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475408" y="3282578"/>
            <a:ext cx="5293823" cy="1570382"/>
            <a:chOff x="475408" y="3282578"/>
            <a:chExt cx="5293823" cy="1570382"/>
          </a:xfrm>
        </p:grpSpPr>
        <p:sp>
          <p:nvSpPr>
            <p:cNvPr id="12" name="Shape 7"/>
            <p:cNvSpPr/>
            <p:nvPr/>
          </p:nvSpPr>
          <p:spPr>
            <a:xfrm>
              <a:off x="2293434" y="4311679"/>
              <a:ext cx="406368" cy="541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98" y="0"/>
                  </a:moveTo>
                  <a:lnTo>
                    <a:pt x="490" y="88"/>
                  </a:lnTo>
                  <a:lnTo>
                    <a:pt x="0" y="21600"/>
                  </a:lnTo>
                  <a:lnTo>
                    <a:pt x="21600" y="21297"/>
                  </a:lnTo>
                  <a:cubicBezTo>
                    <a:pt x="21600" y="21297"/>
                    <a:pt x="12398" y="0"/>
                    <a:pt x="12398" y="0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8"/>
            <p:cNvSpPr/>
            <p:nvPr/>
          </p:nvSpPr>
          <p:spPr>
            <a:xfrm>
              <a:off x="475408" y="3282578"/>
              <a:ext cx="3650630" cy="1097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22" extrusionOk="0">
                  <a:moveTo>
                    <a:pt x="0" y="15178"/>
                  </a:moveTo>
                  <a:cubicBezTo>
                    <a:pt x="5555" y="20608"/>
                    <a:pt x="15362" y="21600"/>
                    <a:pt x="21600" y="15120"/>
                  </a:cubicBezTo>
                  <a:cubicBezTo>
                    <a:pt x="21600" y="15120"/>
                    <a:pt x="17659" y="7706"/>
                    <a:pt x="15766" y="0"/>
                  </a:cubicBezTo>
                  <a:lnTo>
                    <a:pt x="6300" y="0"/>
                  </a:lnTo>
                  <a:cubicBezTo>
                    <a:pt x="5276" y="4145"/>
                    <a:pt x="2824" y="10450"/>
                    <a:pt x="0" y="1517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48274" y="373009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直接证明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3620" y="2747980"/>
            <a:ext cx="4358967" cy="1008446"/>
            <a:chOff x="623620" y="2747980"/>
            <a:chExt cx="4358967" cy="1008446"/>
          </a:xfrm>
        </p:grpSpPr>
        <p:sp>
          <p:nvSpPr>
            <p:cNvPr id="16" name="Shape 9"/>
            <p:cNvSpPr/>
            <p:nvPr/>
          </p:nvSpPr>
          <p:spPr>
            <a:xfrm>
              <a:off x="623620" y="2747980"/>
              <a:ext cx="3354206" cy="1008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22" extrusionOk="0">
                  <a:moveTo>
                    <a:pt x="0" y="15178"/>
                  </a:moveTo>
                  <a:cubicBezTo>
                    <a:pt x="5555" y="20608"/>
                    <a:pt x="15362" y="21600"/>
                    <a:pt x="21600" y="15120"/>
                  </a:cubicBezTo>
                  <a:cubicBezTo>
                    <a:pt x="21600" y="15120"/>
                    <a:pt x="17659" y="7706"/>
                    <a:pt x="15766" y="0"/>
                  </a:cubicBezTo>
                  <a:lnTo>
                    <a:pt x="6300" y="0"/>
                  </a:lnTo>
                  <a:cubicBezTo>
                    <a:pt x="5276" y="4145"/>
                    <a:pt x="2824" y="10450"/>
                    <a:pt x="0" y="15178"/>
                  </a:cubicBezTo>
                  <a:close/>
                </a:path>
              </a:pathLst>
            </a:custGeom>
            <a:solidFill>
              <a:srgbClr val="009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27729" y="2759358"/>
              <a:ext cx="1354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CP</a:t>
              </a:r>
              <a:r>
                <a:rPr lang="zh-CN" altLang="en-US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规则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09943" y="1457047"/>
            <a:ext cx="3546760" cy="1300653"/>
            <a:chOff x="1009943" y="1457047"/>
            <a:chExt cx="3546760" cy="1300653"/>
          </a:xfrm>
        </p:grpSpPr>
        <p:sp>
          <p:nvSpPr>
            <p:cNvPr id="18" name="Shape 10"/>
            <p:cNvSpPr/>
            <p:nvPr/>
          </p:nvSpPr>
          <p:spPr>
            <a:xfrm>
              <a:off x="1009943" y="1457047"/>
              <a:ext cx="2576701" cy="1300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63" extrusionOk="0">
                  <a:moveTo>
                    <a:pt x="9692" y="1439"/>
                  </a:moveTo>
                  <a:cubicBezTo>
                    <a:pt x="7867" y="6269"/>
                    <a:pt x="3369" y="14100"/>
                    <a:pt x="0" y="17011"/>
                  </a:cubicBezTo>
                  <a:cubicBezTo>
                    <a:pt x="5555" y="20252"/>
                    <a:pt x="15362" y="20844"/>
                    <a:pt x="21600" y="16977"/>
                  </a:cubicBezTo>
                  <a:cubicBezTo>
                    <a:pt x="21600" y="16977"/>
                    <a:pt x="14581" y="8319"/>
                    <a:pt x="12104" y="1586"/>
                  </a:cubicBezTo>
                  <a:cubicBezTo>
                    <a:pt x="11256" y="-756"/>
                    <a:pt x="10279" y="-244"/>
                    <a:pt x="9692" y="1439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94819" y="1693341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反证法</a:t>
              </a:r>
            </a:p>
          </p:txBody>
        </p:sp>
      </p:grpSp>
      <p:sp>
        <p:nvSpPr>
          <p:cNvPr id="22" name="云形标注 21"/>
          <p:cNvSpPr/>
          <p:nvPr/>
        </p:nvSpPr>
        <p:spPr>
          <a:xfrm>
            <a:off x="4717915" y="1524000"/>
            <a:ext cx="1903379" cy="583373"/>
          </a:xfrm>
          <a:prstGeom prst="cloudCallout">
            <a:avLst>
              <a:gd name="adj1" fmla="val -66148"/>
              <a:gd name="adj2" fmla="val 258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种矛盾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1179674" y="608785"/>
            <a:ext cx="646882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393221" y="1313440"/>
            <a:ext cx="17008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证明：	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1641639" y="1317102"/>
            <a:ext cx="23889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latin typeface="Times New Roman" pitchFamily="18" charset="0"/>
              </a:rPr>
              <a:t>1)P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dirty="0">
                <a:latin typeface="Times New Roman" pitchFamily="18" charset="0"/>
              </a:rPr>
              <a:t>Q    </a:t>
            </a:r>
            <a:r>
              <a:rPr lang="en-US" altLang="zh-CN" sz="3200" b="1" dirty="0" smtClean="0">
                <a:latin typeface="Times New Roman" pitchFamily="18" charset="0"/>
              </a:rPr>
              <a:t>   </a:t>
            </a:r>
            <a:r>
              <a:rPr lang="en-US" altLang="zh-CN" sz="3200" b="1" dirty="0">
                <a:latin typeface="Times New Roman" pitchFamily="18" charset="0"/>
              </a:rPr>
              <a:t>P 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888220" y="1985860"/>
            <a:ext cx="22860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3402821" y="1985860"/>
            <a:ext cx="89990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1),E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915560" y="2684310"/>
            <a:ext cx="306395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latin typeface="Times New Roman" pitchFamily="18" charset="0"/>
              </a:rPr>
              <a:t>3)	Q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S           </a:t>
            </a:r>
            <a:r>
              <a:rPr lang="en-US" altLang="zh-CN" sz="3200" b="1" dirty="0" smtClean="0">
                <a:latin typeface="Times New Roman" pitchFamily="18" charset="0"/>
              </a:rPr>
              <a:t>  P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832380" y="3311650"/>
            <a:ext cx="19097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4)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P</a:t>
            </a:r>
            <a:r>
              <a:rPr lang="en-US" altLang="zh-CN" sz="3200" b="1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 dirty="0">
                <a:latin typeface="Times New Roman" pitchFamily="18" charset="0"/>
              </a:rPr>
              <a:t>S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3042180" y="3269770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2),3),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846340" y="3905400"/>
            <a:ext cx="342604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S</a:t>
            </a:r>
            <a:r>
              <a:rPr lang="en-US" altLang="zh-CN" sz="3200" b="1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 dirty="0">
                <a:latin typeface="Times New Roman" pitchFamily="18" charset="0"/>
              </a:rPr>
              <a:t>P        4),E</a:t>
            </a:r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4993150" y="1380144"/>
            <a:ext cx="33669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latin typeface="Times New Roman" pitchFamily="18" charset="0"/>
              </a:rPr>
              <a:t>6)P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R           </a:t>
            </a:r>
            <a:r>
              <a:rPr lang="en-US" altLang="zh-CN" sz="3200" b="1" dirty="0" smtClean="0">
                <a:latin typeface="Times New Roman" pitchFamily="18" charset="0"/>
              </a:rPr>
              <a:t>    </a:t>
            </a:r>
            <a:r>
              <a:rPr lang="en-US" altLang="zh-CN" sz="3200" b="1" dirty="0">
                <a:latin typeface="Times New Roman" pitchFamily="18" charset="0"/>
              </a:rPr>
              <a:t>P</a:t>
            </a:r>
          </a:p>
        </p:txBody>
      </p: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4993150" y="2225298"/>
            <a:ext cx="399690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S</a:t>
            </a:r>
            <a:r>
              <a:rPr lang="en-US" altLang="zh-CN" sz="3200" b="1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 dirty="0">
                <a:latin typeface="Times New Roman" pitchFamily="18" charset="0"/>
              </a:rPr>
              <a:t>R     </a:t>
            </a:r>
            <a:r>
              <a:rPr lang="en-US" altLang="zh-CN" sz="3200" b="1" dirty="0" smtClean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5),6),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5112443" y="3190303"/>
            <a:ext cx="129584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8)S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295955" name="Text Box 19"/>
          <p:cNvSpPr txBox="1">
            <a:spLocks noChangeArrowheads="1"/>
          </p:cNvSpPr>
          <p:nvPr/>
        </p:nvSpPr>
        <p:spPr bwMode="auto">
          <a:xfrm>
            <a:off x="7460172" y="3190302"/>
            <a:ext cx="89990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7),E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46022" y="97539"/>
            <a:ext cx="2178203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直接证明法</a:t>
            </a:r>
            <a:r>
              <a:rPr lang="en-US" altLang="zh-CN" sz="2000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endParaRPr lang="zh-CN" altLang="en-US" sz="20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27812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4" grpId="0"/>
      <p:bldP spid="295945" grpId="0"/>
      <p:bldP spid="295946" grpId="0"/>
      <p:bldP spid="295947" grpId="0"/>
      <p:bldP spid="295948" grpId="0"/>
      <p:bldP spid="295949" grpId="0"/>
      <p:bldP spid="295950" grpId="0"/>
      <p:bldP spid="295951" grpId="0"/>
      <p:bldP spid="295952" grpId="0"/>
      <p:bldP spid="295953" grpId="0"/>
      <p:bldP spid="295954" grpId="0"/>
      <p:bldP spid="2959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79674" y="608785"/>
            <a:ext cx="646882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</a:t>
            </a:r>
          </a:p>
        </p:txBody>
      </p:sp>
      <p:sp>
        <p:nvSpPr>
          <p:cNvPr id="6" name="燕尾形 5"/>
          <p:cNvSpPr/>
          <p:nvPr/>
        </p:nvSpPr>
        <p:spPr>
          <a:xfrm>
            <a:off x="1146022" y="97539"/>
            <a:ext cx="2178203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</a:t>
            </a:r>
            <a:r>
              <a:rPr lang="zh-CN" alt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-2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93443" y="1330169"/>
                <a:ext cx="25550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⇔¬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43" y="1330169"/>
                <a:ext cx="255505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012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9462" y="1299480"/>
            <a:ext cx="163799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证明：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1592779" y="1282202"/>
                <a:ext cx="2085933" cy="586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w="158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800100" indent="-3429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257300" indent="-3429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714500" indent="-3429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171700" indent="-3429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200" b="1" dirty="0" smtClean="0">
                    <a:latin typeface="Times New Roman" pitchFamily="18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b="1" dirty="0" smtClean="0">
                    <a:latin typeface="Times New Roman" pitchFamily="18" charset="0"/>
                  </a:rPr>
                  <a:t>  CP </a:t>
                </a:r>
                <a:endParaRPr lang="en-US" altLang="zh-CN" sz="32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2779" y="1282202"/>
                <a:ext cx="2085933" cy="586957"/>
              </a:xfrm>
              <a:prstGeom prst="rect">
                <a:avLst/>
              </a:prstGeom>
              <a:blipFill rotWithShape="1">
                <a:blip r:embed="rId3"/>
                <a:stretch>
                  <a:fillRect l="-7310" t="-13402" r="-6725" b="-319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25400" y="1998633"/>
            <a:ext cx="285877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latin typeface="Times New Roman" pitchFamily="18" charset="0"/>
              </a:rPr>
              <a:t>2</a:t>
            </a:r>
            <a:r>
              <a:rPr lang="en-US" altLang="zh-CN" sz="3200" b="1" dirty="0" smtClean="0">
                <a:latin typeface="Times New Roman" pitchFamily="18" charset="0"/>
              </a:rPr>
              <a:t>)</a:t>
            </a:r>
            <a:r>
              <a:rPr lang="en-US" altLang="zh-CN" sz="3200" b="1" dirty="0">
                <a:latin typeface="Times New Roman" pitchFamily="18" charset="0"/>
              </a:rPr>
              <a:t>	Q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S        </a:t>
            </a:r>
            <a:r>
              <a:rPr lang="en-US" altLang="zh-CN" sz="3200" b="1" dirty="0" smtClean="0">
                <a:latin typeface="Times New Roman" pitchFamily="18" charset="0"/>
              </a:rPr>
              <a:t>  P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24594" y="2644308"/>
            <a:ext cx="134072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3</a:t>
            </a:r>
            <a:r>
              <a:rPr lang="en-US" altLang="zh-CN" sz="3200" b="1" dirty="0" smtClean="0">
                <a:latin typeface="Times New Roman" pitchFamily="18" charset="0"/>
              </a:rPr>
              <a:t>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Q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635745" y="2665248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1</a:t>
            </a:r>
            <a:r>
              <a:rPr lang="en-US" altLang="zh-CN" sz="3200" b="1" dirty="0" smtClean="0">
                <a:latin typeface="Times New Roman" pitchFamily="18" charset="0"/>
              </a:rPr>
              <a:t>),</a:t>
            </a:r>
            <a:r>
              <a:rPr lang="en-US" altLang="zh-CN" sz="3200" b="1" dirty="0">
                <a:latin typeface="Times New Roman" pitchFamily="18" charset="0"/>
              </a:rPr>
              <a:t>2</a:t>
            </a:r>
            <a:r>
              <a:rPr lang="en-US" altLang="zh-CN" sz="3200" b="1" dirty="0" smtClean="0">
                <a:latin typeface="Times New Roman" pitchFamily="18" charset="0"/>
              </a:rPr>
              <a:t>),I,T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32380" y="3926340"/>
            <a:ext cx="309903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 </a:t>
            </a:r>
            <a:r>
              <a:rPr lang="en-US" altLang="zh-CN" sz="3200" b="1" dirty="0" smtClean="0">
                <a:latin typeface="Times New Roman" pitchFamily="18" charset="0"/>
              </a:rPr>
              <a:t>P        3),4),I,T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902407" y="1909420"/>
            <a:ext cx="33669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latin typeface="Times New Roman" pitchFamily="18" charset="0"/>
              </a:rPr>
              <a:t>6)P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R           </a:t>
            </a:r>
            <a:r>
              <a:rPr lang="en-US" altLang="zh-CN" sz="3200" b="1" dirty="0" smtClean="0">
                <a:latin typeface="Times New Roman" pitchFamily="18" charset="0"/>
              </a:rPr>
              <a:t>    </a:t>
            </a:r>
            <a:r>
              <a:rPr lang="en-US" altLang="zh-CN" sz="3200" b="1" dirty="0">
                <a:latin typeface="Times New Roman" pitchFamily="18" charset="0"/>
              </a:rPr>
              <a:t>P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943127" y="4033418"/>
            <a:ext cx="129584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9</a:t>
            </a:r>
            <a:r>
              <a:rPr lang="en-US" altLang="zh-CN" sz="3200" b="1" dirty="0" smtClean="0">
                <a:latin typeface="Times New Roman" pitchFamily="18" charset="0"/>
              </a:rPr>
              <a:t>)S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dirty="0">
                <a:latin typeface="Times New Roman" pitchFamily="18" charset="0"/>
              </a:rPr>
              <a:t>R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021005" y="4025758"/>
            <a:ext cx="89990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8</a:t>
            </a:r>
            <a:r>
              <a:rPr lang="en-US" altLang="zh-CN" sz="3200" b="1" dirty="0" smtClean="0">
                <a:latin typeface="Times New Roman" pitchFamily="18" charset="0"/>
              </a:rPr>
              <a:t>),E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810633" y="3309281"/>
            <a:ext cx="27911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latin typeface="Times New Roman" pitchFamily="18" charset="0"/>
              </a:rPr>
              <a:t>4</a:t>
            </a:r>
            <a:r>
              <a:rPr lang="en-US" altLang="zh-CN" sz="3200" b="1" dirty="0" smtClean="0">
                <a:latin typeface="Times New Roman" pitchFamily="18" charset="0"/>
              </a:rPr>
              <a:t>)P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dirty="0">
                <a:latin typeface="Times New Roman" pitchFamily="18" charset="0"/>
              </a:rPr>
              <a:t>Q    </a:t>
            </a:r>
            <a:r>
              <a:rPr lang="en-US" altLang="zh-CN" sz="3200" b="1" dirty="0" smtClean="0">
                <a:latin typeface="Times New Roman" pitchFamily="18" charset="0"/>
              </a:rPr>
              <a:t>   </a:t>
            </a:r>
            <a:r>
              <a:rPr lang="en-US" altLang="zh-CN" sz="3200" b="1" dirty="0">
                <a:latin typeface="Times New Roman" pitchFamily="18" charset="0"/>
              </a:rPr>
              <a:t>P 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943127" y="2592300"/>
            <a:ext cx="378370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 smtClean="0">
                <a:latin typeface="Times New Roman" pitchFamily="18" charset="0"/>
              </a:rPr>
              <a:t>7)R              5),6) ,I,T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4902407" y="3322811"/>
                <a:ext cx="2041626" cy="586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w="158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3200" b="1" dirty="0" smtClean="0">
                    <a:latin typeface="Times New Roman" pitchFamily="18" charset="0"/>
                  </a:rPr>
                  <a:t>8)</a:t>
                </a:r>
                <a:r>
                  <a:rPr lang="en-US" altLang="zh-CN" sz="3200" b="1" dirty="0">
                    <a:solidFill>
                      <a:srgbClr val="0000FF"/>
                    </a:solidFill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zh-CN" altLang="en-US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2407" y="3322811"/>
                <a:ext cx="2041626" cy="586957"/>
              </a:xfrm>
              <a:prstGeom prst="rect">
                <a:avLst/>
              </a:prstGeom>
              <a:blipFill rotWithShape="1">
                <a:blip r:embed="rId4"/>
                <a:stretch>
                  <a:fillRect l="-7761" t="-14583" b="-322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7021005" y="3260002"/>
            <a:ext cx="21229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</a:rPr>
              <a:t>1)7</a:t>
            </a:r>
            <a:r>
              <a:rPr lang="en-US" altLang="zh-CN" sz="3200" b="1" dirty="0" smtClean="0">
                <a:latin typeface="Times New Roman" pitchFamily="18" charset="0"/>
              </a:rPr>
              <a:t>),</a:t>
            </a:r>
            <a:r>
              <a:rPr lang="en-US" altLang="zh-CN" sz="3200" b="1" dirty="0" smtClean="0">
                <a:latin typeface="Times New Roman" pitchFamily="18" charset="0"/>
              </a:rPr>
              <a:t>I,T,CP</a:t>
            </a:r>
            <a:endParaRPr lang="en-US" altLang="zh-CN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6185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725834" y="525550"/>
            <a:ext cx="8196772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国际米兰队获得冠军，则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米兰队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或尤文图斯队获得亚军；若尤文图斯队获得亚军，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国际米兰队不能获得冠军；若拉齐奥队获得亚军，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米兰队不能获得亚军；最后，国际米兰队获得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冠军。所以拉齐奥队不能获得亚军。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>
            <a:off x="1599886" y="1116203"/>
            <a:ext cx="30480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3921982" y="-25811"/>
            <a:ext cx="43823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>
            <a:off x="5440362" y="1116203"/>
            <a:ext cx="1601788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39" name="Line 15"/>
          <p:cNvSpPr>
            <a:spLocks noChangeShapeType="1"/>
          </p:cNvSpPr>
          <p:nvPr/>
        </p:nvSpPr>
        <p:spPr bwMode="auto">
          <a:xfrm>
            <a:off x="3000374" y="1707357"/>
            <a:ext cx="1285439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0" name="Text Box 16"/>
          <p:cNvSpPr txBox="1">
            <a:spLocks noChangeArrowheads="1"/>
          </p:cNvSpPr>
          <p:nvPr/>
        </p:nvSpPr>
        <p:spPr bwMode="auto">
          <a:xfrm>
            <a:off x="6014498" y="97539"/>
            <a:ext cx="4206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8241" name="Line 17"/>
          <p:cNvSpPr>
            <a:spLocks noChangeShapeType="1"/>
          </p:cNvSpPr>
          <p:nvPr/>
        </p:nvSpPr>
        <p:spPr bwMode="auto">
          <a:xfrm>
            <a:off x="5001286" y="1707357"/>
            <a:ext cx="3208859" cy="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2" name="Text Box 18"/>
          <p:cNvSpPr txBox="1">
            <a:spLocks noChangeArrowheads="1"/>
          </p:cNvSpPr>
          <p:nvPr/>
        </p:nvSpPr>
        <p:spPr bwMode="auto">
          <a:xfrm>
            <a:off x="8443913" y="1295528"/>
            <a:ext cx="4414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08243" name="Line 19"/>
          <p:cNvSpPr>
            <a:spLocks noChangeShapeType="1"/>
          </p:cNvSpPr>
          <p:nvPr/>
        </p:nvSpPr>
        <p:spPr bwMode="auto">
          <a:xfrm>
            <a:off x="5486400" y="2348385"/>
            <a:ext cx="2743200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8464273" y="1836497"/>
            <a:ext cx="3821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308245" name="Text Box 21"/>
          <p:cNvSpPr txBox="1">
            <a:spLocks noChangeArrowheads="1"/>
          </p:cNvSpPr>
          <p:nvPr/>
        </p:nvSpPr>
        <p:spPr bwMode="auto">
          <a:xfrm>
            <a:off x="1376363" y="3617119"/>
            <a:ext cx="165491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Q⊕R</a:t>
            </a:r>
          </a:p>
        </p:txBody>
      </p:sp>
      <p:sp>
        <p:nvSpPr>
          <p:cNvPr id="308246" name="Text Box 22"/>
          <p:cNvSpPr txBox="1">
            <a:spLocks noChangeArrowheads="1"/>
          </p:cNvSpPr>
          <p:nvPr/>
        </p:nvSpPr>
        <p:spPr bwMode="auto">
          <a:xfrm>
            <a:off x="3114688" y="3617119"/>
            <a:ext cx="1271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47" name="Text Box 23"/>
          <p:cNvSpPr txBox="1">
            <a:spLocks noChangeArrowheads="1"/>
          </p:cNvSpPr>
          <p:nvPr/>
        </p:nvSpPr>
        <p:spPr bwMode="auto">
          <a:xfrm>
            <a:off x="4581526" y="3598069"/>
            <a:ext cx="1271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8248" name="Text Box 24"/>
          <p:cNvSpPr txBox="1">
            <a:spLocks noChangeArrowheads="1"/>
          </p:cNvSpPr>
          <p:nvPr/>
        </p:nvSpPr>
        <p:spPr bwMode="auto">
          <a:xfrm>
            <a:off x="6076951" y="3612357"/>
            <a:ext cx="40137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49" name="Text Box 25"/>
          <p:cNvSpPr txBox="1">
            <a:spLocks noChangeArrowheads="1"/>
          </p:cNvSpPr>
          <p:nvPr/>
        </p:nvSpPr>
        <p:spPr bwMode="auto">
          <a:xfrm>
            <a:off x="6605715" y="3513851"/>
            <a:ext cx="110829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S</a:t>
            </a:r>
          </a:p>
        </p:txBody>
      </p:sp>
      <p:sp>
        <p:nvSpPr>
          <p:cNvPr id="19" name="云形标注 18"/>
          <p:cNvSpPr/>
          <p:nvPr/>
        </p:nvSpPr>
        <p:spPr bwMode="auto">
          <a:xfrm>
            <a:off x="6858000" y="2979875"/>
            <a:ext cx="2178050" cy="617339"/>
          </a:xfrm>
          <a:prstGeom prst="cloudCallout">
            <a:avLst>
              <a:gd name="adj1" fmla="val -82496"/>
              <a:gd name="adj2" fmla="val -53990"/>
            </a:avLst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solidFill>
                  <a:srgbClr val="CC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CC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种方法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CC0066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燕尾形 20"/>
          <p:cNvSpPr/>
          <p:nvPr/>
        </p:nvSpPr>
        <p:spPr>
          <a:xfrm>
            <a:off x="1146021" y="97539"/>
            <a:ext cx="2124449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综合应用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11492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0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6" grpId="0" animBg="1"/>
      <p:bldP spid="308237" grpId="0"/>
      <p:bldP spid="308238" grpId="0" animBg="1"/>
      <p:bldP spid="308239" grpId="0" animBg="1"/>
      <p:bldP spid="308240" grpId="0"/>
      <p:bldP spid="308241" grpId="0" animBg="1"/>
      <p:bldP spid="308242" grpId="0"/>
      <p:bldP spid="308243" grpId="0" animBg="1"/>
      <p:bldP spid="308244" grpId="0"/>
      <p:bldP spid="308245" grpId="0"/>
      <p:bldP spid="308246" grpId="0"/>
      <p:bldP spid="308247" grpId="0"/>
      <p:bldP spid="308248" grpId="0"/>
      <p:bldP spid="308249" grpId="0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1447800" y="704850"/>
            <a:ext cx="165491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Q⊕R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3124201" y="715566"/>
            <a:ext cx="1271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4378326" y="704850"/>
            <a:ext cx="1271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5715001" y="704850"/>
            <a:ext cx="40137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5943600" y="647700"/>
            <a:ext cx="110829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S</a:t>
            </a:r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361113" y="1240967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1452564" y="1135856"/>
            <a:ext cx="195147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1)S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990601" y="1687116"/>
            <a:ext cx="24195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2)S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      P</a:t>
            </a:r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1023938" y="2355057"/>
            <a:ext cx="24227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3)¬Q      1),2),I</a:t>
            </a:r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1019176" y="3001566"/>
            <a:ext cx="224745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P     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1009650" y="3677841"/>
            <a:ext cx="25333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Q⊕R    P</a:t>
            </a:r>
          </a:p>
        </p:txBody>
      </p:sp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4633913" y="1383507"/>
            <a:ext cx="310723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6)Q⊕R         4),5),I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4672013" y="1964532"/>
            <a:ext cx="28860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7)R    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3),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6),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I,T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266" name="Text Box 18"/>
          <p:cNvSpPr txBox="1">
            <a:spLocks noChangeArrowheads="1"/>
          </p:cNvSpPr>
          <p:nvPr/>
        </p:nvSpPr>
        <p:spPr bwMode="auto">
          <a:xfrm>
            <a:off x="4702176" y="2544366"/>
            <a:ext cx="23997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8)R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267" name="Text Box 19"/>
          <p:cNvSpPr txBox="1">
            <a:spLocks noChangeArrowheads="1"/>
          </p:cNvSpPr>
          <p:nvPr/>
        </p:nvSpPr>
        <p:spPr bwMode="auto">
          <a:xfrm>
            <a:off x="4710114" y="3102769"/>
            <a:ext cx="32621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9)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           7),8),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I,T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4614864" y="3669507"/>
            <a:ext cx="325253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10)P∧¬P    4),9),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I,T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云形标注 2"/>
          <p:cNvSpPr/>
          <p:nvPr/>
        </p:nvSpPr>
        <p:spPr bwMode="auto">
          <a:xfrm>
            <a:off x="5915686" y="152903"/>
            <a:ext cx="2178050" cy="617339"/>
          </a:xfrm>
          <a:prstGeom prst="cloudCallout">
            <a:avLst>
              <a:gd name="adj1" fmla="val -122291"/>
              <a:gd name="adj2" fmla="val -14646"/>
            </a:avLst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直接证明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燕尾形 20"/>
          <p:cNvSpPr/>
          <p:nvPr/>
        </p:nvSpPr>
        <p:spPr>
          <a:xfrm>
            <a:off x="1146021" y="97539"/>
            <a:ext cx="2124449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综合应用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85516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309260" grpId="0"/>
      <p:bldP spid="309261" grpId="0"/>
      <p:bldP spid="309262" grpId="0"/>
      <p:bldP spid="309263" grpId="0"/>
      <p:bldP spid="309264" grpId="0"/>
      <p:bldP spid="309265" grpId="0"/>
      <p:bldP spid="309266" grpId="0"/>
      <p:bldP spid="309267" grpId="0"/>
      <p:bldP spid="309268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146022" y="97539"/>
            <a:ext cx="2258659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教学内容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8998" y="765065"/>
            <a:ext cx="644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章  命题逻辑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§10.5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命题逻辑推理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MH_Other_4"/>
          <p:cNvSpPr/>
          <p:nvPr>
            <p:custDataLst>
              <p:tags r:id="rId1"/>
            </p:custDataLst>
          </p:nvPr>
        </p:nvSpPr>
        <p:spPr>
          <a:xfrm>
            <a:off x="1363264" y="699542"/>
            <a:ext cx="957706" cy="671963"/>
          </a:xfrm>
          <a:prstGeom prst="roundRect">
            <a:avLst/>
          </a:prstGeom>
          <a:solidFill>
            <a:srgbClr val="009900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216427" y="1517570"/>
            <a:ext cx="5897738" cy="671963"/>
            <a:chOff x="1216427" y="1517570"/>
            <a:chExt cx="5897738" cy="671963"/>
          </a:xfrm>
        </p:grpSpPr>
        <p:sp>
          <p:nvSpPr>
            <p:cNvPr id="25" name="矩形 24"/>
            <p:cNvSpPr/>
            <p:nvPr/>
          </p:nvSpPr>
          <p:spPr>
            <a:xfrm>
              <a:off x="2740720" y="1582420"/>
              <a:ext cx="43734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CP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规则、反证法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MH_Other_6"/>
            <p:cNvSpPr/>
            <p:nvPr>
              <p:custDataLst>
                <p:tags r:id="rId2"/>
              </p:custDataLst>
            </p:nvPr>
          </p:nvSpPr>
          <p:spPr>
            <a:xfrm>
              <a:off x="1216427" y="1517570"/>
              <a:ext cx="1411357" cy="671963"/>
            </a:xfrm>
            <a:prstGeom prst="roundRect">
              <a:avLst/>
            </a:prstGeom>
            <a:solidFill>
              <a:srgbClr val="7EC234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重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/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难点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03248" y="2401121"/>
            <a:ext cx="4112733" cy="2314835"/>
            <a:chOff x="4647089" y="2401121"/>
            <a:chExt cx="4112733" cy="2314835"/>
          </a:xfrm>
        </p:grpSpPr>
        <p:grpSp>
          <p:nvGrpSpPr>
            <p:cNvPr id="28" name="组合 27"/>
            <p:cNvGrpSpPr/>
            <p:nvPr/>
          </p:nvGrpSpPr>
          <p:grpSpPr>
            <a:xfrm>
              <a:off x="5220072" y="2401121"/>
              <a:ext cx="1724025" cy="423862"/>
              <a:chOff x="595749" y="3740019"/>
              <a:chExt cx="1724025" cy="423862"/>
            </a:xfrm>
          </p:grpSpPr>
          <p:sp>
            <p:nvSpPr>
              <p:cNvPr id="30" name="Rectangle 14"/>
              <p:cNvSpPr>
                <a:spLocks noChangeArrowheads="1"/>
              </p:cNvSpPr>
              <p:nvPr/>
            </p:nvSpPr>
            <p:spPr bwMode="gray">
              <a:xfrm>
                <a:off x="595749" y="3740019"/>
                <a:ext cx="1724025" cy="423862"/>
              </a:xfrm>
              <a:prstGeom prst="rect">
                <a:avLst/>
              </a:prstGeom>
              <a:solidFill>
                <a:srgbClr val="7EC234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Text Box 23"/>
              <p:cNvSpPr txBox="1">
                <a:spLocks noChangeArrowheads="1"/>
              </p:cNvSpPr>
              <p:nvPr/>
            </p:nvSpPr>
            <p:spPr bwMode="invGray">
              <a:xfrm>
                <a:off x="860861" y="3758840"/>
                <a:ext cx="124907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 sz="20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能力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</a:t>
                </a:r>
                <a:endParaRPr lang="zh-CN" altLang="en-US" sz="20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4647089" y="2776964"/>
              <a:ext cx="411273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培养学生的逻辑思维能力，能够</a:t>
              </a:r>
              <a:r>
                <a:rPr lang="zh-CN" altLang="zh-CN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正确</a:t>
              </a:r>
              <a:r>
                <a:rPr lang="zh-CN" altLang="zh-CN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分析应用题并使用相关知识点解决问题</a:t>
              </a:r>
              <a:r>
                <a:rPr lang="zh-CN" altLang="zh-CN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，为后续</a:t>
              </a: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相关</a:t>
              </a:r>
              <a:r>
                <a:rPr lang="zh-CN" altLang="zh-CN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专业课提供数学基础</a:t>
              </a:r>
              <a:r>
                <a:rPr lang="en-US" altLang="zh-CN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endPara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4466" y="2355726"/>
            <a:ext cx="3829949" cy="2050244"/>
            <a:chOff x="344466" y="2355726"/>
            <a:chExt cx="3829949" cy="2050244"/>
          </a:xfrm>
        </p:grpSpPr>
        <p:grpSp>
          <p:nvGrpSpPr>
            <p:cNvPr id="33" name="组合 32"/>
            <p:cNvGrpSpPr/>
            <p:nvPr/>
          </p:nvGrpSpPr>
          <p:grpSpPr>
            <a:xfrm>
              <a:off x="903759" y="2355726"/>
              <a:ext cx="1724025" cy="423863"/>
              <a:chOff x="595749" y="1257811"/>
              <a:chExt cx="1724025" cy="423863"/>
            </a:xfrm>
          </p:grpSpPr>
          <p:sp>
            <p:nvSpPr>
              <p:cNvPr id="35" name="Rectangle 11"/>
              <p:cNvSpPr>
                <a:spLocks noChangeArrowheads="1"/>
              </p:cNvSpPr>
              <p:nvPr/>
            </p:nvSpPr>
            <p:spPr bwMode="gray">
              <a:xfrm>
                <a:off x="595749" y="1257811"/>
                <a:ext cx="1724025" cy="423863"/>
              </a:xfrm>
              <a:prstGeom prst="rect">
                <a:avLst/>
              </a:prstGeom>
              <a:solidFill>
                <a:srgbClr val="00990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invGray">
              <a:xfrm>
                <a:off x="829111" y="1270687"/>
                <a:ext cx="124907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 sz="200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知识目标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44466" y="2928642"/>
              <a:ext cx="38299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熟悉</a:t>
              </a:r>
              <a:r>
                <a:rPr lang="en-US" altLang="zh-CN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r>
                <a:rPr lang="zh-CN" altLang="en-US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个推理规则，</a:t>
              </a: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熟练</a:t>
              </a:r>
              <a:r>
                <a:rPr lang="zh-CN" altLang="en-US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掌握直接证明法和间接证明法</a:t>
              </a:r>
              <a:r>
                <a:rPr lang="en-US" altLang="zh-CN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(CP</a:t>
              </a:r>
              <a:r>
                <a:rPr lang="zh-CN" altLang="en-US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规则和反证法</a:t>
              </a:r>
              <a:r>
                <a:rPr lang="en-US" altLang="zh-CN" sz="20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5496" y="2211710"/>
            <a:ext cx="9108504" cy="2931790"/>
            <a:chOff x="35496" y="2211710"/>
            <a:chExt cx="9108504" cy="293179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5496" y="2211710"/>
              <a:ext cx="9108504" cy="7200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374798" y="2283718"/>
              <a:ext cx="0" cy="2859782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8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5" y="3648"/>
            <a:ext cx="714475" cy="743054"/>
          </a:xfrm>
          <a:prstGeom prst="rect">
            <a:avLst/>
          </a:prstGeom>
        </p:spPr>
      </p:pic>
      <p:sp>
        <p:nvSpPr>
          <p:cNvPr id="10" name="燕尾形 9"/>
          <p:cNvSpPr/>
          <p:nvPr/>
        </p:nvSpPr>
        <p:spPr>
          <a:xfrm>
            <a:off x="1146022" y="97539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教学小结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9685" y="733370"/>
            <a:ext cx="792000" cy="792000"/>
            <a:chOff x="4157228" y="3968984"/>
            <a:chExt cx="792000" cy="792000"/>
          </a:xfrm>
        </p:grpSpPr>
        <p:sp>
          <p:nvSpPr>
            <p:cNvPr id="17" name="MH_Other_2"/>
            <p:cNvSpPr/>
            <p:nvPr>
              <p:custDataLst>
                <p:tags r:id="rId8"/>
              </p:custDataLst>
            </p:nvPr>
          </p:nvSpPr>
          <p:spPr>
            <a:xfrm>
              <a:off x="4157228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MH_Title_1"/>
            <p:cNvSpPr/>
            <p:nvPr>
              <p:custDataLst>
                <p:tags r:id="rId9"/>
              </p:custDataLst>
            </p:nvPr>
          </p:nvSpPr>
          <p:spPr>
            <a:xfrm>
              <a:off x="4301244" y="4094984"/>
              <a:ext cx="540000" cy="54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600" dirty="0">
                  <a:latin typeface="Impact" panose="020B0806030902050204" pitchFamily="34" charset="0"/>
                </a:rPr>
                <a:t>01</a:t>
              </a:r>
            </a:p>
          </p:txBody>
        </p:sp>
      </p:grpSp>
      <p:sp>
        <p:nvSpPr>
          <p:cNvPr id="19" name="MH_Text_1"/>
          <p:cNvSpPr/>
          <p:nvPr>
            <p:custDataLst>
              <p:tags r:id="rId1"/>
            </p:custDataLst>
          </p:nvPr>
        </p:nvSpPr>
        <p:spPr>
          <a:xfrm>
            <a:off x="1513701" y="869690"/>
            <a:ext cx="5042216" cy="5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 命题推理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直接证明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间接证明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53461" y="3241351"/>
            <a:ext cx="7919484" cy="792000"/>
            <a:chOff x="1187624" y="2859870"/>
            <a:chExt cx="7919484" cy="792000"/>
          </a:xfrm>
        </p:grpSpPr>
        <p:grpSp>
          <p:nvGrpSpPr>
            <p:cNvPr id="21" name="组合 20"/>
            <p:cNvGrpSpPr/>
            <p:nvPr/>
          </p:nvGrpSpPr>
          <p:grpSpPr>
            <a:xfrm>
              <a:off x="1187624" y="2859870"/>
              <a:ext cx="792000" cy="792000"/>
              <a:chOff x="4157228" y="2907513"/>
              <a:chExt cx="792000" cy="792000"/>
            </a:xfrm>
          </p:grpSpPr>
          <p:sp>
            <p:nvSpPr>
              <p:cNvPr id="23" name="MH_Other_2"/>
              <p:cNvSpPr/>
              <p:nvPr>
                <p:custDataLst>
                  <p:tags r:id="rId6"/>
                </p:custDataLst>
              </p:nvPr>
            </p:nvSpPr>
            <p:spPr>
              <a:xfrm>
                <a:off x="4157228" y="2907513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MH_Title_1"/>
              <p:cNvSpPr/>
              <p:nvPr>
                <p:custDataLst>
                  <p:tags r:id="rId7"/>
                </p:custDataLst>
              </p:nvPr>
            </p:nvSpPr>
            <p:spPr>
              <a:xfrm>
                <a:off x="4283228" y="3015497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 smtClean="0">
                    <a:latin typeface="Impact" panose="020B0806030902050204" pitchFamily="34" charset="0"/>
                  </a:rPr>
                  <a:t>03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22" name="MH_Text_1"/>
            <p:cNvSpPr/>
            <p:nvPr>
              <p:custDataLst>
                <p:tags r:id="rId5"/>
              </p:custDataLst>
            </p:nvPr>
          </p:nvSpPr>
          <p:spPr>
            <a:xfrm>
              <a:off x="1979711" y="2966587"/>
              <a:ext cx="712739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培养逻辑思维能力和对实际问题 的应用能力</a:t>
              </a:r>
              <a:endPara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3461" y="1609725"/>
            <a:ext cx="6584802" cy="1489898"/>
            <a:chOff x="1115616" y="1551360"/>
            <a:chExt cx="6097038" cy="1489898"/>
          </a:xfrm>
        </p:grpSpPr>
        <p:grpSp>
          <p:nvGrpSpPr>
            <p:cNvPr id="27" name="组合 26"/>
            <p:cNvGrpSpPr/>
            <p:nvPr/>
          </p:nvGrpSpPr>
          <p:grpSpPr>
            <a:xfrm>
              <a:off x="1115616" y="1883510"/>
              <a:ext cx="792000" cy="792000"/>
              <a:chOff x="4101215" y="3894832"/>
              <a:chExt cx="792000" cy="792000"/>
            </a:xfrm>
          </p:grpSpPr>
          <p:sp>
            <p:nvSpPr>
              <p:cNvPr id="30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101215" y="3894832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MH_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233134" y="4015874"/>
                <a:ext cx="540000" cy="54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sp>
          <p:nvSpPr>
            <p:cNvPr id="28" name="MH_Text_1"/>
            <p:cNvSpPr/>
            <p:nvPr>
              <p:custDataLst>
                <p:tags r:id="rId2"/>
              </p:custDataLst>
            </p:nvPr>
          </p:nvSpPr>
          <p:spPr>
            <a:xfrm>
              <a:off x="1881609" y="1844506"/>
              <a:ext cx="3657778" cy="756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en-US" altLang="zh-CN" sz="3200" b="1" dirty="0" smtClean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CP</a:t>
              </a:r>
              <a:r>
                <a:rPr lang="zh-CN" altLang="en-US" sz="3200" b="1" dirty="0" smtClean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规则法、反证法</a:t>
              </a:r>
              <a:endPara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爆炸形 1 28"/>
            <p:cNvSpPr/>
            <p:nvPr/>
          </p:nvSpPr>
          <p:spPr>
            <a:xfrm>
              <a:off x="5417737" y="1551360"/>
              <a:ext cx="1794917" cy="1489898"/>
            </a:xfrm>
            <a:prstGeom prst="irregularSeal1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42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16040" y="490538"/>
            <a:ext cx="3483944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4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10</a:t>
            </a:r>
            <a:r>
              <a:rPr lang="zh-CN" altLang="en-US" sz="4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</a:t>
            </a:r>
            <a:r>
              <a:rPr lang="zh-CN" altLang="en-US" sz="4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    结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624013" y="1593727"/>
            <a:ext cx="278503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命题 命题联结词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680237" y="1504950"/>
            <a:ext cx="305433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命题公式与真值表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804660" y="2280474"/>
            <a:ext cx="52087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命题公式的等价关系和蕴涵关系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04660" y="3004374"/>
            <a:ext cx="34134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命题公式的范式表示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804660" y="3696586"/>
            <a:ext cx="34134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命题演算的推理理论</a:t>
            </a:r>
          </a:p>
        </p:txBody>
      </p:sp>
      <p:sp>
        <p:nvSpPr>
          <p:cNvPr id="9" name="爆炸形 1 8"/>
          <p:cNvSpPr/>
          <p:nvPr/>
        </p:nvSpPr>
        <p:spPr>
          <a:xfrm>
            <a:off x="5238150" y="3020310"/>
            <a:ext cx="1938511" cy="1489898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764725" y="751770"/>
            <a:ext cx="2215991" cy="33317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谢谢聆听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敬请指正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1146022" y="97539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否定词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2625" y="718607"/>
            <a:ext cx="781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1)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的否命题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，“非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P”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或“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的否定”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39085" y="1326424"/>
            <a:ext cx="3825875" cy="59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P: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雪是白的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064286" y="1455305"/>
            <a:ext cx="3368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雪不是白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的。</a:t>
            </a:r>
            <a:endParaRPr kumimoji="1"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07387" y="2303451"/>
            <a:ext cx="4185573" cy="1603376"/>
            <a:chOff x="1816787" y="2833940"/>
            <a:chExt cx="4185573" cy="1603376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816787" y="2856030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99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真值表</a:t>
              </a:r>
              <a:endPara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Group 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05215629"/>
                </p:ext>
              </p:extLst>
            </p:nvPr>
          </p:nvGraphicFramePr>
          <p:xfrm>
            <a:off x="3030560" y="2833940"/>
            <a:ext cx="2971800" cy="1603376"/>
          </p:xfrm>
          <a:graphic>
            <a:graphicData uri="http://schemas.openxmlformats.org/drawingml/2006/table">
              <a:tbl>
                <a:tblPr/>
                <a:tblGrid>
                  <a:gridCol w="1485900"/>
                  <a:gridCol w="1485900"/>
                </a:tblGrid>
                <a:tr h="534988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a:t>P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990000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Times New Roman" panose="02020603050405020304" pitchFamily="18" charset="0"/>
                            <a:sym typeface="Symbol" pitchFamily="18" charset="2"/>
                          </a:rPr>
                          <a:t></a:t>
                        </a:r>
                        <a:r>
                          <a:rPr kumimoji="0" lang="en-US" altLang="zh-CN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990000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a:t>P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533400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990000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534988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990000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18" name="圆角矩形标注 17"/>
          <p:cNvSpPr/>
          <p:nvPr/>
        </p:nvSpPr>
        <p:spPr>
          <a:xfrm>
            <a:off x="6048515" y="2925278"/>
            <a:ext cx="2503646" cy="717321"/>
          </a:xfrm>
          <a:prstGeom prst="wedgeRoundRectCallout">
            <a:avLst>
              <a:gd name="adj1" fmla="val -59586"/>
              <a:gd name="adj2" fmla="val -40647"/>
              <a:gd name="adj3" fmla="val 1666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不同时为真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6917331" y="1507713"/>
            <a:ext cx="1026083" cy="474650"/>
          </a:xfrm>
          <a:prstGeom prst="wedgeEllipseCallout">
            <a:avLst>
              <a:gd name="adj1" fmla="val -84098"/>
              <a:gd name="adj2" fmla="val -808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>
            <a:off x="1146022" y="97539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合取词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003" y="661889"/>
            <a:ext cx="8058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合取词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∧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组成的复合命题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Q” 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0905" y="1115309"/>
            <a:ext cx="4711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kumimoji="1" lang="en-US" altLang="zh-CN" sz="2400" b="1" dirty="0" smtClean="0">
                <a:solidFill>
                  <a:srgbClr val="9966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P: 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今天下雨。 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Q: 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今天下雪。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050770" y="1272546"/>
            <a:ext cx="39247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∧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今天下雨并且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下雪。</a:t>
            </a:r>
            <a:endParaRPr kumimoji="1" lang="en-US" altLang="zh-CN" sz="2400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299514" y="2128316"/>
            <a:ext cx="172354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∧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真值表：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4" name="Group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804529"/>
              </p:ext>
            </p:extLst>
          </p:nvPr>
        </p:nvGraphicFramePr>
        <p:xfrm>
          <a:off x="3134357" y="2045481"/>
          <a:ext cx="2353614" cy="2590800"/>
        </p:xfrm>
        <a:graphic>
          <a:graphicData uri="http://schemas.openxmlformats.org/drawingml/2006/table">
            <a:tbl>
              <a:tblPr/>
              <a:tblGrid>
                <a:gridCol w="1176807"/>
                <a:gridCol w="1176807"/>
              </a:tblGrid>
              <a:tr h="427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P∧Q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3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3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42"/>
          <p:cNvSpPr>
            <a:spLocks noChangeArrowheads="1"/>
          </p:cNvSpPr>
          <p:nvPr/>
        </p:nvSpPr>
        <p:spPr bwMode="auto">
          <a:xfrm>
            <a:off x="6325279" y="2742640"/>
            <a:ext cx="2286000" cy="524071"/>
          </a:xfrm>
          <a:prstGeom prst="wedgeRectCallout">
            <a:avLst>
              <a:gd name="adj1" fmla="val -79063"/>
              <a:gd name="adj2" fmla="val 257767"/>
            </a:avLst>
          </a:prstGeom>
          <a:solidFill>
            <a:srgbClr val="99FF66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同真则真</a:t>
            </a:r>
          </a:p>
        </p:txBody>
      </p:sp>
      <p:sp>
        <p:nvSpPr>
          <p:cNvPr id="11" name="椭圆形标注 10"/>
          <p:cNvSpPr/>
          <p:nvPr/>
        </p:nvSpPr>
        <p:spPr>
          <a:xfrm>
            <a:off x="6144019" y="1890991"/>
            <a:ext cx="1427217" cy="474650"/>
          </a:xfrm>
          <a:prstGeom prst="wedgeEllipseCallout">
            <a:avLst>
              <a:gd name="adj1" fmla="val -95836"/>
              <a:gd name="adj2" fmla="val -9191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146022" y="97539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析取词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9495" y="551234"/>
            <a:ext cx="8279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由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析取词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∨和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组成的复合命题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Q”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35713" y="1289645"/>
            <a:ext cx="499752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 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：今天下雨，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：今天刮风，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93575" y="1802852"/>
            <a:ext cx="48148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：今天下雨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或者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刮风。 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785738" y="1847598"/>
            <a:ext cx="1371600" cy="838200"/>
          </a:xfrm>
          <a:prstGeom prst="wedgeRectCallout">
            <a:avLst>
              <a:gd name="adj1" fmla="val -142165"/>
              <a:gd name="adj2" fmla="val -27844"/>
            </a:avLst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兼或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274222" y="2530742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∨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真值表：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4424"/>
              </p:ext>
            </p:extLst>
          </p:nvPr>
        </p:nvGraphicFramePr>
        <p:xfrm>
          <a:off x="3136420" y="2394198"/>
          <a:ext cx="2608250" cy="2590800"/>
        </p:xfrm>
        <a:graphic>
          <a:graphicData uri="http://schemas.openxmlformats.org/drawingml/2006/table">
            <a:tbl>
              <a:tblPr/>
              <a:tblGrid>
                <a:gridCol w="1304125"/>
                <a:gridCol w="1304125"/>
              </a:tblGrid>
              <a:tr h="432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AutoShape 34"/>
          <p:cNvSpPr>
            <a:spLocks noChangeArrowheads="1"/>
          </p:cNvSpPr>
          <p:nvPr/>
        </p:nvSpPr>
        <p:spPr bwMode="auto">
          <a:xfrm>
            <a:off x="6608462" y="3588962"/>
            <a:ext cx="1905000" cy="685800"/>
          </a:xfrm>
          <a:prstGeom prst="wedgeRectCallout">
            <a:avLst>
              <a:gd name="adj1" fmla="val -92044"/>
              <a:gd name="adj2" fmla="val -101265"/>
            </a:avLst>
          </a:prstGeom>
          <a:solidFill>
            <a:srgbClr val="99FF66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同假则假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7443730" y="1052320"/>
            <a:ext cx="1427217" cy="474650"/>
          </a:xfrm>
          <a:prstGeom prst="wedgeEllipseCallout">
            <a:avLst>
              <a:gd name="adj1" fmla="val -84098"/>
              <a:gd name="adj2" fmla="val -808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4" grpId="0"/>
      <p:bldP spid="16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>
            <a:off x="1146022" y="97539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蕴涵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词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8631" y="436272"/>
            <a:ext cx="7297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由蕴含词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组成的复合命题，“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92096" y="1604511"/>
            <a:ext cx="2716787" cy="3197825"/>
            <a:chOff x="1890096" y="1087991"/>
            <a:chExt cx="2716787" cy="3197825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90096" y="1087991"/>
              <a:ext cx="182323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P→Q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真值表</a:t>
              </a:r>
            </a:p>
          </p:txBody>
        </p:sp>
        <p:graphicFrame>
          <p:nvGraphicFramePr>
            <p:cNvPr id="7" name="Group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6344818"/>
                </p:ext>
              </p:extLst>
            </p:nvPr>
          </p:nvGraphicFramePr>
          <p:xfrm>
            <a:off x="2450060" y="1657821"/>
            <a:ext cx="2156823" cy="2627995"/>
          </p:xfrm>
          <a:graphic>
            <a:graphicData uri="http://schemas.openxmlformats.org/drawingml/2006/table">
              <a:tbl>
                <a:tblPr/>
                <a:tblGrid>
                  <a:gridCol w="1256422"/>
                  <a:gridCol w="900401"/>
                </a:tblGrid>
                <a:tr h="526207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rPr>
                          <a:t>P     Q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rPr>
                          <a:t>P</a:t>
                        </a:r>
                        <a:r>
                          <a:rPr kumimoji="0" lang="en-US" altLang="zh-CN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宋体" pitchFamily="2" charset="-122"/>
                            <a:ea typeface="宋体" pitchFamily="2" charset="-122"/>
                          </a:rPr>
                          <a:t>→</a:t>
                        </a:r>
                        <a:r>
                          <a:rPr kumimoji="0" lang="en-US" altLang="zh-CN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rPr>
                          <a:t>Q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524687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rPr>
                          <a:t>0     0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rPr>
                          <a:t>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526207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rPr>
                          <a:t>0     1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rPr>
                          <a:t>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524687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rPr>
                          <a:t>1     0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rPr>
                          <a:t>0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526207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rPr>
                          <a:t>1     1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defRPr sz="25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21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5000"/>
                          <a:buFont typeface="Wingdings" pitchFamily="2" charset="2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60000"/>
                          <a:buFont typeface="Wingdings" pitchFamily="2" charset="2"/>
                          <a:defRPr sz="17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rPr>
                          <a:t>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8" name="AutoShape 33"/>
          <p:cNvSpPr>
            <a:spLocks noChangeArrowheads="1"/>
          </p:cNvSpPr>
          <p:nvPr/>
        </p:nvSpPr>
        <p:spPr bwMode="auto">
          <a:xfrm>
            <a:off x="4515871" y="4380046"/>
            <a:ext cx="2628609" cy="492101"/>
          </a:xfrm>
          <a:prstGeom prst="wedgeRectCallout">
            <a:avLst>
              <a:gd name="adj1" fmla="val -73346"/>
              <a:gd name="adj2" fmla="val -1297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前真后假则假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40632" y="1182636"/>
            <a:ext cx="4875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2=5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雪是黑的， 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717915" y="2493135"/>
            <a:ext cx="31016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是真命题。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469046" y="1815494"/>
            <a:ext cx="419332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2=5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，则雪是黑的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3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46022" y="97539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演绎推理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172234" y="614362"/>
            <a:ext cx="7091362" cy="116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pt-BR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把不管</a:t>
            </a:r>
            <a:r>
              <a:rPr lang="zh-CN" altLang="pt-BR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前提</a:t>
            </a:r>
            <a:r>
              <a:rPr lang="zh-CN" altLang="pt-BR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的真值如何，只根据公认</a:t>
            </a:r>
            <a:r>
              <a:rPr lang="zh-CN" altLang="pt-BR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pt-BR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推理</a:t>
            </a:r>
            <a:r>
              <a:rPr lang="zh-CN" altLang="pt-BR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规则</a:t>
            </a:r>
            <a:r>
              <a:rPr lang="zh-CN" altLang="pt-BR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得到的结论叫做有效的</a:t>
            </a:r>
            <a:r>
              <a:rPr lang="zh-CN" altLang="pt-BR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</a:t>
            </a:r>
            <a:r>
              <a:rPr lang="zh-CN" altLang="pt-BR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，此</a:t>
            </a:r>
            <a:r>
              <a:rPr lang="zh-CN" altLang="pt-BR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类推理称为演绎推理。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976682" y="2045443"/>
            <a:ext cx="1524000" cy="628650"/>
          </a:xfrm>
          <a:prstGeom prst="wedgeRoundRectCallout">
            <a:avLst>
              <a:gd name="adj1" fmla="val -10597"/>
              <a:gd name="adj2" fmla="val -195610"/>
              <a:gd name="adj3" fmla="val 16667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前提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5342304" y="2045443"/>
            <a:ext cx="1600200" cy="628650"/>
          </a:xfrm>
          <a:prstGeom prst="wedgeRoundRectCallout">
            <a:avLst>
              <a:gd name="adj1" fmla="val -98649"/>
              <a:gd name="adj2" fmla="val -110071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结论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553200" y="1197150"/>
            <a:ext cx="1144622" cy="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4350438" y="3308392"/>
            <a:ext cx="99186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pt-BR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├ 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32771" y="3399182"/>
            <a:ext cx="1943911" cy="457200"/>
          </a:xfrm>
          <a:prstGeom prst="wedgeRoundRectCallout">
            <a:avLst>
              <a:gd name="adj1" fmla="val 49808"/>
              <a:gd name="adj2" fmla="val -80135"/>
              <a:gd name="adj3" fmla="val 16667"/>
            </a:avLst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前提集合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67343" y="2858750"/>
                <a:ext cx="2452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43" y="2858750"/>
                <a:ext cx="245277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7452" y="2858750"/>
                <a:ext cx="510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52" y="2858750"/>
                <a:ext cx="51007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23819" y="2858750"/>
                <a:ext cx="10174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19" y="2858750"/>
                <a:ext cx="1017445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013147" y="3906063"/>
                <a:ext cx="51123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∧⋯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147" y="3906063"/>
                <a:ext cx="511236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1"/>
      <p:bldP spid="41" grpId="0" animBg="1"/>
      <p:bldP spid="42" grpId="0"/>
      <p:bldP spid="9" grpId="0"/>
      <p:bldP spid="10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988572" y="598905"/>
            <a:ext cx="3519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五个基本规则：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823195" y="1287793"/>
            <a:ext cx="59407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前提引入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前提总是可用。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824198" y="1889826"/>
            <a:ext cx="7029786" cy="116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结论引入规则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：推理中，利用推理定律可</a:t>
            </a:r>
          </a:p>
          <a:p>
            <a:pPr>
              <a:lnSpc>
                <a:spcPct val="14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引入前面已导出的结论的有效结论。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824198" y="3207695"/>
            <a:ext cx="68609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3)CP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：证明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时可将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作为附加前提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引入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1851" name="AutoShape 11"/>
          <p:cNvSpPr>
            <a:spLocks noChangeArrowheads="1"/>
          </p:cNvSpPr>
          <p:nvPr/>
        </p:nvSpPr>
        <p:spPr bwMode="auto">
          <a:xfrm>
            <a:off x="1806102" y="4143375"/>
            <a:ext cx="3733800" cy="514350"/>
          </a:xfrm>
          <a:prstGeom prst="wedgeRoundRectCallout">
            <a:avLst>
              <a:gd name="adj1" fmla="val -52551"/>
              <a:gd name="adj2" fmla="val -118981"/>
              <a:gd name="adj3" fmla="val 16667"/>
            </a:avLst>
          </a:prstGeom>
          <a:solidFill>
            <a:srgbClr val="CC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附加前提引入规则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</a:t>
            </a:fld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1225685" y="551234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1146022" y="97539"/>
            <a:ext cx="2219748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个基本规则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51167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/>
      <p:bldP spid="291848" grpId="0"/>
      <p:bldP spid="291849" grpId="0"/>
      <p:bldP spid="29185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www.33ppt.com">
  <a:themeElements>
    <a:clrScheme name="花纹小清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862"/>
      </a:accent1>
      <a:accent2>
        <a:srgbClr val="B28743"/>
      </a:accent2>
      <a:accent3>
        <a:srgbClr val="92951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1987</Words>
  <Application>Microsoft Office PowerPoint</Application>
  <PresentationFormat>全屏显示(16:9)</PresentationFormat>
  <Paragraphs>358</Paragraphs>
  <Slides>32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www.33ppt.com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subject>www.33ppt.com</dc:subject>
  <dc:creator>han</dc:creator>
  <cp:lastModifiedBy>han</cp:lastModifiedBy>
  <cp:revision>89</cp:revision>
  <dcterms:created xsi:type="dcterms:W3CDTF">2016-04-21T16:41:00Z</dcterms:created>
  <dcterms:modified xsi:type="dcterms:W3CDTF">2019-03-27T00:58:27Z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