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256" r:id="rId3"/>
    <p:sldId id="260" r:id="rId4"/>
    <p:sldId id="257" r:id="rId5"/>
    <p:sldId id="258" r:id="rId6"/>
    <p:sldId id="259" r:id="rId7"/>
    <p:sldId id="354" r:id="rId8"/>
    <p:sldId id="261" r:id="rId9"/>
    <p:sldId id="262" r:id="rId10"/>
    <p:sldId id="263" r:id="rId11"/>
    <p:sldId id="287" r:id="rId12"/>
    <p:sldId id="290" r:id="rId13"/>
    <p:sldId id="428" r:id="rId14"/>
    <p:sldId id="429" r:id="rId15"/>
    <p:sldId id="265" r:id="rId16"/>
    <p:sldId id="266" r:id="rId17"/>
    <p:sldId id="268" r:id="rId18"/>
    <p:sldId id="269" r:id="rId19"/>
    <p:sldId id="394" r:id="rId20"/>
    <p:sldId id="270" r:id="rId21"/>
    <p:sldId id="272" r:id="rId22"/>
    <p:sldId id="273" r:id="rId23"/>
    <p:sldId id="275" r:id="rId24"/>
    <p:sldId id="276" r:id="rId25"/>
    <p:sldId id="278" r:id="rId26"/>
    <p:sldId id="281" r:id="rId27"/>
    <p:sldId id="282" r:id="rId28"/>
    <p:sldId id="396" r:id="rId29"/>
    <p:sldId id="397" r:id="rId30"/>
    <p:sldId id="398" r:id="rId31"/>
    <p:sldId id="399" r:id="rId32"/>
    <p:sldId id="395" r:id="rId33"/>
    <p:sldId id="286" r:id="rId34"/>
    <p:sldId id="291" r:id="rId35"/>
    <p:sldId id="292" r:id="rId36"/>
    <p:sldId id="294" r:id="rId37"/>
    <p:sldId id="295" r:id="rId38"/>
    <p:sldId id="296" r:id="rId39"/>
    <p:sldId id="297" r:id="rId40"/>
    <p:sldId id="389" r:id="rId41"/>
    <p:sldId id="390" r:id="rId42"/>
    <p:sldId id="391" r:id="rId43"/>
    <p:sldId id="400" r:id="rId44"/>
    <p:sldId id="363" r:id="rId45"/>
    <p:sldId id="364" r:id="rId46"/>
    <p:sldId id="365" r:id="rId47"/>
    <p:sldId id="368" r:id="rId48"/>
    <p:sldId id="366" r:id="rId49"/>
    <p:sldId id="392" r:id="rId50"/>
    <p:sldId id="367" r:id="rId51"/>
    <p:sldId id="310" r:id="rId52"/>
    <p:sldId id="311" r:id="rId53"/>
    <p:sldId id="312" r:id="rId54"/>
    <p:sldId id="359" r:id="rId55"/>
    <p:sldId id="369" r:id="rId56"/>
    <p:sldId id="314" r:id="rId57"/>
    <p:sldId id="315" r:id="rId58"/>
    <p:sldId id="358" r:id="rId59"/>
    <p:sldId id="360" r:id="rId60"/>
    <p:sldId id="320" r:id="rId61"/>
    <p:sldId id="380" r:id="rId62"/>
    <p:sldId id="401" r:id="rId63"/>
    <p:sldId id="402" r:id="rId65"/>
    <p:sldId id="403" r:id="rId66"/>
    <p:sldId id="404" r:id="rId67"/>
    <p:sldId id="405" r:id="rId68"/>
    <p:sldId id="406" r:id="rId69"/>
    <p:sldId id="407" r:id="rId70"/>
    <p:sldId id="408" r:id="rId71"/>
    <p:sldId id="409" r:id="rId72"/>
    <p:sldId id="410" r:id="rId73"/>
    <p:sldId id="411" r:id="rId74"/>
    <p:sldId id="412" r:id="rId75"/>
    <p:sldId id="413" r:id="rId76"/>
    <p:sldId id="414" r:id="rId77"/>
    <p:sldId id="415" r:id="rId78"/>
    <p:sldId id="416" r:id="rId79"/>
    <p:sldId id="417" r:id="rId80"/>
    <p:sldId id="418" r:id="rId81"/>
    <p:sldId id="419" r:id="rId82"/>
    <p:sldId id="420" r:id="rId83"/>
    <p:sldId id="421" r:id="rId84"/>
    <p:sldId id="422" r:id="rId85"/>
    <p:sldId id="423" r:id="rId86"/>
    <p:sldId id="424" r:id="rId87"/>
    <p:sldId id="425" r:id="rId8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0000"/>
    <a:srgbClr val="A50021"/>
    <a:srgbClr val="FFFF00"/>
    <a:srgbClr val="0099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19" autoAdjust="0"/>
    <p:restoredTop sz="94731" autoAdjust="0"/>
  </p:normalViewPr>
  <p:slideViewPr>
    <p:cSldViewPr>
      <p:cViewPr varScale="1">
        <p:scale>
          <a:sx n="108" d="100"/>
          <a:sy n="108" d="100"/>
        </p:scale>
        <p:origin x="12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1" Type="http://schemas.openxmlformats.org/officeDocument/2006/relationships/tableStyles" Target="tableStyles.xml"/><Relationship Id="rId90" Type="http://schemas.openxmlformats.org/officeDocument/2006/relationships/viewProps" Target="viewProps.xml"/><Relationship Id="rId9" Type="http://schemas.openxmlformats.org/officeDocument/2006/relationships/slide" Target="slides/slide7.xml"/><Relationship Id="rId89" Type="http://schemas.openxmlformats.org/officeDocument/2006/relationships/presProps" Target="presProps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C9266-3484-4084-BD10-CACC8AD3AE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09923-A3B1-469C-9F94-D5BE489BC3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EC614-4E97-4FDA-A107-3894E93664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EC614-4E97-4FDA-A107-3894E93664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EC614-4E97-4FDA-A107-3894E93664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EC614-4E97-4FDA-A107-3894E93664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572756" y="803868"/>
            <a:ext cx="7264958" cy="66989"/>
          </a:xfrm>
          <a:prstGeom prst="line">
            <a:avLst/>
          </a:prstGeom>
          <a:ln w="15875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269" y="106110"/>
            <a:ext cx="743054" cy="9780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11094-1099-44D2-A4FE-AD4A76F1905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4B060-AA24-4691-ABB9-44610F7B44A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228602"/>
            <a:ext cx="8540750" cy="5870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6403E-5FDA-4762-B803-25F76C36EF2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F2D31-2AA2-46D8-8204-FB2C4F2C02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77675-5DF5-487E-A688-FA3F9066C20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479E9-4A68-444E-9043-42F3FADD616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F4223-053E-485F-BE2A-927F506ABE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5FE438-F702-43D4-8B36-F2B2D9437DB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0B848B-E8E5-48BE-807A-0A777399AE0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1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53D32-2017-4DD7-A1A8-BEF84E2DF63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1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E992E5-89B0-4C09-B90E-2079D4C511D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26" tIns="45712" rIns="91426" bIns="4571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26" tIns="45712" rIns="91426" bIns="4571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924B060-AA24-4691-ABB9-44610F7B44A8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hf sldNum="0" hdr="0" ft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jpe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2.png"/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jpe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3.jpe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tags" Target="../tags/tag1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2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4.jpeg"/><Relationship Id="rId1" Type="http://schemas.openxmlformats.org/officeDocument/2006/relationships/image" Target="../media/image3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4.jpe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5.jpe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2.xml"/><Relationship Id="rId1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600200" y="2133600"/>
            <a:ext cx="6705600" cy="1511300"/>
          </a:xfrm>
        </p:spPr>
        <p:txBody>
          <a:bodyPr/>
          <a:lstStyle/>
          <a:p>
            <a:r>
              <a:rPr lang="zh-CN" altLang="en-US" sz="5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zh-CN" altLang="en-US" sz="5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十一</a:t>
            </a:r>
            <a:r>
              <a:rPr lang="zh-CN" altLang="en-US" sz="5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  谓词逻辑</a:t>
            </a:r>
            <a:endParaRPr lang="zh-CN" altLang="en-US" sz="5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362200" y="4535637"/>
            <a:ext cx="1295400" cy="609600"/>
          </a:xfrm>
          <a:prstGeom prst="rect">
            <a:avLst/>
          </a:prstGeom>
          <a:solidFill>
            <a:srgbClr val="CCFFFF"/>
          </a:solidFill>
          <a:ln w="22225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072" name="Oval 16"/>
          <p:cNvSpPr>
            <a:spLocks noChangeArrowheads="1"/>
          </p:cNvSpPr>
          <p:nvPr/>
        </p:nvSpPr>
        <p:spPr bwMode="auto">
          <a:xfrm>
            <a:off x="2362200" y="3657600"/>
            <a:ext cx="2057400" cy="838200"/>
          </a:xfrm>
          <a:prstGeom prst="ellipse">
            <a:avLst/>
          </a:prstGeom>
          <a:solidFill>
            <a:srgbClr val="FFFF99"/>
          </a:solidFill>
          <a:ln w="2222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771529" y="183258"/>
            <a:ext cx="2147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准则 ：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1128712" y="1066800"/>
            <a:ext cx="6415088" cy="203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个体：专业名词（如王强、法国等）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人称代词（如你、我、他），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指示代词（如这个、那个）。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238484" y="3657600"/>
            <a:ext cx="5657616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谓词：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通用名词（如楼房、人等）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形容词、动词。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3" grpId="0" animBg="1"/>
      <p:bldP spid="45072" grpId="0" animBg="1"/>
      <p:bldP spid="450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747717" y="990602"/>
            <a:ext cx="5272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这座楼建成了。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914401" y="1836799"/>
            <a:ext cx="692078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解：令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建成了。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是楼。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2743200" y="2590800"/>
            <a:ext cx="28956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F(a)∧H(a)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1905000" y="1524000"/>
            <a:ext cx="457200" cy="0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3124200" y="1524000"/>
            <a:ext cx="9906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2667000" y="1524000"/>
            <a:ext cx="381000" cy="0"/>
          </a:xfrm>
          <a:prstGeom prst="line">
            <a:avLst/>
          </a:prstGeom>
          <a:noFill/>
          <a:ln w="603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1219200" y="3352800"/>
            <a:ext cx="39766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这座大楼建成了。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2286000" y="3810000"/>
            <a:ext cx="457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1204917" y="4038600"/>
            <a:ext cx="35956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是大的。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4876800" y="3916303"/>
            <a:ext cx="32004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F(a)∧G(a)∧H(a)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823917" y="152400"/>
            <a:ext cx="13858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/>
      <p:bldP spid="48134" grpId="0"/>
      <p:bldP spid="48137" grpId="0" animBg="1"/>
      <p:bldP spid="48138" grpId="0" animBg="1"/>
      <p:bldP spid="48139" grpId="0" animBg="1"/>
      <p:bldP spid="48140" grpId="0"/>
      <p:bldP spid="48141" grpId="0" animBg="1"/>
      <p:bldP spid="48142" grpId="0"/>
      <p:bldP spid="481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762000" y="762000"/>
            <a:ext cx="7924800" cy="130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对下列不同的个体域，用谓词公式表示命题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“所有的自然数都大于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0”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986149" y="2057400"/>
            <a:ext cx="236665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自然数集合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609600" y="2743202"/>
            <a:ext cx="8382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解：个体域是自然数集合时，原命题表示为</a:t>
            </a:r>
            <a:r>
              <a: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∀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x(x&gt;0)</a:t>
            </a:r>
            <a:r>
              <a: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rgbClr val="A5002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1023533" y="3429000"/>
            <a:ext cx="19482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实数集合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615062" y="4035425"/>
            <a:ext cx="8071738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解：设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….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是自然数。因为个体域是实数集合，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原命题表示为</a:t>
            </a:r>
            <a:r>
              <a: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∀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x(N(x)→(x&gt;0))</a:t>
            </a:r>
            <a:endParaRPr lang="en-US" altLang="zh-CN" sz="2800" b="1" dirty="0">
              <a:solidFill>
                <a:srgbClr val="A5002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85800" y="152400"/>
            <a:ext cx="1981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个体域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/>
      <p:bldP spid="614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914400" y="998599"/>
            <a:ext cx="7086600" cy="525401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由所有个体组成的集合称为</a:t>
            </a:r>
            <a:r>
              <a:rPr lang="zh-CN" altLang="en-US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全总个体域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1143000" y="1814513"/>
            <a:ext cx="6645066" cy="143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在全总个体域中，表示特殊个体域中个体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5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的谓词称为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特性谓词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2249785" y="3505200"/>
            <a:ext cx="3312815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∀x(N(x)→(x&gt;0))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34815" y="208299"/>
            <a:ext cx="30299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全总个体域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/>
      <p:bldP spid="624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347912" y="1066800"/>
            <a:ext cx="153828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R(</a:t>
            </a:r>
            <a:r>
              <a:rPr lang="en-US" altLang="zh-CN" sz="3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2743200" y="1676400"/>
            <a:ext cx="533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>
            <a:off x="4800600" y="962025"/>
            <a:ext cx="2514600" cy="609600"/>
          </a:xfrm>
          <a:prstGeom prst="wedgeRoundRectCallout">
            <a:avLst>
              <a:gd name="adj1" fmla="val -99432"/>
              <a:gd name="adj2" fmla="val 29426"/>
              <a:gd name="adj3" fmla="val 16667"/>
            </a:avLst>
          </a:prstGeom>
          <a:solidFill>
            <a:srgbClr val="FFFF99"/>
          </a:solidFill>
          <a:ln w="222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命题函数</a:t>
            </a:r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1115943" y="2228852"/>
            <a:ext cx="749465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一个命题函数由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个个体变元和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元谓词组成。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3052002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838200" y="3657600"/>
            <a:ext cx="7924800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命题函数以个体域为定义域，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以真值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所组成的集合为值域。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38200" y="152400"/>
            <a:ext cx="2171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命题函数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009900" y="2992628"/>
                <a:ext cx="3123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𝑭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1">
                          <a:latin typeface="Cambria Math"/>
                        </a:rPr>
                        <m:t>,</m:t>
                      </m:r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⋯,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2992628"/>
                <a:ext cx="312399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225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  <p:bldP spid="22535" grpId="0" animBg="1"/>
      <p:bldP spid="22536" grpId="0" animBg="1"/>
      <p:bldP spid="22537" grpId="0"/>
      <p:bldP spid="22540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20714" y="685800"/>
            <a:ext cx="8470886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自然数集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为个体域，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表示三元谓词“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….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的平方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+….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的平方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=…..”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x,y,z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是命题函数。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143000" y="2438400"/>
            <a:ext cx="2452688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P(1,2,5)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1219200" y="3581400"/>
            <a:ext cx="2452688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P(1,2,3)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61" name="AutoShape 9"/>
          <p:cNvSpPr>
            <a:spLocks noChangeArrowheads="1"/>
          </p:cNvSpPr>
          <p:nvPr/>
        </p:nvSpPr>
        <p:spPr bwMode="auto">
          <a:xfrm>
            <a:off x="4114800" y="2438400"/>
            <a:ext cx="2438400" cy="609600"/>
          </a:xfrm>
          <a:prstGeom prst="wedgeRoundRectCallout">
            <a:avLst>
              <a:gd name="adj1" fmla="val -106053"/>
              <a:gd name="adj2" fmla="val 10676"/>
              <a:gd name="adj3" fmla="val 16667"/>
            </a:avLst>
          </a:prstGeom>
          <a:solidFill>
            <a:srgbClr val="FFFF99"/>
          </a:solidFill>
          <a:ln w="222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真命题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62" name="AutoShape 10"/>
          <p:cNvSpPr>
            <a:spLocks noChangeArrowheads="1"/>
          </p:cNvSpPr>
          <p:nvPr/>
        </p:nvSpPr>
        <p:spPr bwMode="auto">
          <a:xfrm>
            <a:off x="4191000" y="3429000"/>
            <a:ext cx="2971800" cy="914400"/>
          </a:xfrm>
          <a:prstGeom prst="wedgeEllipseCallout">
            <a:avLst>
              <a:gd name="adj1" fmla="val -96796"/>
              <a:gd name="adj2" fmla="val 9204"/>
            </a:avLst>
          </a:prstGeom>
          <a:solidFill>
            <a:srgbClr val="FF0066"/>
          </a:solidFill>
          <a:ln w="222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假命题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685800" y="4343400"/>
            <a:ext cx="8382000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简单命题函数：不含联结词的谓词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复合命题函数：由原子谓词及联结词组成的表达式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85800" y="285690"/>
            <a:ext cx="2971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命题函数分类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/>
      <p:bldP spid="23560" grpId="0"/>
      <p:bldP spid="23561" grpId="0" animBg="1"/>
      <p:bldP spid="23562" grpId="0" animBg="1"/>
      <p:bldP spid="235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760417" y="1235076"/>
            <a:ext cx="7316787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张华是大学生，李明也是大学生。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892179" y="1997076"/>
            <a:ext cx="8251825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令：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P(x)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是大学生。 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：张华 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：李明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2206626" y="3092451"/>
            <a:ext cx="36607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P(a)∧P(b)</a:t>
            </a:r>
            <a:endParaRPr kumimoji="1"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72902" y="190203"/>
            <a:ext cx="16892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举例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/>
      <p:bldP spid="2560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2043117" y="1676400"/>
            <a:ext cx="3900483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所有人都是要死的。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苏格拉底是人。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苏格拉底要死。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37" name="AutoShape 13"/>
          <p:cNvSpPr>
            <a:spLocks noChangeArrowheads="1"/>
          </p:cNvSpPr>
          <p:nvPr/>
        </p:nvSpPr>
        <p:spPr bwMode="auto">
          <a:xfrm>
            <a:off x="5867400" y="2057400"/>
            <a:ext cx="2133600" cy="533400"/>
          </a:xfrm>
          <a:prstGeom prst="wedgeEllipseCallout">
            <a:avLst>
              <a:gd name="adj1" fmla="val -78571"/>
              <a:gd name="adj2" fmla="val 103867"/>
            </a:avLst>
          </a:prstGeom>
          <a:solidFill>
            <a:srgbClr val="CCFFFF"/>
          </a:solidFill>
          <a:ln w="60325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  <a:endParaRPr lang="en-US" altLang="zh-CN" sz="2800" b="1">
              <a:solidFill>
                <a:srgbClr val="FF0066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35802" y="223839"/>
            <a:ext cx="17263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三段论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2057400" y="2438400"/>
            <a:ext cx="914400" cy="0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/>
      <p:bldP spid="266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057400" y="2506489"/>
            <a:ext cx="5805483" cy="939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6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§11.2   </a:t>
            </a:r>
            <a:r>
              <a:rPr lang="zh-CN" altLang="en-US" sz="6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量词</a:t>
            </a:r>
            <a:endParaRPr lang="zh-CN" altLang="en-US" sz="60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838200" y="223839"/>
            <a:ext cx="297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量词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3075816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1066800" y="948500"/>
            <a:ext cx="18430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整数集合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1524000" y="1828804"/>
            <a:ext cx="5562600" cy="525401"/>
          </a:xfrm>
          <a:prstGeom prst="rect">
            <a:avLst/>
          </a:prstGeom>
          <a:solidFill>
            <a:srgbClr val="FF99CC"/>
          </a:solidFill>
          <a:ln w="22225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对个体域中的所有个体，均为真。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1600200" y="3810000"/>
            <a:ext cx="5486400" cy="525401"/>
          </a:xfrm>
          <a:prstGeom prst="rect">
            <a:avLst/>
          </a:prstGeom>
          <a:solidFill>
            <a:srgbClr val="FFFF99"/>
          </a:solidFill>
          <a:ln w="222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对个体域中的一些个体，为真。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62" name="AutoShape 14"/>
          <p:cNvSpPr>
            <a:spLocks noChangeArrowheads="1"/>
          </p:cNvSpPr>
          <p:nvPr/>
        </p:nvSpPr>
        <p:spPr bwMode="auto">
          <a:xfrm>
            <a:off x="7086600" y="1143000"/>
            <a:ext cx="2057400" cy="609600"/>
          </a:xfrm>
          <a:prstGeom prst="wedgeRectCallout">
            <a:avLst>
              <a:gd name="adj1" fmla="val -61574"/>
              <a:gd name="adj2" fmla="val -45572"/>
            </a:avLst>
          </a:prstGeom>
          <a:solidFill>
            <a:srgbClr val="FFFF99"/>
          </a:solidFill>
          <a:ln w="22225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全称量词</a:t>
            </a:r>
            <a:endParaRPr lang="zh-CN" altLang="en-US" sz="2800" b="1">
              <a:solidFill>
                <a:srgbClr val="A5002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63" name="AutoShape 15"/>
          <p:cNvSpPr>
            <a:spLocks noChangeArrowheads="1"/>
          </p:cNvSpPr>
          <p:nvPr/>
        </p:nvSpPr>
        <p:spPr bwMode="auto">
          <a:xfrm>
            <a:off x="5943600" y="4953000"/>
            <a:ext cx="2438400" cy="914400"/>
          </a:xfrm>
          <a:prstGeom prst="wedgeEllipseCallout">
            <a:avLst>
              <a:gd name="adj1" fmla="val -46288"/>
              <a:gd name="adj2" fmla="val -118579"/>
            </a:avLst>
          </a:prstGeom>
          <a:solidFill>
            <a:srgbClr val="CCFFFF"/>
          </a:solidFill>
          <a:ln w="22225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存在量词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667000" y="928068"/>
                <a:ext cx="4392036" cy="59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32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32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sz="32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𝟐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928068"/>
                <a:ext cx="4392036" cy="5959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466261" y="2891150"/>
                <a:ext cx="20762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𝟒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261" y="2891150"/>
                <a:ext cx="2076209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0" grpId="0" animBg="1"/>
      <p:bldP spid="27661" grpId="0" animBg="1"/>
      <p:bldP spid="27662" grpId="0" animBg="1"/>
      <p:bldP spid="27663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219200" y="228600"/>
            <a:ext cx="1616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A5002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三段论</a:t>
            </a:r>
            <a:endParaRPr lang="zh-CN" altLang="en-US" sz="2800" b="1" dirty="0">
              <a:solidFill>
                <a:srgbClr val="A5002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355729" y="1311277"/>
            <a:ext cx="42830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所有人都是要死的。</a:t>
            </a:r>
            <a:endParaRPr lang="zh-CN" altLang="en-US" sz="36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1279529" y="2254251"/>
            <a:ext cx="4359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苏格拉底是人。</a:t>
            </a:r>
            <a:endParaRPr lang="zh-CN" altLang="en-US" sz="36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1355729" y="3321051"/>
            <a:ext cx="4359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苏格拉底要死。</a:t>
            </a:r>
            <a:endParaRPr lang="zh-CN" altLang="en-US" sz="36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5791204" y="1322388"/>
            <a:ext cx="93027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>
                <a:solidFill>
                  <a:srgbClr val="A5002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3600" b="1">
              <a:solidFill>
                <a:srgbClr val="A5002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b="1">
                <a:solidFill>
                  <a:srgbClr val="A5002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endParaRPr lang="en-US" altLang="zh-CN" sz="3600" b="1">
              <a:solidFill>
                <a:srgbClr val="A5002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622929" y="3397251"/>
            <a:ext cx="930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endParaRPr lang="en-US" altLang="zh-CN" sz="3600" b="1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21" name="AutoShape 13"/>
          <p:cNvSpPr>
            <a:spLocks noChangeArrowheads="1"/>
          </p:cNvSpPr>
          <p:nvPr/>
        </p:nvSpPr>
        <p:spPr bwMode="auto">
          <a:xfrm>
            <a:off x="2286000" y="4419600"/>
            <a:ext cx="3886200" cy="990600"/>
          </a:xfrm>
          <a:prstGeom prst="wedgeRoundRectCallout">
            <a:avLst>
              <a:gd name="adj1" fmla="val -50490"/>
              <a:gd name="adj2" fmla="val -41508"/>
              <a:gd name="adj3" fmla="val 16667"/>
            </a:avLst>
          </a:prstGeom>
          <a:solidFill>
            <a:srgbClr val="CCFFCC"/>
          </a:solidFill>
          <a:ln w="222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谓词逻辑</a:t>
            </a:r>
            <a:endParaRPr lang="zh-CN" altLang="en-US" sz="32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225685" y="762000"/>
            <a:ext cx="6984460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44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/>
      <p:bldP spid="17416" grpId="0"/>
      <p:bldP spid="17417" grpId="0"/>
      <p:bldP spid="17418" grpId="0"/>
      <p:bldP spid="17418" grpId="1"/>
      <p:bldP spid="17419" grpId="0"/>
      <p:bldP spid="17419" grpId="1"/>
      <p:bldP spid="174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018789" y="893514"/>
            <a:ext cx="7363211" cy="1621086"/>
          </a:xfrm>
          <a:prstGeom prst="rect">
            <a:avLst/>
          </a:prstGeom>
          <a:solidFill>
            <a:srgbClr val="CCFFCC"/>
          </a:solidFill>
          <a:ln w="22225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全称量词：符号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表示“对所有的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x”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endParaRPr lang="zh-CN" altLang="en-US" sz="32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5000"/>
              </a:lnSpc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“对任意一个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x”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、“对每一个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x”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32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3128946"/>
            <a:ext cx="18182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1066800" y="2819400"/>
            <a:ext cx="45862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把下面命题符号化。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2597629" y="3505200"/>
            <a:ext cx="3498371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所有人都要死。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1094341" y="4267200"/>
            <a:ext cx="6449459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解：设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H(x)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是人。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M(x)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要死。 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2805117" y="5029200"/>
            <a:ext cx="3595683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x(H(x)→M(x)) 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09" name="AutoShape 13"/>
          <p:cNvSpPr>
            <a:spLocks noChangeArrowheads="1"/>
          </p:cNvSpPr>
          <p:nvPr/>
        </p:nvSpPr>
        <p:spPr bwMode="auto">
          <a:xfrm>
            <a:off x="5105400" y="0"/>
            <a:ext cx="2286000" cy="533400"/>
          </a:xfrm>
          <a:prstGeom prst="wedgeRoundRectCallout">
            <a:avLst>
              <a:gd name="adj1" fmla="val -88750"/>
              <a:gd name="adj2" fmla="val 112796"/>
              <a:gd name="adj3" fmla="val 16667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指导变元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62000" y="228600"/>
            <a:ext cx="24812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全称量词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/>
      <p:bldP spid="29706" grpId="0"/>
      <p:bldP spid="29707" grpId="0"/>
      <p:bldP spid="29708" grpId="0"/>
      <p:bldP spid="2970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900117" y="922399"/>
            <a:ext cx="55006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所有的自然数都是实数。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962222" y="3200400"/>
            <a:ext cx="467657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所有大学生都热爱祖国。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1052513" y="1614490"/>
            <a:ext cx="595417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P(x)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是自然数；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Q(x)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是实数 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3048000" y="2362202"/>
            <a:ext cx="30480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x(P(x)→R(x))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1219201" y="4052890"/>
            <a:ext cx="60695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S(x)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是大学生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;L(x)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热爱祖国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3154367" y="4800602"/>
            <a:ext cx="3094033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x(S(x)→L(x)) 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91952" y="223839"/>
            <a:ext cx="297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全称量词符号化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9" grpId="0"/>
      <p:bldP spid="30730" grpId="0"/>
      <p:bldP spid="30731" grpId="0"/>
      <p:bldP spid="307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295400" y="936624"/>
            <a:ext cx="7239000" cy="1387176"/>
          </a:xfrm>
          <a:prstGeom prst="rect">
            <a:avLst/>
          </a:prstGeom>
          <a:solidFill>
            <a:srgbClr val="CCFFCC"/>
          </a:solidFill>
          <a:ln w="22225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存在量词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符号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表示“有一个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x”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“至少存在一个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x”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、“有些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x”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1295400" y="2590800"/>
            <a:ext cx="51196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至少存在一个人不死。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1295400" y="3505200"/>
            <a:ext cx="5957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解：设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,M(x)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要死。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777" name="Text Box 9"/>
              <p:cNvSpPr txBox="1">
                <a:spLocks noChangeArrowheads="1"/>
              </p:cNvSpPr>
              <p:nvPr/>
            </p:nvSpPr>
            <p:spPr bwMode="auto">
              <a:xfrm>
                <a:off x="2320033" y="4328353"/>
                <a:ext cx="3928368" cy="525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w="222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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x(H(x)∧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en-US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M(x))</a:t>
                </a:r>
              </a:p>
            </p:txBody>
          </p:sp>
        </mc:Choice>
        <mc:Fallback>
          <p:sp>
            <p:nvSpPr>
              <p:cNvPr id="32777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0033" y="4328353"/>
                <a:ext cx="3928368" cy="525401"/>
              </a:xfrm>
              <a:prstGeom prst="rect">
                <a:avLst/>
              </a:prstGeom>
              <a:blipFill rotWithShape="1">
                <a:blip r:embed="rId1"/>
                <a:stretch>
                  <a:fillRect l="-3261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2778" name="AutoShape 10"/>
          <p:cNvSpPr>
            <a:spLocks noChangeArrowheads="1"/>
          </p:cNvSpPr>
          <p:nvPr/>
        </p:nvSpPr>
        <p:spPr bwMode="auto">
          <a:xfrm>
            <a:off x="4876800" y="0"/>
            <a:ext cx="2514600" cy="609600"/>
          </a:xfrm>
          <a:prstGeom prst="wedgeRoundRectCallout">
            <a:avLst>
              <a:gd name="adj1" fmla="val -103407"/>
              <a:gd name="adj2" fmla="val 164324"/>
              <a:gd name="adj3" fmla="val 16667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存在性变元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14400" y="162580"/>
            <a:ext cx="297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存在量词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/>
      <p:bldP spid="32776" grpId="0"/>
      <p:bldP spid="32777" grpId="0"/>
      <p:bldP spid="3277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838200" y="152400"/>
            <a:ext cx="20645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量词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094735" y="838200"/>
            <a:ext cx="345028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有些偶数是质数。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917474" y="2827399"/>
            <a:ext cx="503565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所有的整数都不是有理数。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219200" y="4876801"/>
            <a:ext cx="512381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不是所有的整数都是有理数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990600" y="1524000"/>
            <a:ext cx="631324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是偶数，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是质数。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2271712" y="2133600"/>
            <a:ext cx="367188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∃x(P(x)∧Q(x)) 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1004533" y="3505200"/>
            <a:ext cx="65392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Q(x): 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是有理数。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Z(x): 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是整数。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351885" y="4191001"/>
            <a:ext cx="3515516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∀x(Z(x)→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Q(x))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2438400" y="5410200"/>
            <a:ext cx="416877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∀x(Z(x)→Q(x))</a:t>
            </a:r>
            <a:endParaRPr lang="en-US" altLang="zh-CN" sz="32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1870472" y="5334000"/>
            <a:ext cx="590157" cy="0"/>
          </a:xfrm>
          <a:prstGeom prst="line">
            <a:avLst/>
          </a:prstGeom>
          <a:noFill/>
          <a:ln w="698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3" grpId="0"/>
      <p:bldP spid="33805" grpId="0"/>
      <p:bldP spid="33806" grpId="0"/>
      <p:bldP spid="3380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3" name="Oval 13"/>
          <p:cNvSpPr>
            <a:spLocks noChangeArrowheads="1"/>
          </p:cNvSpPr>
          <p:nvPr/>
        </p:nvSpPr>
        <p:spPr bwMode="auto">
          <a:xfrm>
            <a:off x="2438400" y="838200"/>
            <a:ext cx="762000" cy="685800"/>
          </a:xfrm>
          <a:prstGeom prst="ellipse">
            <a:avLst/>
          </a:prstGeom>
          <a:solidFill>
            <a:srgbClr val="FF99CC"/>
          </a:solidFill>
          <a:ln w="19050">
            <a:solidFill>
              <a:srgbClr val="008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1371600" y="914400"/>
            <a:ext cx="381000" cy="533400"/>
          </a:xfrm>
          <a:prstGeom prst="rect">
            <a:avLst/>
          </a:prstGeom>
          <a:solidFill>
            <a:srgbClr val="FFFF99"/>
          </a:solidFill>
          <a:ln w="19050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701477" y="223839"/>
            <a:ext cx="297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量词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900117" y="946153"/>
            <a:ext cx="46624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我看见一朵香花。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1066800" y="1747002"/>
            <a:ext cx="7404103" cy="130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：我。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看见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是香的。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是花。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1752600" y="1446213"/>
            <a:ext cx="687388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3124200" y="1447800"/>
            <a:ext cx="3810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3657600" y="1447800"/>
            <a:ext cx="4572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2119317" y="3200400"/>
            <a:ext cx="489108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∃x (F(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)∧Q(x)∧R(x))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1522416" y="4198999"/>
            <a:ext cx="5640384" cy="525401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全称量词和存在量词统称为量词。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3" grpId="0" animBg="1"/>
      <p:bldP spid="35852" grpId="0" animBg="1"/>
      <p:bldP spid="35848" grpId="0"/>
      <p:bldP spid="35849" grpId="0" animBg="1"/>
      <p:bldP spid="35850" grpId="0" animBg="1"/>
      <p:bldP spid="35851" grpId="0" animBg="1"/>
      <p:bldP spid="35855" grpId="0"/>
      <p:bldP spid="3585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91952" y="223839"/>
            <a:ext cx="297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量词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838200" y="1804990"/>
            <a:ext cx="6019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聪明。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是人。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762000" y="928690"/>
            <a:ext cx="695124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尽管有人聪明，但未必一切人都聪明。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1143000" y="3309941"/>
            <a:ext cx="309462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x(M(x)∧F(x))</a:t>
            </a:r>
            <a:endParaRPr lang="en-US" altLang="zh-CN" sz="32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4343400" y="3287716"/>
            <a:ext cx="37338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( M(x)→F(x)))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3962400" y="3306766"/>
            <a:ext cx="59373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∧</a:t>
            </a:r>
            <a:endParaRPr lang="en-US" altLang="zh-CN" sz="3200" b="1" dirty="0">
              <a:solidFill>
                <a:srgbClr val="A5002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0" grpId="0"/>
      <p:bldP spid="38921" grpId="0"/>
      <p:bldP spid="389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701477" y="271404"/>
            <a:ext cx="2971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谓词公式符号化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900117" y="846199"/>
            <a:ext cx="519588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并非每个实数都是有理数。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747712" y="1524000"/>
            <a:ext cx="66436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解：令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R(x):  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是实数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Q(x):  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是有理数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1546744" y="2308643"/>
            <a:ext cx="3330056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x(R(x)→Q(x)) 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4876800" y="2308643"/>
            <a:ext cx="38862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x(R(x)∧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Q(x))</a:t>
            </a:r>
            <a:endParaRPr lang="en-US" altLang="zh-CN" sz="32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976313" y="3132199"/>
            <a:ext cx="42814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没有不犯错误的人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1128717" y="3817999"/>
            <a:ext cx="641508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M(x) :  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是人。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(x) :  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犯错误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1433517" y="4670843"/>
            <a:ext cx="364172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pt-BR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x(M(x)→F(x))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4622008" y="4648200"/>
            <a:ext cx="368379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pt-BR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x(M(x)∧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pt-BR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F(x))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3" name="圆角矩形标注 2"/>
          <p:cNvSpPr/>
          <p:nvPr/>
        </p:nvSpPr>
        <p:spPr>
          <a:xfrm>
            <a:off x="6019800" y="59517"/>
            <a:ext cx="1828800" cy="823883"/>
          </a:xfrm>
          <a:prstGeom prst="wedgeRoundRectCallout">
            <a:avLst>
              <a:gd name="adj1" fmla="val -77083"/>
              <a:gd name="adj2" fmla="val 20880"/>
              <a:gd name="adj3" fmla="val 16667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种量词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/>
      <p:bldP spid="39945" grpId="0"/>
      <p:bldP spid="39948" grpId="0"/>
      <p:bldP spid="399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730052" y="160399"/>
            <a:ext cx="28336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几点说明：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304800" y="914400"/>
            <a:ext cx="8915400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Tx/>
              <a:buAutoNum type="arabicParenR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不含量词的谓词公式，不是命题，是命题函数，其真值依赖于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从个体域中取出的个体词的不同而不同。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1219200" y="2590800"/>
            <a:ext cx="54102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班全体学生。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5086351" y="2581275"/>
            <a:ext cx="336708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是男生。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1676400" y="3581400"/>
            <a:ext cx="19812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x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G(x)</a:t>
            </a:r>
            <a:endParaRPr lang="en-US" altLang="zh-CN" sz="2800" b="1">
              <a:solidFill>
                <a:srgbClr val="A5002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724" name="AutoShape 12"/>
          <p:cNvSpPr>
            <a:spLocks noChangeArrowheads="1"/>
          </p:cNvSpPr>
          <p:nvPr/>
        </p:nvSpPr>
        <p:spPr bwMode="auto">
          <a:xfrm>
            <a:off x="5267325" y="4267200"/>
            <a:ext cx="1905000" cy="1143000"/>
          </a:xfrm>
          <a:prstGeom prst="cloudCallout">
            <a:avLst>
              <a:gd name="adj1" fmla="val -158250"/>
              <a:gd name="adj2" fmla="val -77500"/>
            </a:avLst>
          </a:prstGeom>
          <a:solidFill>
            <a:srgbClr val="CCFFCC"/>
          </a:solidFill>
          <a:ln w="19050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真值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1" grpId="0"/>
      <p:bldP spid="115722" grpId="0"/>
      <p:bldP spid="115723" grpId="0"/>
      <p:bldP spid="1157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636130" y="685800"/>
            <a:ext cx="8355470" cy="203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对于一个谓词，如其每个变量均在量词的辖域下，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则该表达式不是命题函数，而是命题了，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它有确定的真值。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914400" y="2819400"/>
            <a:ext cx="27432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D={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a,b,c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2133600" y="3505200"/>
            <a:ext cx="4953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xG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(x)G(a)∧G(b)∧G(c)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2192337" y="4343400"/>
            <a:ext cx="481806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xG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(x)G(a)∨G(b)∨G(c)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7770" name="AutoShape 10"/>
          <p:cNvSpPr>
            <a:spLocks noChangeArrowheads="1"/>
          </p:cNvSpPr>
          <p:nvPr/>
        </p:nvSpPr>
        <p:spPr bwMode="auto">
          <a:xfrm>
            <a:off x="6705600" y="2057400"/>
            <a:ext cx="1600200" cy="990600"/>
          </a:xfrm>
          <a:prstGeom prst="wedgeEllipseCallout">
            <a:avLst>
              <a:gd name="adj1" fmla="val -100893"/>
              <a:gd name="adj2" fmla="val 99839"/>
            </a:avLst>
          </a:prstGeom>
          <a:solidFill>
            <a:srgbClr val="CCFFCC"/>
          </a:solidFill>
          <a:ln w="19050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</a:t>
            </a:r>
            <a:endParaRPr lang="zh-CN" altLang="en-US" sz="2800" b="1">
              <a:solidFill>
                <a:srgbClr val="A5002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771" name="AutoShape 11"/>
          <p:cNvSpPr>
            <a:spLocks noChangeArrowheads="1"/>
          </p:cNvSpPr>
          <p:nvPr/>
        </p:nvSpPr>
        <p:spPr bwMode="auto">
          <a:xfrm>
            <a:off x="6724650" y="5143500"/>
            <a:ext cx="1752600" cy="990600"/>
          </a:xfrm>
          <a:prstGeom prst="cloudCallout">
            <a:avLst>
              <a:gd name="adj1" fmla="val -107338"/>
              <a:gd name="adj2" fmla="val -95352"/>
            </a:avLst>
          </a:prstGeom>
          <a:solidFill>
            <a:srgbClr val="FFFF99"/>
          </a:solidFill>
          <a:ln w="19050">
            <a:solidFill>
              <a:srgbClr val="FF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30052" y="160399"/>
            <a:ext cx="28336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几点说明：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7" grpId="0"/>
      <p:bldP spid="117768" grpId="0"/>
      <p:bldP spid="117769" grpId="0"/>
      <p:bldP spid="117770" grpId="0" animBg="1"/>
      <p:bldP spid="11777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646486" y="2362200"/>
            <a:ext cx="4001714" cy="675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如：设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的个体域是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467185" y="898824"/>
            <a:ext cx="8565463" cy="1322030"/>
          </a:xfrm>
          <a:prstGeom prst="rect">
            <a:avLst/>
          </a:prstGeom>
          <a:solidFill>
            <a:srgbClr val="CCFFFF"/>
          </a:solidFill>
          <a:ln w="1905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量词不能随便交换位置。对于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和量词交换位置，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则意义不同，对应的真值也可能改变。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870503" y="3352800"/>
            <a:ext cx="217749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y(x+y=0)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3124200" y="3352802"/>
            <a:ext cx="6096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对每个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，都有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存在，使得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x+y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746" name="Text Box 10"/>
          <p:cNvSpPr txBox="1">
            <a:spLocks noChangeArrowheads="1"/>
          </p:cNvSpPr>
          <p:nvPr/>
        </p:nvSpPr>
        <p:spPr bwMode="auto">
          <a:xfrm>
            <a:off x="982199" y="4343402"/>
            <a:ext cx="244680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y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x (x+y=0)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3648075" y="4351399"/>
            <a:ext cx="47339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对每个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，都有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x+y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748" name="AutoShape 12"/>
          <p:cNvSpPr>
            <a:spLocks noChangeArrowheads="1"/>
          </p:cNvSpPr>
          <p:nvPr/>
        </p:nvSpPr>
        <p:spPr bwMode="auto">
          <a:xfrm>
            <a:off x="7239000" y="2590800"/>
            <a:ext cx="1752600" cy="838200"/>
          </a:xfrm>
          <a:prstGeom prst="wedgeEllipseCallout">
            <a:avLst>
              <a:gd name="adj1" fmla="val -109782"/>
              <a:gd name="adj2" fmla="val 49620"/>
            </a:avLst>
          </a:prstGeom>
          <a:noFill/>
          <a:ln w="31750">
            <a:solidFill>
              <a:srgbClr val="008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？真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30052" y="160399"/>
            <a:ext cx="28336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几点说明：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  <p:bldP spid="116744" grpId="0"/>
      <p:bldP spid="116745" grpId="0"/>
      <p:bldP spid="116746" grpId="0"/>
      <p:bldP spid="116747" grpId="0"/>
      <p:bldP spid="1167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743200" y="725269"/>
            <a:ext cx="3657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 词 逻 辑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812925" y="1524000"/>
            <a:ext cx="672147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§11.1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谓词与个体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§11.2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量词   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§11.4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谓词逻辑公式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§11.5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自由变元与约束变元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§11.6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谓词逻辑的永真公式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§11.7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谓词演算的推理理论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716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4" name="爆炸形 2 3"/>
          <p:cNvSpPr/>
          <p:nvPr/>
        </p:nvSpPr>
        <p:spPr>
          <a:xfrm>
            <a:off x="6248400" y="4419600"/>
            <a:ext cx="1524000" cy="13716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838200" y="3208399"/>
            <a:ext cx="2895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(x&lt;y-2)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2479949" y="3810000"/>
            <a:ext cx="544485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对任何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均有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，使得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(x&lt;y-2)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720451" y="4419600"/>
            <a:ext cx="209894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(x&lt;y-2)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2590800" y="4953000"/>
            <a:ext cx="4724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，对所有的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x&lt;y-2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762000" y="762000"/>
            <a:ext cx="8001000" cy="2162773"/>
          </a:xfrm>
          <a:prstGeom prst="rect">
            <a:avLst/>
          </a:prstGeom>
          <a:noFill/>
          <a:ln w="0">
            <a:noFill/>
            <a:miter lim="800000"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当多个量词连续出现，它们之间无括号分隔时，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约定从左到右的顺序读出，后面的量词在前面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量词的辖域中。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30052" y="160399"/>
            <a:ext cx="28336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几点说明：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/>
      <p:bldP spid="57351" grpId="0"/>
      <p:bldP spid="57352" grpId="0"/>
      <p:bldP spid="5735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3917" y="2343149"/>
            <a:ext cx="7862883" cy="1314451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§11.5 </a:t>
            </a:r>
            <a:r>
              <a:rPr lang="zh-CN" altLang="en-US" sz="4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自由变元与约束变元</a:t>
            </a:r>
            <a:endParaRPr lang="zh-CN" altLang="en-US" sz="4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1863702" y="2438400"/>
            <a:ext cx="2022498" cy="525401"/>
          </a:xfrm>
          <a:prstGeom prst="rect">
            <a:avLst/>
          </a:prstGeom>
          <a:solidFill>
            <a:srgbClr val="CCFFCC"/>
          </a:solidFill>
          <a:ln w="53975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021556" y="838200"/>
            <a:ext cx="7403287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在一个谓词公式中，形如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的那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一部分称为公式的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约束部分。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976317" y="2471741"/>
            <a:ext cx="39004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如</a:t>
            </a:r>
            <a:r>
              <a:rPr lang="pt-BR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x(R(x)→Q(x)) 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41" name="AutoShape 9"/>
          <p:cNvSpPr>
            <a:spLocks noChangeArrowheads="1"/>
          </p:cNvSpPr>
          <p:nvPr/>
        </p:nvSpPr>
        <p:spPr bwMode="auto">
          <a:xfrm>
            <a:off x="5791200" y="2209800"/>
            <a:ext cx="1219200" cy="1066800"/>
          </a:xfrm>
          <a:prstGeom prst="wedgeEllipseCallout">
            <a:avLst>
              <a:gd name="adj1" fmla="val -56250"/>
              <a:gd name="adj2" fmla="val -117560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辖域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1021556" y="3581402"/>
            <a:ext cx="565948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称为量词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的辖域 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45" name="AutoShape 13"/>
          <p:cNvSpPr>
            <a:spLocks noChangeArrowheads="1"/>
          </p:cNvSpPr>
          <p:nvPr/>
        </p:nvSpPr>
        <p:spPr bwMode="auto">
          <a:xfrm>
            <a:off x="6896100" y="204460"/>
            <a:ext cx="2209800" cy="381000"/>
          </a:xfrm>
          <a:prstGeom prst="wedgeRectCallout">
            <a:avLst>
              <a:gd name="adj1" fmla="val -60561"/>
              <a:gd name="adj2" fmla="val 170833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指导变元</a:t>
            </a:r>
            <a:endParaRPr lang="zh-CN" altLang="en-US" sz="2800" b="1" dirty="0">
              <a:solidFill>
                <a:srgbClr val="A5002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861587" y="152400"/>
            <a:ext cx="2186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辖域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 animBg="1"/>
      <p:bldP spid="44039" grpId="0"/>
      <p:bldP spid="44041" grpId="0" animBg="1"/>
      <p:bldP spid="44042" grpId="0"/>
      <p:bldP spid="4404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815608" y="822624"/>
            <a:ext cx="7032992" cy="1387176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约束出现：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在公式的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约束部分的任一出现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都称为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的约束出现。 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59" name="AutoShape 7"/>
          <p:cNvSpPr>
            <a:spLocks noChangeArrowheads="1"/>
          </p:cNvSpPr>
          <p:nvPr/>
        </p:nvSpPr>
        <p:spPr bwMode="auto">
          <a:xfrm>
            <a:off x="5334000" y="3048000"/>
            <a:ext cx="2895600" cy="609600"/>
          </a:xfrm>
          <a:prstGeom prst="wedgeEllipseCallout">
            <a:avLst>
              <a:gd name="adj1" fmla="val -100657"/>
              <a:gd name="adj2" fmla="val -176565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约束变元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1005450" y="5334000"/>
            <a:ext cx="7757550" cy="525401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的出现不是约束出现，则称为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的自由出现。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61" name="AutoShape 9"/>
          <p:cNvSpPr>
            <a:spLocks noChangeArrowheads="1"/>
          </p:cNvSpPr>
          <p:nvPr/>
        </p:nvSpPr>
        <p:spPr bwMode="auto">
          <a:xfrm>
            <a:off x="6096000" y="4572000"/>
            <a:ext cx="2895600" cy="609600"/>
          </a:xfrm>
          <a:prstGeom prst="cloudCallout">
            <a:avLst>
              <a:gd name="adj1" fmla="val -40130"/>
              <a:gd name="adj2" fmla="val 131773"/>
            </a:avLst>
          </a:prstGeom>
          <a:solidFill>
            <a:srgbClr val="FFFF99"/>
          </a:solidFill>
          <a:ln w="19050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自由变元</a:t>
            </a:r>
            <a:endParaRPr lang="zh-CN" altLang="en-US" sz="2800" b="1">
              <a:solidFill>
                <a:srgbClr val="A5002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976312" y="2522599"/>
            <a:ext cx="40528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1).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(x)∧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yQ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2286000" y="2971800"/>
            <a:ext cx="609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3733800" y="3048000"/>
            <a:ext cx="1066800" cy="0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65" name="AutoShape 13"/>
          <p:cNvSpPr>
            <a:spLocks noChangeArrowheads="1"/>
          </p:cNvSpPr>
          <p:nvPr/>
        </p:nvSpPr>
        <p:spPr bwMode="auto">
          <a:xfrm>
            <a:off x="1295400" y="3524250"/>
            <a:ext cx="1524000" cy="1066800"/>
          </a:xfrm>
          <a:prstGeom prst="wedgeEllipseCallout">
            <a:avLst>
              <a:gd name="adj1" fmla="val 24218"/>
              <a:gd name="adj2" fmla="val -103273"/>
            </a:avLst>
          </a:prstGeom>
          <a:solidFill>
            <a:srgbClr val="FFFF99"/>
          </a:solidFill>
          <a:ln w="19050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约束变元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66" name="AutoShape 14"/>
          <p:cNvSpPr>
            <a:spLocks noChangeArrowheads="1"/>
          </p:cNvSpPr>
          <p:nvPr/>
        </p:nvSpPr>
        <p:spPr bwMode="auto">
          <a:xfrm>
            <a:off x="3455804" y="3933825"/>
            <a:ext cx="1752600" cy="1066800"/>
          </a:xfrm>
          <a:prstGeom prst="wedgeEllipseCallout">
            <a:avLst>
              <a:gd name="adj1" fmla="val 1701"/>
              <a:gd name="adj2" fmla="val -127383"/>
            </a:avLst>
          </a:prstGeom>
          <a:solidFill>
            <a:srgbClr val="FFFF99"/>
          </a:solidFill>
          <a:ln w="19050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约束变元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730052" y="152400"/>
            <a:ext cx="22107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自由与约束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9" grpId="0" animBg="1"/>
      <p:bldP spid="49160" grpId="0" animBg="1"/>
      <p:bldP spid="49161" grpId="0" animBg="1"/>
      <p:bldP spid="49162" grpId="0"/>
      <p:bldP spid="49163" grpId="0" animBg="1"/>
      <p:bldP spid="49164" grpId="0" animBg="1"/>
      <p:bldP spid="49165" grpId="0" animBg="1"/>
      <p:bldP spid="4916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2133600" y="2446399"/>
            <a:ext cx="433808" cy="525401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762000" y="228603"/>
            <a:ext cx="449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自由与约束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609600" y="914402"/>
            <a:ext cx="62626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练习：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x(P(x)∧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yQ(x,y))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2667000" y="1524000"/>
            <a:ext cx="2590800" cy="0"/>
          </a:xfrm>
          <a:prstGeom prst="line">
            <a:avLst/>
          </a:prstGeom>
          <a:noFill/>
          <a:ln w="79375">
            <a:solidFill>
              <a:srgbClr val="8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1052517" y="2427290"/>
            <a:ext cx="3748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xP(x)∧Q(x)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1295400" y="3962400"/>
            <a:ext cx="1905000" cy="838200"/>
          </a:xfrm>
          <a:prstGeom prst="wedgeRoundRectCallout">
            <a:avLst>
              <a:gd name="adj1" fmla="val 4046"/>
              <a:gd name="adj2" fmla="val -178787"/>
              <a:gd name="adj3" fmla="val 16667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约束出现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188" name="AutoShape 12"/>
          <p:cNvSpPr>
            <a:spLocks noChangeArrowheads="1"/>
          </p:cNvSpPr>
          <p:nvPr/>
        </p:nvSpPr>
        <p:spPr bwMode="auto">
          <a:xfrm>
            <a:off x="3733800" y="4114800"/>
            <a:ext cx="2133600" cy="533400"/>
          </a:xfrm>
          <a:prstGeom prst="wedgeRoundRectCallout">
            <a:avLst>
              <a:gd name="adj1" fmla="val -64065"/>
              <a:gd name="adj2" fmla="val -289880"/>
              <a:gd name="adj3" fmla="val 16667"/>
            </a:avLst>
          </a:prstGeom>
          <a:solidFill>
            <a:srgbClr val="92D050"/>
          </a:solidFill>
          <a:ln w="19050">
            <a:solidFill>
              <a:srgbClr val="FF00FF"/>
            </a:solidFill>
            <a:miter lim="800000"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自由出现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189" name="AutoShape 13"/>
          <p:cNvSpPr>
            <a:spLocks noChangeArrowheads="1"/>
          </p:cNvSpPr>
          <p:nvPr/>
        </p:nvSpPr>
        <p:spPr bwMode="auto">
          <a:xfrm>
            <a:off x="6096000" y="2438400"/>
            <a:ext cx="2133600" cy="685800"/>
          </a:xfrm>
          <a:prstGeom prst="wedgeRectCallout">
            <a:avLst>
              <a:gd name="adj1" fmla="val -160269"/>
              <a:gd name="adj2" fmla="val -6481"/>
            </a:avLst>
          </a:prstGeom>
          <a:solidFill>
            <a:srgbClr val="CCFFCC"/>
          </a:solidFill>
          <a:ln w="19050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改名</a:t>
            </a:r>
            <a:endParaRPr lang="zh-CN" altLang="en-US" sz="2800" b="1">
              <a:solidFill>
                <a:srgbClr val="FF0066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6" grpId="0" animBg="1"/>
      <p:bldP spid="50183" grpId="0" animBg="1"/>
      <p:bldP spid="50187" grpId="0" animBg="1"/>
      <p:bldP spid="50188" grpId="0" animBg="1"/>
      <p:bldP spid="5018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685800" y="206118"/>
            <a:ext cx="4800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换名规则：约束变元换名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685800" y="990600"/>
            <a:ext cx="8118226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必须将量词后的指导变元及其辖域中对应的约束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变元一起更改，其余部分不变。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665099" y="2751199"/>
            <a:ext cx="847890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新约束变元的符号不可与辖域中的其它变元同名。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2914650" y="3505200"/>
            <a:ext cx="600075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最好与公式中的所有变元都不同名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2" grpId="0"/>
      <p:bldP spid="5223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381000" y="769941"/>
            <a:ext cx="57292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  ∀x(M(x) →D(x , y) )∧P(x)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1981200" y="1295400"/>
            <a:ext cx="25146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1066800" y="1752600"/>
            <a:ext cx="45100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将约束变元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换成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得：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2057400" y="2522541"/>
            <a:ext cx="47244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∀z(M(z)→D(z, y) )∧P(x)</a:t>
            </a:r>
            <a:endParaRPr lang="en-US" altLang="zh-CN" sz="32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2057400" y="3352800"/>
            <a:ext cx="4343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∀z(M(z)→D(x, y) )∧P(x)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2133600" y="4191000"/>
            <a:ext cx="4572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∀y(M(y)→D(y, y) )∧P(x)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685800" y="152400"/>
            <a:ext cx="243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换名规则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5" grpId="0" animBg="1"/>
      <p:bldP spid="53256" grpId="0"/>
      <p:bldP spid="53257" grpId="0"/>
      <p:bldP spid="53258" grpId="0"/>
      <p:bldP spid="53258" grpId="1"/>
      <p:bldP spid="53259" grpId="0"/>
      <p:bldP spid="53259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762000" y="152400"/>
            <a:ext cx="478155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代入规则：自由变元代入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1219200" y="914400"/>
            <a:ext cx="6872287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1)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必须将公式中所有该变元一起代入，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其余部分不变。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1066800" y="2903599"/>
            <a:ext cx="73152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新变元不允许在原公式中以约束形式出现。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5206164" y="773593"/>
            <a:ext cx="255677" cy="738814"/>
          </a:xfrm>
          <a:prstGeom prst="ellipse">
            <a:avLst/>
          </a:prstGeom>
          <a:solidFill>
            <a:srgbClr val="CCFFCC"/>
          </a:solidFill>
          <a:ln w="19050">
            <a:solidFill>
              <a:srgbClr val="8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900117" y="846141"/>
            <a:ext cx="534828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  ∀x(M(x)→D(x,y) )∧P(x)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2209800" y="1371600"/>
            <a:ext cx="1981200" cy="0"/>
          </a:xfrm>
          <a:prstGeom prst="line">
            <a:avLst/>
          </a:prstGeom>
          <a:noFill/>
          <a:ln w="73025">
            <a:solidFill>
              <a:srgbClr val="8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1473809" y="1766890"/>
            <a:ext cx="446979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将自由变元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代入得：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2424113" y="2590800"/>
            <a:ext cx="50434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∀x(M(x)→D(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)∧P(z)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838200" y="152401"/>
            <a:ext cx="243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代入规则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914400" y="3276600"/>
            <a:ext cx="50292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练习：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(x)∨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zQ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x,z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1532832" y="4351399"/>
            <a:ext cx="296296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uP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(u)∨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zQ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x,z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4564063" y="4351399"/>
            <a:ext cx="328453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(x)∨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zQ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u,z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7" grpId="0" animBg="1"/>
      <p:bldP spid="55303" grpId="0" animBg="1"/>
      <p:bldP spid="55304" grpId="0"/>
      <p:bldP spid="55305" grpId="0"/>
      <p:bldP spid="55310" grpId="0"/>
      <p:bldP spid="55312" grpId="0"/>
      <p:bldP spid="553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7075" y="129700"/>
            <a:ext cx="2915465" cy="708500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辖域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65076" y="990600"/>
                <a:ext cx="57166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𝑷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)→∃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𝒚𝑸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))∧∃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𝒙𝑹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076" y="990600"/>
                <a:ext cx="5716630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2239" t="-11765" b="-3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 bwMode="auto">
          <a:xfrm>
            <a:off x="2508076" y="1600200"/>
            <a:ext cx="2514600" cy="0"/>
          </a:xfrm>
          <a:prstGeom prst="line">
            <a:avLst/>
          </a:prstGeom>
          <a:noFill/>
          <a:ln w="603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/>
          <p:cNvCxnSpPr/>
          <p:nvPr/>
        </p:nvCxnSpPr>
        <p:spPr bwMode="auto">
          <a:xfrm flipV="1">
            <a:off x="5937076" y="1590022"/>
            <a:ext cx="838200" cy="10180"/>
          </a:xfrm>
          <a:prstGeom prst="line">
            <a:avLst/>
          </a:prstGeom>
          <a:noFill/>
          <a:ln w="6032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365076" y="1991380"/>
                <a:ext cx="30580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(2)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𝒙𝑷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)→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𝑸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076" y="1991380"/>
                <a:ext cx="3058017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4183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2" name="直接连接符 11"/>
          <p:cNvCxnSpPr/>
          <p:nvPr/>
        </p:nvCxnSpPr>
        <p:spPr bwMode="auto">
          <a:xfrm>
            <a:off x="2431876" y="2514600"/>
            <a:ext cx="685800" cy="0"/>
          </a:xfrm>
          <a:prstGeom prst="line">
            <a:avLst/>
          </a:prstGeom>
          <a:noFill/>
          <a:ln w="6032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365076" y="2829580"/>
                <a:ext cx="57379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(3)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∃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𝑷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)→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𝑸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))∧¬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𝑹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076" y="2829580"/>
                <a:ext cx="5737981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32" t="-11628" r="-191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4" name="直接连接符 13"/>
          <p:cNvCxnSpPr/>
          <p:nvPr/>
        </p:nvCxnSpPr>
        <p:spPr bwMode="auto">
          <a:xfrm>
            <a:off x="3048000" y="3352800"/>
            <a:ext cx="3803476" cy="0"/>
          </a:xfrm>
          <a:prstGeom prst="line">
            <a:avLst/>
          </a:prstGeom>
          <a:noFill/>
          <a:ln w="603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2286000" y="3505200"/>
            <a:ext cx="4795706" cy="0"/>
          </a:xfrm>
          <a:prstGeom prst="line">
            <a:avLst/>
          </a:prstGeom>
          <a:noFill/>
          <a:ln w="6032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Picture 5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209800" y="2590800"/>
            <a:ext cx="5562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§11.1 </a:t>
            </a:r>
            <a:r>
              <a:rPr lang="zh-CN" altLang="en-US" sz="4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谓词与个体</a:t>
            </a:r>
            <a:endParaRPr lang="zh-CN" altLang="en-US" sz="4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9600" y="-30163"/>
            <a:ext cx="3105150" cy="944563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约束变元换名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87036" y="914400"/>
                <a:ext cx="33940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1)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𝒙𝑷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)→∀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𝒙𝑸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036" y="914400"/>
                <a:ext cx="3394071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3770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487032" y="1853624"/>
                <a:ext cx="34085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1)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𝒙𝑷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)→∀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𝒚𝑸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032" y="1853624"/>
                <a:ext cx="3408562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3757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410832" y="3048000"/>
                <a:ext cx="4761368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2)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𝑸</m:t>
                        </m:r>
                        <m:d>
                          <m:dPr>
                            <m:ctrlP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𝑹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832" y="3048000"/>
                <a:ext cx="4761368" cy="578685"/>
              </a:xfrm>
              <a:prstGeom prst="rect">
                <a:avLst/>
              </a:prstGeom>
              <a:blipFill rotWithShape="1">
                <a:blip r:embed="rId3"/>
                <a:stretch>
                  <a:fillRect l="-2558" t="-6316" b="-2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 bwMode="auto">
          <a:xfrm>
            <a:off x="2438400" y="3657597"/>
            <a:ext cx="2020432" cy="0"/>
          </a:xfrm>
          <a:prstGeom prst="line">
            <a:avLst/>
          </a:prstGeom>
          <a:noFill/>
          <a:ln w="603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410833" y="4076208"/>
                <a:ext cx="4694234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2)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𝒛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𝑸</m:t>
                        </m:r>
                        <m:d>
                          <m:dPr>
                            <m:ctrlP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𝒛</m:t>
                            </m:r>
                          </m:e>
                        </m:d>
                      </m:e>
                    </m:d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𝑹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833" y="4076208"/>
                <a:ext cx="4694234" cy="578685"/>
              </a:xfrm>
              <a:prstGeom prst="rect">
                <a:avLst/>
              </a:prstGeom>
              <a:blipFill rotWithShape="1">
                <a:blip r:embed="rId4"/>
                <a:stretch>
                  <a:fillRect l="-2597" t="-6316" b="-2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76200"/>
            <a:ext cx="3028950" cy="854075"/>
          </a:xfrm>
        </p:spPr>
        <p:txBody>
          <a:bodyPr/>
          <a:lstStyle/>
          <a:p>
            <a:pPr algn="l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自由变元换名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219200" y="990600"/>
                <a:ext cx="2912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1)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𝒙𝑷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)→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𝑸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990600"/>
                <a:ext cx="2912144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4184" t="-11765" b="-3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71600" y="2133600"/>
                <a:ext cx="29201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1)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𝒙𝑷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)→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𝑸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133600"/>
                <a:ext cx="2920158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4175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43004" y="3832964"/>
                <a:ext cx="53386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2)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𝒙𝑷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)→∃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𝑸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)∧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𝑹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4" y="3832964"/>
                <a:ext cx="5338641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400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 bwMode="auto">
          <a:xfrm>
            <a:off x="1828800" y="4328756"/>
            <a:ext cx="1219200" cy="0"/>
          </a:xfrm>
          <a:prstGeom prst="line">
            <a:avLst/>
          </a:prstGeom>
          <a:noFill/>
          <a:ln w="603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4114800" y="4404956"/>
            <a:ext cx="2362200" cy="0"/>
          </a:xfrm>
          <a:prstGeom prst="line">
            <a:avLst/>
          </a:prstGeom>
          <a:noFill/>
          <a:ln w="603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143004" y="4658380"/>
                <a:ext cx="53524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2)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𝒙𝑷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𝒖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)→∃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𝑸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)∧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𝑹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4" y="4658380"/>
                <a:ext cx="5352427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2392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15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313" y="2590801"/>
            <a:ext cx="8243887" cy="1314451"/>
          </a:xfrm>
        </p:spPr>
        <p:txBody>
          <a:bodyPr>
            <a:normAutofit fontScale="90000"/>
          </a:bodyPr>
          <a:lstStyle/>
          <a:p>
            <a:r>
              <a:rPr lang="en-US" altLang="zh-CN" sz="5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§11.6 </a:t>
            </a:r>
            <a:r>
              <a:rPr lang="zh-CN" altLang="en-US" sz="5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谓词逻辑的永真公式</a:t>
            </a:r>
            <a:endParaRPr lang="zh-CN" altLang="en-US" sz="5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609600" y="223839"/>
            <a:ext cx="3048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谓词公式的解释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617753" y="998541"/>
            <a:ext cx="845004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谓词逻辑中公式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的每一个解释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由如下四部分组成：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762000" y="1752602"/>
            <a:ext cx="57292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非空的个体域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D(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必须指定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719024" y="2514600"/>
            <a:ext cx="552937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个体常元用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中确定的个体代入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720286" y="3150459"/>
            <a:ext cx="8423714" cy="659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对每个谓词变元，分别指定为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的一个确定的谓词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698359" y="3962400"/>
            <a:ext cx="7912241" cy="143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对每个命题函数，分别指定为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上的一个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5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确定的函数。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3" grpId="0"/>
      <p:bldP spid="126984" grpId="0"/>
      <p:bldP spid="126985" grpId="0"/>
      <p:bldP spid="12698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838200" y="766764"/>
            <a:ext cx="7239000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个体域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D:={3,4},P(x)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解释为“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是质数”，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a=3,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讨论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P(a)∧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(x)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>
            <a:off x="1600200" y="1371600"/>
            <a:ext cx="2286000" cy="0"/>
          </a:xfrm>
          <a:prstGeom prst="line">
            <a:avLst/>
          </a:prstGeom>
          <a:noFill/>
          <a:ln w="6032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>
            <a:off x="1600200" y="2057400"/>
            <a:ext cx="609600" cy="0"/>
          </a:xfrm>
          <a:prstGeom prst="line">
            <a:avLst/>
          </a:prstGeom>
          <a:noFill/>
          <a:ln w="60325">
            <a:solidFill>
              <a:srgbClr val="8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914400" y="2514600"/>
            <a:ext cx="3962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P(a)∧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(x)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1236562" y="3429000"/>
            <a:ext cx="25734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P(3)∧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(x)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8011" name="Text Box 11"/>
          <p:cNvSpPr txBox="1">
            <a:spLocks noChangeArrowheads="1"/>
          </p:cNvSpPr>
          <p:nvPr/>
        </p:nvSpPr>
        <p:spPr bwMode="auto">
          <a:xfrm>
            <a:off x="3828791" y="3352800"/>
            <a:ext cx="127660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1∧1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8012" name="Text Box 12"/>
          <p:cNvSpPr txBox="1">
            <a:spLocks noChangeArrowheads="1"/>
          </p:cNvSpPr>
          <p:nvPr/>
        </p:nvSpPr>
        <p:spPr bwMode="auto">
          <a:xfrm>
            <a:off x="3810000" y="4267200"/>
            <a:ext cx="73639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1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47700" y="185439"/>
            <a:ext cx="30102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谓词公式的解释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7" grpId="0" animBg="1"/>
      <p:bldP spid="128008" grpId="0" animBg="1"/>
      <p:bldP spid="128009" grpId="0"/>
      <p:bldP spid="128010" grpId="0"/>
      <p:bldP spid="128011" grpId="0"/>
      <p:bldP spid="1280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671513" y="846199"/>
            <a:ext cx="5957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 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xy(P(x,y)Q(x,y))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381001" y="1614490"/>
            <a:ext cx="73327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个体域为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自然数集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P(x,y):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y≥x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Q(x,y):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y≥0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032" name="AutoShape 8"/>
          <p:cNvSpPr>
            <a:spLocks noChangeArrowheads="1"/>
          </p:cNvSpPr>
          <p:nvPr/>
        </p:nvSpPr>
        <p:spPr bwMode="auto">
          <a:xfrm>
            <a:off x="6934200" y="2286000"/>
            <a:ext cx="1752600" cy="914400"/>
          </a:xfrm>
          <a:prstGeom prst="cloudCallout">
            <a:avLst>
              <a:gd name="adj1" fmla="val -196468"/>
              <a:gd name="adj2" fmla="val -177954"/>
            </a:avLst>
          </a:prstGeom>
          <a:solidFill>
            <a:srgbClr val="FFFF99"/>
          </a:solidFill>
          <a:ln w="60325">
            <a:solidFill>
              <a:srgbClr val="008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x=0</a:t>
            </a:r>
            <a:endParaRPr lang="en-US" altLang="zh-CN" sz="2800" b="1">
              <a:solidFill>
                <a:srgbClr val="A5002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034" name="AutoShape 10"/>
          <p:cNvSpPr>
            <a:spLocks noChangeArrowheads="1"/>
          </p:cNvSpPr>
          <p:nvPr/>
        </p:nvSpPr>
        <p:spPr bwMode="auto">
          <a:xfrm>
            <a:off x="3124200" y="2743200"/>
            <a:ext cx="1524000" cy="533400"/>
          </a:xfrm>
          <a:prstGeom prst="wedgeRoundRectCallout">
            <a:avLst>
              <a:gd name="adj1" fmla="val -1250"/>
              <a:gd name="adj2" fmla="val -151486"/>
              <a:gd name="adj3" fmla="val 16667"/>
            </a:avLst>
          </a:prstGeom>
          <a:solidFill>
            <a:srgbClr val="CCFFCC"/>
          </a:solidFill>
          <a:ln w="60325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381000" y="3443290"/>
            <a:ext cx="770785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个体域为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自然数集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P(x,y):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x*y=0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Q(x,y):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x=y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038" name="Text Box 14"/>
          <p:cNvSpPr txBox="1">
            <a:spLocks noChangeArrowheads="1"/>
          </p:cNvSpPr>
          <p:nvPr/>
        </p:nvSpPr>
        <p:spPr bwMode="auto">
          <a:xfrm>
            <a:off x="1774829" y="4281490"/>
            <a:ext cx="75563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x=0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039" name="Text Box 15"/>
          <p:cNvSpPr txBox="1">
            <a:spLocks noChangeArrowheads="1"/>
          </p:cNvSpPr>
          <p:nvPr/>
        </p:nvSpPr>
        <p:spPr bwMode="auto">
          <a:xfrm>
            <a:off x="1814513" y="4967290"/>
            <a:ext cx="738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x≠0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040" name="Text Box 16"/>
          <p:cNvSpPr txBox="1">
            <a:spLocks noChangeArrowheads="1"/>
          </p:cNvSpPr>
          <p:nvPr/>
        </p:nvSpPr>
        <p:spPr bwMode="auto">
          <a:xfrm>
            <a:off x="3033717" y="4251327"/>
            <a:ext cx="3367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y(P(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)Q(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9041" name="AutoShape 17"/>
          <p:cNvSpPr>
            <a:spLocks noChangeArrowheads="1"/>
          </p:cNvSpPr>
          <p:nvPr/>
        </p:nvSpPr>
        <p:spPr bwMode="auto">
          <a:xfrm>
            <a:off x="6477000" y="4191000"/>
            <a:ext cx="2438400" cy="457200"/>
          </a:xfrm>
          <a:prstGeom prst="wedgeRoundRectCallout">
            <a:avLst>
              <a:gd name="adj1" fmla="val -73829"/>
              <a:gd name="adj2" fmla="val 18056"/>
              <a:gd name="adj3" fmla="val 16667"/>
            </a:avLst>
          </a:prstGeom>
          <a:noFill/>
          <a:ln w="60325">
            <a:solidFill>
              <a:srgbClr val="80008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y=0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成立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042" name="AutoShape 18"/>
          <p:cNvSpPr>
            <a:spLocks noChangeArrowheads="1"/>
          </p:cNvSpPr>
          <p:nvPr/>
        </p:nvSpPr>
        <p:spPr bwMode="auto">
          <a:xfrm>
            <a:off x="3505200" y="4953000"/>
            <a:ext cx="2362200" cy="457200"/>
          </a:xfrm>
          <a:prstGeom prst="wedgeRectCallout">
            <a:avLst>
              <a:gd name="adj1" fmla="val -88912"/>
              <a:gd name="adj2" fmla="val 7639"/>
            </a:avLst>
          </a:prstGeom>
          <a:solidFill>
            <a:srgbClr val="FFFF99"/>
          </a:solidFill>
          <a:ln w="603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y=0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不成立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85800" y="152400"/>
            <a:ext cx="449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谓词公式的解释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2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3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40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2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5" dur="1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" dur="1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2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1" grpId="0"/>
      <p:bldP spid="129032" grpId="0" animBg="1"/>
      <p:bldP spid="129034" grpId="0" animBg="1"/>
      <p:bldP spid="129036" grpId="0"/>
      <p:bldP spid="129038" grpId="0"/>
      <p:bldP spid="129038" grpId="1"/>
      <p:bldP spid="129039" grpId="0"/>
      <p:bldP spid="129039" grpId="1"/>
      <p:bldP spid="129040" grpId="0"/>
      <p:bldP spid="129041" grpId="0" animBg="1"/>
      <p:bldP spid="12904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76200" y="676275"/>
            <a:ext cx="8615157" cy="130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个体域为自然数集合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N;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指定常项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a=0;  F(x,y):x=y; 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N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上的指定函数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f(x,y)=x+y,g(x,y)=x*y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457200" y="2133602"/>
            <a:ext cx="44338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xF(g(x,a),x)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685800" y="2971802"/>
            <a:ext cx="44338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xF(g(x,0),x)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3048000" y="2971800"/>
            <a:ext cx="38242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 xF(x*0,x)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5867400" y="2971800"/>
            <a:ext cx="3352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x(x*0=x)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2113" name="AutoShape 17"/>
          <p:cNvSpPr>
            <a:spLocks noChangeArrowheads="1"/>
          </p:cNvSpPr>
          <p:nvPr/>
        </p:nvSpPr>
        <p:spPr bwMode="auto">
          <a:xfrm>
            <a:off x="7848600" y="2209800"/>
            <a:ext cx="990600" cy="838200"/>
          </a:xfrm>
          <a:prstGeom prst="wedgeEllipseCallout">
            <a:avLst>
              <a:gd name="adj1" fmla="val -124519"/>
              <a:gd name="adj2" fmla="val 54167"/>
            </a:avLst>
          </a:prstGeom>
          <a:solidFill>
            <a:srgbClr val="FFFF99"/>
          </a:solidFill>
          <a:ln w="60325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685801" y="3810002"/>
            <a:ext cx="494690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xy(F(f(x,0),y)F(f(y,0),x))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2116" name="Text Box 20"/>
          <p:cNvSpPr txBox="1">
            <a:spLocks noChangeArrowheads="1"/>
          </p:cNvSpPr>
          <p:nvPr/>
        </p:nvSpPr>
        <p:spPr bwMode="auto">
          <a:xfrm>
            <a:off x="685804" y="5410202"/>
            <a:ext cx="386225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xy(x+0=yy+0=x)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685800" y="4572002"/>
            <a:ext cx="455154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xy(F(x+0,y)F(y+0,x))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3276601" y="2133602"/>
            <a:ext cx="494690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xy(F(f(x,a),y)F(f(y,a),x))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4327529" y="5410202"/>
            <a:ext cx="309281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xy(x=yy=x)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2120" name="AutoShape 24"/>
          <p:cNvSpPr>
            <a:spLocks noChangeArrowheads="1"/>
          </p:cNvSpPr>
          <p:nvPr/>
        </p:nvSpPr>
        <p:spPr bwMode="auto">
          <a:xfrm>
            <a:off x="7010400" y="4343400"/>
            <a:ext cx="1676400" cy="990600"/>
          </a:xfrm>
          <a:prstGeom prst="wedgeEllipseCallout">
            <a:avLst>
              <a:gd name="adj1" fmla="val -148866"/>
              <a:gd name="adj2" fmla="val -62662"/>
            </a:avLst>
          </a:prstGeom>
          <a:solidFill>
            <a:srgbClr val="CCFFCC"/>
          </a:solidFill>
          <a:ln w="60325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</a:t>
            </a:r>
            <a:endParaRPr lang="zh-CN" altLang="en-US" sz="2800" b="1">
              <a:solidFill>
                <a:srgbClr val="FF0066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8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85800" y="152400"/>
            <a:ext cx="449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谓词公式的解释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10" grpId="0"/>
      <p:bldP spid="132111" grpId="0"/>
      <p:bldP spid="132112" grpId="0"/>
      <p:bldP spid="132113" grpId="0" animBg="1"/>
      <p:bldP spid="132114" grpId="0"/>
      <p:bldP spid="132116" grpId="0"/>
      <p:bldP spid="132117" grpId="0"/>
      <p:bldP spid="132119" grpId="0"/>
      <p:bldP spid="1321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76200" y="676275"/>
            <a:ext cx="8615157" cy="130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个体域为自然数集合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N;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指定常项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a=0;  F(x,y):x=y; 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N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上的指定函数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f(x,y)=x+y,g(x,y)=x*y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519117" y="2147890"/>
            <a:ext cx="7100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3)F(f(x,y),f(y,z))            4)F(g(x,y),g(y,x))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595313" y="2982916"/>
            <a:ext cx="46225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3)F(f(x,y),f(y,z))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F(x+y,y+z)</a:t>
            </a:r>
            <a:endParaRPr lang="en-US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5715003" y="2971802"/>
            <a:ext cx="28331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x+y=y+zx=z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0058" name="AutoShape 10"/>
          <p:cNvSpPr>
            <a:spLocks noChangeArrowheads="1"/>
          </p:cNvSpPr>
          <p:nvPr/>
        </p:nvSpPr>
        <p:spPr bwMode="auto">
          <a:xfrm>
            <a:off x="7162800" y="2133600"/>
            <a:ext cx="1676400" cy="914400"/>
          </a:xfrm>
          <a:prstGeom prst="wedgeRectCallout">
            <a:avLst>
              <a:gd name="adj1" fmla="val -332954"/>
              <a:gd name="adj2" fmla="val 54343"/>
            </a:avLst>
          </a:prstGeom>
          <a:solidFill>
            <a:srgbClr val="CCFFCC"/>
          </a:solidFill>
          <a:ln w="603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无法确定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059" name="Text Box 11"/>
          <p:cNvSpPr txBox="1">
            <a:spLocks noChangeArrowheads="1"/>
          </p:cNvSpPr>
          <p:nvPr/>
        </p:nvSpPr>
        <p:spPr bwMode="auto">
          <a:xfrm>
            <a:off x="671517" y="3995741"/>
            <a:ext cx="77866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4)F(g(x,y),g(y,x))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F(x*y,y*x)</a:t>
            </a:r>
            <a:endParaRPr lang="en-US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0060" name="Text Box 12"/>
          <p:cNvSpPr txBox="1">
            <a:spLocks noChangeArrowheads="1"/>
          </p:cNvSpPr>
          <p:nvPr/>
        </p:nvSpPr>
        <p:spPr bwMode="auto">
          <a:xfrm>
            <a:off x="3581400" y="4768849"/>
            <a:ext cx="27574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x*y=y*x</a:t>
            </a:r>
            <a:endParaRPr lang="en-US" altLang="zh-CN" sz="2800" b="1">
              <a:solidFill>
                <a:srgbClr val="FF0066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0061" name="AutoShape 13"/>
          <p:cNvSpPr>
            <a:spLocks noChangeArrowheads="1"/>
          </p:cNvSpPr>
          <p:nvPr/>
        </p:nvSpPr>
        <p:spPr bwMode="auto">
          <a:xfrm>
            <a:off x="7239000" y="4419600"/>
            <a:ext cx="1905000" cy="838200"/>
          </a:xfrm>
          <a:prstGeom prst="wedgeEllipseCallout">
            <a:avLst>
              <a:gd name="adj1" fmla="val -126750"/>
              <a:gd name="adj2" fmla="val 26894"/>
            </a:avLst>
          </a:prstGeom>
          <a:solidFill>
            <a:srgbClr val="CC99FF"/>
          </a:solidFill>
          <a:ln w="60325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真命题</a:t>
            </a:r>
            <a:endParaRPr lang="zh-CN" altLang="en-US" sz="2800" b="1">
              <a:solidFill>
                <a:srgbClr val="FF0066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85800" y="152400"/>
            <a:ext cx="449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谓词公式的解释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6" grpId="0"/>
      <p:bldP spid="130057" grpId="0"/>
      <p:bldP spid="130058" grpId="0" animBg="1"/>
      <p:bldP spid="130059" grpId="0"/>
      <p:bldP spid="130060" grpId="0"/>
      <p:bldP spid="13006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57250" y="0"/>
            <a:ext cx="1733550" cy="1006475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0930" y="1066800"/>
            <a:ext cx="830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个体域为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{1,2,3,4,5}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P(x):x≥2,Q(x):x&lt;5,R(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):x&lt;y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38200" y="2081540"/>
                <a:ext cx="55946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1)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𝑷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)∧∃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𝑸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)∨¬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𝑹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)))</m:t>
                    </m:r>
                  </m:oMath>
                </a14:m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81540"/>
                <a:ext cx="5594608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2290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444906" y="2895600"/>
                <a:ext cx="48034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𝑷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)∧∃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𝑸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)∨¬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906" y="2895600"/>
                <a:ext cx="480349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" name="云形标注 8"/>
          <p:cNvSpPr/>
          <p:nvPr/>
        </p:nvSpPr>
        <p:spPr bwMode="auto">
          <a:xfrm>
            <a:off x="6705600" y="2778912"/>
            <a:ext cx="1981200" cy="799789"/>
          </a:xfrm>
          <a:prstGeom prst="cloudCallout">
            <a:avLst>
              <a:gd name="adj1" fmla="val -148225"/>
              <a:gd name="adj2" fmla="val 15341"/>
            </a:avLst>
          </a:prstGeom>
          <a:blipFill>
            <a:blip r:embed="rId3"/>
            <a:tile tx="0" ty="0" sx="100000" sy="100000" flip="none" algn="tl"/>
          </a:blipFill>
          <a:ln w="603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981212" y="3733800"/>
                <a:ext cx="57243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2)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𝑷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)→∃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𝑸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)∧¬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𝑹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)))</m:t>
                    </m:r>
                  </m:oMath>
                </a14:m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12" y="3733800"/>
                <a:ext cx="5724388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2236" t="-11765" b="-3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" name="云形标注 10"/>
          <p:cNvSpPr/>
          <p:nvPr/>
        </p:nvSpPr>
        <p:spPr bwMode="auto">
          <a:xfrm>
            <a:off x="6858000" y="4440512"/>
            <a:ext cx="1981200" cy="799789"/>
          </a:xfrm>
          <a:prstGeom prst="cloudCallout">
            <a:avLst>
              <a:gd name="adj1" fmla="val -148225"/>
              <a:gd name="adj2" fmla="val 15341"/>
            </a:avLst>
          </a:prstGeom>
          <a:blipFill>
            <a:blip r:embed="rId3"/>
            <a:tile tx="0" ty="0" sx="100000" sy="100000" flip="none" algn="tl"/>
          </a:blipFill>
          <a:ln w="603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691140" y="769941"/>
            <a:ext cx="365226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为一个谓词公式，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381000" y="1401766"/>
            <a:ext cx="8001000" cy="525401"/>
          </a:xfrm>
          <a:prstGeom prst="rect">
            <a:avLst/>
          </a:prstGeom>
          <a:noFill/>
          <a:ln w="60325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在任一组解释下均为真，称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为永真式。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381000" y="3154366"/>
            <a:ext cx="7696200" cy="525401"/>
          </a:xfrm>
          <a:prstGeom prst="rect">
            <a:avLst/>
          </a:prstGeom>
          <a:noFill/>
          <a:ln w="60325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在任一组解释下均为假，称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为永假式。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521343" y="4754566"/>
            <a:ext cx="8241657" cy="525401"/>
          </a:xfrm>
          <a:prstGeom prst="rect">
            <a:avLst/>
          </a:prstGeom>
          <a:noFill/>
          <a:ln w="60325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如果至少存在一个解释使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为真，称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为可满足式。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082" name="AutoShape 10"/>
          <p:cNvSpPr>
            <a:spLocks noChangeArrowheads="1"/>
          </p:cNvSpPr>
          <p:nvPr/>
        </p:nvSpPr>
        <p:spPr bwMode="auto">
          <a:xfrm>
            <a:off x="7010400" y="152400"/>
            <a:ext cx="1447800" cy="762000"/>
          </a:xfrm>
          <a:prstGeom prst="wedgeRectCallout">
            <a:avLst>
              <a:gd name="adj1" fmla="val -77301"/>
              <a:gd name="adj2" fmla="val 108750"/>
            </a:avLst>
          </a:prstGeom>
          <a:solidFill>
            <a:srgbClr val="FFFF99"/>
          </a:solidFill>
          <a:ln w="60325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重言式</a:t>
            </a:r>
            <a:endParaRPr lang="zh-CN" altLang="en-US" sz="2800" b="1">
              <a:solidFill>
                <a:srgbClr val="FF0066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083" name="AutoShape 11"/>
          <p:cNvSpPr>
            <a:spLocks noChangeArrowheads="1"/>
          </p:cNvSpPr>
          <p:nvPr/>
        </p:nvSpPr>
        <p:spPr bwMode="auto">
          <a:xfrm>
            <a:off x="8305800" y="2514600"/>
            <a:ext cx="838200" cy="1295400"/>
          </a:xfrm>
          <a:prstGeom prst="wedgeEllipseCallout">
            <a:avLst>
              <a:gd name="adj1" fmla="val -153979"/>
              <a:gd name="adj2" fmla="val 11029"/>
            </a:avLst>
          </a:prstGeom>
          <a:solidFill>
            <a:srgbClr val="CCFFCC"/>
          </a:solidFill>
          <a:ln w="603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矛盾式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76600" y="2209803"/>
                <a:ext cx="26668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∨¬∀</m:t>
                    </m:r>
                  </m:oMath>
                </a14:m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P(x)</a:t>
                </a:r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209803"/>
                <a:ext cx="2666820" cy="523220"/>
              </a:xfrm>
              <a:prstGeom prst="rect">
                <a:avLst/>
              </a:prstGeom>
              <a:blipFill rotWithShape="1">
                <a:blip r:embed="rId1"/>
                <a:stretch>
                  <a:fillRect t="-11765" r="-3204" b="-3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124200" y="3925671"/>
                <a:ext cx="26668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</m:d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¬∀</m:t>
                    </m:r>
                  </m:oMath>
                </a14:m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P(x)</a:t>
                </a:r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925671"/>
                <a:ext cx="2666820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1628" r="-3204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63377" y="185439"/>
            <a:ext cx="36380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谓词逻辑的永真公式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9" grpId="0"/>
      <p:bldP spid="131080" grpId="0"/>
      <p:bldP spid="131081" grpId="0"/>
      <p:bldP spid="131082" grpId="0" animBg="1"/>
      <p:bldP spid="131083" grpId="0" animBg="1"/>
      <p:bldP spid="3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2325058" y="2476500"/>
            <a:ext cx="457200" cy="609600"/>
          </a:xfrm>
          <a:prstGeom prst="rect">
            <a:avLst/>
          </a:prstGeom>
          <a:solidFill>
            <a:srgbClr val="CCFFFF"/>
          </a:solidFill>
          <a:ln w="19050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2362200" y="1524000"/>
            <a:ext cx="838200" cy="533400"/>
          </a:xfrm>
          <a:prstGeom prst="rect">
            <a:avLst/>
          </a:prstGeom>
          <a:solidFill>
            <a:srgbClr val="CCFFFF"/>
          </a:solidFill>
          <a:ln w="19050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85800" y="285690"/>
            <a:ext cx="14859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个体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050925" y="772180"/>
            <a:ext cx="5273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讨论以下原子命题。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1828800" y="1089053"/>
            <a:ext cx="3749675" cy="2111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5000"/>
              </a:lnSpc>
              <a:buFontTx/>
              <a:buAutoNum type="circleNumDbPlain"/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张三是共青团员。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5000"/>
              </a:lnSpc>
              <a:buFontTx/>
              <a:buAutoNum type="circleNumDbPlain"/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人会学习。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200400" y="2057400"/>
            <a:ext cx="2057400" cy="0"/>
          </a:xfrm>
          <a:prstGeom prst="line">
            <a:avLst/>
          </a:prstGeom>
          <a:noFill/>
          <a:ln w="5397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2743200" y="3048000"/>
            <a:ext cx="15240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685800" y="3581400"/>
            <a:ext cx="8229600" cy="586957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个体：可以独立存在的具体的或抽象的客体。</a:t>
            </a:r>
            <a:endParaRPr lang="zh-CN" altLang="en-US" sz="32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403" name="AutoShape 19"/>
          <p:cNvSpPr>
            <a:spLocks noChangeArrowheads="1"/>
          </p:cNvSpPr>
          <p:nvPr/>
        </p:nvSpPr>
        <p:spPr bwMode="auto">
          <a:xfrm>
            <a:off x="1066800" y="4800600"/>
            <a:ext cx="1905000" cy="762000"/>
          </a:xfrm>
          <a:prstGeom prst="wedgeRoundRectCallout">
            <a:avLst>
              <a:gd name="adj1" fmla="val 154500"/>
              <a:gd name="adj2" fmla="val -155000"/>
              <a:gd name="adj3" fmla="val 16667"/>
            </a:avLst>
          </a:prstGeom>
          <a:solidFill>
            <a:srgbClr val="CCFFFF"/>
          </a:solidFill>
          <a:ln w="19050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个体常元</a:t>
            </a:r>
            <a:endParaRPr lang="zh-CN" altLang="en-US" sz="2800" b="1">
              <a:solidFill>
                <a:srgbClr val="A5002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404" name="AutoShape 20"/>
          <p:cNvSpPr>
            <a:spLocks noChangeArrowheads="1"/>
          </p:cNvSpPr>
          <p:nvPr/>
        </p:nvSpPr>
        <p:spPr bwMode="auto">
          <a:xfrm>
            <a:off x="6096000" y="4572000"/>
            <a:ext cx="2743200" cy="914400"/>
          </a:xfrm>
          <a:prstGeom prst="wedgeEllipseCallout">
            <a:avLst>
              <a:gd name="adj1" fmla="val -12671"/>
              <a:gd name="adj2" fmla="val -89412"/>
            </a:avLst>
          </a:prstGeom>
          <a:solidFill>
            <a:srgbClr val="CCFFFF"/>
          </a:solidFill>
          <a:ln w="19050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个体变元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1433514" y="5553078"/>
            <a:ext cx="134874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a,b,c….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6919917" y="5476878"/>
            <a:ext cx="85925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x,y,z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9" grpId="0" animBg="1"/>
      <p:bldP spid="16397" grpId="0" animBg="1"/>
      <p:bldP spid="16395" grpId="0" animBg="1"/>
      <p:bldP spid="16398" grpId="0" animBg="1"/>
      <p:bldP spid="16401" grpId="0" animBg="1"/>
      <p:bldP spid="16403" grpId="0" animBg="1"/>
      <p:bldP spid="16404" grpId="0" animBg="1"/>
      <p:bldP spid="16405" grpId="0"/>
      <p:bldP spid="1640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609600" y="180678"/>
            <a:ext cx="449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谓词公式之间的关系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85902" y="809628"/>
            <a:ext cx="8505698" cy="1344087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等值：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是个体域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上的两个公式，若对于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5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的任意一组解释，两公式都具有相同的真值。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616" name="AutoShape 8"/>
          <p:cNvSpPr>
            <a:spLocks noChangeArrowheads="1"/>
          </p:cNvSpPr>
          <p:nvPr/>
        </p:nvSpPr>
        <p:spPr bwMode="auto">
          <a:xfrm>
            <a:off x="1828800" y="2971800"/>
            <a:ext cx="2743200" cy="762000"/>
          </a:xfrm>
          <a:prstGeom prst="wedgeEllipseCallout">
            <a:avLst>
              <a:gd name="adj1" fmla="val -43403"/>
              <a:gd name="adj2" fmla="val -140000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262049" y="3962400"/>
            <a:ext cx="8729551" cy="1387176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蕴含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：设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为谓词公式，若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A→B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1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，则称    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公式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蕴含公式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619" name="AutoShape 11"/>
          <p:cNvSpPr>
            <a:spLocks noChangeArrowheads="1"/>
          </p:cNvSpPr>
          <p:nvPr/>
        </p:nvSpPr>
        <p:spPr bwMode="auto">
          <a:xfrm>
            <a:off x="3733800" y="6019800"/>
            <a:ext cx="1447800" cy="609600"/>
          </a:xfrm>
          <a:prstGeom prst="wedgeRoundRectCallout">
            <a:avLst>
              <a:gd name="adj1" fmla="val 125657"/>
              <a:gd name="adj2" fmla="val -155208"/>
              <a:gd name="adj3" fmla="val 16667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 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620" name="AutoShape 12"/>
          <p:cNvSpPr>
            <a:spLocks noChangeArrowheads="1"/>
          </p:cNvSpPr>
          <p:nvPr/>
        </p:nvSpPr>
        <p:spPr bwMode="auto">
          <a:xfrm>
            <a:off x="5410200" y="2971800"/>
            <a:ext cx="2133600" cy="685800"/>
          </a:xfrm>
          <a:prstGeom prst="wedgeRoundRectCallout">
            <a:avLst>
              <a:gd name="adj1" fmla="val -102681"/>
              <a:gd name="adj2" fmla="val -156481"/>
              <a:gd name="adj3" fmla="val 16667"/>
            </a:avLst>
          </a:prstGeom>
          <a:solidFill>
            <a:srgbClr val="00FFFF"/>
          </a:solidFill>
          <a:ln w="19050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A↔B</a:t>
            </a: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1</a:t>
            </a:r>
            <a:endParaRPr lang="en-US" altLang="zh-CN" sz="2800" b="1">
              <a:solidFill>
                <a:srgbClr val="FF0066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云形标注 2"/>
          <p:cNvSpPr/>
          <p:nvPr/>
        </p:nvSpPr>
        <p:spPr bwMode="auto">
          <a:xfrm>
            <a:off x="7543804" y="5521674"/>
            <a:ext cx="1923789" cy="799789"/>
          </a:xfrm>
          <a:prstGeom prst="cloudCallout">
            <a:avLst>
              <a:gd name="adj1" fmla="val -85963"/>
              <a:gd name="adj2" fmla="val -30134"/>
            </a:avLst>
          </a:prstGeom>
          <a:solidFill>
            <a:schemeClr val="tx2">
              <a:lumMod val="20000"/>
              <a:lumOff val="80000"/>
            </a:schemeClr>
          </a:solidFill>
          <a:ln w="603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真值表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6" grpId="0" animBg="1"/>
      <p:bldP spid="68618" grpId="0" animBg="1"/>
      <p:bldP spid="68619" grpId="0" animBg="1"/>
      <p:bldP spid="68620" grpId="0" animBg="1"/>
      <p:bldP spid="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595312" y="228600"/>
            <a:ext cx="38242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量词否定等值式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1600199" y="990600"/>
            <a:ext cx="4724401" cy="1387176"/>
          </a:xfrm>
          <a:prstGeom prst="rect">
            <a:avLst/>
          </a:prstGeom>
          <a:solidFill>
            <a:srgbClr val="CCFFCC"/>
          </a:solidFill>
          <a:ln w="1905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(x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A(x))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x(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A(x))      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(x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A(x))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x(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A(x))</a:t>
            </a:r>
            <a:endParaRPr lang="en-US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914400" y="2819400"/>
            <a:ext cx="723185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今天上课，个体域为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班同学。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789383" y="3679889"/>
            <a:ext cx="103941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1828801" y="3733800"/>
            <a:ext cx="134714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 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3581400" y="4495800"/>
            <a:ext cx="1828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5105400" y="3886200"/>
            <a:ext cx="3892710" cy="1214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量词前的否定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是否定被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量化了的整个命题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2041772" y="5192718"/>
            <a:ext cx="2971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xA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</a:t>
            </a:r>
            <a:r>
              <a:rPr lang="en-US" altLang="zh-CN" sz="2800" b="1" dirty="0" err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xA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endParaRPr lang="en-US" altLang="zh-CN" sz="2800" b="1" dirty="0">
              <a:solidFill>
                <a:srgbClr val="A5002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3429000" y="3740153"/>
            <a:ext cx="16036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 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爆炸形 2 2"/>
          <p:cNvSpPr/>
          <p:nvPr/>
        </p:nvSpPr>
        <p:spPr bwMode="auto">
          <a:xfrm>
            <a:off x="6324600" y="838200"/>
            <a:ext cx="1676400" cy="166503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222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8" grpId="0"/>
      <p:bldP spid="69649" grpId="0"/>
      <p:bldP spid="69650" grpId="0"/>
      <p:bldP spid="69651" grpId="0"/>
      <p:bldP spid="69652" grpId="0"/>
      <p:bldP spid="69653" grpId="0"/>
      <p:bldP spid="1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5334000" y="838200"/>
            <a:ext cx="533400" cy="2943225"/>
          </a:xfrm>
          <a:prstGeom prst="rect">
            <a:avLst/>
          </a:prstGeom>
          <a:solidFill>
            <a:srgbClr val="CCFFFF"/>
          </a:solidFill>
          <a:ln w="1905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3124200" y="914400"/>
            <a:ext cx="457200" cy="2743200"/>
          </a:xfrm>
          <a:prstGeom prst="rect">
            <a:avLst/>
          </a:prstGeom>
          <a:solidFill>
            <a:srgbClr val="FFFF99"/>
          </a:solidFill>
          <a:ln w="19050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652462" y="141351"/>
            <a:ext cx="55006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量词辖域的扩充和收缩</a:t>
            </a:r>
            <a:endParaRPr lang="zh-CN" altLang="en-US" sz="2800" b="1" dirty="0">
              <a:solidFill>
                <a:srgbClr val="A5002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1166436" y="990600"/>
            <a:ext cx="4929564" cy="267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x(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A(x)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∧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B)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∧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x(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A(x)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∨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 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∨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3) x(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A(x)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∧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∧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x(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A(x)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∨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∨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1128717" y="4038600"/>
            <a:ext cx="542448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:B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是不含个体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的谓词公式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2461836" y="4792726"/>
            <a:ext cx="348176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xAA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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xAA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" grpId="0" animBg="1"/>
      <p:bldP spid="70665" grpId="0" animBg="1"/>
      <p:bldP spid="70667" grpId="0"/>
      <p:bldP spid="7066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691952" y="160399"/>
            <a:ext cx="55006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(3) </a:t>
            </a:r>
            <a:r>
              <a:rPr kumimoji="1" lang="zh-CN" altLang="en-US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量词分配等值式</a:t>
            </a:r>
            <a:endParaRPr lang="zh-CN" altLang="en-US" sz="2800" b="1">
              <a:solidFill>
                <a:srgbClr val="A5002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1143000" y="990600"/>
            <a:ext cx="6629400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∧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x(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A(x)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∧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B(x))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x(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A(x)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∨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B(x))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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∨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838200" y="2743200"/>
            <a:ext cx="7696200" cy="525401"/>
          </a:xfrm>
          <a:prstGeom prst="rect">
            <a:avLst/>
          </a:prstGeom>
          <a:solidFill>
            <a:srgbClr val="CCFFCC"/>
          </a:solidFill>
          <a:ln w="60325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x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对∧满足分配律， 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对∨满足分配律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1333500" y="3657600"/>
            <a:ext cx="5981700" cy="134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x(A(x)∧B(x))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(x)∧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xB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    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5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xB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x(A(x)∨B(x))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0" grpId="0" animBg="1"/>
      <p:bldP spid="12084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747712" y="609600"/>
            <a:ext cx="7634288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会说英语。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会说德语。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的个体域是某个班级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228603" y="1752603"/>
            <a:ext cx="3112047" cy="76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xP(x)∨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xQ(x)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3124200" y="4953000"/>
            <a:ext cx="592692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有些同学会英语且有些同学会德语。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3124201" y="4114800"/>
            <a:ext cx="484970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有些同学既会英语又会德语。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29" name="Text Box 9"/>
          <p:cNvSpPr txBox="1">
            <a:spLocks noChangeArrowheads="1"/>
          </p:cNvSpPr>
          <p:nvPr/>
        </p:nvSpPr>
        <p:spPr bwMode="auto">
          <a:xfrm>
            <a:off x="3048000" y="3276600"/>
            <a:ext cx="449063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每个同学都会英语或德语。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30" name="Text Box 10"/>
          <p:cNvSpPr txBox="1">
            <a:spLocks noChangeArrowheads="1"/>
          </p:cNvSpPr>
          <p:nvPr/>
        </p:nvSpPr>
        <p:spPr bwMode="auto">
          <a:xfrm>
            <a:off x="511775" y="5043490"/>
            <a:ext cx="29934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(x)∧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xQ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571830" y="4191002"/>
            <a:ext cx="285717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x(P(x)∧Q(x))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32" name="Text Box 12"/>
          <p:cNvSpPr txBox="1">
            <a:spLocks noChangeArrowheads="1"/>
          </p:cNvSpPr>
          <p:nvPr/>
        </p:nvSpPr>
        <p:spPr bwMode="auto">
          <a:xfrm>
            <a:off x="436319" y="3290890"/>
            <a:ext cx="291648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x(P(x)∨Q(x))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33" name="Text Box 13"/>
          <p:cNvSpPr txBox="1">
            <a:spLocks noChangeArrowheads="1"/>
          </p:cNvSpPr>
          <p:nvPr/>
        </p:nvSpPr>
        <p:spPr bwMode="auto">
          <a:xfrm>
            <a:off x="1295400" y="2362203"/>
            <a:ext cx="6645066" cy="76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全班同学都会英语或全班同学都会德语。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35" name="AutoShape 15"/>
          <p:cNvSpPr>
            <a:spLocks noChangeArrowheads="1"/>
          </p:cNvSpPr>
          <p:nvPr/>
        </p:nvSpPr>
        <p:spPr bwMode="auto">
          <a:xfrm>
            <a:off x="7543800" y="2487613"/>
            <a:ext cx="592138" cy="1169987"/>
          </a:xfrm>
          <a:prstGeom prst="curvedLeftArrow">
            <a:avLst>
              <a:gd name="adj1" fmla="val 39517"/>
              <a:gd name="adj2" fmla="val 79035"/>
              <a:gd name="adj3" fmla="val 35157"/>
            </a:avLst>
          </a:prstGeom>
          <a:solidFill>
            <a:srgbClr val="FF0000"/>
          </a:solidFill>
          <a:ln w="60325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36" name="AutoShape 16"/>
          <p:cNvSpPr>
            <a:spLocks noChangeArrowheads="1"/>
          </p:cNvSpPr>
          <p:nvPr/>
        </p:nvSpPr>
        <p:spPr bwMode="auto">
          <a:xfrm>
            <a:off x="8399467" y="4468813"/>
            <a:ext cx="592137" cy="1169987"/>
          </a:xfrm>
          <a:prstGeom prst="curvedLeftArrow">
            <a:avLst>
              <a:gd name="adj1" fmla="val 39517"/>
              <a:gd name="adj2" fmla="val 79035"/>
              <a:gd name="adj3" fmla="val 35157"/>
            </a:avLst>
          </a:prstGeom>
          <a:solidFill>
            <a:srgbClr val="FF0000"/>
          </a:solidFill>
          <a:ln w="60325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838200" y="223839"/>
            <a:ext cx="274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举例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7" grpId="0"/>
      <p:bldP spid="133128" grpId="0"/>
      <p:bldP spid="133129" grpId="0"/>
      <p:bldP spid="133130" grpId="0"/>
      <p:bldP spid="133131" grpId="0"/>
      <p:bldP spid="133132" grpId="0"/>
      <p:bldP spid="133133" grpId="0"/>
      <p:bldP spid="133135" grpId="0" animBg="1"/>
      <p:bldP spid="13313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671512" y="762000"/>
            <a:ext cx="6983304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：设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): 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关在一起。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的个体域是鸡，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的个体域是鸭。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838203" y="2362202"/>
            <a:ext cx="196269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yP(x,y)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838203" y="3265488"/>
            <a:ext cx="196269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yx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P(x,y)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2819400" y="2376490"/>
            <a:ext cx="493786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所有的鸡和所有的鸭关在一起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2805114" y="3284541"/>
            <a:ext cx="484970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所有的鸭和所有的鸡关在一起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1585917" y="4343402"/>
            <a:ext cx="68722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yP(x,y)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xP(x,y)</a:t>
            </a:r>
            <a:endParaRPr lang="en-US" altLang="zh-CN" sz="2800" b="1">
              <a:solidFill>
                <a:srgbClr val="A5002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718" name="Rectangle 14"/>
          <p:cNvSpPr>
            <a:spLocks noChangeArrowheads="1"/>
          </p:cNvSpPr>
          <p:nvPr/>
        </p:nvSpPr>
        <p:spPr bwMode="auto">
          <a:xfrm>
            <a:off x="2895600" y="2209803"/>
            <a:ext cx="5029200" cy="1908175"/>
          </a:xfrm>
          <a:prstGeom prst="rect">
            <a:avLst/>
          </a:prstGeom>
          <a:noFill/>
          <a:ln w="60325">
            <a:solidFill>
              <a:srgbClr val="008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47700" y="223839"/>
            <a:ext cx="2857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全称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2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2" grpId="0"/>
      <p:bldP spid="72713" grpId="0"/>
      <p:bldP spid="72714" grpId="0"/>
      <p:bldP spid="72715" grpId="0"/>
      <p:bldP spid="72716" grpId="0"/>
      <p:bldP spid="7271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823913" y="762002"/>
            <a:ext cx="1844072" cy="7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yP(x,y)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3070229" y="1081090"/>
            <a:ext cx="454977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一些鸡和一些鸭关在一起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3200404" y="1981202"/>
            <a:ext cx="413155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一些鸭和一些鸡关在一起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2209800" y="3048000"/>
            <a:ext cx="4953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900117" y="1981202"/>
            <a:ext cx="196429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x(P(x,y)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1447800" y="4038600"/>
            <a:ext cx="626268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相同量词间的次序是可以任意调动的。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743" name="Oval 15"/>
          <p:cNvSpPr>
            <a:spLocks noChangeArrowheads="1"/>
          </p:cNvSpPr>
          <p:nvPr/>
        </p:nvSpPr>
        <p:spPr bwMode="auto">
          <a:xfrm>
            <a:off x="2667000" y="838202"/>
            <a:ext cx="5334000" cy="1800225"/>
          </a:xfrm>
          <a:prstGeom prst="ellipse">
            <a:avLst/>
          </a:prstGeom>
          <a:noFill/>
          <a:ln w="571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47700" y="223839"/>
            <a:ext cx="2857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6" grpId="0"/>
      <p:bldP spid="73737" grpId="0"/>
      <p:bldP spid="73738" grpId="0"/>
      <p:bldP spid="73740" grpId="0"/>
      <p:bldP spid="7374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Oval 4"/>
          <p:cNvSpPr>
            <a:spLocks noChangeArrowheads="1"/>
          </p:cNvSpPr>
          <p:nvPr/>
        </p:nvSpPr>
        <p:spPr bwMode="auto">
          <a:xfrm>
            <a:off x="1524000" y="3352487"/>
            <a:ext cx="1143000" cy="738814"/>
          </a:xfrm>
          <a:prstGeom prst="ellipse">
            <a:avLst/>
          </a:prstGeom>
          <a:solidFill>
            <a:srgbClr val="FFFF99"/>
          </a:solidFill>
          <a:ln w="19050">
            <a:solidFill>
              <a:srgbClr val="FF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691952" y="183258"/>
            <a:ext cx="49672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(4)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多个量词间的排列次序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990600" y="1066800"/>
            <a:ext cx="5334000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7)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    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8)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      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9818" name="Group 10"/>
          <p:cNvGrpSpPr/>
          <p:nvPr/>
        </p:nvGrpSpPr>
        <p:grpSpPr bwMode="auto">
          <a:xfrm>
            <a:off x="5486992" y="1331112"/>
            <a:ext cx="3047311" cy="954480"/>
            <a:chOff x="3077" y="2003"/>
            <a:chExt cx="1899" cy="508"/>
          </a:xfrm>
        </p:grpSpPr>
        <p:sp>
          <p:nvSpPr>
            <p:cNvPr id="119819" name="AutoShape 11"/>
            <p:cNvSpPr/>
            <p:nvPr/>
          </p:nvSpPr>
          <p:spPr bwMode="auto">
            <a:xfrm>
              <a:off x="3077" y="2025"/>
              <a:ext cx="56" cy="484"/>
            </a:xfrm>
            <a:prstGeom prst="rightBrace">
              <a:avLst>
                <a:gd name="adj1" fmla="val 72024"/>
                <a:gd name="adj2" fmla="val 50000"/>
              </a:avLst>
            </a:prstGeom>
            <a:noFill/>
            <a:ln w="28575">
              <a:solidFill>
                <a:srgbClr val="80008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820" name="Rectangle 12"/>
            <p:cNvSpPr>
              <a:spLocks noChangeArrowheads="1"/>
            </p:cNvSpPr>
            <p:nvPr/>
          </p:nvSpPr>
          <p:spPr bwMode="auto">
            <a:xfrm>
              <a:off x="3172" y="2003"/>
              <a:ext cx="1804" cy="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相同量词间的</a:t>
              </a:r>
              <a:endPara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排列次序可任意</a:t>
              </a:r>
              <a:endPara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9821" name="Text Box 13"/>
          <p:cNvSpPr txBox="1">
            <a:spLocks noChangeArrowheads="1"/>
          </p:cNvSpPr>
          <p:nvPr/>
        </p:nvSpPr>
        <p:spPr bwMode="auto">
          <a:xfrm>
            <a:off x="914402" y="3382966"/>
            <a:ext cx="436880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9)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822" name="AutoShape 14"/>
          <p:cNvSpPr>
            <a:spLocks noChangeArrowheads="1"/>
          </p:cNvSpPr>
          <p:nvPr/>
        </p:nvSpPr>
        <p:spPr bwMode="auto">
          <a:xfrm>
            <a:off x="3810000" y="4419600"/>
            <a:ext cx="5029200" cy="457200"/>
          </a:xfrm>
          <a:prstGeom prst="wedgeRectCallout">
            <a:avLst>
              <a:gd name="adj1" fmla="val -89014"/>
              <a:gd name="adj2" fmla="val -137847"/>
            </a:avLst>
          </a:prstGeom>
          <a:solidFill>
            <a:srgbClr val="FF99CC"/>
          </a:solidFill>
          <a:ln w="19050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不同量词时，只可全称往前提 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823" name="Line 15"/>
          <p:cNvSpPr>
            <a:spLocks noChangeShapeType="1"/>
          </p:cNvSpPr>
          <p:nvPr/>
        </p:nvSpPr>
        <p:spPr bwMode="auto">
          <a:xfrm>
            <a:off x="3581400" y="3962400"/>
            <a:ext cx="533400" cy="0"/>
          </a:xfrm>
          <a:prstGeom prst="line">
            <a:avLst/>
          </a:prstGeom>
          <a:noFill/>
          <a:ln w="6032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nimBg="1"/>
      <p:bldP spid="119821" grpId="0"/>
      <p:bldP spid="119822" grpId="0" animBg="1"/>
      <p:bldP spid="11982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442917" y="914402"/>
            <a:ext cx="4129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y(x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能配成双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976316" y="1828802"/>
            <a:ext cx="747381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对每一只鞋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，存在一只鞋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能配成双。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457204" y="2743202"/>
            <a:ext cx="377889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y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x(y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能配成双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916" name="Text Box 12"/>
          <p:cNvSpPr txBox="1">
            <a:spLocks noChangeArrowheads="1"/>
          </p:cNvSpPr>
          <p:nvPr/>
        </p:nvSpPr>
        <p:spPr bwMode="auto">
          <a:xfrm>
            <a:off x="1295400" y="3733802"/>
            <a:ext cx="6629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有一只鞋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，能和每只鞋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配成双。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917" name="AutoShape 13"/>
          <p:cNvSpPr>
            <a:spLocks noChangeArrowheads="1"/>
          </p:cNvSpPr>
          <p:nvPr/>
        </p:nvSpPr>
        <p:spPr bwMode="auto">
          <a:xfrm>
            <a:off x="5638800" y="685800"/>
            <a:ext cx="1981200" cy="838200"/>
          </a:xfrm>
          <a:prstGeom prst="wedgeEllipseCallout">
            <a:avLst>
              <a:gd name="adj1" fmla="val -111056"/>
              <a:gd name="adj2" fmla="val 87120"/>
            </a:avLst>
          </a:prstGeom>
          <a:solidFill>
            <a:srgbClr val="FFFF99"/>
          </a:solidFill>
          <a:ln w="31750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真命题</a:t>
            </a:r>
            <a:endParaRPr lang="zh-CN" altLang="en-US" sz="2800" b="1">
              <a:solidFill>
                <a:srgbClr val="A5002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918" name="AutoShape 14"/>
          <p:cNvSpPr>
            <a:spLocks noChangeArrowheads="1"/>
          </p:cNvSpPr>
          <p:nvPr/>
        </p:nvSpPr>
        <p:spPr bwMode="auto">
          <a:xfrm>
            <a:off x="6858000" y="2895600"/>
            <a:ext cx="2133600" cy="990600"/>
          </a:xfrm>
          <a:prstGeom prst="cloudCallout">
            <a:avLst>
              <a:gd name="adj1" fmla="val -116963"/>
              <a:gd name="adj2" fmla="val 42148"/>
            </a:avLst>
          </a:prstGeom>
          <a:solidFill>
            <a:srgbClr val="CCFFCC"/>
          </a:solidFill>
          <a:ln w="31750">
            <a:solidFill>
              <a:srgbClr val="008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假命题</a:t>
            </a:r>
            <a:endParaRPr lang="zh-CN" altLang="en-US" sz="2800" b="1">
              <a:solidFill>
                <a:srgbClr val="FF0066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647700" y="223839"/>
            <a:ext cx="2857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全称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4" grpId="0"/>
      <p:bldP spid="123916" grpId="0"/>
      <p:bldP spid="123917" grpId="0" animBg="1"/>
      <p:bldP spid="12391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720527" y="139702"/>
            <a:ext cx="2986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基本等式：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982662" y="990600"/>
            <a:ext cx="57229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命题中所有等式都是谓词等式。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580627" y="1600200"/>
            <a:ext cx="8369897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如：由等式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Q=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P∨Q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，在谓词中就可对应有：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P(x)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Q(y)=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P(x)∨Q(y) 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838200" y="3200400"/>
            <a:ext cx="5562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含量词的谓词等式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1295400" y="990602"/>
            <a:ext cx="5867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个体变项的取值范围为</a:t>
            </a:r>
            <a:r>
              <a: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个体域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-D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695" name="AutoShape 7"/>
          <p:cNvSpPr>
            <a:spLocks noChangeArrowheads="1"/>
          </p:cNvSpPr>
          <p:nvPr/>
        </p:nvSpPr>
        <p:spPr bwMode="auto">
          <a:xfrm>
            <a:off x="3124200" y="1905000"/>
            <a:ext cx="2133600" cy="685800"/>
          </a:xfrm>
          <a:prstGeom prst="wedgeRoundRectCallout">
            <a:avLst>
              <a:gd name="adj1" fmla="val 27977"/>
              <a:gd name="adj2" fmla="val -121759"/>
              <a:gd name="adj3" fmla="val 16667"/>
            </a:avLst>
          </a:prstGeom>
          <a:solidFill>
            <a:srgbClr val="CCFFCC"/>
          </a:solidFill>
          <a:ln w="19050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有限个体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696" name="AutoShape 8"/>
          <p:cNvSpPr>
            <a:spLocks noChangeArrowheads="1"/>
          </p:cNvSpPr>
          <p:nvPr/>
        </p:nvSpPr>
        <p:spPr bwMode="auto">
          <a:xfrm>
            <a:off x="6248400" y="1828800"/>
            <a:ext cx="2133600" cy="685800"/>
          </a:xfrm>
          <a:prstGeom prst="wedgeRectCallout">
            <a:avLst>
              <a:gd name="adj1" fmla="val -60047"/>
              <a:gd name="adj2" fmla="val -103703"/>
            </a:avLst>
          </a:prstGeom>
          <a:solidFill>
            <a:srgbClr val="CCFFCC"/>
          </a:solidFill>
          <a:ln w="19050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无限个体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2895601" y="2655888"/>
            <a:ext cx="375485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{a,b,c} {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矿大在校学生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838200" y="3563941"/>
            <a:ext cx="7772400" cy="141795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全总个体域：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最大的个体域是包含宇宙中全体事物的个体域。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699" name="AutoShape 11"/>
          <p:cNvSpPr>
            <a:spLocks noChangeArrowheads="1"/>
          </p:cNvSpPr>
          <p:nvPr/>
        </p:nvSpPr>
        <p:spPr bwMode="auto">
          <a:xfrm>
            <a:off x="7038975" y="3563941"/>
            <a:ext cx="1295400" cy="762000"/>
          </a:xfrm>
          <a:prstGeom prst="wedgeEllipseCallout">
            <a:avLst>
              <a:gd name="adj1" fmla="val -358455"/>
              <a:gd name="adj2" fmla="val 6250"/>
            </a:avLst>
          </a:prstGeom>
          <a:solidFill>
            <a:srgbClr val="CCFFCC"/>
          </a:solidFill>
          <a:ln w="19050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默认</a:t>
            </a:r>
            <a:endParaRPr lang="zh-CN" altLang="en-US" sz="2800" b="1">
              <a:solidFill>
                <a:srgbClr val="FF0066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57225" y="208299"/>
            <a:ext cx="1933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个体域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animBg="1"/>
      <p:bldP spid="114696" grpId="0" animBg="1"/>
      <p:bldP spid="114697" grpId="0"/>
      <p:bldP spid="114698" grpId="0"/>
      <p:bldP spid="11469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04804" y="762000"/>
                <a:ext cx="84793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5  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证明：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/>
                        <a:ea typeface="楷体_GB2312" panose="02010609030101010101" pitchFamily="49" charset="-122"/>
                      </a:rPr>
                      <m:t>∃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楷体_GB2312" panose="02010609030101010101" pitchFamily="49" charset="-122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楷体_GB2312" panose="02010609030101010101" pitchFamily="49" charset="-122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楷体_GB2312" panose="02010609030101010101" pitchFamily="49" charset="-122"/>
                      </a:rPr>
                      <m:t>𝑨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楷体_GB2312" panose="02010609030101010101" pitchFamily="49" charset="-122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楷体_GB2312" panose="02010609030101010101" pitchFamily="49" charset="-122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楷体_GB2312" panose="02010609030101010101" pitchFamily="49" charset="-122"/>
                      </a:rPr>
                      <m:t>)→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))⟺∀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𝒙𝑨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)→∃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𝒙𝑩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4" y="762000"/>
                <a:ext cx="8479309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1438" t="-1395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017434" y="1600200"/>
                <a:ext cx="3008516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/>
                          <a:ea typeface="楷体_GB2312" panose="02010609030101010101" pitchFamily="49" charset="-122"/>
                        </a:rPr>
                        <m:t>∃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楷体_GB2312" panose="02010609030101010101" pitchFamily="49" charset="-122"/>
                        </a:rPr>
                        <m:t>𝒙</m:t>
                      </m:r>
                      <m:d>
                        <m:dPr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/>
                              <a:ea typeface="楷体_GB2312" panose="02010609030101010101" pitchFamily="49" charset="-122"/>
                            </a:rPr>
                            <m:t>𝑨</m:t>
                          </m:r>
                          <m:d>
                            <m:d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楷体_GB2312" panose="02010609030101010101" pitchFamily="49" charset="-122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/>
                              <a:ea typeface="楷体_GB2312" panose="02010609030101010101" pitchFamily="49" charset="-122"/>
                            </a:rPr>
                            <m:t>→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𝑩</m:t>
                          </m:r>
                          <m:d>
                            <m:d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434" y="1600200"/>
                <a:ext cx="3008516" cy="5786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371600" y="2438400"/>
                <a:ext cx="3669402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/>
                          <a:ea typeface="楷体_GB2312" panose="02010609030101010101" pitchFamily="49" charset="-122"/>
                        </a:rPr>
                        <m:t>⟺∃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楷体_GB2312" panose="02010609030101010101" pitchFamily="49" charset="-122"/>
                        </a:rPr>
                        <m:t>𝒙</m:t>
                      </m:r>
                      <m:d>
                        <m:dPr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/>
                              <a:ea typeface="楷体_GB2312" panose="02010609030101010101" pitchFamily="49" charset="-122"/>
                            </a:rPr>
                            <m:t>𝑨</m:t>
                          </m:r>
                          <m:d>
                            <m:d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楷体_GB2312" panose="02010609030101010101" pitchFamily="49" charset="-122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楷体_GB2312" panose="02010609030101010101" pitchFamily="49" charset="-122"/>
                            </a:rPr>
                            <m:t>∨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𝑩</m:t>
                          </m:r>
                          <m:d>
                            <m:d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438400"/>
                <a:ext cx="3669402" cy="5786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295400" y="3352800"/>
                <a:ext cx="37637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/>
                          <a:ea typeface="楷体_GB2312" panose="02010609030101010101" pitchFamily="49" charset="-122"/>
                        </a:rPr>
                        <m:t>⟺∃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楷体_GB2312" panose="02010609030101010101" pitchFamily="49" charset="-122"/>
                        </a:rPr>
                        <m:t>𝒙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¬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)∨∃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𝒙𝑩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352800"/>
                <a:ext cx="376378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219200" y="4139624"/>
                <a:ext cx="37798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/>
                          <a:ea typeface="楷体_GB2312" panose="02010609030101010101" pitchFamily="49" charset="-122"/>
                        </a:rPr>
                        <m:t>⟺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¬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楷体_GB2312" panose="02010609030101010101" pitchFamily="49" charset="-122"/>
                        </a:rPr>
                        <m:t>𝒙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)∨∃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𝒙𝑩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139624"/>
                <a:ext cx="3779816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950634" y="1676397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证明：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1143000" y="4800600"/>
                <a:ext cx="37460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⟺∀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𝒙𝑨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)→∃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𝒙𝑩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800600"/>
                <a:ext cx="3746089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853196" y="162580"/>
            <a:ext cx="20226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爆炸形 2 1"/>
          <p:cNvSpPr/>
          <p:nvPr/>
        </p:nvSpPr>
        <p:spPr bwMode="auto">
          <a:xfrm>
            <a:off x="5638800" y="2238605"/>
            <a:ext cx="1792570" cy="1637415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317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Picture 5" descr="STATBAR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A_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8462" flipH="1">
            <a:off x="2051836" y="3624547"/>
            <a:ext cx="1091012" cy="1694773"/>
          </a:xfrm>
          <a:prstGeom prst="rect">
            <a:avLst/>
          </a:prstGeo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49896" y="2399781"/>
            <a:ext cx="7505177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§11.6  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 词 逻 辑 的 蕴 涵 推 理</a:t>
            </a:r>
            <a:endParaRPr kumimoji="1" lang="zh-CN" altLang="en-US" sz="36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爆炸形 1 6"/>
          <p:cNvSpPr/>
          <p:nvPr/>
        </p:nvSpPr>
        <p:spPr>
          <a:xfrm>
            <a:off x="3676390" y="3465533"/>
            <a:ext cx="1753644" cy="1920656"/>
          </a:xfrm>
          <a:prstGeom prst="irregularSeal1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1225686" y="734979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燕尾形 18"/>
          <p:cNvSpPr/>
          <p:nvPr/>
        </p:nvSpPr>
        <p:spPr>
          <a:xfrm>
            <a:off x="1146022" y="130055"/>
            <a:ext cx="2740177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algn="ctr" defTabSz="6877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教学内容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endParaRPr lang="zh-CN" altLang="en-US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37163" y="1020087"/>
            <a:ext cx="675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章  谓词逻辑 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§11.6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谓词逻辑的蕴涵推理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MH_Other_4"/>
          <p:cNvSpPr/>
          <p:nvPr>
            <p:custDataLst>
              <p:tags r:id="rId1"/>
            </p:custDataLst>
          </p:nvPr>
        </p:nvSpPr>
        <p:spPr>
          <a:xfrm>
            <a:off x="1075169" y="932726"/>
            <a:ext cx="957707" cy="895951"/>
          </a:xfrm>
          <a:prstGeom prst="roundRect">
            <a:avLst/>
          </a:prstGeom>
          <a:solidFill>
            <a:srgbClr val="009900"/>
          </a:solidFill>
          <a:ln>
            <a:noFill/>
          </a:ln>
          <a:effectLst>
            <a:innerShdw blurRad="63500" dist="50800" dir="189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内容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041066" y="2031781"/>
            <a:ext cx="5897739" cy="895951"/>
            <a:chOff x="1216427" y="1517570"/>
            <a:chExt cx="5897738" cy="671963"/>
          </a:xfrm>
        </p:grpSpPr>
        <p:sp>
          <p:nvSpPr>
            <p:cNvPr id="25" name="矩形 24"/>
            <p:cNvSpPr/>
            <p:nvPr/>
          </p:nvSpPr>
          <p:spPr>
            <a:xfrm>
              <a:off x="2740720" y="1582420"/>
              <a:ext cx="4373445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谓词逻辑推理</a:t>
              </a:r>
              <a:endPara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MH_Other_6"/>
            <p:cNvSpPr/>
            <p:nvPr>
              <p:custDataLst>
                <p:tags r:id="rId2"/>
              </p:custDataLst>
            </p:nvPr>
          </p:nvSpPr>
          <p:spPr>
            <a:xfrm>
              <a:off x="1216427" y="1517570"/>
              <a:ext cx="1411357" cy="671963"/>
            </a:xfrm>
            <a:prstGeom prst="roundRect">
              <a:avLst/>
            </a:prstGeom>
            <a:solidFill>
              <a:srgbClr val="7EC234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zh-CN" altLang="en-US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重</a:t>
              </a:r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/</a:t>
              </a:r>
              <a:r>
                <a:rPr lang="zh-CN" altLang="en-US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难点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03248" y="3201498"/>
            <a:ext cx="4112732" cy="2440116"/>
            <a:chOff x="4647089" y="2401121"/>
            <a:chExt cx="4112733" cy="1830087"/>
          </a:xfrm>
        </p:grpSpPr>
        <p:grpSp>
          <p:nvGrpSpPr>
            <p:cNvPr id="28" name="组合 27"/>
            <p:cNvGrpSpPr/>
            <p:nvPr/>
          </p:nvGrpSpPr>
          <p:grpSpPr>
            <a:xfrm>
              <a:off x="5220072" y="2401121"/>
              <a:ext cx="1724025" cy="423862"/>
              <a:chOff x="595749" y="3740019"/>
              <a:chExt cx="1724025" cy="423862"/>
            </a:xfrm>
          </p:grpSpPr>
          <p:sp>
            <p:nvSpPr>
              <p:cNvPr id="30" name="Rectangle 14"/>
              <p:cNvSpPr>
                <a:spLocks noChangeArrowheads="1"/>
              </p:cNvSpPr>
              <p:nvPr/>
            </p:nvSpPr>
            <p:spPr bwMode="gray">
              <a:xfrm>
                <a:off x="595749" y="3740019"/>
                <a:ext cx="1724025" cy="423862"/>
              </a:xfrm>
              <a:prstGeom prst="rect">
                <a:avLst/>
              </a:prstGeom>
              <a:solidFill>
                <a:srgbClr val="7EC234"/>
              </a:solidFill>
              <a:ln w="9525" algn="ctr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1" name="Text Box 23"/>
              <p:cNvSpPr txBox="1">
                <a:spLocks noChangeArrowheads="1"/>
              </p:cNvSpPr>
              <p:nvPr/>
            </p:nvSpPr>
            <p:spPr bwMode="invGray">
              <a:xfrm>
                <a:off x="860861" y="3758840"/>
                <a:ext cx="1249070" cy="300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9pPr>
              </a:lstStyle>
              <a:p>
                <a:pPr eaLnBrk="1" hangingPunct="1"/>
                <a:r>
                  <a:rPr lang="zh-CN" altLang="en-US" sz="2000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能力目标</a:t>
                </a:r>
                <a:endParaRPr lang="zh-CN" altLang="en-US" sz="20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4647089" y="2776964"/>
              <a:ext cx="4112733" cy="1454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培养学生的逻辑思维能力，能够</a:t>
              </a:r>
              <a:r>
                <a:rPr lang="zh-CN" altLang="zh-CN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正确分析应用题并使用相关知识点解决问题，为后续</a:t>
              </a:r>
              <a:r>
                <a:rPr lang="zh-CN" altLang="en-US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相关</a:t>
              </a:r>
              <a:r>
                <a:rPr lang="zh-CN" altLang="zh-CN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专业课提供数学基础</a:t>
              </a:r>
              <a:r>
                <a:rPr lang="en-US" altLang="zh-CN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zh-CN" altLang="en-US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。</a:t>
              </a:r>
              <a:endPara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44468" y="3140968"/>
            <a:ext cx="3829948" cy="1779550"/>
            <a:chOff x="344466" y="2355726"/>
            <a:chExt cx="3829949" cy="1334663"/>
          </a:xfrm>
        </p:grpSpPr>
        <p:grpSp>
          <p:nvGrpSpPr>
            <p:cNvPr id="33" name="组合 32"/>
            <p:cNvGrpSpPr/>
            <p:nvPr/>
          </p:nvGrpSpPr>
          <p:grpSpPr>
            <a:xfrm>
              <a:off x="903759" y="2355726"/>
              <a:ext cx="1724025" cy="423863"/>
              <a:chOff x="595749" y="1257811"/>
              <a:chExt cx="1724025" cy="423863"/>
            </a:xfrm>
          </p:grpSpPr>
          <p:sp>
            <p:nvSpPr>
              <p:cNvPr id="35" name="Rectangle 11"/>
              <p:cNvSpPr>
                <a:spLocks noChangeArrowheads="1"/>
              </p:cNvSpPr>
              <p:nvPr/>
            </p:nvSpPr>
            <p:spPr bwMode="gray">
              <a:xfrm>
                <a:off x="595749" y="1257811"/>
                <a:ext cx="1724025" cy="423863"/>
              </a:xfrm>
              <a:prstGeom prst="rect">
                <a:avLst/>
              </a:prstGeom>
              <a:solidFill>
                <a:srgbClr val="009900"/>
              </a:solidFill>
              <a:ln w="9525" algn="ctr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6" name="Text Box 21"/>
              <p:cNvSpPr txBox="1">
                <a:spLocks noChangeArrowheads="1"/>
              </p:cNvSpPr>
              <p:nvPr/>
            </p:nvSpPr>
            <p:spPr bwMode="invGray">
              <a:xfrm>
                <a:off x="829111" y="1270687"/>
                <a:ext cx="1249070" cy="3000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9pPr>
              </a:lstStyle>
              <a:p>
                <a:pPr eaLnBrk="1" hangingPunct="1"/>
                <a:r>
                  <a:rPr lang="zh-CN" altLang="en-US" sz="2000" b="1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知识目标</a:t>
                </a:r>
                <a:endParaRPr lang="zh-CN" altLang="en-US" sz="2000" b="1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344466" y="2928642"/>
              <a:ext cx="3829949" cy="761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熟悉</a:t>
              </a:r>
              <a:r>
                <a:rPr lang="en-US" altLang="zh-CN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r>
                <a:rPr lang="zh-CN" altLang="en-US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个消去和添加推理规则，熟练掌握谓词逻辑的推理方法。</a:t>
              </a:r>
              <a:endPara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5498" y="2948948"/>
            <a:ext cx="9108505" cy="3909053"/>
            <a:chOff x="35496" y="2211710"/>
            <a:chExt cx="9108504" cy="2931790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35496" y="2211710"/>
              <a:ext cx="9108504" cy="72008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374798" y="2283718"/>
              <a:ext cx="0" cy="2859782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右弧形箭头 6"/>
          <p:cNvSpPr/>
          <p:nvPr/>
        </p:nvSpPr>
        <p:spPr>
          <a:xfrm>
            <a:off x="7493525" y="3628995"/>
            <a:ext cx="654956" cy="2038916"/>
          </a:xfrm>
          <a:prstGeom prst="curvedLeftArrow">
            <a:avLst/>
          </a:prstGeom>
          <a:solidFill>
            <a:schemeClr val="accent6"/>
          </a:solidFill>
          <a:ln w="19050">
            <a:noFill/>
          </a:ln>
        </p:spPr>
        <p:txBody>
          <a:bodyPr vert="horz" wrap="square" lIns="73653" tIns="36828" rIns="73653" bIns="36828" numCol="1" anchor="t" anchorCtr="0" compatLnSpc="1"/>
          <a:lstStyle/>
          <a:p>
            <a:endParaRPr lang="zh-CN" altLang="en-US" sz="1450" kern="0">
              <a:solidFill>
                <a:schemeClr val="bg2">
                  <a:lumMod val="10000"/>
                </a:schemeClr>
              </a:solidFill>
              <a:latin typeface="Calibri" panose="020F0502020204030204"/>
              <a:ea typeface="微软雅黑" panose="020B050302020402020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225686" y="734979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46027" y="130055"/>
            <a:ext cx="1778761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algn="ctr" defTabSz="6877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教学过程</a:t>
            </a:r>
            <a:endParaRPr lang="zh-CN" altLang="en-US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433488" y="874896"/>
            <a:ext cx="1940636" cy="1279929"/>
            <a:chOff x="3820856" y="1419622"/>
            <a:chExt cx="648000" cy="648000"/>
          </a:xfrm>
        </p:grpSpPr>
        <p:sp>
          <p:nvSpPr>
            <p:cNvPr id="31" name="MH_Other_3"/>
            <p:cNvSpPr/>
            <p:nvPr>
              <p:custDataLst>
                <p:tags r:id="rId1"/>
              </p:custDataLst>
            </p:nvPr>
          </p:nvSpPr>
          <p:spPr>
            <a:xfrm>
              <a:off x="3820856" y="1419622"/>
              <a:ext cx="648000" cy="648000"/>
            </a:xfrm>
            <a:prstGeom prst="roundRect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200" b="1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2" name="MH_Other_4"/>
            <p:cNvSpPr/>
            <p:nvPr>
              <p:custDataLst>
                <p:tags r:id="rId2"/>
              </p:custDataLst>
            </p:nvPr>
          </p:nvSpPr>
          <p:spPr>
            <a:xfrm>
              <a:off x="3873183" y="1526643"/>
              <a:ext cx="580517" cy="453600"/>
            </a:xfrm>
            <a:prstGeom prst="roundRect">
              <a:avLst/>
            </a:prstGeom>
            <a:solidFill>
              <a:srgbClr val="00990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规则介绍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400156" y="2627286"/>
            <a:ext cx="2236274" cy="1279929"/>
            <a:chOff x="3865952" y="2583671"/>
            <a:chExt cx="648000" cy="648000"/>
          </a:xfrm>
        </p:grpSpPr>
        <p:sp>
          <p:nvSpPr>
            <p:cNvPr id="34" name="MH_Other_5"/>
            <p:cNvSpPr/>
            <p:nvPr>
              <p:custDataLst>
                <p:tags r:id="rId3"/>
              </p:custDataLst>
            </p:nvPr>
          </p:nvSpPr>
          <p:spPr>
            <a:xfrm>
              <a:off x="3865952" y="2583671"/>
              <a:ext cx="648000" cy="648000"/>
            </a:xfrm>
            <a:prstGeom prst="roundRect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800" b="1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5" name="MH_Other_6"/>
            <p:cNvSpPr/>
            <p:nvPr>
              <p:custDataLst>
                <p:tags r:id="rId4"/>
              </p:custDataLst>
            </p:nvPr>
          </p:nvSpPr>
          <p:spPr>
            <a:xfrm>
              <a:off x="3961795" y="2690986"/>
              <a:ext cx="453600" cy="453600"/>
            </a:xfrm>
            <a:prstGeom prst="roundRect">
              <a:avLst/>
            </a:prstGeom>
            <a:solidFill>
              <a:srgbClr val="7EC234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zh-CN" altLang="en-US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经典例题</a:t>
              </a:r>
              <a:endPara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26304" y="1034394"/>
            <a:ext cx="2836745" cy="1279929"/>
            <a:chOff x="3820856" y="2619072"/>
            <a:chExt cx="648000" cy="648000"/>
          </a:xfrm>
        </p:grpSpPr>
        <p:sp>
          <p:nvSpPr>
            <p:cNvPr id="40" name="MH_Other_5"/>
            <p:cNvSpPr/>
            <p:nvPr>
              <p:custDataLst>
                <p:tags r:id="rId5"/>
              </p:custDataLst>
            </p:nvPr>
          </p:nvSpPr>
          <p:spPr>
            <a:xfrm>
              <a:off x="3820856" y="2619072"/>
              <a:ext cx="648000" cy="648000"/>
            </a:xfrm>
            <a:prstGeom prst="roundRect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800" b="1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1" name="MH_Other_6"/>
            <p:cNvSpPr/>
            <p:nvPr>
              <p:custDataLst>
                <p:tags r:id="rId6"/>
              </p:custDataLst>
            </p:nvPr>
          </p:nvSpPr>
          <p:spPr>
            <a:xfrm>
              <a:off x="3911871" y="2690986"/>
              <a:ext cx="518454" cy="453600"/>
            </a:xfrm>
            <a:prstGeom prst="roundRect">
              <a:avLst/>
            </a:prstGeom>
            <a:solidFill>
              <a:srgbClr val="7EC234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zh-CN" altLang="en-US" sz="28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命题逻辑方法</a:t>
              </a:r>
              <a:endPara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555140" y="4509790"/>
            <a:ext cx="1800201" cy="1279929"/>
            <a:chOff x="3820856" y="3747721"/>
            <a:chExt cx="648000" cy="648000"/>
          </a:xfrm>
        </p:grpSpPr>
        <p:sp>
          <p:nvSpPr>
            <p:cNvPr id="43" name="MH_Other_7"/>
            <p:cNvSpPr/>
            <p:nvPr>
              <p:custDataLst>
                <p:tags r:id="rId7"/>
              </p:custDataLst>
            </p:nvPr>
          </p:nvSpPr>
          <p:spPr>
            <a:xfrm>
              <a:off x="3820856" y="3747721"/>
              <a:ext cx="648000" cy="648000"/>
            </a:xfrm>
            <a:prstGeom prst="roundRect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800" b="1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MH_Other_8"/>
            <p:cNvSpPr/>
            <p:nvPr>
              <p:custDataLst>
                <p:tags r:id="rId8"/>
              </p:custDataLst>
            </p:nvPr>
          </p:nvSpPr>
          <p:spPr>
            <a:xfrm>
              <a:off x="3877366" y="3863610"/>
              <a:ext cx="563479" cy="453600"/>
            </a:xfrm>
            <a:prstGeom prst="roundRect">
              <a:avLst/>
            </a:prstGeom>
            <a:solidFill>
              <a:srgbClr val="00990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推理练习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5" name="右箭头 4"/>
          <p:cNvSpPr/>
          <p:nvPr/>
        </p:nvSpPr>
        <p:spPr>
          <a:xfrm>
            <a:off x="3527904" y="1322963"/>
            <a:ext cx="1309993" cy="610751"/>
          </a:xfrm>
          <a:prstGeom prst="right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弧形箭头 6"/>
          <p:cNvSpPr/>
          <p:nvPr/>
        </p:nvSpPr>
        <p:spPr>
          <a:xfrm>
            <a:off x="7431936" y="1248313"/>
            <a:ext cx="554439" cy="2018937"/>
          </a:xfrm>
          <a:prstGeom prst="curvedLeftArrow">
            <a:avLst>
              <a:gd name="adj1" fmla="val 25000"/>
              <a:gd name="adj2" fmla="val 50000"/>
              <a:gd name="adj3" fmla="val 39852"/>
            </a:avLst>
          </a:prstGeom>
          <a:solidFill>
            <a:schemeClr val="accent6"/>
          </a:solidFill>
          <a:ln w="19050">
            <a:noFill/>
          </a:ln>
        </p:spPr>
        <p:txBody>
          <a:bodyPr vert="horz" wrap="square" lIns="73653" tIns="36828" rIns="73653" bIns="36828" numCol="1" anchor="t" anchorCtr="0" compatLnSpc="1"/>
          <a:lstStyle/>
          <a:p>
            <a:endParaRPr lang="zh-CN" altLang="en-US" sz="1450" kern="0">
              <a:solidFill>
                <a:schemeClr val="bg2">
                  <a:lumMod val="10000"/>
                </a:schemeClr>
              </a:solidFill>
              <a:latin typeface="Calibri" panose="020F0502020204030204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93984" y="4768661"/>
            <a:ext cx="3304113" cy="1279929"/>
            <a:chOff x="1793983" y="3576495"/>
            <a:chExt cx="3304113" cy="959947"/>
          </a:xfrm>
        </p:grpSpPr>
        <p:grpSp>
          <p:nvGrpSpPr>
            <p:cNvPr id="36" name="组合 35"/>
            <p:cNvGrpSpPr/>
            <p:nvPr/>
          </p:nvGrpSpPr>
          <p:grpSpPr>
            <a:xfrm>
              <a:off x="1793983" y="3576495"/>
              <a:ext cx="1800201" cy="959947"/>
              <a:chOff x="3820856" y="3747721"/>
              <a:chExt cx="648000" cy="648000"/>
            </a:xfrm>
          </p:grpSpPr>
          <p:sp>
            <p:nvSpPr>
              <p:cNvPr id="37" name="MH_Other_7"/>
              <p:cNvSpPr/>
              <p:nvPr>
                <p:custDataLst>
                  <p:tags r:id="rId9"/>
                </p:custDataLst>
              </p:nvPr>
            </p:nvSpPr>
            <p:spPr>
              <a:xfrm>
                <a:off x="3820856" y="3747721"/>
                <a:ext cx="648000" cy="648000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222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800" b="1">
                  <a:solidFill>
                    <a:prstClr val="white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8" name="MH_Other_8"/>
              <p:cNvSpPr/>
              <p:nvPr>
                <p:custDataLst>
                  <p:tags r:id="rId10"/>
                </p:custDataLst>
              </p:nvPr>
            </p:nvSpPr>
            <p:spPr>
              <a:xfrm>
                <a:off x="3920865" y="3837344"/>
                <a:ext cx="453600" cy="453600"/>
              </a:xfrm>
              <a:prstGeom prst="roundRect">
                <a:avLst/>
              </a:prstGeom>
              <a:solidFill>
                <a:srgbClr val="00990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algn="ctr"/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应用</a:t>
                </a:r>
                <a:endPara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" name="左箭头 1"/>
            <p:cNvSpPr/>
            <p:nvPr/>
          </p:nvSpPr>
          <p:spPr>
            <a:xfrm>
              <a:off x="3933175" y="3726494"/>
              <a:ext cx="1164921" cy="541996"/>
            </a:xfrm>
            <a:prstGeom prst="leftArrow">
              <a:avLst/>
            </a:prstGeom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6" name="Text Box 6"/>
          <p:cNvSpPr txBox="1">
            <a:spLocks noChangeArrowheads="1"/>
          </p:cNvSpPr>
          <p:nvPr/>
        </p:nvSpPr>
        <p:spPr bwMode="auto">
          <a:xfrm>
            <a:off x="988573" y="798541"/>
            <a:ext cx="35194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五个基本规则：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1847" name="Text Box 7"/>
          <p:cNvSpPr txBox="1">
            <a:spLocks noChangeArrowheads="1"/>
          </p:cNvSpPr>
          <p:nvPr/>
        </p:nvSpPr>
        <p:spPr bwMode="auto">
          <a:xfrm>
            <a:off x="823196" y="1717058"/>
            <a:ext cx="594077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1)P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规则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前提引入规则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：前提总是可用。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1848" name="Text Box 8"/>
          <p:cNvSpPr txBox="1">
            <a:spLocks noChangeArrowheads="1"/>
          </p:cNvSpPr>
          <p:nvPr/>
        </p:nvSpPr>
        <p:spPr bwMode="auto">
          <a:xfrm>
            <a:off x="824198" y="2519769"/>
            <a:ext cx="7004138" cy="116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2)T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规则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结论引入规则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：推理中，利用推理定律可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引入前面已导出的结论的有效结论。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1849" name="Text Box 9"/>
          <p:cNvSpPr txBox="1">
            <a:spLocks noChangeArrowheads="1"/>
          </p:cNvSpPr>
          <p:nvPr/>
        </p:nvSpPr>
        <p:spPr bwMode="auto">
          <a:xfrm>
            <a:off x="824198" y="4276927"/>
            <a:ext cx="8382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3)CP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规则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：证明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时可将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作为附加前提引入。</a:t>
            </a:r>
            <a:endParaRPr kumimoji="1"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1851" name="AutoShape 11"/>
          <p:cNvSpPr>
            <a:spLocks noChangeArrowheads="1"/>
          </p:cNvSpPr>
          <p:nvPr/>
        </p:nvSpPr>
        <p:spPr bwMode="auto">
          <a:xfrm>
            <a:off x="1806102" y="5524500"/>
            <a:ext cx="3733800" cy="685800"/>
          </a:xfrm>
          <a:prstGeom prst="wedgeRoundRectCallout">
            <a:avLst>
              <a:gd name="adj1" fmla="val -52551"/>
              <a:gd name="adj2" fmla="val -118981"/>
              <a:gd name="adj3" fmla="val 16667"/>
            </a:avLst>
          </a:prstGeom>
          <a:solidFill>
            <a:srgbClr val="CCFF99"/>
          </a:solidFill>
          <a:ln w="15875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kumimoji="1"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附加前提引入规则</a:t>
            </a:r>
            <a:endParaRPr kumimoji="1" lang="zh-CN" altLang="en-US" sz="24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225685" y="734979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1146022" y="130053"/>
            <a:ext cx="2219748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algn="ctr" defTabSz="68770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个基本规则</a:t>
            </a:r>
            <a:endParaRPr lang="zh-CN" altLang="en-US" sz="2000" dirty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9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9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7" grpId="0"/>
      <p:bldP spid="291848" grpId="0"/>
      <p:bldP spid="291849" grpId="0"/>
      <p:bldP spid="29185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70" name="Text Box 6"/>
          <p:cNvSpPr txBox="1">
            <a:spLocks noChangeArrowheads="1"/>
          </p:cNvSpPr>
          <p:nvPr/>
        </p:nvSpPr>
        <p:spPr bwMode="auto">
          <a:xfrm>
            <a:off x="1029290" y="995603"/>
            <a:ext cx="6798954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4)E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规则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置换规则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：在推导过程中，命题公式的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子公式都可以用与之等价的其他命题公式置换。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2873" name="Text Box 9"/>
          <p:cNvSpPr txBox="1">
            <a:spLocks noChangeArrowheads="1"/>
          </p:cNvSpPr>
          <p:nvPr/>
        </p:nvSpPr>
        <p:spPr bwMode="auto">
          <a:xfrm>
            <a:off x="846357" y="3150617"/>
            <a:ext cx="7568395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5)I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规则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代入规则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：在推导过程中，永真式中的任一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命题变元都可以用命题公式代入，得到的仍是重言式。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25685" y="734979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1146022" y="130053"/>
            <a:ext cx="2440242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70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个基本规则</a:t>
            </a:r>
            <a:endParaRPr lang="zh-CN" altLang="en-US" sz="2000" dirty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2" name="Text Box 6"/>
          <p:cNvSpPr txBox="1">
            <a:spLocks noChangeArrowheads="1"/>
          </p:cNvSpPr>
          <p:nvPr/>
        </p:nvSpPr>
        <p:spPr bwMode="auto">
          <a:xfrm>
            <a:off x="2020416" y="2171673"/>
            <a:ext cx="283368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FontTx/>
              <a:buBlip>
                <a:blip r:embed="rId1"/>
              </a:buBlip>
            </a:pP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直接证法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0823" name="Text Box 7"/>
          <p:cNvSpPr txBox="1">
            <a:spLocks noChangeArrowheads="1"/>
          </p:cNvSpPr>
          <p:nvPr/>
        </p:nvSpPr>
        <p:spPr bwMode="auto">
          <a:xfrm>
            <a:off x="2020416" y="3610029"/>
            <a:ext cx="283368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FontTx/>
              <a:buBlip>
                <a:blip r:embed="rId1"/>
              </a:buBlip>
            </a:pP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间接证法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225685" y="734979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4318860" y="3164676"/>
            <a:ext cx="1083013" cy="1513192"/>
            <a:chOff x="4312596" y="1977957"/>
            <a:chExt cx="1083013" cy="1134894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4312596" y="1977957"/>
              <a:ext cx="1083013" cy="573276"/>
            </a:xfrm>
            <a:prstGeom prst="straightConnector1">
              <a:avLst/>
            </a:prstGeom>
            <a:ln w="76200">
              <a:gradFill>
                <a:gsLst>
                  <a:gs pos="0">
                    <a:srgbClr val="3399FF"/>
                  </a:gs>
                  <a:gs pos="16000">
                    <a:srgbClr val="00CCCC"/>
                  </a:gs>
                  <a:gs pos="47000">
                    <a:srgbClr val="9999FF"/>
                  </a:gs>
                  <a:gs pos="60001">
                    <a:srgbClr val="2E6792"/>
                  </a:gs>
                  <a:gs pos="71001">
                    <a:srgbClr val="3333CC"/>
                  </a:gs>
                  <a:gs pos="81000">
                    <a:srgbClr val="1170FF"/>
                  </a:gs>
                  <a:gs pos="100000">
                    <a:srgbClr val="006699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4312596" y="2551233"/>
              <a:ext cx="959795" cy="561618"/>
            </a:xfrm>
            <a:prstGeom prst="straightConnector1">
              <a:avLst/>
            </a:prstGeom>
            <a:ln w="76200">
              <a:gradFill>
                <a:gsLst>
                  <a:gs pos="0">
                    <a:srgbClr val="3399FF"/>
                  </a:gs>
                  <a:gs pos="16000">
                    <a:srgbClr val="00CCCC"/>
                  </a:gs>
                  <a:gs pos="47000">
                    <a:srgbClr val="9999FF"/>
                  </a:gs>
                  <a:gs pos="60001">
                    <a:srgbClr val="2E6792"/>
                  </a:gs>
                  <a:gs pos="71001">
                    <a:srgbClr val="3333CC"/>
                  </a:gs>
                  <a:gs pos="81000">
                    <a:srgbClr val="1170FF"/>
                  </a:gs>
                  <a:gs pos="100000">
                    <a:srgbClr val="006699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5521268" y="2832872"/>
            <a:ext cx="2094690" cy="1997419"/>
            <a:chOff x="5590161" y="1772559"/>
            <a:chExt cx="2094690" cy="1498064"/>
          </a:xfrm>
        </p:grpSpPr>
        <p:sp>
          <p:nvSpPr>
            <p:cNvPr id="10" name="TextBox 9"/>
            <p:cNvSpPr txBox="1"/>
            <p:nvPr/>
          </p:nvSpPr>
          <p:spPr>
            <a:xfrm>
              <a:off x="5590161" y="1772559"/>
              <a:ext cx="2094690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CP</a:t>
              </a:r>
              <a:r>
                <a:rPr lang="zh-CN" altLang="en-US" sz="32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规则法</a:t>
              </a:r>
              <a:endPara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90162" y="2832042"/>
              <a:ext cx="141577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反证法</a:t>
              </a:r>
              <a:endPara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106791" y="819411"/>
            <a:ext cx="4238171" cy="992688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命题逻辑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推理方法：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1146021" y="130055"/>
            <a:ext cx="2837255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algn="ctr" defTabSz="6877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命题逻辑推理方法</a:t>
            </a:r>
            <a:endParaRPr lang="zh-CN" altLang="en-US" sz="2000" dirty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099115" y="879740"/>
            <a:ext cx="743528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今天上课，个体域为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班同学。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257360" y="1823720"/>
            <a:ext cx="151064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xP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 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5029200" y="1894569"/>
            <a:ext cx="19431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2913920" y="1889348"/>
            <a:ext cx="180399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xP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 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730680" y="2926828"/>
            <a:ext cx="4645068" cy="1387176"/>
          </a:xfrm>
          <a:prstGeom prst="rect">
            <a:avLst/>
          </a:prstGeom>
          <a:solidFill>
            <a:srgbClr val="CCFFCC"/>
          </a:solidFill>
          <a:ln w="1905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 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  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xP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    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 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  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x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1327759" y="4923772"/>
            <a:ext cx="5791200" cy="57464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量词前的否定是否定被量化了的整个命题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225686" y="734979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燕尾形 18"/>
          <p:cNvSpPr/>
          <p:nvPr/>
        </p:nvSpPr>
        <p:spPr>
          <a:xfrm>
            <a:off x="1146024" y="130055"/>
            <a:ext cx="2699467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algn="ctr" defTabSz="6877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量词否定等值式</a:t>
            </a:r>
            <a:endParaRPr lang="zh-CN" altLang="en-US" sz="2000" dirty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 animBg="1"/>
      <p:bldP spid="1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952836" y="2590800"/>
            <a:ext cx="7124364" cy="1387176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谓词使用关于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量词的消去和添加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的四条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重要蕴含式作为推理规则。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225686" y="734979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燕尾形 9"/>
          <p:cNvSpPr/>
          <p:nvPr/>
        </p:nvSpPr>
        <p:spPr>
          <a:xfrm>
            <a:off x="1146024" y="130055"/>
            <a:ext cx="3081511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algn="ctr" defTabSz="6877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谓词逻辑的推理理论</a:t>
            </a:r>
            <a:endParaRPr lang="zh-CN" altLang="en-US" sz="2000" dirty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1428" y="1394936"/>
            <a:ext cx="76291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命题推理中的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个基本规则适用于谓词推理；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1083319" y="859210"/>
            <a:ext cx="517343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US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规则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全称特指规则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1072972" y="2671318"/>
            <a:ext cx="614997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ES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规则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存在特指规则）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1585914" y="1729907"/>
            <a:ext cx="300716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∀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xA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A(a)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1548978" y="3470475"/>
            <a:ext cx="39766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∃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xA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A(c)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955" name="AutoShape 11"/>
          <p:cNvSpPr>
            <a:spLocks noChangeArrowheads="1"/>
          </p:cNvSpPr>
          <p:nvPr/>
        </p:nvSpPr>
        <p:spPr bwMode="auto">
          <a:xfrm>
            <a:off x="5642600" y="3211141"/>
            <a:ext cx="2567547" cy="1219200"/>
          </a:xfrm>
          <a:prstGeom prst="wedgeEllipseCallout">
            <a:avLst>
              <a:gd name="adj1" fmla="val -124312"/>
              <a:gd name="adj2" fmla="val 1245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4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确定的个体</a:t>
            </a:r>
            <a:endParaRPr lang="zh-CN" altLang="en-US" sz="2400" b="1">
              <a:solidFill>
                <a:srgbClr val="A5002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957" name="AutoShape 13"/>
          <p:cNvSpPr>
            <a:spLocks noChangeArrowheads="1"/>
          </p:cNvSpPr>
          <p:nvPr/>
        </p:nvSpPr>
        <p:spPr bwMode="auto">
          <a:xfrm>
            <a:off x="5525667" y="1439300"/>
            <a:ext cx="2917033" cy="1066800"/>
          </a:xfrm>
          <a:prstGeom prst="wedgeRectCallout">
            <a:avLst>
              <a:gd name="adj1" fmla="val -108093"/>
              <a:gd name="adj2" fmla="val 15743"/>
            </a:avLst>
          </a:prstGeom>
          <a:solidFill>
            <a:srgbClr val="99FF66"/>
          </a:solidFill>
          <a:ln w="12700">
            <a:solidFill>
              <a:srgbClr val="008000"/>
            </a:solidFill>
            <a:miter lim="800000"/>
          </a:ln>
          <a:effectLst/>
        </p:spPr>
        <p:txBody>
          <a:bodyPr lIns="90000" tIns="46800" rIns="90000" bIns="4680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每一个均成立，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任一个也必成立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225686" y="734979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燕尾形 14"/>
          <p:cNvSpPr/>
          <p:nvPr/>
        </p:nvSpPr>
        <p:spPr>
          <a:xfrm>
            <a:off x="1146024" y="130055"/>
            <a:ext cx="2254795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algn="ctr" defTabSz="6877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消去规则</a:t>
            </a:r>
            <a:endParaRPr lang="zh-CN" altLang="en-US" sz="2000" dirty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2" grpId="0"/>
      <p:bldP spid="82954" grpId="0"/>
      <p:bldP spid="82955" grpId="0" animBg="1"/>
      <p:bldP spid="829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066796" y="2057402"/>
            <a:ext cx="601980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谓词常用大写字母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P,Q,R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等表示。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1295400" y="2743200"/>
            <a:ext cx="57912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Tx/>
              <a:buAutoNum type="circleNumDbPlain"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张三是共青团员。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AutoNum type="circleNumDbPlain"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是自然数。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AutoNum type="circleNumDbPlain"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马列主义是真理。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1752600" y="3429000"/>
            <a:ext cx="763587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1676400" y="4038600"/>
            <a:ext cx="6096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1676400" y="4724400"/>
            <a:ext cx="15240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8455" name="Group 23"/>
          <p:cNvGrpSpPr/>
          <p:nvPr/>
        </p:nvGrpSpPr>
        <p:grpSpPr bwMode="auto">
          <a:xfrm>
            <a:off x="2438400" y="3352800"/>
            <a:ext cx="1981200" cy="1371600"/>
            <a:chOff x="1536" y="2160"/>
            <a:chExt cx="1248" cy="864"/>
          </a:xfrm>
        </p:grpSpPr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1680" y="2160"/>
              <a:ext cx="1104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>
              <a:off x="1536" y="2592"/>
              <a:ext cx="1008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>
              <a:off x="2112" y="3024"/>
              <a:ext cx="672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4876800" y="2819400"/>
            <a:ext cx="1462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P(a)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4800600" y="3429000"/>
            <a:ext cx="16144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Q(b)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4876800" y="4114800"/>
            <a:ext cx="16144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R(c)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838200" y="990600"/>
            <a:ext cx="7772400" cy="740845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谓词：用于刻画个体的性质或个体间关系的词。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85800" y="223839"/>
            <a:ext cx="15232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/>
      <p:bldP spid="18448" grpId="0"/>
      <p:bldP spid="18449" grpId="0"/>
      <p:bldP spid="18450" grpId="0"/>
      <p:bldP spid="1845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1204914" y="853803"/>
            <a:ext cx="490405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 UG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规则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全称推广规则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1146024" y="2719957"/>
            <a:ext cx="420208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 EG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规则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存在推广规则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1706698" y="1775694"/>
            <a:ext cx="390048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A(a)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∀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xA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1656743" y="3636923"/>
            <a:ext cx="359568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A(c)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∃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xA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980" name="AutoShape 12"/>
          <p:cNvSpPr>
            <a:spLocks noChangeArrowheads="1"/>
          </p:cNvSpPr>
          <p:nvPr/>
        </p:nvSpPr>
        <p:spPr bwMode="auto">
          <a:xfrm>
            <a:off x="5094864" y="1668760"/>
            <a:ext cx="2615928" cy="914400"/>
          </a:xfrm>
          <a:prstGeom prst="wedgeRectCallout">
            <a:avLst>
              <a:gd name="adj1" fmla="val -93344"/>
              <a:gd name="adj2" fmla="val -4714"/>
            </a:avLst>
          </a:prstGeom>
          <a:solidFill>
            <a:srgbClr val="99FF66"/>
          </a:solidFill>
          <a:ln w="12700">
            <a:solidFill>
              <a:srgbClr val="008000"/>
            </a:solidFill>
            <a:miter lim="800000"/>
          </a:ln>
          <a:effectLst/>
        </p:spPr>
        <p:txBody>
          <a:bodyPr lIns="90000" tIns="46800" rIns="90000" bIns="46800" anchor="ctr"/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对每个</a:t>
            </a:r>
            <a:r>
              <a:rPr lang="en-US" altLang="zh-CN" sz="20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a,A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(a)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成立，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所以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0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(x)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成立</a:t>
            </a:r>
            <a:endParaRPr lang="zh-CN" altLang="en-US" sz="2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3247067" y="5038386"/>
            <a:ext cx="2133600" cy="945207"/>
          </a:xfrm>
          <a:prstGeom prst="wedgeEllipseCallout">
            <a:avLst>
              <a:gd name="adj1" fmla="val -100651"/>
              <a:gd name="adj2" fmla="val -126369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0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确定的个体</a:t>
            </a:r>
            <a:endParaRPr lang="zh-CN" altLang="en-US" sz="2000" b="1">
              <a:solidFill>
                <a:srgbClr val="A5002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225686" y="734979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燕尾形 14"/>
          <p:cNvSpPr/>
          <p:nvPr/>
        </p:nvSpPr>
        <p:spPr>
          <a:xfrm>
            <a:off x="1146024" y="130055"/>
            <a:ext cx="2254795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algn="ctr" defTabSz="6877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引入规则</a:t>
            </a:r>
            <a:endParaRPr lang="zh-CN" altLang="en-US" sz="2000" dirty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6" grpId="0"/>
      <p:bldP spid="83978" grpId="0"/>
      <p:bldP spid="83980" grpId="0" animBg="1"/>
      <p:bldP spid="1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971146" y="970885"/>
            <a:ext cx="5695544" cy="52540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US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ES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规则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消去量词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945207" y="1931495"/>
            <a:ext cx="591603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2)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用命题的推理方法进行推理；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925197" y="2709158"/>
            <a:ext cx="6214906" cy="74084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UG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EG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规则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添加量词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925198" y="3847786"/>
            <a:ext cx="617220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4)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反复上述步骤，直至得到结论。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225686" y="734979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1146024" y="130055"/>
            <a:ext cx="2254795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7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谓词推理步骤</a:t>
            </a:r>
            <a:endParaRPr lang="zh-CN" altLang="en-US" sz="2000" dirty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标注 2"/>
          <p:cNvSpPr/>
          <p:nvPr/>
        </p:nvSpPr>
        <p:spPr>
          <a:xfrm>
            <a:off x="4227735" y="4991760"/>
            <a:ext cx="2963694" cy="816864"/>
          </a:xfrm>
          <a:prstGeom prst="wedgeRectCallout">
            <a:avLst>
              <a:gd name="adj1" fmla="val 3689"/>
              <a:gd name="adj2" fmla="val -12279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三类经典推理题目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764021" y="698502"/>
            <a:ext cx="8243888" cy="119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ts val="43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证明三段论方法的正确性。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43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所有人都要死。   苏格拉底是人。  苏格拉底要死。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837934" y="2189523"/>
            <a:ext cx="7586661" cy="697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是人。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要死。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：苏格拉底。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843630" y="3043743"/>
            <a:ext cx="7053832" cy="69775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则本题要证明：∀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x(H(x)→M(x)),H(a)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M(a)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65081" y="4077282"/>
            <a:ext cx="134874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证明： </a:t>
            </a:r>
            <a:endParaRPr lang="zh-CN" altLang="en-US" sz="2800" b="1" dirty="0">
              <a:solidFill>
                <a:srgbClr val="A5002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1059911" y="4105105"/>
            <a:ext cx="263698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1)H(a)             P 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321946" y="5008733"/>
            <a:ext cx="376709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2)∀x(H(x)→M(x))      P 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4378291" y="4130509"/>
            <a:ext cx="389591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 H(a)→M(a)      (2),US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4392845" y="4972105"/>
            <a:ext cx="37740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4)M(a)             (1),3),I,T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225686" y="734979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燕尾形 14"/>
          <p:cNvSpPr/>
          <p:nvPr/>
        </p:nvSpPr>
        <p:spPr>
          <a:xfrm>
            <a:off x="1146023" y="130055"/>
            <a:ext cx="3050196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7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谓词推理</a:t>
            </a:r>
            <a:endParaRPr lang="zh-CN" altLang="en-US" sz="2800" dirty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3" grpId="0"/>
      <p:bldP spid="86024" grpId="0" animBg="1"/>
      <p:bldP spid="86025" grpId="0"/>
      <p:bldP spid="86026" grpId="0"/>
      <p:bldP spid="86027" grpId="0"/>
      <p:bldP spid="86028" grpId="0"/>
      <p:bldP spid="8602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0114" y="2568880"/>
            <a:ext cx="5436296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谓词逻辑中 </a:t>
            </a:r>
            <a:endParaRPr lang="en-US" altLang="zh-CN" sz="36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三类经典推理题目</a:t>
            </a:r>
            <a:endParaRPr lang="zh-CN" altLang="en-US" sz="3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爆炸形 2 4"/>
          <p:cNvSpPr/>
          <p:nvPr/>
        </p:nvSpPr>
        <p:spPr bwMode="auto">
          <a:xfrm>
            <a:off x="4419600" y="1883218"/>
            <a:ext cx="2209800" cy="1621982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158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708491" y="650507"/>
            <a:ext cx="723576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∀x(A(x)→B(x)), ∃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∃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xB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1764" y="1373360"/>
            <a:ext cx="4699554" cy="525402"/>
            <a:chOff x="442609" y="1042989"/>
            <a:chExt cx="4699554" cy="394051"/>
          </a:xfrm>
        </p:grpSpPr>
        <p:sp>
          <p:nvSpPr>
            <p:cNvPr id="87047" name="Text Box 7"/>
            <p:cNvSpPr txBox="1">
              <a:spLocks noChangeArrowheads="1"/>
            </p:cNvSpPr>
            <p:nvPr/>
          </p:nvSpPr>
          <p:spPr bwMode="auto">
            <a:xfrm>
              <a:off x="442609" y="1080177"/>
              <a:ext cx="1053791" cy="347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证明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: </a:t>
              </a:r>
              <a:endPara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048" name="Text Box 8"/>
            <p:cNvSpPr txBox="1">
              <a:spLocks noChangeArrowheads="1"/>
            </p:cNvSpPr>
            <p:nvPr/>
          </p:nvSpPr>
          <p:spPr bwMode="auto">
            <a:xfrm>
              <a:off x="1509717" y="1042989"/>
              <a:ext cx="3632446" cy="394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1)∃x A(x)                    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</a:t>
              </a:r>
              <a:endPara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1623779" y="2096214"/>
            <a:ext cx="446280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A(c)                         </a:t>
            </a:r>
            <a:r>
              <a:rPr lang="pt-BR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1), ES 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1572529" y="2911033"/>
            <a:ext cx="373824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3)∀x (A(x) →B(x))     </a:t>
            </a:r>
            <a:r>
              <a:rPr lang="pt-BR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1529169" y="3663447"/>
            <a:ext cx="442330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4)A(c)→B(c)               </a:t>
            </a:r>
            <a:r>
              <a:rPr lang="pt-BR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3),US 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1524005" y="4464933"/>
            <a:ext cx="479039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5)B(c)                           </a:t>
            </a:r>
            <a:r>
              <a:rPr lang="pt-BR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2),4),I,T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053" name="Text Box 13"/>
          <p:cNvSpPr txBox="1">
            <a:spLocks noChangeArrowheads="1"/>
          </p:cNvSpPr>
          <p:nvPr/>
        </p:nvSpPr>
        <p:spPr bwMode="auto">
          <a:xfrm>
            <a:off x="1524001" y="5165930"/>
            <a:ext cx="449864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6)∃x B(x)                     </a:t>
            </a:r>
            <a:r>
              <a:rPr lang="pt-BR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5),EG 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225686" y="700159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燕尾形 18"/>
          <p:cNvSpPr/>
          <p:nvPr/>
        </p:nvSpPr>
        <p:spPr>
          <a:xfrm>
            <a:off x="1009839" y="121174"/>
            <a:ext cx="2254795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algn="ctr" defTabSz="6877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经典题目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9" grpId="0"/>
      <p:bldP spid="87050" grpId="0"/>
      <p:bldP spid="87051" grpId="0"/>
      <p:bldP spid="87052" grpId="0"/>
      <p:bldP spid="8705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830085" y="718122"/>
            <a:ext cx="734114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 ∀x(A(x)→B(x)), ∃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xA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∃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xB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312910" y="1448883"/>
            <a:ext cx="119966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1517520" y="2966763"/>
            <a:ext cx="354267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3)∃x A(x)                   P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468140" y="3687894"/>
            <a:ext cx="437303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 A(c)                        3), ES 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674" name="Text Box 10"/>
          <p:cNvSpPr txBox="1">
            <a:spLocks noChangeArrowheads="1"/>
          </p:cNvSpPr>
          <p:nvPr/>
        </p:nvSpPr>
        <p:spPr bwMode="auto">
          <a:xfrm>
            <a:off x="1496439" y="1443381"/>
            <a:ext cx="373824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1)∀x (A(x) →B(x))     P 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675" name="Text Box 11"/>
          <p:cNvSpPr txBox="1">
            <a:spLocks noChangeArrowheads="1"/>
          </p:cNvSpPr>
          <p:nvPr/>
        </p:nvSpPr>
        <p:spPr bwMode="auto">
          <a:xfrm>
            <a:off x="1471580" y="2162970"/>
            <a:ext cx="42437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2)A(c)→B(c)             1),US 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676" name="Text Box 12"/>
          <p:cNvSpPr txBox="1">
            <a:spLocks noChangeArrowheads="1"/>
          </p:cNvSpPr>
          <p:nvPr/>
        </p:nvSpPr>
        <p:spPr bwMode="auto">
          <a:xfrm>
            <a:off x="1477125" y="4333990"/>
            <a:ext cx="461085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5)B(c)                         2),4),I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,T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677" name="Text Box 13"/>
          <p:cNvSpPr txBox="1">
            <a:spLocks noChangeArrowheads="1"/>
          </p:cNvSpPr>
          <p:nvPr/>
        </p:nvSpPr>
        <p:spPr bwMode="auto">
          <a:xfrm>
            <a:off x="1466131" y="4961610"/>
            <a:ext cx="431910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6)∃x B(x)                   5),EG 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924" y="3022603"/>
            <a:ext cx="1990868" cy="1667148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>
            <a:off x="1225686" y="734979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燕尾形 18"/>
          <p:cNvSpPr/>
          <p:nvPr/>
        </p:nvSpPr>
        <p:spPr>
          <a:xfrm>
            <a:off x="1146024" y="130055"/>
            <a:ext cx="2254795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algn="ctr" defTabSz="6877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错误示例</a:t>
            </a:r>
            <a:endParaRPr lang="zh-CN" altLang="en-US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25958" y="5661236"/>
            <a:ext cx="6119541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推理中，存在量词优先于全程量词。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802860" y="2891424"/>
            <a:ext cx="1692612" cy="0"/>
          </a:xfrm>
          <a:prstGeom prst="line">
            <a:avLst/>
          </a:prstGeom>
          <a:ln w="444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802860" y="3704905"/>
            <a:ext cx="1692612" cy="0"/>
          </a:xfrm>
          <a:prstGeom prst="line">
            <a:avLst/>
          </a:prstGeom>
          <a:ln w="444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51" name="Rectangle 15"/>
          <p:cNvSpPr>
            <a:spLocks noChangeArrowheads="1"/>
          </p:cNvSpPr>
          <p:nvPr/>
        </p:nvSpPr>
        <p:spPr bwMode="auto">
          <a:xfrm>
            <a:off x="4479047" y="868903"/>
            <a:ext cx="2971801" cy="533400"/>
          </a:xfrm>
          <a:prstGeom prst="rect">
            <a:avLst/>
          </a:prstGeom>
          <a:solidFill>
            <a:srgbClr val="FFFF99"/>
          </a:solidFill>
          <a:ln w="19050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91150" name="Text Box 14"/>
          <p:cNvSpPr txBox="1">
            <a:spLocks noChangeArrowheads="1"/>
          </p:cNvSpPr>
          <p:nvPr/>
        </p:nvSpPr>
        <p:spPr bwMode="auto">
          <a:xfrm>
            <a:off x="963330" y="752511"/>
            <a:ext cx="708468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pt-B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∀</a:t>
            </a:r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x(P(x)→Q(x))</a:t>
            </a:r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∀xP(x)</a:t>
            </a:r>
            <a:r>
              <a:rPr lang="pt-BR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→</a:t>
            </a:r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∀xQ(x)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-48497" y="1592646"/>
            <a:ext cx="130512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pt-BR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证明：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648142" y="3288708"/>
            <a:ext cx="404178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∀x(P(x)→Q(x)) 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630477" y="4102208"/>
            <a:ext cx="4144381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P(a)→Q(a)    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3),US 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749300" y="1558925"/>
            <a:ext cx="451739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1) ∀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       </a:t>
            </a:r>
            <a:r>
              <a:rPr lang="pt-BR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CP</a:t>
            </a:r>
            <a:r>
              <a:rPr lang="zh-CN" altLang="pt-BR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3200" b="1" dirty="0">
              <a:solidFill>
                <a:srgbClr val="FF0066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156" name="Text Box 20"/>
          <p:cNvSpPr txBox="1">
            <a:spLocks noChangeArrowheads="1"/>
          </p:cNvSpPr>
          <p:nvPr/>
        </p:nvSpPr>
        <p:spPr bwMode="auto">
          <a:xfrm>
            <a:off x="714450" y="2410874"/>
            <a:ext cx="392037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P(a)             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1),US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157" name="Text Box 21"/>
          <p:cNvSpPr txBox="1">
            <a:spLocks noChangeArrowheads="1"/>
          </p:cNvSpPr>
          <p:nvPr/>
        </p:nvSpPr>
        <p:spPr bwMode="auto">
          <a:xfrm>
            <a:off x="4837708" y="1600345"/>
            <a:ext cx="390713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Q(a)         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2),4),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I,T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158" name="Text Box 22"/>
          <p:cNvSpPr txBox="1">
            <a:spLocks noChangeArrowheads="1"/>
          </p:cNvSpPr>
          <p:nvPr/>
        </p:nvSpPr>
        <p:spPr bwMode="auto">
          <a:xfrm>
            <a:off x="4741307" y="2523941"/>
            <a:ext cx="4343401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6) </a:t>
            </a:r>
            <a:r>
              <a:rPr lang="pt-BR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∀xQ(x)      </a:t>
            </a:r>
            <a:r>
              <a:rPr lang="pt-BR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5),UG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159" name="Text Box 23"/>
          <p:cNvSpPr txBox="1">
            <a:spLocks noChangeArrowheads="1"/>
          </p:cNvSpPr>
          <p:nvPr/>
        </p:nvSpPr>
        <p:spPr bwMode="auto">
          <a:xfrm>
            <a:off x="4689930" y="3429561"/>
            <a:ext cx="4065000" cy="10793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zh-CN" altLang="pt-BR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7) ∀xP(x)→∀xQ(x)   </a:t>
            </a:r>
            <a:endParaRPr lang="pt-BR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pt-BR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1),6),CP,I,T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225686" y="734979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燕尾形 17"/>
          <p:cNvSpPr/>
          <p:nvPr/>
        </p:nvSpPr>
        <p:spPr>
          <a:xfrm>
            <a:off x="1146024" y="130055"/>
            <a:ext cx="2254795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algn="ctr" defTabSz="6877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经典题目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76413" y="5098314"/>
            <a:ext cx="5645253" cy="584775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推理中，全称量词次序任意。</a:t>
            </a:r>
            <a:endParaRPr lang="zh-CN" altLang="en-US" sz="32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1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1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1" grpId="0" animBg="1"/>
      <p:bldP spid="91152" grpId="0"/>
      <p:bldP spid="91153" grpId="0"/>
      <p:bldP spid="91154" grpId="0"/>
      <p:bldP spid="91155" grpId="0" bldLvl="0" animBg="1"/>
      <p:bldP spid="91156" grpId="0"/>
      <p:bldP spid="91157" grpId="0"/>
      <p:bldP spid="91158" grpId="0"/>
      <p:bldP spid="91159" grpId="0"/>
      <p:bldP spid="1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903044" y="691154"/>
            <a:ext cx="680126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pt-B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∀</a:t>
            </a:r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x(P(x)∨Q(x)), ∀x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P(x) </a:t>
            </a:r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∃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xQ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-59682" y="1475363"/>
            <a:ext cx="107136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证明：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687987" y="4093033"/>
            <a:ext cx="351039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4)∀x(P(x)∨Q(x))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4490782" y="1743557"/>
            <a:ext cx="419100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5)P(c)∨Q(c)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4),US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792050" y="1563282"/>
            <a:ext cx="320757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1)∀x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P(x)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54" name="Text Box 10"/>
          <p:cNvSpPr txBox="1">
            <a:spLocks noChangeArrowheads="1"/>
          </p:cNvSpPr>
          <p:nvPr/>
        </p:nvSpPr>
        <p:spPr bwMode="auto">
          <a:xfrm>
            <a:off x="695740" y="2315625"/>
            <a:ext cx="347141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1),E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55" name="Text Box 11"/>
          <p:cNvSpPr txBox="1">
            <a:spLocks noChangeArrowheads="1"/>
          </p:cNvSpPr>
          <p:nvPr/>
        </p:nvSpPr>
        <p:spPr bwMode="auto">
          <a:xfrm>
            <a:off x="4490782" y="2708402"/>
            <a:ext cx="393278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6)Q(c)       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3),5),I,T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56" name="Text Box 12"/>
          <p:cNvSpPr txBox="1">
            <a:spLocks noChangeArrowheads="1"/>
          </p:cNvSpPr>
          <p:nvPr/>
        </p:nvSpPr>
        <p:spPr bwMode="auto">
          <a:xfrm>
            <a:off x="4514073" y="3848298"/>
            <a:ext cx="388620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7)∃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xQ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  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6),EG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58" name="Text Box 14"/>
          <p:cNvSpPr txBox="1">
            <a:spLocks noChangeArrowheads="1"/>
          </p:cNvSpPr>
          <p:nvPr/>
        </p:nvSpPr>
        <p:spPr bwMode="auto">
          <a:xfrm>
            <a:off x="701947" y="3179657"/>
            <a:ext cx="369944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P(c)  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2),ES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标注 2"/>
          <p:cNvSpPr/>
          <p:nvPr/>
        </p:nvSpPr>
        <p:spPr bwMode="auto">
          <a:xfrm>
            <a:off x="6655176" y="193233"/>
            <a:ext cx="1554971" cy="463846"/>
          </a:xfrm>
          <a:prstGeom prst="wedgeRectCallout">
            <a:avLst>
              <a:gd name="adj1" fmla="val -89993"/>
              <a:gd name="adj2" fmla="val 14520"/>
            </a:avLst>
          </a:prstGeom>
          <a:solidFill>
            <a:srgbClr val="99FF66"/>
          </a:solidFill>
          <a:ln w="127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三种方法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225686" y="734979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46023" y="130055"/>
            <a:ext cx="2858448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7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经典题目</a:t>
            </a: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3-</a:t>
            </a:r>
            <a:r>
              <a:rPr lang="zh-CN" alt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5174" y="1539133"/>
            <a:ext cx="9114767" cy="5318868"/>
            <a:chOff x="29233" y="2919429"/>
            <a:chExt cx="9114767" cy="222407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4374798" y="2919429"/>
              <a:ext cx="0" cy="2224071"/>
            </a:xfrm>
            <a:prstGeom prst="line">
              <a:avLst/>
            </a:prstGeom>
            <a:ln w="12700">
              <a:solidFill>
                <a:srgbClr val="0099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9233" y="2919429"/>
              <a:ext cx="9114767" cy="0"/>
            </a:xfrm>
            <a:prstGeom prst="line">
              <a:avLst/>
            </a:prstGeom>
            <a:ln w="12700">
              <a:solidFill>
                <a:srgbClr val="0099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3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1" grpId="0"/>
      <p:bldP spid="134152" grpId="0"/>
      <p:bldP spid="134153" grpId="0"/>
      <p:bldP spid="134154" grpId="0"/>
      <p:bldP spid="134155" grpId="0"/>
      <p:bldP spid="134156" grpId="0"/>
      <p:bldP spid="134158" grpId="0"/>
      <p:bldP spid="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00" name="Text Box 12"/>
          <p:cNvSpPr txBox="1">
            <a:spLocks noChangeArrowheads="1"/>
          </p:cNvSpPr>
          <p:nvPr/>
        </p:nvSpPr>
        <p:spPr bwMode="auto">
          <a:xfrm>
            <a:off x="675640" y="1611630"/>
            <a:ext cx="4682490" cy="52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1)∀x(P(x)∨Q(x))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102" name="Text Box 14"/>
          <p:cNvSpPr txBox="1">
            <a:spLocks noChangeArrowheads="1"/>
          </p:cNvSpPr>
          <p:nvPr/>
        </p:nvSpPr>
        <p:spPr bwMode="auto">
          <a:xfrm>
            <a:off x="474747" y="2508118"/>
            <a:ext cx="388620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2)P(a)∨Q(a)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1),US  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103" name="Text Box 15"/>
          <p:cNvSpPr txBox="1">
            <a:spLocks noChangeArrowheads="1"/>
          </p:cNvSpPr>
          <p:nvPr/>
        </p:nvSpPr>
        <p:spPr bwMode="auto">
          <a:xfrm>
            <a:off x="483726" y="3358431"/>
            <a:ext cx="388620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3)∀x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P(x)      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104" name="Text Box 16"/>
          <p:cNvSpPr txBox="1">
            <a:spLocks noChangeArrowheads="1"/>
          </p:cNvSpPr>
          <p:nvPr/>
        </p:nvSpPr>
        <p:spPr bwMode="auto">
          <a:xfrm>
            <a:off x="508992" y="4190291"/>
            <a:ext cx="377374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P(a)     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3),US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105" name="Text Box 17"/>
          <p:cNvSpPr txBox="1">
            <a:spLocks noChangeArrowheads="1"/>
          </p:cNvSpPr>
          <p:nvPr/>
        </p:nvSpPr>
        <p:spPr bwMode="auto">
          <a:xfrm>
            <a:off x="4584637" y="1691675"/>
            <a:ext cx="332524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5)Q(a)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2),4),I,T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106" name="Text Box 18"/>
          <p:cNvSpPr txBox="1">
            <a:spLocks noChangeArrowheads="1"/>
          </p:cNvSpPr>
          <p:nvPr/>
        </p:nvSpPr>
        <p:spPr bwMode="auto">
          <a:xfrm>
            <a:off x="4523925" y="3676967"/>
            <a:ext cx="3886201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7) ∃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xQ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    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6),I,T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4523925" y="2532646"/>
            <a:ext cx="3886201" cy="74084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6)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∀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xQ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5),EG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225686" y="734979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燕尾形 18"/>
          <p:cNvSpPr/>
          <p:nvPr/>
        </p:nvSpPr>
        <p:spPr>
          <a:xfrm>
            <a:off x="1146023" y="130055"/>
            <a:ext cx="2858448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7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经典题目</a:t>
            </a:r>
            <a:r>
              <a:rPr lang="en-US" altLang="zh-CN" sz="2000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3-</a:t>
            </a: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03044" y="691154"/>
            <a:ext cx="680126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pt-B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∀</a:t>
            </a:r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x(P(x)∨Q(x)), ∀x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P(x) </a:t>
            </a:r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∃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xQ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-59682" y="1475363"/>
            <a:ext cx="107136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证明：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5174" y="1539133"/>
            <a:ext cx="9114767" cy="5318868"/>
            <a:chOff x="29233" y="2919429"/>
            <a:chExt cx="9114767" cy="2224071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4374798" y="2919429"/>
              <a:ext cx="0" cy="2224071"/>
            </a:xfrm>
            <a:prstGeom prst="line">
              <a:avLst/>
            </a:prstGeom>
            <a:ln w="12700">
              <a:solidFill>
                <a:srgbClr val="0099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9233" y="2919429"/>
              <a:ext cx="9114767" cy="0"/>
            </a:xfrm>
            <a:prstGeom prst="line">
              <a:avLst/>
            </a:prstGeom>
            <a:ln w="12700">
              <a:solidFill>
                <a:srgbClr val="0099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标注 25"/>
          <p:cNvSpPr/>
          <p:nvPr/>
        </p:nvSpPr>
        <p:spPr bwMode="auto">
          <a:xfrm>
            <a:off x="5207541" y="5485079"/>
            <a:ext cx="3709481" cy="463846"/>
          </a:xfrm>
          <a:prstGeom prst="wedgeRectCallout">
            <a:avLst>
              <a:gd name="adj1" fmla="val -71636"/>
              <a:gd name="adj2" fmla="val 32696"/>
            </a:avLst>
          </a:prstGeom>
          <a:solidFill>
            <a:srgbClr val="99FF66"/>
          </a:solidFill>
          <a:ln w="127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第三种方法  反证法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0" grpId="0" bldLvl="0" animBg="1"/>
      <p:bldP spid="89102" grpId="0"/>
      <p:bldP spid="89103" grpId="0"/>
      <p:bldP spid="89104" grpId="0"/>
      <p:bldP spid="89105" grpId="0"/>
      <p:bldP spid="89106" grpId="0"/>
      <p:bldP spid="15" grpId="0"/>
      <p:bldP spid="2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33" name="Text Box 21"/>
          <p:cNvSpPr txBox="1">
            <a:spLocks noChangeArrowheads="1"/>
          </p:cNvSpPr>
          <p:nvPr/>
        </p:nvSpPr>
        <p:spPr bwMode="auto">
          <a:xfrm>
            <a:off x="-13557" y="1462089"/>
            <a:ext cx="123924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证明：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134" name="Text Box 22"/>
          <p:cNvSpPr txBox="1">
            <a:spLocks noChangeArrowheads="1"/>
          </p:cNvSpPr>
          <p:nvPr/>
        </p:nvSpPr>
        <p:spPr bwMode="auto">
          <a:xfrm>
            <a:off x="969660" y="1505621"/>
            <a:ext cx="3276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∃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xQ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     </a:t>
            </a:r>
            <a:r>
              <a: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反证</a:t>
            </a:r>
            <a:endParaRPr lang="zh-CN" altLang="en-US" sz="2800" b="1" dirty="0">
              <a:solidFill>
                <a:srgbClr val="A5002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812564" y="2382210"/>
            <a:ext cx="3557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∀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       1),E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780673" y="3211875"/>
            <a:ext cx="327479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Q(a)        2),US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627004" y="4037926"/>
            <a:ext cx="352618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 ∀x(P(x)∨Q(x))   P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520021" y="4916938"/>
            <a:ext cx="359826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5) P(a)∨Q(a)    4),US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139" name="Text Box 27"/>
          <p:cNvSpPr txBox="1">
            <a:spLocks noChangeArrowheads="1"/>
          </p:cNvSpPr>
          <p:nvPr/>
        </p:nvSpPr>
        <p:spPr bwMode="auto">
          <a:xfrm>
            <a:off x="4707593" y="1632529"/>
            <a:ext cx="307992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6)P(a)     3),5),I,T   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140" name="Text Box 28"/>
          <p:cNvSpPr txBox="1">
            <a:spLocks noChangeArrowheads="1"/>
          </p:cNvSpPr>
          <p:nvPr/>
        </p:nvSpPr>
        <p:spPr bwMode="auto">
          <a:xfrm>
            <a:off x="4729679" y="2563795"/>
            <a:ext cx="299735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7)∀x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P(x)         P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141" name="Text Box 29"/>
          <p:cNvSpPr txBox="1">
            <a:spLocks noChangeArrowheads="1"/>
          </p:cNvSpPr>
          <p:nvPr/>
        </p:nvSpPr>
        <p:spPr bwMode="auto">
          <a:xfrm>
            <a:off x="4714877" y="3445294"/>
            <a:ext cx="301215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8)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P(a)     7),US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142" name="Text Box 30"/>
          <p:cNvSpPr txBox="1">
            <a:spLocks noChangeArrowheads="1"/>
          </p:cNvSpPr>
          <p:nvPr/>
        </p:nvSpPr>
        <p:spPr bwMode="auto">
          <a:xfrm>
            <a:off x="4369564" y="4403317"/>
            <a:ext cx="4153202" cy="525401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9)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P(a)∧P(a)   6),8),I,T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766642" y="708445"/>
            <a:ext cx="737918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证明：</a:t>
            </a:r>
            <a:r>
              <a:rPr lang="zh-CN" altLang="pt-B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∀</a:t>
            </a:r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x(P(x)∨Q(x)), ∀x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P(x) </a:t>
            </a:r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∃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xQ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4572001" y="5103851"/>
            <a:ext cx="2529681" cy="0"/>
          </a:xfrm>
          <a:prstGeom prst="line">
            <a:avLst/>
          </a:prstGeom>
          <a:noFill/>
          <a:ln w="603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>
          <a:xfrm>
            <a:off x="1225686" y="734979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燕尾形 18"/>
          <p:cNvSpPr/>
          <p:nvPr/>
        </p:nvSpPr>
        <p:spPr>
          <a:xfrm>
            <a:off x="1041323" y="130055"/>
            <a:ext cx="3425978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7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经典题目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3-</a:t>
            </a:r>
            <a:r>
              <a:rPr lang="zh-CN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34" grpId="0"/>
      <p:bldP spid="90135" grpId="0"/>
      <p:bldP spid="90136" grpId="0"/>
      <p:bldP spid="90137" grpId="0"/>
      <p:bldP spid="90138" grpId="0"/>
      <p:bldP spid="90139" grpId="0"/>
      <p:bldP spid="90140" grpId="0"/>
      <p:bldP spid="90141" grpId="0"/>
      <p:bldP spid="901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900112" y="685800"/>
            <a:ext cx="5043488" cy="3455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95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讨论下列原子命题。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95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王二是大学生。          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95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2&gt;5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95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南京位于武汉与上海之间。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1524000" y="2286000"/>
            <a:ext cx="609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2286000" y="2286000"/>
            <a:ext cx="12954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1752600" y="3048000"/>
            <a:ext cx="2286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2286000" y="3962400"/>
            <a:ext cx="5334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3810000" y="3962400"/>
            <a:ext cx="2286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4876800" y="3962400"/>
            <a:ext cx="685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1601787" y="3962400"/>
            <a:ext cx="608013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3048000" y="3962400"/>
            <a:ext cx="609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4191000" y="3962400"/>
            <a:ext cx="533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1371600" y="3048000"/>
            <a:ext cx="304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1981200" y="3048000"/>
            <a:ext cx="304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3948117" y="1644649"/>
            <a:ext cx="1385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P(a)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4024317" y="2482849"/>
            <a:ext cx="23764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Q(a,b)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5700712" y="3429000"/>
            <a:ext cx="24526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a,b,c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78" name="AutoShape 22"/>
          <p:cNvSpPr>
            <a:spLocks noChangeArrowheads="1"/>
          </p:cNvSpPr>
          <p:nvPr/>
        </p:nvSpPr>
        <p:spPr bwMode="auto">
          <a:xfrm>
            <a:off x="5483229" y="1219202"/>
            <a:ext cx="2365375" cy="763588"/>
          </a:xfrm>
          <a:prstGeom prst="wedgeRoundRectCallout">
            <a:avLst>
              <a:gd name="adj1" fmla="val -80199"/>
              <a:gd name="adj2" fmla="val 50000"/>
              <a:gd name="adj3" fmla="val 16667"/>
            </a:avLst>
          </a:prstGeom>
          <a:solidFill>
            <a:srgbClr val="FFFF99"/>
          </a:solidFill>
          <a:ln w="127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一元谓词</a:t>
            </a:r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79" name="AutoShape 23"/>
          <p:cNvSpPr>
            <a:spLocks noChangeArrowheads="1"/>
          </p:cNvSpPr>
          <p:nvPr/>
        </p:nvSpPr>
        <p:spPr bwMode="auto">
          <a:xfrm>
            <a:off x="6092829" y="2132013"/>
            <a:ext cx="2365375" cy="763587"/>
          </a:xfrm>
          <a:prstGeom prst="wedgeRoundRectCallout">
            <a:avLst>
              <a:gd name="adj1" fmla="val -80199"/>
              <a:gd name="adj2" fmla="val 50000"/>
              <a:gd name="adj3" fmla="val 16667"/>
            </a:avLst>
          </a:prstGeom>
          <a:solidFill>
            <a:srgbClr val="FFFF99"/>
          </a:solidFill>
          <a:ln w="127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二元谓词</a:t>
            </a:r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80" name="AutoShape 24"/>
          <p:cNvSpPr>
            <a:spLocks noChangeArrowheads="1"/>
          </p:cNvSpPr>
          <p:nvPr/>
        </p:nvSpPr>
        <p:spPr bwMode="auto">
          <a:xfrm>
            <a:off x="7162800" y="3960813"/>
            <a:ext cx="1981200" cy="763587"/>
          </a:xfrm>
          <a:prstGeom prst="wedgeRoundRectCallout">
            <a:avLst>
              <a:gd name="adj1" fmla="val -96796"/>
              <a:gd name="adj2" fmla="val -52287"/>
              <a:gd name="adj3" fmla="val 16667"/>
            </a:avLst>
          </a:prstGeom>
          <a:solidFill>
            <a:srgbClr val="FFFF99"/>
          </a:solidFill>
          <a:ln w="127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三元谓词</a:t>
            </a:r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81" name="AutoShape 25"/>
          <p:cNvSpPr>
            <a:spLocks noChangeArrowheads="1"/>
          </p:cNvSpPr>
          <p:nvPr/>
        </p:nvSpPr>
        <p:spPr bwMode="auto">
          <a:xfrm>
            <a:off x="2590800" y="5638800"/>
            <a:ext cx="3276600" cy="914400"/>
          </a:xfrm>
          <a:prstGeom prst="wedgeRectCallout">
            <a:avLst>
              <a:gd name="adj1" fmla="val -73111"/>
              <a:gd name="adj2" fmla="val 82468"/>
            </a:avLst>
          </a:prstGeom>
          <a:solidFill>
            <a:srgbClr val="CCFFFF"/>
          </a:solidFill>
          <a:ln w="127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元谓词</a:t>
            </a:r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82" name="AutoShape 26"/>
          <p:cNvSpPr>
            <a:spLocks noChangeArrowheads="1"/>
          </p:cNvSpPr>
          <p:nvPr/>
        </p:nvSpPr>
        <p:spPr bwMode="auto">
          <a:xfrm>
            <a:off x="228600" y="4191000"/>
            <a:ext cx="2819400" cy="1295400"/>
          </a:xfrm>
          <a:prstGeom prst="cloudCallout">
            <a:avLst>
              <a:gd name="adj1" fmla="val 117907"/>
              <a:gd name="adj2" fmla="val 58824"/>
            </a:avLst>
          </a:prstGeom>
          <a:solidFill>
            <a:srgbClr val="FF99CC"/>
          </a:solidFill>
          <a:ln w="1270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40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顺序不能随意调换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38200" y="152400"/>
            <a:ext cx="1409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举例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6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20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1" dur="20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6" dur="20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" dur="20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2" dur="2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" dur="20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/>
      <p:bldP spid="19464" grpId="0" animBg="1"/>
      <p:bldP spid="19465" grpId="0" animBg="1"/>
      <p:bldP spid="19466" grpId="0" animBg="1"/>
      <p:bldP spid="19467" grpId="0" animBg="1"/>
      <p:bldP spid="19468" grpId="0" animBg="1"/>
      <p:bldP spid="19469" grpId="0" animBg="1"/>
      <p:bldP spid="19469" grpId="1" animBg="1"/>
      <p:bldP spid="19470" grpId="0" animBg="1"/>
      <p:bldP spid="19470" grpId="1" animBg="1"/>
      <p:bldP spid="19471" grpId="0" animBg="1"/>
      <p:bldP spid="19471" grpId="1" animBg="1"/>
      <p:bldP spid="19473" grpId="0" animBg="1"/>
      <p:bldP spid="19474" grpId="0" animBg="1"/>
      <p:bldP spid="19475" grpId="0"/>
      <p:bldP spid="19476" grpId="0"/>
      <p:bldP spid="19477" grpId="0"/>
      <p:bldP spid="19478" grpId="0" animBg="1"/>
      <p:bldP spid="19479" grpId="0" animBg="1"/>
      <p:bldP spid="19480" grpId="0" animBg="1"/>
      <p:bldP spid="19481" grpId="0" animBg="1"/>
      <p:bldP spid="1948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290514" y="784226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897549" y="547537"/>
            <a:ext cx="7635698" cy="138717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证明推理：所有的有理数都是实数。并非所有的有理数都是自然数，故有些实数不是自然数。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3239" y="2192577"/>
            <a:ext cx="9027543" cy="1543492"/>
            <a:chOff x="193239" y="1644432"/>
            <a:chExt cx="8581110" cy="1157619"/>
          </a:xfrm>
        </p:grpSpPr>
        <p:sp>
          <p:nvSpPr>
            <p:cNvPr id="136200" name="Text Box 8"/>
            <p:cNvSpPr txBox="1">
              <a:spLocks noChangeArrowheads="1"/>
            </p:cNvSpPr>
            <p:nvPr/>
          </p:nvSpPr>
          <p:spPr bwMode="auto">
            <a:xfrm>
              <a:off x="193239" y="1644432"/>
              <a:ext cx="8581110" cy="5556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证明：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令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P(x):x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是有理数，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Q(x)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是实数，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R(x)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是自然数</a:t>
              </a:r>
              <a:endPara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6201" name="Text Box 9"/>
            <p:cNvSpPr txBox="1">
              <a:spLocks noChangeArrowheads="1"/>
            </p:cNvSpPr>
            <p:nvPr/>
          </p:nvSpPr>
          <p:spPr bwMode="auto">
            <a:xfrm>
              <a:off x="271059" y="2408000"/>
              <a:ext cx="1684311" cy="394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603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符号化为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：</a:t>
              </a: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6202" name="Text Box 10"/>
          <p:cNvSpPr txBox="1">
            <a:spLocks noChangeArrowheads="1"/>
          </p:cNvSpPr>
          <p:nvPr/>
        </p:nvSpPr>
        <p:spPr bwMode="auto">
          <a:xfrm>
            <a:off x="2048138" y="3219315"/>
            <a:ext cx="264076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x(P(x)Q(x)),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2028684" y="4066701"/>
            <a:ext cx="278824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x(P(x)R(x))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6204" name="Text Box 12"/>
          <p:cNvSpPr txBox="1">
            <a:spLocks noChangeArrowheads="1"/>
          </p:cNvSpPr>
          <p:nvPr/>
        </p:nvSpPr>
        <p:spPr bwMode="auto">
          <a:xfrm>
            <a:off x="4806906" y="3578590"/>
            <a:ext cx="300464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x(Q(x)R(x))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015351" y="4976729"/>
            <a:ext cx="2770608" cy="525401"/>
          </a:xfrm>
          <a:prstGeom prst="rect">
            <a:avLst/>
          </a:prstGeom>
          <a:solidFill>
            <a:srgbClr val="99FF66"/>
          </a:solidFill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x(P(x)  R(x))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225686" y="734979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燕尾形 15"/>
          <p:cNvSpPr/>
          <p:nvPr/>
        </p:nvSpPr>
        <p:spPr>
          <a:xfrm>
            <a:off x="1146023" y="130055"/>
            <a:ext cx="3571893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7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谓词逻辑推理</a:t>
            </a:r>
            <a:r>
              <a:rPr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应用</a:t>
            </a:r>
            <a:endParaRPr lang="zh-CN" altLang="en-US" sz="2400" b="1" dirty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2" grpId="0"/>
      <p:bldP spid="136203" grpId="0"/>
      <p:bldP spid="136204" grpId="0"/>
      <p:bldP spid="1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29560" y="1409511"/>
            <a:ext cx="4137592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证明：</a:t>
            </a:r>
            <a:endParaRPr lang="en-US" altLang="zh-CN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1)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x(P(x)R(x))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280480" y="2684467"/>
            <a:ext cx="396805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x(P(x)R(x))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1),E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1230854" y="2459532"/>
            <a:ext cx="18182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/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291831" y="3408047"/>
            <a:ext cx="419100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3)P(c)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R(c)  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2),ES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4379071" y="1658448"/>
            <a:ext cx="378851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6)x(P(x)Q(x))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4392043" y="2477113"/>
            <a:ext cx="441849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7)P(c)Q(c)      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6),US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298316" y="4331754"/>
            <a:ext cx="407648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4)P(c)              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3),I,T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298316" y="5166013"/>
            <a:ext cx="403998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R(c)          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3),I,T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4420415" y="3288706"/>
            <a:ext cx="465093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8)Q(c)               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4),7),I,T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4521740" y="4242205"/>
            <a:ext cx="4622259" cy="525401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9)Q(c)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R(c)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5),8),I,T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>
            <a:off x="4374799" y="5166014"/>
            <a:ext cx="510540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10)x(Q(x)R(x))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9),UG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" name="燕尾形 18"/>
          <p:cNvSpPr/>
          <p:nvPr/>
        </p:nvSpPr>
        <p:spPr>
          <a:xfrm>
            <a:off x="1146024" y="130055"/>
            <a:ext cx="2254795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7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谓词推理</a:t>
            </a:r>
            <a:endParaRPr lang="zh-CN" alt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696677" y="694115"/>
            <a:ext cx="228650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x(P(x)Q(x)),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5183053" y="694114"/>
            <a:ext cx="259908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x(Q(x)R(x))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225686" y="678776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2894157" y="685468"/>
            <a:ext cx="24131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x(P(x)R(x))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9234" y="1469958"/>
            <a:ext cx="9160163" cy="5388043"/>
            <a:chOff x="29233" y="2919429"/>
            <a:chExt cx="9160163" cy="2224071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4374798" y="2919429"/>
              <a:ext cx="0" cy="2224071"/>
            </a:xfrm>
            <a:prstGeom prst="line">
              <a:avLst/>
            </a:prstGeom>
            <a:ln w="12700">
              <a:solidFill>
                <a:srgbClr val="0099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29233" y="2919429"/>
              <a:ext cx="9160163" cy="0"/>
            </a:xfrm>
            <a:prstGeom prst="line">
              <a:avLst/>
            </a:prstGeom>
            <a:ln w="12700">
              <a:solidFill>
                <a:srgbClr val="0099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/>
      <p:bldP spid="137223" grpId="0"/>
      <p:bldP spid="137225" grpId="0"/>
      <p:bldP spid="137226" grpId="0"/>
      <p:bldP spid="137227" grpId="0"/>
      <p:bldP spid="137228" grpId="0"/>
      <p:bldP spid="137229" grpId="0"/>
      <p:bldP spid="137230" grpId="0"/>
      <p:bldP spid="137231" grpId="0" animBg="1"/>
      <p:bldP spid="13723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1129033" y="812190"/>
            <a:ext cx="6645066" cy="26798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证明推理：</a:t>
            </a:r>
            <a:endParaRPr lang="en-US" altLang="zh-CN" sz="28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每个大学生不是文科生就是理工科学生；</a:t>
            </a:r>
            <a:endParaRPr lang="zh-CN" altLang="en-US" sz="28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小明不是理工科学生，但他是三好学生；</a:t>
            </a:r>
            <a:endParaRPr lang="en-US" altLang="zh-CN" sz="28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如果小明是大学生，则他是文科生。</a:t>
            </a:r>
            <a:endParaRPr lang="zh-CN" altLang="en-US" sz="28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1146024" y="130055"/>
            <a:ext cx="3305542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7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谓词推理</a:t>
            </a: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个体常元</a:t>
            </a:r>
            <a:endParaRPr lang="zh-CN" alt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225686" y="678776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blinds dir="vert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520601" y="766303"/>
            <a:ext cx="8283335" cy="203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证明：令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G(x):x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是大学生，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是文科生，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是理工科学生，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是三好学生，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：小明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164615" y="3754227"/>
            <a:ext cx="125897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符号化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8249" name="Text Box 9"/>
          <p:cNvSpPr txBox="1">
            <a:spLocks noChangeArrowheads="1"/>
          </p:cNvSpPr>
          <p:nvPr/>
        </p:nvSpPr>
        <p:spPr bwMode="auto">
          <a:xfrm>
            <a:off x="1480758" y="3713192"/>
            <a:ext cx="4383229" cy="586957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x(G(x)(W(x)L(x)))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>
            <a:off x="1480758" y="4714096"/>
            <a:ext cx="2180703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L(a)S(a)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8251" name="Text Box 11"/>
          <p:cNvSpPr txBox="1">
            <a:spLocks noChangeArrowheads="1"/>
          </p:cNvSpPr>
          <p:nvPr/>
        </p:nvSpPr>
        <p:spPr bwMode="auto">
          <a:xfrm>
            <a:off x="5863986" y="4290798"/>
            <a:ext cx="2677634" cy="586957"/>
          </a:xfrm>
          <a:prstGeom prst="rect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G(a)W(a)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1146024" y="130055"/>
            <a:ext cx="3273576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7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谓词推理</a:t>
            </a: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个体常元</a:t>
            </a:r>
            <a:endParaRPr lang="zh-CN" alt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225686" y="678776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7" grpId="0"/>
      <p:bldP spid="138248" grpId="0"/>
      <p:bldP spid="138249" grpId="0" animBg="1"/>
      <p:bldP spid="138250" grpId="0"/>
      <p:bldP spid="138251" grpId="0" animBg="1"/>
      <p:bldP spid="138251" grpId="1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442914" y="860426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631701" y="1614489"/>
            <a:ext cx="29020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2)L(a)S(a)     P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714881" y="832925"/>
            <a:ext cx="273694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1)G(a)            CP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274" name="Text Box 10"/>
          <p:cNvSpPr txBox="1">
            <a:spLocks noChangeArrowheads="1"/>
          </p:cNvSpPr>
          <p:nvPr/>
        </p:nvSpPr>
        <p:spPr bwMode="auto">
          <a:xfrm>
            <a:off x="638680" y="3298707"/>
            <a:ext cx="3352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4)S(a)       2),I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666600" y="2452689"/>
            <a:ext cx="3429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3)L(a)       2),I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464760" y="4222414"/>
            <a:ext cx="492344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5)x(G(x)(W(x)  L(x)))    P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9277" name="Text Box 13"/>
          <p:cNvSpPr txBox="1">
            <a:spLocks noChangeArrowheads="1"/>
          </p:cNvSpPr>
          <p:nvPr/>
        </p:nvSpPr>
        <p:spPr bwMode="auto">
          <a:xfrm>
            <a:off x="4166561" y="852489"/>
            <a:ext cx="478718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6)G(a)(W(a) L(a))    5),US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9278" name="Text Box 14"/>
          <p:cNvSpPr txBox="1">
            <a:spLocks noChangeArrowheads="1"/>
          </p:cNvSpPr>
          <p:nvPr/>
        </p:nvSpPr>
        <p:spPr bwMode="auto">
          <a:xfrm>
            <a:off x="4124101" y="1845667"/>
            <a:ext cx="468606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7)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W(a)L(a)       1),6),I,T      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9279" name="Text Box 15"/>
          <p:cNvSpPr txBox="1">
            <a:spLocks noChangeArrowheads="1"/>
          </p:cNvSpPr>
          <p:nvPr/>
        </p:nvSpPr>
        <p:spPr bwMode="auto">
          <a:xfrm>
            <a:off x="4178200" y="2839761"/>
            <a:ext cx="295655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8)W(a)     3),7),I,T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280" name="Text Box 16"/>
          <p:cNvSpPr txBox="1">
            <a:spLocks noChangeArrowheads="1"/>
          </p:cNvSpPr>
          <p:nvPr/>
        </p:nvSpPr>
        <p:spPr bwMode="auto">
          <a:xfrm>
            <a:off x="2971800" y="5181601"/>
            <a:ext cx="5638800" cy="525401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9)G(a)W(a)   1),8),CP,I,T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1146024" y="130055"/>
            <a:ext cx="2789831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7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谓词推理</a:t>
            </a:r>
            <a:endParaRPr lang="zh-CN" altLang="en-US" sz="2800" b="1" dirty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225686" y="678776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1" grpId="0"/>
      <p:bldP spid="139273" grpId="0"/>
      <p:bldP spid="139274" grpId="0"/>
      <p:bldP spid="139275" grpId="0"/>
      <p:bldP spid="139276" grpId="0"/>
      <p:bldP spid="139277" grpId="0"/>
      <p:bldP spid="139278" grpId="0"/>
      <p:bldP spid="139279" grpId="0"/>
      <p:bldP spid="13928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225686" y="734979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748" y="4865"/>
            <a:ext cx="714475" cy="990739"/>
          </a:xfrm>
          <a:prstGeom prst="rect">
            <a:avLst/>
          </a:prstGeom>
        </p:spPr>
      </p:pic>
      <p:sp>
        <p:nvSpPr>
          <p:cNvPr id="10" name="燕尾形 9"/>
          <p:cNvSpPr/>
          <p:nvPr/>
        </p:nvSpPr>
        <p:spPr>
          <a:xfrm>
            <a:off x="1146027" y="130055"/>
            <a:ext cx="1778761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algn="ctr" defTabSz="6877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教学小结</a:t>
            </a:r>
            <a:endParaRPr lang="zh-CN" altLang="en-US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29685" y="977827"/>
            <a:ext cx="792000" cy="1056000"/>
            <a:chOff x="4157228" y="3968984"/>
            <a:chExt cx="792000" cy="792000"/>
          </a:xfrm>
        </p:grpSpPr>
        <p:sp>
          <p:nvSpPr>
            <p:cNvPr id="17" name="MH_Other_2"/>
            <p:cNvSpPr/>
            <p:nvPr>
              <p:custDataLst>
                <p:tags r:id="rId2"/>
              </p:custDataLst>
            </p:nvPr>
          </p:nvSpPr>
          <p:spPr>
            <a:xfrm>
              <a:off x="4157228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MH_Title_1"/>
            <p:cNvSpPr/>
            <p:nvPr>
              <p:custDataLst>
                <p:tags r:id="rId3"/>
              </p:custDataLst>
            </p:nvPr>
          </p:nvSpPr>
          <p:spPr>
            <a:xfrm>
              <a:off x="4301244" y="4094984"/>
              <a:ext cx="540000" cy="540000"/>
            </a:xfrm>
            <a:prstGeom prst="ellipse">
              <a:avLst/>
            </a:prstGeom>
            <a:solidFill>
              <a:srgbClr val="00990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1600" dirty="0">
                  <a:latin typeface="Impact" panose="020B0806030902050204" pitchFamily="34" charset="0"/>
                </a:rPr>
                <a:t>01</a:t>
              </a:r>
              <a:endParaRPr lang="en-US" altLang="zh-CN" sz="1600" dirty="0">
                <a:latin typeface="Impact" panose="020B0806030902050204" pitchFamily="34" charset="0"/>
              </a:endParaRPr>
            </a:p>
          </p:txBody>
        </p:sp>
      </p:grpSp>
      <p:sp>
        <p:nvSpPr>
          <p:cNvPr id="19" name="MH_Text_1"/>
          <p:cNvSpPr/>
          <p:nvPr>
            <p:custDataLst>
              <p:tags r:id="rId4"/>
            </p:custDataLst>
          </p:nvPr>
        </p:nvSpPr>
        <p:spPr>
          <a:xfrm>
            <a:off x="1675830" y="1159590"/>
            <a:ext cx="5042217" cy="721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>
              <a:lnSpc>
                <a:spcPct val="120000"/>
              </a:lnSpc>
              <a:buClr>
                <a:schemeClr val="accent2"/>
              </a:buClr>
            </a:pP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 谓词逻辑的蕴涵推理</a:t>
            </a:r>
            <a:endParaRPr lang="en-US" altLang="zh-CN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22147" y="4472113"/>
            <a:ext cx="7919484" cy="1056000"/>
            <a:chOff x="1187624" y="2859870"/>
            <a:chExt cx="7919484" cy="792000"/>
          </a:xfrm>
        </p:grpSpPr>
        <p:grpSp>
          <p:nvGrpSpPr>
            <p:cNvPr id="21" name="组合 20"/>
            <p:cNvGrpSpPr/>
            <p:nvPr/>
          </p:nvGrpSpPr>
          <p:grpSpPr>
            <a:xfrm>
              <a:off x="1187624" y="2859870"/>
              <a:ext cx="792000" cy="792000"/>
              <a:chOff x="4157228" y="2907513"/>
              <a:chExt cx="792000" cy="792000"/>
            </a:xfrm>
          </p:grpSpPr>
          <p:sp>
            <p:nvSpPr>
              <p:cNvPr id="23" name="MH_Other_2"/>
              <p:cNvSpPr/>
              <p:nvPr>
                <p:custDataLst>
                  <p:tags r:id="rId5"/>
                </p:custDataLst>
              </p:nvPr>
            </p:nvSpPr>
            <p:spPr>
              <a:xfrm>
                <a:off x="4157228" y="2907513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MH_Title_1"/>
              <p:cNvSpPr/>
              <p:nvPr>
                <p:custDataLst>
                  <p:tags r:id="rId6"/>
                </p:custDataLst>
              </p:nvPr>
            </p:nvSpPr>
            <p:spPr>
              <a:xfrm>
                <a:off x="4283228" y="3015497"/>
                <a:ext cx="540000" cy="540000"/>
              </a:xfrm>
              <a:prstGeom prst="ellipse">
                <a:avLst/>
              </a:prstGeom>
              <a:solidFill>
                <a:srgbClr val="00990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dirty="0">
                    <a:latin typeface="Impact" panose="020B0806030902050204" pitchFamily="34" charset="0"/>
                  </a:rPr>
                  <a:t>03</a:t>
                </a:r>
                <a:endParaRPr lang="en-US" altLang="zh-CN" sz="1600" dirty="0"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22" name="MH_Text_1"/>
            <p:cNvSpPr/>
            <p:nvPr>
              <p:custDataLst>
                <p:tags r:id="rId7"/>
              </p:custDataLst>
            </p:nvPr>
          </p:nvSpPr>
          <p:spPr>
            <a:xfrm>
              <a:off x="1979711" y="2966587"/>
              <a:ext cx="7127397" cy="5412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19989" tIns="0" rIns="119989" bIns="0" rtlCol="0" anchor="t">
              <a:noAutofit/>
            </a:bodyPr>
            <a:lstStyle/>
            <a:p>
              <a:pPr>
                <a:lnSpc>
                  <a:spcPct val="120000"/>
                </a:lnSpc>
                <a:buClr>
                  <a:schemeClr val="accent1"/>
                </a:buClr>
              </a:pPr>
              <a:r>
                <a:rPr lang="zh-CN" altLang="en-US" sz="28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+mn-ea"/>
                  <a:sym typeface="+mn-lt"/>
                </a:rPr>
                <a:t>培养逻辑思维能力和对实际问题 的应用能力</a:t>
              </a:r>
              <a:endPara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22147" y="2268193"/>
            <a:ext cx="6584802" cy="1836492"/>
            <a:chOff x="1115616" y="1730460"/>
            <a:chExt cx="6097038" cy="1377369"/>
          </a:xfrm>
        </p:grpSpPr>
        <p:grpSp>
          <p:nvGrpSpPr>
            <p:cNvPr id="27" name="组合 26"/>
            <p:cNvGrpSpPr/>
            <p:nvPr/>
          </p:nvGrpSpPr>
          <p:grpSpPr>
            <a:xfrm>
              <a:off x="1115616" y="1883510"/>
              <a:ext cx="792000" cy="792000"/>
              <a:chOff x="4101215" y="3894832"/>
              <a:chExt cx="792000" cy="792000"/>
            </a:xfrm>
          </p:grpSpPr>
          <p:sp>
            <p:nvSpPr>
              <p:cNvPr id="30" name="MH_Other_2"/>
              <p:cNvSpPr/>
              <p:nvPr>
                <p:custDataLst>
                  <p:tags r:id="rId8"/>
                </p:custDataLst>
              </p:nvPr>
            </p:nvSpPr>
            <p:spPr>
              <a:xfrm>
                <a:off x="4101215" y="3894832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MH_Title_1"/>
              <p:cNvSpPr/>
              <p:nvPr>
                <p:custDataLst>
                  <p:tags r:id="rId9"/>
                </p:custDataLst>
              </p:nvPr>
            </p:nvSpPr>
            <p:spPr>
              <a:xfrm>
                <a:off x="4233134" y="4015874"/>
                <a:ext cx="540000" cy="540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dirty="0">
                    <a:latin typeface="Impact" panose="020B0806030902050204" pitchFamily="34" charset="0"/>
                  </a:rPr>
                  <a:t>02</a:t>
                </a:r>
                <a:endParaRPr lang="en-US" altLang="zh-CN" sz="1600" dirty="0"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28" name="MH_Text_1"/>
            <p:cNvSpPr/>
            <p:nvPr>
              <p:custDataLst>
                <p:tags r:id="rId10"/>
              </p:custDataLst>
            </p:nvPr>
          </p:nvSpPr>
          <p:spPr>
            <a:xfrm>
              <a:off x="1980196" y="1769350"/>
              <a:ext cx="3657778" cy="13384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19989" tIns="0" rIns="119989" bIns="0" rtlCol="0" anchor="t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</a:pPr>
              <a:r>
                <a:rPr lang="zh-CN" altLang="en-US" sz="32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+mn-ea"/>
                  <a:sym typeface="+mn-lt"/>
                </a:rPr>
                <a:t>消去</a:t>
              </a:r>
              <a:r>
                <a:rPr lang="en-US" altLang="zh-CN" sz="32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+mn-ea"/>
                  <a:sym typeface="+mn-lt"/>
                </a:rPr>
                <a:t>/</a:t>
              </a:r>
              <a:r>
                <a:rPr lang="zh-CN" altLang="en-US" sz="32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+mn-ea"/>
                  <a:sym typeface="+mn-lt"/>
                </a:rPr>
                <a:t>添加规则</a:t>
              </a:r>
              <a:endParaRPr lang="en-US" altLang="zh-CN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buClr>
                  <a:schemeClr val="accent1"/>
                </a:buClr>
              </a:pPr>
              <a:r>
                <a:rPr lang="zh-CN" altLang="en-US" sz="32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+mn-ea"/>
                  <a:sym typeface="+mn-lt"/>
                </a:rPr>
                <a:t>经典题目推理</a:t>
              </a:r>
              <a:endParaRPr lang="en-US" altLang="zh-CN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29" name="爆炸形 1 28"/>
            <p:cNvSpPr/>
            <p:nvPr/>
          </p:nvSpPr>
          <p:spPr>
            <a:xfrm>
              <a:off x="5417737" y="1730460"/>
              <a:ext cx="1794917" cy="1310798"/>
            </a:xfrm>
            <a:prstGeom prst="irregularSeal1">
              <a:avLst/>
            </a:prstGeom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356731" y="1150999"/>
            <a:ext cx="344386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赵子龙救出阿斗。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335091" y="2681290"/>
            <a:ext cx="5268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如果你不出去，我就不进来。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371603" y="4281490"/>
            <a:ext cx="514946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 123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是偶数当且仅当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整除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123.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1827213" y="1676400"/>
            <a:ext cx="1065212" cy="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3581400" y="1676400"/>
            <a:ext cx="838200" cy="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2514600" y="3200400"/>
            <a:ext cx="381000" cy="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4343400" y="3200400"/>
            <a:ext cx="381000" cy="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1828800" y="4800600"/>
            <a:ext cx="609600" cy="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4800600" y="4800600"/>
            <a:ext cx="381000" cy="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3048000" y="1676400"/>
            <a:ext cx="4572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2590800" y="1912999"/>
            <a:ext cx="230028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3352800" y="3276600"/>
            <a:ext cx="6858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5334000" y="3200400"/>
            <a:ext cx="8382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2362201" y="3397249"/>
            <a:ext cx="35814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P(a)→ 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Q(b)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2590800" y="4800600"/>
            <a:ext cx="9144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5257800" y="4800600"/>
            <a:ext cx="5334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2819400" y="5029200"/>
            <a:ext cx="2666996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R(a)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B(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b,a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723900" y="185439"/>
            <a:ext cx="297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谓词与个体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3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 animBg="1"/>
      <p:bldP spid="20490" grpId="0" animBg="1"/>
      <p:bldP spid="20491" grpId="0" animBg="1"/>
      <p:bldP spid="20492" grpId="0" animBg="1"/>
      <p:bldP spid="20493" grpId="0" animBg="1"/>
      <p:bldP spid="20494" grpId="0" animBg="1"/>
      <p:bldP spid="20495" grpId="0" animBg="1"/>
      <p:bldP spid="20496" grpId="0"/>
      <p:bldP spid="20497" grpId="0" animBg="1"/>
      <p:bldP spid="20498" grpId="0" animBg="1"/>
      <p:bldP spid="20499" grpId="0"/>
      <p:bldP spid="20500" grpId="0" animBg="1"/>
      <p:bldP spid="20501" grpId="0" animBg="1"/>
      <p:bldP spid="20502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MH" val="20160203101803"/>
  <p:tag name="MH_LIBRARY" val="GRAPHIC"/>
  <p:tag name="MH_TYPE" val="Other"/>
  <p:tag name="MH_ORDER" val="7"/>
</p:tagLst>
</file>

<file path=ppt/tags/tag11.xml><?xml version="1.0" encoding="utf-8"?>
<p:tagLst xmlns:p="http://schemas.openxmlformats.org/presentationml/2006/main">
  <p:tag name="MH" val="20160203101803"/>
  <p:tag name="MH_LIBRARY" val="GRAPHIC"/>
  <p:tag name="MH_TYPE" val="Other"/>
  <p:tag name="MH_ORDER" val="8"/>
</p:tagLst>
</file>

<file path=ppt/tags/tag12.xml><?xml version="1.0" encoding="utf-8"?>
<p:tagLst xmlns:p="http://schemas.openxmlformats.org/presentationml/2006/main">
  <p:tag name="MH" val="20160203101803"/>
  <p:tag name="MH_LIBRARY" val="GRAPHIC"/>
  <p:tag name="MH_TYPE" val="Other"/>
  <p:tag name="MH_ORDER" val="7"/>
</p:tagLst>
</file>

<file path=ppt/tags/tag13.xml><?xml version="1.0" encoding="utf-8"?>
<p:tagLst xmlns:p="http://schemas.openxmlformats.org/presentationml/2006/main">
  <p:tag name="MH" val="20160203101803"/>
  <p:tag name="MH_LIBRARY" val="GRAPHIC"/>
  <p:tag name="MH_TYPE" val="Other"/>
  <p:tag name="MH_ORDER" val="8"/>
</p:tagLst>
</file>

<file path=ppt/tags/tag14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</p:tagLst>
</file>

<file path=ppt/tags/tag15.xml><?xml version="1.0" encoding="utf-8"?>
<p:tagLst xmlns:p="http://schemas.openxmlformats.org/presentationml/2006/main">
  <p:tag name="MH" val="20160203101803"/>
  <p:tag name="MH_LIBRARY" val="GRAPHIC"/>
  <p:tag name="MH_TYPE" val="Title"/>
  <p:tag name="MH_ORDER" val="1"/>
</p:tagLst>
</file>

<file path=ppt/tags/tag16.xml><?xml version="1.0" encoding="utf-8"?>
<p:tagLst xmlns:p="http://schemas.openxmlformats.org/presentationml/2006/main">
  <p:tag name="MH" val="20151104112100"/>
  <p:tag name="MH_LIBRARY" val="GRAPHIC"/>
  <p:tag name="MH_TYPE" val="Text"/>
  <p:tag name="MH_ORDER" val="1"/>
</p:tagLst>
</file>

<file path=ppt/tags/tag17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</p:tagLst>
</file>

<file path=ppt/tags/tag18.xml><?xml version="1.0" encoding="utf-8"?>
<p:tagLst xmlns:p="http://schemas.openxmlformats.org/presentationml/2006/main">
  <p:tag name="MH" val="20160203101803"/>
  <p:tag name="MH_LIBRARY" val="GRAPHIC"/>
  <p:tag name="MH_TYPE" val="Title"/>
  <p:tag name="MH_ORDER" val="1"/>
</p:tagLst>
</file>

<file path=ppt/tags/tag19.xml><?xml version="1.0" encoding="utf-8"?>
<p:tagLst xmlns:p="http://schemas.openxmlformats.org/presentationml/2006/main">
  <p:tag name="MH" val="20151104112100"/>
  <p:tag name="MH_LIBRARY" val="GRAPHIC"/>
  <p:tag name="MH_TYPE" val="Text"/>
  <p:tag name="MH_ORDER" val="1"/>
</p:tagLst>
</file>

<file path=ppt/tags/tag2.xml><?xml version="1.0" encoding="utf-8"?>
<p:tagLst xmlns:p="http://schemas.openxmlformats.org/presentationml/2006/main">
  <p:tag name="MH" val="20160203101803"/>
  <p:tag name="MH_LIBRARY" val="GRAPHIC"/>
  <p:tag name="MH_TYPE" val="Other"/>
  <p:tag name="MH_ORDER" val="4"/>
</p:tagLst>
</file>

<file path=ppt/tags/tag20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</p:tagLst>
</file>

<file path=ppt/tags/tag21.xml><?xml version="1.0" encoding="utf-8"?>
<p:tagLst xmlns:p="http://schemas.openxmlformats.org/presentationml/2006/main">
  <p:tag name="MH" val="20160203101803"/>
  <p:tag name="MH_LIBRARY" val="GRAPHIC"/>
  <p:tag name="MH_TYPE" val="Title"/>
  <p:tag name="MH_ORDER" val="1"/>
</p:tagLst>
</file>

<file path=ppt/tags/tag22.xml><?xml version="1.0" encoding="utf-8"?>
<p:tagLst xmlns:p="http://schemas.openxmlformats.org/presentationml/2006/main">
  <p:tag name="MH" val="20151104112100"/>
  <p:tag name="MH_LIBRARY" val="GRAPHIC"/>
  <p:tag name="MH_TYPE" val="Text"/>
  <p:tag name="MH_ORDER" val="1"/>
</p:tagLst>
</file>

<file path=ppt/tags/tag3.xml><?xml version="1.0" encoding="utf-8"?>
<p:tagLst xmlns:p="http://schemas.openxmlformats.org/presentationml/2006/main">
  <p:tag name="MH" val="20160203101803"/>
  <p:tag name="MH_LIBRARY" val="GRAPHIC"/>
  <p:tag name="MH_TYPE" val="Other"/>
  <p:tag name="MH_ORDER" val="6"/>
</p:tagLst>
</file>

<file path=ppt/tags/tag4.xml><?xml version="1.0" encoding="utf-8"?>
<p:tagLst xmlns:p="http://schemas.openxmlformats.org/presentationml/2006/main">
  <p:tag name="MH" val="20160203101803"/>
  <p:tag name="MH_LIBRARY" val="GRAPHIC"/>
  <p:tag name="MH_TYPE" val="Other"/>
  <p:tag name="MH_ORDER" val="3"/>
</p:tagLst>
</file>

<file path=ppt/tags/tag5.xml><?xml version="1.0" encoding="utf-8"?>
<p:tagLst xmlns:p="http://schemas.openxmlformats.org/presentationml/2006/main">
  <p:tag name="MH" val="20160203101803"/>
  <p:tag name="MH_LIBRARY" val="GRAPHIC"/>
  <p:tag name="MH_TYPE" val="Other"/>
  <p:tag name="MH_ORDER" val="4"/>
</p:tagLst>
</file>

<file path=ppt/tags/tag6.xml><?xml version="1.0" encoding="utf-8"?>
<p:tagLst xmlns:p="http://schemas.openxmlformats.org/presentationml/2006/main">
  <p:tag name="MH" val="20160203101803"/>
  <p:tag name="MH_LIBRARY" val="GRAPHIC"/>
  <p:tag name="MH_TYPE" val="Other"/>
  <p:tag name="MH_ORDER" val="5"/>
</p:tagLst>
</file>

<file path=ppt/tags/tag7.xml><?xml version="1.0" encoding="utf-8"?>
<p:tagLst xmlns:p="http://schemas.openxmlformats.org/presentationml/2006/main">
  <p:tag name="MH" val="20160203101803"/>
  <p:tag name="MH_LIBRARY" val="GRAPHIC"/>
  <p:tag name="MH_TYPE" val="Other"/>
  <p:tag name="MH_ORDER" val="6"/>
</p:tagLst>
</file>

<file path=ppt/tags/tag8.xml><?xml version="1.0" encoding="utf-8"?>
<p:tagLst xmlns:p="http://schemas.openxmlformats.org/presentationml/2006/main">
  <p:tag name="MH" val="20160203101803"/>
  <p:tag name="MH_LIBRARY" val="GRAPHIC"/>
  <p:tag name="MH_TYPE" val="Other"/>
  <p:tag name="MH_ORDER" val="5"/>
</p:tagLst>
</file>

<file path=ppt/tags/tag9.xml><?xml version="1.0" encoding="utf-8"?>
<p:tagLst xmlns:p="http://schemas.openxmlformats.org/presentationml/2006/main">
  <p:tag name="MH" val="201602031018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www.33ppt.com">
  <a:themeElements>
    <a:clrScheme name="花纹小清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7862"/>
      </a:accent1>
      <a:accent2>
        <a:srgbClr val="B28743"/>
      </a:accent2>
      <a:accent3>
        <a:srgbClr val="92951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2">
      <a:majorFont>
        <a:latin typeface="方正兰亭黑_GBK"/>
        <a:ea typeface="方正兰亭黑_GBK"/>
        <a:cs typeface=""/>
      </a:majorFont>
      <a:minorFont>
        <a:latin typeface="微软雅黑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第一章集合论</Template>
  <TotalTime>0</TotalTime>
  <Words>8844</Words>
  <Application>WPS 演示</Application>
  <PresentationFormat>全屏显示(4:3)</PresentationFormat>
  <Paragraphs>1167</Paragraphs>
  <Slides>85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103" baseType="lpstr">
      <vt:lpstr>Arial</vt:lpstr>
      <vt:lpstr>宋体</vt:lpstr>
      <vt:lpstr>Wingdings</vt:lpstr>
      <vt:lpstr>Verdana</vt:lpstr>
      <vt:lpstr>华文楷体</vt:lpstr>
      <vt:lpstr>Times New Roman</vt:lpstr>
      <vt:lpstr>Symbol</vt:lpstr>
      <vt:lpstr>微软雅黑</vt:lpstr>
      <vt:lpstr>Arial Unicode MS</vt:lpstr>
      <vt:lpstr>方正兰亭黑_GBK</vt:lpstr>
      <vt:lpstr>黑体</vt:lpstr>
      <vt:lpstr>微软雅黑 Light</vt:lpstr>
      <vt:lpstr>Calibri</vt:lpstr>
      <vt:lpstr>Calibri</vt:lpstr>
      <vt:lpstr>华文行楷</vt:lpstr>
      <vt:lpstr>华文新魏</vt:lpstr>
      <vt:lpstr>Impact</vt:lpstr>
      <vt:lpstr>www.33ppt.com</vt:lpstr>
      <vt:lpstr>第十一章  谓词逻辑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§11.2   量词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§11.5 自由变元与约束变元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辖域-练习</vt:lpstr>
      <vt:lpstr>约束变元换名</vt:lpstr>
      <vt:lpstr> 自由变元换名</vt:lpstr>
      <vt:lpstr>§11.6 谓词逻辑的永真公式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命题逻辑推理方法：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</dc:creator>
  <cp:lastModifiedBy>Administrator</cp:lastModifiedBy>
  <cp:revision>382</cp:revision>
  <cp:lastPrinted>2113-01-01T00:00:00Z</cp:lastPrinted>
  <dcterms:created xsi:type="dcterms:W3CDTF">2113-01-01T00:00:00Z</dcterms:created>
  <dcterms:modified xsi:type="dcterms:W3CDTF">2020-11-19T00:58:50Z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2052-11.1.0.10132</vt:lpwstr>
  </property>
</Properties>
</file>