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364" r:id="rId3"/>
    <p:sldId id="365" r:id="rId4"/>
    <p:sldId id="257" r:id="rId5"/>
    <p:sldId id="258" r:id="rId6"/>
    <p:sldId id="259" r:id="rId7"/>
    <p:sldId id="298" r:id="rId8"/>
    <p:sldId id="260" r:id="rId9"/>
    <p:sldId id="261" r:id="rId10"/>
    <p:sldId id="297" r:id="rId11"/>
    <p:sldId id="262" r:id="rId12"/>
    <p:sldId id="263" r:id="rId13"/>
    <p:sldId id="264" r:id="rId14"/>
    <p:sldId id="265" r:id="rId15"/>
    <p:sldId id="266" r:id="rId16"/>
    <p:sldId id="322" r:id="rId17"/>
    <p:sldId id="323" r:id="rId18"/>
    <p:sldId id="268" r:id="rId19"/>
    <p:sldId id="301" r:id="rId20"/>
    <p:sldId id="269" r:id="rId21"/>
    <p:sldId id="270" r:id="rId22"/>
    <p:sldId id="302" r:id="rId23"/>
    <p:sldId id="319" r:id="rId24"/>
    <p:sldId id="320" r:id="rId25"/>
    <p:sldId id="321" r:id="rId26"/>
    <p:sldId id="271" r:id="rId27"/>
    <p:sldId id="272" r:id="rId28"/>
    <p:sldId id="366" r:id="rId29"/>
    <p:sldId id="324" r:id="rId30"/>
    <p:sldId id="273" r:id="rId31"/>
    <p:sldId id="274" r:id="rId32"/>
    <p:sldId id="337" r:id="rId33"/>
    <p:sldId id="275" r:id="rId34"/>
    <p:sldId id="303" r:id="rId35"/>
    <p:sldId id="299" r:id="rId36"/>
    <p:sldId id="304" r:id="rId37"/>
    <p:sldId id="306" r:id="rId38"/>
    <p:sldId id="307" r:id="rId39"/>
    <p:sldId id="349" r:id="rId40"/>
    <p:sldId id="325" r:id="rId41"/>
    <p:sldId id="330" r:id="rId42"/>
    <p:sldId id="331" r:id="rId43"/>
    <p:sldId id="338" r:id="rId44"/>
    <p:sldId id="294" r:id="rId45"/>
    <p:sldId id="326" r:id="rId46"/>
    <p:sldId id="334" r:id="rId47"/>
    <p:sldId id="350" r:id="rId48"/>
    <p:sldId id="335" r:id="rId49"/>
    <p:sldId id="352" r:id="rId50"/>
    <p:sldId id="343" r:id="rId51"/>
    <p:sldId id="351" r:id="rId52"/>
    <p:sldId id="353" r:id="rId53"/>
    <p:sldId id="354" r:id="rId54"/>
    <p:sldId id="360" r:id="rId55"/>
    <p:sldId id="356" r:id="rId56"/>
    <p:sldId id="358" r:id="rId57"/>
    <p:sldId id="367" r:id="rId58"/>
    <p:sldId id="357" r:id="rId59"/>
    <p:sldId id="359" r:id="rId60"/>
    <p:sldId id="327" r:id="rId61"/>
    <p:sldId id="348" r:id="rId62"/>
    <p:sldId id="362" r:id="rId63"/>
    <p:sldId id="363" r:id="rId64"/>
    <p:sldId id="371" r:id="rId65"/>
    <p:sldId id="370" r:id="rId66"/>
    <p:sldId id="368" r:id="rId67"/>
    <p:sldId id="369" r:id="rId6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99"/>
    <a:srgbClr val="009900"/>
    <a:srgbClr val="CCFFCC"/>
    <a:srgbClr val="FF66CC"/>
    <a:srgbClr val="000000"/>
    <a:srgbClr val="FF0000"/>
    <a:srgbClr val="FF0066"/>
    <a:srgbClr val="FF66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731" autoAdjust="0"/>
  </p:normalViewPr>
  <p:slideViewPr>
    <p:cSldViewPr>
      <p:cViewPr>
        <p:scale>
          <a:sx n="100" d="100"/>
          <a:sy n="100" d="100"/>
        </p:scale>
        <p:origin x="-193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E76AF-D14D-420F-908E-0D0F5D660C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7C1F1-F653-46DD-89FA-F7C8E9BEA3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72756" y="803868"/>
            <a:ext cx="7264958" cy="66989"/>
          </a:xfrm>
          <a:prstGeom prst="line">
            <a:avLst/>
          </a:prstGeom>
          <a:ln w="15875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269" y="106110"/>
            <a:ext cx="743054" cy="978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520B4-ABF8-49CA-9AC9-A634BAFCCF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2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A04F-594D-4AAA-9C13-909E938492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2" y="1981200"/>
            <a:ext cx="4194175" cy="3886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7" y="1981200"/>
            <a:ext cx="4194175" cy="3886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7" y="6019800"/>
            <a:ext cx="2289175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19800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2" y="6019800"/>
            <a:ext cx="2289175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7F8B-D396-49F9-A857-692E2ABFEB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1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1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6.png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3.jpeg"/><Relationship Id="rId10" Type="http://schemas.openxmlformats.org/officeDocument/2006/relationships/image" Target="../media/image20.wmf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3.jpeg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jpe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3.jpeg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6.w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14.xml"/><Relationship Id="rId1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jpeg"/><Relationship Id="rId3" Type="http://schemas.openxmlformats.org/officeDocument/2006/relationships/image" Target="../media/image37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36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jpeg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oleObject" Target="../embeddings/oleObject24.bin"/><Relationship Id="rId7" Type="http://schemas.openxmlformats.org/officeDocument/2006/relationships/image" Target="../media/image47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45.wmf"/><Relationship Id="rId2" Type="http://schemas.openxmlformats.org/officeDocument/2006/relationships/oleObject" Target="../embeddings/oleObject21.bin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3.jpeg"/><Relationship Id="rId13" Type="http://schemas.openxmlformats.org/officeDocument/2006/relationships/image" Target="../media/image50.wmf"/><Relationship Id="rId12" Type="http://schemas.openxmlformats.org/officeDocument/2006/relationships/oleObject" Target="../embeddings/oleObject26.bin"/><Relationship Id="rId11" Type="http://schemas.openxmlformats.org/officeDocument/2006/relationships/image" Target="../media/image49.wmf"/><Relationship Id="rId10" Type="http://schemas.openxmlformats.org/officeDocument/2006/relationships/oleObject" Target="../embeddings/oleObject25.bin"/><Relationship Id="rId1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oleObject" Target="../embeddings/oleObject30.bin"/><Relationship Id="rId7" Type="http://schemas.openxmlformats.org/officeDocument/2006/relationships/image" Target="../media/image54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8.bin"/><Relationship Id="rId3" Type="http://schemas.openxmlformats.org/officeDocument/2006/relationships/image" Target="../media/image52.wmf"/><Relationship Id="rId2" Type="http://schemas.openxmlformats.org/officeDocument/2006/relationships/oleObject" Target="../embeddings/oleObject27.bin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3.jpeg"/><Relationship Id="rId15" Type="http://schemas.openxmlformats.org/officeDocument/2006/relationships/image" Target="../media/image58.wmf"/><Relationship Id="rId14" Type="http://schemas.openxmlformats.org/officeDocument/2006/relationships/oleObject" Target="../embeddings/oleObject33.bin"/><Relationship Id="rId13" Type="http://schemas.openxmlformats.org/officeDocument/2006/relationships/image" Target="../media/image57.wmf"/><Relationship Id="rId12" Type="http://schemas.openxmlformats.org/officeDocument/2006/relationships/oleObject" Target="../embeddings/oleObject32.bin"/><Relationship Id="rId11" Type="http://schemas.openxmlformats.org/officeDocument/2006/relationships/image" Target="../media/image56.wmf"/><Relationship Id="rId10" Type="http://schemas.openxmlformats.org/officeDocument/2006/relationships/oleObject" Target="../embeddings/oleObject31.bin"/><Relationship Id="rId1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jpeg"/><Relationship Id="rId6" Type="http://schemas.openxmlformats.org/officeDocument/2006/relationships/image" Target="../media/image7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34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jpeg"/><Relationship Id="rId6" Type="http://schemas.openxmlformats.org/officeDocument/2006/relationships/image" Target="../media/image7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37.bin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3.jpeg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png"/><Relationship Id="rId8" Type="http://schemas.openxmlformats.org/officeDocument/2006/relationships/image" Target="../media/image83.png"/><Relationship Id="rId7" Type="http://schemas.openxmlformats.org/officeDocument/2006/relationships/image" Target="../media/image82.png"/><Relationship Id="rId6" Type="http://schemas.openxmlformats.org/officeDocument/2006/relationships/image" Target="../media/image81.png"/><Relationship Id="rId5" Type="http://schemas.openxmlformats.org/officeDocument/2006/relationships/image" Target="../media/image3.jpeg"/><Relationship Id="rId4" Type="http://schemas.openxmlformats.org/officeDocument/2006/relationships/image" Target="../media/image80.png"/><Relationship Id="rId3" Type="http://schemas.openxmlformats.org/officeDocument/2006/relationships/image" Target="../media/image79.wmf"/><Relationship Id="rId2" Type="http://schemas.openxmlformats.org/officeDocument/2006/relationships/oleObject" Target="../embeddings/oleObject40.bin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87.png"/><Relationship Id="rId11" Type="http://schemas.openxmlformats.org/officeDocument/2006/relationships/image" Target="../media/image86.png"/><Relationship Id="rId10" Type="http://schemas.openxmlformats.org/officeDocument/2006/relationships/image" Target="../media/image85.png"/><Relationship Id="rId1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3.jpeg"/><Relationship Id="rId1" Type="http://schemas.openxmlformats.org/officeDocument/2006/relationships/image" Target="../media/image36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7.png"/><Relationship Id="rId2" Type="http://schemas.openxmlformats.org/officeDocument/2006/relationships/image" Target="../media/image3.jpeg"/><Relationship Id="rId1" Type="http://schemas.openxmlformats.org/officeDocument/2006/relationships/image" Target="../media/image96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0.png"/><Relationship Id="rId3" Type="http://schemas.openxmlformats.org/officeDocument/2006/relationships/image" Target="../media/image99.jpeg"/><Relationship Id="rId2" Type="http://schemas.openxmlformats.org/officeDocument/2006/relationships/image" Target="../media/image98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3.jpeg"/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3.jpeg"/><Relationship Id="rId1" Type="http://schemas.openxmlformats.org/officeDocument/2006/relationships/image" Target="../media/image101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5.png"/><Relationship Id="rId2" Type="http://schemas.openxmlformats.org/officeDocument/2006/relationships/image" Target="../media/image3.jpeg"/><Relationship Id="rId1" Type="http://schemas.openxmlformats.org/officeDocument/2006/relationships/image" Target="../media/image104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8.png"/><Relationship Id="rId3" Type="http://schemas.openxmlformats.org/officeDocument/2006/relationships/image" Target="../media/image3.jpeg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0.png"/><Relationship Id="rId2" Type="http://schemas.openxmlformats.org/officeDocument/2006/relationships/image" Target="../media/image3.jpeg"/><Relationship Id="rId1" Type="http://schemas.openxmlformats.org/officeDocument/2006/relationships/image" Target="../media/image10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1.png"/><Relationship Id="rId1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2.png"/><Relationship Id="rId1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8.png"/><Relationship Id="rId2" Type="http://schemas.openxmlformats.org/officeDocument/2006/relationships/image" Target="../media/image3.jpeg"/><Relationship Id="rId1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12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4.png"/><Relationship Id="rId1" Type="http://schemas.openxmlformats.org/officeDocument/2006/relationships/image" Target="../media/image3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5.png"/><Relationship Id="rId1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1600200" y="1828800"/>
            <a:ext cx="6934200" cy="1981200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4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4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4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 代数系统基础</a:t>
            </a:r>
            <a:endParaRPr lang="zh-CN" altLang="en-US" sz="48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69925" y="762000"/>
            <a:ext cx="8397875" cy="170046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类型：如果两个代数系统有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相同个数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的运算符，每个相对应的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运算符有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相同的元数。 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774700" y="3048000"/>
            <a:ext cx="72263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(N,+)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(Z,+)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(R,-)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同类型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N,+,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(R,+,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ρ(A)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∪,∩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同类型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46125" y="285690"/>
            <a:ext cx="1387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同类型</a:t>
            </a:r>
            <a:endParaRPr lang="zh-CN" altLang="en-US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822327" y="3200400"/>
            <a:ext cx="5883273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4.(N,+)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(Z,+)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的子系统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又都是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(R,+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的子系统。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920552" y="4724400"/>
            <a:ext cx="7156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 (N,+,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(Z,+,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(R,+,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的子系统</a:t>
            </a:r>
            <a:r>
              <a:rPr kumimoji="1"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  <a:endParaRPr kumimoji="1"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2" y="209490"/>
            <a:ext cx="18287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子系统</a:t>
            </a:r>
            <a:endParaRPr lang="zh-CN" altLang="en-US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52998" y="828801"/>
                <a:ext cx="8238602" cy="260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子系统：两个代数系统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</a:rPr>
                      <m:t>𝑺</m:t>
                    </m:r>
                    <m:r>
                      <a:rPr lang="en-US" altLang="zh-CN" sz="2800" b="1" i="1" smtClean="0">
                        <a:latin typeface="Cambria Math"/>
                      </a:rPr>
                      <m:t>,∘)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</a:rPr>
                      <m:t>,∗)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，若满足条件：</a:t>
                </a:r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2)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𝒂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  <a:ea typeface="Cambria Math"/>
                      </a:rPr>
                      <m:t>𝐛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8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 </m:t>
                    </m:r>
                    <m:r>
                      <a:rPr lang="en-US" altLang="zh-CN" sz="28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sz="28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>
                        <a:latin typeface="Cambria Math"/>
                      </a:rPr>
                      <m:t>,∗)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𝑺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的子系统或子代数。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8" y="828801"/>
                <a:ext cx="8238602" cy="2600199"/>
              </a:xfrm>
              <a:prstGeom prst="rect">
                <a:avLst/>
              </a:prstGeom>
              <a:blipFill rotWithShape="1">
                <a:blip r:embed="rId2"/>
                <a:stretch>
                  <a:fillRect l="-1554" r="-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1A04F-594D-4AAA-9C13-909E938492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3" grpId="0"/>
      <p:bldP spid="665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609600" y="2452689"/>
            <a:ext cx="8763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§5.2 </a:t>
            </a:r>
            <a:r>
              <a:rPr lang="zh-CN" altLang="en-US" sz="4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代数系统常见的一些性质</a:t>
            </a:r>
            <a:endParaRPr lang="zh-CN" altLang="en-US" sz="4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1143000" y="1524000"/>
            <a:ext cx="6934200" cy="1981200"/>
          </a:xfrm>
          <a:prstGeom prst="rect">
            <a:avLst/>
          </a:prstGeom>
          <a:solidFill>
            <a:srgbClr val="CCFFCC"/>
          </a:solidFill>
          <a:ln w="349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685800" y="162580"/>
            <a:ext cx="217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大定律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4479635" y="3067378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83" name="Text Box 9"/>
              <p:cNvSpPr txBox="1">
                <a:spLocks noChangeArrowheads="1"/>
              </p:cNvSpPr>
              <p:nvPr/>
            </p:nvSpPr>
            <p:spPr bwMode="auto">
              <a:xfrm>
                <a:off x="1408955" y="772180"/>
                <a:ext cx="316304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一个代数系统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,∘)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38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8955" y="772180"/>
                <a:ext cx="3163045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3854"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4479635" y="3067378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8620" name="Group 12"/>
          <p:cNvGrpSpPr/>
          <p:nvPr/>
        </p:nvGrpSpPr>
        <p:grpSpPr bwMode="auto">
          <a:xfrm>
            <a:off x="1203325" y="1676400"/>
            <a:ext cx="6721475" cy="714375"/>
            <a:chOff x="806" y="1344"/>
            <a:chExt cx="4234" cy="450"/>
          </a:xfrm>
        </p:grpSpPr>
        <p:sp>
          <p:nvSpPr>
            <p:cNvPr id="15381" name="Text Box 13"/>
            <p:cNvSpPr txBox="1">
              <a:spLocks noChangeArrowheads="1"/>
            </p:cNvSpPr>
            <p:nvPr/>
          </p:nvSpPr>
          <p:spPr bwMode="auto">
            <a:xfrm>
              <a:off x="806" y="1440"/>
              <a:ext cx="10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Blip>
                  <a:blip r:embed="rId2"/>
                </a:buBlip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结合律 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82" name="Object 14"/>
            <p:cNvGraphicFramePr>
              <a:graphicFrameLocks noChangeAspect="1"/>
            </p:cNvGraphicFramePr>
            <p:nvPr/>
          </p:nvGraphicFramePr>
          <p:xfrm>
            <a:off x="2064" y="1344"/>
            <a:ext cx="297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2" name="公式" r:id="rId3" imgW="1320165" imgH="203200" progId="Equation.3">
                    <p:embed/>
                  </p:oleObj>
                </mc:Choice>
                <mc:Fallback>
                  <p:oleObj name="公式" r:id="rId3" imgW="1320165" imgH="203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344"/>
                          <a:ext cx="297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9" name="Rectangle 15"/>
          <p:cNvSpPr>
            <a:spLocks noChangeArrowheads="1"/>
          </p:cNvSpPr>
          <p:nvPr/>
        </p:nvSpPr>
        <p:spPr bwMode="auto">
          <a:xfrm>
            <a:off x="4479635" y="3076903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8624" name="Group 16"/>
          <p:cNvGrpSpPr/>
          <p:nvPr/>
        </p:nvGrpSpPr>
        <p:grpSpPr bwMode="auto">
          <a:xfrm>
            <a:off x="1279525" y="2590800"/>
            <a:ext cx="4740275" cy="669925"/>
            <a:chOff x="662" y="2048"/>
            <a:chExt cx="2986" cy="422"/>
          </a:xfrm>
        </p:grpSpPr>
        <p:sp>
          <p:nvSpPr>
            <p:cNvPr id="15379" name="Text Box 17"/>
            <p:cNvSpPr txBox="1">
              <a:spLocks noChangeArrowheads="1"/>
            </p:cNvSpPr>
            <p:nvPr/>
          </p:nvSpPr>
          <p:spPr bwMode="auto">
            <a:xfrm>
              <a:off x="662" y="2140"/>
              <a:ext cx="10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Blip>
                  <a:blip r:embed="rId2"/>
                </a:buBlip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交换律 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80" name="Object 18"/>
            <p:cNvGraphicFramePr>
              <a:graphicFrameLocks noChangeAspect="1"/>
            </p:cNvGraphicFramePr>
            <p:nvPr/>
          </p:nvGraphicFramePr>
          <p:xfrm>
            <a:off x="1920" y="2048"/>
            <a:ext cx="172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3" name="公式" r:id="rId5" imgW="748665" imgH="177800" progId="Equation.3">
                    <p:embed/>
                  </p:oleObj>
                </mc:Choice>
                <mc:Fallback>
                  <p:oleObj name="公式" r:id="rId5" imgW="748665" imgH="177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048"/>
                          <a:ext cx="172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1" name="Rectangle 19"/>
          <p:cNvSpPr>
            <a:spLocks noChangeArrowheads="1"/>
          </p:cNvSpPr>
          <p:nvPr/>
        </p:nvSpPr>
        <p:spPr bwMode="auto">
          <a:xfrm>
            <a:off x="4479635" y="3067378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72" name="Rectangle 20"/>
          <p:cNvSpPr>
            <a:spLocks noChangeArrowheads="1"/>
          </p:cNvSpPr>
          <p:nvPr/>
        </p:nvSpPr>
        <p:spPr bwMode="auto">
          <a:xfrm>
            <a:off x="4479635" y="3067378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8629" name="Group 21"/>
          <p:cNvGrpSpPr/>
          <p:nvPr/>
        </p:nvGrpSpPr>
        <p:grpSpPr bwMode="auto">
          <a:xfrm>
            <a:off x="1177924" y="3733800"/>
            <a:ext cx="7585076" cy="1381125"/>
            <a:chOff x="576" y="2764"/>
            <a:chExt cx="4778" cy="870"/>
          </a:xfrm>
        </p:grpSpPr>
        <p:sp>
          <p:nvSpPr>
            <p:cNvPr id="15376" name="Text Box 22"/>
            <p:cNvSpPr txBox="1">
              <a:spLocks noChangeArrowheads="1"/>
            </p:cNvSpPr>
            <p:nvPr/>
          </p:nvSpPr>
          <p:spPr bwMode="auto">
            <a:xfrm>
              <a:off x="576" y="2764"/>
              <a:ext cx="10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Blip>
                  <a:blip r:embed="rId2"/>
                </a:buBlip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分配律 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77" name="Object 23"/>
            <p:cNvGraphicFramePr>
              <a:graphicFrameLocks noChangeAspect="1"/>
            </p:cNvGraphicFramePr>
            <p:nvPr/>
          </p:nvGraphicFramePr>
          <p:xfrm>
            <a:off x="1850" y="2764"/>
            <a:ext cx="325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4" name="公式" r:id="rId7" imgW="1586865" imgH="203200" progId="Equation.3">
                    <p:embed/>
                  </p:oleObj>
                </mc:Choice>
                <mc:Fallback>
                  <p:oleObj name="公式" r:id="rId7" imgW="1586865" imgH="203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2764"/>
                          <a:ext cx="3256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24"/>
            <p:cNvGraphicFramePr>
              <a:graphicFrameLocks noChangeAspect="1"/>
            </p:cNvGraphicFramePr>
            <p:nvPr/>
          </p:nvGraphicFramePr>
          <p:xfrm>
            <a:off x="1893" y="3196"/>
            <a:ext cx="3461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5" name="公式" r:id="rId9" imgW="1586865" imgH="203200" progId="Equation.3">
                    <p:embed/>
                  </p:oleObj>
                </mc:Choice>
                <mc:Fallback>
                  <p:oleObj name="公式" r:id="rId9" imgW="1586865" imgH="203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3196"/>
                          <a:ext cx="3461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34" name="AutoShape 26"/>
          <p:cNvSpPr>
            <a:spLocks noChangeArrowheads="1"/>
          </p:cNvSpPr>
          <p:nvPr/>
        </p:nvSpPr>
        <p:spPr bwMode="auto">
          <a:xfrm>
            <a:off x="2362200" y="5486400"/>
            <a:ext cx="2362200" cy="533400"/>
          </a:xfrm>
          <a:prstGeom prst="wedgeRoundRectCallout">
            <a:avLst>
              <a:gd name="adj1" fmla="val 17042"/>
              <a:gd name="adj2" fmla="val -155060"/>
              <a:gd name="adj3" fmla="val 16667"/>
            </a:avLst>
          </a:prstGeom>
          <a:solidFill>
            <a:srgbClr val="CCFFCC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左可分配的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35" name="AutoShape 27"/>
          <p:cNvSpPr>
            <a:spLocks noChangeArrowheads="1"/>
          </p:cNvSpPr>
          <p:nvPr/>
        </p:nvSpPr>
        <p:spPr bwMode="auto">
          <a:xfrm>
            <a:off x="5867400" y="5486400"/>
            <a:ext cx="2209800" cy="533400"/>
          </a:xfrm>
          <a:prstGeom prst="wedgeRoundRectCallout">
            <a:avLst>
              <a:gd name="adj1" fmla="val -81177"/>
              <a:gd name="adj2" fmla="val -262202"/>
              <a:gd name="adj3" fmla="val 16667"/>
            </a:avLst>
          </a:prstGeom>
          <a:solidFill>
            <a:srgbClr val="FFFF99"/>
          </a:solidFill>
          <a:ln w="34925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右可分配的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爆炸形 2 1"/>
          <p:cNvSpPr/>
          <p:nvPr/>
        </p:nvSpPr>
        <p:spPr>
          <a:xfrm>
            <a:off x="6019800" y="0"/>
            <a:ext cx="2133600" cy="155701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3" grpId="0" animBg="1"/>
      <p:bldP spid="68634" grpId="0" animBg="1"/>
      <p:bldP spid="68635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74725" y="285690"/>
            <a:ext cx="1920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895350" y="694051"/>
            <a:ext cx="8858250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1.(N,+)</a:t>
            </a:r>
            <a:r>
              <a:rPr kumimoji="1"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的“</a:t>
            </a:r>
            <a:r>
              <a:rPr kumimoji="1"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+”</a:t>
            </a:r>
            <a:r>
              <a:rPr kumimoji="1"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(Z,</a:t>
            </a:r>
            <a:r>
              <a:rPr kumimoji="1"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kumimoji="1"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的“</a:t>
            </a:r>
            <a:r>
              <a:rPr kumimoji="1"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kumimoji="1"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”满足</a:t>
            </a:r>
            <a:endParaRPr kumimoji="1"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交换律、结合律？</a:t>
            </a:r>
            <a:endParaRPr kumimoji="1"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1447800" y="2438401"/>
            <a:ext cx="2895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b+a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447800" y="3200400"/>
            <a:ext cx="4892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)+c=a+(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b+c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584325" y="4038600"/>
            <a:ext cx="2911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ab</a:t>
            </a:r>
            <a:r>
              <a:rPr kumimoji="1"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=</a:t>
            </a:r>
            <a:r>
              <a:rPr kumimoji="1"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ba</a:t>
            </a:r>
            <a:endParaRPr kumimoji="1" lang="en-US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524000" y="4876800"/>
            <a:ext cx="5121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(</a:t>
            </a:r>
            <a:r>
              <a:rPr kumimoji="1" lang="en-US" altLang="zh-CN" sz="36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bc</a:t>
            </a:r>
            <a:r>
              <a:rPr kumimoji="1"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)=(</a:t>
            </a:r>
            <a:r>
              <a:rPr kumimoji="1" lang="en-US" altLang="zh-CN" sz="36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ab</a:t>
            </a:r>
            <a:r>
              <a:rPr kumimoji="1"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)c</a:t>
            </a:r>
            <a:endParaRPr kumimoji="1"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4648200" y="2286000"/>
            <a:ext cx="2209800" cy="914400"/>
          </a:xfrm>
          <a:prstGeom prst="wedgeRoundRectCallout">
            <a:avLst>
              <a:gd name="adj1" fmla="val -94181"/>
              <a:gd name="adj2" fmla="val 5903"/>
              <a:gd name="adj3" fmla="val 16667"/>
            </a:avLst>
          </a:prstGeom>
          <a:solidFill>
            <a:srgbClr val="FFFF00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交换律</a:t>
            </a:r>
            <a:endParaRPr lang="zh-CN" altLang="en-US" b="1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>
            <a:off x="5943600" y="3276600"/>
            <a:ext cx="1752600" cy="533400"/>
          </a:xfrm>
          <a:prstGeom prst="wedgeRectCallout">
            <a:avLst>
              <a:gd name="adj1" fmla="val -109509"/>
              <a:gd name="adj2" fmla="val 23514"/>
            </a:avLst>
          </a:prstGeom>
          <a:solidFill>
            <a:srgbClr val="CCFFFF"/>
          </a:solidFill>
          <a:ln w="349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结合律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  <p:bldP spid="69641" grpId="0"/>
      <p:bldP spid="69642" grpId="0"/>
      <p:bldP spid="69643" grpId="0"/>
      <p:bldP spid="69644" grpId="0" animBg="1"/>
      <p:bldP spid="696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609600" y="162580"/>
            <a:ext cx="1836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22327" y="758583"/>
            <a:ext cx="7102473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整数集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上的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二元运算：   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iºj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i+j-i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*j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，满足交换律？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371600" y="2590800"/>
            <a:ext cx="20938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iºj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i+j-i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*j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3352800" y="2630269"/>
            <a:ext cx="16594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j+i-j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3276600" y="3581400"/>
            <a:ext cx="8819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jºi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云形标注 1"/>
          <p:cNvSpPr/>
          <p:nvPr/>
        </p:nvSpPr>
        <p:spPr>
          <a:xfrm>
            <a:off x="5012229" y="3904565"/>
            <a:ext cx="2683971" cy="1658035"/>
          </a:xfrm>
          <a:prstGeom prst="cloudCallout">
            <a:avLst>
              <a:gd name="adj1" fmla="val -79034"/>
              <a:gd name="adj2" fmla="val -569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交换律</a:t>
            </a:r>
            <a:endParaRPr lang="zh-CN" altLang="en-US" sz="3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/>
      <p:bldP spid="156680" grpId="0"/>
      <p:bldP spid="156681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762002" y="162580"/>
            <a:ext cx="21335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762000" y="661352"/>
            <a:ext cx="68738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整数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上的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二元运算：</a:t>
            </a:r>
            <a:endParaRPr lang="en-US" altLang="zh-CN" sz="2800" b="1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a*b=a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交换律？结合律？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998983" y="214378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133600" y="2158425"/>
            <a:ext cx="1261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a*b=a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3810000" y="2158425"/>
            <a:ext cx="12843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b*a=b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705" name="AutoShape 9"/>
          <p:cNvSpPr>
            <a:spLocks noChangeArrowheads="1"/>
          </p:cNvSpPr>
          <p:nvPr/>
        </p:nvSpPr>
        <p:spPr bwMode="auto">
          <a:xfrm>
            <a:off x="6477000" y="2057400"/>
            <a:ext cx="1676400" cy="609600"/>
          </a:xfrm>
          <a:prstGeom prst="wedgeRoundRectCallout">
            <a:avLst>
              <a:gd name="adj1" fmla="val -118750"/>
              <a:gd name="adj2" fmla="val 29426"/>
              <a:gd name="adj3" fmla="val 16667"/>
            </a:avLst>
          </a:prstGeom>
          <a:solidFill>
            <a:srgbClr val="CCFFCC"/>
          </a:solidFill>
          <a:ln w="349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不可交换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027236" y="2990850"/>
            <a:ext cx="1717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(a*b)*c=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3656010" y="2990850"/>
            <a:ext cx="777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a*c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4329111" y="3001965"/>
            <a:ext cx="6238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=a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2043111" y="3981450"/>
            <a:ext cx="1717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a*(b*c)=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3633786" y="3981450"/>
            <a:ext cx="8226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a*b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4313236" y="3992565"/>
            <a:ext cx="6238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=a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4953000" y="3352800"/>
            <a:ext cx="1447800" cy="3810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 flipV="1">
            <a:off x="5029200" y="3733800"/>
            <a:ext cx="1371600" cy="6096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715" name="AutoShape 19"/>
          <p:cNvSpPr>
            <a:spLocks noChangeArrowheads="1"/>
          </p:cNvSpPr>
          <p:nvPr/>
        </p:nvSpPr>
        <p:spPr bwMode="auto">
          <a:xfrm>
            <a:off x="6625895" y="4267200"/>
            <a:ext cx="1828800" cy="685800"/>
          </a:xfrm>
          <a:prstGeom prst="wedgeRectCallout">
            <a:avLst>
              <a:gd name="adj1" fmla="val -57294"/>
              <a:gd name="adj2" fmla="val -116203"/>
            </a:avLst>
          </a:prstGeom>
          <a:solidFill>
            <a:srgbClr val="FFFF99"/>
          </a:solidFill>
          <a:ln w="34925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可结合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3" grpId="0"/>
      <p:bldP spid="157704" grpId="0"/>
      <p:bldP spid="157705" grpId="0" animBg="1"/>
      <p:bldP spid="157706" grpId="0"/>
      <p:bldP spid="157707" grpId="0"/>
      <p:bldP spid="157708" grpId="0"/>
      <p:bldP spid="157709" grpId="0"/>
      <p:bldP spid="157710" grpId="0"/>
      <p:bldP spid="157711" grpId="0"/>
      <p:bldP spid="157712" grpId="0" animBg="1"/>
      <p:bldP spid="157713" grpId="0" animBg="1"/>
      <p:bldP spid="1577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93725" y="162580"/>
            <a:ext cx="207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单位元素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6934200" y="3251200"/>
            <a:ext cx="1905000" cy="990600"/>
          </a:xfrm>
          <a:prstGeom prst="cloudCallout">
            <a:avLst>
              <a:gd name="adj1" fmla="val -145500"/>
              <a:gd name="adj2" fmla="val -135255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2800" b="1">
              <a:solidFill>
                <a:schemeClr val="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746126" y="421322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581025" y="3505200"/>
            <a:ext cx="3305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( N,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352800" y="3515380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是单位元素。</a:t>
            </a:r>
            <a:endParaRPr kumimoji="1"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685800" y="4144494"/>
            <a:ext cx="5715000" cy="134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( N’, + 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Z, + 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的单位元素？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(N’={0,1,2,,…})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6477000" y="4838700"/>
            <a:ext cx="1524000" cy="990600"/>
          </a:xfrm>
          <a:prstGeom prst="wedgeEllipseCallout">
            <a:avLst>
              <a:gd name="adj1" fmla="val 50625"/>
              <a:gd name="adj2" fmla="val -105931"/>
            </a:avLst>
          </a:prstGeom>
          <a:solidFill>
            <a:srgbClr val="CCFFFF"/>
          </a:solidFill>
          <a:ln w="349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幺元</a:t>
            </a:r>
            <a:endParaRPr lang="zh-CN" altLang="en-US" sz="2800" b="1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62000" y="762000"/>
                <a:ext cx="2349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代数系统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</a:rPr>
                      <m:t>𝑺</m:t>
                    </m:r>
                    <m:r>
                      <a:rPr lang="en-US" altLang="zh-CN" sz="2800" b="1" i="1" smtClean="0">
                        <a:latin typeface="Cambria Math"/>
                      </a:rPr>
                      <m:t>,∘)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762000"/>
                <a:ext cx="234929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19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09600" y="1143000"/>
                <a:ext cx="848112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单位元素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若存在元素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𝒆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，对任一个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  <a:ea typeface="Cambria Math"/>
                      </a:rPr>
                      <m:t>𝐱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𝑺</m:t>
                    </m:r>
                    <m:r>
                      <a:rPr lang="zh-CN" altLang="en-US" sz="2800" b="1" i="1" smtClean="0">
                        <a:latin typeface="Cambria Math"/>
                        <a:ea typeface="Cambria Math"/>
                      </a:rPr>
                      <m:t>，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</a:t>
                </a:r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</a:rPr>
                      <m:t>𝒆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𝒆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altLang="zh-CN" sz="3200" b="1" dirty="0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称此元素为对于运算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"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2800" b="1" i="1" smtClean="0">
                        <a:latin typeface="Cambria Math"/>
                      </a:rPr>
                      <m:t>"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的单位元素或幺元。</a:t>
                </a:r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8481120" cy="2123658"/>
              </a:xfrm>
              <a:prstGeom prst="rect">
                <a:avLst/>
              </a:prstGeom>
              <a:blipFill rotWithShape="1">
                <a:blip r:embed="rId3"/>
                <a:stretch>
                  <a:fillRect l="-1438" b="-4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1A04F-594D-4AAA-9C13-909E938492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nimBg="1"/>
      <p:bldP spid="71691" grpId="0"/>
      <p:bldP spid="71692" grpId="0"/>
      <p:bldP spid="71693" grpId="0"/>
      <p:bldP spid="716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723901" y="162580"/>
            <a:ext cx="2324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幺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822325" y="1002882"/>
            <a:ext cx="8016875" cy="67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在实数集上的代数系统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(R,+,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，单位元素？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2590800" y="2133600"/>
            <a:ext cx="3124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r>
              <a:rPr kumimoji="1"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1=1</a:t>
            </a:r>
            <a:r>
              <a:rPr kumimoji="1"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x=x</a:t>
            </a:r>
            <a:r>
              <a:rPr kumimoji="1"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2590800" y="3048000"/>
            <a:ext cx="274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x=x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0=x</a:t>
            </a:r>
            <a:endParaRPr lang="en-US" altLang="zh-CN" b="1" dirty="0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/>
      <p:bldP spid="1249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3" name="Oval 19"/>
          <p:cNvSpPr>
            <a:spLocks noChangeArrowheads="1"/>
          </p:cNvSpPr>
          <p:nvPr/>
        </p:nvSpPr>
        <p:spPr bwMode="auto">
          <a:xfrm>
            <a:off x="3810000" y="1066800"/>
            <a:ext cx="1752600" cy="1219200"/>
          </a:xfrm>
          <a:prstGeom prst="ellipse">
            <a:avLst/>
          </a:prstGeom>
          <a:solidFill>
            <a:srgbClr val="FFFF00"/>
          </a:solidFill>
          <a:ln w="349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" y="30769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371600" y="990600"/>
            <a:ext cx="1828800" cy="1295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6096000" y="1143000"/>
            <a:ext cx="1143000" cy="11430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1600200" y="1212852"/>
          <a:ext cx="5257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4" name="公式" r:id="rId1" imgW="927100" imgH="139700" progId="Equation.3">
                  <p:embed/>
                </p:oleObj>
              </mc:Choice>
              <mc:Fallback>
                <p:oleObj name="公式" r:id="rId1" imgW="927100" imgH="13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2852"/>
                        <a:ext cx="5257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685802" y="285690"/>
            <a:ext cx="20573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幺元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2717" name="Group 13"/>
          <p:cNvGrpSpPr/>
          <p:nvPr/>
        </p:nvGrpSpPr>
        <p:grpSpPr bwMode="auto">
          <a:xfrm>
            <a:off x="1219200" y="1982789"/>
            <a:ext cx="2743200" cy="1908175"/>
            <a:chOff x="768" y="1249"/>
            <a:chExt cx="1728" cy="1202"/>
          </a:xfrm>
        </p:grpSpPr>
        <p:sp>
          <p:nvSpPr>
            <p:cNvPr id="21520" name="Line 9"/>
            <p:cNvSpPr>
              <a:spLocks noChangeShapeType="1"/>
            </p:cNvSpPr>
            <p:nvPr/>
          </p:nvSpPr>
          <p:spPr bwMode="auto">
            <a:xfrm>
              <a:off x="1151" y="1249"/>
              <a:ext cx="0" cy="816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1" name="Text Box 10"/>
            <p:cNvSpPr txBox="1">
              <a:spLocks noChangeArrowheads="1"/>
            </p:cNvSpPr>
            <p:nvPr/>
          </p:nvSpPr>
          <p:spPr bwMode="auto">
            <a:xfrm>
              <a:off x="768" y="2121"/>
              <a:ext cx="17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左单位元素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513" name="Rectangle 15"/>
          <p:cNvSpPr>
            <a:spLocks noChangeArrowheads="1"/>
          </p:cNvSpPr>
          <p:nvPr/>
        </p:nvSpPr>
        <p:spPr bwMode="auto">
          <a:xfrm>
            <a:off x="1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3200402" y="3124200"/>
          <a:ext cx="71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5" name="公式" r:id="rId3" imgW="139700" imgH="228600" progId="Equation.3">
                  <p:embed/>
                </p:oleObj>
              </mc:Choice>
              <mc:Fallback>
                <p:oleObj name="公式" r:id="rId3" imgW="1397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2" y="3124200"/>
                        <a:ext cx="714375" cy="11430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7"/>
          <p:cNvSpPr>
            <a:spLocks noChangeArrowheads="1"/>
          </p:cNvSpPr>
          <p:nvPr/>
        </p:nvSpPr>
        <p:spPr bwMode="auto">
          <a:xfrm>
            <a:off x="4479635" y="3057852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2722" name="Group 18"/>
          <p:cNvGrpSpPr/>
          <p:nvPr/>
        </p:nvGrpSpPr>
        <p:grpSpPr bwMode="auto">
          <a:xfrm>
            <a:off x="5257802" y="1905000"/>
            <a:ext cx="3349625" cy="1752600"/>
            <a:chOff x="3312" y="1200"/>
            <a:chExt cx="2110" cy="1104"/>
          </a:xfrm>
        </p:grpSpPr>
        <p:sp>
          <p:nvSpPr>
            <p:cNvPr id="21517" name="Line 11"/>
            <p:cNvSpPr>
              <a:spLocks noChangeShapeType="1"/>
            </p:cNvSpPr>
            <p:nvPr/>
          </p:nvSpPr>
          <p:spPr bwMode="auto">
            <a:xfrm>
              <a:off x="3312" y="1200"/>
              <a:ext cx="624" cy="768"/>
            </a:xfrm>
            <a:prstGeom prst="line">
              <a:avLst/>
            </a:prstGeom>
            <a:noFill/>
            <a:ln w="34925">
              <a:solidFill>
                <a:srgbClr val="99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18" name="Text Box 12"/>
            <p:cNvSpPr txBox="1">
              <a:spLocks noChangeArrowheads="1"/>
            </p:cNvSpPr>
            <p:nvPr/>
          </p:nvSpPr>
          <p:spPr bwMode="auto">
            <a:xfrm>
              <a:off x="3792" y="1968"/>
              <a:ext cx="12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hlin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右单位元素</a:t>
              </a:r>
              <a:endPara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19" name="Object 16"/>
            <p:cNvGraphicFramePr>
              <a:graphicFrameLocks noChangeAspect="1"/>
            </p:cNvGraphicFramePr>
            <p:nvPr/>
          </p:nvGraphicFramePr>
          <p:xfrm>
            <a:off x="4992" y="1686"/>
            <a:ext cx="430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6" name="公式" r:id="rId5" imgW="152400" imgH="215900" progId="Equation.3">
                    <p:embed/>
                  </p:oleObj>
                </mc:Choice>
                <mc:Fallback>
                  <p:oleObj name="公式" r:id="rId5" imgW="152400" imgH="215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686"/>
                          <a:ext cx="430" cy="618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1A04F-594D-4AAA-9C13-909E938492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3" grpId="0" animBg="1"/>
      <p:bldP spid="72723" grpId="1" animBg="1"/>
      <p:bldP spid="72711" grpId="0" animBg="1"/>
      <p:bldP spid="72712" grpId="0" animBg="1"/>
      <p:bldP spid="727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492152" y="1828800"/>
            <a:ext cx="4061048" cy="301131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交换律、结合律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单位元素、零元素</a:t>
            </a: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逆元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素</a:t>
            </a:r>
            <a:endParaRPr lang="en-US" altLang="zh-CN" sz="2800" b="1" dirty="0" smtClean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93912" y="1973727"/>
            <a:ext cx="792088" cy="2826873"/>
            <a:chOff x="3779912" y="771550"/>
            <a:chExt cx="792088" cy="2826873"/>
          </a:xfrm>
        </p:grpSpPr>
        <p:grpSp>
          <p:nvGrpSpPr>
            <p:cNvPr id="6" name="组合 5"/>
            <p:cNvGrpSpPr/>
            <p:nvPr/>
          </p:nvGrpSpPr>
          <p:grpSpPr>
            <a:xfrm>
              <a:off x="3780000" y="1779662"/>
              <a:ext cx="792000" cy="792000"/>
              <a:chOff x="4101215" y="3791072"/>
              <a:chExt cx="792000" cy="792000"/>
            </a:xfrm>
          </p:grpSpPr>
          <p:sp>
            <p:nvSpPr>
              <p:cNvPr id="16" name="MH_Other_2"/>
              <p:cNvSpPr/>
              <p:nvPr>
                <p:custDataLst>
                  <p:tags r:id="rId1"/>
                </p:custDataLst>
              </p:nvPr>
            </p:nvSpPr>
            <p:spPr>
              <a:xfrm>
                <a:off x="4101215" y="3791072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MH_Title_1"/>
              <p:cNvSpPr/>
              <p:nvPr>
                <p:custDataLst>
                  <p:tags r:id="rId2"/>
                </p:custDataLst>
              </p:nvPr>
            </p:nvSpPr>
            <p:spPr>
              <a:xfrm>
                <a:off x="4245143" y="3935088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02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779912" y="2806423"/>
              <a:ext cx="792000" cy="792000"/>
              <a:chOff x="4157228" y="2907513"/>
              <a:chExt cx="792000" cy="792000"/>
            </a:xfrm>
          </p:grpSpPr>
          <p:sp>
            <p:nvSpPr>
              <p:cNvPr id="14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4157228" y="2907513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MH_Title_1"/>
              <p:cNvSpPr/>
              <p:nvPr>
                <p:custDataLst>
                  <p:tags r:id="rId4"/>
                </p:custDataLst>
              </p:nvPr>
            </p:nvSpPr>
            <p:spPr>
              <a:xfrm>
                <a:off x="4283228" y="3065566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 smtClean="0">
                    <a:latin typeface="Impact" panose="020B0806030902050204" pitchFamily="34" charset="0"/>
                  </a:rPr>
                  <a:t>03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79912" y="771550"/>
              <a:ext cx="792000" cy="792000"/>
              <a:chOff x="4157228" y="3968984"/>
              <a:chExt cx="792000" cy="792000"/>
            </a:xfrm>
          </p:grpSpPr>
          <p:sp>
            <p:nvSpPr>
              <p:cNvPr id="10" name="MH_Other_2"/>
              <p:cNvSpPr/>
              <p:nvPr>
                <p:custDataLst>
                  <p:tags r:id="rId5"/>
                </p:custDataLst>
              </p:nvPr>
            </p:nvSpPr>
            <p:spPr>
              <a:xfrm>
                <a:off x="4157228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MH_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4301244" y="4094984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01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</p:grpSp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95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2686050" y="304800"/>
            <a:ext cx="4552950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 点 内 容</a:t>
            </a:r>
            <a:endParaRPr lang="zh-CN" altLang="en-US" sz="32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爆炸形 1 19"/>
          <p:cNvSpPr/>
          <p:nvPr/>
        </p:nvSpPr>
        <p:spPr>
          <a:xfrm>
            <a:off x="5372100" y="2275780"/>
            <a:ext cx="2286000" cy="2430873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2" y="98425"/>
            <a:ext cx="19811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532" name="Rectangle 13"/>
          <p:cNvSpPr>
            <a:spLocks noChangeArrowheads="1"/>
          </p:cNvSpPr>
          <p:nvPr/>
        </p:nvSpPr>
        <p:spPr bwMode="auto">
          <a:xfrm>
            <a:off x="1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2452687" y="3048000"/>
          <a:ext cx="2195513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0" name="公式" r:id="rId1" imgW="609600" imgH="228600" progId="Equation.3">
                  <p:embed/>
                </p:oleObj>
              </mc:Choice>
              <mc:Fallback>
                <p:oleObj name="公式" r:id="rId1" imgW="609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7" y="3048000"/>
                        <a:ext cx="2195513" cy="819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5"/>
          <p:cNvSpPr>
            <a:spLocks noChangeArrowheads="1"/>
          </p:cNvSpPr>
          <p:nvPr/>
        </p:nvSpPr>
        <p:spPr bwMode="auto">
          <a:xfrm>
            <a:off x="1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2408240" y="4267200"/>
          <a:ext cx="2192337" cy="84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1" name="公式" r:id="rId3" imgW="596900" imgH="228600" progId="Equation.3">
                  <p:embed/>
                </p:oleObj>
              </mc:Choice>
              <mc:Fallback>
                <p:oleObj name="公式" r:id="rId3" imgW="596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40" y="4267200"/>
                        <a:ext cx="2192337" cy="844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947916" y="3200400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证明：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4648200" y="3429000"/>
            <a:ext cx="1219200" cy="533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 flipV="1">
            <a:off x="4495800" y="3962400"/>
            <a:ext cx="1447800" cy="838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4479635" y="3053090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3747" name="Object 19"/>
          <p:cNvGraphicFramePr>
            <a:graphicFrameLocks noChangeAspect="1"/>
          </p:cNvGraphicFramePr>
          <p:nvPr/>
        </p:nvGraphicFramePr>
        <p:xfrm>
          <a:off x="5943600" y="3429000"/>
          <a:ext cx="1447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2" name="公式" r:id="rId5" imgW="393700" imgH="228600" progId="Equation.3">
                  <p:embed/>
                </p:oleObj>
              </mc:Choice>
              <mc:Fallback>
                <p:oleObj name="公式" r:id="rId5" imgW="3937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29000"/>
                        <a:ext cx="1447800" cy="847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8200" y="1358205"/>
                <a:ext cx="80772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若存在左单位元素与右单位元素，则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必然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相等。</a:t>
                </a:r>
                <a:endParaRPr lang="en-US" altLang="zh-CN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58205"/>
                <a:ext cx="8077200" cy="1384995"/>
              </a:xfrm>
              <a:prstGeom prst="rect">
                <a:avLst/>
              </a:prstGeom>
              <a:blipFill rotWithShape="1">
                <a:blip r:embed="rId8"/>
                <a:stretch>
                  <a:fillRect l="-1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38200" y="762000"/>
                <a:ext cx="2349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代数系统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</a:rPr>
                      <m:t>𝑺</m:t>
                    </m:r>
                    <m:r>
                      <a:rPr lang="en-US" altLang="zh-CN" sz="2800" b="1" i="1" smtClean="0">
                        <a:latin typeface="Cambria Math"/>
                      </a:rPr>
                      <m:t>,∘)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62000"/>
                <a:ext cx="2349297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545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A7F8B-D396-49F9-A857-692E2ABFEB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4" grpId="0"/>
      <p:bldP spid="73745" grpId="0" animBg="1"/>
      <p:bldP spid="737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533402" y="98425"/>
            <a:ext cx="3673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>
            <a:off x="2286000" y="3810000"/>
            <a:ext cx="4953000" cy="685800"/>
          </a:xfrm>
          <a:prstGeom prst="wedgeRectCallout">
            <a:avLst>
              <a:gd name="adj1" fmla="val -16921"/>
              <a:gd name="adj2" fmla="val -187269"/>
            </a:avLst>
          </a:prstGeom>
          <a:solidFill>
            <a:srgbClr val="FFFF00"/>
          </a:solidFill>
          <a:ln w="349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用一个统一的符号“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e” </a:t>
            </a:r>
            <a:endParaRPr lang="en-US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43000" y="914400"/>
                <a:ext cx="6892464" cy="1696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一个代数系统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</a:rPr>
                      <m:t>𝑺</m:t>
                    </m:r>
                    <m:r>
                      <a:rPr lang="en-US" altLang="zh-CN" sz="2800" b="1" i="1" smtClean="0">
                        <a:latin typeface="Cambria Math"/>
                      </a:rPr>
                      <m:t>,∘)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的运算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“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”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的单位元素，</a:t>
                </a:r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若存在，则唯一。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914400"/>
                <a:ext cx="6892464" cy="1696875"/>
              </a:xfrm>
              <a:prstGeom prst="rect">
                <a:avLst/>
              </a:prstGeom>
              <a:blipFill rotWithShape="1">
                <a:blip r:embed="rId2"/>
                <a:stretch>
                  <a:fillRect l="-1858" r="-1062" b="-9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1A04F-594D-4AAA-9C13-909E938492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11" name="Rectangle 35"/>
          <p:cNvSpPr>
            <a:spLocks noChangeArrowheads="1"/>
          </p:cNvSpPr>
          <p:nvPr/>
        </p:nvSpPr>
        <p:spPr bwMode="auto">
          <a:xfrm>
            <a:off x="2438400" y="2057400"/>
            <a:ext cx="3276600" cy="4572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610" name="Rectangle 34"/>
          <p:cNvSpPr>
            <a:spLocks noChangeArrowheads="1"/>
          </p:cNvSpPr>
          <p:nvPr/>
        </p:nvSpPr>
        <p:spPr bwMode="auto">
          <a:xfrm>
            <a:off x="2438400" y="1524000"/>
            <a:ext cx="3276600" cy="4572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09600" y="152400"/>
            <a:ext cx="3646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运算组合表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2608" name="Group 32"/>
          <p:cNvGraphicFramePr>
            <a:graphicFrameLocks noGrp="1"/>
          </p:cNvGraphicFramePr>
          <p:nvPr>
            <p:ph/>
          </p:nvPr>
        </p:nvGraphicFramePr>
        <p:xfrm>
          <a:off x="2587626" y="914400"/>
          <a:ext cx="2898775" cy="2209804"/>
        </p:xfrm>
        <a:graphic>
          <a:graphicData uri="http://schemas.openxmlformats.org/drawingml/2006/table">
            <a:tbl>
              <a:tblPr/>
              <a:tblGrid>
                <a:gridCol w="725488"/>
                <a:gridCol w="723900"/>
                <a:gridCol w="725487"/>
                <a:gridCol w="723900"/>
              </a:tblGrid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612" name="AutoShape 36"/>
          <p:cNvSpPr>
            <a:spLocks noChangeArrowheads="1"/>
          </p:cNvSpPr>
          <p:nvPr/>
        </p:nvSpPr>
        <p:spPr bwMode="auto">
          <a:xfrm>
            <a:off x="6934200" y="2895600"/>
            <a:ext cx="1447800" cy="609600"/>
          </a:xfrm>
          <a:prstGeom prst="wedgeRoundRectCallout">
            <a:avLst>
              <a:gd name="adj1" fmla="val -127301"/>
              <a:gd name="adj2" fmla="val -185417"/>
              <a:gd name="adj3" fmla="val 16667"/>
            </a:avLst>
          </a:prstGeom>
          <a:solidFill>
            <a:srgbClr val="FFFF99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左幺元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685800" y="3733800"/>
            <a:ext cx="8229600" cy="12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所在的行上的元素与行表头完全相同，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则是一个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左幺元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943600" y="914400"/>
                <a:ext cx="2122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𝑺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={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𝒂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𝒃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𝒄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914400"/>
                <a:ext cx="212288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1A04F-594D-4AAA-9C13-909E938492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11" grpId="0" animBg="1"/>
      <p:bldP spid="152610" grpId="0" animBg="1"/>
      <p:bldP spid="152612" grpId="0" animBg="1"/>
      <p:bldP spid="152613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4724400" y="762000"/>
            <a:ext cx="533400" cy="2590800"/>
          </a:xfrm>
          <a:prstGeom prst="rect">
            <a:avLst/>
          </a:prstGeom>
          <a:solidFill>
            <a:srgbClr val="FFFF99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660" name="Rectangle 36"/>
          <p:cNvSpPr>
            <a:spLocks noChangeArrowheads="1"/>
          </p:cNvSpPr>
          <p:nvPr/>
        </p:nvSpPr>
        <p:spPr bwMode="auto">
          <a:xfrm>
            <a:off x="4038600" y="685800"/>
            <a:ext cx="533400" cy="2743200"/>
          </a:xfrm>
          <a:prstGeom prst="rect">
            <a:avLst/>
          </a:prstGeom>
          <a:solidFill>
            <a:srgbClr val="FFFF99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773589" y="15240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4631" name="Group 7"/>
          <p:cNvGraphicFramePr>
            <a:graphicFrameLocks noGrp="1"/>
          </p:cNvGraphicFramePr>
          <p:nvPr/>
        </p:nvGraphicFramePr>
        <p:xfrm>
          <a:off x="2587626" y="914400"/>
          <a:ext cx="2898775" cy="2209804"/>
        </p:xfrm>
        <a:graphic>
          <a:graphicData uri="http://schemas.openxmlformats.org/drawingml/2006/table">
            <a:tbl>
              <a:tblPr/>
              <a:tblGrid>
                <a:gridCol w="725488"/>
                <a:gridCol w="723900"/>
                <a:gridCol w="725487"/>
                <a:gridCol w="723900"/>
              </a:tblGrid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58" name="AutoShape 34"/>
          <p:cNvSpPr>
            <a:spLocks noChangeArrowheads="1"/>
          </p:cNvSpPr>
          <p:nvPr/>
        </p:nvSpPr>
        <p:spPr bwMode="auto">
          <a:xfrm>
            <a:off x="6934200" y="2895600"/>
            <a:ext cx="1447800" cy="609600"/>
          </a:xfrm>
          <a:prstGeom prst="wedgeRoundRectCallout">
            <a:avLst>
              <a:gd name="adj1" fmla="val -139143"/>
              <a:gd name="adj2" fmla="val -202604"/>
              <a:gd name="adj3" fmla="val 16667"/>
            </a:avLst>
          </a:prstGeom>
          <a:solidFill>
            <a:srgbClr val="FFFF99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右幺元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561975" y="3733800"/>
            <a:ext cx="8229600" cy="134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所在的列上的元素与列表头完全相同，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              则是一个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右幺元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61" grpId="0" animBg="1"/>
      <p:bldP spid="154660" grpId="0" animBg="1"/>
      <p:bldP spid="154658" grpId="0" animBg="1"/>
      <p:bldP spid="1546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8" name="Oval 40"/>
          <p:cNvSpPr>
            <a:spLocks noChangeArrowheads="1"/>
          </p:cNvSpPr>
          <p:nvPr/>
        </p:nvSpPr>
        <p:spPr bwMode="auto">
          <a:xfrm>
            <a:off x="3124200" y="533400"/>
            <a:ext cx="838200" cy="2895600"/>
          </a:xfrm>
          <a:prstGeom prst="ellipse">
            <a:avLst/>
          </a:prstGeom>
          <a:solidFill>
            <a:srgbClr val="FFFF99"/>
          </a:solidFill>
          <a:ln w="349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2133600" y="1524000"/>
            <a:ext cx="3581400" cy="4572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69926" y="22860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5687" name="Group 39"/>
          <p:cNvGraphicFramePr>
            <a:graphicFrameLocks noGrp="1"/>
          </p:cNvGraphicFramePr>
          <p:nvPr/>
        </p:nvGraphicFramePr>
        <p:xfrm>
          <a:off x="2587626" y="914400"/>
          <a:ext cx="2898775" cy="2316480"/>
        </p:xfrm>
        <a:graphic>
          <a:graphicData uri="http://schemas.openxmlformats.org/drawingml/2006/table">
            <a:tbl>
              <a:tblPr/>
              <a:tblGrid>
                <a:gridCol w="725488"/>
                <a:gridCol w="723900"/>
                <a:gridCol w="725487"/>
                <a:gridCol w="723900"/>
              </a:tblGrid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82" name="AutoShape 34"/>
          <p:cNvSpPr>
            <a:spLocks noChangeArrowheads="1"/>
          </p:cNvSpPr>
          <p:nvPr/>
        </p:nvSpPr>
        <p:spPr bwMode="auto">
          <a:xfrm>
            <a:off x="6934200" y="2895600"/>
            <a:ext cx="1447800" cy="609600"/>
          </a:xfrm>
          <a:prstGeom prst="wedgeRoundRectCallout">
            <a:avLst>
              <a:gd name="adj1" fmla="val -127301"/>
              <a:gd name="adj2" fmla="val -185417"/>
              <a:gd name="adj3" fmla="val 16667"/>
            </a:avLst>
          </a:prstGeom>
          <a:solidFill>
            <a:srgbClr val="FFFF99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幺元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683" name="Text Box 35"/>
          <p:cNvSpPr txBox="1">
            <a:spLocks noChangeArrowheads="1"/>
          </p:cNvSpPr>
          <p:nvPr/>
        </p:nvSpPr>
        <p:spPr bwMode="auto">
          <a:xfrm>
            <a:off x="762000" y="3733800"/>
            <a:ext cx="8229600" cy="128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所在的行和列上的元素与行表头和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列表头完全相同，则是一个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幺元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8" grpId="0" animBg="1"/>
      <p:bldP spid="155653" grpId="0" animBg="1"/>
      <p:bldP spid="155682" grpId="0" animBg="1"/>
      <p:bldP spid="1556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762001" y="285690"/>
            <a:ext cx="175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零元素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827088" y="3286780"/>
            <a:ext cx="2982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N’,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3886200" y="3276600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是零元。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4" name="Rectangle 18"/>
          <p:cNvSpPr>
            <a:spLocks noChangeArrowheads="1"/>
          </p:cNvSpPr>
          <p:nvPr/>
        </p:nvSpPr>
        <p:spPr bwMode="auto">
          <a:xfrm>
            <a:off x="1" y="31347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7" name="Text Box 16"/>
              <p:cNvSpPr txBox="1">
                <a:spLocks noChangeArrowheads="1"/>
              </p:cNvSpPr>
              <p:nvPr/>
            </p:nvSpPr>
            <p:spPr bwMode="auto">
              <a:xfrm>
                <a:off x="838200" y="3962400"/>
                <a:ext cx="716138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49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正整数集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的运算”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min”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，零元素？</a:t>
                </a:r>
              </a:p>
            </p:txBody>
          </p:sp>
        </mc:Choice>
        <mc:Fallback>
          <p:sp>
            <p:nvSpPr>
              <p:cNvPr id="2765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962400"/>
                <a:ext cx="7161384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1789" t="-13953" r="-1022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2362200" y="4648200"/>
            <a:ext cx="3978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min{a,1}=min{1,a}=1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5800" y="685800"/>
                <a:ext cx="2349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代数系统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</a:rPr>
                      <m:t>𝑺</m:t>
                    </m:r>
                    <m:r>
                      <a:rPr lang="en-US" altLang="zh-CN" sz="2800" b="1" i="1" smtClean="0">
                        <a:latin typeface="Cambria Math"/>
                      </a:rPr>
                      <m:t>,∘)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85800"/>
                <a:ext cx="234929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5455" t="-11765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62000" y="1066800"/>
                <a:ext cx="74676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零元素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若存在元素</a:t>
                </a:r>
                <a:r>
                  <a:rPr lang="en-US" altLang="zh-CN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，对任一个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  <a:ea typeface="Cambria Math"/>
                      </a:rPr>
                      <m:t>𝐱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𝑺</m:t>
                    </m:r>
                    <m:r>
                      <a:rPr lang="zh-CN" altLang="en-US" sz="2800" b="1" i="1" smtClean="0">
                        <a:latin typeface="Cambria Math"/>
                        <a:ea typeface="Cambria Math"/>
                      </a:rPr>
                      <m:t>，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</a:t>
                </a:r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             0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altLang="zh-CN" sz="3200" b="1" dirty="0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称此元素为对于运算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“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2800" b="1" i="1" smtClean="0">
                        <a:latin typeface="Cambria Math"/>
                      </a:rPr>
                      <m:t>”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零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元素。</a:t>
                </a:r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066800"/>
                <a:ext cx="7467600" cy="2123658"/>
              </a:xfrm>
              <a:prstGeom prst="rect">
                <a:avLst/>
              </a:prstGeom>
              <a:blipFill rotWithShape="1">
                <a:blip r:embed="rId4"/>
                <a:stretch>
                  <a:fillRect l="-1633" b="-4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943600" y="3200400"/>
            <a:ext cx="152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096000" y="4734580"/>
            <a:ext cx="129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A7F8B-D396-49F9-A857-692E2ABFEB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/>
      <p:bldP spid="74760" grpId="0"/>
      <p:bldP spid="27657" grpId="0"/>
      <p:bldP spid="74772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4038600" y="990600"/>
            <a:ext cx="1676400" cy="1066800"/>
          </a:xfrm>
          <a:prstGeom prst="ellipse">
            <a:avLst/>
          </a:prstGeom>
          <a:solidFill>
            <a:srgbClr val="FF99CC"/>
          </a:solidFill>
          <a:ln w="349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914402" y="228600"/>
            <a:ext cx="22097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零元素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747838" y="3581400"/>
            <a:ext cx="5567362" cy="161925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3575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907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Tx/>
              <a:buSzTx/>
              <a:buBlip>
                <a:blip r:embed="rId1"/>
              </a:buBlip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若左、右零元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存在，则必相同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。</a:t>
            </a:r>
            <a:endParaRPr kumimoji="1" lang="en-US" altLang="zh-CN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50000"/>
              </a:lnSpc>
              <a:buClrTx/>
              <a:buSzTx/>
              <a:buBlip>
                <a:blip r:embed="rId1"/>
              </a:buBlip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零元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最多一个。 </a:t>
            </a:r>
            <a:endParaRPr kumimoji="1"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4479635" y="3076903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905000" y="914400"/>
            <a:ext cx="1676400" cy="1219200"/>
          </a:xfrm>
          <a:prstGeom prst="rect">
            <a:avLst/>
          </a:prstGeom>
          <a:solidFill>
            <a:srgbClr val="CCFFFF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6172200" y="990600"/>
            <a:ext cx="762000" cy="914400"/>
          </a:xfrm>
          <a:prstGeom prst="rect">
            <a:avLst/>
          </a:prstGeom>
          <a:solidFill>
            <a:srgbClr val="CCFFFF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8680" name="Object 6"/>
          <p:cNvGraphicFramePr>
            <a:graphicFrameLocks noChangeAspect="1"/>
          </p:cNvGraphicFramePr>
          <p:nvPr/>
        </p:nvGraphicFramePr>
        <p:xfrm>
          <a:off x="2057400" y="957265"/>
          <a:ext cx="47244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9" name="公式" r:id="rId2" imgW="977265" imgH="177800" progId="Equation.3">
                  <p:embed/>
                </p:oleObj>
              </mc:Choice>
              <mc:Fallback>
                <p:oleObj name="公式" r:id="rId2" imgW="977265" imgH="17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57265"/>
                        <a:ext cx="47244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362200" y="1676400"/>
            <a:ext cx="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1828800" y="2833688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左零元</a:t>
            </a:r>
            <a:endParaRPr lang="zh-CN" altLang="en-US" sz="28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5334000" y="1600200"/>
            <a:ext cx="10668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5486400" y="2667000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右零元</a:t>
            </a:r>
            <a:endParaRPr lang="zh-CN" altLang="en-US" sz="28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1" grpId="0" animBg="1"/>
      <p:bldP spid="75791" grpId="1" animBg="1"/>
      <p:bldP spid="75781" grpId="0" animBg="1"/>
      <p:bldP spid="75784" grpId="0" animBg="1"/>
      <p:bldP spid="75786" grpId="0" animBg="1"/>
      <p:bldP spid="75786" grpId="1" animBg="1"/>
      <p:bldP spid="75787" grpId="0" animBg="1"/>
      <p:bldP spid="75788" grpId="0"/>
      <p:bldP spid="75789" grpId="0" animBg="1"/>
      <p:bldP spid="757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3600" y="3246120"/>
            <a:ext cx="3581400" cy="4572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69926" y="22860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39"/>
          <p:cNvGraphicFramePr>
            <a:graphicFrameLocks noGrp="1"/>
          </p:cNvGraphicFramePr>
          <p:nvPr/>
        </p:nvGraphicFramePr>
        <p:xfrm>
          <a:off x="2587626" y="1417320"/>
          <a:ext cx="2898775" cy="2316480"/>
        </p:xfrm>
        <a:graphic>
          <a:graphicData uri="http://schemas.openxmlformats.org/drawingml/2006/table">
            <a:tbl>
              <a:tblPr/>
              <a:tblGrid>
                <a:gridCol w="725488"/>
                <a:gridCol w="723900"/>
                <a:gridCol w="725487"/>
                <a:gridCol w="723900"/>
              </a:tblGrid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6934200" y="2895600"/>
            <a:ext cx="1447800" cy="609600"/>
          </a:xfrm>
          <a:prstGeom prst="wedgeRoundRectCallout">
            <a:avLst>
              <a:gd name="adj1" fmla="val -127301"/>
              <a:gd name="adj2" fmla="val -185417"/>
              <a:gd name="adj3" fmla="val 16667"/>
            </a:avLst>
          </a:prstGeom>
          <a:solidFill>
            <a:srgbClr val="FFFF99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零元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843737" y="162580"/>
            <a:ext cx="1594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2215695" y="2286000"/>
            <a:ext cx="803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∪</a:t>
            </a:r>
            <a:endParaRPr lang="en-US" altLang="zh-CN" sz="4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2362200" y="3342620"/>
            <a:ext cx="6270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∩</a:t>
            </a:r>
            <a:endParaRPr lang="en-US" altLang="zh-CN" sz="4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3774757" y="2448580"/>
            <a:ext cx="4924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Ф</a:t>
            </a:r>
            <a:endParaRPr lang="ru-RU" altLang="zh-CN" sz="2800" b="1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5410200" y="2438400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5451157" y="3505200"/>
            <a:ext cx="4924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Ф</a:t>
            </a:r>
            <a:endParaRPr lang="ru-RU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3786072" y="3577292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800" b="1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6" name="Text Box 13"/>
          <p:cNvSpPr txBox="1">
            <a:spLocks noChangeArrowheads="1"/>
          </p:cNvSpPr>
          <p:nvPr/>
        </p:nvSpPr>
        <p:spPr bwMode="auto">
          <a:xfrm>
            <a:off x="3249431" y="167640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单位元素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7" name="Text Box 14"/>
          <p:cNvSpPr txBox="1">
            <a:spLocks noChangeArrowheads="1"/>
          </p:cNvSpPr>
          <p:nvPr/>
        </p:nvSpPr>
        <p:spPr bwMode="auto">
          <a:xfrm>
            <a:off x="5105400" y="167640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零元素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19200" y="924580"/>
                <a:ext cx="6934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𝑨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,(</m:t>
                    </m:r>
                    <m:r>
                      <a:rPr lang="zh-CN" altLang="en-US" sz="2800" b="1" i="1" smtClean="0">
                        <a:latin typeface="Cambria Math"/>
                      </a:rPr>
                      <m:t>𝝆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∩,∪)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是代数系统。</a:t>
                </a:r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924580"/>
                <a:ext cx="693420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75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9" grpId="0"/>
      <p:bldP spid="158730" grpId="0"/>
      <p:bldP spid="158731" grpId="0"/>
      <p:bldP spid="1587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593725" y="152400"/>
            <a:ext cx="3673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逆元素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143000" y="3352800"/>
            <a:ext cx="5334000" cy="220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 ( N,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中元素有逆元？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Z,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中元素有逆元？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46360" y="695980"/>
                <a:ext cx="4868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存在单位元素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的代数系统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</a:rPr>
                      <m:t>𝑺</m:t>
                    </m:r>
                    <m:r>
                      <a:rPr lang="en-US" altLang="zh-CN" sz="2800" b="1" i="1" smtClean="0">
                        <a:latin typeface="Cambria Math"/>
                      </a:rPr>
                      <m:t>,∘)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60" y="695980"/>
                <a:ext cx="486864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62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62000" y="1066800"/>
                <a:ext cx="7467600" cy="2091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逆元素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对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𝑺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内的元素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𝒂</m:t>
                    </m:r>
                  </m:oMath>
                </a14:m>
                <a:r>
                  <a:rPr lang="en-US" altLang="zh-CN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存在元素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，有</a:t>
                </a:r>
                <a:r>
                  <a:rPr lang="en-US" altLang="zh-CN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∘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𝒆</m:t>
                    </m:r>
                  </m:oMath>
                </a14:m>
                <a:endParaRPr lang="en-US" altLang="zh-CN" sz="3200" b="1" dirty="0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𝒂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的逆元素。</a:t>
                </a:r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066800"/>
                <a:ext cx="7467600" cy="2091085"/>
              </a:xfrm>
              <a:prstGeom prst="rect">
                <a:avLst/>
              </a:prstGeom>
              <a:blipFill rotWithShape="1">
                <a:blip r:embed="rId3"/>
                <a:stretch>
                  <a:fillRect l="-1633" b="-7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1A04F-594D-4AAA-9C13-909E938492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62000" y="2681289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§5.1 </a:t>
            </a:r>
            <a:r>
              <a:rPr lang="zh-CN" altLang="en-US" sz="4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代数系统的一般概念</a:t>
            </a:r>
            <a:endParaRPr lang="zh-CN" altLang="en-US" sz="4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6172200" y="990600"/>
            <a:ext cx="685800" cy="914400"/>
          </a:xfrm>
          <a:prstGeom prst="rect">
            <a:avLst/>
          </a:prstGeom>
          <a:solidFill>
            <a:srgbClr val="FFFF00"/>
          </a:solidFill>
          <a:ln w="34925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1" y="306737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52600" y="914400"/>
            <a:ext cx="1828800" cy="1066800"/>
          </a:xfrm>
          <a:prstGeom prst="rect">
            <a:avLst/>
          </a:prstGeom>
          <a:solidFill>
            <a:srgbClr val="FFFF00"/>
          </a:solidFill>
          <a:ln w="349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33403" y="162580"/>
            <a:ext cx="19049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逆元素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2057400" y="1828800"/>
            <a:ext cx="0" cy="1524000"/>
          </a:xfrm>
          <a:prstGeom prst="line">
            <a:avLst/>
          </a:prstGeom>
          <a:noFill/>
          <a:ln w="34925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1524002" y="3375026"/>
            <a:ext cx="2606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左逆元素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52" name="Rectangle 14"/>
          <p:cNvSpPr>
            <a:spLocks noChangeArrowheads="1"/>
          </p:cNvSpPr>
          <p:nvPr/>
        </p:nvSpPr>
        <p:spPr bwMode="auto">
          <a:xfrm>
            <a:off x="1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3371850" y="3124200"/>
          <a:ext cx="87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3" name="公式" r:id="rId1" imgW="228600" imgH="241300" progId="Equation.3">
                  <p:embed/>
                </p:oleObj>
              </mc:Choice>
              <mc:Fallback>
                <p:oleObj name="公式" r:id="rId1" imgW="2286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124200"/>
                        <a:ext cx="876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4038600" y="914400"/>
            <a:ext cx="1828800" cy="1219200"/>
          </a:xfrm>
          <a:prstGeom prst="ellipse">
            <a:avLst/>
          </a:prstGeom>
          <a:solidFill>
            <a:srgbClr val="00FFFF"/>
          </a:solidFill>
          <a:ln w="349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755" name="Object 19"/>
          <p:cNvGraphicFramePr>
            <a:graphicFrameLocks noChangeAspect="1"/>
          </p:cNvGraphicFramePr>
          <p:nvPr/>
        </p:nvGraphicFramePr>
        <p:xfrm>
          <a:off x="1903415" y="990601"/>
          <a:ext cx="4649787" cy="793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4" name="公式" r:id="rId3" imgW="1167765" imgH="203200" progId="Equation.3">
                  <p:embed/>
                </p:oleObj>
              </mc:Choice>
              <mc:Fallback>
                <p:oleObj name="公式" r:id="rId3" imgW="1167765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5" y="990601"/>
                        <a:ext cx="4649787" cy="793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5029200" y="1676400"/>
            <a:ext cx="1066800" cy="1219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5013327" y="2895601"/>
            <a:ext cx="2606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右逆元素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58" name="Rectangle 25"/>
          <p:cNvSpPr>
            <a:spLocks noChangeArrowheads="1"/>
          </p:cNvSpPr>
          <p:nvPr/>
        </p:nvSpPr>
        <p:spPr bwMode="auto">
          <a:xfrm>
            <a:off x="1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7848" name="Object 24"/>
          <p:cNvGraphicFramePr>
            <a:graphicFrameLocks noChangeAspect="1"/>
          </p:cNvGraphicFramePr>
          <p:nvPr/>
        </p:nvGraphicFramePr>
        <p:xfrm>
          <a:off x="6781800" y="27432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5" name="公式" r:id="rId5" imgW="228600" imgH="228600" progId="Equation.3">
                  <p:embed/>
                </p:oleObj>
              </mc:Choice>
              <mc:Fallback>
                <p:oleObj name="公式" r:id="rId5" imgW="2286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74320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2" name="AutoShape 28"/>
          <p:cNvSpPr>
            <a:spLocks noChangeArrowheads="1"/>
          </p:cNvSpPr>
          <p:nvPr/>
        </p:nvSpPr>
        <p:spPr bwMode="auto">
          <a:xfrm>
            <a:off x="3810000" y="4495800"/>
            <a:ext cx="3048000" cy="685800"/>
          </a:xfrm>
          <a:prstGeom prst="wedgeRoundRectCallout">
            <a:avLst>
              <a:gd name="adj1" fmla="val -27188"/>
              <a:gd name="adj2" fmla="val -201995"/>
              <a:gd name="adj3" fmla="val 16667"/>
            </a:avLst>
          </a:prstGeom>
          <a:solidFill>
            <a:srgbClr val="CCFFCC"/>
          </a:solidFill>
          <a:ln w="34925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独立”</a:t>
            </a:r>
            <a:endParaRPr lang="zh-CN" altLang="en-US" b="1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4" grpId="0" animBg="1"/>
      <p:bldP spid="77831" grpId="0" animBg="1"/>
      <p:bldP spid="77835" grpId="0" animBg="1"/>
      <p:bldP spid="77836" grpId="0"/>
      <p:bldP spid="77840" grpId="0" animBg="1"/>
      <p:bldP spid="77845" grpId="0" animBg="1"/>
      <p:bldP spid="77847" grpId="0"/>
      <p:bldP spid="778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122"/>
          <p:cNvSpPr>
            <a:spLocks noChangeArrowheads="1"/>
          </p:cNvSpPr>
          <p:nvPr/>
        </p:nvSpPr>
        <p:spPr bwMode="auto">
          <a:xfrm>
            <a:off x="4495800" y="2209800"/>
            <a:ext cx="457200" cy="5334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1" name="Oval 68"/>
          <p:cNvSpPr>
            <a:spLocks noChangeArrowheads="1"/>
          </p:cNvSpPr>
          <p:nvPr/>
        </p:nvSpPr>
        <p:spPr bwMode="auto">
          <a:xfrm>
            <a:off x="4495800" y="3962400"/>
            <a:ext cx="457200" cy="4572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2" name="Oval 67"/>
          <p:cNvSpPr>
            <a:spLocks noChangeArrowheads="1"/>
          </p:cNvSpPr>
          <p:nvPr/>
        </p:nvSpPr>
        <p:spPr bwMode="auto">
          <a:xfrm>
            <a:off x="3581400" y="3429000"/>
            <a:ext cx="457200" cy="4572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3" name="Oval 66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4" name="Oval 64"/>
          <p:cNvSpPr>
            <a:spLocks noChangeArrowheads="1"/>
          </p:cNvSpPr>
          <p:nvPr/>
        </p:nvSpPr>
        <p:spPr bwMode="auto">
          <a:xfrm>
            <a:off x="5410200" y="2895600"/>
            <a:ext cx="457200" cy="4572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094" name="Rectangle 62"/>
          <p:cNvSpPr>
            <a:spLocks noChangeArrowheads="1"/>
          </p:cNvSpPr>
          <p:nvPr/>
        </p:nvSpPr>
        <p:spPr bwMode="auto">
          <a:xfrm>
            <a:off x="1524000" y="1676400"/>
            <a:ext cx="5791200" cy="533400"/>
          </a:xfrm>
          <a:prstGeom prst="rect">
            <a:avLst/>
          </a:prstGeom>
          <a:solidFill>
            <a:srgbClr val="FFFF99"/>
          </a:solidFill>
          <a:ln w="34925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093" name="Rectangle 61"/>
          <p:cNvSpPr>
            <a:spLocks noChangeArrowheads="1"/>
          </p:cNvSpPr>
          <p:nvPr/>
        </p:nvSpPr>
        <p:spPr bwMode="auto">
          <a:xfrm>
            <a:off x="2743200" y="990600"/>
            <a:ext cx="609600" cy="36576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7" name="Text Box 4"/>
          <p:cNvSpPr txBox="1">
            <a:spLocks noChangeArrowheads="1"/>
          </p:cNvSpPr>
          <p:nvPr/>
        </p:nvSpPr>
        <p:spPr bwMode="auto">
          <a:xfrm>
            <a:off x="685802" y="162580"/>
            <a:ext cx="28193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2155" name="Group 123"/>
          <p:cNvGraphicFramePr>
            <a:graphicFrameLocks noGrp="1"/>
          </p:cNvGraphicFramePr>
          <p:nvPr>
            <p:ph/>
          </p:nvPr>
        </p:nvGraphicFramePr>
        <p:xfrm>
          <a:off x="1752602" y="1143000"/>
          <a:ext cx="5337175" cy="3276600"/>
        </p:xfrm>
        <a:graphic>
          <a:graphicData uri="http://schemas.openxmlformats.org/drawingml/2006/table">
            <a:tbl>
              <a:tblPr/>
              <a:tblGrid>
                <a:gridCol w="889000"/>
                <a:gridCol w="890588"/>
                <a:gridCol w="889000"/>
                <a:gridCol w="889000"/>
                <a:gridCol w="890587"/>
                <a:gridCol w="889000"/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α</a:t>
                      </a:r>
                      <a:endParaRPr kumimoji="0" lang="el-G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1A04F-594D-4AAA-9C13-909E938492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72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72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94" grpId="0" animBg="1"/>
      <p:bldP spid="172094" grpId="1" animBg="1"/>
      <p:bldP spid="172093" grpId="0" animBg="1"/>
      <p:bldP spid="17209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685802" y="238780"/>
            <a:ext cx="20573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5.3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5" name="Text Box 5"/>
              <p:cNvSpPr txBox="1">
                <a:spLocks noChangeArrowheads="1"/>
              </p:cNvSpPr>
              <p:nvPr/>
            </p:nvSpPr>
            <p:spPr bwMode="auto">
              <a:xfrm>
                <a:off x="434280" y="748605"/>
                <a:ext cx="8633520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49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一个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存在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单位元素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的代数系统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</a:rPr>
                      <m:t>𝑺</m:t>
                    </m:r>
                    <m:r>
                      <a:rPr lang="en-US" altLang="zh-CN" sz="2800" b="1" i="1">
                        <a:latin typeface="Cambria Math"/>
                      </a:rPr>
                      <m:t>,∘)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，其运算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"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"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满足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结合律，若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中元素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的左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、右逆元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素存在，则必相等。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79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280" y="748605"/>
                <a:ext cx="8633520" cy="1384995"/>
              </a:xfrm>
              <a:prstGeom prst="rect">
                <a:avLst/>
              </a:prstGeom>
              <a:blipFill rotWithShape="1">
                <a:blip r:embed="rId1"/>
                <a:stretch>
                  <a:fillRect l="-1411" r="-5505" b="-70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409707" y="252478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1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1600200" y="2286000"/>
          <a:ext cx="1371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3" name="公式" r:id="rId2" imgW="368300" imgH="241300" progId="Equation.3">
                  <p:embed/>
                </p:oleObj>
              </mc:Choice>
              <mc:Fallback>
                <p:oleObj name="公式" r:id="rId2" imgW="3683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1371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1"/>
          <p:cNvSpPr>
            <a:spLocks noChangeArrowheads="1"/>
          </p:cNvSpPr>
          <p:nvPr/>
        </p:nvSpPr>
        <p:spPr bwMode="auto">
          <a:xfrm>
            <a:off x="1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2971800" y="2209800"/>
          <a:ext cx="16764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4" name="公式" r:id="rId4" imgW="406400" imgH="241300" progId="Equation.3">
                  <p:embed/>
                </p:oleObj>
              </mc:Choice>
              <mc:Fallback>
                <p:oleObj name="公式" r:id="rId4" imgW="4064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1676400" cy="976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1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2514600" y="3200400"/>
          <a:ext cx="42672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5" name="公式" r:id="rId6" imgW="989965" imgH="241300" progId="Equation.3">
                  <p:embed/>
                </p:oleObj>
              </mc:Choice>
              <mc:Fallback>
                <p:oleObj name="公式" r:id="rId6" imgW="989965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4267200" cy="10271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15"/>
          <p:cNvSpPr>
            <a:spLocks noChangeArrowheads="1"/>
          </p:cNvSpPr>
          <p:nvPr/>
        </p:nvSpPr>
        <p:spPr bwMode="auto">
          <a:xfrm>
            <a:off x="1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2514600" y="4267200"/>
          <a:ext cx="4038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6" name="公式" r:id="rId8" imgW="965200" imgH="241300" progId="Equation.3">
                  <p:embed/>
                </p:oleObj>
              </mc:Choice>
              <mc:Fallback>
                <p:oleObj name="公式" r:id="rId8" imgW="9652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4038600" cy="10001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7"/>
          <p:cNvSpPr>
            <a:spLocks noChangeArrowheads="1"/>
          </p:cNvSpPr>
          <p:nvPr/>
        </p:nvSpPr>
        <p:spPr bwMode="auto">
          <a:xfrm>
            <a:off x="5470236" y="2787184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2514600" y="5324475"/>
          <a:ext cx="2209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7" name="公式" r:id="rId10" imgW="508000" imgH="228600" progId="Equation.3">
                  <p:embed/>
                </p:oleObj>
              </mc:Choice>
              <mc:Fallback>
                <p:oleObj name="公式" r:id="rId10" imgW="5080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24475"/>
                        <a:ext cx="2209800" cy="10001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Rectangle 19"/>
          <p:cNvSpPr>
            <a:spLocks noChangeArrowheads="1"/>
          </p:cNvSpPr>
          <p:nvPr/>
        </p:nvSpPr>
        <p:spPr bwMode="auto">
          <a:xfrm>
            <a:off x="1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4724400" y="5181600"/>
          <a:ext cx="1752600" cy="1136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8" name="公式" r:id="rId12" imgW="355600" imgH="228600" progId="Equation.3">
                  <p:embed/>
                </p:oleObj>
              </mc:Choice>
              <mc:Fallback>
                <p:oleObj name="公式" r:id="rId12" imgW="3556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81600"/>
                        <a:ext cx="1752600" cy="1136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818" name="Text Box 4"/>
              <p:cNvSpPr txBox="1">
                <a:spLocks noChangeArrowheads="1"/>
              </p:cNvSpPr>
              <p:nvPr/>
            </p:nvSpPr>
            <p:spPr bwMode="auto">
              <a:xfrm>
                <a:off x="609600" y="436725"/>
                <a:ext cx="8374408" cy="1815882"/>
              </a:xfrm>
              <a:prstGeom prst="rect">
                <a:avLst/>
              </a:prstGeom>
              <a:noFill/>
              <a:ln w="349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一个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代数系统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</a:rPr>
                      <m:t>𝑺</m:t>
                    </m:r>
                    <m:r>
                      <a:rPr lang="en-US" altLang="zh-CN" sz="2800" b="1" i="1">
                        <a:latin typeface="Cambria Math"/>
                      </a:rPr>
                      <m:t>,∘)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，其运算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"</m:t>
                    </m:r>
                    <m:r>
                      <a:rPr lang="en-US" altLang="zh-CN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"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满足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结合律且</a:t>
                </a:r>
                <a:endParaRPr lang="en-US" altLang="zh-CN" sz="28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逆元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素存在，则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内每一个元素的逆元素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唯一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 </a:t>
                </a:r>
              </a:p>
            </p:txBody>
          </p:sp>
        </mc:Choice>
        <mc:Fallback>
          <p:sp>
            <p:nvSpPr>
              <p:cNvPr id="3481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36725"/>
                <a:ext cx="8374408" cy="1815882"/>
              </a:xfrm>
              <a:prstGeom prst="rect">
                <a:avLst/>
              </a:prstGeom>
              <a:blipFill rotWithShape="1">
                <a:blip r:embed="rId1"/>
                <a:stretch>
                  <a:fillRect l="-1456" b="-2013"/>
                </a:stretch>
              </a:blipFill>
              <a:ln w="349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914402" y="162580"/>
            <a:ext cx="22859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5.4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1" y="306737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1" y="306737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8012" name="Group 12"/>
          <p:cNvGrpSpPr/>
          <p:nvPr/>
        </p:nvGrpSpPr>
        <p:grpSpPr bwMode="auto">
          <a:xfrm>
            <a:off x="76200" y="2238375"/>
            <a:ext cx="7239000" cy="733425"/>
            <a:chOff x="48" y="1410"/>
            <a:chExt cx="4560" cy="462"/>
          </a:xfrm>
        </p:grpSpPr>
        <p:sp>
          <p:nvSpPr>
            <p:cNvPr id="34832" name="Text Box 6"/>
            <p:cNvSpPr txBox="1">
              <a:spLocks noChangeArrowheads="1"/>
            </p:cNvSpPr>
            <p:nvPr/>
          </p:nvSpPr>
          <p:spPr bwMode="auto">
            <a:xfrm>
              <a:off x="48" y="1494"/>
              <a:ext cx="36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证明：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若某个元素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存在两个逆元素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833" name="Object 7"/>
            <p:cNvGraphicFramePr>
              <a:graphicFrameLocks noChangeAspect="1"/>
            </p:cNvGraphicFramePr>
            <p:nvPr/>
          </p:nvGraphicFramePr>
          <p:xfrm>
            <a:off x="3600" y="1446"/>
            <a:ext cx="43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04" name="公式" r:id="rId2" imgW="228600" imgH="203200" progId="Equation.3">
                    <p:embed/>
                  </p:oleObj>
                </mc:Choice>
                <mc:Fallback>
                  <p:oleObj name="公式" r:id="rId2" imgW="2286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446"/>
                          <a:ext cx="43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9"/>
            <p:cNvGraphicFramePr>
              <a:graphicFrameLocks noChangeAspect="1"/>
            </p:cNvGraphicFramePr>
            <p:nvPr/>
          </p:nvGraphicFramePr>
          <p:xfrm>
            <a:off x="4256" y="1410"/>
            <a:ext cx="35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05" name="公式" r:id="rId4" imgW="152400" imgH="203200" progId="Equation.3">
                    <p:embed/>
                  </p:oleObj>
                </mc:Choice>
                <mc:Fallback>
                  <p:oleObj name="公式" r:id="rId4" imgW="152400" imgH="203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1410"/>
                          <a:ext cx="352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Text Box 11"/>
            <p:cNvSpPr txBox="1">
              <a:spLocks noChangeArrowheads="1"/>
            </p:cNvSpPr>
            <p:nvPr/>
          </p:nvSpPr>
          <p:spPr bwMode="auto">
            <a:xfrm>
              <a:off x="3888" y="1494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和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8013" name="Object 13"/>
          <p:cNvGraphicFramePr>
            <a:graphicFrameLocks noChangeAspect="1"/>
          </p:cNvGraphicFramePr>
          <p:nvPr/>
        </p:nvGraphicFramePr>
        <p:xfrm>
          <a:off x="533400" y="2895601"/>
          <a:ext cx="3200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6" name="公式" r:id="rId6" imgW="799465" imgH="203200" progId="Equation.3">
                  <p:embed/>
                </p:oleObj>
              </mc:Choice>
              <mc:Fallback>
                <p:oleObj name="公式" r:id="rId6" imgW="799465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1"/>
                        <a:ext cx="3200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16"/>
          <p:cNvSpPr>
            <a:spLocks noChangeArrowheads="1"/>
          </p:cNvSpPr>
          <p:nvPr/>
        </p:nvSpPr>
        <p:spPr bwMode="auto">
          <a:xfrm>
            <a:off x="1" y="-2616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8015" name="Object 15"/>
          <p:cNvGraphicFramePr>
            <a:graphicFrameLocks noChangeAspect="1"/>
          </p:cNvGraphicFramePr>
          <p:nvPr/>
        </p:nvGraphicFramePr>
        <p:xfrm>
          <a:off x="3581400" y="2889250"/>
          <a:ext cx="2819400" cy="84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7" name="公式" r:id="rId8" imgW="761365" imgH="228600" progId="Equation.3">
                  <p:embed/>
                </p:oleObj>
              </mc:Choice>
              <mc:Fallback>
                <p:oleObj name="公式" r:id="rId8" imgW="761365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89250"/>
                        <a:ext cx="2819400" cy="844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7" name="Object 17"/>
          <p:cNvGraphicFramePr>
            <a:graphicFrameLocks noChangeAspect="1"/>
          </p:cNvGraphicFramePr>
          <p:nvPr/>
        </p:nvGraphicFramePr>
        <p:xfrm>
          <a:off x="3200400" y="3810002"/>
          <a:ext cx="19050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8" name="公式" r:id="rId10" imgW="508000" imgH="203200" progId="Equation.3">
                  <p:embed/>
                </p:oleObj>
              </mc:Choice>
              <mc:Fallback>
                <p:oleObj name="公式" r:id="rId10" imgW="508000" imgH="203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2"/>
                        <a:ext cx="19050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/>
        </p:nvGraphicFramePr>
        <p:xfrm>
          <a:off x="5029200" y="3663949"/>
          <a:ext cx="1600200" cy="90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9" name="公式" r:id="rId12" imgW="355600" imgH="203200" progId="Equation.3">
                  <p:embed/>
                </p:oleObj>
              </mc:Choice>
              <mc:Fallback>
                <p:oleObj name="公式" r:id="rId12" imgW="3556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63949"/>
                        <a:ext cx="1600200" cy="908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493715" y="4876801"/>
          <a:ext cx="81565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10" name="公式" r:id="rId14" imgW="2197100" imgH="228600" progId="Equation.3">
                  <p:embed/>
                </p:oleObj>
              </mc:Choice>
              <mc:Fallback>
                <p:oleObj name="公式" r:id="rId14" imgW="21971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5" y="4876801"/>
                        <a:ext cx="81565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3" name="Line 23"/>
          <p:cNvSpPr>
            <a:spLocks noChangeShapeType="1"/>
          </p:cNvSpPr>
          <p:nvPr/>
        </p:nvSpPr>
        <p:spPr bwMode="auto">
          <a:xfrm>
            <a:off x="6477000" y="4267200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024" name="Line 24"/>
          <p:cNvSpPr>
            <a:spLocks noChangeShapeType="1"/>
          </p:cNvSpPr>
          <p:nvPr/>
        </p:nvSpPr>
        <p:spPr bwMode="auto">
          <a:xfrm flipH="1" flipV="1">
            <a:off x="7620000" y="4267200"/>
            <a:ext cx="304800" cy="762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025" name="AutoShape 25"/>
          <p:cNvSpPr>
            <a:spLocks noChangeArrowheads="1"/>
          </p:cNvSpPr>
          <p:nvPr/>
        </p:nvSpPr>
        <p:spPr bwMode="auto">
          <a:xfrm>
            <a:off x="7848600" y="3581400"/>
            <a:ext cx="1143000" cy="1143000"/>
          </a:xfrm>
          <a:prstGeom prst="wedgeRoundRectCallout">
            <a:avLst>
              <a:gd name="adj1" fmla="val -69583"/>
              <a:gd name="adj2" fmla="val 8333"/>
              <a:gd name="adj3" fmla="val 16667"/>
            </a:avLst>
          </a:prstGeom>
          <a:solidFill>
            <a:srgbClr val="FFFF00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相等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5" descr="STATBAR"/>
          <p:cNvPicPr preferRelativeResize="0"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3" grpId="0" animBg="1"/>
      <p:bldP spid="128024" grpId="0" animBg="1"/>
      <p:bldP spid="1280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822325" y="228600"/>
            <a:ext cx="1235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1144636" y="1066800"/>
            <a:ext cx="6856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在实数集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上定义二元运算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“*”，“◦”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2346325" y="1797050"/>
            <a:ext cx="2911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x*y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x+ y-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xy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1295400" y="2642552"/>
            <a:ext cx="4493538" cy="131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是否满足结合律、交换律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单位元及逆元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？零元素？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爆炸形 2 1"/>
          <p:cNvSpPr/>
          <p:nvPr/>
        </p:nvSpPr>
        <p:spPr>
          <a:xfrm>
            <a:off x="2514600" y="152400"/>
            <a:ext cx="1287462" cy="9144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1355725" y="649069"/>
            <a:ext cx="2911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x*y=</a:t>
            </a:r>
            <a:r>
              <a:rPr lang="en-US" altLang="zh-CN" sz="3600" b="1" dirty="0" err="1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x+y-xy</a:t>
            </a:r>
            <a:endParaRPr lang="en-US" altLang="zh-CN" sz="3600" b="1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62991" y="1143000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6400800" y="1600200"/>
            <a:ext cx="1143000" cy="3048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 flipV="1">
            <a:off x="6705600" y="1905000"/>
            <a:ext cx="838200" cy="5334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39" name="AutoShape 15"/>
          <p:cNvSpPr>
            <a:spLocks noChangeArrowheads="1"/>
          </p:cNvSpPr>
          <p:nvPr/>
        </p:nvSpPr>
        <p:spPr bwMode="auto">
          <a:xfrm>
            <a:off x="7543800" y="1524000"/>
            <a:ext cx="1524000" cy="716400"/>
          </a:xfrm>
          <a:prstGeom prst="wedgeRoundRectCallout">
            <a:avLst>
              <a:gd name="adj1" fmla="val -54690"/>
              <a:gd name="adj2" fmla="val 4343"/>
              <a:gd name="adj3" fmla="val 16667"/>
            </a:avLst>
          </a:prstGeom>
          <a:solidFill>
            <a:srgbClr val="CCFFCC"/>
          </a:solidFill>
          <a:ln w="22225">
            <a:solidFill>
              <a:srgbClr val="0000FF"/>
            </a:solidFill>
            <a:miter lim="800000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交换律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75" name="Rectangle 17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77" name="Rectangle 19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79" name="Rectangle 21"/>
          <p:cNvSpPr>
            <a:spLocks noChangeArrowheads="1"/>
          </p:cNvSpPr>
          <p:nvPr/>
        </p:nvSpPr>
        <p:spPr bwMode="auto">
          <a:xfrm>
            <a:off x="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81" name="Rectangle 23"/>
          <p:cNvSpPr>
            <a:spLocks noChangeArrowheads="1"/>
          </p:cNvSpPr>
          <p:nvPr/>
        </p:nvSpPr>
        <p:spPr bwMode="auto">
          <a:xfrm>
            <a:off x="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83" name="Text Box 24"/>
          <p:cNvSpPr txBox="1">
            <a:spLocks noChangeArrowheads="1"/>
          </p:cNvSpPr>
          <p:nvPr/>
        </p:nvSpPr>
        <p:spPr bwMode="auto">
          <a:xfrm>
            <a:off x="838200" y="224135"/>
            <a:ext cx="228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43000" y="1143000"/>
                <a:ext cx="19510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latin typeface="Cambria Math"/>
                        </a:rPr>
                        <m:t>∀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143000"/>
                <a:ext cx="195104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54653" y="1143000"/>
                <a:ext cx="36271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∗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−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53" y="1143000"/>
                <a:ext cx="362714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32292" y="1697475"/>
                <a:ext cx="26495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−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𝒚𝒙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92" y="1697475"/>
                <a:ext cx="264950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114800" y="2209800"/>
                <a:ext cx="15710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∗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209800"/>
                <a:ext cx="157107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04800" y="2819400"/>
                <a:ext cx="23160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latin typeface="Cambria Math"/>
                        </a:rPr>
                        <m:t>∀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𝒛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19400"/>
                <a:ext cx="231601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667000" y="2819400"/>
                <a:ext cx="54938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∗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𝒛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𝒙𝒚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∗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19400"/>
                <a:ext cx="5493812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785155" y="3581400"/>
                <a:ext cx="66730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𝒙𝒚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𝒛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sz="3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𝒙𝒚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55" y="3581400"/>
                <a:ext cx="6673045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761020" y="4191000"/>
                <a:ext cx="6620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𝒚𝒛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−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𝒛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−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𝒚𝒛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020" y="4191000"/>
                <a:ext cx="6620980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828800" y="4800600"/>
                <a:ext cx="35564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∗(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𝒚𝒛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800600"/>
                <a:ext cx="3556423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839766" y="5486400"/>
                <a:ext cx="25036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∗(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zh-CN" sz="3200" b="1" i="1" smtClean="0">
                          <a:latin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766" y="5486400"/>
                <a:ext cx="2503634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6400800" y="5029200"/>
            <a:ext cx="2133600" cy="990600"/>
          </a:xfrm>
          <a:prstGeom prst="cloudCallout">
            <a:avLst>
              <a:gd name="adj1" fmla="val -101337"/>
              <a:gd name="adj2" fmla="val -66508"/>
            </a:avLst>
          </a:prstGeom>
          <a:solidFill>
            <a:srgbClr val="00FFFF"/>
          </a:solidFill>
          <a:ln w="349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结合律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/>
      <p:bldP spid="129037" grpId="0" animBg="1"/>
      <p:bldP spid="129038" grpId="0" animBg="1"/>
      <p:bldP spid="129039" grpId="0" animBg="1"/>
      <p:bldP spid="2" grpId="0"/>
      <p:bldP spid="3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838200" y="224135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幺元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295400" y="914400"/>
          <a:ext cx="4724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6" name="公式" r:id="rId1" imgW="1282065" imgH="177800" progId="Equation.3">
                  <p:embed/>
                </p:oleObj>
              </mc:Choice>
              <mc:Fallback>
                <p:oleObj name="公式" r:id="rId1" imgW="1282065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47244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3124200" y="1981200"/>
          <a:ext cx="2895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7" name="公式" r:id="rId3" imgW="723900" imgH="203200" progId="Equation.3">
                  <p:embed/>
                </p:oleObj>
              </mc:Choice>
              <mc:Fallback>
                <p:oleObj name="公式" r:id="rId3" imgW="7239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81200"/>
                        <a:ext cx="2895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4343400" y="3048000"/>
          <a:ext cx="1600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8" name="公式" r:id="rId5" imgW="354965" imgH="177800" progId="Equation.3">
                  <p:embed/>
                </p:oleObj>
              </mc:Choice>
              <mc:Fallback>
                <p:oleObj name="公式" r:id="rId5" imgW="354965" imgH="17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48000"/>
                        <a:ext cx="1600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2819400" y="3276600"/>
            <a:ext cx="1371600" cy="541337"/>
          </a:xfrm>
          <a:prstGeom prst="rightArrow">
            <a:avLst>
              <a:gd name="adj1" fmla="val 50000"/>
              <a:gd name="adj2" fmla="val 65000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>
            <a:solidFill>
              <a:srgbClr val="FF00FF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1295400" y="838200"/>
          <a:ext cx="5867400" cy="70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8" name="公式" r:id="rId1" imgW="1663700" imgH="203200" progId="Equation.3">
                  <p:embed/>
                </p:oleObj>
              </mc:Choice>
              <mc:Fallback>
                <p:oleObj name="公式" r:id="rId1" imgW="16637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38200"/>
                        <a:ext cx="5867400" cy="704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3581400" y="1828800"/>
          <a:ext cx="4191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9" name="公式" r:id="rId3" imgW="951865" imgH="228600" progId="Equation.3">
                  <p:embed/>
                </p:oleObj>
              </mc:Choice>
              <mc:Fallback>
                <p:oleObj name="公式" r:id="rId3" imgW="951865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28800"/>
                        <a:ext cx="4191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10"/>
          <p:cNvSpPr>
            <a:spLocks noChangeArrowheads="1"/>
          </p:cNvSpPr>
          <p:nvPr/>
        </p:nvSpPr>
        <p:spPr bwMode="auto">
          <a:xfrm>
            <a:off x="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3657600" y="3048000"/>
          <a:ext cx="4419600" cy="1416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0" name="公式" r:id="rId5" imgW="1218565" imgH="393700" progId="Equation.3">
                  <p:embed/>
                </p:oleObj>
              </mc:Choice>
              <mc:Fallback>
                <p:oleObj name="公式" r:id="rId5" imgW="1218565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4419600" cy="1416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2727325" y="4648200"/>
            <a:ext cx="5807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R-{1}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均有逆元素。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8200" y="224135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逆元素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爆炸形 2 2"/>
          <p:cNvSpPr/>
          <p:nvPr/>
        </p:nvSpPr>
        <p:spPr>
          <a:xfrm>
            <a:off x="539552" y="4343400"/>
            <a:ext cx="1898848" cy="15240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7" grpId="0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2209800" y="3161784"/>
            <a:ext cx="1828800" cy="549275"/>
          </a:xfrm>
          <a:prstGeom prst="rightArrow">
            <a:avLst>
              <a:gd name="adj1" fmla="val 50000"/>
              <a:gd name="adj2" fmla="val 65000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>
            <a:solidFill>
              <a:srgbClr val="FF00FF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4400"/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38200" y="224135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零元素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447800" y="1030069"/>
                <a:ext cx="49680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/>
                      </a:rPr>
                      <m:t>𝟎</m:t>
                    </m:r>
                    <m:r>
                      <a:rPr lang="en-US" altLang="zh-CN" sz="3600" b="1" i="1" smtClean="0">
                        <a:latin typeface="Cambria Math"/>
                      </a:rPr>
                      <m:t>∗</m:t>
                    </m:r>
                    <m:r>
                      <a:rPr lang="en-US" altLang="zh-CN" sz="3600" b="1" i="1" smtClean="0">
                        <a:latin typeface="Cambria Math"/>
                      </a:rPr>
                      <m:t>𝒙</m:t>
                    </m:r>
                    <m:r>
                      <a:rPr lang="en-US" altLang="zh-CN" sz="3600" b="1" i="1" smtClean="0">
                        <a:latin typeface="Cambria Math"/>
                      </a:rPr>
                      <m:t>=</m:t>
                    </m:r>
                    <m:r>
                      <a:rPr lang="en-US" altLang="zh-CN" sz="3600" b="1" i="1" smtClean="0">
                        <a:latin typeface="Cambria Math"/>
                      </a:rPr>
                      <m:t>𝟎</m:t>
                    </m:r>
                    <m:r>
                      <a:rPr lang="en-US" altLang="zh-CN" sz="3600" b="1" i="1" smtClean="0">
                        <a:latin typeface="Cambria Math"/>
                      </a:rPr>
                      <m:t>+</m:t>
                    </m:r>
                    <m:r>
                      <a:rPr lang="en-US" altLang="zh-CN" sz="3600" b="1" i="1" smtClean="0">
                        <a:latin typeface="Cambria Math"/>
                      </a:rPr>
                      <m:t>𝒙</m:t>
                    </m:r>
                    <m:r>
                      <a:rPr lang="en-US" altLang="zh-CN" sz="3600" b="1" i="1" smtClean="0">
                        <a:latin typeface="Cambria Math"/>
                      </a:rPr>
                      <m:t>−</m:t>
                    </m:r>
                    <m:r>
                      <a:rPr lang="en-US" altLang="zh-CN" sz="3600" b="1" i="1" smtClean="0">
                        <a:latin typeface="Cambria Math"/>
                      </a:rPr>
                      <m:t>𝟎</m:t>
                    </m:r>
                    <m:r>
                      <a:rPr lang="en-US" altLang="zh-CN" sz="36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36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endPara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030069"/>
                <a:ext cx="4968027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15094" r="-2948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621616" y="1828800"/>
                <a:ext cx="270298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4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4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4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44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16" y="1828800"/>
                <a:ext cx="270298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053993" y="3048000"/>
                <a:ext cx="173720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4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44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993" y="3048000"/>
                <a:ext cx="173720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381000" y="3886200"/>
            <a:ext cx="8534400" cy="2438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对于一个代数系统中的一个运算，同时存在零元素和逆元素是不可能，因为若存在零元素，则该零元素必无逆元素。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爆炸形 1 18"/>
          <p:cNvSpPr/>
          <p:nvPr/>
        </p:nvSpPr>
        <p:spPr bwMode="auto">
          <a:xfrm>
            <a:off x="4495800" y="5257800"/>
            <a:ext cx="1447800" cy="91440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/>
      <p:bldP spid="16" grpId="0"/>
      <p:bldP spid="17" grpId="0"/>
      <p:bldP spid="18" grpId="0" build="p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57250" y="76200"/>
            <a:ext cx="2876550" cy="854075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818053" y="1524000"/>
            <a:ext cx="28969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a*b=a+b+2ab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310811" y="2438400"/>
            <a:ext cx="6708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满足交换律、结合律？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幺元？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逆元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4000" y="8483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实数集合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上的“*”运算：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685800" y="3124200"/>
            <a:ext cx="4572000" cy="838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593725" y="285690"/>
            <a:ext cx="3673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  <a:endParaRPr lang="zh-CN" altLang="en-US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09600" y="801469"/>
            <a:ext cx="1997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运算：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685800" y="1828801"/>
            <a:ext cx="167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一元</a:t>
            </a:r>
            <a:endParaRPr kumimoji="1" lang="zh-CN" altLang="en-US" sz="36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759075" y="1905000"/>
          <a:ext cx="1203325" cy="52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" name="公式" r:id="rId1" imgW="405765" imgH="177800" progId="Equation.3">
                  <p:embed/>
                </p:oleObj>
              </mc:Choice>
              <mc:Fallback>
                <p:oleObj name="公式" r:id="rId1" imgW="405765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1905000"/>
                        <a:ext cx="1203325" cy="52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935162" y="1524000"/>
          <a:ext cx="96043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" name="公式" r:id="rId3" imgW="139700" imgH="342900" progId="Equation.3">
                  <p:embed/>
                </p:oleObj>
              </mc:Choice>
              <mc:Fallback>
                <p:oleObj name="公式" r:id="rId3" imgW="1397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2" y="1524000"/>
                        <a:ext cx="96043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4181475" y="1828800"/>
          <a:ext cx="1152525" cy="78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" name="公式" r:id="rId5" imgW="228600" imgH="190500" progId="Equation.3">
                  <p:embed/>
                </p:oleObj>
              </mc:Choice>
              <mc:Fallback>
                <p:oleObj name="公式" r:id="rId5" imgW="228600" imgH="19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1828800"/>
                        <a:ext cx="1152525" cy="781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5486400" y="1752600"/>
          <a:ext cx="11525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" name="公式" r:id="rId7" imgW="228600" imgH="190500" progId="Equation.3">
                  <p:embed/>
                </p:oleObj>
              </mc:Choice>
              <mc:Fallback>
                <p:oleObj name="公式" r:id="rId7" imgW="228600" imgH="19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752600"/>
                        <a:ext cx="11525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Grp="1" noChangeAspect="1"/>
          </p:cNvGraphicFramePr>
          <p:nvPr>
            <p:ph/>
          </p:nvPr>
        </p:nvGraphicFramePr>
        <p:xfrm>
          <a:off x="1981200" y="2984500"/>
          <a:ext cx="2743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" name="公式" r:id="rId9" imgW="673100" imgH="165100" progId="Equation.3">
                  <p:embed/>
                </p:oleObj>
              </mc:Choice>
              <mc:Fallback>
                <p:oleObj name="公式" r:id="rId9" imgW="673100" imgH="165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84500"/>
                        <a:ext cx="2743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762000" y="4191000"/>
            <a:ext cx="1295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三元</a:t>
            </a:r>
            <a:endParaRPr kumimoji="1" lang="zh-CN" altLang="en-US" sz="4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609600" y="3048000"/>
            <a:ext cx="1447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二元</a:t>
            </a:r>
            <a:endParaRPr kumimoji="1"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2057402" y="4191000"/>
            <a:ext cx="4664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 x=0 then y else z</a:t>
            </a:r>
            <a:endParaRPr lang="en-US" altLang="zh-CN" sz="36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1458" name="Group 18"/>
          <p:cNvGrpSpPr/>
          <p:nvPr/>
        </p:nvGrpSpPr>
        <p:grpSpPr bwMode="auto">
          <a:xfrm>
            <a:off x="5943600" y="2759076"/>
            <a:ext cx="2895600" cy="646113"/>
            <a:chOff x="3744" y="1738"/>
            <a:chExt cx="1824" cy="407"/>
          </a:xfrm>
        </p:grpSpPr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3744" y="2016"/>
              <a:ext cx="816" cy="0"/>
            </a:xfrm>
            <a:prstGeom prst="line">
              <a:avLst/>
            </a:prstGeom>
            <a:noFill/>
            <a:ln w="1174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4598" y="1738"/>
              <a:ext cx="97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36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元</a:t>
              </a:r>
              <a:endPara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461" name="AutoShape 21"/>
          <p:cNvSpPr>
            <a:spLocks noChangeArrowheads="1"/>
          </p:cNvSpPr>
          <p:nvPr/>
        </p:nvSpPr>
        <p:spPr bwMode="auto">
          <a:xfrm>
            <a:off x="495300" y="5791200"/>
            <a:ext cx="2057400" cy="914400"/>
          </a:xfrm>
          <a:prstGeom prst="wedgeRoundRectCallout">
            <a:avLst>
              <a:gd name="adj1" fmla="val -33102"/>
              <a:gd name="adj2" fmla="val -273787"/>
              <a:gd name="adj3" fmla="val 16667"/>
            </a:avLst>
          </a:prstGeom>
          <a:solidFill>
            <a:srgbClr val="CCFFFF"/>
          </a:solidFill>
          <a:ln w="34925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代数运算</a:t>
            </a:r>
            <a:endParaRPr lang="zh-CN" altLang="en-US" sz="28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9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1A04F-594D-4AAA-9C13-909E938492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614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9" grpId="0"/>
      <p:bldP spid="61446" grpId="0" autoUpdateAnimBg="0"/>
      <p:bldP spid="61453" grpId="0"/>
      <p:bldP spid="61454" grpId="0" autoUpdateAnimBg="0"/>
      <p:bldP spid="61454" grpId="1"/>
      <p:bldP spid="61455" grpId="0"/>
      <p:bldP spid="614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762000" y="162580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1143000" y="769999"/>
            <a:ext cx="52344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设在实数集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上有运算*如下：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871" name="Rectangle 7"/>
              <p:cNvSpPr>
                <a:spLocks noChangeArrowheads="1"/>
              </p:cNvSpPr>
              <p:nvPr/>
            </p:nvSpPr>
            <p:spPr bwMode="auto">
              <a:xfrm>
                <a:off x="457200" y="2895600"/>
                <a:ext cx="3267075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2)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487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895600"/>
                <a:ext cx="3267075" cy="525401"/>
              </a:xfrm>
              <a:prstGeom prst="rect">
                <a:avLst/>
              </a:prstGeom>
              <a:blipFill rotWithShape="1">
                <a:blip r:embed="rId1"/>
                <a:stretch>
                  <a:fillRect l="-3918" t="-10465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1990" name="Object 8"/>
          <p:cNvGraphicFramePr>
            <a:graphicFrameLocks noChangeAspect="1"/>
          </p:cNvGraphicFramePr>
          <p:nvPr/>
        </p:nvGraphicFramePr>
        <p:xfrm>
          <a:off x="2438400" y="1447800"/>
          <a:ext cx="3276600" cy="5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" name="公式" r:id="rId2" imgW="1155065" imgH="177800" progId="Equation.3">
                  <p:embed/>
                </p:oleObj>
              </mc:Choice>
              <mc:Fallback>
                <p:oleObj name="公式" r:id="rId2" imgW="1155065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276600" cy="514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6081713" y="1371600"/>
            <a:ext cx="1538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(R,*)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874" name="Text Box 10"/>
              <p:cNvSpPr txBox="1">
                <a:spLocks noChangeArrowheads="1"/>
              </p:cNvSpPr>
              <p:nvPr/>
            </p:nvSpPr>
            <p:spPr bwMode="auto">
              <a:xfrm>
                <a:off x="580777" y="2133600"/>
                <a:ext cx="4372223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𝒂𝒃</m:t>
                    </m:r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487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777" y="2133600"/>
                <a:ext cx="4372223" cy="525401"/>
              </a:xfrm>
              <a:prstGeom prst="rect">
                <a:avLst/>
              </a:prstGeom>
              <a:blipFill rotWithShape="1">
                <a:blip r:embed="rId4"/>
                <a:stretch>
                  <a:fillRect l="-2786"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4481090" y="3066289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4114800" y="2133600"/>
                <a:ext cx="4372223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𝒃𝒂</m:t>
                    </m:r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2133600"/>
                <a:ext cx="4372223" cy="5254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4114800" y="2827399"/>
                <a:ext cx="2186111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2827399"/>
                <a:ext cx="2186111" cy="5254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椭圆形标注 1"/>
          <p:cNvSpPr/>
          <p:nvPr/>
        </p:nvSpPr>
        <p:spPr>
          <a:xfrm>
            <a:off x="6705600" y="2590800"/>
            <a:ext cx="2057400" cy="762000"/>
          </a:xfrm>
          <a:prstGeom prst="wedgeEllipseCallout">
            <a:avLst>
              <a:gd name="adj1" fmla="val -110870"/>
              <a:gd name="adj2" fmla="val 162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交换律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31009" y="3429000"/>
                <a:ext cx="58031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∗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𝒄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𝒃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𝒂𝒃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∗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09" y="3429000"/>
                <a:ext cx="5803191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14400" y="4038600"/>
                <a:ext cx="74937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𝒃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𝒂𝒃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𝒄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𝟐</m:t>
                      </m:r>
                      <m:d>
                        <m:dPr>
                          <m:ctrlPr>
                            <a:rPr lang="en-US" altLang="zh-CN" sz="3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/>
                            </a:rPr>
                            <m:t>𝒂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𝒃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𝒂𝒃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038600"/>
                <a:ext cx="7493783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62000" y="4724400"/>
                <a:ext cx="76412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𝒃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𝒄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𝒃𝒄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𝒂</m:t>
                      </m:r>
                      <m:d>
                        <m:dPr>
                          <m:ctrlPr>
                            <a:rPr lang="en-US" altLang="zh-CN" sz="3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/>
                            </a:rPr>
                            <m:t>𝒃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𝒄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𝒃𝒄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724400"/>
                <a:ext cx="7641259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90600" y="5334000"/>
                <a:ext cx="38168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𝒃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𝒄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𝒃𝒄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34000"/>
                <a:ext cx="3816879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641321" y="5334000"/>
                <a:ext cx="25204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𝒃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321" y="5334000"/>
                <a:ext cx="2520434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椭圆形标注 20"/>
          <p:cNvSpPr/>
          <p:nvPr/>
        </p:nvSpPr>
        <p:spPr>
          <a:xfrm>
            <a:off x="6858000" y="5715000"/>
            <a:ext cx="2057400" cy="762000"/>
          </a:xfrm>
          <a:prstGeom prst="wedgeEllipseCallout">
            <a:avLst>
              <a:gd name="adj1" fmla="val -40037"/>
              <a:gd name="adj2" fmla="val -875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结合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律</a:t>
            </a:r>
            <a:endParaRPr lang="zh-CN" altLang="en-US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/>
      <p:bldP spid="164874" grpId="0"/>
      <p:bldP spid="13" grpId="0"/>
      <p:bldP spid="14" grpId="0"/>
      <p:bldP spid="2" grpId="0" animBg="1"/>
      <p:bldP spid="3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914400" y="228600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2800" b="1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71513" y="838200"/>
            <a:ext cx="623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4481090" y="3152758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anose="030F0702030302020204" pitchFamily="66" charset="0"/>
            </a:endParaRP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4481090" y="3152758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anose="030F0702030302020204" pitchFamily="66" charset="0"/>
            </a:endParaRP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5410200" y="2689643"/>
            <a:ext cx="27574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单位元素。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609600" y="3451643"/>
            <a:ext cx="52319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21" name="Rectangle 15"/>
          <p:cNvSpPr>
            <a:spLocks noChangeArrowheads="1"/>
          </p:cNvSpPr>
          <p:nvPr/>
        </p:nvSpPr>
        <p:spPr bwMode="auto">
          <a:xfrm>
            <a:off x="4481090" y="3152758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anose="030F0702030302020204" pitchFamily="66" charset="0"/>
            </a:endParaRPr>
          </a:p>
        </p:txBody>
      </p:sp>
      <p:sp>
        <p:nvSpPr>
          <p:cNvPr id="43023" name="Rectangle 17"/>
          <p:cNvSpPr>
            <a:spLocks noChangeArrowheads="1"/>
          </p:cNvSpPr>
          <p:nvPr/>
        </p:nvSpPr>
        <p:spPr bwMode="auto">
          <a:xfrm>
            <a:off x="4481090" y="3047984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anose="030F0702030302020204" pitchFamily="66" charset="0"/>
            </a:endParaRP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457200" y="5257800"/>
            <a:ext cx="85344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实数集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中除去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(-1/2)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后的元素都有逆元素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存在。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23320" y="775157"/>
                <a:ext cx="4667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𝒆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∗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𝒆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𝒆𝒂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20" y="775157"/>
                <a:ext cx="466788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434362" y="1396425"/>
                <a:ext cx="25186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𝒆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𝒆𝒂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362" y="1396425"/>
                <a:ext cx="251863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057400" y="2082225"/>
                <a:ext cx="2877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𝒆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)=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082225"/>
                <a:ext cx="2877711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505200" y="2749989"/>
                <a:ext cx="13039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𝒆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749989"/>
                <a:ext cx="130394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43000" y="3429000"/>
                <a:ext cx="5988627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𝒂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29000"/>
                <a:ext cx="5988627" cy="5959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597930" y="4154434"/>
                <a:ext cx="2736070" cy="950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930" y="4154434"/>
                <a:ext cx="2736070" cy="9509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9" grpId="0"/>
      <p:bldP spid="165902" grpId="0"/>
      <p:bldP spid="165907" grpId="0"/>
      <p:bldP spid="20" grpId="0"/>
      <p:bldP spid="21" grpId="0"/>
      <p:bldP spid="22" grpId="0"/>
      <p:bldP spid="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762000" y="152400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幂等元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了解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929604" y="738628"/>
            <a:ext cx="6766596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幂等元：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设*是集合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上的二元运算，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S,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a*a=a,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是关于*的幂等元。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5111" name="AutoShape 7"/>
          <p:cNvSpPr>
            <a:spLocks noChangeArrowheads="1"/>
          </p:cNvSpPr>
          <p:nvPr/>
        </p:nvSpPr>
        <p:spPr bwMode="auto">
          <a:xfrm>
            <a:off x="1981200" y="2819400"/>
            <a:ext cx="1676400" cy="762000"/>
          </a:xfrm>
          <a:prstGeom prst="wedgeRectCallout">
            <a:avLst>
              <a:gd name="adj1" fmla="val 184657"/>
              <a:gd name="adj2" fmla="val -151250"/>
            </a:avLst>
          </a:prstGeom>
          <a:solidFill>
            <a:srgbClr val="CCFFCC"/>
          </a:solidFill>
          <a:ln w="349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单位元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5112" name="AutoShape 8"/>
          <p:cNvSpPr>
            <a:spLocks noChangeArrowheads="1"/>
          </p:cNvSpPr>
          <p:nvPr/>
        </p:nvSpPr>
        <p:spPr bwMode="auto">
          <a:xfrm>
            <a:off x="5334000" y="2743200"/>
            <a:ext cx="1600200" cy="838200"/>
          </a:xfrm>
          <a:prstGeom prst="wedgeRectCallout">
            <a:avLst>
              <a:gd name="adj1" fmla="val 36014"/>
              <a:gd name="adj2" fmla="val -139014"/>
            </a:avLst>
          </a:prstGeom>
          <a:solidFill>
            <a:srgbClr val="FFFF99"/>
          </a:solidFill>
          <a:ln w="34925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零元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1981200" y="3962400"/>
            <a:ext cx="3902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∪        ∩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1" grpId="0" animBg="1"/>
      <p:bldP spid="175112" grpId="0" animBg="1"/>
      <p:bldP spid="1751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2362200" y="609600"/>
            <a:ext cx="5273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小结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1676400" y="1219200"/>
            <a:ext cx="5638799" cy="147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Blip>
                <a:blip r:embed="rId1"/>
              </a:buBlip>
            </a:pP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  <a:endParaRPr lang="en-US" altLang="zh-CN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Blip>
                <a:blip r:embed="rId1"/>
              </a:buBlip>
            </a:pP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代数常见的性质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827040" y="2743200"/>
            <a:ext cx="4061048" cy="301131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交换律、结合律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单位元素、零元素</a:t>
            </a: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逆元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素</a:t>
            </a:r>
            <a:endParaRPr lang="en-US" altLang="zh-CN" sz="2800" b="1" dirty="0" smtClean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28800" y="2888127"/>
            <a:ext cx="792088" cy="2826873"/>
            <a:chOff x="3779912" y="771550"/>
            <a:chExt cx="792088" cy="2826873"/>
          </a:xfrm>
        </p:grpSpPr>
        <p:grpSp>
          <p:nvGrpSpPr>
            <p:cNvPr id="10" name="组合 9"/>
            <p:cNvGrpSpPr/>
            <p:nvPr/>
          </p:nvGrpSpPr>
          <p:grpSpPr>
            <a:xfrm>
              <a:off x="3780000" y="1779662"/>
              <a:ext cx="792000" cy="792000"/>
              <a:chOff x="4101215" y="3791072"/>
              <a:chExt cx="792000" cy="792000"/>
            </a:xfrm>
          </p:grpSpPr>
          <p:sp>
            <p:nvSpPr>
              <p:cNvPr id="17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4101215" y="3791072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MH_Title_1"/>
              <p:cNvSpPr/>
              <p:nvPr>
                <p:custDataLst>
                  <p:tags r:id="rId4"/>
                </p:custDataLst>
              </p:nvPr>
            </p:nvSpPr>
            <p:spPr>
              <a:xfrm>
                <a:off x="4245143" y="3935088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02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912" y="2806423"/>
              <a:ext cx="792000" cy="792000"/>
              <a:chOff x="4157228" y="2907513"/>
              <a:chExt cx="792000" cy="792000"/>
            </a:xfrm>
          </p:grpSpPr>
          <p:sp>
            <p:nvSpPr>
              <p:cNvPr id="15" name="MH_Other_2"/>
              <p:cNvSpPr/>
              <p:nvPr>
                <p:custDataLst>
                  <p:tags r:id="rId5"/>
                </p:custDataLst>
              </p:nvPr>
            </p:nvSpPr>
            <p:spPr>
              <a:xfrm>
                <a:off x="4157228" y="2907513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MH_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4283228" y="3065566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 smtClean="0">
                    <a:latin typeface="Impact" panose="020B0806030902050204" pitchFamily="34" charset="0"/>
                  </a:rPr>
                  <a:t>03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79912" y="771550"/>
              <a:ext cx="792000" cy="792000"/>
              <a:chOff x="4157228" y="3968984"/>
              <a:chExt cx="792000" cy="792000"/>
            </a:xfrm>
          </p:grpSpPr>
          <p:sp>
            <p:nvSpPr>
              <p:cNvPr id="13" name="MH_Oth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4157228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MH_Title_1"/>
              <p:cNvSpPr/>
              <p:nvPr>
                <p:custDataLst>
                  <p:tags r:id="rId8"/>
                </p:custDataLst>
              </p:nvPr>
            </p:nvSpPr>
            <p:spPr>
              <a:xfrm>
                <a:off x="4301244" y="4094984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01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19" name="爆炸形 1 18"/>
          <p:cNvSpPr/>
          <p:nvPr/>
        </p:nvSpPr>
        <p:spPr>
          <a:xfrm>
            <a:off x="5181600" y="3012857"/>
            <a:ext cx="2286000" cy="2430873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838200" y="1371600"/>
            <a:ext cx="7543800" cy="22733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第六章 群</a:t>
            </a:r>
            <a:r>
              <a:rPr lang="zh-CN" altLang="en-US" sz="6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论</a:t>
            </a:r>
            <a:endParaRPr lang="zh-CN" altLang="en-US" sz="6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746125" y="224135"/>
            <a:ext cx="3140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CC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半群</a:t>
            </a:r>
            <a:endParaRPr lang="zh-CN" altLang="en-US" sz="2400" b="1" dirty="0">
              <a:solidFill>
                <a:srgbClr val="CC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4479635" y="3098156"/>
            <a:ext cx="184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4479635" y="3145781"/>
            <a:ext cx="184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183" name="Rectangle 12"/>
          <p:cNvSpPr>
            <a:spLocks noChangeArrowheads="1"/>
          </p:cNvSpPr>
          <p:nvPr/>
        </p:nvSpPr>
        <p:spPr bwMode="auto">
          <a:xfrm>
            <a:off x="4479635" y="3098156"/>
            <a:ext cx="184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8974" name="Rectangle 14"/>
          <p:cNvSpPr>
            <a:spLocks noChangeArrowheads="1"/>
          </p:cNvSpPr>
          <p:nvPr/>
        </p:nvSpPr>
        <p:spPr bwMode="auto">
          <a:xfrm>
            <a:off x="914400" y="3124200"/>
            <a:ext cx="6858000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下面的代数是半群？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(Z,+)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(R,+)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(R,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838200" y="685800"/>
                <a:ext cx="7543800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 dirty="0" smtClean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半群</a:t>
                </a:r>
                <a:r>
                  <a:rPr lang="zh-CN" altLang="en-US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：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设有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一个代数系统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𝑺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，其中“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”</a:t>
                </a:r>
                <a:endParaRPr lang="en-US" altLang="zh-CN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    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二元运算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，满足结合律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</a:p>
            </p:txBody>
          </p:sp>
        </mc:Choice>
        <mc:Fallback>
          <p:sp>
            <p:nvSpPr>
              <p:cNvPr id="14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685800"/>
                <a:ext cx="75438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2102" b="-6198"/>
                </a:stretch>
              </a:blipFill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0" y="2209800"/>
                <a:ext cx="39614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altLang="zh-CN" sz="3600" b="1" i="1" smtClean="0">
                              <a:latin typeface="Cambria Math"/>
                              <a:ea typeface="Cambria Math"/>
                            </a:rPr>
                            <m:t>°</m:t>
                          </m:r>
                          <m:r>
                            <a:rPr lang="en-US" altLang="zh-CN" sz="3600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altLang="zh-CN" sz="3600" b="1" i="1" smtClean="0">
                          <a:latin typeface="Cambria Math"/>
                          <a:ea typeface="Cambria Math"/>
                        </a:rPr>
                        <m:t>°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𝒄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𝒂</m:t>
                      </m:r>
                      <m:r>
                        <a:rPr lang="en-US" altLang="zh-CN" sz="3600" b="1" i="1" smtClean="0">
                          <a:latin typeface="Cambria Math"/>
                          <a:ea typeface="Cambria Math"/>
                        </a:rPr>
                        <m:t>°(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𝒃</m:t>
                      </m:r>
                      <m:r>
                        <a:rPr lang="en-US" altLang="zh-CN" sz="3600" b="1" i="1" smtClean="0">
                          <a:latin typeface="Cambria Math"/>
                          <a:ea typeface="Cambria Math"/>
                        </a:rPr>
                        <m:t>°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𝒄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09800"/>
                <a:ext cx="396140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1524000" y="1752600"/>
            <a:ext cx="4343400" cy="830997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5-2)-1≠5-(2-1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886200"/>
            <a:ext cx="6477000" cy="756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**不是所有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的代数系统都是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半群。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7620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(I,-)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是否是半群？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46125" y="224135"/>
            <a:ext cx="3140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CC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半群</a:t>
            </a:r>
            <a:r>
              <a:rPr lang="en-US" altLang="zh-CN" sz="2400" b="1" dirty="0" smtClean="0">
                <a:solidFill>
                  <a:srgbClr val="CC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4000" y="2895600"/>
            <a:ext cx="5678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(I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-)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不满足结合律，不是半群</a:t>
            </a:r>
            <a:endParaRPr lang="zh-CN" altLang="en-US" sz="320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4495800" y="2667000"/>
            <a:ext cx="3124200" cy="990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989" name="Oval 5"/>
          <p:cNvSpPr>
            <a:spLocks noChangeArrowheads="1"/>
          </p:cNvSpPr>
          <p:nvPr/>
        </p:nvSpPr>
        <p:spPr bwMode="auto">
          <a:xfrm>
            <a:off x="990600" y="2514600"/>
            <a:ext cx="3352800" cy="1295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609602" y="762000"/>
            <a:ext cx="8381998" cy="161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代数系统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I,max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为整数集，运算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取最大运算，是半群？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3368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半群</a:t>
            </a: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判断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362200" y="2895600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994" name="Oval 10"/>
          <p:cNvSpPr>
            <a:spLocks noChangeArrowheads="1"/>
          </p:cNvSpPr>
          <p:nvPr/>
        </p:nvSpPr>
        <p:spPr bwMode="auto">
          <a:xfrm>
            <a:off x="5715000" y="2743200"/>
            <a:ext cx="1600200" cy="762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371602" y="2895601"/>
            <a:ext cx="6797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max(max(a,b),c)=max(a,max(b,c))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3276600" y="4768850"/>
            <a:ext cx="2262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max(a,b,c)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3276600" y="3810000"/>
            <a:ext cx="533400" cy="1143000"/>
          </a:xfrm>
          <a:prstGeom prst="line">
            <a:avLst/>
          </a:prstGeom>
          <a:noFill/>
          <a:ln w="9207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 flipH="1">
            <a:off x="4800600" y="3657600"/>
            <a:ext cx="1219200" cy="1219200"/>
          </a:xfrm>
          <a:prstGeom prst="line">
            <a:avLst/>
          </a:prstGeom>
          <a:noFill/>
          <a:ln w="11112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999" name="AutoShape 15"/>
          <p:cNvSpPr>
            <a:spLocks noChangeArrowheads="1"/>
          </p:cNvSpPr>
          <p:nvPr/>
        </p:nvSpPr>
        <p:spPr bwMode="auto">
          <a:xfrm>
            <a:off x="8001000" y="2600326"/>
            <a:ext cx="762000" cy="1371600"/>
          </a:xfrm>
          <a:prstGeom prst="wedgeEllipseCallout">
            <a:avLst>
              <a:gd name="adj1" fmla="val -127500"/>
              <a:gd name="adj2" fmla="val -119561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半群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/>
      <p:bldP spid="169989" grpId="0" animBg="1"/>
      <p:bldP spid="169993" grpId="0" animBg="1"/>
      <p:bldP spid="169994" grpId="0" animBg="1"/>
      <p:bldP spid="169995" grpId="0"/>
      <p:bldP spid="169996" grpId="0"/>
      <p:bldP spid="169997" grpId="0" animBg="1"/>
      <p:bldP spid="169998" grpId="0" animBg="1"/>
      <p:bldP spid="16999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Text Box 4"/>
              <p:cNvSpPr txBox="1">
                <a:spLocks noChangeArrowheads="1"/>
              </p:cNvSpPr>
              <p:nvPr/>
            </p:nvSpPr>
            <p:spPr bwMode="auto">
              <a:xfrm>
                <a:off x="685800" y="685800"/>
                <a:ext cx="7924800" cy="160043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定理：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半群，如果它有一个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子代数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此子代数也是一个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半群。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98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85800"/>
                <a:ext cx="7924800" cy="1600438"/>
              </a:xfrm>
              <a:prstGeom prst="rect">
                <a:avLst/>
              </a:prstGeom>
              <a:blipFill rotWithShape="1">
                <a:blip r:embed="rId1"/>
                <a:stretch>
                  <a:fillRect l="-1615" r="-1154" b="-5725"/>
                </a:stretch>
              </a:blipFill>
              <a:ln w="25400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3368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en-US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半群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09600" y="2286000"/>
                <a:ext cx="8305800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定义：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半群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子代数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也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是半群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叫做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半群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子半群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86000"/>
                <a:ext cx="8305800" cy="1600438"/>
              </a:xfrm>
              <a:prstGeom prst="rect">
                <a:avLst/>
              </a:prstGeom>
              <a:blipFill rotWithShape="1">
                <a:blip r:embed="rId3"/>
                <a:stretch>
                  <a:fillRect l="-1467" b="-5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85800" y="3810000"/>
            <a:ext cx="7086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(I+,+)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是半群， 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(2I+,+)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是它的子代数，也是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半群。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822325" y="174625"/>
            <a:ext cx="214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单元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半群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62000" y="762000"/>
                <a:ext cx="76962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CC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单元半群：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设有一个代数系统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其中“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”是二元运算，它满足结合律，</a:t>
                </a:r>
                <a:endPara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并且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存在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单位元素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762000"/>
                <a:ext cx="7696200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1584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57200" y="4747736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({2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},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满足结合律，但没有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单位元素。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90600" y="2887462"/>
            <a:ext cx="6553200" cy="1760738"/>
            <a:chOff x="990600" y="2887462"/>
            <a:chExt cx="6553200" cy="1760738"/>
          </a:xfrm>
        </p:grpSpPr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5257800" cy="58477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 w="15875">
              <a:solidFill>
                <a:schemeClr val="bg1"/>
              </a:solidFill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所有</a:t>
              </a:r>
              <a:r>
                <a:rPr lang="zh-CN" altLang="en-US" sz="3200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的半群都是单元</a:t>
              </a:r>
              <a:r>
                <a:rPr lang="zh-CN" altLang="en-US" sz="3200" b="1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半群？</a:t>
              </a:r>
              <a:endPara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2887462"/>
              <a:ext cx="1252891" cy="1760738"/>
            </a:xfrm>
            <a:prstGeom prst="rect">
              <a:avLst/>
            </a:prstGeom>
          </p:spPr>
        </p:pic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81" name="Text Box 5"/>
              <p:cNvSpPr txBox="1">
                <a:spLocks noChangeArrowheads="1"/>
              </p:cNvSpPr>
              <p:nvPr/>
            </p:nvSpPr>
            <p:spPr bwMode="auto">
              <a:xfrm>
                <a:off x="152400" y="709136"/>
                <a:ext cx="8862120" cy="738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𝒏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元函数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𝒇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800" b="1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𝒏</m:t>
                        </m:r>
                      </m:sup>
                    </m:sSup>
                    <m:r>
                      <a:rPr lang="en-US" altLang="zh-CN" sz="2800" b="1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800" b="1" i="1" dirty="0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𝒇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元运算。 </a:t>
                </a:r>
              </a:p>
            </p:txBody>
          </p:sp>
        </mc:Choice>
        <mc:Fallback>
          <p:sp>
            <p:nvSpPr>
              <p:cNvPr id="718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709136"/>
                <a:ext cx="8862120" cy="738664"/>
              </a:xfrm>
              <a:prstGeom prst="rect">
                <a:avLst/>
              </a:prstGeom>
              <a:blipFill rotWithShape="1">
                <a:blip r:embed="rId1"/>
                <a:stretch>
                  <a:fillRect l="-1376" r="-5365" b="-131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1" y="3149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974725" y="3810000"/>
            <a:ext cx="2301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(Z,+)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2743200" y="3820180"/>
            <a:ext cx="1364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N,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5" name="Rectangle 17"/>
          <p:cNvSpPr>
            <a:spLocks noChangeArrowheads="1"/>
          </p:cNvSpPr>
          <p:nvPr/>
        </p:nvSpPr>
        <p:spPr bwMode="auto">
          <a:xfrm>
            <a:off x="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4343400" y="3581400"/>
            <a:ext cx="1981200" cy="1295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4419600" y="3886200"/>
          <a:ext cx="13716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公式" r:id="rId2" imgW="393700" imgH="203200" progId="Equation.3">
                  <p:embed/>
                </p:oleObj>
              </mc:Choice>
              <mc:Fallback>
                <p:oleObj name="公式" r:id="rId2" imgW="393700" imgH="203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0"/>
                        <a:ext cx="13716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1219200" y="5257800"/>
            <a:ext cx="685800" cy="685800"/>
          </a:xfrm>
          <a:prstGeom prst="wedgeEllipseCallout">
            <a:avLst>
              <a:gd name="adj1" fmla="val 52083"/>
              <a:gd name="adj2" fmla="val -164815"/>
            </a:avLst>
          </a:prstGeom>
          <a:solidFill>
            <a:schemeClr val="accent1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7202" y="98425"/>
            <a:ext cx="3673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  <a:endParaRPr lang="zh-CN" altLang="en-US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6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6344" y="1447800"/>
                <a:ext cx="8933856" cy="1496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 smtClean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封闭性：</a:t>
                </a:r>
                <a:r>
                  <a:rPr lang="zh-CN" altLang="en-US" sz="32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sz="32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中的元素经运算后其</a:t>
                </a:r>
                <a:endParaRPr lang="en-US" altLang="zh-CN" sz="3200" b="1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结果仍在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sz="32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中，则称此运算在集合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sz="32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上是封闭的。</a:t>
                </a:r>
                <a:endParaRPr lang="zh-CN" altLang="en-US" sz="32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4" y="1447800"/>
                <a:ext cx="8933856" cy="1496628"/>
              </a:xfrm>
              <a:prstGeom prst="rect">
                <a:avLst/>
              </a:prstGeom>
              <a:blipFill rotWithShape="1">
                <a:blip r:embed="rId5"/>
                <a:stretch>
                  <a:fillRect l="-1774" r="-887" b="-1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7" grpId="0"/>
      <p:bldP spid="62478" grpId="0"/>
      <p:bldP spid="62482" grpId="0" animBg="1"/>
      <p:bldP spid="62483" grpId="0" animBg="1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811649"/>
                <a:ext cx="8001000" cy="116955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任意的非空集合，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altLang="zh-CN" sz="2800" b="1" i="1" smtClean="0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</m:d>
                    <m:r>
                      <a:rPr lang="en-US" altLang="zh-CN" sz="2800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∩</m:t>
                        </m:r>
                      </m:e>
                    </m:d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是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单位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半群？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811649"/>
                <a:ext cx="8001000" cy="1169551"/>
              </a:xfrm>
              <a:prstGeom prst="rect">
                <a:avLst/>
              </a:prstGeom>
              <a:blipFill rotWithShape="1">
                <a:blip r:embed="rId1"/>
                <a:stretch>
                  <a:fillRect l="-1601" t="-6250" b="-13542"/>
                </a:stretch>
              </a:blipFill>
              <a:ln w="25400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22325" y="174625"/>
            <a:ext cx="214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09600" y="1981200"/>
                <a:ext cx="6858000" cy="332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证明：对于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其任意元素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，有</a:t>
                </a:r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altLang="zh-CN" sz="2800" b="1" dirty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∪</m:t>
                    </m:r>
                    <m:r>
                      <a:rPr lang="zh-CN" altLang="en-US" sz="2800" b="1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𝚽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800" b="1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𝚽</m:t>
                    </m:r>
                    <m:r>
                      <a:rPr lang="en-US" altLang="zh-CN" sz="2800" b="1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altLang="zh-CN" sz="2800" b="1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所以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Ф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的单位元素。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endPara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200"/>
                <a:ext cx="6858000" cy="3323987"/>
              </a:xfrm>
              <a:prstGeom prst="rect">
                <a:avLst/>
              </a:prstGeom>
              <a:blipFill rotWithShape="1">
                <a:blip r:embed="rId3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676400" y="4419600"/>
                <a:ext cx="3111749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1" dirty="0" smtClean="0">
                          <a:latin typeface="Cambria Math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800" b="1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∩</m:t>
                      </m:r>
                      <m:r>
                        <a:rPr lang="en-US" altLang="zh-CN" sz="2800" b="1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∩</m:t>
                      </m:r>
                      <m:r>
                        <a:rPr lang="en-US" altLang="zh-CN" sz="2800" b="1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419600"/>
                <a:ext cx="3111749" cy="7386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108" name="Text Box 4"/>
              <p:cNvSpPr txBox="1">
                <a:spLocks noChangeArrowheads="1"/>
              </p:cNvSpPr>
              <p:nvPr/>
            </p:nvSpPr>
            <p:spPr bwMode="auto">
              <a:xfrm>
                <a:off x="762000" y="1371600"/>
                <a:ext cx="8153400" cy="138499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单元半群，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单位元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𝒆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如果它有一个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子代数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𝑴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,°)</m:t>
                    </m:r>
                  </m:oMath>
                </a14:m>
                <a:r>
                  <a:rPr lang="en-US" altLang="zh-CN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𝒆</m:t>
                    </m:r>
                    <m:r>
                      <a:rPr lang="en-US" altLang="zh-CN" sz="2800" b="1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b="1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𝑴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则此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子代数是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一个单元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半群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?</a:t>
                </a:r>
              </a:p>
            </p:txBody>
          </p:sp>
        </mc:Choice>
        <mc:Fallback>
          <p:sp>
            <p:nvSpPr>
              <p:cNvPr id="4710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371600"/>
                <a:ext cx="8153400" cy="1384995"/>
              </a:xfrm>
              <a:prstGeom prst="rect">
                <a:avLst/>
              </a:prstGeom>
              <a:blipFill rotWithShape="1">
                <a:blip r:embed="rId1"/>
                <a:stretch>
                  <a:fillRect b="-7048"/>
                </a:stretch>
              </a:blipFill>
              <a:ln w="25400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822325" y="174625"/>
            <a:ext cx="214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子单元半群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000" y="2971562"/>
            <a:ext cx="7162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N’,+)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是单元半群，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2N’,+)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是它的子代数，也是单元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半群。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85800" y="685800"/>
                <a:ext cx="4186274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半群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华文楷体" panose="02010600040101010101" pitchFamily="2" charset="-122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子单元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半群：</a:t>
                </a:r>
                <a:endParaRPr lang="zh-CN" altLang="en-US" sz="28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85800"/>
                <a:ext cx="4186274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3061" r="-2478" b="-13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0176" name="Text Box 0"/>
              <p:cNvSpPr txBox="1">
                <a:spLocks noChangeArrowheads="1"/>
              </p:cNvSpPr>
              <p:nvPr/>
            </p:nvSpPr>
            <p:spPr bwMode="auto">
              <a:xfrm>
                <a:off x="533400" y="772180"/>
                <a:ext cx="8691563" cy="523220"/>
              </a:xfrm>
              <a:prstGeom prst="rect">
                <a:avLst/>
              </a:prstGeom>
              <a:noFill/>
              <a:ln w="1587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,∗)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单元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半群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,∗)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,∗) 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子单元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半群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176" name="Text Box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772180"/>
                <a:ext cx="8691563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1401" t="-12360" b="-28090"/>
                </a:stretch>
              </a:blipFill>
              <a:ln w="15875">
                <a:solidFill>
                  <a:schemeClr val="bg2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2506663" y="1219200"/>
            <a:ext cx="3208337" cy="1875769"/>
            <a:chOff x="6011863" y="1196976"/>
            <a:chExt cx="3208337" cy="1875769"/>
          </a:xfrm>
        </p:grpSpPr>
        <p:sp>
          <p:nvSpPr>
            <p:cNvPr id="50177" name="Text Box 1"/>
            <p:cNvSpPr txBox="1">
              <a:spLocks noChangeArrowheads="1"/>
            </p:cNvSpPr>
            <p:nvPr/>
          </p:nvSpPr>
          <p:spPr bwMode="auto">
            <a:xfrm>
              <a:off x="6122988" y="1196976"/>
              <a:ext cx="30956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       e       0       1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78" name="Text Box 2"/>
            <p:cNvSpPr txBox="1">
              <a:spLocks noChangeArrowheads="1"/>
            </p:cNvSpPr>
            <p:nvPr/>
          </p:nvSpPr>
          <p:spPr bwMode="auto">
            <a:xfrm>
              <a:off x="6124575" y="1628776"/>
              <a:ext cx="30956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       </a:t>
              </a:r>
              <a:r>
                <a:rPr lang="en-US" altLang="zh-CN" sz="2800" b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79" name="Text Box 3"/>
            <p:cNvSpPr txBox="1">
              <a:spLocks noChangeArrowheads="1"/>
            </p:cNvSpPr>
            <p:nvPr/>
          </p:nvSpPr>
          <p:spPr bwMode="auto">
            <a:xfrm>
              <a:off x="6122988" y="2060576"/>
              <a:ext cx="30956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0       0       0       0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6122988" y="2549525"/>
              <a:ext cx="30956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1       1       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>
              <a:off x="6011863" y="1628776"/>
              <a:ext cx="3024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6781800" y="1251883"/>
              <a:ext cx="0" cy="1800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183" name="Text Box 7"/>
              <p:cNvSpPr txBox="1">
                <a:spLocks noChangeArrowheads="1"/>
              </p:cNvSpPr>
              <p:nvPr/>
            </p:nvSpPr>
            <p:spPr bwMode="auto">
              <a:xfrm>
                <a:off x="519112" y="3200400"/>
                <a:ext cx="3290888" cy="3108543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解：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,∗)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中，</a:t>
                </a:r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e*e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e*e= e </a:t>
                </a:r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e*0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0*e=0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e*1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1*e=1      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e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单位元素。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18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112" y="3200400"/>
                <a:ext cx="3290888" cy="3108543"/>
              </a:xfrm>
              <a:prstGeom prst="rect">
                <a:avLst/>
              </a:prstGeom>
              <a:blipFill rotWithShape="1">
                <a:blip r:embed="rId2"/>
                <a:stretch>
                  <a:fillRect l="-3704" t="-1961" b="-4510"/>
                </a:stretch>
              </a:blipFill>
              <a:ln w="222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0" y="3124200"/>
            <a:ext cx="9036050" cy="0"/>
          </a:xfrm>
          <a:prstGeom prst="line">
            <a:avLst/>
          </a:prstGeom>
          <a:noFill/>
          <a:ln w="15875">
            <a:solidFill>
              <a:srgbClr val="0099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22325" y="174625"/>
            <a:ext cx="214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505200" y="4648200"/>
                <a:ext cx="54102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但在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,∗)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没有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单位元素，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,∗)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,∗)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子单元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半群。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648200"/>
                <a:ext cx="5410200" cy="1384995"/>
              </a:xfrm>
              <a:prstGeom prst="rect">
                <a:avLst/>
              </a:prstGeom>
              <a:blipFill rotWithShape="1">
                <a:blip r:embed="rId4"/>
                <a:stretch>
                  <a:fillRect l="-2252" r="-8671" b="-6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4114800" y="3124200"/>
            <a:ext cx="3206750" cy="1484589"/>
            <a:chOff x="6011863" y="1196976"/>
            <a:chExt cx="3206750" cy="1484589"/>
          </a:xfrm>
        </p:grpSpPr>
        <p:sp>
          <p:nvSpPr>
            <p:cNvPr id="16" name="Text Box 1"/>
            <p:cNvSpPr txBox="1">
              <a:spLocks noChangeArrowheads="1"/>
            </p:cNvSpPr>
            <p:nvPr/>
          </p:nvSpPr>
          <p:spPr bwMode="auto">
            <a:xfrm>
              <a:off x="6122988" y="1196976"/>
              <a:ext cx="30956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       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6122988" y="1624945"/>
              <a:ext cx="30956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6122988" y="2158345"/>
              <a:ext cx="30956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1       0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6011863" y="1624945"/>
              <a:ext cx="2522537" cy="38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6781800" y="1251884"/>
              <a:ext cx="0" cy="1287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圆角矩形标注 3"/>
          <p:cNvSpPr/>
          <p:nvPr/>
        </p:nvSpPr>
        <p:spPr>
          <a:xfrm>
            <a:off x="5638800" y="2174220"/>
            <a:ext cx="3451920" cy="900112"/>
          </a:xfrm>
          <a:prstGeom prst="wedgeRoundRectCallout">
            <a:avLst>
              <a:gd name="adj1" fmla="val -56575"/>
              <a:gd name="adj2" fmla="val 4980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半群扩为</a:t>
            </a:r>
            <a:endParaRPr lang="en-US" altLang="zh-CN" sz="28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子单元半群？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3" grpId="0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" name="Text Box 0"/>
          <p:cNvSpPr txBox="1">
            <a:spLocks noChangeArrowheads="1"/>
          </p:cNvSpPr>
          <p:nvPr/>
        </p:nvSpPr>
        <p:spPr bwMode="auto">
          <a:xfrm>
            <a:off x="685800" y="314980"/>
            <a:ext cx="563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半群扩充为单元半群的可能性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081" name="Text Box 1"/>
              <p:cNvSpPr txBox="1">
                <a:spLocks noChangeArrowheads="1"/>
              </p:cNvSpPr>
              <p:nvPr/>
            </p:nvSpPr>
            <p:spPr bwMode="auto">
              <a:xfrm>
                <a:off x="919162" y="1066800"/>
                <a:ext cx="7920038" cy="18158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  <a:ex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设有半群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𝑺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,°)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若存在一个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元素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𝟏</m:t>
                    </m:r>
                  </m:oMath>
                </a14:m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具有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下列</a:t>
                </a:r>
                <a:r>
                  <a:rPr lang="zh-CN" altLang="en-US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性质</a:t>
                </a:r>
                <a:r>
                  <a:rPr lang="en-US" altLang="zh-CN" sz="28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zh-CN" altLang="en-US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081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162" y="1066800"/>
                <a:ext cx="7920038" cy="1815882"/>
              </a:xfrm>
              <a:prstGeom prst="rect">
                <a:avLst/>
              </a:prstGeom>
              <a:blipFill rotWithShape="1">
                <a:blip r:embed="rId1"/>
                <a:stretch>
                  <a:fillRect l="-1617" t="-3356" b="-8389"/>
                </a:stretch>
              </a:blipFill>
              <a:ln w="25400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675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143000" y="3200400"/>
                <a:ext cx="62948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,°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构成一个单元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半群。</a:t>
                </a:r>
                <a:endParaRPr lang="zh-CN" altLang="en-US" sz="32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200400"/>
                <a:ext cx="6294800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519" t="-13542" r="-174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" name="Text Box 0"/>
          <p:cNvSpPr txBox="1">
            <a:spLocks noChangeArrowheads="1"/>
          </p:cNvSpPr>
          <p:nvPr/>
        </p:nvSpPr>
        <p:spPr bwMode="auto">
          <a:xfrm>
            <a:off x="685800" y="1143000"/>
            <a:ext cx="8424862" cy="1600438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对运算满足交换律的半群（单元半群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可换半群（可换单元半群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Text Box 0"/>
          <p:cNvSpPr txBox="1">
            <a:spLocks noChangeArrowheads="1"/>
          </p:cNvSpPr>
          <p:nvPr/>
        </p:nvSpPr>
        <p:spPr bwMode="auto">
          <a:xfrm>
            <a:off x="685800" y="228600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可换半群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38200" y="3105835"/>
                <a:ext cx="64770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例如：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𝑵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,+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,×)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既是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可换半群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，</a:t>
                </a:r>
                <a:endParaRPr lang="en-US" altLang="zh-CN" sz="28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          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又是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可换单元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半群。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05835"/>
                <a:ext cx="6477000" cy="116955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5208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3352800"/>
            <a:ext cx="579197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所有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的半群都是可换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半群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所有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的单元半群都是可换单元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半群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3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32" name="图片 3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19200"/>
            <a:ext cx="1122451" cy="1752600"/>
          </a:xfrm>
          <a:prstGeom prst="rect">
            <a:avLst/>
          </a:prstGeom>
        </p:spPr>
      </p:pic>
      <p:sp>
        <p:nvSpPr>
          <p:cNvPr id="33" name="Text Box 0"/>
          <p:cNvSpPr txBox="1">
            <a:spLocks noChangeArrowheads="1"/>
          </p:cNvSpPr>
          <p:nvPr/>
        </p:nvSpPr>
        <p:spPr bwMode="auto">
          <a:xfrm>
            <a:off x="1143000" y="162580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151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31" name="Text Box 0"/>
          <p:cNvSpPr txBox="1">
            <a:spLocks noChangeArrowheads="1"/>
          </p:cNvSpPr>
          <p:nvPr/>
        </p:nvSpPr>
        <p:spPr bwMode="auto">
          <a:xfrm>
            <a:off x="1143000" y="191949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447800" y="990600"/>
                <a:ext cx="64770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请问，半群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  <a:sym typeface="Wingdings" pitchFamily="2" charset="2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𝜶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zh-CN" altLang="en-US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𝜷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zh-CN" altLang="en-US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𝜸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zh-CN" altLang="en-US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𝜹</m:t>
                        </m:r>
                      </m:e>
                    </m:d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  <a:sym typeface="Wingdings" pitchFamily="2" charset="2"/>
                      </a:rPr>
                      <m:t>,∗)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是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可换半群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?</a:t>
                </a: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990600"/>
                <a:ext cx="647700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977" t="-14118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600200" y="19812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100500" t="-11765" r="-300000" b="-4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200500" t="-11765" r="-200000" b="-4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300500" t="-11765" r="-100000" b="-4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400500" t="-11765" b="-400000"/>
                      </a:stretch>
                    </a:blip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500" t="-111765" r="-400000" b="-3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100500" t="-111765" r="-300000" b="-3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200500" t="-111765" r="-200000" b="-3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300500" t="-111765" r="-100000" b="-3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400500" t="-111765" b="-300000"/>
                      </a:stretch>
                    </a:blip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500" t="-211765" r="-400000" b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100500" t="-211765" r="-300000" b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200500" t="-211765" r="-200000" b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300500" t="-211765" r="-100000" b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400500" t="-211765" b="-200000"/>
                      </a:stretch>
                    </a:blip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500" t="-311765" r="-400000" b="-1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100500" t="-311765" r="-300000" b="-1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200500" t="-311765" r="-200000" b="-1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300500" t="-311765" r="-100000" b="-1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400500" t="-311765" b="-100000"/>
                      </a:stretch>
                    </a:blip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500" t="-411765" r="-4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100500" t="-411765" r="-3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200500" t="-411765" r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300500" t="-411765" r="-1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400500" t="-411765"/>
                      </a:stretch>
                    </a:blipFill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2819400" y="2590800"/>
            <a:ext cx="4800600" cy="1905000"/>
          </a:xfrm>
          <a:prstGeom prst="line">
            <a:avLst/>
          </a:prstGeom>
          <a:ln w="825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形标注 35"/>
          <p:cNvSpPr/>
          <p:nvPr/>
        </p:nvSpPr>
        <p:spPr>
          <a:xfrm>
            <a:off x="4419600" y="5181600"/>
            <a:ext cx="1752600" cy="990600"/>
          </a:xfrm>
          <a:prstGeom prst="wedgeEllipseCallout">
            <a:avLst>
              <a:gd name="adj1" fmla="val -34963"/>
              <a:gd name="adj2" fmla="val -100000"/>
            </a:avLst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不是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35" name="Text Box 0"/>
          <p:cNvSpPr txBox="1">
            <a:spLocks noChangeArrowheads="1"/>
          </p:cNvSpPr>
          <p:nvPr/>
        </p:nvSpPr>
        <p:spPr bwMode="auto">
          <a:xfrm>
            <a:off x="1143000" y="191949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1143000" y="1076980"/>
                <a:ext cx="7391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请问，单元半群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  <a:sym typeface="Wingdings" pitchFamily="2" charset="2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𝒂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𝒃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𝒑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Wingdings" pitchFamily="2" charset="2"/>
                          </a:rPr>
                          <m:t>𝒒</m:t>
                        </m:r>
                      </m:e>
                    </m:d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  <a:sym typeface="Wingdings" pitchFamily="2" charset="2"/>
                      </a:rPr>
                      <m:t>,∗)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是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可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换单元半群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?</a:t>
                </a: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076980"/>
                <a:ext cx="739140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733" t="-13953" r="-396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600200" y="18288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100500" t="-11765" r="-300000" b="-4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200500" t="-11765" r="-200000" b="-4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300500" t="-11765" r="-100000" b="-4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400500" t="-11765" b="-400000"/>
                      </a:stretch>
                    </a:blip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500" t="-111765" r="-400000" b="-3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100500" t="-111765" r="-300000" b="-3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200500" t="-111765" r="-200000" b="-3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300500" t="-111765" r="-100000" b="-3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400500" t="-111765" b="-300000"/>
                      </a:stretch>
                    </a:blip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500" t="-211765" r="-400000" b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100500" t="-211765" r="-300000" b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200500" t="-211765" r="-200000" b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300500" t="-211765" r="-100000" b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400500" t="-211765" b="-200000"/>
                      </a:stretch>
                    </a:blip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500" t="-311765" r="-400000" b="-1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100500" t="-311765" r="-300000" b="-1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200500" t="-311765" r="-200000" b="-1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300500" t="-311765" r="-100000" b="-1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400500" t="-311765" b="-100000"/>
                      </a:stretch>
                    </a:blip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500" t="-411765" r="-4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100500" t="-411765" r="-3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200500" t="-411765" r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300500" t="-411765" r="-1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1">
                      <a:blip r:embed="rId3"/>
                      <a:stretch>
                        <a:fillRect l="-400500" t="-411765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38" name="椭圆形标注 37"/>
          <p:cNvSpPr/>
          <p:nvPr/>
        </p:nvSpPr>
        <p:spPr>
          <a:xfrm>
            <a:off x="1143000" y="4953000"/>
            <a:ext cx="1752600" cy="990600"/>
          </a:xfrm>
          <a:prstGeom prst="wedgeEllipseCallout">
            <a:avLst>
              <a:gd name="adj1" fmla="val -34963"/>
              <a:gd name="adj2" fmla="val -100000"/>
            </a:avLst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幺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元？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819400" y="2438400"/>
            <a:ext cx="4800600" cy="1905000"/>
          </a:xfrm>
          <a:prstGeom prst="line">
            <a:avLst/>
          </a:prstGeom>
          <a:ln w="825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形标注 39"/>
          <p:cNvSpPr/>
          <p:nvPr/>
        </p:nvSpPr>
        <p:spPr>
          <a:xfrm>
            <a:off x="4953000" y="5105400"/>
            <a:ext cx="1752600" cy="990600"/>
          </a:xfrm>
          <a:prstGeom prst="wedgeEllipseCallout">
            <a:avLst>
              <a:gd name="adj1" fmla="val 363"/>
              <a:gd name="adj2" fmla="val -10769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不是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012" name="Text Box 4"/>
              <p:cNvSpPr txBox="1">
                <a:spLocks noChangeArrowheads="1"/>
              </p:cNvSpPr>
              <p:nvPr/>
            </p:nvSpPr>
            <p:spPr bwMode="auto">
              <a:xfrm>
                <a:off x="839788" y="838200"/>
                <a:ext cx="8304212" cy="29792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(S,*)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半群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单元半群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，若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存在一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个元素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任意元素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，表示为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(S,*)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是循环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半群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循环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单元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半群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称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为生成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元素，此时，常将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(S,*)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记作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{g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01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838200"/>
                <a:ext cx="8304212" cy="2979277"/>
              </a:xfrm>
              <a:prstGeom prst="rect">
                <a:avLst/>
              </a:prstGeom>
              <a:blipFill rotWithShape="1">
                <a:blip r:embed="rId1"/>
                <a:stretch>
                  <a:fillRect l="-1542" b="-3279"/>
                </a:stretch>
              </a:blipFill>
              <a:ln w="25400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Text Box 0"/>
          <p:cNvSpPr txBox="1">
            <a:spLocks noChangeArrowheads="1"/>
          </p:cNvSpPr>
          <p:nvPr/>
        </p:nvSpPr>
        <p:spPr bwMode="auto">
          <a:xfrm>
            <a:off x="685800" y="228600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半群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9853" y="3962400"/>
            <a:ext cx="745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 I</a:t>
            </a:r>
            <a:r>
              <a:rPr lang="en-US" altLang="zh-CN" sz="36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,+ )={2}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是循环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半群。</a:t>
            </a:r>
            <a:endParaRPr lang="zh-CN" alt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02253" y="4800600"/>
                <a:ext cx="745594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1" i="1" smtClean="0">
                              <a:latin typeface="Cambria Math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 smtClean="0">
                              <a:latin typeface="Cambria Math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3600" b="1" i="1" smtClean="0">
                              <a:latin typeface="Cambria Math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3600" b="1" i="1" smtClean="0">
                          <a:latin typeface="Cambria Math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600" b="1" i="1" smtClean="0">
                          <a:latin typeface="Cambria Math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3600" b="1" i="1" smtClean="0">
                          <a:latin typeface="Cambria Math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3600" b="1" i="1" smtClean="0">
                          <a:latin typeface="Cambria Math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3600" b="1" i="1" smtClean="0">
                          <a:latin typeface="Cambria Math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36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53" y="4800600"/>
                <a:ext cx="7455947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914400" y="22860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群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228" name="Text Box 6"/>
              <p:cNvSpPr txBox="1">
                <a:spLocks noChangeArrowheads="1"/>
              </p:cNvSpPr>
              <p:nvPr/>
            </p:nvSpPr>
            <p:spPr bwMode="auto">
              <a:xfrm>
                <a:off x="780011" y="848380"/>
                <a:ext cx="691618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20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一个代数系统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如果满足下列条件： </a:t>
                </a:r>
              </a:p>
            </p:txBody>
          </p:sp>
        </mc:Choice>
        <mc:Fallback>
          <p:sp>
            <p:nvSpPr>
              <p:cNvPr id="522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011" y="848380"/>
                <a:ext cx="6916189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1850"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20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2229" name="Rectangle 7"/>
          <p:cNvSpPr>
            <a:spLocks noChangeArrowheads="1"/>
          </p:cNvSpPr>
          <p:nvPr/>
        </p:nvSpPr>
        <p:spPr bwMode="auto">
          <a:xfrm>
            <a:off x="4479635" y="3067378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801" name="Text Box 9"/>
              <p:cNvSpPr txBox="1">
                <a:spLocks noChangeArrowheads="1"/>
              </p:cNvSpPr>
              <p:nvPr/>
            </p:nvSpPr>
            <p:spPr bwMode="auto">
              <a:xfrm>
                <a:off x="926846" y="1295400"/>
                <a:ext cx="6769354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20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Blip>
                    <a:blip r:embed="rId2"/>
                  </a:buBlip>
                </a:pP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满足结合律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𝑮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                                   </m:t>
                    </m:r>
                    <m:r>
                      <a:rPr lang="en-US" altLang="zh-CN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°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°</m:t>
                        </m:r>
                        <m:r>
                          <a:rPr lang="en-US" altLang="zh-CN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)°</m:t>
                    </m:r>
                    <m:r>
                      <a:rPr lang="en-US" altLang="zh-CN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𝒄</m:t>
                    </m:r>
                  </m:oMath>
                </a14:m>
                <a:r>
                  <a:rPr lang="zh-CN" altLang="en-US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18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846" y="1295400"/>
                <a:ext cx="6769354" cy="14773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20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4479635" y="3067378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804" name="Text Box 12"/>
              <p:cNvSpPr txBox="1">
                <a:spLocks noChangeArrowheads="1"/>
              </p:cNvSpPr>
              <p:nvPr/>
            </p:nvSpPr>
            <p:spPr bwMode="auto">
              <a:xfrm>
                <a:off x="933645" y="2667000"/>
                <a:ext cx="6381555" cy="1388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20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Blip>
                    <a:blip r:embed="rId2"/>
                  </a:buBlip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存在单位元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1∈G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，对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中任意元素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b="1" dirty="0" smtClean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zh-CN" altLang="en-US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180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645" y="2667000"/>
                <a:ext cx="6381555" cy="1388329"/>
              </a:xfrm>
              <a:prstGeom prst="rect">
                <a:avLst/>
              </a:prstGeom>
              <a:blipFill rotWithShape="1">
                <a:blip r:embed="rId4"/>
                <a:stretch>
                  <a:fillRect r="-13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20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2235" name="Rectangle 13"/>
          <p:cNvSpPr>
            <a:spLocks noChangeArrowheads="1"/>
          </p:cNvSpPr>
          <p:nvPr/>
        </p:nvSpPr>
        <p:spPr bwMode="auto">
          <a:xfrm>
            <a:off x="4479635" y="3076903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807" name="Text Box 15"/>
              <p:cNvSpPr txBox="1">
                <a:spLocks noChangeArrowheads="1"/>
              </p:cNvSpPr>
              <p:nvPr/>
            </p:nvSpPr>
            <p:spPr bwMode="auto">
              <a:xfrm>
                <a:off x="876755" y="4114800"/>
                <a:ext cx="6971845" cy="14150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20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Blip>
                    <a:blip r:embed="rId2"/>
                  </a:buBlip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对任意元素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𝑮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存在逆元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𝑮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°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1807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755" y="4114800"/>
                <a:ext cx="6971845" cy="1415067"/>
              </a:xfrm>
              <a:prstGeom prst="rect">
                <a:avLst/>
              </a:prstGeom>
              <a:blipFill rotWithShape="1">
                <a:blip r:embed="rId5"/>
                <a:stretch>
                  <a:fillRect r="-10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20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2238" name="Rectangle 16"/>
          <p:cNvSpPr>
            <a:spLocks noChangeArrowheads="1"/>
          </p:cNvSpPr>
          <p:nvPr/>
        </p:nvSpPr>
        <p:spPr bwMode="auto">
          <a:xfrm>
            <a:off x="4479635" y="3067378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40" name="Rectangle 18"/>
          <p:cNvSpPr>
            <a:spLocks noChangeArrowheads="1"/>
          </p:cNvSpPr>
          <p:nvPr/>
        </p:nvSpPr>
        <p:spPr bwMode="auto">
          <a:xfrm>
            <a:off x="4479635" y="3067378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8010525" y="2638753"/>
            <a:ext cx="762000" cy="1371600"/>
          </a:xfrm>
          <a:prstGeom prst="wedgeEllipseCallout">
            <a:avLst>
              <a:gd name="adj1" fmla="val -162500"/>
              <a:gd name="adj2" fmla="val -141783"/>
            </a:avLst>
          </a:prstGeom>
          <a:solidFill>
            <a:srgbClr val="00FF99"/>
          </a:solidFill>
          <a:ln w="9525">
            <a:solidFill>
              <a:srgbClr val="0000FF"/>
            </a:solidFill>
            <a:miter lim="800000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群</a:t>
            </a:r>
            <a:endParaRPr lang="zh-CN" altLang="en-US" sz="36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Picture 5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/>
      <p:bldP spid="161804" grpId="0"/>
      <p:bldP spid="16180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050925" y="838200"/>
            <a:ext cx="6416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数的加、乘在下列集合上是否封闭？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1355725" y="1600200"/>
            <a:ext cx="3521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S={0,1}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1371600" y="2514600"/>
            <a:ext cx="321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(2)S={-1,1}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1447800" y="3581400"/>
            <a:ext cx="3001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S={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为素数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3717925" y="2590800"/>
            <a:ext cx="1997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-1+1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733800" y="1610380"/>
            <a:ext cx="761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1+1</a:t>
            </a:r>
            <a:endParaRPr lang="en-US" altLang="zh-CN" sz="2800" b="1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06461" y="285690"/>
            <a:ext cx="19891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5" grpId="0"/>
      <p:bldP spid="121866" grpId="0"/>
      <p:bldP spid="12186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533400"/>
            <a:ext cx="2209800" cy="1143000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可换群：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5525" y="1447800"/>
            <a:ext cx="7813675" cy="685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如果群满足交换律，则称为可换群或阿贝尔群。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606425" y="1981200"/>
            <a:ext cx="33559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子群：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:spLocks/>
              </p:cNvSpPr>
              <p:nvPr/>
            </p:nvSpPr>
            <p:spPr bwMode="auto">
              <a:xfrm>
                <a:off x="1289050" y="2590800"/>
                <a:ext cx="7321550" cy="1295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如果群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的子代数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也是一个群，则称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,°)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的一个子群。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9050" y="2590800"/>
                <a:ext cx="7321550" cy="1295400"/>
              </a:xfrm>
              <a:prstGeom prst="rect">
                <a:avLst/>
              </a:prstGeom>
              <a:blipFill rotWithShape="1">
                <a:blip r:embed="rId1"/>
                <a:stretch>
                  <a:fillRect l="-1664" b="-140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标题 1"/>
          <p:cNvSpPr txBox="1"/>
          <p:nvPr/>
        </p:nvSpPr>
        <p:spPr bwMode="auto">
          <a:xfrm>
            <a:off x="530225" y="3886200"/>
            <a:ext cx="3355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有限群：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48006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个群如果它的元素个数是有限的。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14400" y="22860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可选过程 5"/>
          <p:cNvSpPr/>
          <p:nvPr/>
        </p:nvSpPr>
        <p:spPr bwMode="auto">
          <a:xfrm>
            <a:off x="3124200" y="1676400"/>
            <a:ext cx="762000" cy="609600"/>
          </a:xfrm>
          <a:prstGeom prst="flowChartAlternateProcess">
            <a:avLst/>
          </a:prstGeom>
          <a:solidFill>
            <a:srgbClr val="FFFF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流程图: 可选过程 6"/>
          <p:cNvSpPr/>
          <p:nvPr/>
        </p:nvSpPr>
        <p:spPr bwMode="auto">
          <a:xfrm>
            <a:off x="4191000" y="2438400"/>
            <a:ext cx="762000" cy="609600"/>
          </a:xfrm>
          <a:prstGeom prst="flowChartAlternateProcess">
            <a:avLst/>
          </a:prstGeom>
          <a:solidFill>
            <a:srgbClr val="FFFF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Group 39"/>
          <p:cNvGraphicFramePr>
            <a:graphicFrameLocks noGrp="1"/>
          </p:cNvGraphicFramePr>
          <p:nvPr/>
        </p:nvGraphicFramePr>
        <p:xfrm>
          <a:off x="2057400" y="838200"/>
          <a:ext cx="3203575" cy="2286000"/>
        </p:xfrm>
        <a:graphic>
          <a:graphicData uri="http://schemas.openxmlformats.org/drawingml/2006/table">
            <a:tbl>
              <a:tblPr/>
              <a:tblGrid>
                <a:gridCol w="1068639"/>
                <a:gridCol w="1066299"/>
                <a:gridCol w="1068637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14400" y="22860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715000" y="838200"/>
                <a:ext cx="18724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,∗)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838200"/>
                <a:ext cx="187249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椭圆形标注 2"/>
          <p:cNvSpPr/>
          <p:nvPr/>
        </p:nvSpPr>
        <p:spPr>
          <a:xfrm>
            <a:off x="5943600" y="2209800"/>
            <a:ext cx="2514600" cy="685800"/>
          </a:xfrm>
          <a:prstGeom prst="wedgeEllipseCallout">
            <a:avLst>
              <a:gd name="adj1" fmla="val -67424"/>
              <a:gd name="adj2" fmla="val -2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6096000" y="3200400"/>
            <a:ext cx="2514600" cy="685800"/>
          </a:xfrm>
          <a:prstGeom prst="wedgeEllipseCallout">
            <a:avLst>
              <a:gd name="adj1" fmla="val -67424"/>
              <a:gd name="adj2" fmla="val -29167"/>
            </a:avLst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半群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6248400" y="4114800"/>
            <a:ext cx="2514600" cy="685800"/>
          </a:xfrm>
          <a:prstGeom prst="wedgeEllipseCallout">
            <a:avLst>
              <a:gd name="adj1" fmla="val -67424"/>
              <a:gd name="adj2" fmla="val -291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单元半群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2933700" y="4019550"/>
            <a:ext cx="2514600" cy="685800"/>
          </a:xfrm>
          <a:prstGeom prst="wedgeEllipseCallout">
            <a:avLst>
              <a:gd name="adj1" fmla="val -4924"/>
              <a:gd name="adj2" fmla="val -7777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群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 bwMode="auto">
          <a:xfrm>
            <a:off x="3886200" y="20574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695825" y="38862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505450" y="32004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176836" y="27051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286000" y="13716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Group 39"/>
          <p:cNvGraphicFramePr>
            <a:graphicFrameLocks noGrp="1"/>
          </p:cNvGraphicFramePr>
          <p:nvPr/>
        </p:nvGraphicFramePr>
        <p:xfrm>
          <a:off x="1524000" y="824512"/>
          <a:ext cx="4853236" cy="3607504"/>
        </p:xfrm>
        <a:graphic>
          <a:graphicData uri="http://schemas.openxmlformats.org/drawingml/2006/table">
            <a:tbl>
              <a:tblPr/>
              <a:tblGrid>
                <a:gridCol w="809168"/>
                <a:gridCol w="807396"/>
                <a:gridCol w="809168"/>
                <a:gridCol w="809168"/>
                <a:gridCol w="809168"/>
                <a:gridCol w="809168"/>
              </a:tblGrid>
              <a:tr h="556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14400" y="22860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6629400" y="990600"/>
            <a:ext cx="2514600" cy="685800"/>
          </a:xfrm>
          <a:prstGeom prst="wedgeEllipseCallout">
            <a:avLst>
              <a:gd name="adj1" fmla="val -67424"/>
              <a:gd name="adj2" fmla="val -2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6838950" y="1828800"/>
            <a:ext cx="2514600" cy="685800"/>
          </a:xfrm>
          <a:prstGeom prst="wedgeEllipseCallout">
            <a:avLst>
              <a:gd name="adj1" fmla="val -67424"/>
              <a:gd name="adj2" fmla="val -29167"/>
            </a:avLst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半群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6720136" y="2743200"/>
            <a:ext cx="2514600" cy="685800"/>
          </a:xfrm>
          <a:prstGeom prst="wedgeEllipseCallout">
            <a:avLst>
              <a:gd name="adj1" fmla="val -67424"/>
              <a:gd name="adj2" fmla="val -291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单元半群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2552700" y="4800600"/>
            <a:ext cx="2514600" cy="685800"/>
          </a:xfrm>
          <a:prstGeom prst="wedgeEllipseCallout">
            <a:avLst>
              <a:gd name="adj1" fmla="val 379"/>
              <a:gd name="adj2" fmla="val -9583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群</a:t>
            </a:r>
            <a:endParaRPr lang="zh-CN" altLang="en-US" sz="4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7" grpId="0" animBg="1"/>
      <p:bldP spid="6" grpId="0" animBg="1"/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399" y="228600"/>
            <a:ext cx="37376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代数系统定义关系图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9600" y="1167825"/>
                <a:ext cx="11667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𝑺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,°)</m:t>
                      </m:r>
                    </m:oMath>
                  </m:oMathPara>
                </a14:m>
                <a:endParaRPr lang="zh-CN" altLang="en-US" sz="32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67825"/>
                <a:ext cx="1166794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1694269" y="848380"/>
            <a:ext cx="1371600" cy="817840"/>
            <a:chOff x="1846669" y="848380"/>
            <a:chExt cx="1371600" cy="817840"/>
          </a:xfrm>
        </p:grpSpPr>
        <p:sp>
          <p:nvSpPr>
            <p:cNvPr id="7" name="右箭头 6"/>
            <p:cNvSpPr/>
            <p:nvPr/>
          </p:nvSpPr>
          <p:spPr>
            <a:xfrm>
              <a:off x="1846669" y="1295400"/>
              <a:ext cx="1371600" cy="370820"/>
            </a:xfrm>
            <a:prstGeom prst="right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1200" y="84838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封闭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48000" y="1219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代数系统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598332" y="914400"/>
            <a:ext cx="1650068" cy="726281"/>
            <a:chOff x="4868634" y="1000780"/>
            <a:chExt cx="1650068" cy="726281"/>
          </a:xfrm>
        </p:grpSpPr>
        <p:sp>
          <p:nvSpPr>
            <p:cNvPr id="10" name="右箭头 9"/>
            <p:cNvSpPr/>
            <p:nvPr/>
          </p:nvSpPr>
          <p:spPr>
            <a:xfrm>
              <a:off x="4868634" y="1356241"/>
              <a:ext cx="1650068" cy="370820"/>
            </a:xfrm>
            <a:prstGeom prst="right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3000" y="100078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结合律</a:t>
              </a:r>
              <a:endPara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867400" y="28956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单元半群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953000" y="1676400"/>
            <a:ext cx="1884402" cy="1154668"/>
            <a:chOff x="4953000" y="1676400"/>
            <a:chExt cx="1884402" cy="1154668"/>
          </a:xfrm>
        </p:grpSpPr>
        <p:sp>
          <p:nvSpPr>
            <p:cNvPr id="14" name="TextBox 13"/>
            <p:cNvSpPr txBox="1"/>
            <p:nvPr/>
          </p:nvSpPr>
          <p:spPr>
            <a:xfrm>
              <a:off x="4953000" y="205740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单位元素</a:t>
              </a:r>
              <a:endPara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6456402" y="1676400"/>
              <a:ext cx="381000" cy="1154668"/>
            </a:xfrm>
            <a:prstGeom prst="down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466661" y="4495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群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456402" y="3330059"/>
            <a:ext cx="1549182" cy="1154668"/>
            <a:chOff x="6456402" y="3330059"/>
            <a:chExt cx="1549182" cy="1154668"/>
          </a:xfrm>
        </p:grpSpPr>
        <p:sp>
          <p:nvSpPr>
            <p:cNvPr id="17" name="TextBox 16"/>
            <p:cNvSpPr txBox="1"/>
            <p:nvPr/>
          </p:nvSpPr>
          <p:spPr>
            <a:xfrm>
              <a:off x="6743700" y="3619351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逆元素</a:t>
              </a:r>
              <a:endPara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6456402" y="3330059"/>
              <a:ext cx="381000" cy="1154668"/>
            </a:xfrm>
            <a:prstGeom prst="down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90175" y="45427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换群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701748" y="4498776"/>
            <a:ext cx="1731000" cy="925413"/>
            <a:chOff x="4701748" y="4498776"/>
            <a:chExt cx="1731000" cy="925413"/>
          </a:xfrm>
        </p:grpSpPr>
        <p:sp>
          <p:nvSpPr>
            <p:cNvPr id="19" name="左箭头 18"/>
            <p:cNvSpPr/>
            <p:nvPr/>
          </p:nvSpPr>
          <p:spPr>
            <a:xfrm>
              <a:off x="4701748" y="4498776"/>
              <a:ext cx="1731000" cy="381000"/>
            </a:xfrm>
            <a:prstGeom prst="leftArrow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86516" y="490096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交换律</a:t>
              </a:r>
              <a:endPara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72200" y="11531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半群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20" grpId="0"/>
      <p:bldP spid="2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762000" y="15240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911385" y="846199"/>
            <a:ext cx="640381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在整数集合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上，定义二元运算为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2728913" y="1447800"/>
            <a:ext cx="2452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a◦b=a+b-2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5091115" y="1447801"/>
            <a:ext cx="1538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群？</a:t>
            </a:r>
            <a:endParaRPr lang="zh-CN" altLang="en-US" sz="28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762000" y="15240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详解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911385" y="846199"/>
            <a:ext cx="640381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在整数集合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上，定义二元运算为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2728913" y="1447800"/>
            <a:ext cx="2452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a◦b=a+b-2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624097" y="2286000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49" name="AutoShape 9"/>
          <p:cNvSpPr>
            <a:spLocks noChangeArrowheads="1"/>
          </p:cNvSpPr>
          <p:nvPr/>
        </p:nvSpPr>
        <p:spPr bwMode="auto">
          <a:xfrm>
            <a:off x="6324600" y="1676400"/>
            <a:ext cx="2057400" cy="1066800"/>
          </a:xfrm>
          <a:prstGeom prst="cloudCallout">
            <a:avLst>
              <a:gd name="adj1" fmla="val -146065"/>
              <a:gd name="adj2" fmla="val 2528"/>
            </a:avLst>
          </a:prstGeom>
          <a:solidFill>
            <a:srgbClr val="00FFFF"/>
          </a:solidFill>
          <a:ln w="19050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代数系统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1204913" y="2286001"/>
            <a:ext cx="4662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任意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a,b,c∈I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1066800" y="3070643"/>
            <a:ext cx="7467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a◦b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)◦c= (a+b-2)◦c=a+b-2+c-2=a+b+c-4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1143000" y="3962400"/>
            <a:ext cx="7467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a◦(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b◦c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 a◦(b+c-2)=a+b+c-2-2=a+b+c-4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5091115" y="1447801"/>
            <a:ext cx="1538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群？</a:t>
            </a:r>
            <a:endParaRPr lang="zh-CN" altLang="en-US" sz="28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54" name="AutoShape 14"/>
          <p:cNvSpPr>
            <a:spLocks noChangeArrowheads="1"/>
          </p:cNvSpPr>
          <p:nvPr/>
        </p:nvSpPr>
        <p:spPr bwMode="auto">
          <a:xfrm>
            <a:off x="4724400" y="5029200"/>
            <a:ext cx="2590800" cy="685800"/>
          </a:xfrm>
          <a:prstGeom prst="wedgeEllipseCallout">
            <a:avLst>
              <a:gd name="adj1" fmla="val -91176"/>
              <a:gd name="adj2" fmla="val -87037"/>
            </a:avLst>
          </a:prstGeom>
          <a:solidFill>
            <a:srgbClr val="FFFF99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结合律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/>
      <p:bldP spid="163849" grpId="0" animBg="1"/>
      <p:bldP spid="163850" grpId="0"/>
      <p:bldP spid="163851" grpId="0"/>
      <p:bldP spid="163852" grpId="0"/>
      <p:bldP spid="16385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1281113" y="1013243"/>
            <a:ext cx="30622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a+e-2=e+a-2=a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419600" y="990601"/>
            <a:ext cx="19954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e=2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920" name="AutoShape 8"/>
          <p:cNvSpPr>
            <a:spLocks noChangeArrowheads="1"/>
          </p:cNvSpPr>
          <p:nvPr/>
        </p:nvSpPr>
        <p:spPr bwMode="auto">
          <a:xfrm>
            <a:off x="5638800" y="914400"/>
            <a:ext cx="2209800" cy="533400"/>
          </a:xfrm>
          <a:prstGeom prst="wedgeRectCallout">
            <a:avLst>
              <a:gd name="adj1" fmla="val -75218"/>
              <a:gd name="adj2" fmla="val 9227"/>
            </a:avLst>
          </a:prstGeom>
          <a:solidFill>
            <a:srgbClr val="00FF00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单位元素</a:t>
            </a:r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133600" y="2133600"/>
            <a:ext cx="2971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a◦c=a+c-2=2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3200400" y="3200400"/>
            <a:ext cx="23002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C=4-a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923" name="AutoShape 11"/>
          <p:cNvSpPr>
            <a:spLocks noChangeArrowheads="1"/>
          </p:cNvSpPr>
          <p:nvPr/>
        </p:nvSpPr>
        <p:spPr bwMode="auto">
          <a:xfrm>
            <a:off x="429007" y="2960318"/>
            <a:ext cx="2695193" cy="1165966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9050">
            <a:solidFill>
              <a:srgbClr val="0000FF"/>
            </a:solidFill>
            <a:miter lim="800000"/>
          </a:ln>
          <a:effec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924" name="AutoShape 12"/>
          <p:cNvSpPr>
            <a:spLocks noChangeArrowheads="1"/>
          </p:cNvSpPr>
          <p:nvPr/>
        </p:nvSpPr>
        <p:spPr bwMode="auto">
          <a:xfrm>
            <a:off x="6096000" y="2362200"/>
            <a:ext cx="1676400" cy="990600"/>
          </a:xfrm>
          <a:prstGeom prst="wedgeRoundRectCallout">
            <a:avLst>
              <a:gd name="adj1" fmla="val -146023"/>
              <a:gd name="adj2" fmla="val 54648"/>
              <a:gd name="adj3" fmla="val 16667"/>
            </a:avLst>
          </a:prstGeom>
          <a:solidFill>
            <a:srgbClr val="FF99CC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逆元素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925" name="AutoShape 13"/>
          <p:cNvSpPr>
            <a:spLocks noChangeArrowheads="1"/>
          </p:cNvSpPr>
          <p:nvPr/>
        </p:nvSpPr>
        <p:spPr bwMode="auto">
          <a:xfrm>
            <a:off x="3352800" y="4343400"/>
            <a:ext cx="3962400" cy="914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FF33CC"/>
          </a:solidFill>
          <a:ln w="19050">
            <a:solidFill>
              <a:srgbClr val="FFFF99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群</a:t>
            </a:r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2000" y="16258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详解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/>
      <p:bldP spid="166920" grpId="0" animBg="1"/>
      <p:bldP spid="166921" grpId="0"/>
      <p:bldP spid="166922" grpId="0"/>
      <p:bldP spid="166923" grpId="0" animBg="1"/>
      <p:bldP spid="166924" grpId="0" animBg="1"/>
      <p:bldP spid="1669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4648200" y="4495800"/>
            <a:ext cx="1828800" cy="838200"/>
          </a:xfrm>
          <a:prstGeom prst="ellipse">
            <a:avLst/>
          </a:prstGeom>
          <a:solidFill>
            <a:srgbClr val="FF99CC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1600200" y="4648200"/>
            <a:ext cx="16002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4343400" y="2696647"/>
            <a:ext cx="1447800" cy="838200"/>
          </a:xfrm>
          <a:prstGeom prst="ellipse">
            <a:avLst/>
          </a:prstGeom>
          <a:solidFill>
            <a:srgbClr val="FF99CC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2390775" y="1447800"/>
            <a:ext cx="2036764" cy="762000"/>
          </a:xfrm>
          <a:prstGeom prst="rect">
            <a:avLst/>
          </a:prstGeom>
          <a:solidFill>
            <a:srgbClr val="FFFF00"/>
          </a:solidFill>
          <a:ln w="349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493" name="Text Box 5"/>
              <p:cNvSpPr txBox="1">
                <a:spLocks noChangeArrowheads="1"/>
              </p:cNvSpPr>
              <p:nvPr/>
            </p:nvSpPr>
            <p:spPr bwMode="auto">
              <a:xfrm>
                <a:off x="990600" y="1437144"/>
                <a:ext cx="5638799" cy="26125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Blip>
                    <a:blip r:embed="rId1"/>
                  </a:buBlip>
                </a:pP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一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个非空集合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Blip>
                    <a:blip r:embed="rId1"/>
                  </a:buBlip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有一些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建立在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上的运算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º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Blip>
                    <a:blip r:embed="rId1"/>
                  </a:buBlip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这些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运算在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上是封闭的。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,∘)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就是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代数系统。 </a:t>
                </a:r>
              </a:p>
            </p:txBody>
          </p:sp>
        </mc:Choice>
        <mc:Fallback>
          <p:sp>
            <p:nvSpPr>
              <p:cNvPr id="6349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437144"/>
                <a:ext cx="5638799" cy="2612510"/>
              </a:xfrm>
              <a:prstGeom prst="rect">
                <a:avLst/>
              </a:prstGeom>
              <a:blipFill rotWithShape="1">
                <a:blip r:embed="rId2"/>
                <a:stretch>
                  <a:fillRect b="-58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762000" y="762000"/>
            <a:ext cx="320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代数系统：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93725" y="4648200"/>
            <a:ext cx="7788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、整数集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上且带有加法运算的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系统。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7779445" y="4572000"/>
            <a:ext cx="1311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(I,+)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1828800" y="4114800"/>
            <a:ext cx="2667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Rectangle 17"/>
          <p:cNvSpPr>
            <a:spLocks noChangeArrowheads="1"/>
          </p:cNvSpPr>
          <p:nvPr/>
        </p:nvSpPr>
        <p:spPr bwMode="auto">
          <a:xfrm>
            <a:off x="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69927" y="269815"/>
            <a:ext cx="18367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</a:t>
            </a:r>
            <a:endParaRPr lang="zh-CN" altLang="en-US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2" grpId="0" animBg="1"/>
      <p:bldP spid="63501" grpId="0" animBg="1"/>
      <p:bldP spid="63499" grpId="0" animBg="1"/>
      <p:bldP spid="63498" grpId="0" animBg="1"/>
      <p:bldP spid="63493" grpId="0"/>
      <p:bldP spid="63496" grpId="0"/>
      <p:bldP spid="63497" grpId="0"/>
      <p:bldP spid="635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1600200" y="914400"/>
            <a:ext cx="1676400" cy="838200"/>
          </a:xfrm>
          <a:prstGeom prst="rect">
            <a:avLst/>
          </a:prstGeom>
          <a:solidFill>
            <a:srgbClr val="FFFF00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4414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、实数集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上且带有两个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二元运算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和“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962400" y="2819400"/>
            <a:ext cx="1143000" cy="685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740138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下面的系统是代数系统？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N, + 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N,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N,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-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( Z, + 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Z,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Z,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-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R,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-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( N,+,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Z,+,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R,+,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ρ(A)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∪,∩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)?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6248400" y="4763631"/>
            <a:ext cx="1752600" cy="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1662" y="250765"/>
            <a:ext cx="3673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 animBg="1"/>
      <p:bldP spid="64519" grpId="0" animBg="1"/>
      <p:bldP spid="645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746127" y="152400"/>
            <a:ext cx="1920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848253" y="937736"/>
            <a:ext cx="844814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S={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为素数且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x&lt;100}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上定义运算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“*”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066800" y="2600980"/>
            <a:ext cx="63119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(S,*)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S,o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是代数系统吗？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524000" y="1676400"/>
            <a:ext cx="24978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y=max{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}, 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3886200" y="1685448"/>
            <a:ext cx="31400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=lcm(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2925762" y="3581400"/>
            <a:ext cx="2530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x=7,y=23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858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520B4-ABF8-49CA-9AC9-A634BAFCCF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08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/>
      <p:bldP spid="120841" grpId="0"/>
      <p:bldP spid="120842" grpId="0"/>
    </p:bldLst>
  </p:timing>
</p:sld>
</file>

<file path=ppt/tags/tag1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10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11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12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2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5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7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9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www.33ppt.com">
  <a:themeElements>
    <a:clrScheme name="花纹小清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862"/>
      </a:accent1>
      <a:accent2>
        <a:srgbClr val="B28743"/>
      </a:accent2>
      <a:accent3>
        <a:srgbClr val="92951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2-偏序关系-1</Template>
  <TotalTime>0</TotalTime>
  <Words>3222</Words>
  <Application>WPS 演示</Application>
  <PresentationFormat>全屏显示(4:3)</PresentationFormat>
  <Paragraphs>1143</Paragraphs>
  <Slides>66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40</vt:i4>
      </vt:variant>
      <vt:variant>
        <vt:lpstr>幻灯片标题</vt:lpstr>
      </vt:variant>
      <vt:variant>
        <vt:i4>66</vt:i4>
      </vt:variant>
    </vt:vector>
  </HeadingPairs>
  <TitlesOfParts>
    <vt:vector size="124" baseType="lpstr">
      <vt:lpstr>Arial</vt:lpstr>
      <vt:lpstr>宋体</vt:lpstr>
      <vt:lpstr>Wingdings</vt:lpstr>
      <vt:lpstr>华文楷体</vt:lpstr>
      <vt:lpstr>Impact</vt:lpstr>
      <vt:lpstr>Times New Roman</vt:lpstr>
      <vt:lpstr>Wingdings 2</vt:lpstr>
      <vt:lpstr>Wingdings 3</vt:lpstr>
      <vt:lpstr>Symbol</vt:lpstr>
      <vt:lpstr>微软雅黑</vt:lpstr>
      <vt:lpstr>Arial Unicode MS</vt:lpstr>
      <vt:lpstr>方正兰亭黑_GBK</vt:lpstr>
      <vt:lpstr>黑体</vt:lpstr>
      <vt:lpstr>微软雅黑 Light</vt:lpstr>
      <vt:lpstr>Calibri</vt:lpstr>
      <vt:lpstr>Comic Sans MS</vt:lpstr>
      <vt:lpstr>楷体</vt:lpstr>
      <vt:lpstr>www.33ppt.com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重 点 内 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可换群：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380</cp:revision>
  <cp:lastPrinted>2113-01-01T00:00:00Z</cp:lastPrinted>
  <dcterms:created xsi:type="dcterms:W3CDTF">2113-01-01T00:00:00Z</dcterms:created>
  <dcterms:modified xsi:type="dcterms:W3CDTF">2020-11-11T04:47:44Z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2052-11.1.0.10132</vt:lpwstr>
  </property>
</Properties>
</file>