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tmp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5" r:id="rId1"/>
  </p:sldMasterIdLst>
  <p:notesMasterIdLst>
    <p:notesMasterId r:id="rId87"/>
  </p:notesMasterIdLst>
  <p:sldIdLst>
    <p:sldId id="256" r:id="rId2"/>
    <p:sldId id="401" r:id="rId3"/>
    <p:sldId id="257" r:id="rId4"/>
    <p:sldId id="258" r:id="rId5"/>
    <p:sldId id="259" r:id="rId6"/>
    <p:sldId id="260" r:id="rId7"/>
    <p:sldId id="261" r:id="rId8"/>
    <p:sldId id="262" r:id="rId9"/>
    <p:sldId id="403" r:id="rId10"/>
    <p:sldId id="454" r:id="rId11"/>
    <p:sldId id="455" r:id="rId12"/>
    <p:sldId id="263" r:id="rId13"/>
    <p:sldId id="264" r:id="rId14"/>
    <p:sldId id="265" r:id="rId15"/>
    <p:sldId id="343" r:id="rId16"/>
    <p:sldId id="336" r:id="rId17"/>
    <p:sldId id="353" r:id="rId18"/>
    <p:sldId id="392" r:id="rId19"/>
    <p:sldId id="268" r:id="rId20"/>
    <p:sldId id="337" r:id="rId21"/>
    <p:sldId id="355" r:id="rId22"/>
    <p:sldId id="356" r:id="rId23"/>
    <p:sldId id="344" r:id="rId24"/>
    <p:sldId id="345" r:id="rId25"/>
    <p:sldId id="348" r:id="rId26"/>
    <p:sldId id="346" r:id="rId27"/>
    <p:sldId id="349" r:id="rId28"/>
    <p:sldId id="399" r:id="rId29"/>
    <p:sldId id="351" r:id="rId30"/>
    <p:sldId id="347" r:id="rId31"/>
    <p:sldId id="273" r:id="rId32"/>
    <p:sldId id="393" r:id="rId33"/>
    <p:sldId id="354" r:id="rId34"/>
    <p:sldId id="397" r:id="rId35"/>
    <p:sldId id="358" r:id="rId36"/>
    <p:sldId id="359" r:id="rId37"/>
    <p:sldId id="361" r:id="rId38"/>
    <p:sldId id="279" r:id="rId39"/>
    <p:sldId id="406" r:id="rId40"/>
    <p:sldId id="362" r:id="rId41"/>
    <p:sldId id="281" r:id="rId42"/>
    <p:sldId id="306" r:id="rId43"/>
    <p:sldId id="282" r:id="rId44"/>
    <p:sldId id="364" r:id="rId45"/>
    <p:sldId id="409" r:id="rId46"/>
    <p:sldId id="283" r:id="rId47"/>
    <p:sldId id="284" r:id="rId48"/>
    <p:sldId id="417" r:id="rId49"/>
    <p:sldId id="418" r:id="rId50"/>
    <p:sldId id="419" r:id="rId51"/>
    <p:sldId id="420" r:id="rId52"/>
    <p:sldId id="421" r:id="rId53"/>
    <p:sldId id="423" r:id="rId54"/>
    <p:sldId id="424" r:id="rId55"/>
    <p:sldId id="425" r:id="rId56"/>
    <p:sldId id="426" r:id="rId57"/>
    <p:sldId id="427" r:id="rId58"/>
    <p:sldId id="428" r:id="rId59"/>
    <p:sldId id="429" r:id="rId60"/>
    <p:sldId id="430" r:id="rId61"/>
    <p:sldId id="431" r:id="rId62"/>
    <p:sldId id="432" r:id="rId63"/>
    <p:sldId id="433" r:id="rId64"/>
    <p:sldId id="434" r:id="rId65"/>
    <p:sldId id="435" r:id="rId66"/>
    <p:sldId id="436" r:id="rId67"/>
    <p:sldId id="437" r:id="rId68"/>
    <p:sldId id="438" r:id="rId69"/>
    <p:sldId id="439" r:id="rId70"/>
    <p:sldId id="440" r:id="rId71"/>
    <p:sldId id="441" r:id="rId72"/>
    <p:sldId id="442" r:id="rId73"/>
    <p:sldId id="443" r:id="rId74"/>
    <p:sldId id="444" r:id="rId75"/>
    <p:sldId id="445" r:id="rId76"/>
    <p:sldId id="446" r:id="rId77"/>
    <p:sldId id="447" r:id="rId78"/>
    <p:sldId id="448" r:id="rId79"/>
    <p:sldId id="449" r:id="rId80"/>
    <p:sldId id="450" r:id="rId81"/>
    <p:sldId id="451" r:id="rId82"/>
    <p:sldId id="452" r:id="rId83"/>
    <p:sldId id="453" r:id="rId84"/>
    <p:sldId id="456" r:id="rId85"/>
    <p:sldId id="457" r:id="rId86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66FF99"/>
    <a:srgbClr val="FFCCFF"/>
    <a:srgbClr val="FF0066"/>
    <a:srgbClr val="00FF00"/>
    <a:srgbClr val="99FF66"/>
    <a:srgbClr val="CC0000"/>
    <a:srgbClr val="990000"/>
    <a:srgbClr val="006600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05" autoAdjust="0"/>
    <p:restoredTop sz="99633" autoAdjust="0"/>
  </p:normalViewPr>
  <p:slideViewPr>
    <p:cSldViewPr>
      <p:cViewPr varScale="1">
        <p:scale>
          <a:sx n="114" d="100"/>
          <a:sy n="114" d="100"/>
        </p:scale>
        <p:origin x="528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viewProps" Target="view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theme" Target="theme/theme1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presProps" Target="presProps.xml"/><Relationship Id="rId9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notesMaster" Target="notesMasters/notesMaster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6" Type="http://schemas.openxmlformats.org/officeDocument/2006/relationships/image" Target="../media/image11.wmf"/><Relationship Id="rId5" Type="http://schemas.openxmlformats.org/officeDocument/2006/relationships/image" Target="../media/image10.wmf"/><Relationship Id="rId4" Type="http://schemas.openxmlformats.org/officeDocument/2006/relationships/image" Target="../media/image9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4" Type="http://schemas.openxmlformats.org/officeDocument/2006/relationships/image" Target="../media/image15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3" Type="http://schemas.openxmlformats.org/officeDocument/2006/relationships/image" Target="../media/image25.wmf"/><Relationship Id="rId7" Type="http://schemas.openxmlformats.org/officeDocument/2006/relationships/image" Target="../media/image29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Relationship Id="rId6" Type="http://schemas.openxmlformats.org/officeDocument/2006/relationships/image" Target="../media/image28.wmf"/><Relationship Id="rId5" Type="http://schemas.openxmlformats.org/officeDocument/2006/relationships/image" Target="../media/image27.wmf"/><Relationship Id="rId10" Type="http://schemas.openxmlformats.org/officeDocument/2006/relationships/image" Target="../media/image36.wmf"/><Relationship Id="rId4" Type="http://schemas.openxmlformats.org/officeDocument/2006/relationships/image" Target="../media/image26.wmf"/><Relationship Id="rId9" Type="http://schemas.openxmlformats.org/officeDocument/2006/relationships/image" Target="../media/image31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e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3" Type="http://schemas.openxmlformats.org/officeDocument/2006/relationships/image" Target="../media/image40.wmf"/><Relationship Id="rId7" Type="http://schemas.openxmlformats.org/officeDocument/2006/relationships/image" Target="../media/image30.wmf"/><Relationship Id="rId12" Type="http://schemas.openxmlformats.org/officeDocument/2006/relationships/image" Target="../media/image45.wmf"/><Relationship Id="rId2" Type="http://schemas.openxmlformats.org/officeDocument/2006/relationships/image" Target="../media/image39.wmf"/><Relationship Id="rId1" Type="http://schemas.openxmlformats.org/officeDocument/2006/relationships/image" Target="../media/image12.wmf"/><Relationship Id="rId6" Type="http://schemas.openxmlformats.org/officeDocument/2006/relationships/image" Target="../media/image29.wmf"/><Relationship Id="rId11" Type="http://schemas.openxmlformats.org/officeDocument/2006/relationships/image" Target="../media/image44.wmf"/><Relationship Id="rId5" Type="http://schemas.openxmlformats.org/officeDocument/2006/relationships/image" Target="../media/image28.wmf"/><Relationship Id="rId10" Type="http://schemas.openxmlformats.org/officeDocument/2006/relationships/image" Target="../media/image43.wmf"/><Relationship Id="rId4" Type="http://schemas.openxmlformats.org/officeDocument/2006/relationships/image" Target="../media/image41.wmf"/><Relationship Id="rId9" Type="http://schemas.openxmlformats.org/officeDocument/2006/relationships/image" Target="../media/image42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4" Type="http://schemas.openxmlformats.org/officeDocument/2006/relationships/image" Target="../media/image15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52.wmf"/><Relationship Id="rId1" Type="http://schemas.openxmlformats.org/officeDocument/2006/relationships/image" Target="../media/image51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5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58.gif"/><Relationship Id="rId2" Type="http://schemas.openxmlformats.org/officeDocument/2006/relationships/image" Target="../media/image57.wmf"/><Relationship Id="rId1" Type="http://schemas.openxmlformats.org/officeDocument/2006/relationships/image" Target="../media/image56.wmf"/><Relationship Id="rId4" Type="http://schemas.openxmlformats.org/officeDocument/2006/relationships/image" Target="../media/image59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60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4" Type="http://schemas.openxmlformats.org/officeDocument/2006/relationships/image" Target="../media/image15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60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3.wmf"/><Relationship Id="rId2" Type="http://schemas.openxmlformats.org/officeDocument/2006/relationships/image" Target="../media/image62.wmf"/><Relationship Id="rId1" Type="http://schemas.openxmlformats.org/officeDocument/2006/relationships/image" Target="../media/image61.wmf"/><Relationship Id="rId4" Type="http://schemas.openxmlformats.org/officeDocument/2006/relationships/image" Target="../media/image64.w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6.wmf"/><Relationship Id="rId1" Type="http://schemas.openxmlformats.org/officeDocument/2006/relationships/image" Target="../media/image65.wmf"/></Relationships>
</file>

<file path=ppt/drawings/_rels/vmlDrawing2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8.wmf"/><Relationship Id="rId1" Type="http://schemas.openxmlformats.org/officeDocument/2006/relationships/image" Target="../media/image67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68.wmf"/><Relationship Id="rId2" Type="http://schemas.openxmlformats.org/officeDocument/2006/relationships/image" Target="../media/image70.emf"/><Relationship Id="rId1" Type="http://schemas.openxmlformats.org/officeDocument/2006/relationships/image" Target="../media/image69.wmf"/><Relationship Id="rId5" Type="http://schemas.openxmlformats.org/officeDocument/2006/relationships/image" Target="../media/image72.emf"/><Relationship Id="rId4" Type="http://schemas.openxmlformats.org/officeDocument/2006/relationships/image" Target="../media/image71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75.wmf"/><Relationship Id="rId2" Type="http://schemas.openxmlformats.org/officeDocument/2006/relationships/image" Target="../media/image74.wmf"/><Relationship Id="rId1" Type="http://schemas.openxmlformats.org/officeDocument/2006/relationships/image" Target="../media/image73.wmf"/><Relationship Id="rId5" Type="http://schemas.openxmlformats.org/officeDocument/2006/relationships/image" Target="../media/image77.wmf"/><Relationship Id="rId4" Type="http://schemas.openxmlformats.org/officeDocument/2006/relationships/image" Target="../media/image76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80.wmf"/><Relationship Id="rId2" Type="http://schemas.openxmlformats.org/officeDocument/2006/relationships/image" Target="../media/image79.wmf"/><Relationship Id="rId1" Type="http://schemas.openxmlformats.org/officeDocument/2006/relationships/image" Target="../media/image78.wmf"/></Relationships>
</file>

<file path=ppt/drawings/_rels/vmlDrawing27.vml.rels><?xml version="1.0" encoding="UTF-8" standalone="yes"?>
<Relationships xmlns="http://schemas.openxmlformats.org/package/2006/relationships"><Relationship Id="rId2" Type="http://schemas.openxmlformats.org/officeDocument/2006/relationships/image" Target="../media/image84.wmf"/><Relationship Id="rId1" Type="http://schemas.openxmlformats.org/officeDocument/2006/relationships/image" Target="../media/image83.wmf"/></Relationships>
</file>

<file path=ppt/drawings/_rels/vmlDrawing28.vml.rels><?xml version="1.0" encoding="UTF-8" standalone="yes"?>
<Relationships xmlns="http://schemas.openxmlformats.org/package/2006/relationships"><Relationship Id="rId2" Type="http://schemas.openxmlformats.org/officeDocument/2006/relationships/image" Target="../media/image86.wmf"/><Relationship Id="rId1" Type="http://schemas.openxmlformats.org/officeDocument/2006/relationships/image" Target="../media/image85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84.wmf"/><Relationship Id="rId2" Type="http://schemas.openxmlformats.org/officeDocument/2006/relationships/image" Target="../media/image88.wmf"/><Relationship Id="rId1" Type="http://schemas.openxmlformats.org/officeDocument/2006/relationships/image" Target="../media/image87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6" Type="http://schemas.openxmlformats.org/officeDocument/2006/relationships/image" Target="../media/image20.wmf"/><Relationship Id="rId5" Type="http://schemas.openxmlformats.org/officeDocument/2006/relationships/image" Target="../media/image19.wmf"/><Relationship Id="rId4" Type="http://schemas.openxmlformats.org/officeDocument/2006/relationships/image" Target="../media/image15.w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89.wmf"/></Relationships>
</file>

<file path=ppt/drawings/_rels/vmlDrawing31.vml.rels><?xml version="1.0" encoding="UTF-8" standalone="yes"?>
<Relationships xmlns="http://schemas.openxmlformats.org/package/2006/relationships"><Relationship Id="rId2" Type="http://schemas.openxmlformats.org/officeDocument/2006/relationships/image" Target="../media/image91.wmf"/><Relationship Id="rId1" Type="http://schemas.openxmlformats.org/officeDocument/2006/relationships/image" Target="../media/image90.e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1.w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2.wmf"/></Relationships>
</file>

<file path=ppt/drawings/_rels/vmlDrawing34.vml.rels><?xml version="1.0" encoding="UTF-8" standalone="yes"?>
<Relationships xmlns="http://schemas.openxmlformats.org/package/2006/relationships"><Relationship Id="rId3" Type="http://schemas.openxmlformats.org/officeDocument/2006/relationships/image" Target="../media/image95.emf"/><Relationship Id="rId2" Type="http://schemas.openxmlformats.org/officeDocument/2006/relationships/image" Target="../media/image94.emf"/><Relationship Id="rId1" Type="http://schemas.openxmlformats.org/officeDocument/2006/relationships/image" Target="../media/image93.emf"/><Relationship Id="rId4" Type="http://schemas.openxmlformats.org/officeDocument/2006/relationships/image" Target="../media/image96.e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7.wmf"/></Relationships>
</file>

<file path=ppt/drawings/_rels/vmlDrawing36.vml.rels><?xml version="1.0" encoding="UTF-8" standalone="yes"?>
<Relationships xmlns="http://schemas.openxmlformats.org/package/2006/relationships"><Relationship Id="rId3" Type="http://schemas.openxmlformats.org/officeDocument/2006/relationships/image" Target="../media/image99.wmf"/><Relationship Id="rId2" Type="http://schemas.openxmlformats.org/officeDocument/2006/relationships/image" Target="../media/image98.wmf"/><Relationship Id="rId1" Type="http://schemas.openxmlformats.org/officeDocument/2006/relationships/image" Target="../media/image92.wmf"/><Relationship Id="rId6" Type="http://schemas.openxmlformats.org/officeDocument/2006/relationships/image" Target="../media/image101.wmf"/><Relationship Id="rId5" Type="http://schemas.openxmlformats.org/officeDocument/2006/relationships/image" Target="../media/image100.wmf"/><Relationship Id="rId4" Type="http://schemas.openxmlformats.org/officeDocument/2006/relationships/image" Target="../media/image97.w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92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19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5" Type="http://schemas.openxmlformats.org/officeDocument/2006/relationships/image" Target="../media/image22.wmf"/><Relationship Id="rId4" Type="http://schemas.openxmlformats.org/officeDocument/2006/relationships/image" Target="../media/image15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Relationship Id="rId5" Type="http://schemas.openxmlformats.org/officeDocument/2006/relationships/image" Target="../media/image27.wmf"/><Relationship Id="rId4" Type="http://schemas.openxmlformats.org/officeDocument/2006/relationships/image" Target="../media/image26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Relationship Id="rId5" Type="http://schemas.openxmlformats.org/officeDocument/2006/relationships/image" Target="../media/image32.wmf"/><Relationship Id="rId4" Type="http://schemas.openxmlformats.org/officeDocument/2006/relationships/image" Target="../media/image31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Relationship Id="rId5" Type="http://schemas.openxmlformats.org/officeDocument/2006/relationships/image" Target="../media/image27.wmf"/><Relationship Id="rId4" Type="http://schemas.openxmlformats.org/officeDocument/2006/relationships/image" Target="../media/image26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image" Target="../media/image33.wmf"/><Relationship Id="rId6" Type="http://schemas.openxmlformats.org/officeDocument/2006/relationships/image" Target="../media/image35.wmf"/><Relationship Id="rId5" Type="http://schemas.openxmlformats.org/officeDocument/2006/relationships/image" Target="../media/image34.wmf"/><Relationship Id="rId4" Type="http://schemas.openxmlformats.org/officeDocument/2006/relationships/image" Target="../media/image3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0BCBF3-DC47-441D-917D-A7C22B70576D}" type="datetimeFigureOut">
              <a:rPr lang="zh-CN" altLang="en-US" smtClean="0"/>
              <a:t>2019/7/28 Sunday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8F0154-A06A-4497-8CC0-ECE84CE006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21467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14339" name="Rectangle 3"/>
          <p:cNvSpPr>
            <a:spLocks noGrp="1" noRot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301625" y="6245225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5225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fld id="{F9634C82-2631-4EB6-80AD-C977D774BCC6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42037B-C24D-4E86-BB63-4DEDFF11E47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83393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07188" y="381000"/>
            <a:ext cx="2135187" cy="56419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1625" y="381000"/>
            <a:ext cx="6253163" cy="56419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D58E3E-71C2-4E23-8790-338CCA8FA1D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886536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301625" y="381000"/>
            <a:ext cx="8540750" cy="56419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301625" y="6172200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172200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172200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fld id="{6E2A3E4D-27A0-4881-8390-7F463109023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13413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099860-B5EE-4A97-9ED9-34343C2C3B4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83832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5FED49-F665-405E-A438-278D730459B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04430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1625" y="1752600"/>
            <a:ext cx="4194175" cy="4270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752600"/>
            <a:ext cx="4194175" cy="4270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54216B-CD7A-44A9-B5F9-B8748D8E5DB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74290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3CEEE5-BF14-4E7B-80AE-43ED00DA1E4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98248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D00780-4560-419B-9F29-0A4439F633B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31507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82333C-857A-4B65-89B1-66C653FBD15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7205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5776FA-7FBC-4950-B8A0-A53B52418F5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43461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C94A3A-BD7B-4819-B6F4-FDB840953B2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14090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01625" y="381000"/>
            <a:ext cx="85407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3315" name="Rectangle 3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01625" y="1752600"/>
            <a:ext cx="8540750" cy="427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1625" y="6172200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/>
            </a:lvl1pPr>
          </a:lstStyle>
          <a:p>
            <a:endParaRPr lang="en-US" altLang="zh-CN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172200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172200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50FCCD7F-F4B4-48B2-B57D-E39E2E53D078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</p:sldLayoutIdLst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Char char="§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hlink"/>
        </a:buClr>
        <a:buChar char="•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115000"/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13" Type="http://schemas.openxmlformats.org/officeDocument/2006/relationships/oleObject" Target="../embeddings/oleObject16.bin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12" Type="http://schemas.openxmlformats.org/officeDocument/2006/relationships/image" Target="../media/image1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3.wmf"/><Relationship Id="rId11" Type="http://schemas.openxmlformats.org/officeDocument/2006/relationships/oleObject" Target="../embeddings/oleObject15.bin"/><Relationship Id="rId5" Type="http://schemas.openxmlformats.org/officeDocument/2006/relationships/oleObject" Target="../embeddings/oleObject12.bin"/><Relationship Id="rId15" Type="http://schemas.openxmlformats.org/officeDocument/2006/relationships/image" Target="../media/image5.jpeg"/><Relationship Id="rId10" Type="http://schemas.openxmlformats.org/officeDocument/2006/relationships/image" Target="../media/image15.wmf"/><Relationship Id="rId4" Type="http://schemas.openxmlformats.org/officeDocument/2006/relationships/image" Target="../media/image12.wmf"/><Relationship Id="rId9" Type="http://schemas.openxmlformats.org/officeDocument/2006/relationships/oleObject" Target="../embeddings/oleObject14.bin"/><Relationship Id="rId14" Type="http://schemas.openxmlformats.org/officeDocument/2006/relationships/image" Target="../media/image20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image" Target="../media/image32.png"/><Relationship Id="rId7" Type="http://schemas.openxmlformats.org/officeDocument/2006/relationships/image" Target="../media/image21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8.bin"/><Relationship Id="rId5" Type="http://schemas.openxmlformats.org/officeDocument/2006/relationships/image" Target="../media/image19.wmf"/><Relationship Id="rId4" Type="http://schemas.openxmlformats.org/officeDocument/2006/relationships/oleObject" Target="../embeddings/oleObject17.bin"/><Relationship Id="rId9" Type="http://schemas.openxmlformats.org/officeDocument/2006/relationships/image" Target="../media/image33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13" Type="http://schemas.openxmlformats.org/officeDocument/2006/relationships/oleObject" Target="../embeddings/oleObject24.bin"/><Relationship Id="rId18" Type="http://schemas.openxmlformats.org/officeDocument/2006/relationships/image" Target="../media/image5.jpeg"/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1.bin"/><Relationship Id="rId12" Type="http://schemas.openxmlformats.org/officeDocument/2006/relationships/image" Target="../media/image22.wmf"/><Relationship Id="rId17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27.bin"/><Relationship Id="rId1" Type="http://schemas.openxmlformats.org/officeDocument/2006/relationships/vmlDrawing" Target="../drawings/vmlDrawing5.vml"/><Relationship Id="rId6" Type="http://schemas.openxmlformats.org/officeDocument/2006/relationships/image" Target="../media/image13.wmf"/><Relationship Id="rId11" Type="http://schemas.openxmlformats.org/officeDocument/2006/relationships/oleObject" Target="../embeddings/oleObject23.bin"/><Relationship Id="rId5" Type="http://schemas.openxmlformats.org/officeDocument/2006/relationships/oleObject" Target="../embeddings/oleObject20.bin"/><Relationship Id="rId15" Type="http://schemas.openxmlformats.org/officeDocument/2006/relationships/oleObject" Target="../embeddings/oleObject26.bin"/><Relationship Id="rId10" Type="http://schemas.openxmlformats.org/officeDocument/2006/relationships/image" Target="../media/image15.wmf"/><Relationship Id="rId19" Type="http://schemas.openxmlformats.org/officeDocument/2006/relationships/image" Target="../media/image35.png"/><Relationship Id="rId4" Type="http://schemas.openxmlformats.org/officeDocument/2006/relationships/image" Target="../media/image12.wmf"/><Relationship Id="rId9" Type="http://schemas.openxmlformats.org/officeDocument/2006/relationships/oleObject" Target="../embeddings/oleObject22.bin"/><Relationship Id="rId14" Type="http://schemas.openxmlformats.org/officeDocument/2006/relationships/oleObject" Target="../embeddings/oleObject25.bin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13" Type="http://schemas.openxmlformats.org/officeDocument/2006/relationships/image" Target="../media/image5.jpeg"/><Relationship Id="rId3" Type="http://schemas.openxmlformats.org/officeDocument/2006/relationships/oleObject" Target="../embeddings/oleObject29.bin"/><Relationship Id="rId7" Type="http://schemas.openxmlformats.org/officeDocument/2006/relationships/oleObject" Target="../embeddings/oleObject31.bin"/><Relationship Id="rId12" Type="http://schemas.openxmlformats.org/officeDocument/2006/relationships/image" Target="../media/image2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4.wmf"/><Relationship Id="rId11" Type="http://schemas.openxmlformats.org/officeDocument/2006/relationships/oleObject" Target="../embeddings/oleObject33.bin"/><Relationship Id="rId5" Type="http://schemas.openxmlformats.org/officeDocument/2006/relationships/oleObject" Target="../embeddings/oleObject30.bin"/><Relationship Id="rId10" Type="http://schemas.openxmlformats.org/officeDocument/2006/relationships/image" Target="../media/image26.wmf"/><Relationship Id="rId4" Type="http://schemas.openxmlformats.org/officeDocument/2006/relationships/image" Target="../media/image23.wmf"/><Relationship Id="rId9" Type="http://schemas.openxmlformats.org/officeDocument/2006/relationships/oleObject" Target="../embeddings/oleObject32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13" Type="http://schemas.openxmlformats.org/officeDocument/2006/relationships/image" Target="../media/image32.wmf"/><Relationship Id="rId3" Type="http://schemas.openxmlformats.org/officeDocument/2006/relationships/oleObject" Target="../embeddings/oleObject34.bin"/><Relationship Id="rId7" Type="http://schemas.openxmlformats.org/officeDocument/2006/relationships/oleObject" Target="../embeddings/oleObject36.bin"/><Relationship Id="rId12" Type="http://schemas.openxmlformats.org/officeDocument/2006/relationships/oleObject" Target="../embeddings/oleObject3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9.wmf"/><Relationship Id="rId11" Type="http://schemas.openxmlformats.org/officeDocument/2006/relationships/image" Target="../media/image46.png"/><Relationship Id="rId5" Type="http://schemas.openxmlformats.org/officeDocument/2006/relationships/oleObject" Target="../embeddings/oleObject35.bin"/><Relationship Id="rId10" Type="http://schemas.openxmlformats.org/officeDocument/2006/relationships/image" Target="../media/image31.wmf"/><Relationship Id="rId4" Type="http://schemas.openxmlformats.org/officeDocument/2006/relationships/image" Target="../media/image28.wmf"/><Relationship Id="rId9" Type="http://schemas.openxmlformats.org/officeDocument/2006/relationships/oleObject" Target="../embeddings/oleObject37.bin"/><Relationship Id="rId14" Type="http://schemas.openxmlformats.org/officeDocument/2006/relationships/image" Target="../media/image5.jpe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13" Type="http://schemas.openxmlformats.org/officeDocument/2006/relationships/image" Target="../media/image5.jpeg"/><Relationship Id="rId3" Type="http://schemas.openxmlformats.org/officeDocument/2006/relationships/oleObject" Target="../embeddings/oleObject39.bin"/><Relationship Id="rId7" Type="http://schemas.openxmlformats.org/officeDocument/2006/relationships/oleObject" Target="../embeddings/oleObject41.bin"/><Relationship Id="rId12" Type="http://schemas.openxmlformats.org/officeDocument/2006/relationships/image" Target="../media/image2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4.wmf"/><Relationship Id="rId11" Type="http://schemas.openxmlformats.org/officeDocument/2006/relationships/oleObject" Target="../embeddings/oleObject43.bin"/><Relationship Id="rId5" Type="http://schemas.openxmlformats.org/officeDocument/2006/relationships/oleObject" Target="../embeddings/oleObject40.bin"/><Relationship Id="rId10" Type="http://schemas.openxmlformats.org/officeDocument/2006/relationships/image" Target="../media/image26.wmf"/><Relationship Id="rId4" Type="http://schemas.openxmlformats.org/officeDocument/2006/relationships/image" Target="../media/image23.wmf"/><Relationship Id="rId9" Type="http://schemas.openxmlformats.org/officeDocument/2006/relationships/oleObject" Target="../embeddings/oleObject42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13" Type="http://schemas.openxmlformats.org/officeDocument/2006/relationships/oleObject" Target="../embeddings/oleObject49.bin"/><Relationship Id="rId3" Type="http://schemas.openxmlformats.org/officeDocument/2006/relationships/oleObject" Target="../embeddings/oleObject44.bin"/><Relationship Id="rId7" Type="http://schemas.openxmlformats.org/officeDocument/2006/relationships/oleObject" Target="../embeddings/oleObject46.bin"/><Relationship Id="rId12" Type="http://schemas.openxmlformats.org/officeDocument/2006/relationships/image" Target="../media/image3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9.wmf"/><Relationship Id="rId11" Type="http://schemas.openxmlformats.org/officeDocument/2006/relationships/oleObject" Target="../embeddings/oleObject48.bin"/><Relationship Id="rId5" Type="http://schemas.openxmlformats.org/officeDocument/2006/relationships/oleObject" Target="../embeddings/oleObject45.bin"/><Relationship Id="rId15" Type="http://schemas.openxmlformats.org/officeDocument/2006/relationships/image" Target="../media/image5.jpeg"/><Relationship Id="rId10" Type="http://schemas.openxmlformats.org/officeDocument/2006/relationships/image" Target="../media/image31.wmf"/><Relationship Id="rId4" Type="http://schemas.openxmlformats.org/officeDocument/2006/relationships/image" Target="../media/image33.wmf"/><Relationship Id="rId9" Type="http://schemas.openxmlformats.org/officeDocument/2006/relationships/oleObject" Target="../embeddings/oleObject47.bin"/><Relationship Id="rId14" Type="http://schemas.openxmlformats.org/officeDocument/2006/relationships/image" Target="../media/image35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oleObject" Target="../embeddings/oleObject50.bin"/><Relationship Id="rId7" Type="http://schemas.openxmlformats.org/officeDocument/2006/relationships/oleObject" Target="../embeddings/oleObject5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3.wmf"/><Relationship Id="rId11" Type="http://schemas.openxmlformats.org/officeDocument/2006/relationships/image" Target="../media/image5.jpeg"/><Relationship Id="rId5" Type="http://schemas.openxmlformats.org/officeDocument/2006/relationships/oleObject" Target="../embeddings/oleObject51.bin"/><Relationship Id="rId10" Type="http://schemas.openxmlformats.org/officeDocument/2006/relationships/image" Target="../media/image15.wmf"/><Relationship Id="rId4" Type="http://schemas.openxmlformats.org/officeDocument/2006/relationships/image" Target="../media/image12.wmf"/><Relationship Id="rId9" Type="http://schemas.openxmlformats.org/officeDocument/2006/relationships/oleObject" Target="../embeddings/oleObject53.bin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13" Type="http://schemas.openxmlformats.org/officeDocument/2006/relationships/oleObject" Target="../embeddings/oleObject59.bin"/><Relationship Id="rId18" Type="http://schemas.openxmlformats.org/officeDocument/2006/relationships/image" Target="../media/image30.wmf"/><Relationship Id="rId3" Type="http://schemas.openxmlformats.org/officeDocument/2006/relationships/oleObject" Target="../embeddings/oleObject54.bin"/><Relationship Id="rId21" Type="http://schemas.openxmlformats.org/officeDocument/2006/relationships/oleObject" Target="../embeddings/oleObject63.bin"/><Relationship Id="rId7" Type="http://schemas.openxmlformats.org/officeDocument/2006/relationships/oleObject" Target="../embeddings/oleObject56.bin"/><Relationship Id="rId12" Type="http://schemas.openxmlformats.org/officeDocument/2006/relationships/image" Target="../media/image27.wmf"/><Relationship Id="rId17" Type="http://schemas.openxmlformats.org/officeDocument/2006/relationships/oleObject" Target="../embeddings/oleObject61.bin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29.wmf"/><Relationship Id="rId20" Type="http://schemas.openxmlformats.org/officeDocument/2006/relationships/image" Target="../media/image31.wmf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4.wmf"/><Relationship Id="rId11" Type="http://schemas.openxmlformats.org/officeDocument/2006/relationships/oleObject" Target="../embeddings/oleObject58.bin"/><Relationship Id="rId24" Type="http://schemas.openxmlformats.org/officeDocument/2006/relationships/image" Target="../media/image5.jpeg"/><Relationship Id="rId5" Type="http://schemas.openxmlformats.org/officeDocument/2006/relationships/oleObject" Target="../embeddings/oleObject55.bin"/><Relationship Id="rId15" Type="http://schemas.openxmlformats.org/officeDocument/2006/relationships/oleObject" Target="../embeddings/oleObject60.bin"/><Relationship Id="rId23" Type="http://schemas.openxmlformats.org/officeDocument/2006/relationships/image" Target="../media/image51.png"/><Relationship Id="rId10" Type="http://schemas.openxmlformats.org/officeDocument/2006/relationships/image" Target="../media/image26.wmf"/><Relationship Id="rId19" Type="http://schemas.openxmlformats.org/officeDocument/2006/relationships/oleObject" Target="../embeddings/oleObject62.bin"/><Relationship Id="rId4" Type="http://schemas.openxmlformats.org/officeDocument/2006/relationships/image" Target="../media/image23.wmf"/><Relationship Id="rId9" Type="http://schemas.openxmlformats.org/officeDocument/2006/relationships/oleObject" Target="../embeddings/oleObject57.bin"/><Relationship Id="rId14" Type="http://schemas.openxmlformats.org/officeDocument/2006/relationships/image" Target="../media/image28.wmf"/><Relationship Id="rId22" Type="http://schemas.openxmlformats.org/officeDocument/2006/relationships/image" Target="../media/image36.w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4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5.jpeg"/><Relationship Id="rId4" Type="http://schemas.openxmlformats.org/officeDocument/2006/relationships/image" Target="../media/image37.wmf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5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5.jpeg"/><Relationship Id="rId4" Type="http://schemas.openxmlformats.org/officeDocument/2006/relationships/image" Target="../media/image38.emf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wmf"/><Relationship Id="rId13" Type="http://schemas.openxmlformats.org/officeDocument/2006/relationships/oleObject" Target="../embeddings/oleObject71.bin"/><Relationship Id="rId18" Type="http://schemas.openxmlformats.org/officeDocument/2006/relationships/image" Target="../media/image31.wmf"/><Relationship Id="rId26" Type="http://schemas.openxmlformats.org/officeDocument/2006/relationships/image" Target="../media/image45.wmf"/><Relationship Id="rId3" Type="http://schemas.openxmlformats.org/officeDocument/2006/relationships/oleObject" Target="../embeddings/oleObject66.bin"/><Relationship Id="rId21" Type="http://schemas.openxmlformats.org/officeDocument/2006/relationships/oleObject" Target="../embeddings/oleObject75.bin"/><Relationship Id="rId7" Type="http://schemas.openxmlformats.org/officeDocument/2006/relationships/oleObject" Target="../embeddings/oleObject68.bin"/><Relationship Id="rId12" Type="http://schemas.openxmlformats.org/officeDocument/2006/relationships/image" Target="../media/image28.wmf"/><Relationship Id="rId17" Type="http://schemas.openxmlformats.org/officeDocument/2006/relationships/oleObject" Target="../embeddings/oleObject73.bin"/><Relationship Id="rId25" Type="http://schemas.openxmlformats.org/officeDocument/2006/relationships/oleObject" Target="../embeddings/oleObject77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0.wmf"/><Relationship Id="rId20" Type="http://schemas.openxmlformats.org/officeDocument/2006/relationships/image" Target="../media/image42.wmf"/><Relationship Id="rId1" Type="http://schemas.openxmlformats.org/officeDocument/2006/relationships/vmlDrawing" Target="../drawings/vmlDrawing14.vml"/><Relationship Id="rId6" Type="http://schemas.openxmlformats.org/officeDocument/2006/relationships/image" Target="../media/image39.wmf"/><Relationship Id="rId11" Type="http://schemas.openxmlformats.org/officeDocument/2006/relationships/oleObject" Target="../embeddings/oleObject70.bin"/><Relationship Id="rId24" Type="http://schemas.openxmlformats.org/officeDocument/2006/relationships/image" Target="../media/image44.wmf"/><Relationship Id="rId5" Type="http://schemas.openxmlformats.org/officeDocument/2006/relationships/oleObject" Target="../embeddings/oleObject67.bin"/><Relationship Id="rId15" Type="http://schemas.openxmlformats.org/officeDocument/2006/relationships/oleObject" Target="../embeddings/oleObject72.bin"/><Relationship Id="rId23" Type="http://schemas.openxmlformats.org/officeDocument/2006/relationships/oleObject" Target="../embeddings/oleObject76.bin"/><Relationship Id="rId10" Type="http://schemas.openxmlformats.org/officeDocument/2006/relationships/image" Target="../media/image41.wmf"/><Relationship Id="rId19" Type="http://schemas.openxmlformats.org/officeDocument/2006/relationships/oleObject" Target="../embeddings/oleObject74.bin"/><Relationship Id="rId4" Type="http://schemas.openxmlformats.org/officeDocument/2006/relationships/image" Target="../media/image12.wmf"/><Relationship Id="rId9" Type="http://schemas.openxmlformats.org/officeDocument/2006/relationships/oleObject" Target="../embeddings/oleObject69.bin"/><Relationship Id="rId14" Type="http://schemas.openxmlformats.org/officeDocument/2006/relationships/image" Target="../media/image29.wmf"/><Relationship Id="rId22" Type="http://schemas.openxmlformats.org/officeDocument/2006/relationships/image" Target="../media/image43.wmf"/><Relationship Id="rId27" Type="http://schemas.openxmlformats.org/officeDocument/2006/relationships/image" Target="../media/image5.jpe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wmf"/><Relationship Id="rId2" Type="http://schemas.openxmlformats.org/officeDocument/2006/relationships/image" Target="../media/image47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50.png"/><Relationship Id="rId4" Type="http://schemas.openxmlformats.org/officeDocument/2006/relationships/image" Target="../media/image49.wmf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oleObject" Target="../embeddings/oleObject78.bin"/><Relationship Id="rId7" Type="http://schemas.openxmlformats.org/officeDocument/2006/relationships/oleObject" Target="../embeddings/oleObject80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13.wmf"/><Relationship Id="rId11" Type="http://schemas.openxmlformats.org/officeDocument/2006/relationships/image" Target="../media/image5.jpeg"/><Relationship Id="rId5" Type="http://schemas.openxmlformats.org/officeDocument/2006/relationships/oleObject" Target="../embeddings/oleObject79.bin"/><Relationship Id="rId10" Type="http://schemas.openxmlformats.org/officeDocument/2006/relationships/image" Target="../media/image15.wmf"/><Relationship Id="rId4" Type="http://schemas.openxmlformats.org/officeDocument/2006/relationships/image" Target="../media/image12.wmf"/><Relationship Id="rId9" Type="http://schemas.openxmlformats.org/officeDocument/2006/relationships/oleObject" Target="../embeddings/oleObject81.bin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2.bin"/><Relationship Id="rId7" Type="http://schemas.openxmlformats.org/officeDocument/2006/relationships/image" Target="../media/image5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52.wmf"/><Relationship Id="rId5" Type="http://schemas.openxmlformats.org/officeDocument/2006/relationships/oleObject" Target="../embeddings/oleObject83.bin"/><Relationship Id="rId4" Type="http://schemas.openxmlformats.org/officeDocument/2006/relationships/image" Target="../media/image51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.png"/><Relationship Id="rId4" Type="http://schemas.openxmlformats.org/officeDocument/2006/relationships/image" Target="../media/image5.jpe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54.tmp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54.tmp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4.bin"/><Relationship Id="rId7" Type="http://schemas.openxmlformats.org/officeDocument/2006/relationships/image" Target="../media/image5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73.png"/><Relationship Id="rId5" Type="http://schemas.openxmlformats.org/officeDocument/2006/relationships/image" Target="../media/image72.png"/><Relationship Id="rId4" Type="http://schemas.openxmlformats.org/officeDocument/2006/relationships/image" Target="../media/image55.wmf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13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10.wmf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5.jpeg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image" Target="../media/image15.png"/><Relationship Id="rId10" Type="http://schemas.openxmlformats.org/officeDocument/2006/relationships/image" Target="../media/image9.wmf"/><Relationship Id="rId4" Type="http://schemas.openxmlformats.org/officeDocument/2006/relationships/image" Target="../media/image6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11.wmf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wmf"/><Relationship Id="rId3" Type="http://schemas.openxmlformats.org/officeDocument/2006/relationships/oleObject" Target="../embeddings/oleObject85.bin"/><Relationship Id="rId7" Type="http://schemas.openxmlformats.org/officeDocument/2006/relationships/oleObject" Target="../embeddings/oleObject8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57.wmf"/><Relationship Id="rId11" Type="http://schemas.openxmlformats.org/officeDocument/2006/relationships/image" Target="../media/image5.jpeg"/><Relationship Id="rId5" Type="http://schemas.openxmlformats.org/officeDocument/2006/relationships/oleObject" Target="../embeddings/oleObject86.bin"/><Relationship Id="rId10" Type="http://schemas.openxmlformats.org/officeDocument/2006/relationships/image" Target="../media/image81.png"/><Relationship Id="rId4" Type="http://schemas.openxmlformats.org/officeDocument/2006/relationships/image" Target="../media/image56.wmf"/><Relationship Id="rId9" Type="http://schemas.openxmlformats.org/officeDocument/2006/relationships/image" Target="../media/image80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5" Type="http://schemas.openxmlformats.org/officeDocument/2006/relationships/image" Target="../media/image5.jpeg"/><Relationship Id="rId4" Type="http://schemas.openxmlformats.org/officeDocument/2006/relationships/image" Target="../media/image60.wmf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5" Type="http://schemas.openxmlformats.org/officeDocument/2006/relationships/image" Target="../media/image5.jpeg"/><Relationship Id="rId4" Type="http://schemas.openxmlformats.org/officeDocument/2006/relationships/image" Target="../media/image60.wmf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wmf"/><Relationship Id="rId3" Type="http://schemas.openxmlformats.org/officeDocument/2006/relationships/oleObject" Target="../embeddings/oleObject90.bin"/><Relationship Id="rId7" Type="http://schemas.openxmlformats.org/officeDocument/2006/relationships/oleObject" Target="../embeddings/oleObject9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62.wmf"/><Relationship Id="rId11" Type="http://schemas.openxmlformats.org/officeDocument/2006/relationships/image" Target="../media/image5.jpeg"/><Relationship Id="rId5" Type="http://schemas.openxmlformats.org/officeDocument/2006/relationships/oleObject" Target="../embeddings/oleObject91.bin"/><Relationship Id="rId10" Type="http://schemas.openxmlformats.org/officeDocument/2006/relationships/image" Target="../media/image64.wmf"/><Relationship Id="rId4" Type="http://schemas.openxmlformats.org/officeDocument/2006/relationships/image" Target="../media/image61.wmf"/><Relationship Id="rId9" Type="http://schemas.openxmlformats.org/officeDocument/2006/relationships/oleObject" Target="../embeddings/oleObject93.bin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oleObject" Target="../embeddings/oleObject94.bin"/><Relationship Id="rId7" Type="http://schemas.openxmlformats.org/officeDocument/2006/relationships/image" Target="../media/image8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66.wmf"/><Relationship Id="rId5" Type="http://schemas.openxmlformats.org/officeDocument/2006/relationships/oleObject" Target="../embeddings/oleObject95.bin"/><Relationship Id="rId4" Type="http://schemas.openxmlformats.org/officeDocument/2006/relationships/image" Target="../media/image65.wmf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6.bin"/><Relationship Id="rId7" Type="http://schemas.openxmlformats.org/officeDocument/2006/relationships/image" Target="../media/image5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68.wmf"/><Relationship Id="rId5" Type="http://schemas.openxmlformats.org/officeDocument/2006/relationships/oleObject" Target="../embeddings/oleObject97.bin"/><Relationship Id="rId4" Type="http://schemas.openxmlformats.org/officeDocument/2006/relationships/image" Target="../media/image67.wmf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wmf"/><Relationship Id="rId13" Type="http://schemas.openxmlformats.org/officeDocument/2006/relationships/image" Target="../media/image5.jpeg"/><Relationship Id="rId3" Type="http://schemas.openxmlformats.org/officeDocument/2006/relationships/oleObject" Target="../embeddings/oleObject98.bin"/><Relationship Id="rId7" Type="http://schemas.openxmlformats.org/officeDocument/2006/relationships/oleObject" Target="../embeddings/oleObject100.bin"/><Relationship Id="rId12" Type="http://schemas.openxmlformats.org/officeDocument/2006/relationships/image" Target="../media/image72.e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70.emf"/><Relationship Id="rId11" Type="http://schemas.openxmlformats.org/officeDocument/2006/relationships/oleObject" Target="../embeddings/oleObject102.bin"/><Relationship Id="rId5" Type="http://schemas.openxmlformats.org/officeDocument/2006/relationships/oleObject" Target="../embeddings/oleObject99.bin"/><Relationship Id="rId10" Type="http://schemas.openxmlformats.org/officeDocument/2006/relationships/image" Target="../media/image71.wmf"/><Relationship Id="rId4" Type="http://schemas.openxmlformats.org/officeDocument/2006/relationships/image" Target="../media/image69.wmf"/><Relationship Id="rId9" Type="http://schemas.openxmlformats.org/officeDocument/2006/relationships/oleObject" Target="../embeddings/oleObject101.bin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wmf"/><Relationship Id="rId13" Type="http://schemas.openxmlformats.org/officeDocument/2006/relationships/image" Target="../media/image77.wmf"/><Relationship Id="rId3" Type="http://schemas.openxmlformats.org/officeDocument/2006/relationships/oleObject" Target="../embeddings/oleObject103.bin"/><Relationship Id="rId7" Type="http://schemas.openxmlformats.org/officeDocument/2006/relationships/oleObject" Target="../embeddings/oleObject105.bin"/><Relationship Id="rId12" Type="http://schemas.openxmlformats.org/officeDocument/2006/relationships/oleObject" Target="../embeddings/oleObject10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74.wmf"/><Relationship Id="rId11" Type="http://schemas.openxmlformats.org/officeDocument/2006/relationships/oleObject" Target="../embeddings/oleObject107.bin"/><Relationship Id="rId5" Type="http://schemas.openxmlformats.org/officeDocument/2006/relationships/oleObject" Target="../embeddings/oleObject104.bin"/><Relationship Id="rId10" Type="http://schemas.openxmlformats.org/officeDocument/2006/relationships/image" Target="../media/image76.wmf"/><Relationship Id="rId4" Type="http://schemas.openxmlformats.org/officeDocument/2006/relationships/image" Target="../media/image73.wmf"/><Relationship Id="rId9" Type="http://schemas.openxmlformats.org/officeDocument/2006/relationships/oleObject" Target="../embeddings/oleObject106.bin"/><Relationship Id="rId14" Type="http://schemas.openxmlformats.org/officeDocument/2006/relationships/image" Target="../media/image5.jpeg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1.bin"/><Relationship Id="rId3" Type="http://schemas.openxmlformats.org/officeDocument/2006/relationships/oleObject" Target="../embeddings/oleObject109.bin"/><Relationship Id="rId7" Type="http://schemas.openxmlformats.org/officeDocument/2006/relationships/image" Target="../media/image8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79.wmf"/><Relationship Id="rId5" Type="http://schemas.openxmlformats.org/officeDocument/2006/relationships/oleObject" Target="../embeddings/oleObject110.bin"/><Relationship Id="rId10" Type="http://schemas.openxmlformats.org/officeDocument/2006/relationships/image" Target="../media/image5.jpeg"/><Relationship Id="rId4" Type="http://schemas.openxmlformats.org/officeDocument/2006/relationships/image" Target="../media/image78.wmf"/><Relationship Id="rId9" Type="http://schemas.openxmlformats.org/officeDocument/2006/relationships/image" Target="../media/image80.wmf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image" Target="../media/image82.png"/><Relationship Id="rId7" Type="http://schemas.openxmlformats.org/officeDocument/2006/relationships/image" Target="../media/image8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6" Type="http://schemas.openxmlformats.org/officeDocument/2006/relationships/oleObject" Target="../embeddings/oleObject113.bin"/><Relationship Id="rId5" Type="http://schemas.openxmlformats.org/officeDocument/2006/relationships/image" Target="../media/image83.wmf"/><Relationship Id="rId4" Type="http://schemas.openxmlformats.org/officeDocument/2006/relationships/oleObject" Target="../embeddings/oleObject112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13" Type="http://schemas.openxmlformats.org/officeDocument/2006/relationships/image" Target="../media/image5.jpeg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12" Type="http://schemas.openxmlformats.org/officeDocument/2006/relationships/image" Target="../media/image21.png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3.wmf"/><Relationship Id="rId11" Type="http://schemas.openxmlformats.org/officeDocument/2006/relationships/image" Target="../media/image20.png"/><Relationship Id="rId5" Type="http://schemas.openxmlformats.org/officeDocument/2006/relationships/oleObject" Target="../embeddings/oleObject8.bin"/><Relationship Id="rId10" Type="http://schemas.openxmlformats.org/officeDocument/2006/relationships/image" Target="../media/image15.wmf"/><Relationship Id="rId4" Type="http://schemas.openxmlformats.org/officeDocument/2006/relationships/image" Target="../media/image12.wmf"/><Relationship Id="rId9" Type="http://schemas.openxmlformats.org/officeDocument/2006/relationships/oleObject" Target="../embeddings/oleObject10.bin"/><Relationship Id="rId14" Type="http://schemas.openxmlformats.org/officeDocument/2006/relationships/image" Target="../media/image22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4.bin"/><Relationship Id="rId7" Type="http://schemas.openxmlformats.org/officeDocument/2006/relationships/image" Target="../media/image5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86.wmf"/><Relationship Id="rId5" Type="http://schemas.openxmlformats.org/officeDocument/2006/relationships/oleObject" Target="../embeddings/oleObject115.bin"/><Relationship Id="rId4" Type="http://schemas.openxmlformats.org/officeDocument/2006/relationships/image" Target="../media/image85.wmf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wmf"/><Relationship Id="rId3" Type="http://schemas.openxmlformats.org/officeDocument/2006/relationships/oleObject" Target="../embeddings/oleObject116.bin"/><Relationship Id="rId7" Type="http://schemas.openxmlformats.org/officeDocument/2006/relationships/oleObject" Target="../embeddings/oleObject118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88.wmf"/><Relationship Id="rId5" Type="http://schemas.openxmlformats.org/officeDocument/2006/relationships/oleObject" Target="../embeddings/oleObject117.bin"/><Relationship Id="rId4" Type="http://schemas.openxmlformats.org/officeDocument/2006/relationships/image" Target="../media/image87.emf"/><Relationship Id="rId9" Type="http://schemas.openxmlformats.org/officeDocument/2006/relationships/image" Target="../media/image5.jpe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9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0.vml"/><Relationship Id="rId5" Type="http://schemas.openxmlformats.org/officeDocument/2006/relationships/image" Target="../media/image5.jpeg"/><Relationship Id="rId4" Type="http://schemas.openxmlformats.org/officeDocument/2006/relationships/image" Target="../media/image89.wmf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0.bin"/><Relationship Id="rId7" Type="http://schemas.openxmlformats.org/officeDocument/2006/relationships/image" Target="../media/image5.jpe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91.wmf"/><Relationship Id="rId5" Type="http://schemas.openxmlformats.org/officeDocument/2006/relationships/oleObject" Target="../embeddings/oleObject121.bin"/><Relationship Id="rId4" Type="http://schemas.openxmlformats.org/officeDocument/2006/relationships/image" Target="../media/image90.emf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2.vml"/><Relationship Id="rId5" Type="http://schemas.openxmlformats.org/officeDocument/2006/relationships/image" Target="../media/image5.jpeg"/><Relationship Id="rId4" Type="http://schemas.openxmlformats.org/officeDocument/2006/relationships/image" Target="../media/image91.wmf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3.vml"/><Relationship Id="rId5" Type="http://schemas.openxmlformats.org/officeDocument/2006/relationships/image" Target="../media/image5.jpeg"/><Relationship Id="rId4" Type="http://schemas.openxmlformats.org/officeDocument/2006/relationships/image" Target="../media/image92.wmf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emf"/><Relationship Id="rId3" Type="http://schemas.openxmlformats.org/officeDocument/2006/relationships/oleObject" Target="../embeddings/oleObject124.bin"/><Relationship Id="rId7" Type="http://schemas.openxmlformats.org/officeDocument/2006/relationships/oleObject" Target="../embeddings/oleObject1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4.vml"/><Relationship Id="rId6" Type="http://schemas.openxmlformats.org/officeDocument/2006/relationships/image" Target="../media/image94.emf"/><Relationship Id="rId11" Type="http://schemas.openxmlformats.org/officeDocument/2006/relationships/image" Target="../media/image5.jpeg"/><Relationship Id="rId5" Type="http://schemas.openxmlformats.org/officeDocument/2006/relationships/oleObject" Target="../embeddings/oleObject125.bin"/><Relationship Id="rId10" Type="http://schemas.openxmlformats.org/officeDocument/2006/relationships/image" Target="../media/image96.emf"/><Relationship Id="rId4" Type="http://schemas.openxmlformats.org/officeDocument/2006/relationships/image" Target="../media/image93.emf"/><Relationship Id="rId9" Type="http://schemas.openxmlformats.org/officeDocument/2006/relationships/oleObject" Target="../embeddings/oleObject127.bin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8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5.vml"/><Relationship Id="rId6" Type="http://schemas.openxmlformats.org/officeDocument/2006/relationships/image" Target="../media/image5.jpeg"/><Relationship Id="rId5" Type="http://schemas.openxmlformats.org/officeDocument/2006/relationships/image" Target="../media/image62.png"/><Relationship Id="rId4" Type="http://schemas.openxmlformats.org/officeDocument/2006/relationships/image" Target="../media/image97.w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wmf"/><Relationship Id="rId13" Type="http://schemas.openxmlformats.org/officeDocument/2006/relationships/oleObject" Target="../embeddings/oleObject134.bin"/><Relationship Id="rId3" Type="http://schemas.openxmlformats.org/officeDocument/2006/relationships/oleObject" Target="../embeddings/oleObject129.bin"/><Relationship Id="rId7" Type="http://schemas.openxmlformats.org/officeDocument/2006/relationships/oleObject" Target="../embeddings/oleObject131.bin"/><Relationship Id="rId12" Type="http://schemas.openxmlformats.org/officeDocument/2006/relationships/image" Target="../media/image100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6.vml"/><Relationship Id="rId6" Type="http://schemas.openxmlformats.org/officeDocument/2006/relationships/image" Target="../media/image98.wmf"/><Relationship Id="rId11" Type="http://schemas.openxmlformats.org/officeDocument/2006/relationships/oleObject" Target="../embeddings/oleObject133.bin"/><Relationship Id="rId5" Type="http://schemas.openxmlformats.org/officeDocument/2006/relationships/oleObject" Target="../embeddings/oleObject130.bin"/><Relationship Id="rId15" Type="http://schemas.openxmlformats.org/officeDocument/2006/relationships/image" Target="../media/image5.jpeg"/><Relationship Id="rId10" Type="http://schemas.openxmlformats.org/officeDocument/2006/relationships/image" Target="../media/image97.wmf"/><Relationship Id="rId4" Type="http://schemas.openxmlformats.org/officeDocument/2006/relationships/image" Target="../media/image92.wmf"/><Relationship Id="rId9" Type="http://schemas.openxmlformats.org/officeDocument/2006/relationships/oleObject" Target="../embeddings/oleObject132.bin"/><Relationship Id="rId14" Type="http://schemas.openxmlformats.org/officeDocument/2006/relationships/image" Target="../media/image101.wmf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5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7.vml"/><Relationship Id="rId5" Type="http://schemas.openxmlformats.org/officeDocument/2006/relationships/image" Target="../media/image5.jpeg"/><Relationship Id="rId4" Type="http://schemas.openxmlformats.org/officeDocument/2006/relationships/image" Target="../media/image92.wmf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122.png"/><Relationship Id="rId4" Type="http://schemas.openxmlformats.org/officeDocument/2006/relationships/image" Target="../media/image121.png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685800" y="1905000"/>
            <a:ext cx="7772400" cy="1143000"/>
          </a:xfrm>
        </p:spPr>
        <p:txBody>
          <a:bodyPr/>
          <a:lstStyle/>
          <a:p>
            <a:r>
              <a:rPr lang="zh-CN" altLang="en-US" sz="60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第</a:t>
            </a:r>
            <a:r>
              <a:rPr lang="zh-CN" altLang="en-US" sz="60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八</a:t>
            </a:r>
            <a:r>
              <a:rPr lang="zh-CN" altLang="en-US" sz="60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章 图论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60008" y="3745468"/>
            <a:ext cx="7674392" cy="523220"/>
          </a:xfrm>
          <a:prstGeom prst="rect">
            <a:avLst/>
          </a:prstGeom>
          <a:solidFill>
            <a:schemeClr val="accent1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用抽象图结构的方法研究客观世界的一门学科。</a:t>
            </a:r>
          </a:p>
        </p:txBody>
      </p:sp>
      <p:sp>
        <p:nvSpPr>
          <p:cNvPr id="5" name="爆炸形 2 4"/>
          <p:cNvSpPr/>
          <p:nvPr/>
        </p:nvSpPr>
        <p:spPr bwMode="auto">
          <a:xfrm>
            <a:off x="5791200" y="304800"/>
            <a:ext cx="2362200" cy="1752600"/>
          </a:xfrm>
          <a:prstGeom prst="irregularSeal2">
            <a:avLst/>
          </a:prstGeom>
          <a:gradFill>
            <a:gsLst>
              <a:gs pos="0">
                <a:srgbClr val="A603AB"/>
              </a:gs>
              <a:gs pos="21001">
                <a:srgbClr val="0819FB"/>
              </a:gs>
              <a:gs pos="35001">
                <a:srgbClr val="1A8D48"/>
              </a:gs>
              <a:gs pos="52000">
                <a:srgbClr val="FFFF00"/>
              </a:gs>
              <a:gs pos="73000">
                <a:srgbClr val="EE3F17"/>
              </a:gs>
              <a:gs pos="88000">
                <a:srgbClr val="E81766"/>
              </a:gs>
              <a:gs pos="100000">
                <a:srgbClr val="A603AB"/>
              </a:gs>
            </a:gsLst>
            <a:lin ang="5400000" scaled="0"/>
          </a:gra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106" name="Text Box 2"/>
          <p:cNvSpPr txBox="1">
            <a:spLocks noChangeArrowheads="1"/>
          </p:cNvSpPr>
          <p:nvPr/>
        </p:nvSpPr>
        <p:spPr bwMode="auto">
          <a:xfrm>
            <a:off x="488950" y="1244600"/>
            <a:ext cx="8278813" cy="492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ct val="110000"/>
              </a:lnSpc>
              <a:defRPr/>
            </a:pPr>
            <a:r>
              <a:rPr kumimoji="1" lang="en-US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    </a:t>
            </a:r>
            <a:r>
              <a:rPr kumimoji="1" lang="en-US" altLang="zh-CN" sz="32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C</a:t>
            </a:r>
            <a:r>
              <a:rPr kumimoji="1" lang="en-US" altLang="zh-CN" sz="3200" b="1" baseline="-25000" dirty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kumimoji="1"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                       </a:t>
            </a:r>
            <a:r>
              <a:rPr kumimoji="1" lang="zh-CN" altLang="en-US" sz="32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高等数学</a:t>
            </a:r>
          </a:p>
          <a:p>
            <a:pPr algn="l">
              <a:lnSpc>
                <a:spcPct val="110000"/>
              </a:lnSpc>
              <a:defRPr/>
            </a:pPr>
            <a:r>
              <a:rPr kumimoji="1" lang="zh-CN" altLang="en-US" sz="32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</a:t>
            </a:r>
            <a:r>
              <a:rPr kumimoji="1" lang="en-US" altLang="zh-CN" sz="32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C</a:t>
            </a:r>
            <a:r>
              <a:rPr kumimoji="1" lang="en-US" altLang="zh-CN" sz="3200" b="1" baseline="-25000" dirty="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kumimoji="1" lang="en-US" altLang="zh-CN" sz="32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            </a:t>
            </a:r>
            <a:r>
              <a:rPr kumimoji="1" lang="zh-CN" altLang="en-US" sz="32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程序设计基础</a:t>
            </a:r>
          </a:p>
          <a:p>
            <a:pPr algn="l">
              <a:lnSpc>
                <a:spcPct val="110000"/>
              </a:lnSpc>
              <a:defRPr/>
            </a:pPr>
            <a:r>
              <a:rPr kumimoji="1" lang="zh-CN" altLang="en-US" sz="32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</a:t>
            </a:r>
            <a:r>
              <a:rPr kumimoji="1" lang="en-US" altLang="zh-CN" sz="32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C</a:t>
            </a:r>
            <a:r>
              <a:rPr kumimoji="1" lang="en-US" altLang="zh-CN" sz="3200" b="1" baseline="-25000" dirty="0"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r>
              <a:rPr kumimoji="1" lang="en-US" altLang="zh-CN" sz="32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                </a:t>
            </a:r>
            <a:r>
              <a:rPr kumimoji="1" lang="zh-CN" altLang="en-US" sz="32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离散数学                   </a:t>
            </a:r>
            <a:r>
              <a:rPr kumimoji="1" lang="en-US" altLang="zh-CN" sz="32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C</a:t>
            </a:r>
            <a:r>
              <a:rPr kumimoji="1" lang="en-US" altLang="zh-CN" sz="3200" b="1" baseline="-25000" dirty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kumimoji="1" lang="en-US" altLang="zh-CN" sz="32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,  C</a:t>
            </a:r>
            <a:r>
              <a:rPr kumimoji="1" lang="en-US" altLang="zh-CN" sz="3200" b="1" baseline="-25000" dirty="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kumimoji="1" lang="en-US" altLang="zh-CN" sz="32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 </a:t>
            </a:r>
          </a:p>
          <a:p>
            <a:pPr algn="l">
              <a:lnSpc>
                <a:spcPct val="110000"/>
              </a:lnSpc>
              <a:defRPr/>
            </a:pPr>
            <a:r>
              <a:rPr kumimoji="1" lang="en-US" altLang="zh-CN" sz="32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C</a:t>
            </a:r>
            <a:r>
              <a:rPr kumimoji="1" lang="en-US" altLang="zh-CN" sz="3200" b="1" baseline="-25000" dirty="0">
                <a:latin typeface="华文楷体" panose="02010600040101010101" pitchFamily="2" charset="-122"/>
                <a:ea typeface="华文楷体" panose="02010600040101010101" pitchFamily="2" charset="-122"/>
              </a:rPr>
              <a:t>4</a:t>
            </a:r>
            <a:r>
              <a:rPr kumimoji="1" lang="en-US" altLang="zh-CN" sz="32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                </a:t>
            </a:r>
            <a:r>
              <a:rPr kumimoji="1" lang="zh-CN" altLang="en-US" sz="32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数据结构                   </a:t>
            </a:r>
            <a:r>
              <a:rPr kumimoji="1" lang="en-US" altLang="zh-CN" sz="32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C</a:t>
            </a:r>
            <a:r>
              <a:rPr kumimoji="1" lang="en-US" altLang="zh-CN" sz="3200" b="1" baseline="-25000" dirty="0"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r>
              <a:rPr kumimoji="1" lang="en-US" altLang="zh-CN" sz="32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,  C</a:t>
            </a:r>
            <a:r>
              <a:rPr kumimoji="1" lang="en-US" altLang="zh-CN" sz="3200" b="1" baseline="-25000" dirty="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endParaRPr kumimoji="1" lang="en-US" altLang="zh-CN" sz="32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l">
              <a:lnSpc>
                <a:spcPct val="110000"/>
              </a:lnSpc>
              <a:defRPr/>
            </a:pPr>
            <a:r>
              <a:rPr kumimoji="1" lang="en-US" altLang="zh-CN" sz="32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C</a:t>
            </a:r>
            <a:r>
              <a:rPr kumimoji="1" lang="en-US" altLang="zh-CN" sz="3200" b="1" baseline="-25000" dirty="0">
                <a:latin typeface="华文楷体" panose="02010600040101010101" pitchFamily="2" charset="-122"/>
                <a:ea typeface="华文楷体" panose="02010600040101010101" pitchFamily="2" charset="-122"/>
              </a:rPr>
              <a:t>5</a:t>
            </a:r>
            <a:r>
              <a:rPr kumimoji="1" lang="en-US" altLang="zh-CN" sz="32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        </a:t>
            </a:r>
            <a:r>
              <a:rPr kumimoji="1" lang="zh-CN" altLang="en-US" sz="32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高级语言程序设计           </a:t>
            </a:r>
            <a:r>
              <a:rPr kumimoji="1" lang="en-US" altLang="zh-CN" sz="32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C</a:t>
            </a:r>
            <a:r>
              <a:rPr kumimoji="1" lang="en-US" altLang="zh-CN" sz="3200" b="1" baseline="-25000" dirty="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endParaRPr kumimoji="1" lang="en-US" altLang="zh-CN" sz="32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l">
              <a:lnSpc>
                <a:spcPct val="110000"/>
              </a:lnSpc>
              <a:defRPr/>
            </a:pPr>
            <a:r>
              <a:rPr kumimoji="1" lang="en-US" altLang="zh-CN" sz="32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C</a:t>
            </a:r>
            <a:r>
              <a:rPr kumimoji="1" lang="en-US" altLang="zh-CN" sz="3200" b="1" baseline="-25000" dirty="0">
                <a:latin typeface="华文楷体" panose="02010600040101010101" pitchFamily="2" charset="-122"/>
                <a:ea typeface="华文楷体" panose="02010600040101010101" pitchFamily="2" charset="-122"/>
              </a:rPr>
              <a:t>6</a:t>
            </a:r>
            <a:r>
              <a:rPr kumimoji="1" lang="en-US" altLang="zh-CN" sz="32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                </a:t>
            </a:r>
            <a:r>
              <a:rPr kumimoji="1" lang="zh-CN" altLang="en-US" sz="32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编译方法                   </a:t>
            </a:r>
            <a:r>
              <a:rPr kumimoji="1" lang="en-US" altLang="zh-CN" sz="32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C</a:t>
            </a:r>
            <a:r>
              <a:rPr kumimoji="1" lang="en-US" altLang="zh-CN" sz="3200" b="1" baseline="-25000" dirty="0">
                <a:latin typeface="华文楷体" panose="02010600040101010101" pitchFamily="2" charset="-122"/>
                <a:ea typeface="华文楷体" panose="02010600040101010101" pitchFamily="2" charset="-122"/>
              </a:rPr>
              <a:t>5</a:t>
            </a:r>
            <a:r>
              <a:rPr kumimoji="1" lang="en-US" altLang="zh-CN" sz="32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,  C</a:t>
            </a:r>
            <a:r>
              <a:rPr kumimoji="1" lang="en-US" altLang="zh-CN" sz="3200" b="1" baseline="-25000" dirty="0">
                <a:latin typeface="华文楷体" panose="02010600040101010101" pitchFamily="2" charset="-122"/>
                <a:ea typeface="华文楷体" panose="02010600040101010101" pitchFamily="2" charset="-122"/>
              </a:rPr>
              <a:t>4</a:t>
            </a:r>
            <a:endParaRPr kumimoji="1" lang="en-US" altLang="zh-CN" sz="32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l">
              <a:lnSpc>
                <a:spcPct val="110000"/>
              </a:lnSpc>
              <a:defRPr/>
            </a:pPr>
            <a:r>
              <a:rPr kumimoji="1" lang="en-US" altLang="zh-CN" sz="32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C</a:t>
            </a:r>
            <a:r>
              <a:rPr kumimoji="1" lang="en-US" altLang="zh-CN" sz="3200" b="1" baseline="-25000" dirty="0">
                <a:latin typeface="华文楷体" panose="02010600040101010101" pitchFamily="2" charset="-122"/>
                <a:ea typeface="华文楷体" panose="02010600040101010101" pitchFamily="2" charset="-122"/>
              </a:rPr>
              <a:t>7</a:t>
            </a:r>
            <a:r>
              <a:rPr kumimoji="1" lang="en-US" altLang="zh-CN" sz="32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                </a:t>
            </a:r>
            <a:r>
              <a:rPr kumimoji="1" lang="zh-CN" altLang="en-US" sz="32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操作系统                   </a:t>
            </a:r>
            <a:r>
              <a:rPr kumimoji="1" lang="en-US" altLang="zh-CN" sz="32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C</a:t>
            </a:r>
            <a:r>
              <a:rPr kumimoji="1" lang="en-US" altLang="zh-CN" sz="3200" b="1" baseline="-25000" dirty="0">
                <a:latin typeface="华文楷体" panose="02010600040101010101" pitchFamily="2" charset="-122"/>
                <a:ea typeface="华文楷体" panose="02010600040101010101" pitchFamily="2" charset="-122"/>
              </a:rPr>
              <a:t>4</a:t>
            </a:r>
            <a:r>
              <a:rPr kumimoji="1" lang="en-US" altLang="zh-CN" sz="32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,  C</a:t>
            </a:r>
            <a:r>
              <a:rPr kumimoji="1" lang="en-US" altLang="zh-CN" sz="3200" b="1" baseline="-25000" dirty="0">
                <a:latin typeface="华文楷体" panose="02010600040101010101" pitchFamily="2" charset="-122"/>
                <a:ea typeface="华文楷体" panose="02010600040101010101" pitchFamily="2" charset="-122"/>
              </a:rPr>
              <a:t>9</a:t>
            </a:r>
            <a:endParaRPr kumimoji="1" lang="en-US" altLang="zh-CN" sz="32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l">
              <a:lnSpc>
                <a:spcPct val="110000"/>
              </a:lnSpc>
              <a:defRPr/>
            </a:pPr>
            <a:r>
              <a:rPr kumimoji="1" lang="en-US" altLang="zh-CN" sz="32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C</a:t>
            </a:r>
            <a:r>
              <a:rPr kumimoji="1" lang="en-US" altLang="zh-CN" sz="3200" b="1" baseline="-25000" dirty="0">
                <a:latin typeface="华文楷体" panose="02010600040101010101" pitchFamily="2" charset="-122"/>
                <a:ea typeface="华文楷体" panose="02010600040101010101" pitchFamily="2" charset="-122"/>
              </a:rPr>
              <a:t>8</a:t>
            </a:r>
            <a:r>
              <a:rPr kumimoji="1" lang="en-US" altLang="zh-CN" sz="32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                </a:t>
            </a:r>
            <a:r>
              <a:rPr kumimoji="1" lang="zh-CN" altLang="en-US" sz="32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普通物理                   </a:t>
            </a:r>
            <a:r>
              <a:rPr kumimoji="1" lang="en-US" altLang="zh-CN" sz="32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C</a:t>
            </a:r>
            <a:r>
              <a:rPr kumimoji="1" lang="en-US" altLang="zh-CN" sz="3200" b="1" baseline="-25000" dirty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endParaRPr kumimoji="1" lang="en-US" altLang="zh-CN" sz="32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l">
              <a:lnSpc>
                <a:spcPct val="110000"/>
              </a:lnSpc>
              <a:defRPr/>
            </a:pPr>
            <a:r>
              <a:rPr kumimoji="1" lang="en-US" altLang="zh-CN" sz="32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C</a:t>
            </a:r>
            <a:r>
              <a:rPr kumimoji="1" lang="en-US" altLang="zh-CN" sz="3200" b="1" baseline="-25000" dirty="0">
                <a:latin typeface="华文楷体" panose="02010600040101010101" pitchFamily="2" charset="-122"/>
                <a:ea typeface="华文楷体" panose="02010600040101010101" pitchFamily="2" charset="-122"/>
              </a:rPr>
              <a:t>9</a:t>
            </a:r>
            <a:r>
              <a:rPr kumimoji="1" lang="en-US" altLang="zh-CN" sz="32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               </a:t>
            </a:r>
            <a:r>
              <a:rPr kumimoji="1" lang="zh-CN" altLang="en-US" sz="32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计算机原理</a:t>
            </a:r>
            <a:r>
              <a:rPr kumimoji="1" lang="zh-C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                </a:t>
            </a:r>
            <a:r>
              <a:rPr kumimoji="1"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C</a:t>
            </a:r>
            <a:r>
              <a:rPr kumimoji="1" lang="en-US" altLang="zh-CN" sz="32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8</a:t>
            </a:r>
            <a:r>
              <a:rPr kumimoji="1"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     </a:t>
            </a:r>
          </a:p>
        </p:txBody>
      </p:sp>
      <p:grpSp>
        <p:nvGrpSpPr>
          <p:cNvPr id="136196" name="Group 9"/>
          <p:cNvGrpSpPr>
            <a:grpSpLocks/>
          </p:cNvGrpSpPr>
          <p:nvPr/>
        </p:nvGrpSpPr>
        <p:grpSpPr bwMode="auto">
          <a:xfrm>
            <a:off x="609600" y="657225"/>
            <a:ext cx="8201025" cy="485775"/>
            <a:chOff x="384" y="270"/>
            <a:chExt cx="5166" cy="306"/>
          </a:xfrm>
        </p:grpSpPr>
        <p:sp>
          <p:nvSpPr>
            <p:cNvPr id="136197" name="WordArt 3"/>
            <p:cNvSpPr>
              <a:spLocks noChangeArrowheads="1" noChangeShapeType="1" noTextEdit="1"/>
            </p:cNvSpPr>
            <p:nvPr/>
          </p:nvSpPr>
          <p:spPr bwMode="auto">
            <a:xfrm>
              <a:off x="384" y="288"/>
              <a:ext cx="1152" cy="24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zh-CN" altLang="en-US" sz="3200" b="1" kern="10" dirty="0">
                  <a:ln w="19050">
                    <a:solidFill>
                      <a:srgbClr val="99CCFF"/>
                    </a:solidFill>
                    <a:round/>
                    <a:headEnd/>
                    <a:tailEnd/>
                  </a:ln>
                  <a:solidFill>
                    <a:srgbClr val="0066CC"/>
                  </a:soli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华文楷体" panose="02010600040101010101" pitchFamily="2" charset="-122"/>
                  <a:ea typeface="华文楷体" panose="02010600040101010101" pitchFamily="2" charset="-122"/>
                  <a:cs typeface="Tahoma" panose="020B0604030504040204" pitchFamily="34" charset="0"/>
                </a:rPr>
                <a:t>课程代号</a:t>
              </a:r>
            </a:p>
          </p:txBody>
        </p:sp>
        <p:sp>
          <p:nvSpPr>
            <p:cNvPr id="136198" name="WordArt 4"/>
            <p:cNvSpPr>
              <a:spLocks noChangeArrowheads="1" noChangeShapeType="1" noTextEdit="1"/>
            </p:cNvSpPr>
            <p:nvPr/>
          </p:nvSpPr>
          <p:spPr bwMode="auto">
            <a:xfrm>
              <a:off x="2337" y="270"/>
              <a:ext cx="1086" cy="25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zh-CN" altLang="en-US" sz="3200" b="1" kern="10">
                  <a:ln w="19050">
                    <a:solidFill>
                      <a:srgbClr val="99CCFF"/>
                    </a:solidFill>
                    <a:round/>
                    <a:headEnd/>
                    <a:tailEnd/>
                  </a:ln>
                  <a:solidFill>
                    <a:srgbClr val="0066CC"/>
                  </a:soli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华文楷体" panose="02010600040101010101" pitchFamily="2" charset="-122"/>
                  <a:ea typeface="华文楷体" panose="02010600040101010101" pitchFamily="2" charset="-122"/>
                  <a:cs typeface="Tahoma" panose="020B0604030504040204" pitchFamily="34" charset="0"/>
                </a:rPr>
                <a:t>课程名称</a:t>
              </a:r>
            </a:p>
          </p:txBody>
        </p:sp>
        <p:sp>
          <p:nvSpPr>
            <p:cNvPr id="136199" name="WordArt 5"/>
            <p:cNvSpPr>
              <a:spLocks noChangeArrowheads="1" noChangeShapeType="1" noTextEdit="1"/>
            </p:cNvSpPr>
            <p:nvPr/>
          </p:nvSpPr>
          <p:spPr bwMode="auto">
            <a:xfrm>
              <a:off x="4464" y="270"/>
              <a:ext cx="1086" cy="25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zh-CN" altLang="en-US" sz="3200" b="1" kern="10">
                  <a:ln w="19050">
                    <a:solidFill>
                      <a:srgbClr val="99CCFF"/>
                    </a:solidFill>
                    <a:round/>
                    <a:headEnd/>
                    <a:tailEnd/>
                  </a:ln>
                  <a:solidFill>
                    <a:srgbClr val="0066CC"/>
                  </a:soli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华文楷体" panose="02010600040101010101" pitchFamily="2" charset="-122"/>
                  <a:ea typeface="华文楷体" panose="02010600040101010101" pitchFamily="2" charset="-122"/>
                  <a:cs typeface="Tahoma" panose="020B0604030504040204" pitchFamily="34" charset="0"/>
                </a:rPr>
                <a:t>先修课程</a:t>
              </a:r>
            </a:p>
          </p:txBody>
        </p:sp>
        <p:sp>
          <p:nvSpPr>
            <p:cNvPr id="136200" name="Line 6"/>
            <p:cNvSpPr>
              <a:spLocks noChangeShapeType="1"/>
            </p:cNvSpPr>
            <p:nvPr/>
          </p:nvSpPr>
          <p:spPr bwMode="auto">
            <a:xfrm>
              <a:off x="2352" y="576"/>
              <a:ext cx="1056" cy="0"/>
            </a:xfrm>
            <a:prstGeom prst="line">
              <a:avLst/>
            </a:prstGeom>
            <a:noFill/>
            <a:ln w="57150" cmpd="thinThick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华文楷体" panose="02010600040101010101" pitchFamily="2" charset="-122"/>
                <a:ea typeface="华文楷体" panose="02010600040101010101" pitchFamily="2" charset="-122"/>
                <a:cs typeface="Tahoma" panose="020B0604030504040204" pitchFamily="34" charset="0"/>
              </a:endParaRPr>
            </a:p>
          </p:txBody>
        </p:sp>
        <p:sp>
          <p:nvSpPr>
            <p:cNvPr id="136201" name="Line 7"/>
            <p:cNvSpPr>
              <a:spLocks noChangeShapeType="1"/>
            </p:cNvSpPr>
            <p:nvPr/>
          </p:nvSpPr>
          <p:spPr bwMode="auto">
            <a:xfrm>
              <a:off x="432" y="576"/>
              <a:ext cx="1056" cy="0"/>
            </a:xfrm>
            <a:prstGeom prst="line">
              <a:avLst/>
            </a:prstGeom>
            <a:noFill/>
            <a:ln w="57150" cmpd="thinThick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华文楷体" panose="02010600040101010101" pitchFamily="2" charset="-122"/>
                <a:ea typeface="华文楷体" panose="02010600040101010101" pitchFamily="2" charset="-122"/>
                <a:cs typeface="Tahoma" panose="020B0604030504040204" pitchFamily="34" charset="0"/>
              </a:endParaRPr>
            </a:p>
          </p:txBody>
        </p:sp>
        <p:sp>
          <p:nvSpPr>
            <p:cNvPr id="136202" name="Line 8"/>
            <p:cNvSpPr>
              <a:spLocks noChangeShapeType="1"/>
            </p:cNvSpPr>
            <p:nvPr/>
          </p:nvSpPr>
          <p:spPr bwMode="auto">
            <a:xfrm>
              <a:off x="4464" y="576"/>
              <a:ext cx="1056" cy="0"/>
            </a:xfrm>
            <a:prstGeom prst="line">
              <a:avLst/>
            </a:prstGeom>
            <a:noFill/>
            <a:ln w="57150" cmpd="thinThick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华文楷体" panose="02010600040101010101" pitchFamily="2" charset="-122"/>
                <a:ea typeface="华文楷体" panose="02010600040101010101" pitchFamily="2" charset="-122"/>
                <a:cs typeface="Tahom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947918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灯片编号占位符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pPr eaLnBrk="1" hangingPunct="1"/>
            <a:r>
              <a:rPr lang="en-US" altLang="zh-CN" sz="1800">
                <a:latin typeface="华文新魏" pitchFamily="2" charset="-122"/>
                <a:ea typeface="华文新魏" pitchFamily="2" charset="-122"/>
              </a:rPr>
              <a:t>146-</a:t>
            </a:r>
            <a:fld id="{FDF2857E-37AA-4E58-BE28-DF3888B06FFC}" type="slidenum">
              <a:rPr lang="en-US" altLang="zh-CN" sz="1800" smtClean="0">
                <a:latin typeface="华文新魏" pitchFamily="2" charset="-122"/>
                <a:ea typeface="华文新魏" pitchFamily="2" charset="-122"/>
              </a:rPr>
              <a:pPr eaLnBrk="1" hangingPunct="1"/>
              <a:t>11</a:t>
            </a:fld>
            <a:endParaRPr lang="en-US" altLang="zh-CN" sz="180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137219" name="Line 2"/>
          <p:cNvSpPr>
            <a:spLocks noChangeShapeType="1"/>
          </p:cNvSpPr>
          <p:nvPr/>
        </p:nvSpPr>
        <p:spPr bwMode="auto">
          <a:xfrm>
            <a:off x="5772200" y="2430252"/>
            <a:ext cx="1371600" cy="76200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7220" name="Line 3"/>
          <p:cNvSpPr>
            <a:spLocks noChangeShapeType="1"/>
          </p:cNvSpPr>
          <p:nvPr/>
        </p:nvSpPr>
        <p:spPr bwMode="auto">
          <a:xfrm>
            <a:off x="1352600" y="3116052"/>
            <a:ext cx="2971800" cy="838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7221" name="Line 4"/>
          <p:cNvSpPr>
            <a:spLocks noChangeShapeType="1"/>
          </p:cNvSpPr>
          <p:nvPr/>
        </p:nvSpPr>
        <p:spPr bwMode="auto">
          <a:xfrm flipV="1">
            <a:off x="1505000" y="1896852"/>
            <a:ext cx="1676400" cy="990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7222" name="Line 5"/>
          <p:cNvSpPr>
            <a:spLocks noChangeShapeType="1"/>
          </p:cNvSpPr>
          <p:nvPr/>
        </p:nvSpPr>
        <p:spPr bwMode="auto">
          <a:xfrm>
            <a:off x="1428800" y="1363452"/>
            <a:ext cx="1752600" cy="3048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7223" name="Line 6"/>
          <p:cNvSpPr>
            <a:spLocks noChangeShapeType="1"/>
          </p:cNvSpPr>
          <p:nvPr/>
        </p:nvSpPr>
        <p:spPr bwMode="auto">
          <a:xfrm flipV="1">
            <a:off x="1428800" y="601452"/>
            <a:ext cx="1600200" cy="6858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7224" name="Rectangle 7"/>
          <p:cNvSpPr>
            <a:spLocks noChangeArrowheads="1"/>
          </p:cNvSpPr>
          <p:nvPr/>
        </p:nvSpPr>
        <p:spPr bwMode="auto">
          <a:xfrm>
            <a:off x="2514600" y="4365104"/>
            <a:ext cx="431323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pPr algn="l" eaLnBrk="1" hangingPunct="1"/>
            <a:r>
              <a:rPr kumimoji="1" lang="zh-CN" altLang="en-US" sz="3600" b="1" dirty="0">
                <a:ea typeface="隶书" pitchFamily="49" charset="-122"/>
              </a:rPr>
              <a:t>学生课程学习工程图</a:t>
            </a:r>
            <a:endParaRPr kumimoji="1" lang="zh-CN" altLang="en-US" sz="2400" dirty="0">
              <a:ea typeface="宋体" pitchFamily="2" charset="-122"/>
            </a:endParaRPr>
          </a:p>
        </p:txBody>
      </p:sp>
      <p:sp>
        <p:nvSpPr>
          <p:cNvPr id="432136" name="Oval 8"/>
          <p:cNvSpPr>
            <a:spLocks noChangeArrowheads="1"/>
          </p:cNvSpPr>
          <p:nvPr/>
        </p:nvSpPr>
        <p:spPr bwMode="auto">
          <a:xfrm>
            <a:off x="2952800" y="296652"/>
            <a:ext cx="5334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kumimoji="1" lang="en-US" altLang="zh-CN" sz="2800" b="1">
                <a:ea typeface="宋体" pitchFamily="2" charset="-122"/>
              </a:rPr>
              <a:t>C</a:t>
            </a:r>
            <a:r>
              <a:rPr kumimoji="1" lang="en-US" altLang="zh-CN" sz="2400" b="1">
                <a:ea typeface="宋体" pitchFamily="2" charset="-122"/>
              </a:rPr>
              <a:t>8</a:t>
            </a:r>
            <a:endParaRPr kumimoji="1" lang="en-US" altLang="zh-CN" sz="2400">
              <a:ea typeface="宋体" pitchFamily="2" charset="-122"/>
            </a:endParaRPr>
          </a:p>
        </p:txBody>
      </p:sp>
      <p:sp>
        <p:nvSpPr>
          <p:cNvPr id="432137" name="Oval 9"/>
          <p:cNvSpPr>
            <a:spLocks noChangeArrowheads="1"/>
          </p:cNvSpPr>
          <p:nvPr/>
        </p:nvSpPr>
        <p:spPr bwMode="auto">
          <a:xfrm>
            <a:off x="3181400" y="1515852"/>
            <a:ext cx="5334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kumimoji="1" lang="en-US" altLang="zh-CN" sz="2800" b="1">
                <a:ea typeface="宋体" pitchFamily="2" charset="-122"/>
              </a:rPr>
              <a:t>C</a:t>
            </a:r>
            <a:r>
              <a:rPr kumimoji="1" lang="en-US" altLang="zh-CN" sz="2400" b="1">
                <a:ea typeface="宋体" pitchFamily="2" charset="-122"/>
              </a:rPr>
              <a:t>3</a:t>
            </a:r>
            <a:endParaRPr kumimoji="1" lang="en-US" altLang="zh-CN" sz="2400">
              <a:ea typeface="宋体" pitchFamily="2" charset="-122"/>
            </a:endParaRPr>
          </a:p>
        </p:txBody>
      </p:sp>
      <p:sp>
        <p:nvSpPr>
          <p:cNvPr id="432138" name="Oval 10"/>
          <p:cNvSpPr>
            <a:spLocks noChangeArrowheads="1"/>
          </p:cNvSpPr>
          <p:nvPr/>
        </p:nvSpPr>
        <p:spPr bwMode="auto">
          <a:xfrm>
            <a:off x="4324400" y="3725652"/>
            <a:ext cx="5334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kumimoji="1" lang="en-US" altLang="zh-CN" sz="2800" b="1">
                <a:ea typeface="宋体" pitchFamily="2" charset="-122"/>
              </a:rPr>
              <a:t>C</a:t>
            </a:r>
            <a:r>
              <a:rPr kumimoji="1" lang="en-US" altLang="zh-CN" sz="2400" b="1">
                <a:ea typeface="宋体" pitchFamily="2" charset="-122"/>
              </a:rPr>
              <a:t>5</a:t>
            </a:r>
            <a:endParaRPr kumimoji="1" lang="en-US" altLang="zh-CN" sz="2400">
              <a:ea typeface="宋体" pitchFamily="2" charset="-122"/>
            </a:endParaRPr>
          </a:p>
        </p:txBody>
      </p:sp>
      <p:sp>
        <p:nvSpPr>
          <p:cNvPr id="432139" name="Oval 11"/>
          <p:cNvSpPr>
            <a:spLocks noChangeArrowheads="1"/>
          </p:cNvSpPr>
          <p:nvPr/>
        </p:nvSpPr>
        <p:spPr bwMode="auto">
          <a:xfrm>
            <a:off x="5315000" y="2049252"/>
            <a:ext cx="5334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kumimoji="1" lang="en-US" altLang="zh-CN" sz="2800" b="1">
                <a:ea typeface="宋体" pitchFamily="2" charset="-122"/>
              </a:rPr>
              <a:t>C</a:t>
            </a:r>
            <a:r>
              <a:rPr kumimoji="1" lang="en-US" altLang="zh-CN" sz="2400" b="1">
                <a:ea typeface="宋体" pitchFamily="2" charset="-122"/>
              </a:rPr>
              <a:t>4</a:t>
            </a:r>
            <a:endParaRPr kumimoji="1" lang="en-US" altLang="zh-CN" sz="2400">
              <a:ea typeface="宋体" pitchFamily="2" charset="-122"/>
            </a:endParaRPr>
          </a:p>
        </p:txBody>
      </p:sp>
      <p:sp>
        <p:nvSpPr>
          <p:cNvPr id="432140" name="Oval 12"/>
          <p:cNvSpPr>
            <a:spLocks noChangeArrowheads="1"/>
          </p:cNvSpPr>
          <p:nvPr/>
        </p:nvSpPr>
        <p:spPr bwMode="auto">
          <a:xfrm>
            <a:off x="5086400" y="296652"/>
            <a:ext cx="5334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kumimoji="1" lang="en-US" altLang="zh-CN" sz="2800" b="1">
                <a:ea typeface="宋体" pitchFamily="2" charset="-122"/>
              </a:rPr>
              <a:t>C</a:t>
            </a:r>
            <a:r>
              <a:rPr kumimoji="1" lang="en-US" altLang="zh-CN" sz="2400" b="1">
                <a:ea typeface="宋体" pitchFamily="2" charset="-122"/>
              </a:rPr>
              <a:t>9</a:t>
            </a:r>
            <a:endParaRPr kumimoji="1" lang="en-US" altLang="zh-CN" sz="2400">
              <a:ea typeface="宋体" pitchFamily="2" charset="-122"/>
            </a:endParaRPr>
          </a:p>
        </p:txBody>
      </p:sp>
      <p:sp>
        <p:nvSpPr>
          <p:cNvPr id="432141" name="Oval 13"/>
          <p:cNvSpPr>
            <a:spLocks noChangeArrowheads="1"/>
          </p:cNvSpPr>
          <p:nvPr/>
        </p:nvSpPr>
        <p:spPr bwMode="auto">
          <a:xfrm>
            <a:off x="7067600" y="3039852"/>
            <a:ext cx="5334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kumimoji="1" lang="en-US" altLang="zh-CN" sz="2800" b="1">
                <a:ea typeface="宋体" pitchFamily="2" charset="-122"/>
              </a:rPr>
              <a:t>C</a:t>
            </a:r>
            <a:r>
              <a:rPr kumimoji="1" lang="en-US" altLang="zh-CN" sz="2400" b="1">
                <a:ea typeface="宋体" pitchFamily="2" charset="-122"/>
              </a:rPr>
              <a:t>6</a:t>
            </a:r>
            <a:endParaRPr kumimoji="1" lang="en-US" altLang="zh-CN" sz="2400">
              <a:ea typeface="宋体" pitchFamily="2" charset="-122"/>
            </a:endParaRPr>
          </a:p>
        </p:txBody>
      </p:sp>
      <p:sp>
        <p:nvSpPr>
          <p:cNvPr id="432142" name="Oval 14"/>
          <p:cNvSpPr>
            <a:spLocks noChangeArrowheads="1"/>
          </p:cNvSpPr>
          <p:nvPr/>
        </p:nvSpPr>
        <p:spPr bwMode="auto">
          <a:xfrm>
            <a:off x="7220000" y="1134852"/>
            <a:ext cx="5334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kumimoji="1" lang="en-US" altLang="zh-CN" sz="2800" b="1">
                <a:ea typeface="宋体" pitchFamily="2" charset="-122"/>
              </a:rPr>
              <a:t>C</a:t>
            </a:r>
            <a:r>
              <a:rPr kumimoji="1" lang="en-US" altLang="zh-CN" sz="2400" b="1">
                <a:ea typeface="宋体" pitchFamily="2" charset="-122"/>
              </a:rPr>
              <a:t>7</a:t>
            </a:r>
            <a:endParaRPr kumimoji="1" lang="en-US" altLang="zh-CN" sz="2400">
              <a:ea typeface="宋体" pitchFamily="2" charset="-122"/>
            </a:endParaRPr>
          </a:p>
        </p:txBody>
      </p:sp>
      <p:sp>
        <p:nvSpPr>
          <p:cNvPr id="432143" name="Oval 15"/>
          <p:cNvSpPr>
            <a:spLocks noChangeArrowheads="1"/>
          </p:cNvSpPr>
          <p:nvPr/>
        </p:nvSpPr>
        <p:spPr bwMode="auto">
          <a:xfrm>
            <a:off x="971600" y="1058652"/>
            <a:ext cx="5334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kumimoji="1" lang="en-US" altLang="zh-CN" sz="2800" b="1">
                <a:ea typeface="宋体" pitchFamily="2" charset="-122"/>
              </a:rPr>
              <a:t>C</a:t>
            </a:r>
            <a:r>
              <a:rPr kumimoji="1" lang="en-US" altLang="zh-CN" sz="2400" b="1">
                <a:ea typeface="宋体" pitchFamily="2" charset="-122"/>
              </a:rPr>
              <a:t>1</a:t>
            </a:r>
            <a:endParaRPr kumimoji="1" lang="en-US" altLang="zh-CN" sz="2400">
              <a:ea typeface="宋体" pitchFamily="2" charset="-122"/>
            </a:endParaRPr>
          </a:p>
        </p:txBody>
      </p:sp>
      <p:sp>
        <p:nvSpPr>
          <p:cNvPr id="432144" name="Oval 16"/>
          <p:cNvSpPr>
            <a:spLocks noChangeArrowheads="1"/>
          </p:cNvSpPr>
          <p:nvPr/>
        </p:nvSpPr>
        <p:spPr bwMode="auto">
          <a:xfrm>
            <a:off x="971600" y="2735052"/>
            <a:ext cx="5334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kumimoji="1" lang="en-US" altLang="zh-CN" sz="2800" b="1">
                <a:ea typeface="宋体" pitchFamily="2" charset="-122"/>
              </a:rPr>
              <a:t>C</a:t>
            </a:r>
            <a:r>
              <a:rPr kumimoji="1" lang="en-US" altLang="zh-CN" sz="2400" b="1">
                <a:ea typeface="宋体" pitchFamily="2" charset="-122"/>
              </a:rPr>
              <a:t>2</a:t>
            </a:r>
            <a:endParaRPr kumimoji="1" lang="en-US" altLang="zh-CN" sz="2400">
              <a:ea typeface="宋体" pitchFamily="2" charset="-122"/>
            </a:endParaRPr>
          </a:p>
        </p:txBody>
      </p:sp>
      <p:sp>
        <p:nvSpPr>
          <p:cNvPr id="137234" name="Line 17"/>
          <p:cNvSpPr>
            <a:spLocks noChangeShapeType="1"/>
          </p:cNvSpPr>
          <p:nvPr/>
        </p:nvSpPr>
        <p:spPr bwMode="auto">
          <a:xfrm>
            <a:off x="3486200" y="525252"/>
            <a:ext cx="1600200" cy="0"/>
          </a:xfrm>
          <a:prstGeom prst="line">
            <a:avLst/>
          </a:prstGeom>
          <a:noFill/>
          <a:ln w="38100">
            <a:solidFill>
              <a:srgbClr val="00B05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7235" name="Line 18"/>
          <p:cNvSpPr>
            <a:spLocks noChangeShapeType="1"/>
          </p:cNvSpPr>
          <p:nvPr/>
        </p:nvSpPr>
        <p:spPr bwMode="auto">
          <a:xfrm>
            <a:off x="3714800" y="1820652"/>
            <a:ext cx="1676400" cy="381000"/>
          </a:xfrm>
          <a:prstGeom prst="line">
            <a:avLst/>
          </a:prstGeom>
          <a:noFill/>
          <a:ln w="38100">
            <a:solidFill>
              <a:srgbClr val="00B0F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7236" name="Line 19"/>
          <p:cNvSpPr>
            <a:spLocks noChangeShapeType="1"/>
          </p:cNvSpPr>
          <p:nvPr/>
        </p:nvSpPr>
        <p:spPr bwMode="auto">
          <a:xfrm flipV="1">
            <a:off x="1505000" y="2430252"/>
            <a:ext cx="3810000" cy="609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7237" name="Line 20"/>
          <p:cNvSpPr>
            <a:spLocks noChangeShapeType="1"/>
          </p:cNvSpPr>
          <p:nvPr/>
        </p:nvSpPr>
        <p:spPr bwMode="auto">
          <a:xfrm>
            <a:off x="5619800" y="601452"/>
            <a:ext cx="1676400" cy="6858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7238" name="Line 21"/>
          <p:cNvSpPr>
            <a:spLocks noChangeShapeType="1"/>
          </p:cNvSpPr>
          <p:nvPr/>
        </p:nvSpPr>
        <p:spPr bwMode="auto">
          <a:xfrm flipV="1">
            <a:off x="5848400" y="1515852"/>
            <a:ext cx="1447800" cy="76200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7239" name="Line 22"/>
          <p:cNvSpPr>
            <a:spLocks noChangeShapeType="1"/>
          </p:cNvSpPr>
          <p:nvPr/>
        </p:nvSpPr>
        <p:spPr bwMode="auto">
          <a:xfrm flipV="1">
            <a:off x="4857800" y="3420852"/>
            <a:ext cx="2286000" cy="6096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220618" y="5193196"/>
            <a:ext cx="6186309" cy="646331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solidFill>
                  <a:srgbClr val="0000FF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可以用有向图表示一个工程。</a:t>
            </a:r>
            <a:endParaRPr lang="en-US" altLang="zh-CN" sz="3600" b="1" dirty="0">
              <a:solidFill>
                <a:srgbClr val="0000FF"/>
              </a:solidFill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5890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7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37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37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37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37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2000"/>
                                        <p:tgtEl>
                                          <p:spTgt spid="137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372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372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7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372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372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7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372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372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372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37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37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6" dur="2000"/>
                                        <p:tgtEl>
                                          <p:spTgt spid="137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219" grpId="0" animBg="1"/>
      <p:bldP spid="137220" grpId="0" animBg="1"/>
      <p:bldP spid="137221" grpId="0" animBg="1"/>
      <p:bldP spid="137222" grpId="0" animBg="1"/>
      <p:bldP spid="137223" grpId="0" animBg="1"/>
      <p:bldP spid="137234" grpId="0" animBg="1"/>
      <p:bldP spid="137235" grpId="0" animBg="1"/>
      <p:bldP spid="137236" grpId="0" animBg="1"/>
      <p:bldP spid="137237" grpId="0" animBg="1"/>
      <p:bldP spid="137238" grpId="0" animBg="1"/>
      <p:bldP spid="137239" grpId="0" animBg="1"/>
      <p:bldP spid="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10" name="Group 6"/>
          <p:cNvGrpSpPr>
            <a:grpSpLocks/>
          </p:cNvGrpSpPr>
          <p:nvPr/>
        </p:nvGrpSpPr>
        <p:grpSpPr bwMode="auto">
          <a:xfrm>
            <a:off x="1066800" y="990600"/>
            <a:ext cx="2682875" cy="1979613"/>
            <a:chOff x="470" y="1353"/>
            <a:chExt cx="1835" cy="1277"/>
          </a:xfrm>
        </p:grpSpPr>
        <p:sp>
          <p:nvSpPr>
            <p:cNvPr id="21511" name="Text Box 7"/>
            <p:cNvSpPr txBox="1">
              <a:spLocks noChangeArrowheads="1"/>
            </p:cNvSpPr>
            <p:nvPr/>
          </p:nvSpPr>
          <p:spPr bwMode="auto">
            <a:xfrm>
              <a:off x="1225" y="1353"/>
              <a:ext cx="233" cy="3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800" b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21512" name="Text Box 8"/>
            <p:cNvSpPr txBox="1">
              <a:spLocks noChangeArrowheads="1"/>
            </p:cNvSpPr>
            <p:nvPr/>
          </p:nvSpPr>
          <p:spPr bwMode="auto">
            <a:xfrm>
              <a:off x="470" y="2256"/>
              <a:ext cx="249" cy="3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800" b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21513" name="Oval 9"/>
            <p:cNvSpPr>
              <a:spLocks noChangeArrowheads="1"/>
            </p:cNvSpPr>
            <p:nvPr/>
          </p:nvSpPr>
          <p:spPr bwMode="auto">
            <a:xfrm>
              <a:off x="2006" y="2400"/>
              <a:ext cx="96" cy="96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1514" name="Oval 10"/>
            <p:cNvSpPr>
              <a:spLocks noChangeArrowheads="1"/>
            </p:cNvSpPr>
            <p:nvPr/>
          </p:nvSpPr>
          <p:spPr bwMode="auto">
            <a:xfrm>
              <a:off x="710" y="2400"/>
              <a:ext cx="96" cy="96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1515" name="Text Box 11"/>
            <p:cNvSpPr txBox="1">
              <a:spLocks noChangeArrowheads="1"/>
            </p:cNvSpPr>
            <p:nvPr/>
          </p:nvSpPr>
          <p:spPr bwMode="auto">
            <a:xfrm>
              <a:off x="2064" y="2295"/>
              <a:ext cx="241" cy="3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altLang="zh-CN" sz="2800" b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21516" name="Oval 12"/>
            <p:cNvSpPr>
              <a:spLocks noChangeArrowheads="1"/>
            </p:cNvSpPr>
            <p:nvPr/>
          </p:nvSpPr>
          <p:spPr bwMode="auto">
            <a:xfrm>
              <a:off x="1286" y="1632"/>
              <a:ext cx="96" cy="96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1517" name="Line 13"/>
          <p:cNvSpPr>
            <a:spLocks noChangeShapeType="1"/>
          </p:cNvSpPr>
          <p:nvPr/>
        </p:nvSpPr>
        <p:spPr bwMode="auto">
          <a:xfrm flipV="1">
            <a:off x="1447800" y="1509713"/>
            <a:ext cx="838200" cy="1143000"/>
          </a:xfrm>
          <a:prstGeom prst="line">
            <a:avLst/>
          </a:prstGeom>
          <a:noFill/>
          <a:ln w="38100">
            <a:solidFill>
              <a:srgbClr val="00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1518" name="Line 14"/>
          <p:cNvSpPr>
            <a:spLocks noChangeShapeType="1"/>
          </p:cNvSpPr>
          <p:nvPr/>
        </p:nvSpPr>
        <p:spPr bwMode="auto">
          <a:xfrm>
            <a:off x="2362200" y="1509713"/>
            <a:ext cx="914400" cy="1143000"/>
          </a:xfrm>
          <a:prstGeom prst="line">
            <a:avLst/>
          </a:prstGeom>
          <a:noFill/>
          <a:ln w="38100">
            <a:solidFill>
              <a:srgbClr val="00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1519" name="Line 15"/>
          <p:cNvSpPr>
            <a:spLocks noChangeShapeType="1"/>
          </p:cNvSpPr>
          <p:nvPr/>
        </p:nvSpPr>
        <p:spPr bwMode="auto">
          <a:xfrm flipH="1">
            <a:off x="1524000" y="2728913"/>
            <a:ext cx="1752600" cy="0"/>
          </a:xfrm>
          <a:prstGeom prst="line">
            <a:avLst/>
          </a:prstGeom>
          <a:noFill/>
          <a:ln w="38100">
            <a:solidFill>
              <a:srgbClr val="00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1520" name="Text Box 16"/>
          <p:cNvSpPr txBox="1">
            <a:spLocks noChangeArrowheads="1"/>
          </p:cNvSpPr>
          <p:nvPr/>
        </p:nvSpPr>
        <p:spPr bwMode="auto">
          <a:xfrm>
            <a:off x="1905000" y="2805113"/>
            <a:ext cx="126669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2800" b="1">
                <a:solidFill>
                  <a:srgbClr val="0066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有向图</a:t>
            </a:r>
          </a:p>
        </p:txBody>
      </p:sp>
      <p:sp>
        <p:nvSpPr>
          <p:cNvPr id="21532" name="Text Box 28"/>
          <p:cNvSpPr txBox="1">
            <a:spLocks noChangeArrowheads="1"/>
          </p:cNvSpPr>
          <p:nvPr/>
        </p:nvSpPr>
        <p:spPr bwMode="auto">
          <a:xfrm>
            <a:off x="1965325" y="3200400"/>
            <a:ext cx="131127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sz="2800" dirty="0" err="1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a,c</a:t>
            </a:r>
            <a:r>
              <a:rPr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&gt;</a:t>
            </a:r>
          </a:p>
        </p:txBody>
      </p:sp>
      <p:sp>
        <p:nvSpPr>
          <p:cNvPr id="21533" name="Line 29"/>
          <p:cNvSpPr>
            <a:spLocks noChangeShapeType="1"/>
          </p:cNvSpPr>
          <p:nvPr/>
        </p:nvSpPr>
        <p:spPr bwMode="auto">
          <a:xfrm flipH="1">
            <a:off x="1447800" y="3657600"/>
            <a:ext cx="838200" cy="762000"/>
          </a:xfrm>
          <a:prstGeom prst="line">
            <a:avLst/>
          </a:prstGeom>
          <a:noFill/>
          <a:ln w="38100">
            <a:solidFill>
              <a:srgbClr val="00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1534" name="Text Box 30"/>
          <p:cNvSpPr txBox="1">
            <a:spLocks noChangeArrowheads="1"/>
          </p:cNvSpPr>
          <p:nvPr/>
        </p:nvSpPr>
        <p:spPr bwMode="auto">
          <a:xfrm>
            <a:off x="1066800" y="4343400"/>
            <a:ext cx="108267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起点</a:t>
            </a:r>
          </a:p>
        </p:txBody>
      </p:sp>
      <p:sp>
        <p:nvSpPr>
          <p:cNvPr id="21535" name="Line 31"/>
          <p:cNvSpPr>
            <a:spLocks noChangeShapeType="1"/>
          </p:cNvSpPr>
          <p:nvPr/>
        </p:nvSpPr>
        <p:spPr bwMode="auto">
          <a:xfrm>
            <a:off x="2590800" y="3657600"/>
            <a:ext cx="838200" cy="685800"/>
          </a:xfrm>
          <a:prstGeom prst="line">
            <a:avLst/>
          </a:prstGeom>
          <a:noFill/>
          <a:ln w="38100">
            <a:solidFill>
              <a:srgbClr val="00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1536" name="Text Box 32"/>
          <p:cNvSpPr txBox="1">
            <a:spLocks noChangeArrowheads="1"/>
          </p:cNvSpPr>
          <p:nvPr/>
        </p:nvSpPr>
        <p:spPr bwMode="auto">
          <a:xfrm>
            <a:off x="2879725" y="4267200"/>
            <a:ext cx="108267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280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终点</a:t>
            </a:r>
          </a:p>
        </p:txBody>
      </p:sp>
      <p:sp>
        <p:nvSpPr>
          <p:cNvPr id="21538" name="Rectangle 34"/>
          <p:cNvSpPr>
            <a:spLocks noChangeArrowheads="1"/>
          </p:cNvSpPr>
          <p:nvPr/>
        </p:nvSpPr>
        <p:spPr bwMode="auto">
          <a:xfrm>
            <a:off x="4479634" y="3048328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1540" name="Rectangle 36"/>
          <p:cNvSpPr>
            <a:spLocks noChangeArrowheads="1"/>
          </p:cNvSpPr>
          <p:nvPr/>
        </p:nvSpPr>
        <p:spPr bwMode="auto">
          <a:xfrm>
            <a:off x="4479634" y="305309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1544" name="Rectangle 40"/>
          <p:cNvSpPr>
            <a:spLocks noChangeArrowheads="1"/>
          </p:cNvSpPr>
          <p:nvPr/>
        </p:nvSpPr>
        <p:spPr bwMode="auto">
          <a:xfrm>
            <a:off x="4479634" y="305309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1548" name="Text Box 44"/>
          <p:cNvSpPr txBox="1">
            <a:spLocks noChangeArrowheads="1"/>
          </p:cNvSpPr>
          <p:nvPr/>
        </p:nvSpPr>
        <p:spPr bwMode="auto">
          <a:xfrm>
            <a:off x="0" y="304800"/>
            <a:ext cx="38862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有向图的基本概念</a:t>
            </a:r>
          </a:p>
        </p:txBody>
      </p:sp>
      <p:grpSp>
        <p:nvGrpSpPr>
          <p:cNvPr id="25" name="Group 29"/>
          <p:cNvGrpSpPr>
            <a:grpSpLocks/>
          </p:cNvGrpSpPr>
          <p:nvPr/>
        </p:nvGrpSpPr>
        <p:grpSpPr bwMode="auto">
          <a:xfrm>
            <a:off x="4743450" y="1066800"/>
            <a:ext cx="2652713" cy="2262187"/>
            <a:chOff x="2988" y="1353"/>
            <a:chExt cx="1671" cy="1425"/>
          </a:xfrm>
        </p:grpSpPr>
        <p:sp>
          <p:nvSpPr>
            <p:cNvPr id="26" name="Text Box 14"/>
            <p:cNvSpPr txBox="1">
              <a:spLocks noChangeArrowheads="1"/>
            </p:cNvSpPr>
            <p:nvPr/>
          </p:nvSpPr>
          <p:spPr bwMode="auto">
            <a:xfrm>
              <a:off x="3721" y="1353"/>
              <a:ext cx="21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800" b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27" name="Text Box 15"/>
            <p:cNvSpPr txBox="1">
              <a:spLocks noChangeArrowheads="1"/>
            </p:cNvSpPr>
            <p:nvPr/>
          </p:nvSpPr>
          <p:spPr bwMode="auto">
            <a:xfrm>
              <a:off x="2988" y="2256"/>
              <a:ext cx="22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800" b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28" name="Oval 16"/>
            <p:cNvSpPr>
              <a:spLocks noChangeArrowheads="1"/>
            </p:cNvSpPr>
            <p:nvPr/>
          </p:nvSpPr>
          <p:spPr bwMode="auto">
            <a:xfrm>
              <a:off x="4272" y="2420"/>
              <a:ext cx="96" cy="96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9" name="Oval 17"/>
            <p:cNvSpPr>
              <a:spLocks noChangeArrowheads="1"/>
            </p:cNvSpPr>
            <p:nvPr/>
          </p:nvSpPr>
          <p:spPr bwMode="auto">
            <a:xfrm>
              <a:off x="3264" y="2420"/>
              <a:ext cx="96" cy="96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0" name="Text Box 18"/>
            <p:cNvSpPr txBox="1">
              <a:spLocks noChangeArrowheads="1"/>
            </p:cNvSpPr>
            <p:nvPr/>
          </p:nvSpPr>
          <p:spPr bwMode="auto">
            <a:xfrm>
              <a:off x="4416" y="2265"/>
              <a:ext cx="243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800" b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31" name="Oval 19"/>
            <p:cNvSpPr>
              <a:spLocks noChangeArrowheads="1"/>
            </p:cNvSpPr>
            <p:nvPr/>
          </p:nvSpPr>
          <p:spPr bwMode="auto">
            <a:xfrm>
              <a:off x="3782" y="1652"/>
              <a:ext cx="96" cy="96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2" name="Line 24"/>
            <p:cNvSpPr>
              <a:spLocks noChangeShapeType="1"/>
            </p:cNvSpPr>
            <p:nvPr/>
          </p:nvSpPr>
          <p:spPr bwMode="auto">
            <a:xfrm flipV="1">
              <a:off x="3312" y="1728"/>
              <a:ext cx="480" cy="672"/>
            </a:xfrm>
            <a:prstGeom prst="line">
              <a:avLst/>
            </a:prstGeom>
            <a:noFill/>
            <a:ln w="38100">
              <a:solidFill>
                <a:srgbClr val="00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3" name="Line 25"/>
            <p:cNvSpPr>
              <a:spLocks noChangeShapeType="1"/>
            </p:cNvSpPr>
            <p:nvPr/>
          </p:nvSpPr>
          <p:spPr bwMode="auto">
            <a:xfrm>
              <a:off x="3840" y="1728"/>
              <a:ext cx="432" cy="672"/>
            </a:xfrm>
            <a:prstGeom prst="line">
              <a:avLst/>
            </a:prstGeom>
            <a:noFill/>
            <a:ln w="38100">
              <a:solidFill>
                <a:srgbClr val="00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4" name="Line 26"/>
            <p:cNvSpPr>
              <a:spLocks noChangeShapeType="1"/>
            </p:cNvSpPr>
            <p:nvPr/>
          </p:nvSpPr>
          <p:spPr bwMode="auto">
            <a:xfrm>
              <a:off x="3360" y="2448"/>
              <a:ext cx="912" cy="0"/>
            </a:xfrm>
            <a:prstGeom prst="line">
              <a:avLst/>
            </a:prstGeom>
            <a:noFill/>
            <a:ln w="38100">
              <a:solidFill>
                <a:srgbClr val="00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5" name="Text Box 28"/>
            <p:cNvSpPr txBox="1">
              <a:spLocks noChangeArrowheads="1"/>
            </p:cNvSpPr>
            <p:nvPr/>
          </p:nvSpPr>
          <p:spPr bwMode="auto">
            <a:xfrm>
              <a:off x="3481" y="2448"/>
              <a:ext cx="798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 sz="2800" b="1">
                  <a:solidFill>
                    <a:srgbClr val="0066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无向图</a:t>
              </a:r>
            </a:p>
          </p:txBody>
        </p:sp>
      </p:grpSp>
      <p:sp>
        <p:nvSpPr>
          <p:cNvPr id="36" name="Text Box 28"/>
          <p:cNvSpPr txBox="1">
            <a:spLocks noChangeArrowheads="1"/>
          </p:cNvSpPr>
          <p:nvPr/>
        </p:nvSpPr>
        <p:spPr bwMode="auto">
          <a:xfrm>
            <a:off x="5546725" y="3916362"/>
            <a:ext cx="131127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800" dirty="0" err="1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a,c</a:t>
            </a:r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</a:p>
        </p:txBody>
      </p:sp>
      <p:pic>
        <p:nvPicPr>
          <p:cNvPr id="37" name="Picture 5" descr="STATBAR"/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791369"/>
            <a:ext cx="8551168" cy="46831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215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1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6" dur="500"/>
                                        <p:tgtEl>
                                          <p:spTgt spid="21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9" dur="500"/>
                                        <p:tgtEl>
                                          <p:spTgt spid="21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4" dur="500"/>
                                        <p:tgtEl>
                                          <p:spTgt spid="21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7" dur="500"/>
                                        <p:tgtEl>
                                          <p:spTgt spid="21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17" grpId="0" animBg="1"/>
      <p:bldP spid="21532" grpId="0"/>
      <p:bldP spid="21533" grpId="0" animBg="1"/>
      <p:bldP spid="21534" grpId="0"/>
      <p:bldP spid="21535" grpId="0" animBg="1"/>
      <p:bldP spid="21536" grpId="0"/>
      <p:bldP spid="3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5" name="Text Box 7"/>
          <p:cNvSpPr txBox="1">
            <a:spLocks noChangeArrowheads="1"/>
          </p:cNvSpPr>
          <p:nvPr/>
        </p:nvSpPr>
        <p:spPr bwMode="auto">
          <a:xfrm>
            <a:off x="1925638" y="838200"/>
            <a:ext cx="3413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22536" name="Text Box 8"/>
          <p:cNvSpPr txBox="1">
            <a:spLocks noChangeArrowheads="1"/>
          </p:cNvSpPr>
          <p:nvPr/>
        </p:nvSpPr>
        <p:spPr bwMode="auto">
          <a:xfrm>
            <a:off x="762000" y="2271713"/>
            <a:ext cx="36420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22537" name="Oval 9"/>
          <p:cNvSpPr>
            <a:spLocks noChangeArrowheads="1"/>
          </p:cNvSpPr>
          <p:nvPr/>
        </p:nvSpPr>
        <p:spPr bwMode="auto">
          <a:xfrm>
            <a:off x="2800350" y="2532063"/>
            <a:ext cx="152400" cy="152400"/>
          </a:xfrm>
          <a:prstGeom prst="ellipse">
            <a:avLst/>
          </a:prstGeom>
          <a:solidFill>
            <a:srgbClr val="008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2538" name="Oval 10"/>
          <p:cNvSpPr>
            <a:spLocks noChangeArrowheads="1"/>
          </p:cNvSpPr>
          <p:nvPr/>
        </p:nvSpPr>
        <p:spPr bwMode="auto">
          <a:xfrm>
            <a:off x="1200150" y="2532063"/>
            <a:ext cx="152400" cy="152400"/>
          </a:xfrm>
          <a:prstGeom prst="ellipse">
            <a:avLst/>
          </a:prstGeom>
          <a:solidFill>
            <a:srgbClr val="008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2539" name="Text Box 11"/>
          <p:cNvSpPr txBox="1">
            <a:spLocks noChangeArrowheads="1"/>
          </p:cNvSpPr>
          <p:nvPr/>
        </p:nvSpPr>
        <p:spPr bwMode="auto">
          <a:xfrm>
            <a:off x="3028950" y="2286000"/>
            <a:ext cx="38504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22540" name="Oval 12"/>
          <p:cNvSpPr>
            <a:spLocks noChangeArrowheads="1"/>
          </p:cNvSpPr>
          <p:nvPr/>
        </p:nvSpPr>
        <p:spPr bwMode="auto">
          <a:xfrm>
            <a:off x="2022475" y="1312863"/>
            <a:ext cx="152400" cy="152400"/>
          </a:xfrm>
          <a:prstGeom prst="ellipse">
            <a:avLst/>
          </a:prstGeom>
          <a:solidFill>
            <a:srgbClr val="008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2541" name="Line 13"/>
          <p:cNvSpPr>
            <a:spLocks noChangeShapeType="1"/>
          </p:cNvSpPr>
          <p:nvPr/>
        </p:nvSpPr>
        <p:spPr bwMode="auto">
          <a:xfrm flipV="1">
            <a:off x="1276350" y="1433513"/>
            <a:ext cx="762000" cy="1066800"/>
          </a:xfrm>
          <a:prstGeom prst="line">
            <a:avLst/>
          </a:prstGeom>
          <a:noFill/>
          <a:ln w="38100">
            <a:solidFill>
              <a:srgbClr val="00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2542" name="Line 14"/>
          <p:cNvSpPr>
            <a:spLocks noChangeShapeType="1"/>
          </p:cNvSpPr>
          <p:nvPr/>
        </p:nvSpPr>
        <p:spPr bwMode="auto">
          <a:xfrm>
            <a:off x="2114550" y="1433513"/>
            <a:ext cx="685800" cy="1066800"/>
          </a:xfrm>
          <a:prstGeom prst="line">
            <a:avLst/>
          </a:prstGeom>
          <a:noFill/>
          <a:ln w="38100">
            <a:solidFill>
              <a:srgbClr val="00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2543" name="Line 15"/>
          <p:cNvSpPr>
            <a:spLocks noChangeShapeType="1"/>
          </p:cNvSpPr>
          <p:nvPr/>
        </p:nvSpPr>
        <p:spPr bwMode="auto">
          <a:xfrm>
            <a:off x="1352550" y="2576513"/>
            <a:ext cx="1447800" cy="0"/>
          </a:xfrm>
          <a:prstGeom prst="line">
            <a:avLst/>
          </a:prstGeom>
          <a:noFill/>
          <a:ln w="38100">
            <a:solidFill>
              <a:srgbClr val="00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2544" name="Text Box 16"/>
          <p:cNvSpPr txBox="1">
            <a:spLocks noChangeArrowheads="1"/>
          </p:cNvSpPr>
          <p:nvPr/>
        </p:nvSpPr>
        <p:spPr bwMode="auto">
          <a:xfrm>
            <a:off x="1544638" y="2576513"/>
            <a:ext cx="203676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2800" b="1">
                <a:solidFill>
                  <a:srgbClr val="0066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无向图</a:t>
            </a:r>
          </a:p>
        </p:txBody>
      </p:sp>
      <p:grpSp>
        <p:nvGrpSpPr>
          <p:cNvPr id="22545" name="Group 17"/>
          <p:cNvGrpSpPr>
            <a:grpSpLocks/>
          </p:cNvGrpSpPr>
          <p:nvPr/>
        </p:nvGrpSpPr>
        <p:grpSpPr bwMode="auto">
          <a:xfrm>
            <a:off x="4175125" y="990600"/>
            <a:ext cx="2682875" cy="1979613"/>
            <a:chOff x="470" y="1353"/>
            <a:chExt cx="1835" cy="1277"/>
          </a:xfrm>
        </p:grpSpPr>
        <p:sp>
          <p:nvSpPr>
            <p:cNvPr id="22546" name="Text Box 18"/>
            <p:cNvSpPr txBox="1">
              <a:spLocks noChangeArrowheads="1"/>
            </p:cNvSpPr>
            <p:nvPr/>
          </p:nvSpPr>
          <p:spPr bwMode="auto">
            <a:xfrm>
              <a:off x="1225" y="1353"/>
              <a:ext cx="233" cy="3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800" b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22547" name="Text Box 19"/>
            <p:cNvSpPr txBox="1">
              <a:spLocks noChangeArrowheads="1"/>
            </p:cNvSpPr>
            <p:nvPr/>
          </p:nvSpPr>
          <p:spPr bwMode="auto">
            <a:xfrm>
              <a:off x="470" y="2256"/>
              <a:ext cx="249" cy="3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800" b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22548" name="Oval 20"/>
            <p:cNvSpPr>
              <a:spLocks noChangeArrowheads="1"/>
            </p:cNvSpPr>
            <p:nvPr/>
          </p:nvSpPr>
          <p:spPr bwMode="auto">
            <a:xfrm>
              <a:off x="2006" y="2400"/>
              <a:ext cx="96" cy="96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2549" name="Oval 21"/>
            <p:cNvSpPr>
              <a:spLocks noChangeArrowheads="1"/>
            </p:cNvSpPr>
            <p:nvPr/>
          </p:nvSpPr>
          <p:spPr bwMode="auto">
            <a:xfrm>
              <a:off x="710" y="2400"/>
              <a:ext cx="96" cy="96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2550" name="Text Box 22"/>
            <p:cNvSpPr txBox="1">
              <a:spLocks noChangeArrowheads="1"/>
            </p:cNvSpPr>
            <p:nvPr/>
          </p:nvSpPr>
          <p:spPr bwMode="auto">
            <a:xfrm>
              <a:off x="2064" y="2295"/>
              <a:ext cx="241" cy="3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altLang="zh-CN" sz="2800" b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22551" name="Oval 23"/>
            <p:cNvSpPr>
              <a:spLocks noChangeArrowheads="1"/>
            </p:cNvSpPr>
            <p:nvPr/>
          </p:nvSpPr>
          <p:spPr bwMode="auto">
            <a:xfrm>
              <a:off x="1286" y="1632"/>
              <a:ext cx="96" cy="96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2552" name="Line 24"/>
          <p:cNvSpPr>
            <a:spLocks noChangeShapeType="1"/>
          </p:cNvSpPr>
          <p:nvPr/>
        </p:nvSpPr>
        <p:spPr bwMode="auto">
          <a:xfrm flipV="1">
            <a:off x="4556125" y="1509713"/>
            <a:ext cx="838200" cy="1143000"/>
          </a:xfrm>
          <a:prstGeom prst="line">
            <a:avLst/>
          </a:prstGeom>
          <a:noFill/>
          <a:ln w="38100">
            <a:solidFill>
              <a:srgbClr val="00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2553" name="Line 25"/>
          <p:cNvSpPr>
            <a:spLocks noChangeShapeType="1"/>
          </p:cNvSpPr>
          <p:nvPr/>
        </p:nvSpPr>
        <p:spPr bwMode="auto">
          <a:xfrm>
            <a:off x="5470525" y="1509713"/>
            <a:ext cx="914400" cy="1143000"/>
          </a:xfrm>
          <a:prstGeom prst="line">
            <a:avLst/>
          </a:prstGeom>
          <a:noFill/>
          <a:ln w="38100">
            <a:solidFill>
              <a:srgbClr val="00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2554" name="Line 26"/>
          <p:cNvSpPr>
            <a:spLocks noChangeShapeType="1"/>
          </p:cNvSpPr>
          <p:nvPr/>
        </p:nvSpPr>
        <p:spPr bwMode="auto">
          <a:xfrm flipH="1">
            <a:off x="4632325" y="2728913"/>
            <a:ext cx="1752600" cy="0"/>
          </a:xfrm>
          <a:prstGeom prst="line">
            <a:avLst/>
          </a:prstGeom>
          <a:noFill/>
          <a:ln w="38100">
            <a:solidFill>
              <a:srgbClr val="00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2555" name="Text Box 27"/>
          <p:cNvSpPr txBox="1">
            <a:spLocks noChangeArrowheads="1"/>
          </p:cNvSpPr>
          <p:nvPr/>
        </p:nvSpPr>
        <p:spPr bwMode="auto">
          <a:xfrm>
            <a:off x="5013325" y="2805113"/>
            <a:ext cx="184467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2800" b="1">
                <a:solidFill>
                  <a:srgbClr val="0066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有向图</a:t>
            </a:r>
          </a:p>
        </p:txBody>
      </p:sp>
      <p:sp>
        <p:nvSpPr>
          <p:cNvPr id="22558" name="Rectangle 30"/>
          <p:cNvSpPr>
            <a:spLocks noChangeArrowheads="1"/>
          </p:cNvSpPr>
          <p:nvPr/>
        </p:nvSpPr>
        <p:spPr bwMode="auto">
          <a:xfrm>
            <a:off x="4479634" y="3048328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2560" name="Rectangle 32"/>
          <p:cNvSpPr>
            <a:spLocks noChangeArrowheads="1"/>
          </p:cNvSpPr>
          <p:nvPr/>
        </p:nvSpPr>
        <p:spPr bwMode="auto">
          <a:xfrm>
            <a:off x="4479634" y="305309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2562" name="Rectangle 34"/>
          <p:cNvSpPr>
            <a:spLocks noChangeArrowheads="1"/>
          </p:cNvSpPr>
          <p:nvPr/>
        </p:nvSpPr>
        <p:spPr bwMode="auto">
          <a:xfrm>
            <a:off x="4479634" y="305309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2564" name="Rectangle 36"/>
          <p:cNvSpPr>
            <a:spLocks noChangeArrowheads="1"/>
          </p:cNvSpPr>
          <p:nvPr/>
        </p:nvSpPr>
        <p:spPr bwMode="auto">
          <a:xfrm>
            <a:off x="4479634" y="3048328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2569" name="AutoShape 41"/>
          <p:cNvSpPr>
            <a:spLocks noChangeArrowheads="1"/>
          </p:cNvSpPr>
          <p:nvPr/>
        </p:nvSpPr>
        <p:spPr bwMode="auto">
          <a:xfrm>
            <a:off x="1447800" y="4648200"/>
            <a:ext cx="1981200" cy="1066800"/>
          </a:xfrm>
          <a:prstGeom prst="cloudCallout">
            <a:avLst>
              <a:gd name="adj1" fmla="val -1442"/>
              <a:gd name="adj2" fmla="val -130954"/>
            </a:avLst>
          </a:prstGeom>
          <a:solidFill>
            <a:srgbClr val="00FFFF"/>
          </a:solidFill>
          <a:ln w="38100">
            <a:solidFill>
              <a:srgbClr val="8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邻接</a:t>
            </a:r>
          </a:p>
        </p:txBody>
      </p:sp>
      <p:sp>
        <p:nvSpPr>
          <p:cNvPr id="22573" name="AutoShape 45"/>
          <p:cNvSpPr>
            <a:spLocks noChangeArrowheads="1"/>
          </p:cNvSpPr>
          <p:nvPr/>
        </p:nvSpPr>
        <p:spPr bwMode="auto">
          <a:xfrm>
            <a:off x="7467600" y="1752600"/>
            <a:ext cx="1295400" cy="838200"/>
          </a:xfrm>
          <a:prstGeom prst="wedgeRectCallout">
            <a:avLst>
              <a:gd name="adj1" fmla="val -162134"/>
              <a:gd name="adj2" fmla="val -15153"/>
            </a:avLst>
          </a:prstGeom>
          <a:solidFill>
            <a:srgbClr val="FFFF00"/>
          </a:solidFill>
          <a:ln w="22225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r>
              <a:rPr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邻接</a:t>
            </a:r>
          </a:p>
        </p:txBody>
      </p:sp>
      <p:sp>
        <p:nvSpPr>
          <p:cNvPr id="22574" name="Text Box 46"/>
          <p:cNvSpPr txBox="1">
            <a:spLocks noChangeArrowheads="1"/>
          </p:cNvSpPr>
          <p:nvPr/>
        </p:nvSpPr>
        <p:spPr bwMode="auto">
          <a:xfrm>
            <a:off x="0" y="304800"/>
            <a:ext cx="321627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点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-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边关系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09600" y="3581400"/>
            <a:ext cx="1655556" cy="523220"/>
          </a:xfrm>
          <a:prstGeom prst="rect">
            <a:avLst/>
          </a:prstGeom>
          <a:solidFill>
            <a:schemeClr val="accent1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点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和点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b</a:t>
            </a:r>
            <a:endParaRPr lang="zh-CN" altLang="en-US" sz="2800" b="1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438400" y="3581400"/>
            <a:ext cx="3032125" cy="523220"/>
          </a:xfrm>
          <a:prstGeom prst="rect">
            <a:avLst/>
          </a:prstGeom>
          <a:solidFill>
            <a:schemeClr val="accent1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边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a,c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&gt;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和边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c,b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&gt;</a:t>
            </a:r>
            <a:endParaRPr lang="zh-CN" altLang="en-US" sz="2800" b="1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715000" y="3581400"/>
            <a:ext cx="3032125" cy="523220"/>
          </a:xfrm>
          <a:prstGeom prst="rect">
            <a:avLst/>
          </a:prstGeom>
          <a:solidFill>
            <a:srgbClr val="99FF66"/>
          </a:solidFill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点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c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和边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c,b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  <a:endParaRPr lang="zh-CN" altLang="en-US" sz="2800" b="1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椭圆形标注 2"/>
          <p:cNvSpPr/>
          <p:nvPr/>
        </p:nvSpPr>
        <p:spPr bwMode="auto">
          <a:xfrm>
            <a:off x="6505644" y="4812193"/>
            <a:ext cx="1269943" cy="738814"/>
          </a:xfrm>
          <a:prstGeom prst="wedgeEllipseCallout">
            <a:avLst>
              <a:gd name="adj1" fmla="val -23467"/>
              <a:gd name="adj2" fmla="val -131404"/>
            </a:avLst>
          </a:prstGeom>
          <a:pattFill prst="lgConfetti">
            <a:fgClr>
              <a:srgbClr val="00FF00"/>
            </a:fgClr>
            <a:bgClr>
              <a:schemeClr val="bg1"/>
            </a:bgClr>
          </a:patt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CN" altLang="en-US" sz="2800" b="1" dirty="0">
                <a:solidFill>
                  <a:srgbClr val="FF0066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关联</a:t>
            </a:r>
          </a:p>
        </p:txBody>
      </p:sp>
      <p:pic>
        <p:nvPicPr>
          <p:cNvPr id="36" name="Picture 5" descr="STATBAR"/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791369"/>
            <a:ext cx="8551168" cy="46831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225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22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2" dur="2000" fill="hold"/>
                                        <p:tgtEl>
                                          <p:spTgt spid="225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6" dur="2000" fill="hold"/>
                                        <p:tgtEl>
                                          <p:spTgt spid="225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7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8" dur="2000" fill="hold"/>
                                        <p:tgtEl>
                                          <p:spTgt spid="2255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2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4" dur="2000" fill="hold"/>
                                        <p:tgtEl>
                                          <p:spTgt spid="225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41" grpId="0" animBg="1"/>
      <p:bldP spid="22542" grpId="0" animBg="1"/>
      <p:bldP spid="22552" grpId="0" animBg="1"/>
      <p:bldP spid="22553" grpId="0" animBg="1"/>
      <p:bldP spid="22554" grpId="0" animBg="1"/>
      <p:bldP spid="22569" grpId="0" animBg="1"/>
      <p:bldP spid="22573" grpId="0" animBg="1"/>
      <p:bldP spid="2" grpId="0" animBg="1"/>
      <p:bldP spid="41" grpId="0" animBg="1"/>
      <p:bldP spid="42" grpId="0" animBg="1"/>
      <p:bldP spid="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96" name="Rectangle 44"/>
          <p:cNvSpPr>
            <a:spLocks noChangeArrowheads="1"/>
          </p:cNvSpPr>
          <p:nvPr/>
        </p:nvSpPr>
        <p:spPr bwMode="auto">
          <a:xfrm>
            <a:off x="2743200" y="2209800"/>
            <a:ext cx="2055813" cy="1524000"/>
          </a:xfrm>
          <a:prstGeom prst="rect">
            <a:avLst/>
          </a:prstGeom>
          <a:solidFill>
            <a:srgbClr val="CCFFFF"/>
          </a:solidFill>
          <a:ln w="22225" algn="ctr">
            <a:solidFill>
              <a:srgbClr val="800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zh-CN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3584" name="Oval 32"/>
          <p:cNvSpPr>
            <a:spLocks noChangeArrowheads="1"/>
          </p:cNvSpPr>
          <p:nvPr/>
        </p:nvSpPr>
        <p:spPr bwMode="auto">
          <a:xfrm>
            <a:off x="1281862" y="1524000"/>
            <a:ext cx="546938" cy="738814"/>
          </a:xfrm>
          <a:prstGeom prst="ellipse">
            <a:avLst/>
          </a:prstGeom>
          <a:solidFill>
            <a:srgbClr val="00FF00"/>
          </a:solidFill>
          <a:ln w="22225" algn="ctr">
            <a:solidFill>
              <a:srgbClr val="FF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 anchor="ctr">
            <a:spAutoFit/>
          </a:bodyPr>
          <a:lstStyle/>
          <a:p>
            <a:endParaRPr lang="zh-CN" altLang="zh-CN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3559" name="Text Box 7"/>
          <p:cNvSpPr txBox="1">
            <a:spLocks noChangeArrowheads="1"/>
          </p:cNvSpPr>
          <p:nvPr/>
        </p:nvSpPr>
        <p:spPr bwMode="auto">
          <a:xfrm>
            <a:off x="3171825" y="1309688"/>
            <a:ext cx="3413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23560" name="Text Box 8"/>
          <p:cNvSpPr txBox="1">
            <a:spLocks noChangeArrowheads="1"/>
          </p:cNvSpPr>
          <p:nvPr/>
        </p:nvSpPr>
        <p:spPr bwMode="auto">
          <a:xfrm>
            <a:off x="2409825" y="2576513"/>
            <a:ext cx="36420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23561" name="Oval 9"/>
          <p:cNvSpPr>
            <a:spLocks noChangeArrowheads="1"/>
          </p:cNvSpPr>
          <p:nvPr/>
        </p:nvSpPr>
        <p:spPr bwMode="auto">
          <a:xfrm>
            <a:off x="4448175" y="2836863"/>
            <a:ext cx="152400" cy="152400"/>
          </a:xfrm>
          <a:prstGeom prst="ellipse">
            <a:avLst/>
          </a:prstGeom>
          <a:solidFill>
            <a:srgbClr val="008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3562" name="Oval 10"/>
          <p:cNvSpPr>
            <a:spLocks noChangeArrowheads="1"/>
          </p:cNvSpPr>
          <p:nvPr/>
        </p:nvSpPr>
        <p:spPr bwMode="auto">
          <a:xfrm>
            <a:off x="2847975" y="2836863"/>
            <a:ext cx="152400" cy="152400"/>
          </a:xfrm>
          <a:prstGeom prst="ellipse">
            <a:avLst/>
          </a:prstGeom>
          <a:solidFill>
            <a:srgbClr val="008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3563" name="Text Box 11"/>
          <p:cNvSpPr txBox="1">
            <a:spLocks noChangeArrowheads="1"/>
          </p:cNvSpPr>
          <p:nvPr/>
        </p:nvSpPr>
        <p:spPr bwMode="auto">
          <a:xfrm>
            <a:off x="4570413" y="2590800"/>
            <a:ext cx="38504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23564" name="Oval 12"/>
          <p:cNvSpPr>
            <a:spLocks noChangeArrowheads="1"/>
          </p:cNvSpPr>
          <p:nvPr/>
        </p:nvSpPr>
        <p:spPr bwMode="auto">
          <a:xfrm>
            <a:off x="3670300" y="1617663"/>
            <a:ext cx="152400" cy="152400"/>
          </a:xfrm>
          <a:prstGeom prst="ellipse">
            <a:avLst/>
          </a:prstGeom>
          <a:solidFill>
            <a:srgbClr val="008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3567" name="Line 15"/>
          <p:cNvSpPr>
            <a:spLocks noChangeShapeType="1"/>
          </p:cNvSpPr>
          <p:nvPr/>
        </p:nvSpPr>
        <p:spPr bwMode="auto">
          <a:xfrm>
            <a:off x="3000375" y="2881313"/>
            <a:ext cx="1447800" cy="0"/>
          </a:xfrm>
          <a:prstGeom prst="line">
            <a:avLst/>
          </a:prstGeom>
          <a:noFill/>
          <a:ln w="38100">
            <a:solidFill>
              <a:srgbClr val="00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3570" name="Arc 18"/>
          <p:cNvSpPr>
            <a:spLocks/>
          </p:cNvSpPr>
          <p:nvPr/>
        </p:nvSpPr>
        <p:spPr bwMode="auto">
          <a:xfrm>
            <a:off x="3857625" y="1676400"/>
            <a:ext cx="685800" cy="11430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38100">
            <a:solidFill>
              <a:srgbClr val="00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3571" name="Arc 19"/>
          <p:cNvSpPr>
            <a:spLocks/>
          </p:cNvSpPr>
          <p:nvPr/>
        </p:nvSpPr>
        <p:spPr bwMode="auto">
          <a:xfrm flipH="1">
            <a:off x="2867025" y="1676400"/>
            <a:ext cx="838200" cy="11430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38100">
            <a:solidFill>
              <a:srgbClr val="00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3572" name="Oval 20"/>
          <p:cNvSpPr>
            <a:spLocks noChangeArrowheads="1"/>
          </p:cNvSpPr>
          <p:nvPr/>
        </p:nvSpPr>
        <p:spPr bwMode="auto">
          <a:xfrm>
            <a:off x="3476625" y="1143000"/>
            <a:ext cx="533400" cy="457200"/>
          </a:xfrm>
          <a:prstGeom prst="ellipse">
            <a:avLst/>
          </a:prstGeom>
          <a:noFill/>
          <a:ln w="38100">
            <a:solidFill>
              <a:srgbClr val="00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3573" name="Line 21"/>
          <p:cNvSpPr>
            <a:spLocks noChangeShapeType="1"/>
          </p:cNvSpPr>
          <p:nvPr/>
        </p:nvSpPr>
        <p:spPr bwMode="auto">
          <a:xfrm>
            <a:off x="3733800" y="1143000"/>
            <a:ext cx="76200" cy="0"/>
          </a:xfrm>
          <a:prstGeom prst="line">
            <a:avLst/>
          </a:prstGeom>
          <a:noFill/>
          <a:ln w="38100">
            <a:solidFill>
              <a:srgbClr val="00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3574" name="Oval 22"/>
          <p:cNvSpPr>
            <a:spLocks noChangeArrowheads="1"/>
          </p:cNvSpPr>
          <p:nvPr/>
        </p:nvSpPr>
        <p:spPr bwMode="auto">
          <a:xfrm>
            <a:off x="5105400" y="1905000"/>
            <a:ext cx="152400" cy="152400"/>
          </a:xfrm>
          <a:prstGeom prst="ellipse">
            <a:avLst/>
          </a:prstGeom>
          <a:solidFill>
            <a:srgbClr val="008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3575" name="Text Box 23"/>
          <p:cNvSpPr txBox="1">
            <a:spLocks noChangeArrowheads="1"/>
          </p:cNvSpPr>
          <p:nvPr/>
        </p:nvSpPr>
        <p:spPr bwMode="auto">
          <a:xfrm>
            <a:off x="5181600" y="1619250"/>
            <a:ext cx="38504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d</a:t>
            </a:r>
          </a:p>
        </p:txBody>
      </p:sp>
      <p:sp>
        <p:nvSpPr>
          <p:cNvPr id="23576" name="Text Box 24"/>
          <p:cNvSpPr txBox="1">
            <a:spLocks noChangeArrowheads="1"/>
          </p:cNvSpPr>
          <p:nvPr/>
        </p:nvSpPr>
        <p:spPr bwMode="auto">
          <a:xfrm>
            <a:off x="4419600" y="762000"/>
            <a:ext cx="113685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l=(c,c)</a:t>
            </a:r>
          </a:p>
        </p:txBody>
      </p:sp>
      <p:sp>
        <p:nvSpPr>
          <p:cNvPr id="23577" name="Text Box 25"/>
          <p:cNvSpPr txBox="1">
            <a:spLocks noChangeArrowheads="1"/>
          </p:cNvSpPr>
          <p:nvPr/>
        </p:nvSpPr>
        <p:spPr bwMode="auto">
          <a:xfrm>
            <a:off x="5791200" y="762000"/>
            <a:ext cx="234872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自环、自回路</a:t>
            </a:r>
          </a:p>
        </p:txBody>
      </p:sp>
      <p:sp>
        <p:nvSpPr>
          <p:cNvPr id="23578" name="Line 26"/>
          <p:cNvSpPr>
            <a:spLocks noChangeShapeType="1"/>
          </p:cNvSpPr>
          <p:nvPr/>
        </p:nvSpPr>
        <p:spPr bwMode="auto">
          <a:xfrm>
            <a:off x="5257800" y="2057400"/>
            <a:ext cx="1371600" cy="1447800"/>
          </a:xfrm>
          <a:prstGeom prst="line">
            <a:avLst/>
          </a:prstGeom>
          <a:noFill/>
          <a:ln w="19050">
            <a:solidFill>
              <a:srgbClr val="800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3579" name="Text Box 27"/>
          <p:cNvSpPr txBox="1">
            <a:spLocks noChangeArrowheads="1"/>
          </p:cNvSpPr>
          <p:nvPr/>
        </p:nvSpPr>
        <p:spPr bwMode="auto">
          <a:xfrm>
            <a:off x="6613525" y="3298825"/>
            <a:ext cx="207327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孤立点</a:t>
            </a:r>
          </a:p>
        </p:txBody>
      </p:sp>
      <p:sp>
        <p:nvSpPr>
          <p:cNvPr id="23580" name="Text Box 28"/>
          <p:cNvSpPr txBox="1">
            <a:spLocks noChangeArrowheads="1"/>
          </p:cNvSpPr>
          <p:nvPr/>
        </p:nvSpPr>
        <p:spPr bwMode="auto">
          <a:xfrm>
            <a:off x="0" y="304800"/>
            <a:ext cx="351313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图的其他基本概念</a:t>
            </a:r>
          </a:p>
        </p:txBody>
      </p:sp>
      <p:sp>
        <p:nvSpPr>
          <p:cNvPr id="23581" name="Oval 29"/>
          <p:cNvSpPr>
            <a:spLocks noChangeArrowheads="1"/>
          </p:cNvSpPr>
          <p:nvPr/>
        </p:nvSpPr>
        <p:spPr bwMode="auto">
          <a:xfrm>
            <a:off x="1524000" y="1828800"/>
            <a:ext cx="152400" cy="152400"/>
          </a:xfrm>
          <a:prstGeom prst="ellipse">
            <a:avLst/>
          </a:prstGeom>
          <a:solidFill>
            <a:srgbClr val="008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3582" name="Line 30"/>
          <p:cNvSpPr>
            <a:spLocks noChangeShapeType="1"/>
          </p:cNvSpPr>
          <p:nvPr/>
        </p:nvSpPr>
        <p:spPr bwMode="auto">
          <a:xfrm>
            <a:off x="1676400" y="1981200"/>
            <a:ext cx="1143000" cy="838200"/>
          </a:xfrm>
          <a:prstGeom prst="line">
            <a:avLst/>
          </a:prstGeom>
          <a:noFill/>
          <a:ln w="38100">
            <a:solidFill>
              <a:srgbClr val="00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3583" name="Text Box 31"/>
          <p:cNvSpPr txBox="1">
            <a:spLocks noChangeArrowheads="1"/>
          </p:cNvSpPr>
          <p:nvPr/>
        </p:nvSpPr>
        <p:spPr bwMode="auto">
          <a:xfrm>
            <a:off x="1202166" y="1590675"/>
            <a:ext cx="340456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e</a:t>
            </a:r>
          </a:p>
        </p:txBody>
      </p:sp>
      <p:sp>
        <p:nvSpPr>
          <p:cNvPr id="23585" name="Text Box 33"/>
          <p:cNvSpPr txBox="1">
            <a:spLocks noChangeArrowheads="1"/>
          </p:cNvSpPr>
          <p:nvPr/>
        </p:nvSpPr>
        <p:spPr bwMode="auto">
          <a:xfrm>
            <a:off x="525749" y="2400300"/>
            <a:ext cx="1258976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悬挂点</a:t>
            </a:r>
          </a:p>
        </p:txBody>
      </p:sp>
      <p:sp>
        <p:nvSpPr>
          <p:cNvPr id="23587" name="AutoShape 35"/>
          <p:cNvSpPr>
            <a:spLocks noChangeArrowheads="1"/>
          </p:cNvSpPr>
          <p:nvPr/>
        </p:nvSpPr>
        <p:spPr bwMode="auto">
          <a:xfrm>
            <a:off x="437312" y="4038600"/>
            <a:ext cx="2077288" cy="838200"/>
          </a:xfrm>
          <a:prstGeom prst="cloudCallout">
            <a:avLst>
              <a:gd name="adj1" fmla="val 44319"/>
              <a:gd name="adj2" fmla="val -224241"/>
            </a:avLst>
          </a:prstGeom>
          <a:solidFill>
            <a:srgbClr val="CCFFFF"/>
          </a:solidFill>
          <a:ln w="22225">
            <a:solidFill>
              <a:srgbClr val="8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r>
              <a:rPr lang="zh-CN" altLang="en-US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悬挂边</a:t>
            </a:r>
          </a:p>
        </p:txBody>
      </p:sp>
      <p:sp>
        <p:nvSpPr>
          <p:cNvPr id="23592" name="Freeform 40"/>
          <p:cNvSpPr>
            <a:spLocks/>
          </p:cNvSpPr>
          <p:nvPr/>
        </p:nvSpPr>
        <p:spPr bwMode="auto">
          <a:xfrm>
            <a:off x="2924175" y="2971800"/>
            <a:ext cx="1600200" cy="534957"/>
          </a:xfrm>
          <a:custGeom>
            <a:avLst/>
            <a:gdLst>
              <a:gd name="T0" fmla="*/ 8 w 1004"/>
              <a:gd name="T1" fmla="*/ 17 h 401"/>
              <a:gd name="T2" fmla="*/ 26 w 1004"/>
              <a:gd name="T3" fmla="*/ 65 h 401"/>
              <a:gd name="T4" fmla="*/ 116 w 1004"/>
              <a:gd name="T5" fmla="*/ 215 h 401"/>
              <a:gd name="T6" fmla="*/ 158 w 1004"/>
              <a:gd name="T7" fmla="*/ 275 h 401"/>
              <a:gd name="T8" fmla="*/ 350 w 1004"/>
              <a:gd name="T9" fmla="*/ 401 h 401"/>
              <a:gd name="T10" fmla="*/ 566 w 1004"/>
              <a:gd name="T11" fmla="*/ 395 h 401"/>
              <a:gd name="T12" fmla="*/ 644 w 1004"/>
              <a:gd name="T13" fmla="*/ 365 h 401"/>
              <a:gd name="T14" fmla="*/ 818 w 1004"/>
              <a:gd name="T15" fmla="*/ 269 h 401"/>
              <a:gd name="T16" fmla="*/ 890 w 1004"/>
              <a:gd name="T17" fmla="*/ 197 h 401"/>
              <a:gd name="T18" fmla="*/ 956 w 1004"/>
              <a:gd name="T19" fmla="*/ 113 h 401"/>
              <a:gd name="T20" fmla="*/ 1004 w 1004"/>
              <a:gd name="T21" fmla="*/ 47 h 401"/>
              <a:gd name="T22" fmla="*/ 998 w 1004"/>
              <a:gd name="T23" fmla="*/ 29 h 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004" h="401">
                <a:moveTo>
                  <a:pt x="8" y="17"/>
                </a:moveTo>
                <a:cubicBezTo>
                  <a:pt x="39" y="63"/>
                  <a:pt x="0" y="0"/>
                  <a:pt x="26" y="65"/>
                </a:cubicBezTo>
                <a:cubicBezTo>
                  <a:pt x="47" y="117"/>
                  <a:pt x="83" y="171"/>
                  <a:pt x="116" y="215"/>
                </a:cubicBezTo>
                <a:cubicBezTo>
                  <a:pt x="125" y="241"/>
                  <a:pt x="144" y="252"/>
                  <a:pt x="158" y="275"/>
                </a:cubicBezTo>
                <a:cubicBezTo>
                  <a:pt x="202" y="346"/>
                  <a:pt x="269" y="385"/>
                  <a:pt x="350" y="401"/>
                </a:cubicBezTo>
                <a:cubicBezTo>
                  <a:pt x="422" y="399"/>
                  <a:pt x="494" y="399"/>
                  <a:pt x="566" y="395"/>
                </a:cubicBezTo>
                <a:cubicBezTo>
                  <a:pt x="597" y="393"/>
                  <a:pt x="618" y="378"/>
                  <a:pt x="644" y="365"/>
                </a:cubicBezTo>
                <a:cubicBezTo>
                  <a:pt x="704" y="335"/>
                  <a:pt x="761" y="307"/>
                  <a:pt x="818" y="269"/>
                </a:cubicBezTo>
                <a:cubicBezTo>
                  <a:pt x="837" y="241"/>
                  <a:pt x="866" y="221"/>
                  <a:pt x="890" y="197"/>
                </a:cubicBezTo>
                <a:cubicBezTo>
                  <a:pt x="913" y="174"/>
                  <a:pt x="937" y="138"/>
                  <a:pt x="956" y="113"/>
                </a:cubicBezTo>
                <a:cubicBezTo>
                  <a:pt x="972" y="91"/>
                  <a:pt x="1004" y="47"/>
                  <a:pt x="1004" y="47"/>
                </a:cubicBezTo>
                <a:cubicBezTo>
                  <a:pt x="1002" y="41"/>
                  <a:pt x="998" y="29"/>
                  <a:pt x="998" y="29"/>
                </a:cubicBezTo>
              </a:path>
            </a:pathLst>
          </a:custGeom>
          <a:noFill/>
          <a:ln w="38100" cap="flat" cmpd="sng">
            <a:solidFill>
              <a:srgbClr val="0000FF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 anchor="ctr">
            <a:spAutoFit/>
          </a:bodyPr>
          <a:lstStyle/>
          <a:p>
            <a:endParaRPr lang="zh-CN" altLang="en-US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3594" name="Freeform 42"/>
          <p:cNvSpPr>
            <a:spLocks/>
          </p:cNvSpPr>
          <p:nvPr/>
        </p:nvSpPr>
        <p:spPr bwMode="auto">
          <a:xfrm>
            <a:off x="3000375" y="2399537"/>
            <a:ext cx="1495425" cy="452873"/>
          </a:xfrm>
          <a:custGeom>
            <a:avLst/>
            <a:gdLst>
              <a:gd name="T0" fmla="*/ 0 w 948"/>
              <a:gd name="T1" fmla="*/ 294 h 294"/>
              <a:gd name="T2" fmla="*/ 30 w 948"/>
              <a:gd name="T3" fmla="*/ 258 h 294"/>
              <a:gd name="T4" fmla="*/ 108 w 948"/>
              <a:gd name="T5" fmla="*/ 204 h 294"/>
              <a:gd name="T6" fmla="*/ 228 w 948"/>
              <a:gd name="T7" fmla="*/ 132 h 294"/>
              <a:gd name="T8" fmla="*/ 336 w 948"/>
              <a:gd name="T9" fmla="*/ 84 h 294"/>
              <a:gd name="T10" fmla="*/ 372 w 948"/>
              <a:gd name="T11" fmla="*/ 72 h 294"/>
              <a:gd name="T12" fmla="*/ 792 w 948"/>
              <a:gd name="T13" fmla="*/ 90 h 294"/>
              <a:gd name="T14" fmla="*/ 828 w 948"/>
              <a:gd name="T15" fmla="*/ 114 h 294"/>
              <a:gd name="T16" fmla="*/ 858 w 948"/>
              <a:gd name="T17" fmla="*/ 168 h 294"/>
              <a:gd name="T18" fmla="*/ 930 w 948"/>
              <a:gd name="T19" fmla="*/ 198 h 294"/>
              <a:gd name="T20" fmla="*/ 948 w 948"/>
              <a:gd name="T21" fmla="*/ 240 h 2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948" h="294">
                <a:moveTo>
                  <a:pt x="0" y="294"/>
                </a:moveTo>
                <a:cubicBezTo>
                  <a:pt x="11" y="283"/>
                  <a:pt x="19" y="269"/>
                  <a:pt x="30" y="258"/>
                </a:cubicBezTo>
                <a:cubicBezTo>
                  <a:pt x="53" y="235"/>
                  <a:pt x="82" y="222"/>
                  <a:pt x="108" y="204"/>
                </a:cubicBezTo>
                <a:cubicBezTo>
                  <a:pt x="144" y="178"/>
                  <a:pt x="185" y="150"/>
                  <a:pt x="228" y="132"/>
                </a:cubicBezTo>
                <a:cubicBezTo>
                  <a:pt x="265" y="116"/>
                  <a:pt x="298" y="97"/>
                  <a:pt x="336" y="84"/>
                </a:cubicBezTo>
                <a:cubicBezTo>
                  <a:pt x="348" y="80"/>
                  <a:pt x="372" y="72"/>
                  <a:pt x="372" y="72"/>
                </a:cubicBezTo>
                <a:cubicBezTo>
                  <a:pt x="512" y="74"/>
                  <a:pt x="684" y="0"/>
                  <a:pt x="792" y="90"/>
                </a:cubicBezTo>
                <a:cubicBezTo>
                  <a:pt x="822" y="115"/>
                  <a:pt x="796" y="103"/>
                  <a:pt x="828" y="114"/>
                </a:cubicBezTo>
                <a:cubicBezTo>
                  <a:pt x="837" y="127"/>
                  <a:pt x="845" y="160"/>
                  <a:pt x="858" y="168"/>
                </a:cubicBezTo>
                <a:cubicBezTo>
                  <a:pt x="881" y="182"/>
                  <a:pt x="907" y="183"/>
                  <a:pt x="930" y="198"/>
                </a:cubicBezTo>
                <a:cubicBezTo>
                  <a:pt x="939" y="212"/>
                  <a:pt x="948" y="223"/>
                  <a:pt x="948" y="240"/>
                </a:cubicBezTo>
              </a:path>
            </a:pathLst>
          </a:custGeom>
          <a:noFill/>
          <a:ln w="41275" cap="flat" cmpd="sng">
            <a:solidFill>
              <a:srgbClr val="FF00FF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 anchor="ctr">
            <a:spAutoFit/>
          </a:bodyPr>
          <a:lstStyle/>
          <a:p>
            <a:endParaRPr lang="zh-CN" altLang="en-US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3597" name="AutoShape 45"/>
          <p:cNvSpPr>
            <a:spLocks noChangeArrowheads="1"/>
          </p:cNvSpPr>
          <p:nvPr/>
        </p:nvSpPr>
        <p:spPr bwMode="auto">
          <a:xfrm>
            <a:off x="3505200" y="4800600"/>
            <a:ext cx="1752600" cy="609600"/>
          </a:xfrm>
          <a:prstGeom prst="wedgeRectCallout">
            <a:avLst>
              <a:gd name="adj1" fmla="val -68208"/>
              <a:gd name="adj2" fmla="val -287761"/>
            </a:avLst>
          </a:prstGeom>
          <a:solidFill>
            <a:srgbClr val="99CCFF"/>
          </a:solidFill>
          <a:ln w="222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r>
              <a:rPr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平行边</a:t>
            </a:r>
          </a:p>
        </p:txBody>
      </p:sp>
      <p:sp>
        <p:nvSpPr>
          <p:cNvPr id="23598" name="Text Box 46"/>
          <p:cNvSpPr txBox="1">
            <a:spLocks noChangeArrowheads="1"/>
          </p:cNvSpPr>
          <p:nvPr/>
        </p:nvSpPr>
        <p:spPr bwMode="auto">
          <a:xfrm>
            <a:off x="5497513" y="4738688"/>
            <a:ext cx="1512887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重数</a:t>
            </a:r>
          </a:p>
        </p:txBody>
      </p:sp>
      <p:pic>
        <p:nvPicPr>
          <p:cNvPr id="33" name="Picture 5" descr="STATBAR"/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791369"/>
            <a:ext cx="8551168" cy="46831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2357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2000" fill="hold"/>
                                        <p:tgtEl>
                                          <p:spTgt spid="2357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23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8" dur="500"/>
                                        <p:tgtEl>
                                          <p:spTgt spid="23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2" dur="2000" fill="hold"/>
                                        <p:tgtEl>
                                          <p:spTgt spid="2357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4" dur="2000" fill="hold"/>
                                        <p:tgtEl>
                                          <p:spTgt spid="2357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9" dur="500"/>
                                        <p:tgtEl>
                                          <p:spTgt spid="23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2" dur="500"/>
                                        <p:tgtEl>
                                          <p:spTgt spid="23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6" dur="2000" fill="hold"/>
                                        <p:tgtEl>
                                          <p:spTgt spid="2358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23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23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1" dur="80"/>
                                        <p:tgtEl>
                                          <p:spTgt spid="2358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2" dur="80"/>
                                        <p:tgtEl>
                                          <p:spTgt spid="2358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3" dur="80"/>
                                        <p:tgtEl>
                                          <p:spTgt spid="2358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58" dur="2000"/>
                                        <p:tgtEl>
                                          <p:spTgt spid="23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63" dur="2000"/>
                                        <p:tgtEl>
                                          <p:spTgt spid="23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8" dur="500"/>
                                        <p:tgtEl>
                                          <p:spTgt spid="23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96" grpId="0" animBg="1"/>
      <p:bldP spid="23584" grpId="0" animBg="1"/>
      <p:bldP spid="23572" grpId="0" animBg="1"/>
      <p:bldP spid="23573" grpId="0" animBg="1"/>
      <p:bldP spid="23574" grpId="0" animBg="1"/>
      <p:bldP spid="23575" grpId="0"/>
      <p:bldP spid="23576" grpId="0"/>
      <p:bldP spid="23577" grpId="0"/>
      <p:bldP spid="23578" grpId="0" animBg="1"/>
      <p:bldP spid="23579" grpId="0"/>
      <p:bldP spid="23581" grpId="0" animBg="1"/>
      <p:bldP spid="23585" grpId="0"/>
      <p:bldP spid="23587" grpId="0" animBg="1"/>
      <p:bldP spid="23597" grpId="0" animBg="1"/>
      <p:bldP spid="2359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5" name="Text Box 5"/>
          <p:cNvSpPr txBox="1">
            <a:spLocks noChangeArrowheads="1"/>
          </p:cNvSpPr>
          <p:nvPr/>
        </p:nvSpPr>
        <p:spPr bwMode="auto">
          <a:xfrm>
            <a:off x="60325" y="304800"/>
            <a:ext cx="321627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图的基本概念</a:t>
            </a:r>
          </a:p>
        </p:txBody>
      </p:sp>
      <p:sp>
        <p:nvSpPr>
          <p:cNvPr id="128006" name="Text Box 6"/>
          <p:cNvSpPr txBox="1">
            <a:spLocks noChangeArrowheads="1"/>
          </p:cNvSpPr>
          <p:nvPr/>
        </p:nvSpPr>
        <p:spPr bwMode="auto">
          <a:xfrm>
            <a:off x="609600" y="1143000"/>
            <a:ext cx="5638800" cy="541338"/>
          </a:xfrm>
          <a:prstGeom prst="rect">
            <a:avLst/>
          </a:prstGeom>
          <a:solidFill>
            <a:srgbClr val="CCFFCC"/>
          </a:solidFill>
          <a:ln w="22225" algn="ctr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/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多重图：含有平行边的图。</a:t>
            </a:r>
          </a:p>
        </p:txBody>
      </p:sp>
      <p:sp>
        <p:nvSpPr>
          <p:cNvPr id="128007" name="Text Box 7"/>
          <p:cNvSpPr txBox="1">
            <a:spLocks noChangeArrowheads="1"/>
          </p:cNvSpPr>
          <p:nvPr/>
        </p:nvSpPr>
        <p:spPr bwMode="auto">
          <a:xfrm>
            <a:off x="609600" y="2278063"/>
            <a:ext cx="6248400" cy="541337"/>
          </a:xfrm>
          <a:prstGeom prst="rect">
            <a:avLst/>
          </a:prstGeom>
          <a:solidFill>
            <a:srgbClr val="FFFF99"/>
          </a:solidFill>
          <a:ln w="22225" algn="ctr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pPr algn="l"/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简单图：不含有自环和平行边的图。</a:t>
            </a:r>
          </a:p>
        </p:txBody>
      </p:sp>
      <p:sp>
        <p:nvSpPr>
          <p:cNvPr id="128008" name="Text Box 8"/>
          <p:cNvSpPr txBox="1">
            <a:spLocks noChangeArrowheads="1"/>
          </p:cNvSpPr>
          <p:nvPr/>
        </p:nvSpPr>
        <p:spPr bwMode="auto">
          <a:xfrm>
            <a:off x="609600" y="3421063"/>
            <a:ext cx="6781800" cy="541337"/>
          </a:xfrm>
          <a:prstGeom prst="rect">
            <a:avLst/>
          </a:prstGeom>
          <a:solidFill>
            <a:srgbClr val="CCFFFF"/>
          </a:solidFill>
          <a:ln w="222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pPr algn="l"/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有限图：顶点集和边集均为有限集的图。</a:t>
            </a:r>
          </a:p>
        </p:txBody>
      </p:sp>
      <p:sp>
        <p:nvSpPr>
          <p:cNvPr id="128009" name="AutoShape 9"/>
          <p:cNvSpPr>
            <a:spLocks noChangeArrowheads="1"/>
          </p:cNvSpPr>
          <p:nvPr/>
        </p:nvSpPr>
        <p:spPr bwMode="auto">
          <a:xfrm>
            <a:off x="3276600" y="4648200"/>
            <a:ext cx="2209800" cy="762000"/>
          </a:xfrm>
          <a:prstGeom prst="wedgeRoundRectCallout">
            <a:avLst>
              <a:gd name="adj1" fmla="val -1940"/>
              <a:gd name="adj2" fmla="val -138750"/>
              <a:gd name="adj3" fmla="val 16667"/>
            </a:avLst>
          </a:prstGeom>
          <a:solidFill>
            <a:srgbClr val="FFCC99"/>
          </a:solidFill>
          <a:ln w="222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r>
              <a:rPr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无限图</a:t>
            </a:r>
          </a:p>
        </p:txBody>
      </p:sp>
      <p:pic>
        <p:nvPicPr>
          <p:cNvPr id="9" name="Picture 5" descr="STATBAR"/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791369"/>
            <a:ext cx="8551168" cy="46831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128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8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7" dur="80"/>
                                        <p:tgtEl>
                                          <p:spTgt spid="12800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8" dur="80"/>
                                        <p:tgtEl>
                                          <p:spTgt spid="12800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80"/>
                                        <p:tgtEl>
                                          <p:spTgt spid="12800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8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3" dur="2000" fill="hold"/>
                                        <p:tgtEl>
                                          <p:spTgt spid="12800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07" grpId="0" animBg="1"/>
      <p:bldP spid="128007" grpId="1" animBg="1"/>
      <p:bldP spid="128008" grpId="0" animBg="1"/>
      <p:bldP spid="12800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27" name="Text Box 19"/>
          <p:cNvSpPr txBox="1">
            <a:spLocks noChangeArrowheads="1"/>
          </p:cNvSpPr>
          <p:nvPr/>
        </p:nvSpPr>
        <p:spPr bwMode="auto">
          <a:xfrm>
            <a:off x="342900" y="381000"/>
            <a:ext cx="17145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zh-CN" altLang="en-US" sz="20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子图</a:t>
            </a:r>
          </a:p>
        </p:txBody>
      </p:sp>
      <p:grpSp>
        <p:nvGrpSpPr>
          <p:cNvPr id="119832" name="Group 24"/>
          <p:cNvGrpSpPr>
            <a:grpSpLocks/>
          </p:cNvGrpSpPr>
          <p:nvPr/>
        </p:nvGrpSpPr>
        <p:grpSpPr bwMode="auto">
          <a:xfrm>
            <a:off x="1141412" y="2514600"/>
            <a:ext cx="2649538" cy="2578100"/>
            <a:chOff x="528" y="1929"/>
            <a:chExt cx="1669" cy="1624"/>
          </a:xfrm>
        </p:grpSpPr>
        <p:sp>
          <p:nvSpPr>
            <p:cNvPr id="119833" name="Line 25"/>
            <p:cNvSpPr>
              <a:spLocks noChangeShapeType="1"/>
            </p:cNvSpPr>
            <p:nvPr/>
          </p:nvSpPr>
          <p:spPr bwMode="auto">
            <a:xfrm>
              <a:off x="912" y="3264"/>
              <a:ext cx="912" cy="0"/>
            </a:xfrm>
            <a:prstGeom prst="line">
              <a:avLst/>
            </a:prstGeom>
            <a:noFill/>
            <a:ln w="38100">
              <a:solidFill>
                <a:srgbClr val="00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19834" name="Group 26"/>
            <p:cNvGrpSpPr>
              <a:grpSpLocks/>
            </p:cNvGrpSpPr>
            <p:nvPr/>
          </p:nvGrpSpPr>
          <p:grpSpPr bwMode="auto">
            <a:xfrm>
              <a:off x="528" y="1929"/>
              <a:ext cx="1669" cy="1383"/>
              <a:chOff x="528" y="1929"/>
              <a:chExt cx="1669" cy="1383"/>
            </a:xfrm>
          </p:grpSpPr>
          <p:sp>
            <p:nvSpPr>
              <p:cNvPr id="119835" name="Text Box 27"/>
              <p:cNvSpPr txBox="1">
                <a:spLocks noChangeArrowheads="1"/>
              </p:cNvSpPr>
              <p:nvPr/>
            </p:nvSpPr>
            <p:spPr bwMode="auto">
              <a:xfrm>
                <a:off x="1261" y="1929"/>
                <a:ext cx="215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CN" sz="2800" b="1">
                    <a:latin typeface="Times New Roman" pitchFamily="18" charset="0"/>
                  </a:rPr>
                  <a:t>c</a:t>
                </a:r>
              </a:p>
            </p:txBody>
          </p:sp>
          <p:sp>
            <p:nvSpPr>
              <p:cNvPr id="119836" name="Text Box 28"/>
              <p:cNvSpPr txBox="1">
                <a:spLocks noChangeArrowheads="1"/>
              </p:cNvSpPr>
              <p:nvPr/>
            </p:nvSpPr>
            <p:spPr bwMode="auto">
              <a:xfrm>
                <a:off x="528" y="2832"/>
                <a:ext cx="228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CN" sz="2800" b="1">
                    <a:latin typeface="Times New Roman" pitchFamily="18" charset="0"/>
                  </a:rPr>
                  <a:t>a</a:t>
                </a:r>
              </a:p>
            </p:txBody>
          </p:sp>
          <p:sp>
            <p:nvSpPr>
              <p:cNvPr id="119837" name="Oval 29"/>
              <p:cNvSpPr>
                <a:spLocks noChangeArrowheads="1"/>
              </p:cNvSpPr>
              <p:nvPr/>
            </p:nvSpPr>
            <p:spPr bwMode="auto">
              <a:xfrm>
                <a:off x="1812" y="3168"/>
                <a:ext cx="96" cy="96"/>
              </a:xfrm>
              <a:prstGeom prst="ellipse">
                <a:avLst/>
              </a:prstGeom>
              <a:solidFill>
                <a:srgbClr val="0080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119838" name="Oval 30"/>
              <p:cNvSpPr>
                <a:spLocks noChangeArrowheads="1"/>
              </p:cNvSpPr>
              <p:nvPr/>
            </p:nvSpPr>
            <p:spPr bwMode="auto">
              <a:xfrm>
                <a:off x="804" y="3216"/>
                <a:ext cx="96" cy="96"/>
              </a:xfrm>
              <a:prstGeom prst="ellipse">
                <a:avLst/>
              </a:prstGeom>
              <a:solidFill>
                <a:srgbClr val="0080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119839" name="Text Box 31"/>
              <p:cNvSpPr txBox="1">
                <a:spLocks noChangeArrowheads="1"/>
              </p:cNvSpPr>
              <p:nvPr/>
            </p:nvSpPr>
            <p:spPr bwMode="auto">
              <a:xfrm>
                <a:off x="1956" y="2841"/>
                <a:ext cx="241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CN" sz="2800" b="1">
                    <a:latin typeface="Times New Roman" pitchFamily="18" charset="0"/>
                  </a:rPr>
                  <a:t>b</a:t>
                </a:r>
              </a:p>
            </p:txBody>
          </p:sp>
          <p:sp>
            <p:nvSpPr>
              <p:cNvPr id="119840" name="Oval 32"/>
              <p:cNvSpPr>
                <a:spLocks noChangeArrowheads="1"/>
              </p:cNvSpPr>
              <p:nvPr/>
            </p:nvSpPr>
            <p:spPr bwMode="auto">
              <a:xfrm>
                <a:off x="1296" y="2228"/>
                <a:ext cx="96" cy="96"/>
              </a:xfrm>
              <a:prstGeom prst="ellipse">
                <a:avLst/>
              </a:prstGeom>
              <a:solidFill>
                <a:srgbClr val="0080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119841" name="Line 33"/>
              <p:cNvSpPr>
                <a:spLocks noChangeShapeType="1"/>
              </p:cNvSpPr>
              <p:nvPr/>
            </p:nvSpPr>
            <p:spPr bwMode="auto">
              <a:xfrm>
                <a:off x="1380" y="2304"/>
                <a:ext cx="444" cy="864"/>
              </a:xfrm>
              <a:prstGeom prst="line">
                <a:avLst/>
              </a:prstGeom>
              <a:noFill/>
              <a:ln w="38100">
                <a:solidFill>
                  <a:srgbClr val="00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9842" name="Arc 34"/>
              <p:cNvSpPr>
                <a:spLocks/>
              </p:cNvSpPr>
              <p:nvPr/>
            </p:nvSpPr>
            <p:spPr bwMode="auto">
              <a:xfrm flipV="1">
                <a:off x="912" y="2304"/>
                <a:ext cx="432" cy="960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38100">
                <a:solidFill>
                  <a:srgbClr val="00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ot="10800000" wrap="none" anchor="ctr"/>
              <a:lstStyle/>
              <a:p>
                <a:endParaRPr lang="zh-CN" altLang="zh-CN"/>
              </a:p>
            </p:txBody>
          </p:sp>
          <p:sp>
            <p:nvSpPr>
              <p:cNvPr id="119843" name="Arc 35"/>
              <p:cNvSpPr>
                <a:spLocks/>
              </p:cNvSpPr>
              <p:nvPr/>
            </p:nvSpPr>
            <p:spPr bwMode="auto">
              <a:xfrm flipH="1">
                <a:off x="816" y="2256"/>
                <a:ext cx="480" cy="960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38100">
                <a:solidFill>
                  <a:srgbClr val="00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/>
              </a:p>
            </p:txBody>
          </p:sp>
        </p:grpSp>
        <p:sp>
          <p:nvSpPr>
            <p:cNvPr id="119844" name="Text Box 36"/>
            <p:cNvSpPr txBox="1">
              <a:spLocks noChangeArrowheads="1"/>
            </p:cNvSpPr>
            <p:nvPr/>
          </p:nvSpPr>
          <p:spPr bwMode="auto">
            <a:xfrm>
              <a:off x="1238" y="3322"/>
              <a:ext cx="28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b="1">
                  <a:solidFill>
                    <a:srgbClr val="0000FF"/>
                  </a:solidFill>
                  <a:latin typeface="Times New Roman" pitchFamily="18" charset="0"/>
                </a:rPr>
                <a:t>(1)</a:t>
              </a:r>
            </a:p>
          </p:txBody>
        </p:sp>
      </p:grpSp>
      <p:grpSp>
        <p:nvGrpSpPr>
          <p:cNvPr id="119845" name="Group 37"/>
          <p:cNvGrpSpPr>
            <a:grpSpLocks/>
          </p:cNvGrpSpPr>
          <p:nvPr/>
        </p:nvGrpSpPr>
        <p:grpSpPr bwMode="auto">
          <a:xfrm>
            <a:off x="3960812" y="2590801"/>
            <a:ext cx="1306513" cy="2424113"/>
            <a:chOff x="2268" y="1983"/>
            <a:chExt cx="823" cy="1527"/>
          </a:xfrm>
        </p:grpSpPr>
        <p:sp>
          <p:nvSpPr>
            <p:cNvPr id="119846" name="Text Box 38"/>
            <p:cNvSpPr txBox="1">
              <a:spLocks noChangeArrowheads="1"/>
            </p:cNvSpPr>
            <p:nvPr/>
          </p:nvSpPr>
          <p:spPr bwMode="auto">
            <a:xfrm>
              <a:off x="2904" y="1983"/>
              <a:ext cx="18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000" b="1"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119847" name="Text Box 39"/>
            <p:cNvSpPr txBox="1">
              <a:spLocks noChangeArrowheads="1"/>
            </p:cNvSpPr>
            <p:nvPr/>
          </p:nvSpPr>
          <p:spPr bwMode="auto">
            <a:xfrm>
              <a:off x="2268" y="3096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000" b="1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119848" name="Oval 40"/>
            <p:cNvSpPr>
              <a:spLocks noChangeArrowheads="1"/>
            </p:cNvSpPr>
            <p:nvPr/>
          </p:nvSpPr>
          <p:spPr bwMode="auto">
            <a:xfrm>
              <a:off x="2447" y="3207"/>
              <a:ext cx="96" cy="96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19849" name="Arc 41"/>
            <p:cNvSpPr>
              <a:spLocks/>
            </p:cNvSpPr>
            <p:nvPr/>
          </p:nvSpPr>
          <p:spPr bwMode="auto">
            <a:xfrm flipV="1">
              <a:off x="2555" y="2295"/>
              <a:ext cx="432" cy="96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8100">
              <a:solidFill>
                <a:srgbClr val="00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endParaRPr lang="zh-CN" altLang="zh-CN"/>
            </a:p>
          </p:txBody>
        </p:sp>
        <p:sp>
          <p:nvSpPr>
            <p:cNvPr id="119850" name="Arc 42"/>
            <p:cNvSpPr>
              <a:spLocks/>
            </p:cNvSpPr>
            <p:nvPr/>
          </p:nvSpPr>
          <p:spPr bwMode="auto">
            <a:xfrm flipH="1">
              <a:off x="2459" y="2247"/>
              <a:ext cx="480" cy="96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8100">
              <a:solidFill>
                <a:srgbClr val="00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19851" name="Oval 43"/>
            <p:cNvSpPr>
              <a:spLocks noChangeArrowheads="1"/>
            </p:cNvSpPr>
            <p:nvPr/>
          </p:nvSpPr>
          <p:spPr bwMode="auto">
            <a:xfrm>
              <a:off x="2928" y="2208"/>
              <a:ext cx="96" cy="96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19852" name="Text Box 44"/>
            <p:cNvSpPr txBox="1">
              <a:spLocks noChangeArrowheads="1"/>
            </p:cNvSpPr>
            <p:nvPr/>
          </p:nvSpPr>
          <p:spPr bwMode="auto">
            <a:xfrm>
              <a:off x="2657" y="3279"/>
              <a:ext cx="28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b="1" dirty="0">
                  <a:solidFill>
                    <a:srgbClr val="0000FF"/>
                  </a:solidFill>
                  <a:latin typeface="Times New Roman" pitchFamily="18" charset="0"/>
                </a:rPr>
                <a:t>(2)</a:t>
              </a:r>
            </a:p>
          </p:txBody>
        </p:sp>
      </p:grpSp>
      <p:grpSp>
        <p:nvGrpSpPr>
          <p:cNvPr id="119853" name="Group 45"/>
          <p:cNvGrpSpPr>
            <a:grpSpLocks/>
          </p:cNvGrpSpPr>
          <p:nvPr/>
        </p:nvGrpSpPr>
        <p:grpSpPr bwMode="auto">
          <a:xfrm>
            <a:off x="5942012" y="2628901"/>
            <a:ext cx="2135188" cy="2386013"/>
            <a:chOff x="3996" y="1983"/>
            <a:chExt cx="1345" cy="1503"/>
          </a:xfrm>
        </p:grpSpPr>
        <p:sp>
          <p:nvSpPr>
            <p:cNvPr id="119854" name="Oval 46"/>
            <p:cNvSpPr>
              <a:spLocks noChangeArrowheads="1"/>
            </p:cNvSpPr>
            <p:nvPr/>
          </p:nvSpPr>
          <p:spPr bwMode="auto">
            <a:xfrm>
              <a:off x="5183" y="3159"/>
              <a:ext cx="96" cy="96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  <p:grpSp>
          <p:nvGrpSpPr>
            <p:cNvPr id="119855" name="Group 47"/>
            <p:cNvGrpSpPr>
              <a:grpSpLocks/>
            </p:cNvGrpSpPr>
            <p:nvPr/>
          </p:nvGrpSpPr>
          <p:grpSpPr bwMode="auto">
            <a:xfrm>
              <a:off x="3996" y="1983"/>
              <a:ext cx="1345" cy="1503"/>
              <a:chOff x="3996" y="1983"/>
              <a:chExt cx="1345" cy="1503"/>
            </a:xfrm>
          </p:grpSpPr>
          <p:sp>
            <p:nvSpPr>
              <p:cNvPr id="119856" name="Line 48"/>
              <p:cNvSpPr>
                <a:spLocks noChangeShapeType="1"/>
              </p:cNvSpPr>
              <p:nvPr/>
            </p:nvSpPr>
            <p:spPr bwMode="auto">
              <a:xfrm>
                <a:off x="4283" y="3255"/>
                <a:ext cx="912" cy="0"/>
              </a:xfrm>
              <a:prstGeom prst="line">
                <a:avLst/>
              </a:prstGeom>
              <a:noFill/>
              <a:ln w="38100">
                <a:solidFill>
                  <a:srgbClr val="00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19857" name="Group 49"/>
              <p:cNvGrpSpPr>
                <a:grpSpLocks/>
              </p:cNvGrpSpPr>
              <p:nvPr/>
            </p:nvGrpSpPr>
            <p:grpSpPr bwMode="auto">
              <a:xfrm>
                <a:off x="3996" y="1983"/>
                <a:ext cx="1345" cy="1503"/>
                <a:chOff x="3996" y="1983"/>
                <a:chExt cx="1345" cy="1503"/>
              </a:xfrm>
            </p:grpSpPr>
            <p:sp>
              <p:nvSpPr>
                <p:cNvPr id="119858" name="Text Box 50"/>
                <p:cNvSpPr txBox="1">
                  <a:spLocks noChangeArrowheads="1"/>
                </p:cNvSpPr>
                <p:nvPr/>
              </p:nvSpPr>
              <p:spPr bwMode="auto">
                <a:xfrm>
                  <a:off x="4632" y="1983"/>
                  <a:ext cx="187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altLang="zh-CN" sz="2000" b="1">
                      <a:latin typeface="Times New Roman" pitchFamily="18" charset="0"/>
                    </a:rPr>
                    <a:t>c</a:t>
                  </a:r>
                </a:p>
              </p:txBody>
            </p:sp>
            <p:sp>
              <p:nvSpPr>
                <p:cNvPr id="119859" name="Text Box 51"/>
                <p:cNvSpPr txBox="1">
                  <a:spLocks noChangeArrowheads="1"/>
                </p:cNvSpPr>
                <p:nvPr/>
              </p:nvSpPr>
              <p:spPr bwMode="auto">
                <a:xfrm>
                  <a:off x="3996" y="3144"/>
                  <a:ext cx="19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altLang="zh-CN" sz="2000" b="1">
                      <a:latin typeface="Times New Roman" pitchFamily="18" charset="0"/>
                    </a:rPr>
                    <a:t>a</a:t>
                  </a:r>
                </a:p>
              </p:txBody>
            </p:sp>
            <p:sp>
              <p:nvSpPr>
                <p:cNvPr id="119860" name="Oval 52"/>
                <p:cNvSpPr>
                  <a:spLocks noChangeArrowheads="1"/>
                </p:cNvSpPr>
                <p:nvPr/>
              </p:nvSpPr>
              <p:spPr bwMode="auto">
                <a:xfrm>
                  <a:off x="4175" y="3207"/>
                  <a:ext cx="96" cy="96"/>
                </a:xfrm>
                <a:prstGeom prst="ellipse">
                  <a:avLst/>
                </a:prstGeom>
                <a:solidFill>
                  <a:srgbClr val="008000"/>
                </a:solidFill>
                <a:ln w="9525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zh-CN"/>
                </a:p>
              </p:txBody>
            </p:sp>
            <p:sp>
              <p:nvSpPr>
                <p:cNvPr id="119861" name="Text Box 53"/>
                <p:cNvSpPr txBox="1">
                  <a:spLocks noChangeArrowheads="1"/>
                </p:cNvSpPr>
                <p:nvPr/>
              </p:nvSpPr>
              <p:spPr bwMode="auto">
                <a:xfrm>
                  <a:off x="5136" y="2952"/>
                  <a:ext cx="205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altLang="zh-CN" sz="2000" b="1">
                      <a:latin typeface="Times New Roman" pitchFamily="18" charset="0"/>
                    </a:rPr>
                    <a:t>b</a:t>
                  </a:r>
                </a:p>
              </p:txBody>
            </p:sp>
            <p:sp>
              <p:nvSpPr>
                <p:cNvPr id="119862" name="Line 54"/>
                <p:cNvSpPr>
                  <a:spLocks noChangeShapeType="1"/>
                </p:cNvSpPr>
                <p:nvPr/>
              </p:nvSpPr>
              <p:spPr bwMode="auto">
                <a:xfrm>
                  <a:off x="4751" y="2295"/>
                  <a:ext cx="444" cy="864"/>
                </a:xfrm>
                <a:prstGeom prst="line">
                  <a:avLst/>
                </a:prstGeom>
                <a:noFill/>
                <a:ln w="38100">
                  <a:solidFill>
                    <a:srgbClr val="0033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9863" name="Arc 55"/>
                <p:cNvSpPr>
                  <a:spLocks/>
                </p:cNvSpPr>
                <p:nvPr/>
              </p:nvSpPr>
              <p:spPr bwMode="auto">
                <a:xfrm flipH="1">
                  <a:off x="4187" y="2247"/>
                  <a:ext cx="480" cy="960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38100">
                  <a:solidFill>
                    <a:srgbClr val="0033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zh-CN"/>
                </a:p>
              </p:txBody>
            </p:sp>
            <p:sp>
              <p:nvSpPr>
                <p:cNvPr id="119864" name="Oval 56"/>
                <p:cNvSpPr>
                  <a:spLocks noChangeArrowheads="1"/>
                </p:cNvSpPr>
                <p:nvPr/>
              </p:nvSpPr>
              <p:spPr bwMode="auto">
                <a:xfrm>
                  <a:off x="4656" y="2208"/>
                  <a:ext cx="96" cy="96"/>
                </a:xfrm>
                <a:prstGeom prst="ellipse">
                  <a:avLst/>
                </a:prstGeom>
                <a:solidFill>
                  <a:srgbClr val="008000"/>
                </a:solidFill>
                <a:ln w="9525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zh-CN"/>
                </a:p>
              </p:txBody>
            </p:sp>
            <p:sp>
              <p:nvSpPr>
                <p:cNvPr id="119865" name="Text Box 57"/>
                <p:cNvSpPr txBox="1">
                  <a:spLocks noChangeArrowheads="1"/>
                </p:cNvSpPr>
                <p:nvPr/>
              </p:nvSpPr>
              <p:spPr bwMode="auto">
                <a:xfrm>
                  <a:off x="4577" y="3255"/>
                  <a:ext cx="284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33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altLang="zh-CN" b="1">
                      <a:solidFill>
                        <a:srgbClr val="0000FF"/>
                      </a:solidFill>
                      <a:latin typeface="Times New Roman" pitchFamily="18" charset="0"/>
                    </a:rPr>
                    <a:t>(3)</a:t>
                  </a:r>
                </a:p>
              </p:txBody>
            </p:sp>
          </p:grpSp>
        </p:grpSp>
      </p:grpSp>
      <p:sp>
        <p:nvSpPr>
          <p:cNvPr id="119866" name="Rectangle 58"/>
          <p:cNvSpPr>
            <a:spLocks noChangeArrowheads="1"/>
          </p:cNvSpPr>
          <p:nvPr/>
        </p:nvSpPr>
        <p:spPr bwMode="auto">
          <a:xfrm>
            <a:off x="0" y="33337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zh-CN"/>
          </a:p>
        </p:txBody>
      </p:sp>
      <p:pic>
        <p:nvPicPr>
          <p:cNvPr id="42" name="Picture 5" descr="STATBAR"/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791369"/>
            <a:ext cx="8551168" cy="46831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533400" y="609600"/>
                <a:ext cx="7299562" cy="16980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>
                  <a:lnSpc>
                    <a:spcPct val="200000"/>
                  </a:lnSpc>
                </a:pPr>
                <a:r>
                  <a:rPr lang="zh-CN" altLang="en-US" sz="2800" b="1" dirty="0">
                    <a:solidFill>
                      <a:srgbClr val="0000FF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子图</a:t>
                </a:r>
                <a:r>
                  <a:rPr lang="zh-CN" altLang="en-US" sz="2800" b="1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：图</a:t>
                </a:r>
                <a14:m>
                  <m:oMath xmlns:m="http://schemas.openxmlformats.org/officeDocument/2006/math">
                    <m:r>
                      <a:rPr lang="en-US" altLang="zh-CN" sz="2800" b="1" i="1" smtClean="0">
                        <a:latin typeface="Cambria Math"/>
                        <a:ea typeface="华文楷体" panose="02010600040101010101" pitchFamily="2" charset="-122"/>
                      </a:rPr>
                      <m:t>𝑮</m:t>
                    </m:r>
                    <m:r>
                      <a:rPr lang="en-US" altLang="zh-CN" sz="2800" b="1" i="1" smtClean="0">
                        <a:latin typeface="Cambria Math"/>
                        <a:ea typeface="华文楷体" panose="02010600040101010101" pitchFamily="2" charset="-122"/>
                      </a:rPr>
                      <m:t>=(</m:t>
                    </m:r>
                    <m:r>
                      <a:rPr lang="en-US" altLang="zh-CN" sz="2800" b="1" i="1" smtClean="0">
                        <a:latin typeface="Cambria Math"/>
                        <a:ea typeface="华文楷体" panose="02010600040101010101" pitchFamily="2" charset="-122"/>
                      </a:rPr>
                      <m:t>𝑽</m:t>
                    </m:r>
                    <m:r>
                      <a:rPr lang="en-US" altLang="zh-CN" sz="2800" b="1" i="1" smtClean="0">
                        <a:latin typeface="Cambria Math"/>
                        <a:ea typeface="华文楷体" panose="02010600040101010101" pitchFamily="2" charset="-122"/>
                      </a:rPr>
                      <m:t>,</m:t>
                    </m:r>
                    <m:r>
                      <a:rPr lang="en-US" altLang="zh-CN" sz="2800" b="1" i="1" smtClean="0">
                        <a:latin typeface="Cambria Math"/>
                        <a:ea typeface="华文楷体" panose="02010600040101010101" pitchFamily="2" charset="-122"/>
                      </a:rPr>
                      <m:t>𝑬</m:t>
                    </m:r>
                    <m:r>
                      <a:rPr lang="en-US" altLang="zh-CN" sz="2800" b="1" i="1" smtClean="0">
                        <a:latin typeface="Cambria Math"/>
                        <a:ea typeface="华文楷体" panose="02010600040101010101" pitchFamily="2" charset="-122"/>
                      </a:rPr>
                      <m:t>)</m:t>
                    </m:r>
                  </m:oMath>
                </a14:m>
                <a:r>
                  <a:rPr lang="zh-CN" altLang="en-US" sz="2800" b="1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与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b="1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pPr>
                      <m:e>
                        <m:r>
                          <a:rPr lang="en-US" altLang="zh-CN" sz="2800" b="1" i="1" dirty="0" smtClean="0">
                            <a:latin typeface="Cambria Math"/>
                            <a:ea typeface="华文楷体" panose="02010600040101010101" pitchFamily="2" charset="-122"/>
                          </a:rPr>
                          <m:t>𝑮</m:t>
                        </m:r>
                      </m:e>
                      <m:sup>
                        <m:r>
                          <a:rPr lang="en-US" altLang="zh-CN" sz="2800" b="1" i="1" dirty="0" smtClean="0">
                            <a:latin typeface="Cambria Math"/>
                            <a:ea typeface="华文楷体" panose="02010600040101010101" pitchFamily="2" charset="-122"/>
                          </a:rPr>
                          <m:t>′</m:t>
                        </m:r>
                      </m:sup>
                    </m:sSup>
                    <m:r>
                      <a:rPr lang="en-US" altLang="zh-CN" sz="2800" b="1" i="1" dirty="0" smtClean="0">
                        <a:latin typeface="Cambria Math"/>
                        <a:ea typeface="华文楷体" panose="02010600040101010101" pitchFamily="2" charset="-122"/>
                      </a:rPr>
                      <m:t>=(</m:t>
                    </m:r>
                    <m:sSup>
                      <m:sSupPr>
                        <m:ctrlPr>
                          <a:rPr lang="en-US" altLang="zh-CN" sz="2800" b="1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pPr>
                      <m:e>
                        <m:r>
                          <a:rPr lang="en-US" altLang="zh-CN" sz="2800" b="1" i="1" dirty="0" smtClean="0">
                            <a:latin typeface="Cambria Math"/>
                            <a:ea typeface="华文楷体" panose="02010600040101010101" pitchFamily="2" charset="-122"/>
                          </a:rPr>
                          <m:t>𝑽</m:t>
                        </m:r>
                      </m:e>
                      <m:sup>
                        <m:r>
                          <a:rPr lang="en-US" altLang="zh-CN" sz="2800" b="1" i="1" dirty="0" smtClean="0">
                            <a:latin typeface="Cambria Math"/>
                            <a:ea typeface="华文楷体" panose="02010600040101010101" pitchFamily="2" charset="-122"/>
                          </a:rPr>
                          <m:t>′</m:t>
                        </m:r>
                      </m:sup>
                    </m:sSup>
                    <m:r>
                      <a:rPr lang="en-US" altLang="zh-CN" sz="2800" b="1" i="1" dirty="0" smtClean="0">
                        <a:latin typeface="Cambria Math"/>
                        <a:ea typeface="华文楷体" panose="02010600040101010101" pitchFamily="2" charset="-122"/>
                      </a:rPr>
                      <m:t>,</m:t>
                    </m:r>
                    <m:sSup>
                      <m:sSupPr>
                        <m:ctrlPr>
                          <a:rPr lang="en-US" altLang="zh-CN" sz="2800" b="1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pPr>
                      <m:e>
                        <m:r>
                          <a:rPr lang="en-US" altLang="zh-CN" sz="2800" b="1" i="1" dirty="0" smtClean="0">
                            <a:latin typeface="Cambria Math"/>
                            <a:ea typeface="华文楷体" panose="02010600040101010101" pitchFamily="2" charset="-122"/>
                          </a:rPr>
                          <m:t>𝑬</m:t>
                        </m:r>
                      </m:e>
                      <m:sup>
                        <m:r>
                          <a:rPr lang="en-US" altLang="zh-CN" sz="2800" b="1" i="1" dirty="0" smtClean="0">
                            <a:latin typeface="Cambria Math"/>
                            <a:ea typeface="华文楷体" panose="02010600040101010101" pitchFamily="2" charset="-122"/>
                          </a:rPr>
                          <m:t>′</m:t>
                        </m:r>
                      </m:sup>
                    </m:sSup>
                    <m:r>
                      <a:rPr lang="en-US" altLang="zh-CN" sz="2800" b="1" i="1" dirty="0" smtClean="0">
                        <a:latin typeface="Cambria Math"/>
                        <a:ea typeface="华文楷体" panose="02010600040101010101" pitchFamily="2" charset="-122"/>
                      </a:rPr>
                      <m:t>)</m:t>
                    </m:r>
                  </m:oMath>
                </a14:m>
                <a:r>
                  <a:rPr lang="zh-CN" altLang="en-US" sz="2800" b="1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，</a:t>
                </a:r>
                <a:endParaRPr lang="en-US" altLang="zh-CN" sz="2800" b="1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>
                  <a:lnSpc>
                    <a:spcPct val="200000"/>
                  </a:lnSpc>
                </a:pPr>
                <a:r>
                  <a:rPr lang="zh-CN" altLang="en-US" sz="2800" b="1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如果有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b="1" i="1" dirty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pPr>
                      <m:e>
                        <m:r>
                          <a:rPr lang="en-US" altLang="zh-CN" sz="2800" b="1" i="1" dirty="0">
                            <a:latin typeface="Cambria Math"/>
                            <a:ea typeface="华文楷体" panose="02010600040101010101" pitchFamily="2" charset="-122"/>
                          </a:rPr>
                          <m:t>𝑽</m:t>
                        </m:r>
                      </m:e>
                      <m:sup>
                        <m:r>
                          <a:rPr lang="en-US" altLang="zh-CN" sz="2800" b="1" i="1" dirty="0">
                            <a:latin typeface="Cambria Math"/>
                            <a:ea typeface="华文楷体" panose="02010600040101010101" pitchFamily="2" charset="-122"/>
                          </a:rPr>
                          <m:t>′</m:t>
                        </m:r>
                      </m:sup>
                    </m:sSup>
                    <m:r>
                      <a:rPr lang="en-US" altLang="zh-CN" sz="2800" b="1" i="1" dirty="0" smtClean="0">
                        <a:latin typeface="Cambria Math"/>
                        <a:ea typeface="Cambria Math"/>
                      </a:rPr>
                      <m:t>⊆</m:t>
                    </m:r>
                    <m:r>
                      <a:rPr lang="en-US" altLang="zh-CN" sz="2800" b="1" i="1" dirty="0" smtClean="0">
                        <a:latin typeface="Cambria Math"/>
                        <a:ea typeface="Cambria Math"/>
                      </a:rPr>
                      <m:t>𝑽</m:t>
                    </m:r>
                  </m:oMath>
                </a14:m>
                <a:r>
                  <a:rPr lang="zh-CN" altLang="en-US" sz="2800" b="1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及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b="1" i="1" dirty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pPr>
                      <m:e>
                        <m:r>
                          <a:rPr lang="en-US" altLang="zh-CN" sz="2800" b="1" i="1" dirty="0" smtClean="0">
                            <a:latin typeface="Cambria Math"/>
                            <a:ea typeface="华文楷体" panose="02010600040101010101" pitchFamily="2" charset="-122"/>
                          </a:rPr>
                          <m:t>𝑬</m:t>
                        </m:r>
                      </m:e>
                      <m:sup>
                        <m:r>
                          <a:rPr lang="en-US" altLang="zh-CN" sz="2800" b="1" i="1" dirty="0">
                            <a:latin typeface="Cambria Math"/>
                            <a:ea typeface="华文楷体" panose="02010600040101010101" pitchFamily="2" charset="-122"/>
                          </a:rPr>
                          <m:t>′</m:t>
                        </m:r>
                      </m:sup>
                    </m:sSup>
                    <m:r>
                      <a:rPr lang="en-US" altLang="zh-CN" sz="2800" b="1" i="1" dirty="0">
                        <a:latin typeface="Cambria Math"/>
                        <a:ea typeface="Cambria Math"/>
                      </a:rPr>
                      <m:t>⊆</m:t>
                    </m:r>
                    <m:r>
                      <a:rPr lang="en-US" altLang="zh-CN" sz="2800" b="1" i="1" dirty="0" smtClean="0">
                        <a:latin typeface="Cambria Math"/>
                        <a:ea typeface="Cambria Math"/>
                      </a:rPr>
                      <m:t>𝑬</m:t>
                    </m:r>
                    <m:r>
                      <a:rPr lang="en-US" altLang="zh-CN" sz="2800" b="1" i="1" dirty="0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zh-CN" altLang="en-US" sz="2800" b="1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，则称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b="1" i="1" dirty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pPr>
                      <m:e>
                        <m:r>
                          <a:rPr lang="en-US" altLang="zh-CN" sz="2800" b="1" i="1" dirty="0">
                            <a:latin typeface="Cambria Math"/>
                            <a:ea typeface="华文楷体" panose="02010600040101010101" pitchFamily="2" charset="-122"/>
                          </a:rPr>
                          <m:t>𝑮</m:t>
                        </m:r>
                      </m:e>
                      <m:sup>
                        <m:r>
                          <a:rPr lang="en-US" altLang="zh-CN" sz="2800" b="1" i="1" dirty="0">
                            <a:latin typeface="Cambria Math"/>
                            <a:ea typeface="华文楷体" panose="02010600040101010101" pitchFamily="2" charset="-122"/>
                          </a:rPr>
                          <m:t>′</m:t>
                        </m:r>
                      </m:sup>
                    </m:sSup>
                  </m:oMath>
                </a14:m>
                <a:r>
                  <a:rPr lang="zh-CN" altLang="en-US" sz="2800" b="1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sz="2800" b="1" i="1">
                        <a:latin typeface="Cambria Math"/>
                        <a:ea typeface="华文楷体" panose="02010600040101010101" pitchFamily="2" charset="-122"/>
                      </a:rPr>
                      <m:t>𝑮</m:t>
                    </m:r>
                  </m:oMath>
                </a14:m>
                <a:r>
                  <a:rPr lang="zh-CN" altLang="en-US" sz="2800" b="1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的子图。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609600"/>
                <a:ext cx="7299562" cy="1698094"/>
              </a:xfrm>
              <a:prstGeom prst="rect">
                <a:avLst/>
              </a:prstGeom>
              <a:blipFill rotWithShape="1">
                <a:blip r:embed="rId3"/>
                <a:stretch>
                  <a:fillRect l="-1754" r="-1003" b="-89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9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119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98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98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294" name="Group 6"/>
          <p:cNvGrpSpPr>
            <a:grpSpLocks/>
          </p:cNvGrpSpPr>
          <p:nvPr/>
        </p:nvGrpSpPr>
        <p:grpSpPr bwMode="auto">
          <a:xfrm>
            <a:off x="762000" y="693737"/>
            <a:ext cx="2652713" cy="2735263"/>
            <a:chOff x="528" y="1929"/>
            <a:chExt cx="1671" cy="1723"/>
          </a:xfrm>
        </p:grpSpPr>
        <p:sp>
          <p:nvSpPr>
            <p:cNvPr id="140295" name="Line 7"/>
            <p:cNvSpPr>
              <a:spLocks noChangeShapeType="1"/>
            </p:cNvSpPr>
            <p:nvPr/>
          </p:nvSpPr>
          <p:spPr bwMode="auto">
            <a:xfrm>
              <a:off x="912" y="3264"/>
              <a:ext cx="912" cy="0"/>
            </a:xfrm>
            <a:prstGeom prst="line">
              <a:avLst/>
            </a:prstGeom>
            <a:noFill/>
            <a:ln w="38100">
              <a:solidFill>
                <a:srgbClr val="00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140296" name="Group 8"/>
            <p:cNvGrpSpPr>
              <a:grpSpLocks/>
            </p:cNvGrpSpPr>
            <p:nvPr/>
          </p:nvGrpSpPr>
          <p:grpSpPr bwMode="auto">
            <a:xfrm>
              <a:off x="528" y="1929"/>
              <a:ext cx="1671" cy="1383"/>
              <a:chOff x="528" y="1929"/>
              <a:chExt cx="1671" cy="1383"/>
            </a:xfrm>
          </p:grpSpPr>
          <p:sp>
            <p:nvSpPr>
              <p:cNvPr id="140297" name="Text Box 9"/>
              <p:cNvSpPr txBox="1">
                <a:spLocks noChangeArrowheads="1"/>
              </p:cNvSpPr>
              <p:nvPr/>
            </p:nvSpPr>
            <p:spPr bwMode="auto">
              <a:xfrm>
                <a:off x="1261" y="1929"/>
                <a:ext cx="215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CN" sz="2800" b="1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c</a:t>
                </a:r>
              </a:p>
            </p:txBody>
          </p:sp>
          <p:sp>
            <p:nvSpPr>
              <p:cNvPr id="140298" name="Text Box 10"/>
              <p:cNvSpPr txBox="1">
                <a:spLocks noChangeArrowheads="1"/>
              </p:cNvSpPr>
              <p:nvPr/>
            </p:nvSpPr>
            <p:spPr bwMode="auto">
              <a:xfrm>
                <a:off x="528" y="2832"/>
                <a:ext cx="229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CN" sz="2800" b="1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a</a:t>
                </a:r>
              </a:p>
            </p:txBody>
          </p:sp>
          <p:sp>
            <p:nvSpPr>
              <p:cNvPr id="140299" name="Oval 11"/>
              <p:cNvSpPr>
                <a:spLocks noChangeArrowheads="1"/>
              </p:cNvSpPr>
              <p:nvPr/>
            </p:nvSpPr>
            <p:spPr bwMode="auto">
              <a:xfrm>
                <a:off x="1812" y="3168"/>
                <a:ext cx="96" cy="96"/>
              </a:xfrm>
              <a:prstGeom prst="ellipse">
                <a:avLst/>
              </a:prstGeom>
              <a:solidFill>
                <a:srgbClr val="0080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 sz="2800" b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0300" name="Oval 12"/>
              <p:cNvSpPr>
                <a:spLocks noChangeArrowheads="1"/>
              </p:cNvSpPr>
              <p:nvPr/>
            </p:nvSpPr>
            <p:spPr bwMode="auto">
              <a:xfrm>
                <a:off x="804" y="3216"/>
                <a:ext cx="96" cy="96"/>
              </a:xfrm>
              <a:prstGeom prst="ellipse">
                <a:avLst/>
              </a:prstGeom>
              <a:solidFill>
                <a:srgbClr val="0080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 sz="2800" b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0301" name="Text Box 13"/>
              <p:cNvSpPr txBox="1">
                <a:spLocks noChangeArrowheads="1"/>
              </p:cNvSpPr>
              <p:nvPr/>
            </p:nvSpPr>
            <p:spPr bwMode="auto">
              <a:xfrm>
                <a:off x="1956" y="2841"/>
                <a:ext cx="243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CN" sz="2800" b="1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b</a:t>
                </a:r>
              </a:p>
            </p:txBody>
          </p:sp>
          <p:sp>
            <p:nvSpPr>
              <p:cNvPr id="140302" name="Oval 14"/>
              <p:cNvSpPr>
                <a:spLocks noChangeArrowheads="1"/>
              </p:cNvSpPr>
              <p:nvPr/>
            </p:nvSpPr>
            <p:spPr bwMode="auto">
              <a:xfrm>
                <a:off x="1296" y="2228"/>
                <a:ext cx="96" cy="96"/>
              </a:xfrm>
              <a:prstGeom prst="ellipse">
                <a:avLst/>
              </a:prstGeom>
              <a:solidFill>
                <a:srgbClr val="0080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 sz="2800" b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0303" name="Line 15"/>
              <p:cNvSpPr>
                <a:spLocks noChangeShapeType="1"/>
              </p:cNvSpPr>
              <p:nvPr/>
            </p:nvSpPr>
            <p:spPr bwMode="auto">
              <a:xfrm>
                <a:off x="1380" y="2304"/>
                <a:ext cx="444" cy="864"/>
              </a:xfrm>
              <a:prstGeom prst="line">
                <a:avLst/>
              </a:prstGeom>
              <a:noFill/>
              <a:ln w="38100">
                <a:solidFill>
                  <a:srgbClr val="00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2800" b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0304" name="Arc 16"/>
              <p:cNvSpPr>
                <a:spLocks/>
              </p:cNvSpPr>
              <p:nvPr/>
            </p:nvSpPr>
            <p:spPr bwMode="auto">
              <a:xfrm flipV="1">
                <a:off x="912" y="2304"/>
                <a:ext cx="432" cy="960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38100">
                <a:solidFill>
                  <a:srgbClr val="00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ot="10800000" wrap="none" anchor="ctr"/>
              <a:lstStyle/>
              <a:p>
                <a:endParaRPr lang="zh-CN" altLang="zh-CN" sz="2800" b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0305" name="Arc 17"/>
              <p:cNvSpPr>
                <a:spLocks/>
              </p:cNvSpPr>
              <p:nvPr/>
            </p:nvSpPr>
            <p:spPr bwMode="auto">
              <a:xfrm flipH="1">
                <a:off x="816" y="2256"/>
                <a:ext cx="480" cy="960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38100">
                <a:solidFill>
                  <a:srgbClr val="00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 sz="2800" b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40306" name="Text Box 18"/>
            <p:cNvSpPr txBox="1">
              <a:spLocks noChangeArrowheads="1"/>
            </p:cNvSpPr>
            <p:nvPr/>
          </p:nvSpPr>
          <p:spPr bwMode="auto">
            <a:xfrm>
              <a:off x="1238" y="3322"/>
              <a:ext cx="381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800" b="1">
                  <a:solidFill>
                    <a:srgbClr val="0000FF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(1)</a:t>
              </a:r>
            </a:p>
          </p:txBody>
        </p:sp>
      </p:grpSp>
      <p:grpSp>
        <p:nvGrpSpPr>
          <p:cNvPr id="140307" name="Group 19"/>
          <p:cNvGrpSpPr>
            <a:grpSpLocks/>
          </p:cNvGrpSpPr>
          <p:nvPr/>
        </p:nvGrpSpPr>
        <p:grpSpPr bwMode="auto">
          <a:xfrm>
            <a:off x="3581401" y="609600"/>
            <a:ext cx="1352551" cy="2633663"/>
            <a:chOff x="2268" y="1983"/>
            <a:chExt cx="852" cy="1659"/>
          </a:xfrm>
        </p:grpSpPr>
        <p:sp>
          <p:nvSpPr>
            <p:cNvPr id="140308" name="Text Box 20"/>
            <p:cNvSpPr txBox="1">
              <a:spLocks noChangeArrowheads="1"/>
            </p:cNvSpPr>
            <p:nvPr/>
          </p:nvSpPr>
          <p:spPr bwMode="auto">
            <a:xfrm>
              <a:off x="2904" y="1983"/>
              <a:ext cx="21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800" b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140309" name="Text Box 21"/>
            <p:cNvSpPr txBox="1">
              <a:spLocks noChangeArrowheads="1"/>
            </p:cNvSpPr>
            <p:nvPr/>
          </p:nvSpPr>
          <p:spPr bwMode="auto">
            <a:xfrm>
              <a:off x="2268" y="3096"/>
              <a:ext cx="22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800" b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140310" name="Oval 22"/>
            <p:cNvSpPr>
              <a:spLocks noChangeArrowheads="1"/>
            </p:cNvSpPr>
            <p:nvPr/>
          </p:nvSpPr>
          <p:spPr bwMode="auto">
            <a:xfrm>
              <a:off x="2447" y="3207"/>
              <a:ext cx="96" cy="96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0311" name="Arc 23"/>
            <p:cNvSpPr>
              <a:spLocks/>
            </p:cNvSpPr>
            <p:nvPr/>
          </p:nvSpPr>
          <p:spPr bwMode="auto">
            <a:xfrm flipV="1">
              <a:off x="2555" y="2295"/>
              <a:ext cx="432" cy="96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8100">
              <a:solidFill>
                <a:srgbClr val="00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endParaRPr lang="zh-CN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0312" name="Arc 24"/>
            <p:cNvSpPr>
              <a:spLocks/>
            </p:cNvSpPr>
            <p:nvPr/>
          </p:nvSpPr>
          <p:spPr bwMode="auto">
            <a:xfrm flipH="1">
              <a:off x="2459" y="2247"/>
              <a:ext cx="480" cy="96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8100">
              <a:solidFill>
                <a:srgbClr val="00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0313" name="Oval 25"/>
            <p:cNvSpPr>
              <a:spLocks noChangeArrowheads="1"/>
            </p:cNvSpPr>
            <p:nvPr/>
          </p:nvSpPr>
          <p:spPr bwMode="auto">
            <a:xfrm>
              <a:off x="2928" y="2208"/>
              <a:ext cx="96" cy="96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0314" name="Text Box 26"/>
            <p:cNvSpPr txBox="1">
              <a:spLocks noChangeArrowheads="1"/>
            </p:cNvSpPr>
            <p:nvPr/>
          </p:nvSpPr>
          <p:spPr bwMode="auto">
            <a:xfrm>
              <a:off x="2452" y="3312"/>
              <a:ext cx="381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800" b="1">
                  <a:solidFill>
                    <a:srgbClr val="0000FF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(2)</a:t>
              </a:r>
            </a:p>
          </p:txBody>
        </p:sp>
      </p:grpSp>
      <p:grpSp>
        <p:nvGrpSpPr>
          <p:cNvPr id="140315" name="Group 27"/>
          <p:cNvGrpSpPr>
            <a:grpSpLocks/>
          </p:cNvGrpSpPr>
          <p:nvPr/>
        </p:nvGrpSpPr>
        <p:grpSpPr bwMode="auto">
          <a:xfrm>
            <a:off x="5562600" y="719137"/>
            <a:ext cx="2195513" cy="2633663"/>
            <a:chOff x="3996" y="1983"/>
            <a:chExt cx="1383" cy="1659"/>
          </a:xfrm>
        </p:grpSpPr>
        <p:sp>
          <p:nvSpPr>
            <p:cNvPr id="140316" name="Oval 28"/>
            <p:cNvSpPr>
              <a:spLocks noChangeArrowheads="1"/>
            </p:cNvSpPr>
            <p:nvPr/>
          </p:nvSpPr>
          <p:spPr bwMode="auto">
            <a:xfrm>
              <a:off x="5183" y="3159"/>
              <a:ext cx="96" cy="96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140317" name="Group 29"/>
            <p:cNvGrpSpPr>
              <a:grpSpLocks/>
            </p:cNvGrpSpPr>
            <p:nvPr/>
          </p:nvGrpSpPr>
          <p:grpSpPr bwMode="auto">
            <a:xfrm>
              <a:off x="3996" y="1983"/>
              <a:ext cx="1383" cy="1659"/>
              <a:chOff x="3996" y="1983"/>
              <a:chExt cx="1383" cy="1659"/>
            </a:xfrm>
          </p:grpSpPr>
          <p:sp>
            <p:nvSpPr>
              <p:cNvPr id="140318" name="Line 30"/>
              <p:cNvSpPr>
                <a:spLocks noChangeShapeType="1"/>
              </p:cNvSpPr>
              <p:nvPr/>
            </p:nvSpPr>
            <p:spPr bwMode="auto">
              <a:xfrm>
                <a:off x="4283" y="3255"/>
                <a:ext cx="912" cy="0"/>
              </a:xfrm>
              <a:prstGeom prst="line">
                <a:avLst/>
              </a:prstGeom>
              <a:noFill/>
              <a:ln w="38100">
                <a:solidFill>
                  <a:srgbClr val="00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2800" b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0319" name="Group 31"/>
              <p:cNvGrpSpPr>
                <a:grpSpLocks/>
              </p:cNvGrpSpPr>
              <p:nvPr/>
            </p:nvGrpSpPr>
            <p:grpSpPr bwMode="auto">
              <a:xfrm>
                <a:off x="3996" y="1983"/>
                <a:ext cx="1383" cy="1659"/>
                <a:chOff x="3996" y="1983"/>
                <a:chExt cx="1383" cy="1659"/>
              </a:xfrm>
            </p:grpSpPr>
            <p:sp>
              <p:nvSpPr>
                <p:cNvPr id="140320" name="Text Box 32"/>
                <p:cNvSpPr txBox="1">
                  <a:spLocks noChangeArrowheads="1"/>
                </p:cNvSpPr>
                <p:nvPr/>
              </p:nvSpPr>
              <p:spPr bwMode="auto">
                <a:xfrm>
                  <a:off x="4632" y="1983"/>
                  <a:ext cx="216" cy="33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altLang="zh-CN" sz="2800" b="1">
                      <a:latin typeface="Times New Roman" panose="02020603050405020304" pitchFamily="18" charset="0"/>
                      <a:ea typeface="华文楷体" panose="02010600040101010101" pitchFamily="2" charset="-122"/>
                      <a:cs typeface="Times New Roman" panose="02020603050405020304" pitchFamily="18" charset="0"/>
                    </a:rPr>
                    <a:t>c</a:t>
                  </a:r>
                </a:p>
              </p:txBody>
            </p:sp>
            <p:sp>
              <p:nvSpPr>
                <p:cNvPr id="140321" name="Text Box 33"/>
                <p:cNvSpPr txBox="1">
                  <a:spLocks noChangeArrowheads="1"/>
                </p:cNvSpPr>
                <p:nvPr/>
              </p:nvSpPr>
              <p:spPr bwMode="auto">
                <a:xfrm>
                  <a:off x="3996" y="3144"/>
                  <a:ext cx="229" cy="33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altLang="zh-CN" sz="2800" b="1">
                      <a:latin typeface="Times New Roman" panose="02020603050405020304" pitchFamily="18" charset="0"/>
                      <a:ea typeface="华文楷体" panose="02010600040101010101" pitchFamily="2" charset="-122"/>
                      <a:cs typeface="Times New Roman" panose="02020603050405020304" pitchFamily="18" charset="0"/>
                    </a:rPr>
                    <a:t>a</a:t>
                  </a:r>
                </a:p>
              </p:txBody>
            </p:sp>
            <p:sp>
              <p:nvSpPr>
                <p:cNvPr id="140322" name="Oval 34"/>
                <p:cNvSpPr>
                  <a:spLocks noChangeArrowheads="1"/>
                </p:cNvSpPr>
                <p:nvPr/>
              </p:nvSpPr>
              <p:spPr bwMode="auto">
                <a:xfrm>
                  <a:off x="4175" y="3207"/>
                  <a:ext cx="96" cy="96"/>
                </a:xfrm>
                <a:prstGeom prst="ellipse">
                  <a:avLst/>
                </a:prstGeom>
                <a:solidFill>
                  <a:srgbClr val="008000"/>
                </a:solidFill>
                <a:ln w="9525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zh-CN" sz="2800" b="1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0323" name="Text Box 35"/>
                <p:cNvSpPr txBox="1">
                  <a:spLocks noChangeArrowheads="1"/>
                </p:cNvSpPr>
                <p:nvPr/>
              </p:nvSpPr>
              <p:spPr bwMode="auto">
                <a:xfrm>
                  <a:off x="5136" y="2952"/>
                  <a:ext cx="243" cy="33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altLang="zh-CN" sz="2800" b="1">
                      <a:latin typeface="Times New Roman" panose="02020603050405020304" pitchFamily="18" charset="0"/>
                      <a:ea typeface="华文楷体" panose="02010600040101010101" pitchFamily="2" charset="-122"/>
                      <a:cs typeface="Times New Roman" panose="02020603050405020304" pitchFamily="18" charset="0"/>
                    </a:rPr>
                    <a:t>b</a:t>
                  </a:r>
                </a:p>
              </p:txBody>
            </p:sp>
            <p:sp>
              <p:nvSpPr>
                <p:cNvPr id="140324" name="Line 36"/>
                <p:cNvSpPr>
                  <a:spLocks noChangeShapeType="1"/>
                </p:cNvSpPr>
                <p:nvPr/>
              </p:nvSpPr>
              <p:spPr bwMode="auto">
                <a:xfrm>
                  <a:off x="4751" y="2295"/>
                  <a:ext cx="444" cy="864"/>
                </a:xfrm>
                <a:prstGeom prst="line">
                  <a:avLst/>
                </a:prstGeom>
                <a:noFill/>
                <a:ln w="38100">
                  <a:solidFill>
                    <a:srgbClr val="0033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2800" b="1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0325" name="Arc 37"/>
                <p:cNvSpPr>
                  <a:spLocks/>
                </p:cNvSpPr>
                <p:nvPr/>
              </p:nvSpPr>
              <p:spPr bwMode="auto">
                <a:xfrm flipH="1">
                  <a:off x="4187" y="2247"/>
                  <a:ext cx="480" cy="960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38100">
                  <a:solidFill>
                    <a:srgbClr val="0033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zh-CN" sz="2800" b="1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0326" name="Oval 38"/>
                <p:cNvSpPr>
                  <a:spLocks noChangeArrowheads="1"/>
                </p:cNvSpPr>
                <p:nvPr/>
              </p:nvSpPr>
              <p:spPr bwMode="auto">
                <a:xfrm>
                  <a:off x="4656" y="2208"/>
                  <a:ext cx="96" cy="96"/>
                </a:xfrm>
                <a:prstGeom prst="ellipse">
                  <a:avLst/>
                </a:prstGeom>
                <a:solidFill>
                  <a:srgbClr val="008000"/>
                </a:solidFill>
                <a:ln w="9525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zh-CN" sz="2800" b="1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0327" name="Text Box 39"/>
                <p:cNvSpPr txBox="1">
                  <a:spLocks noChangeArrowheads="1"/>
                </p:cNvSpPr>
                <p:nvPr/>
              </p:nvSpPr>
              <p:spPr bwMode="auto">
                <a:xfrm>
                  <a:off x="4468" y="3312"/>
                  <a:ext cx="381" cy="33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33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altLang="zh-CN" sz="2800" b="1">
                      <a:solidFill>
                        <a:srgbClr val="0000FF"/>
                      </a:solidFill>
                      <a:latin typeface="Times New Roman" panose="02020603050405020304" pitchFamily="18" charset="0"/>
                      <a:ea typeface="华文楷体" panose="02010600040101010101" pitchFamily="2" charset="-122"/>
                      <a:cs typeface="Times New Roman" panose="02020603050405020304" pitchFamily="18" charset="0"/>
                    </a:rPr>
                    <a:t>(3)</a:t>
                  </a:r>
                </a:p>
              </p:txBody>
            </p:sp>
          </p:grpSp>
        </p:grpSp>
      </p:grpSp>
      <p:sp>
        <p:nvSpPr>
          <p:cNvPr id="140328" name="Rectangle 40"/>
          <p:cNvSpPr>
            <a:spLocks noChangeArrowheads="1"/>
          </p:cNvSpPr>
          <p:nvPr/>
        </p:nvSpPr>
        <p:spPr bwMode="auto">
          <a:xfrm>
            <a:off x="4287547" y="307214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zh-CN" sz="2800" b="1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0330" name="Text Box 42"/>
          <p:cNvSpPr txBox="1">
            <a:spLocks noChangeArrowheads="1"/>
          </p:cNvSpPr>
          <p:nvPr/>
        </p:nvSpPr>
        <p:spPr bwMode="auto">
          <a:xfrm>
            <a:off x="3796508" y="3352800"/>
            <a:ext cx="176847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真子图</a:t>
            </a:r>
          </a:p>
        </p:txBody>
      </p:sp>
      <p:sp>
        <p:nvSpPr>
          <p:cNvPr id="140331" name="Rectangle 43"/>
          <p:cNvSpPr>
            <a:spLocks noChangeArrowheads="1"/>
          </p:cNvSpPr>
          <p:nvPr/>
        </p:nvSpPr>
        <p:spPr bwMode="auto">
          <a:xfrm>
            <a:off x="4479634" y="3067378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zh-CN" sz="2800" b="1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0332" name="Rectangle 44"/>
          <p:cNvSpPr>
            <a:spLocks noChangeArrowheads="1"/>
          </p:cNvSpPr>
          <p:nvPr/>
        </p:nvSpPr>
        <p:spPr bwMode="auto">
          <a:xfrm>
            <a:off x="4479634" y="3057853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zh-CN" sz="2800" b="1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0337" name="Text Box 49"/>
          <p:cNvSpPr txBox="1">
            <a:spLocks noChangeArrowheads="1"/>
          </p:cNvSpPr>
          <p:nvPr/>
        </p:nvSpPr>
        <p:spPr bwMode="auto">
          <a:xfrm>
            <a:off x="4177507" y="4226719"/>
            <a:ext cx="1842293" cy="52322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 algn="l"/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生成子图</a:t>
            </a:r>
          </a:p>
        </p:txBody>
      </p:sp>
      <p:sp>
        <p:nvSpPr>
          <p:cNvPr id="140338" name="Text Box 50"/>
          <p:cNvSpPr txBox="1">
            <a:spLocks noChangeArrowheads="1"/>
          </p:cNvSpPr>
          <p:nvPr/>
        </p:nvSpPr>
        <p:spPr bwMode="auto">
          <a:xfrm>
            <a:off x="228600" y="304800"/>
            <a:ext cx="18002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生成子图</a:t>
            </a:r>
          </a:p>
        </p:txBody>
      </p:sp>
      <p:sp>
        <p:nvSpPr>
          <p:cNvPr id="140341" name="Rectangle 53"/>
          <p:cNvSpPr>
            <a:spLocks noChangeArrowheads="1"/>
          </p:cNvSpPr>
          <p:nvPr/>
        </p:nvSpPr>
        <p:spPr bwMode="auto">
          <a:xfrm>
            <a:off x="4481089" y="3071050"/>
            <a:ext cx="181821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 sz="2800" b="1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0345" name="Rectangle 57"/>
          <p:cNvSpPr>
            <a:spLocks noChangeArrowheads="1"/>
          </p:cNvSpPr>
          <p:nvPr/>
        </p:nvSpPr>
        <p:spPr bwMode="auto">
          <a:xfrm>
            <a:off x="4481089" y="3066288"/>
            <a:ext cx="181821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 sz="2800" b="1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0343" name="Text Box 55"/>
          <p:cNvSpPr txBox="1">
            <a:spLocks noChangeArrowheads="1"/>
          </p:cNvSpPr>
          <p:nvPr/>
        </p:nvSpPr>
        <p:spPr bwMode="auto">
          <a:xfrm>
            <a:off x="5867400" y="5181600"/>
            <a:ext cx="1617663" cy="525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导出子图</a:t>
            </a:r>
          </a:p>
        </p:txBody>
      </p:sp>
      <p:sp>
        <p:nvSpPr>
          <p:cNvPr id="2" name="爆炸形 2 1"/>
          <p:cNvSpPr/>
          <p:nvPr/>
        </p:nvSpPr>
        <p:spPr bwMode="auto">
          <a:xfrm>
            <a:off x="5922963" y="3676650"/>
            <a:ext cx="2152650" cy="1447800"/>
          </a:xfrm>
          <a:prstGeom prst="irregularSeal2">
            <a:avLst/>
          </a:prstGeom>
          <a:gradFill>
            <a:gsLst>
              <a:gs pos="0">
                <a:srgbClr val="A603AB"/>
              </a:gs>
              <a:gs pos="21001">
                <a:srgbClr val="0819FB"/>
              </a:gs>
              <a:gs pos="35001">
                <a:srgbClr val="1A8D48"/>
              </a:gs>
              <a:gs pos="52000">
                <a:srgbClr val="FFFF00"/>
              </a:gs>
              <a:gs pos="73000">
                <a:srgbClr val="EE3F17"/>
              </a:gs>
              <a:gs pos="88000">
                <a:srgbClr val="E81766"/>
              </a:gs>
              <a:gs pos="100000">
                <a:srgbClr val="A603AB"/>
              </a:gs>
            </a:gsLst>
            <a:lin ang="5400000" scaled="0"/>
          </a:gradFill>
          <a:ln w="1905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57" name="Picture 5" descr="STATBAR"/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791369"/>
            <a:ext cx="8551168" cy="46831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1891507" y="3396734"/>
                <a:ext cx="140897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800" b="1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sz="2800" b="1" i="1" dirty="0">
                              <a:latin typeface="Cambria Math"/>
                              <a:ea typeface="华文楷体" panose="02010600040101010101" pitchFamily="2" charset="-122"/>
                            </a:rPr>
                            <m:t>𝑬</m:t>
                          </m:r>
                        </m:e>
                        <m:sup>
                          <m:r>
                            <a:rPr lang="en-US" altLang="zh-CN" sz="2800" b="1" i="1" dirty="0">
                              <a:latin typeface="Cambria Math"/>
                              <a:ea typeface="华文楷体" panose="02010600040101010101" pitchFamily="2" charset="-122"/>
                            </a:rPr>
                            <m:t>′</m:t>
                          </m:r>
                        </m:sup>
                      </m:sSup>
                      <m:r>
                        <a:rPr lang="en-US" altLang="zh-CN" sz="2800" b="1" i="1" dirty="0">
                          <a:latin typeface="Cambria Math"/>
                          <a:ea typeface="Cambria Math"/>
                        </a:rPr>
                        <m:t>⊂</m:t>
                      </m:r>
                      <m:r>
                        <a:rPr lang="en-US" altLang="zh-CN" sz="2800" b="1" i="1" dirty="0">
                          <a:latin typeface="Cambria Math"/>
                          <a:ea typeface="Cambria Math"/>
                        </a:rPr>
                        <m:t>𝑬</m:t>
                      </m:r>
                      <m:r>
                        <a:rPr lang="en-US" altLang="zh-CN" sz="2800" b="1" i="1" dirty="0">
                          <a:latin typeface="Cambria Math"/>
                          <a:ea typeface="Cambria Math"/>
                        </a:rPr>
                        <m:t> </m:t>
                      </m:r>
                    </m:oMath>
                  </m:oMathPara>
                </a14:m>
                <a:endParaRPr lang="zh-CN" altLang="en-US" sz="2800" b="1" dirty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1507" y="3396734"/>
                <a:ext cx="1408975" cy="52322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1586707" y="4191000"/>
                <a:ext cx="257288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800" b="1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sz="2800" b="1" i="1" dirty="0">
                              <a:latin typeface="Cambria Math"/>
                              <a:ea typeface="华文楷体" panose="02010600040101010101" pitchFamily="2" charset="-122"/>
                            </a:rPr>
                            <m:t>𝑽</m:t>
                          </m:r>
                        </m:e>
                        <m:sup>
                          <m:r>
                            <a:rPr lang="en-US" altLang="zh-CN" sz="2800" b="1" i="1" dirty="0">
                              <a:latin typeface="Cambria Math"/>
                              <a:ea typeface="华文楷体" panose="02010600040101010101" pitchFamily="2" charset="-122"/>
                            </a:rPr>
                            <m:t>′</m:t>
                          </m:r>
                        </m:sup>
                      </m:sSup>
                      <m:r>
                        <a:rPr lang="en-US" altLang="zh-CN" sz="2800" b="1" i="1" dirty="0" smtClean="0">
                          <a:latin typeface="Cambria Math"/>
                          <a:ea typeface="华文楷体" panose="02010600040101010101" pitchFamily="2" charset="-122"/>
                        </a:rPr>
                        <m:t>=</m:t>
                      </m:r>
                      <m:r>
                        <a:rPr lang="en-US" altLang="zh-CN" sz="2800" b="1" i="1" dirty="0">
                          <a:latin typeface="Cambria Math"/>
                          <a:ea typeface="Cambria Math"/>
                        </a:rPr>
                        <m:t>𝑽</m:t>
                      </m:r>
                      <m:r>
                        <a:rPr lang="en-US" altLang="zh-CN" sz="2800" b="1" i="1" dirty="0" smtClean="0">
                          <a:latin typeface="Cambria Math"/>
                          <a:ea typeface="Cambria Math"/>
                        </a:rPr>
                        <m:t>,</m:t>
                      </m:r>
                      <m:sSup>
                        <m:sSupPr>
                          <m:ctrlPr>
                            <a:rPr lang="en-US" altLang="zh-CN" sz="2800" b="1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sz="2800" b="1" i="1" dirty="0">
                              <a:latin typeface="Cambria Math"/>
                              <a:ea typeface="华文楷体" panose="02010600040101010101" pitchFamily="2" charset="-122"/>
                            </a:rPr>
                            <m:t>𝑬</m:t>
                          </m:r>
                        </m:e>
                        <m:sup>
                          <m:r>
                            <a:rPr lang="en-US" altLang="zh-CN" sz="2800" b="1" i="1" dirty="0">
                              <a:latin typeface="Cambria Math"/>
                              <a:ea typeface="华文楷体" panose="02010600040101010101" pitchFamily="2" charset="-122"/>
                            </a:rPr>
                            <m:t>′</m:t>
                          </m:r>
                        </m:sup>
                      </m:sSup>
                      <m:r>
                        <a:rPr lang="en-US" altLang="zh-CN" sz="2800" b="1" i="1" dirty="0">
                          <a:latin typeface="Cambria Math"/>
                          <a:ea typeface="Cambria Math"/>
                        </a:rPr>
                        <m:t>⊆</m:t>
                      </m:r>
                      <m:r>
                        <a:rPr lang="en-US" altLang="zh-CN" sz="2800" b="1" i="1" dirty="0">
                          <a:latin typeface="Cambria Math"/>
                          <a:ea typeface="Cambria Math"/>
                        </a:rPr>
                        <m:t>𝑬</m:t>
                      </m:r>
                      <m:r>
                        <a:rPr lang="en-US" altLang="zh-CN" sz="2800" b="1" i="1" dirty="0">
                          <a:latin typeface="Cambria Math"/>
                          <a:ea typeface="Cambria Math"/>
                        </a:rPr>
                        <m:t> </m:t>
                      </m:r>
                    </m:oMath>
                  </m:oMathPara>
                </a14:m>
                <a:endParaRPr lang="zh-CN" altLang="en-US" sz="2800" dirty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6707" y="4191000"/>
                <a:ext cx="2572884" cy="5232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 Box 54"/>
              <p:cNvSpPr txBox="1">
                <a:spLocks noChangeArrowheads="1"/>
              </p:cNvSpPr>
              <p:nvPr/>
            </p:nvSpPr>
            <p:spPr bwMode="auto">
              <a:xfrm>
                <a:off x="838200" y="5189537"/>
                <a:ext cx="4914901" cy="52546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00FF00"/>
                    </a:solidFill>
                  </a14:hiddenFill>
                </a:ext>
                <a:ext uri="{91240B29-F687-4F45-9708-019B960494DF}">
                  <a14:hiddenLine w="22225" algn="ctr">
                    <a:solidFill>
                      <a:srgbClr val="FF00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b="1" i="1" dirty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pPr>
                      <m:e>
                        <m:r>
                          <a:rPr lang="en-US" altLang="zh-CN" sz="2800" b="1" i="1" dirty="0">
                            <a:latin typeface="Cambria Math"/>
                            <a:ea typeface="华文楷体" panose="02010600040101010101" pitchFamily="2" charset="-122"/>
                          </a:rPr>
                          <m:t>𝑬</m:t>
                        </m:r>
                      </m:e>
                      <m:sup>
                        <m:r>
                          <a:rPr lang="en-US" altLang="zh-CN" sz="2800" b="1" i="1" dirty="0">
                            <a:latin typeface="Cambria Math"/>
                            <a:ea typeface="华文楷体" panose="02010600040101010101" pitchFamily="2" charset="-122"/>
                          </a:rPr>
                          <m:t>′</m:t>
                        </m:r>
                      </m:sup>
                    </m:sSup>
                  </m:oMath>
                </a14:m>
                <a:r>
                  <a:rPr lang="zh-CN" altLang="en-US" sz="2800" b="1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包含图</a:t>
                </a:r>
                <a:r>
                  <a:rPr lang="en-US" altLang="zh-CN" sz="2800" b="1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G</a:t>
                </a:r>
                <a:r>
                  <a:rPr lang="zh-CN" altLang="en-US" sz="2800" b="1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在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b="1" i="1" dirty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pPr>
                      <m:e>
                        <m:r>
                          <a:rPr lang="en-US" altLang="zh-CN" sz="2800" b="1" i="1" dirty="0">
                            <a:latin typeface="Cambria Math"/>
                            <a:ea typeface="华文楷体" panose="02010600040101010101" pitchFamily="2" charset="-122"/>
                          </a:rPr>
                          <m:t>𝑽</m:t>
                        </m:r>
                      </m:e>
                      <m:sup>
                        <m:r>
                          <a:rPr lang="en-US" altLang="zh-CN" sz="2800" b="1" i="1" dirty="0">
                            <a:latin typeface="Cambria Math"/>
                            <a:ea typeface="华文楷体" panose="02010600040101010101" pitchFamily="2" charset="-122"/>
                          </a:rPr>
                          <m:t>′</m:t>
                        </m:r>
                      </m:sup>
                    </m:sSup>
                  </m:oMath>
                </a14:m>
                <a:r>
                  <a:rPr lang="zh-CN" altLang="en-US" sz="2800" b="1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之间所有的边</a:t>
                </a:r>
              </a:p>
            </p:txBody>
          </p:sp>
        </mc:Choice>
        <mc:Fallback xmlns="">
          <p:sp>
            <p:nvSpPr>
              <p:cNvPr id="60" name="Text 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38200" y="5189537"/>
                <a:ext cx="4914901" cy="525463"/>
              </a:xfrm>
              <a:prstGeom prst="rect">
                <a:avLst/>
              </a:prstGeom>
              <a:blipFill rotWithShape="1">
                <a:blip r:embed="rId5"/>
                <a:stretch>
                  <a:fillRect t="-13793" r="-124" b="-29885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FF00"/>
                    </a:solidFill>
                  </a14:hiddenFill>
                </a:ext>
                <a:ext uri="{91240B29-F687-4F45-9708-019B960494DF}">
                  <a14:hiddenLine xmlns:a14="http://schemas.microsoft.com/office/drawing/2010/main" w="22225" algn="ctr">
                    <a:solidFill>
                      <a:srgbClr val="FF00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" dur="500"/>
                                        <p:tgtEl>
                                          <p:spTgt spid="140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35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5" dur="1000" fill="hold"/>
                                        <p:tgtEl>
                                          <p:spTgt spid="140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9" dur="2000" fill="hold"/>
                                        <p:tgtEl>
                                          <p:spTgt spid="14031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3" dur="2000" fill="hold"/>
                                        <p:tgtEl>
                                          <p:spTgt spid="14029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140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2" dur="100" fill="hold"/>
                                        <p:tgtEl>
                                          <p:spTgt spid="14030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43" dur="100" fill="hold"/>
                                        <p:tgtEl>
                                          <p:spTgt spid="14030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4" dur="100" fill="hold"/>
                                        <p:tgtEl>
                                          <p:spTgt spid="14030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5" dur="100" fill="hold"/>
                                        <p:tgtEl>
                                          <p:spTgt spid="14030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4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0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4030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4030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4030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4030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403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403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40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330" grpId="0"/>
      <p:bldP spid="140337" grpId="0" animBg="1"/>
      <p:bldP spid="140343" grpId="0"/>
      <p:bldP spid="2" grpId="0" animBg="1"/>
      <p:bldP spid="4" grpId="0"/>
      <p:bldP spid="5" grpId="0"/>
      <p:bldP spid="6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50"/>
          <p:cNvSpPr txBox="1">
            <a:spLocks noChangeArrowheads="1"/>
          </p:cNvSpPr>
          <p:nvPr/>
        </p:nvSpPr>
        <p:spPr bwMode="auto">
          <a:xfrm>
            <a:off x="241356" y="381000"/>
            <a:ext cx="184303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子图</a:t>
            </a:r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1208087" y="2695575"/>
            <a:ext cx="2286000" cy="17462"/>
          </a:xfrm>
          <a:prstGeom prst="line">
            <a:avLst/>
          </a:prstGeom>
          <a:noFill/>
          <a:ln w="38100">
            <a:solidFill>
              <a:srgbClr val="00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2084387" y="1295400"/>
            <a:ext cx="3413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920749" y="2635250"/>
            <a:ext cx="36420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>
            <a:off x="3494087" y="2636837"/>
            <a:ext cx="152400" cy="152400"/>
          </a:xfrm>
          <a:prstGeom prst="ellipse">
            <a:avLst/>
          </a:prstGeom>
          <a:solidFill>
            <a:srgbClr val="008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auto">
          <a:xfrm>
            <a:off x="1055687" y="2619375"/>
            <a:ext cx="152400" cy="152400"/>
          </a:xfrm>
          <a:prstGeom prst="ellipse">
            <a:avLst/>
          </a:prstGeom>
          <a:solidFill>
            <a:srgbClr val="008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" name="Text Box 13"/>
          <p:cNvSpPr txBox="1">
            <a:spLocks noChangeArrowheads="1"/>
          </p:cNvSpPr>
          <p:nvPr/>
        </p:nvSpPr>
        <p:spPr bwMode="auto">
          <a:xfrm flipH="1">
            <a:off x="3570287" y="2027237"/>
            <a:ext cx="3810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15" name="Oval 14"/>
          <p:cNvSpPr>
            <a:spLocks noChangeArrowheads="1"/>
          </p:cNvSpPr>
          <p:nvPr/>
        </p:nvSpPr>
        <p:spPr bwMode="auto">
          <a:xfrm>
            <a:off x="2139949" y="1676400"/>
            <a:ext cx="152400" cy="152400"/>
          </a:xfrm>
          <a:prstGeom prst="ellipse">
            <a:avLst/>
          </a:prstGeom>
          <a:solidFill>
            <a:srgbClr val="008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" name="Line 15"/>
          <p:cNvSpPr>
            <a:spLocks noChangeShapeType="1"/>
          </p:cNvSpPr>
          <p:nvPr/>
        </p:nvSpPr>
        <p:spPr bwMode="auto">
          <a:xfrm>
            <a:off x="2273299" y="1797050"/>
            <a:ext cx="1296988" cy="838200"/>
          </a:xfrm>
          <a:prstGeom prst="line">
            <a:avLst/>
          </a:prstGeom>
          <a:noFill/>
          <a:ln w="38100">
            <a:solidFill>
              <a:srgbClr val="00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Text Box 18"/>
          <p:cNvSpPr txBox="1">
            <a:spLocks noChangeArrowheads="1"/>
          </p:cNvSpPr>
          <p:nvPr/>
        </p:nvSpPr>
        <p:spPr bwMode="auto">
          <a:xfrm>
            <a:off x="2200275" y="4325937"/>
            <a:ext cx="45397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(1)</a:t>
            </a:r>
          </a:p>
        </p:txBody>
      </p:sp>
      <p:cxnSp>
        <p:nvCxnSpPr>
          <p:cNvPr id="20" name="直接连接符 19"/>
          <p:cNvCxnSpPr>
            <a:stCxn id="13" idx="6"/>
          </p:cNvCxnSpPr>
          <p:nvPr/>
        </p:nvCxnSpPr>
        <p:spPr bwMode="auto">
          <a:xfrm flipV="1">
            <a:off x="1208087" y="1752600"/>
            <a:ext cx="931862" cy="942975"/>
          </a:xfrm>
          <a:prstGeom prst="line">
            <a:avLst/>
          </a:prstGeom>
          <a:solidFill>
            <a:srgbClr val="00FF00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Text Box 10"/>
          <p:cNvSpPr txBox="1">
            <a:spLocks noChangeArrowheads="1"/>
          </p:cNvSpPr>
          <p:nvPr/>
        </p:nvSpPr>
        <p:spPr bwMode="auto">
          <a:xfrm>
            <a:off x="1371600" y="3792537"/>
            <a:ext cx="34336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e</a:t>
            </a:r>
          </a:p>
        </p:txBody>
      </p:sp>
      <p:sp>
        <p:nvSpPr>
          <p:cNvPr id="22" name="Oval 11"/>
          <p:cNvSpPr>
            <a:spLocks noChangeArrowheads="1"/>
          </p:cNvSpPr>
          <p:nvPr/>
        </p:nvSpPr>
        <p:spPr bwMode="auto">
          <a:xfrm>
            <a:off x="3048000" y="3868737"/>
            <a:ext cx="152400" cy="152400"/>
          </a:xfrm>
          <a:prstGeom prst="ellipse">
            <a:avLst/>
          </a:prstGeom>
          <a:solidFill>
            <a:srgbClr val="008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3" name="Oval 12"/>
          <p:cNvSpPr>
            <a:spLocks noChangeArrowheads="1"/>
          </p:cNvSpPr>
          <p:nvPr/>
        </p:nvSpPr>
        <p:spPr bwMode="auto">
          <a:xfrm>
            <a:off x="1600200" y="3867149"/>
            <a:ext cx="152400" cy="152400"/>
          </a:xfrm>
          <a:prstGeom prst="ellipse">
            <a:avLst/>
          </a:prstGeom>
          <a:solidFill>
            <a:srgbClr val="008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4" name="Text Box 13"/>
          <p:cNvSpPr txBox="1">
            <a:spLocks noChangeArrowheads="1"/>
          </p:cNvSpPr>
          <p:nvPr/>
        </p:nvSpPr>
        <p:spPr bwMode="auto">
          <a:xfrm flipH="1">
            <a:off x="3124200" y="3792537"/>
            <a:ext cx="3810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d</a:t>
            </a:r>
          </a:p>
        </p:txBody>
      </p:sp>
      <p:cxnSp>
        <p:nvCxnSpPr>
          <p:cNvPr id="26" name="直接连接符 25"/>
          <p:cNvCxnSpPr>
            <a:stCxn id="13" idx="5"/>
            <a:endCxn id="23" idx="1"/>
          </p:cNvCxnSpPr>
          <p:nvPr/>
        </p:nvCxnSpPr>
        <p:spPr bwMode="auto">
          <a:xfrm>
            <a:off x="1185769" y="2749457"/>
            <a:ext cx="436749" cy="1140010"/>
          </a:xfrm>
          <a:prstGeom prst="line">
            <a:avLst/>
          </a:prstGeom>
          <a:solidFill>
            <a:srgbClr val="00FF00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直接连接符 27"/>
          <p:cNvCxnSpPr>
            <a:stCxn id="23" idx="6"/>
            <a:endCxn id="22" idx="2"/>
          </p:cNvCxnSpPr>
          <p:nvPr/>
        </p:nvCxnSpPr>
        <p:spPr bwMode="auto">
          <a:xfrm>
            <a:off x="1752600" y="3943349"/>
            <a:ext cx="1295400" cy="1588"/>
          </a:xfrm>
          <a:prstGeom prst="line">
            <a:avLst/>
          </a:prstGeom>
          <a:solidFill>
            <a:srgbClr val="00FF00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直接连接符 29"/>
          <p:cNvCxnSpPr>
            <a:stCxn id="22" idx="7"/>
            <a:endCxn id="12" idx="4"/>
          </p:cNvCxnSpPr>
          <p:nvPr/>
        </p:nvCxnSpPr>
        <p:spPr bwMode="auto">
          <a:xfrm flipV="1">
            <a:off x="3178082" y="2789237"/>
            <a:ext cx="392205" cy="1101818"/>
          </a:xfrm>
          <a:prstGeom prst="line">
            <a:avLst/>
          </a:prstGeom>
          <a:solidFill>
            <a:srgbClr val="00FF00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" name="直接连接符 31"/>
          <p:cNvCxnSpPr>
            <a:stCxn id="15" idx="3"/>
            <a:endCxn id="23" idx="0"/>
          </p:cNvCxnSpPr>
          <p:nvPr/>
        </p:nvCxnSpPr>
        <p:spPr bwMode="auto">
          <a:xfrm flipH="1">
            <a:off x="1676400" y="1806482"/>
            <a:ext cx="485867" cy="2060667"/>
          </a:xfrm>
          <a:prstGeom prst="line">
            <a:avLst/>
          </a:prstGeom>
          <a:solidFill>
            <a:srgbClr val="00FF00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" name="直接连接符 33"/>
          <p:cNvCxnSpPr>
            <a:stCxn id="15" idx="4"/>
            <a:endCxn id="22" idx="0"/>
          </p:cNvCxnSpPr>
          <p:nvPr/>
        </p:nvCxnSpPr>
        <p:spPr bwMode="auto">
          <a:xfrm>
            <a:off x="2216149" y="1828800"/>
            <a:ext cx="908051" cy="2039937"/>
          </a:xfrm>
          <a:prstGeom prst="line">
            <a:avLst/>
          </a:prstGeom>
          <a:solidFill>
            <a:srgbClr val="00FF00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" name="直接连接符 35"/>
          <p:cNvCxnSpPr>
            <a:stCxn id="13" idx="5"/>
            <a:endCxn id="22" idx="2"/>
          </p:cNvCxnSpPr>
          <p:nvPr/>
        </p:nvCxnSpPr>
        <p:spPr bwMode="auto">
          <a:xfrm>
            <a:off x="1185769" y="2749457"/>
            <a:ext cx="1862231" cy="1195480"/>
          </a:xfrm>
          <a:prstGeom prst="line">
            <a:avLst/>
          </a:prstGeom>
          <a:solidFill>
            <a:srgbClr val="00FF00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" name="直接连接符 37"/>
          <p:cNvCxnSpPr>
            <a:stCxn id="23" idx="7"/>
            <a:endCxn id="12" idx="3"/>
          </p:cNvCxnSpPr>
          <p:nvPr/>
        </p:nvCxnSpPr>
        <p:spPr bwMode="auto">
          <a:xfrm flipV="1">
            <a:off x="1730282" y="2766919"/>
            <a:ext cx="1786123" cy="1122548"/>
          </a:xfrm>
          <a:prstGeom prst="line">
            <a:avLst/>
          </a:prstGeom>
          <a:solidFill>
            <a:srgbClr val="00FF00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" name="直接连接符 47"/>
          <p:cNvCxnSpPr/>
          <p:nvPr/>
        </p:nvCxnSpPr>
        <p:spPr bwMode="auto">
          <a:xfrm flipV="1">
            <a:off x="5114925" y="1743869"/>
            <a:ext cx="931862" cy="942975"/>
          </a:xfrm>
          <a:prstGeom prst="line">
            <a:avLst/>
          </a:prstGeom>
          <a:solidFill>
            <a:srgbClr val="00FF00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60" name="组合 59"/>
          <p:cNvGrpSpPr/>
          <p:nvPr/>
        </p:nvGrpSpPr>
        <p:grpSpPr>
          <a:xfrm>
            <a:off x="4818062" y="1219200"/>
            <a:ext cx="3030538" cy="3493532"/>
            <a:chOff x="4818062" y="1219200"/>
            <a:chExt cx="3030538" cy="3493532"/>
          </a:xfrm>
        </p:grpSpPr>
        <p:sp>
          <p:nvSpPr>
            <p:cNvPr id="40" name="Text Box 9"/>
            <p:cNvSpPr txBox="1">
              <a:spLocks noChangeArrowheads="1"/>
            </p:cNvSpPr>
            <p:nvPr/>
          </p:nvSpPr>
          <p:spPr bwMode="auto">
            <a:xfrm>
              <a:off x="5981700" y="1219200"/>
              <a:ext cx="341313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800" b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41" name="Text Box 10"/>
            <p:cNvSpPr txBox="1">
              <a:spLocks noChangeArrowheads="1"/>
            </p:cNvSpPr>
            <p:nvPr/>
          </p:nvSpPr>
          <p:spPr bwMode="auto">
            <a:xfrm>
              <a:off x="4818062" y="2652713"/>
              <a:ext cx="364202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800" b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42" name="Oval 11"/>
            <p:cNvSpPr>
              <a:spLocks noChangeArrowheads="1"/>
            </p:cNvSpPr>
            <p:nvPr/>
          </p:nvSpPr>
          <p:spPr bwMode="auto">
            <a:xfrm>
              <a:off x="7391400" y="2654300"/>
              <a:ext cx="152400" cy="152400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3" name="Oval 12"/>
            <p:cNvSpPr>
              <a:spLocks noChangeArrowheads="1"/>
            </p:cNvSpPr>
            <p:nvPr/>
          </p:nvSpPr>
          <p:spPr bwMode="auto">
            <a:xfrm>
              <a:off x="4953000" y="2636838"/>
              <a:ext cx="152400" cy="152400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4" name="Text Box 13"/>
            <p:cNvSpPr txBox="1">
              <a:spLocks noChangeArrowheads="1"/>
            </p:cNvSpPr>
            <p:nvPr/>
          </p:nvSpPr>
          <p:spPr bwMode="auto">
            <a:xfrm flipH="1">
              <a:off x="7467600" y="2044700"/>
              <a:ext cx="381000" cy="523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lang="en-US" altLang="zh-CN" sz="2800" b="1" dirty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45" name="Oval 14"/>
            <p:cNvSpPr>
              <a:spLocks noChangeArrowheads="1"/>
            </p:cNvSpPr>
            <p:nvPr/>
          </p:nvSpPr>
          <p:spPr bwMode="auto">
            <a:xfrm>
              <a:off x="6037262" y="1693863"/>
              <a:ext cx="152400" cy="152400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7" name="Text Box 18"/>
            <p:cNvSpPr txBox="1">
              <a:spLocks noChangeArrowheads="1"/>
            </p:cNvSpPr>
            <p:nvPr/>
          </p:nvSpPr>
          <p:spPr bwMode="auto">
            <a:xfrm>
              <a:off x="6097588" y="4343400"/>
              <a:ext cx="453970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(2)</a:t>
              </a:r>
            </a:p>
          </p:txBody>
        </p:sp>
        <p:sp>
          <p:nvSpPr>
            <p:cNvPr id="49" name="Text Box 10"/>
            <p:cNvSpPr txBox="1">
              <a:spLocks noChangeArrowheads="1"/>
            </p:cNvSpPr>
            <p:nvPr/>
          </p:nvSpPr>
          <p:spPr bwMode="auto">
            <a:xfrm>
              <a:off x="5268913" y="3972580"/>
              <a:ext cx="343364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800" b="1" dirty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50" name="Oval 11"/>
            <p:cNvSpPr>
              <a:spLocks noChangeArrowheads="1"/>
            </p:cNvSpPr>
            <p:nvPr/>
          </p:nvSpPr>
          <p:spPr bwMode="auto">
            <a:xfrm>
              <a:off x="6945313" y="3886200"/>
              <a:ext cx="152400" cy="152400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1" name="Oval 12"/>
            <p:cNvSpPr>
              <a:spLocks noChangeArrowheads="1"/>
            </p:cNvSpPr>
            <p:nvPr/>
          </p:nvSpPr>
          <p:spPr bwMode="auto">
            <a:xfrm>
              <a:off x="5497513" y="3884612"/>
              <a:ext cx="152400" cy="152400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2" name="Text Box 13"/>
            <p:cNvSpPr txBox="1">
              <a:spLocks noChangeArrowheads="1"/>
            </p:cNvSpPr>
            <p:nvPr/>
          </p:nvSpPr>
          <p:spPr bwMode="auto">
            <a:xfrm flipH="1">
              <a:off x="7250113" y="3810000"/>
              <a:ext cx="381000" cy="523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lang="en-US" altLang="zh-CN" sz="2800" b="1" dirty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d</a:t>
              </a:r>
            </a:p>
          </p:txBody>
        </p:sp>
        <p:cxnSp>
          <p:nvCxnSpPr>
            <p:cNvPr id="54" name="直接连接符 53"/>
            <p:cNvCxnSpPr>
              <a:stCxn id="51" idx="6"/>
              <a:endCxn id="50" idx="2"/>
            </p:cNvCxnSpPr>
            <p:nvPr/>
          </p:nvCxnSpPr>
          <p:spPr bwMode="auto">
            <a:xfrm>
              <a:off x="5649913" y="3960812"/>
              <a:ext cx="1295400" cy="1588"/>
            </a:xfrm>
            <a:prstGeom prst="line">
              <a:avLst/>
            </a:prstGeom>
            <a:solidFill>
              <a:srgbClr val="00FF00"/>
            </a:solidFill>
            <a:ln w="412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5" name="直接连接符 54"/>
            <p:cNvCxnSpPr>
              <a:stCxn id="50" idx="7"/>
              <a:endCxn id="42" idx="4"/>
            </p:cNvCxnSpPr>
            <p:nvPr/>
          </p:nvCxnSpPr>
          <p:spPr bwMode="auto">
            <a:xfrm flipV="1">
              <a:off x="7075395" y="2806700"/>
              <a:ext cx="392205" cy="1101818"/>
            </a:xfrm>
            <a:prstGeom prst="line">
              <a:avLst/>
            </a:prstGeom>
            <a:solidFill>
              <a:srgbClr val="00FF00"/>
            </a:solidFill>
            <a:ln w="412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9" name="直接连接符 58"/>
            <p:cNvCxnSpPr>
              <a:stCxn id="51" idx="7"/>
              <a:endCxn id="42" idx="3"/>
            </p:cNvCxnSpPr>
            <p:nvPr/>
          </p:nvCxnSpPr>
          <p:spPr bwMode="auto">
            <a:xfrm flipV="1">
              <a:off x="5627595" y="2784382"/>
              <a:ext cx="1786123" cy="1122548"/>
            </a:xfrm>
            <a:prstGeom prst="line">
              <a:avLst/>
            </a:prstGeom>
            <a:solidFill>
              <a:srgbClr val="00FF00"/>
            </a:solidFill>
            <a:ln w="412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pic>
        <p:nvPicPr>
          <p:cNvPr id="46" name="Picture 5" descr="STATBAR"/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791369"/>
            <a:ext cx="8551168" cy="46831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40976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50" name="Text Box 6"/>
          <p:cNvSpPr txBox="1">
            <a:spLocks noChangeArrowheads="1"/>
          </p:cNvSpPr>
          <p:nvPr/>
        </p:nvSpPr>
        <p:spPr bwMode="auto">
          <a:xfrm>
            <a:off x="560944" y="1014413"/>
            <a:ext cx="7973456" cy="74084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  <a:extLst/>
        </p:spPr>
        <p:txBody>
          <a:bodyPr wrap="square" lIns="90000" tIns="46800" rIns="90000" bIns="4680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800" b="1" dirty="0" err="1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n,m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图：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一个具有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个结点、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m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条边所组成的图。</a:t>
            </a:r>
          </a:p>
        </p:txBody>
      </p:sp>
      <p:sp>
        <p:nvSpPr>
          <p:cNvPr id="31751" name="Text Box 7"/>
          <p:cNvSpPr txBox="1">
            <a:spLocks noChangeArrowheads="1"/>
          </p:cNvSpPr>
          <p:nvPr/>
        </p:nvSpPr>
        <p:spPr bwMode="auto">
          <a:xfrm>
            <a:off x="1905000" y="2819400"/>
            <a:ext cx="1309688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/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(n,0) </a:t>
            </a:r>
          </a:p>
        </p:txBody>
      </p:sp>
      <p:sp>
        <p:nvSpPr>
          <p:cNvPr id="31752" name="Text Box 8"/>
          <p:cNvSpPr txBox="1">
            <a:spLocks noChangeArrowheads="1"/>
          </p:cNvSpPr>
          <p:nvPr/>
        </p:nvSpPr>
        <p:spPr bwMode="auto">
          <a:xfrm>
            <a:off x="609600" y="2819400"/>
            <a:ext cx="1614488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/>
            <a:r>
              <a:rPr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零图</a:t>
            </a:r>
          </a:p>
        </p:txBody>
      </p:sp>
      <p:sp>
        <p:nvSpPr>
          <p:cNvPr id="31753" name="Text Box 9"/>
          <p:cNvSpPr txBox="1">
            <a:spLocks noChangeArrowheads="1"/>
          </p:cNvSpPr>
          <p:nvPr/>
        </p:nvSpPr>
        <p:spPr bwMode="auto">
          <a:xfrm>
            <a:off x="2819400" y="2863850"/>
            <a:ext cx="3962400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/>
            <a:r>
              <a:rPr kumimoji="1"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——</a:t>
            </a:r>
            <a:r>
              <a:rPr kumimoji="1"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没有边的图。</a:t>
            </a:r>
          </a:p>
        </p:txBody>
      </p:sp>
      <p:sp>
        <p:nvSpPr>
          <p:cNvPr id="31754" name="Text Box 10"/>
          <p:cNvSpPr txBox="1">
            <a:spLocks noChangeArrowheads="1"/>
          </p:cNvSpPr>
          <p:nvPr/>
        </p:nvSpPr>
        <p:spPr bwMode="auto">
          <a:xfrm>
            <a:off x="2133600" y="3733800"/>
            <a:ext cx="960817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(1,0) </a:t>
            </a:r>
          </a:p>
        </p:txBody>
      </p:sp>
      <p:sp>
        <p:nvSpPr>
          <p:cNvPr id="31755" name="Text Box 11"/>
          <p:cNvSpPr txBox="1">
            <a:spLocks noChangeArrowheads="1"/>
          </p:cNvSpPr>
          <p:nvPr/>
        </p:nvSpPr>
        <p:spPr bwMode="auto">
          <a:xfrm>
            <a:off x="609600" y="3765550"/>
            <a:ext cx="1263785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zh-CN" altLang="en-US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平凡图</a:t>
            </a:r>
          </a:p>
        </p:txBody>
      </p:sp>
      <p:grpSp>
        <p:nvGrpSpPr>
          <p:cNvPr id="31756" name="Group 12"/>
          <p:cNvGrpSpPr>
            <a:grpSpLocks/>
          </p:cNvGrpSpPr>
          <p:nvPr/>
        </p:nvGrpSpPr>
        <p:grpSpPr bwMode="auto">
          <a:xfrm>
            <a:off x="5791200" y="2590800"/>
            <a:ext cx="2058987" cy="1301687"/>
            <a:chOff x="1093" y="2227"/>
            <a:chExt cx="1105" cy="547"/>
          </a:xfrm>
        </p:grpSpPr>
        <p:sp>
          <p:nvSpPr>
            <p:cNvPr id="31757" name="Oval 13"/>
            <p:cNvSpPr>
              <a:spLocks noChangeArrowheads="1"/>
            </p:cNvSpPr>
            <p:nvPr/>
          </p:nvSpPr>
          <p:spPr bwMode="auto">
            <a:xfrm>
              <a:off x="1310" y="2674"/>
              <a:ext cx="48" cy="57"/>
            </a:xfrm>
            <a:prstGeom prst="ellipse">
              <a:avLst/>
            </a:prstGeom>
            <a:noFill/>
            <a:ln w="222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1758" name="Oval 14"/>
            <p:cNvSpPr>
              <a:spLocks noChangeArrowheads="1"/>
            </p:cNvSpPr>
            <p:nvPr/>
          </p:nvSpPr>
          <p:spPr bwMode="auto">
            <a:xfrm>
              <a:off x="1937" y="2681"/>
              <a:ext cx="47" cy="49"/>
            </a:xfrm>
            <a:prstGeom prst="ellipse">
              <a:avLst/>
            </a:prstGeom>
            <a:noFill/>
            <a:ln w="222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1759" name="Oval 15"/>
            <p:cNvSpPr>
              <a:spLocks noChangeArrowheads="1"/>
            </p:cNvSpPr>
            <p:nvPr/>
          </p:nvSpPr>
          <p:spPr bwMode="auto">
            <a:xfrm>
              <a:off x="1643" y="2424"/>
              <a:ext cx="48" cy="57"/>
            </a:xfrm>
            <a:prstGeom prst="ellipse">
              <a:avLst/>
            </a:prstGeom>
            <a:noFill/>
            <a:ln w="222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1760" name="Text Box 16"/>
            <p:cNvSpPr txBox="1">
              <a:spLocks noChangeArrowheads="1"/>
            </p:cNvSpPr>
            <p:nvPr/>
          </p:nvSpPr>
          <p:spPr bwMode="auto">
            <a:xfrm>
              <a:off x="1461" y="2227"/>
              <a:ext cx="240" cy="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2800" b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1761" name="Text Box 17"/>
            <p:cNvSpPr txBox="1">
              <a:spLocks noChangeArrowheads="1"/>
            </p:cNvSpPr>
            <p:nvPr/>
          </p:nvSpPr>
          <p:spPr bwMode="auto">
            <a:xfrm>
              <a:off x="1093" y="2554"/>
              <a:ext cx="240" cy="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2800" b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1762" name="Text Box 18"/>
            <p:cNvSpPr txBox="1">
              <a:spLocks noChangeArrowheads="1"/>
            </p:cNvSpPr>
            <p:nvPr/>
          </p:nvSpPr>
          <p:spPr bwMode="auto">
            <a:xfrm>
              <a:off x="1958" y="2554"/>
              <a:ext cx="240" cy="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2800" b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3</a:t>
              </a:r>
            </a:p>
          </p:txBody>
        </p:sp>
      </p:grpSp>
      <p:sp>
        <p:nvSpPr>
          <p:cNvPr id="31763" name="Text Box 19"/>
          <p:cNvSpPr txBox="1">
            <a:spLocks noChangeArrowheads="1"/>
          </p:cNvSpPr>
          <p:nvPr/>
        </p:nvSpPr>
        <p:spPr bwMode="auto">
          <a:xfrm>
            <a:off x="3429000" y="3733800"/>
            <a:ext cx="3810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31765" name="Oval 21"/>
          <p:cNvSpPr>
            <a:spLocks noChangeArrowheads="1"/>
          </p:cNvSpPr>
          <p:nvPr/>
        </p:nvSpPr>
        <p:spPr bwMode="auto">
          <a:xfrm>
            <a:off x="3810000" y="3886200"/>
            <a:ext cx="127838" cy="152400"/>
          </a:xfrm>
          <a:prstGeom prst="ellipse">
            <a:avLst/>
          </a:prstGeom>
          <a:solidFill>
            <a:srgbClr val="CCFFCC"/>
          </a:solidFill>
          <a:ln w="19050">
            <a:solidFill>
              <a:srgbClr val="8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 anchor="ctr">
            <a:spAutoFit/>
          </a:bodyPr>
          <a:lstStyle/>
          <a:p>
            <a:endParaRPr lang="zh-CN" altLang="zh-CN" sz="2800" b="1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1766" name="Text Box 22"/>
          <p:cNvSpPr txBox="1">
            <a:spLocks noChangeArrowheads="1"/>
          </p:cNvSpPr>
          <p:nvPr/>
        </p:nvSpPr>
        <p:spPr bwMode="auto">
          <a:xfrm>
            <a:off x="228600" y="381000"/>
            <a:ext cx="19050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(</a:t>
            </a:r>
            <a:r>
              <a:rPr lang="en-US" altLang="zh-CN" sz="2800" b="1" dirty="0" err="1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n,m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图</a:t>
            </a:r>
          </a:p>
        </p:txBody>
      </p:sp>
      <p:sp>
        <p:nvSpPr>
          <p:cNvPr id="31767" name="AutoShape 23"/>
          <p:cNvSpPr>
            <a:spLocks noChangeArrowheads="1"/>
          </p:cNvSpPr>
          <p:nvPr/>
        </p:nvSpPr>
        <p:spPr bwMode="auto">
          <a:xfrm>
            <a:off x="6352977" y="1717158"/>
            <a:ext cx="1295400" cy="914400"/>
          </a:xfrm>
          <a:prstGeom prst="wedgeRoundRectCallout">
            <a:avLst>
              <a:gd name="adj1" fmla="val -246692"/>
              <a:gd name="adj2" fmla="val -51907"/>
              <a:gd name="adj3" fmla="val 16667"/>
            </a:avLst>
          </a:prstGeom>
          <a:solidFill>
            <a:srgbClr val="CCFFFF"/>
          </a:solidFill>
          <a:ln w="22225" algn="ctr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r>
              <a:rPr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阶</a:t>
            </a:r>
          </a:p>
        </p:txBody>
      </p:sp>
      <p:sp>
        <p:nvSpPr>
          <p:cNvPr id="31768" name="Text Box 24"/>
          <p:cNvSpPr txBox="1">
            <a:spLocks noChangeArrowheads="1"/>
          </p:cNvSpPr>
          <p:nvPr/>
        </p:nvSpPr>
        <p:spPr bwMode="auto">
          <a:xfrm>
            <a:off x="6271662" y="3876677"/>
            <a:ext cx="871050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(3,0)</a:t>
            </a:r>
          </a:p>
        </p:txBody>
      </p:sp>
      <p:sp>
        <p:nvSpPr>
          <p:cNvPr id="31769" name="Text Box 25"/>
          <p:cNvSpPr txBox="1">
            <a:spLocks noChangeArrowheads="1"/>
          </p:cNvSpPr>
          <p:nvPr/>
        </p:nvSpPr>
        <p:spPr bwMode="auto">
          <a:xfrm>
            <a:off x="685800" y="4572000"/>
            <a:ext cx="4829373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pPr algn="l"/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空图：顶点集和边集均为空。</a:t>
            </a:r>
          </a:p>
        </p:txBody>
      </p:sp>
      <p:pic>
        <p:nvPicPr>
          <p:cNvPr id="23" name="Picture 5" descr="STATBAR"/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791369"/>
            <a:ext cx="8551168" cy="46831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7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7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1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31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31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31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31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17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17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175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1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31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1" dur="500"/>
                                        <p:tgtEl>
                                          <p:spTgt spid="31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4" dur="500"/>
                                        <p:tgtEl>
                                          <p:spTgt spid="31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59" dur="2000"/>
                                        <p:tgtEl>
                                          <p:spTgt spid="31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51" grpId="0"/>
      <p:bldP spid="31752" grpId="0"/>
      <p:bldP spid="31753" grpId="0"/>
      <p:bldP spid="31754" grpId="0"/>
      <p:bldP spid="31755" grpId="0"/>
      <p:bldP spid="31763" grpId="0"/>
      <p:bldP spid="31765" grpId="0" animBg="1"/>
      <p:bldP spid="31767" grpId="0" animBg="1"/>
      <p:bldP spid="31768" grpId="0"/>
      <p:bldP spid="3176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1" y="381000"/>
            <a:ext cx="2209800" cy="703468"/>
          </a:xfrm>
        </p:spPr>
        <p:txBody>
          <a:bodyPr/>
          <a:lstStyle/>
          <a:p>
            <a:pPr algn="l"/>
            <a:r>
              <a:rPr lang="zh-CN" altLang="en-US" sz="32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学习要求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00200" y="1752600"/>
            <a:ext cx="6327775" cy="3429000"/>
          </a:xfrm>
          <a:blipFill>
            <a:blip r:embed="rId2"/>
            <a:tile tx="0" ty="0" sx="100000" sy="100000" flip="none" algn="tl"/>
          </a:blipFill>
        </p:spPr>
        <p:txBody>
          <a:bodyPr/>
          <a:lstStyle/>
          <a:p>
            <a:pPr>
              <a:lnSpc>
                <a:spcPct val="150000"/>
              </a:lnSpc>
              <a:buBlip>
                <a:blip r:embed="rId3"/>
              </a:buBlip>
            </a:pPr>
            <a:r>
              <a:rPr lang="zh-CN" altLang="en-US" b="1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点？</a:t>
            </a:r>
            <a:endParaRPr lang="en-US" altLang="zh-CN" b="1" dirty="0">
              <a:solidFill>
                <a:srgbClr val="C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  <a:buBlip>
                <a:blip r:embed="rId3"/>
              </a:buBlip>
            </a:pPr>
            <a:r>
              <a:rPr lang="zh-CN" altLang="en-US" b="1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边？</a:t>
            </a:r>
            <a:endParaRPr lang="en-US" altLang="zh-CN" b="1" dirty="0">
              <a:solidFill>
                <a:srgbClr val="C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  <a:buBlip>
                <a:blip r:embed="rId3"/>
              </a:buBlip>
            </a:pPr>
            <a:r>
              <a:rPr lang="zh-CN" altLang="en-US" b="1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什么图？</a:t>
            </a:r>
            <a:endParaRPr lang="en-US" altLang="zh-CN" b="1" dirty="0">
              <a:solidFill>
                <a:srgbClr val="C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  <a:buBlip>
                <a:blip r:embed="rId3"/>
              </a:buBlip>
            </a:pPr>
            <a:r>
              <a:rPr lang="zh-CN" altLang="en-US" b="1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什么问题模型？</a:t>
            </a:r>
          </a:p>
        </p:txBody>
      </p:sp>
      <p:sp>
        <p:nvSpPr>
          <p:cNvPr id="4" name="爆炸形 2 3"/>
          <p:cNvSpPr/>
          <p:nvPr/>
        </p:nvSpPr>
        <p:spPr bwMode="auto">
          <a:xfrm>
            <a:off x="2507020" y="19050"/>
            <a:ext cx="2362200" cy="1752600"/>
          </a:xfrm>
          <a:prstGeom prst="irregularSeal2">
            <a:avLst/>
          </a:prstGeom>
          <a:gradFill>
            <a:gsLst>
              <a:gs pos="0">
                <a:srgbClr val="A603AB"/>
              </a:gs>
              <a:gs pos="21001">
                <a:srgbClr val="0819FB"/>
              </a:gs>
              <a:gs pos="35001">
                <a:srgbClr val="1A8D48"/>
              </a:gs>
              <a:gs pos="52000">
                <a:srgbClr val="FFFF00"/>
              </a:gs>
              <a:gs pos="73000">
                <a:srgbClr val="EE3F17"/>
              </a:gs>
              <a:gs pos="88000">
                <a:srgbClr val="E81766"/>
              </a:gs>
              <a:gs pos="100000">
                <a:srgbClr val="A603AB"/>
              </a:gs>
            </a:gsLst>
            <a:lin ang="5400000" scaled="0"/>
          </a:gra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7" name="圆角矩形标注 6"/>
          <p:cNvSpPr/>
          <p:nvPr/>
        </p:nvSpPr>
        <p:spPr bwMode="auto">
          <a:xfrm>
            <a:off x="3429000" y="2554246"/>
            <a:ext cx="1472516" cy="649399"/>
          </a:xfrm>
          <a:prstGeom prst="wedgeRoundRectCallout">
            <a:avLst>
              <a:gd name="adj1" fmla="val -103827"/>
              <a:gd name="adj2" fmla="val 11144"/>
              <a:gd name="adj3" fmla="val 16667"/>
            </a:avLst>
          </a:prstGeom>
          <a:solidFill>
            <a:srgbClr val="FFFF00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32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有向边</a:t>
            </a:r>
          </a:p>
        </p:txBody>
      </p:sp>
      <p:sp>
        <p:nvSpPr>
          <p:cNvPr id="8" name="圆角矩形标注 7"/>
          <p:cNvSpPr/>
          <p:nvPr/>
        </p:nvSpPr>
        <p:spPr bwMode="auto">
          <a:xfrm>
            <a:off x="5625554" y="2523005"/>
            <a:ext cx="1472516" cy="649399"/>
          </a:xfrm>
          <a:prstGeom prst="wedgeRoundRectCallout">
            <a:avLst>
              <a:gd name="adj1" fmla="val -98375"/>
              <a:gd name="adj2" fmla="val 2435"/>
              <a:gd name="adj3" fmla="val 16667"/>
            </a:avLst>
          </a:prstGeom>
          <a:solidFill>
            <a:srgbClr val="99FF66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3200" b="1" dirty="0">
                <a:solidFill>
                  <a:srgbClr val="FF006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无</a:t>
            </a:r>
            <a:r>
              <a:rPr kumimoji="0" lang="zh-CN" altLang="en-US" sz="3200" b="1" i="0" u="none" strike="noStrike" cap="none" normalizeH="0" baseline="0" dirty="0">
                <a:ln>
                  <a:noFill/>
                </a:ln>
                <a:solidFill>
                  <a:srgbClr val="FF0066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向边</a:t>
            </a:r>
          </a:p>
        </p:txBody>
      </p:sp>
      <p:sp>
        <p:nvSpPr>
          <p:cNvPr id="9" name="圆角矩形标注 8"/>
          <p:cNvSpPr/>
          <p:nvPr/>
        </p:nvSpPr>
        <p:spPr bwMode="auto">
          <a:xfrm>
            <a:off x="3882479" y="3728053"/>
            <a:ext cx="1472516" cy="649399"/>
          </a:xfrm>
          <a:prstGeom prst="wedgeRoundRectCallout">
            <a:avLst>
              <a:gd name="adj1" fmla="val -75122"/>
              <a:gd name="adj2" fmla="val -27930"/>
              <a:gd name="adj3" fmla="val 16667"/>
            </a:avLst>
          </a:prstGeom>
          <a:solidFill>
            <a:srgbClr val="FFFF00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32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有向</a:t>
            </a:r>
            <a:r>
              <a:rPr lang="zh-CN" altLang="en-US" sz="32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图</a:t>
            </a:r>
            <a:endParaRPr kumimoji="0" lang="zh-CN" altLang="en-US" sz="3200" b="1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" name="圆角矩形标注 9"/>
          <p:cNvSpPr/>
          <p:nvPr/>
        </p:nvSpPr>
        <p:spPr bwMode="auto">
          <a:xfrm>
            <a:off x="5635079" y="3728053"/>
            <a:ext cx="1472516" cy="649399"/>
          </a:xfrm>
          <a:prstGeom prst="wedgeRoundRectCallout">
            <a:avLst>
              <a:gd name="adj1" fmla="val -69918"/>
              <a:gd name="adj2" fmla="val -34325"/>
              <a:gd name="adj3" fmla="val 16667"/>
            </a:avLst>
          </a:prstGeom>
          <a:pattFill prst="pct5">
            <a:fgClr>
              <a:schemeClr val="accent2">
                <a:lumMod val="40000"/>
                <a:lumOff val="60000"/>
              </a:schemeClr>
            </a:fgClr>
            <a:bgClr>
              <a:schemeClr val="bg1"/>
            </a:bgClr>
          </a:patt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3200" b="1" dirty="0">
                <a:solidFill>
                  <a:srgbClr val="FF006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无</a:t>
            </a:r>
            <a:r>
              <a:rPr kumimoji="0" lang="zh-CN" altLang="en-US" sz="3200" b="1" i="0" u="none" strike="noStrike" cap="none" normalizeH="0" baseline="0" dirty="0">
                <a:ln>
                  <a:noFill/>
                </a:ln>
                <a:solidFill>
                  <a:srgbClr val="FF0066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向图</a:t>
            </a:r>
          </a:p>
        </p:txBody>
      </p:sp>
      <p:sp>
        <p:nvSpPr>
          <p:cNvPr id="11" name="云形标注 10"/>
          <p:cNvSpPr/>
          <p:nvPr/>
        </p:nvSpPr>
        <p:spPr bwMode="auto">
          <a:xfrm>
            <a:off x="7391400" y="3657600"/>
            <a:ext cx="1526044" cy="893491"/>
          </a:xfrm>
          <a:prstGeom prst="cloudCallout">
            <a:avLst>
              <a:gd name="adj1" fmla="val -66162"/>
              <a:gd name="adj2" fmla="val -4914"/>
            </a:avLst>
          </a:prstGeom>
          <a:solidFill>
            <a:srgbClr val="FFCCFF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32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网络</a:t>
            </a:r>
          </a:p>
        </p:txBody>
      </p:sp>
      <p:pic>
        <p:nvPicPr>
          <p:cNvPr id="12" name="Picture 5" descr="STATBAR"/>
          <p:cNvPicPr preferRelativeResize="0"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037637"/>
            <a:ext cx="8551168" cy="46831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47798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4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43" name="Text Box 11"/>
          <p:cNvSpPr txBox="1">
            <a:spLocks noChangeArrowheads="1"/>
          </p:cNvSpPr>
          <p:nvPr/>
        </p:nvSpPr>
        <p:spPr bwMode="auto">
          <a:xfrm>
            <a:off x="76200" y="304800"/>
            <a:ext cx="19050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完全图</a:t>
            </a:r>
          </a:p>
        </p:txBody>
      </p:sp>
      <p:sp>
        <p:nvSpPr>
          <p:cNvPr id="120847" name="Text Box 15"/>
          <p:cNvSpPr txBox="1">
            <a:spLocks noChangeArrowheads="1"/>
          </p:cNvSpPr>
          <p:nvPr/>
        </p:nvSpPr>
        <p:spPr bwMode="auto">
          <a:xfrm>
            <a:off x="76200" y="914400"/>
            <a:ext cx="8991600" cy="1387176"/>
          </a:xfrm>
          <a:prstGeom prst="rect">
            <a:avLst/>
          </a:prstGeom>
          <a:solidFill>
            <a:srgbClr val="CCFFCC"/>
          </a:solidFill>
          <a:ln w="19050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无向完全图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：无向简单图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G (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n,m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，如果其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个结点中的每一个均与其余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n-1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个结点邻接。 </a:t>
            </a:r>
          </a:p>
        </p:txBody>
      </p:sp>
      <p:grpSp>
        <p:nvGrpSpPr>
          <p:cNvPr id="120848" name="Group 16"/>
          <p:cNvGrpSpPr>
            <a:grpSpLocks/>
          </p:cNvGrpSpPr>
          <p:nvPr/>
        </p:nvGrpSpPr>
        <p:grpSpPr bwMode="auto">
          <a:xfrm>
            <a:off x="871537" y="2667000"/>
            <a:ext cx="3090863" cy="2438400"/>
            <a:chOff x="1562" y="1776"/>
            <a:chExt cx="1947" cy="1536"/>
          </a:xfrm>
        </p:grpSpPr>
        <p:sp>
          <p:nvSpPr>
            <p:cNvPr id="120849" name="Oval 17"/>
            <p:cNvSpPr>
              <a:spLocks noChangeArrowheads="1"/>
            </p:cNvSpPr>
            <p:nvPr/>
          </p:nvSpPr>
          <p:spPr bwMode="auto">
            <a:xfrm>
              <a:off x="3072" y="2064"/>
              <a:ext cx="96" cy="96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20850" name="Oval 18"/>
            <p:cNvSpPr>
              <a:spLocks noChangeArrowheads="1"/>
            </p:cNvSpPr>
            <p:nvPr/>
          </p:nvSpPr>
          <p:spPr bwMode="auto">
            <a:xfrm>
              <a:off x="1920" y="3072"/>
              <a:ext cx="96" cy="96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20851" name="Oval 19"/>
            <p:cNvSpPr>
              <a:spLocks noChangeArrowheads="1"/>
            </p:cNvSpPr>
            <p:nvPr/>
          </p:nvSpPr>
          <p:spPr bwMode="auto">
            <a:xfrm>
              <a:off x="1920" y="2064"/>
              <a:ext cx="96" cy="96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20852" name="Oval 20"/>
            <p:cNvSpPr>
              <a:spLocks noChangeArrowheads="1"/>
            </p:cNvSpPr>
            <p:nvPr/>
          </p:nvSpPr>
          <p:spPr bwMode="auto">
            <a:xfrm>
              <a:off x="3072" y="3072"/>
              <a:ext cx="96" cy="96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20853" name="Object 21"/>
            <p:cNvGraphicFramePr>
              <a:graphicFrameLocks noChangeAspect="1"/>
            </p:cNvGraphicFramePr>
            <p:nvPr/>
          </p:nvGraphicFramePr>
          <p:xfrm>
            <a:off x="1562" y="1776"/>
            <a:ext cx="307" cy="3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1530" name="公式" r:id="rId3" imgW="177480" imgH="215640" progId="Equation.3">
                    <p:embed/>
                  </p:oleObj>
                </mc:Choice>
                <mc:Fallback>
                  <p:oleObj name="公式" r:id="rId3" imgW="177480" imgH="215640" progId="Equation.3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62" y="1776"/>
                          <a:ext cx="307" cy="37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0854" name="Object 22"/>
            <p:cNvGraphicFramePr>
              <a:graphicFrameLocks noChangeAspect="1"/>
            </p:cNvGraphicFramePr>
            <p:nvPr/>
          </p:nvGraphicFramePr>
          <p:xfrm>
            <a:off x="3144" y="1782"/>
            <a:ext cx="364" cy="4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1531" name="公式" r:id="rId5" imgW="190440" imgH="215640" progId="Equation.3">
                    <p:embed/>
                  </p:oleObj>
                </mc:Choice>
                <mc:Fallback>
                  <p:oleObj name="公式" r:id="rId5" imgW="190440" imgH="215640" progId="Equation.3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44" y="1782"/>
                          <a:ext cx="364" cy="42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0855" name="Object 23"/>
            <p:cNvGraphicFramePr>
              <a:graphicFrameLocks noChangeAspect="1"/>
            </p:cNvGraphicFramePr>
            <p:nvPr/>
          </p:nvGraphicFramePr>
          <p:xfrm>
            <a:off x="1576" y="2928"/>
            <a:ext cx="322" cy="3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1532" name="公式" r:id="rId7" imgW="190440" imgH="215640" progId="Equation.3">
                    <p:embed/>
                  </p:oleObj>
                </mc:Choice>
                <mc:Fallback>
                  <p:oleObj name="公式" r:id="rId7" imgW="190440" imgH="215640" progId="Equation.3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76" y="2928"/>
                          <a:ext cx="322" cy="37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0856" name="Object 24"/>
            <p:cNvGraphicFramePr>
              <a:graphicFrameLocks noChangeAspect="1"/>
            </p:cNvGraphicFramePr>
            <p:nvPr/>
          </p:nvGraphicFramePr>
          <p:xfrm>
            <a:off x="3195" y="2928"/>
            <a:ext cx="314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1533" name="公式" r:id="rId9" imgW="190440" imgH="228600" progId="Equation.3">
                    <p:embed/>
                  </p:oleObj>
                </mc:Choice>
                <mc:Fallback>
                  <p:oleObj name="公式" r:id="rId9" imgW="190440" imgH="228600" progId="Equation.3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95" y="2928"/>
                          <a:ext cx="314" cy="38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0857" name="Line 25"/>
          <p:cNvSpPr>
            <a:spLocks noChangeShapeType="1"/>
          </p:cNvSpPr>
          <p:nvPr/>
        </p:nvSpPr>
        <p:spPr bwMode="auto">
          <a:xfrm>
            <a:off x="1557337" y="3200400"/>
            <a:ext cx="1676400" cy="0"/>
          </a:xfrm>
          <a:prstGeom prst="line">
            <a:avLst/>
          </a:prstGeom>
          <a:noFill/>
          <a:ln w="19050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0858" name="Line 26"/>
          <p:cNvSpPr>
            <a:spLocks noChangeShapeType="1"/>
          </p:cNvSpPr>
          <p:nvPr/>
        </p:nvSpPr>
        <p:spPr bwMode="auto">
          <a:xfrm>
            <a:off x="1557337" y="3276600"/>
            <a:ext cx="1676400" cy="1447800"/>
          </a:xfrm>
          <a:prstGeom prst="line">
            <a:avLst/>
          </a:prstGeom>
          <a:noFill/>
          <a:ln w="19050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0859" name="Line 27"/>
          <p:cNvSpPr>
            <a:spLocks noChangeShapeType="1"/>
          </p:cNvSpPr>
          <p:nvPr/>
        </p:nvSpPr>
        <p:spPr bwMode="auto">
          <a:xfrm>
            <a:off x="1481137" y="3276600"/>
            <a:ext cx="0" cy="1447800"/>
          </a:xfrm>
          <a:prstGeom prst="line">
            <a:avLst/>
          </a:prstGeom>
          <a:noFill/>
          <a:ln w="19050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0860" name="Line 28"/>
          <p:cNvSpPr>
            <a:spLocks noChangeShapeType="1"/>
          </p:cNvSpPr>
          <p:nvPr/>
        </p:nvSpPr>
        <p:spPr bwMode="auto">
          <a:xfrm>
            <a:off x="3309937" y="3276600"/>
            <a:ext cx="0" cy="1447800"/>
          </a:xfrm>
          <a:prstGeom prst="line">
            <a:avLst/>
          </a:prstGeom>
          <a:noFill/>
          <a:ln w="19050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0861" name="Line 29"/>
          <p:cNvSpPr>
            <a:spLocks noChangeShapeType="1"/>
          </p:cNvSpPr>
          <p:nvPr/>
        </p:nvSpPr>
        <p:spPr bwMode="auto">
          <a:xfrm flipH="1">
            <a:off x="1557337" y="3200400"/>
            <a:ext cx="1752600" cy="1524000"/>
          </a:xfrm>
          <a:prstGeom prst="line">
            <a:avLst/>
          </a:prstGeom>
          <a:noFill/>
          <a:ln w="19050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0862" name="Line 30"/>
          <p:cNvSpPr>
            <a:spLocks noChangeShapeType="1"/>
          </p:cNvSpPr>
          <p:nvPr/>
        </p:nvSpPr>
        <p:spPr bwMode="auto">
          <a:xfrm flipH="1">
            <a:off x="1592261" y="4800600"/>
            <a:ext cx="1717675" cy="0"/>
          </a:xfrm>
          <a:prstGeom prst="line">
            <a:avLst/>
          </a:prstGeom>
          <a:noFill/>
          <a:ln w="19050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endParaRPr lang="zh-CN" altLang="en-US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0863" name="Text Box 31"/>
          <p:cNvSpPr txBox="1">
            <a:spLocks noChangeArrowheads="1"/>
          </p:cNvSpPr>
          <p:nvPr/>
        </p:nvSpPr>
        <p:spPr bwMode="auto">
          <a:xfrm>
            <a:off x="4410075" y="2906713"/>
            <a:ext cx="3286125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pPr algn="l"/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无向完全图中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m=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？</a:t>
            </a:r>
          </a:p>
        </p:txBody>
      </p:sp>
      <p:sp>
        <p:nvSpPr>
          <p:cNvPr id="120864" name="Rectangle 32"/>
          <p:cNvSpPr>
            <a:spLocks noChangeArrowheads="1"/>
          </p:cNvSpPr>
          <p:nvPr/>
        </p:nvSpPr>
        <p:spPr bwMode="auto">
          <a:xfrm>
            <a:off x="4481089" y="3052000"/>
            <a:ext cx="181821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zh-CN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20865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0929111"/>
              </p:ext>
            </p:extLst>
          </p:nvPr>
        </p:nvGraphicFramePr>
        <p:xfrm>
          <a:off x="-84138" y="3048000"/>
          <a:ext cx="952501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534" name="公式" r:id="rId11" imgW="215640" imgH="228600" progId="Equation.3">
                  <p:embed/>
                </p:oleObj>
              </mc:Choice>
              <mc:Fallback>
                <p:oleObj name="公式" r:id="rId11" imgW="215640" imgH="228600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84138" y="3048000"/>
                        <a:ext cx="952501" cy="990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0866" name="Line 34"/>
          <p:cNvSpPr>
            <a:spLocks noChangeShapeType="1"/>
          </p:cNvSpPr>
          <p:nvPr/>
        </p:nvSpPr>
        <p:spPr bwMode="auto">
          <a:xfrm flipH="1">
            <a:off x="381000" y="1828800"/>
            <a:ext cx="381000" cy="1371600"/>
          </a:xfrm>
          <a:prstGeom prst="line">
            <a:avLst/>
          </a:prstGeom>
          <a:noFill/>
          <a:ln w="19050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0867" name="Rectangle 35"/>
          <p:cNvSpPr>
            <a:spLocks noChangeArrowheads="1"/>
          </p:cNvSpPr>
          <p:nvPr/>
        </p:nvSpPr>
        <p:spPr bwMode="auto">
          <a:xfrm>
            <a:off x="4481089" y="3066288"/>
            <a:ext cx="181821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zh-CN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20868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0811806"/>
              </p:ext>
            </p:extLst>
          </p:nvPr>
        </p:nvGraphicFramePr>
        <p:xfrm>
          <a:off x="4495800" y="3661568"/>
          <a:ext cx="3200400" cy="677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535" name="公式" r:id="rId13" imgW="939392" imgH="203112" progId="Equation.3">
                  <p:embed/>
                </p:oleObj>
              </mc:Choice>
              <mc:Fallback>
                <p:oleObj name="公式" r:id="rId13" imgW="939392" imgH="203112" progId="Equation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3661568"/>
                        <a:ext cx="3200400" cy="677863"/>
                      </a:xfrm>
                      <a:prstGeom prst="rect">
                        <a:avLst/>
                      </a:prstGeom>
                      <a:solidFill>
                        <a:srgbClr val="FF00FF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0869" name="AutoShape 37"/>
          <p:cNvSpPr>
            <a:spLocks noChangeArrowheads="1"/>
          </p:cNvSpPr>
          <p:nvPr/>
        </p:nvSpPr>
        <p:spPr bwMode="auto">
          <a:xfrm>
            <a:off x="5105400" y="5181600"/>
            <a:ext cx="3276600" cy="533400"/>
          </a:xfrm>
          <a:prstGeom prst="wedgeRectCallout">
            <a:avLst>
              <a:gd name="adj1" fmla="val -21659"/>
              <a:gd name="adj2" fmla="val -192560"/>
            </a:avLst>
          </a:prstGeom>
          <a:solidFill>
            <a:srgbClr val="CCFFFF"/>
          </a:solidFill>
          <a:ln w="222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r>
              <a:rPr lang="en-US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5</a:t>
            </a:r>
            <a:r>
              <a:rPr lang="zh-CN" altLang="en-US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阶完全图</a:t>
            </a:r>
          </a:p>
        </p:txBody>
      </p:sp>
      <p:sp>
        <p:nvSpPr>
          <p:cNvPr id="29" name="爆炸形 2 28"/>
          <p:cNvSpPr/>
          <p:nvPr/>
        </p:nvSpPr>
        <p:spPr bwMode="auto">
          <a:xfrm>
            <a:off x="7391400" y="2396518"/>
            <a:ext cx="1371600" cy="1180883"/>
          </a:xfrm>
          <a:prstGeom prst="irregularSeal2">
            <a:avLst/>
          </a:prstGeom>
          <a:gradFill>
            <a:gsLst>
              <a:gs pos="0">
                <a:srgbClr val="A603AB"/>
              </a:gs>
              <a:gs pos="21001">
                <a:srgbClr val="0819FB"/>
              </a:gs>
              <a:gs pos="35001">
                <a:srgbClr val="1A8D48"/>
              </a:gs>
              <a:gs pos="52000">
                <a:srgbClr val="FFFF00"/>
              </a:gs>
              <a:gs pos="73000">
                <a:srgbClr val="EE3F17"/>
              </a:gs>
              <a:gs pos="88000">
                <a:srgbClr val="E81766"/>
              </a:gs>
              <a:gs pos="100000">
                <a:srgbClr val="A603AB"/>
              </a:gs>
            </a:gsLst>
            <a:lin ang="5400000" scaled="0"/>
          </a:gra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30" name="Picture 5" descr="STATBAR"/>
          <p:cNvPicPr preferRelativeResize="0">
            <a:picLocks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791369"/>
            <a:ext cx="8551168" cy="46831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0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20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120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20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20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20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120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120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120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120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120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8" dur="500"/>
                                        <p:tgtEl>
                                          <p:spTgt spid="120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5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3" dur="500"/>
                                        <p:tgtEl>
                                          <p:spTgt spid="120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6" dur="500"/>
                                        <p:tgtEl>
                                          <p:spTgt spid="120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9" dur="500"/>
                                        <p:tgtEl>
                                          <p:spTgt spid="120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4" dur="500"/>
                                        <p:tgtEl>
                                          <p:spTgt spid="120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208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208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208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208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857" grpId="0" animBg="1"/>
      <p:bldP spid="120857" grpId="1" animBg="1"/>
      <p:bldP spid="120858" grpId="0" animBg="1"/>
      <p:bldP spid="120858" grpId="1" animBg="1"/>
      <p:bldP spid="120859" grpId="0" animBg="1"/>
      <p:bldP spid="120859" grpId="1" animBg="1"/>
      <p:bldP spid="120860" grpId="0" animBg="1"/>
      <p:bldP spid="120860" grpId="1" animBg="1"/>
      <p:bldP spid="120861" grpId="0" animBg="1"/>
      <p:bldP spid="120861" grpId="1" animBg="1"/>
      <p:bldP spid="120862" grpId="0" animBg="1"/>
      <p:bldP spid="120862" grpId="1" animBg="1"/>
      <p:bldP spid="120863" grpId="0"/>
      <p:bldP spid="120866" grpId="0" animBg="1"/>
      <p:bldP spid="120869" grpId="0" animBg="1"/>
      <p:bldP spid="2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40" name="Text Box 4"/>
          <p:cNvSpPr txBox="1">
            <a:spLocks noChangeArrowheads="1"/>
          </p:cNvSpPr>
          <p:nvPr/>
        </p:nvSpPr>
        <p:spPr bwMode="auto">
          <a:xfrm>
            <a:off x="228600" y="365125"/>
            <a:ext cx="2209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zh-CN" altLang="en-US" sz="20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有向完全图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2342" name="Text Box 6"/>
              <p:cNvSpPr txBox="1">
                <a:spLocks noChangeArrowheads="1"/>
              </p:cNvSpPr>
              <p:nvPr/>
            </p:nvSpPr>
            <p:spPr bwMode="auto">
              <a:xfrm>
                <a:off x="304800" y="914400"/>
                <a:ext cx="6553200" cy="760146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  <a:extLst/>
            </p:spPr>
            <p:txBody>
              <a:bodyPr wrap="square" lIns="90000" tIns="46800" rIns="90000" bIns="46800">
                <a:spAutoFit/>
              </a:bodyPr>
              <a:lstStyle/>
              <a:p>
                <a:pPr algn="l">
                  <a:lnSpc>
                    <a:spcPct val="150000"/>
                  </a:lnSpc>
                </a:pPr>
                <a:r>
                  <a:rPr lang="zh-CN" altLang="en-US" sz="3200" b="1" dirty="0">
                    <a:solidFill>
                      <a:srgbClr val="FF0000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有向完全图</a:t>
                </a:r>
                <a:r>
                  <a:rPr lang="zh-CN" altLang="en-US" sz="3200" b="1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：有向简单图</a:t>
                </a:r>
                <a14:m>
                  <m:oMath xmlns:m="http://schemas.openxmlformats.org/officeDocument/2006/math">
                    <m:r>
                      <a:rPr lang="en-US" altLang="zh-CN" sz="3200" b="1" i="1" smtClean="0">
                        <a:latin typeface="Cambria Math"/>
                        <a:ea typeface="华文楷体" panose="02010600040101010101" pitchFamily="2" charset="-122"/>
                      </a:rPr>
                      <m:t>𝑮</m:t>
                    </m:r>
                    <m:r>
                      <a:rPr lang="en-US" altLang="zh-CN" sz="3200" b="1" i="1" smtClean="0">
                        <a:latin typeface="Cambria Math"/>
                        <a:ea typeface="华文楷体" panose="02010600040101010101" pitchFamily="2" charset="-122"/>
                      </a:rPr>
                      <m:t>(</m:t>
                    </m:r>
                    <m:r>
                      <a:rPr lang="en-US" altLang="zh-CN" sz="3200" b="1" i="1" smtClean="0">
                        <a:latin typeface="Cambria Math"/>
                        <a:ea typeface="华文楷体" panose="02010600040101010101" pitchFamily="2" charset="-122"/>
                      </a:rPr>
                      <m:t>𝒏</m:t>
                    </m:r>
                    <m:r>
                      <a:rPr lang="en-US" altLang="zh-CN" sz="3200" b="1" i="1" smtClean="0">
                        <a:latin typeface="Cambria Math"/>
                        <a:ea typeface="华文楷体" panose="02010600040101010101" pitchFamily="2" charset="-122"/>
                      </a:rPr>
                      <m:t>,</m:t>
                    </m:r>
                    <m:r>
                      <a:rPr lang="en-US" altLang="zh-CN" sz="3200" b="1" i="1" smtClean="0">
                        <a:latin typeface="Cambria Math"/>
                        <a:ea typeface="华文楷体" panose="02010600040101010101" pitchFamily="2" charset="-122"/>
                      </a:rPr>
                      <m:t>𝒎</m:t>
                    </m:r>
                    <m:r>
                      <a:rPr lang="en-US" altLang="zh-CN" sz="3200" b="1" i="1" smtClean="0">
                        <a:latin typeface="Cambria Math"/>
                        <a:ea typeface="华文楷体" panose="02010600040101010101" pitchFamily="2" charset="-122"/>
                      </a:rPr>
                      <m:t>)</m:t>
                    </m:r>
                  </m:oMath>
                </a14:m>
                <a:r>
                  <a:rPr lang="en-US" altLang="zh-CN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 </a:t>
                </a:r>
                <a:r>
                  <a:rPr lang="en-US" altLang="zh-CN" sz="3200" b="1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 </a:t>
                </a:r>
              </a:p>
            </p:txBody>
          </p:sp>
        </mc:Choice>
        <mc:Fallback xmlns="">
          <p:sp>
            <p:nvSpPr>
              <p:cNvPr id="142342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4800" y="914400"/>
                <a:ext cx="6553200" cy="760146"/>
              </a:xfrm>
              <a:prstGeom prst="rect">
                <a:avLst/>
              </a:prstGeom>
              <a:blipFill rotWithShape="1">
                <a:blip r:embed="rId3"/>
                <a:stretch>
                  <a:fillRect l="-2419" b="-24800"/>
                </a:stretch>
              </a:blipFill>
              <a:ln w="19050">
                <a:noFill/>
                <a:miter lim="800000"/>
                <a:headEnd/>
                <a:tailEnd/>
              </a:ln>
              <a:effectLst/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2344" name="Rectangle 8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42345" name="Object 9"/>
          <p:cNvGraphicFramePr>
            <a:graphicFrameLocks noGrp="1" noChangeAspect="1"/>
          </p:cNvGraphicFramePr>
          <p:nvPr>
            <p:ph/>
            <p:extLst>
              <p:ext uri="{D42A27DB-BD31-4B8C-83A1-F6EECF244321}">
                <p14:modId xmlns:p14="http://schemas.microsoft.com/office/powerpoint/2010/main" val="2211248219"/>
              </p:ext>
            </p:extLst>
          </p:nvPr>
        </p:nvGraphicFramePr>
        <p:xfrm>
          <a:off x="1752600" y="2895600"/>
          <a:ext cx="969963" cy="1027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673" name="公式" r:id="rId4" imgW="215640" imgH="228600" progId="Equation.3">
                  <p:embed/>
                </p:oleObj>
              </mc:Choice>
              <mc:Fallback>
                <p:oleObj name="公式" r:id="rId4" imgW="215640" imgH="2286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2895600"/>
                        <a:ext cx="969963" cy="1027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2347" name="Text Box 11"/>
          <p:cNvSpPr txBox="1">
            <a:spLocks noChangeArrowheads="1"/>
          </p:cNvSpPr>
          <p:nvPr/>
        </p:nvSpPr>
        <p:spPr bwMode="auto">
          <a:xfrm>
            <a:off x="685800" y="3810000"/>
            <a:ext cx="4267200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/>
            <a:r>
              <a:rPr lang="zh-CN" altLang="en-US" sz="32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有向完全图中</a:t>
            </a:r>
            <a:r>
              <a:rPr lang="en-US" altLang="zh-CN" sz="32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m=</a:t>
            </a:r>
            <a:r>
              <a:rPr lang="zh-CN" altLang="en-US" sz="32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？</a:t>
            </a:r>
          </a:p>
        </p:txBody>
      </p:sp>
      <p:graphicFrame>
        <p:nvGraphicFramePr>
          <p:cNvPr id="14234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4155954"/>
              </p:ext>
            </p:extLst>
          </p:nvPr>
        </p:nvGraphicFramePr>
        <p:xfrm>
          <a:off x="3200400" y="2819400"/>
          <a:ext cx="3790724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674" name="公式" r:id="rId6" imgW="761760" imgH="203040" progId="Equation.3">
                  <p:embed/>
                </p:oleObj>
              </mc:Choice>
              <mc:Fallback>
                <p:oleObj name="公式" r:id="rId6" imgW="761760" imgH="20304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2819400"/>
                        <a:ext cx="3790724" cy="990600"/>
                      </a:xfrm>
                      <a:prstGeom prst="rect">
                        <a:avLst/>
                      </a:prstGeom>
                      <a:solidFill>
                        <a:srgbClr val="FF00FF"/>
                      </a:solidFill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" name="Picture 5" descr="STATBAR"/>
          <p:cNvPicPr preferRelativeResize="0">
            <a:picLocks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791369"/>
            <a:ext cx="8551168" cy="46831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96578" y="1905000"/>
                <a:ext cx="884742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b="1" i="1" smtClean="0">
                          <a:latin typeface="Cambria Math"/>
                        </a:rPr>
                        <m:t>∀</m:t>
                      </m:r>
                      <m:r>
                        <a:rPr lang="en-US" altLang="zh-CN" sz="2800" b="1" i="1" smtClean="0">
                          <a:latin typeface="Cambria Math"/>
                        </a:rPr>
                        <m:t>𝒖</m:t>
                      </m:r>
                      <m:r>
                        <a:rPr lang="en-US" altLang="zh-CN" sz="2800" b="1" i="1" smtClean="0">
                          <a:latin typeface="Cambria Math"/>
                          <a:ea typeface="Cambria Math"/>
                        </a:rPr>
                        <m:t>∀</m:t>
                      </m:r>
                      <m:r>
                        <a:rPr lang="en-US" altLang="zh-CN" sz="2800" b="1" i="1" smtClean="0">
                          <a:latin typeface="Cambria Math"/>
                          <a:ea typeface="Cambria Math"/>
                        </a:rPr>
                        <m:t>𝒗</m:t>
                      </m:r>
                      <m:r>
                        <a:rPr lang="en-US" altLang="zh-CN" sz="2800" b="1" i="1" smtClean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altLang="zh-CN" sz="2800" b="1" i="1" smtClean="0">
                          <a:latin typeface="Cambria Math"/>
                          <a:ea typeface="Cambria Math"/>
                        </a:rPr>
                        <m:t>𝒖</m:t>
                      </m:r>
                      <m:r>
                        <a:rPr lang="en-US" altLang="zh-CN" sz="2800" b="1" i="1" smtClean="0">
                          <a:latin typeface="Cambria Math"/>
                          <a:ea typeface="Cambria Math"/>
                        </a:rPr>
                        <m:t>∈</m:t>
                      </m:r>
                      <m:r>
                        <a:rPr lang="en-US" altLang="zh-CN" sz="2800" b="1" i="1" smtClean="0">
                          <a:latin typeface="Cambria Math"/>
                          <a:ea typeface="Cambria Math"/>
                        </a:rPr>
                        <m:t>𝑽</m:t>
                      </m:r>
                      <m:r>
                        <a:rPr lang="en-US" altLang="zh-CN" sz="2800" b="1" i="1" smtClean="0">
                          <a:latin typeface="Cambria Math"/>
                          <a:ea typeface="Cambria Math"/>
                        </a:rPr>
                        <m:t>∧</m:t>
                      </m:r>
                      <m:r>
                        <a:rPr lang="en-US" altLang="zh-CN" sz="2800" b="1" i="1" smtClean="0">
                          <a:latin typeface="Cambria Math"/>
                          <a:ea typeface="Cambria Math"/>
                        </a:rPr>
                        <m:t>𝒗</m:t>
                      </m:r>
                      <m:r>
                        <a:rPr lang="en-US" altLang="zh-CN" sz="2800" b="1" i="1" smtClean="0">
                          <a:latin typeface="Cambria Math"/>
                          <a:ea typeface="Cambria Math"/>
                        </a:rPr>
                        <m:t>∈</m:t>
                      </m:r>
                      <m:r>
                        <a:rPr lang="en-US" altLang="zh-CN" sz="2800" b="1" i="1" smtClean="0">
                          <a:latin typeface="Cambria Math"/>
                          <a:ea typeface="Cambria Math"/>
                        </a:rPr>
                        <m:t>𝑽</m:t>
                      </m:r>
                      <m:r>
                        <a:rPr lang="en-US" altLang="zh-CN" sz="2800" b="1" i="1" smtClean="0">
                          <a:latin typeface="Cambria Math"/>
                          <a:ea typeface="Cambria Math"/>
                        </a:rPr>
                        <m:t>∧</m:t>
                      </m:r>
                      <m:r>
                        <a:rPr lang="en-US" altLang="zh-CN" sz="2800" b="1" i="1" smtClean="0">
                          <a:latin typeface="Cambria Math"/>
                          <a:ea typeface="Cambria Math"/>
                        </a:rPr>
                        <m:t>𝒖</m:t>
                      </m:r>
                      <m:r>
                        <a:rPr lang="en-US" altLang="zh-CN" sz="2800" b="1" i="1" smtClean="0">
                          <a:latin typeface="Cambria Math"/>
                          <a:ea typeface="Cambria Math"/>
                        </a:rPr>
                        <m:t>≠</m:t>
                      </m:r>
                      <m:r>
                        <a:rPr lang="en-US" altLang="zh-CN" sz="2800" b="1" i="1" smtClean="0">
                          <a:latin typeface="Cambria Math"/>
                          <a:ea typeface="Cambria Math"/>
                        </a:rPr>
                        <m:t>𝒗</m:t>
                      </m:r>
                      <m:r>
                        <a:rPr lang="en-US" altLang="zh-CN" sz="2800" b="1" i="1" smtClean="0">
                          <a:latin typeface="Cambria Math"/>
                          <a:ea typeface="Cambria Math"/>
                        </a:rPr>
                        <m:t>→(</m:t>
                      </m:r>
                      <m:r>
                        <a:rPr lang="en-US" altLang="zh-CN" sz="2800" b="1" i="1" smtClean="0">
                          <a:latin typeface="Cambria Math"/>
                          <a:ea typeface="Cambria Math"/>
                        </a:rPr>
                        <m:t>𝒖</m:t>
                      </m:r>
                      <m:r>
                        <a:rPr lang="en-US" altLang="zh-CN" sz="2800" b="1" i="1" smtClean="0">
                          <a:latin typeface="Cambria Math"/>
                          <a:ea typeface="Cambria Math"/>
                        </a:rPr>
                        <m:t>,</m:t>
                      </m:r>
                      <m:r>
                        <a:rPr lang="en-US" altLang="zh-CN" sz="2800" b="1" i="1" smtClean="0">
                          <a:latin typeface="Cambria Math"/>
                          <a:ea typeface="Cambria Math"/>
                        </a:rPr>
                        <m:t>𝒗</m:t>
                      </m:r>
                      <m:r>
                        <a:rPr lang="en-US" altLang="zh-CN" sz="2800" b="1" i="1" smtClean="0">
                          <a:latin typeface="Cambria Math"/>
                          <a:ea typeface="Cambria Math"/>
                        </a:rPr>
                        <m:t>)∈</m:t>
                      </m:r>
                      <m:r>
                        <a:rPr lang="en-US" altLang="zh-CN" sz="2800" b="1" i="1" smtClean="0">
                          <a:latin typeface="Cambria Math"/>
                          <a:ea typeface="Cambria Math"/>
                        </a:rPr>
                        <m:t>𝑬</m:t>
                      </m:r>
                      <m:r>
                        <a:rPr lang="en-US" altLang="zh-CN" sz="2800" b="1" i="1" smtClean="0">
                          <a:latin typeface="Cambria Math"/>
                          <a:ea typeface="Cambria Math"/>
                        </a:rPr>
                        <m:t>∧(</m:t>
                      </m:r>
                      <m:r>
                        <a:rPr lang="en-US" altLang="zh-CN" sz="2800" b="1" i="1" smtClean="0">
                          <a:latin typeface="Cambria Math"/>
                          <a:ea typeface="Cambria Math"/>
                        </a:rPr>
                        <m:t>𝒗</m:t>
                      </m:r>
                      <m:r>
                        <a:rPr lang="en-US" altLang="zh-CN" sz="2800" b="1" i="1" smtClean="0">
                          <a:latin typeface="Cambria Math"/>
                          <a:ea typeface="Cambria Math"/>
                        </a:rPr>
                        <m:t>,</m:t>
                      </m:r>
                      <m:r>
                        <a:rPr lang="en-US" altLang="zh-CN" sz="2800" b="1" i="1" smtClean="0">
                          <a:latin typeface="Cambria Math"/>
                          <a:ea typeface="Cambria Math"/>
                        </a:rPr>
                        <m:t>𝒖</m:t>
                      </m:r>
                      <m:r>
                        <a:rPr lang="en-US" altLang="zh-CN" sz="2800" b="1" i="1" smtClean="0">
                          <a:latin typeface="Cambria Math"/>
                          <a:ea typeface="Cambria Math"/>
                        </a:rPr>
                        <m:t>)∈</m:t>
                      </m:r>
                      <m:r>
                        <a:rPr lang="en-US" altLang="zh-CN" sz="2800" b="1" i="1" smtClean="0">
                          <a:latin typeface="Cambria Math"/>
                          <a:ea typeface="Cambria Math"/>
                        </a:rPr>
                        <m:t>𝑬</m:t>
                      </m:r>
                      <m:r>
                        <a:rPr lang="en-US" altLang="zh-CN" sz="2800" b="1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578" y="1905000"/>
                <a:ext cx="8847422" cy="523220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23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23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423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2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" dur="500"/>
                                        <p:tgtEl>
                                          <p:spTgt spid="142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23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23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34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8" name="Text Box 4"/>
          <p:cNvSpPr txBox="1">
            <a:spLocks noChangeArrowheads="1"/>
          </p:cNvSpPr>
          <p:nvPr/>
        </p:nvSpPr>
        <p:spPr bwMode="auto">
          <a:xfrm>
            <a:off x="0" y="381000"/>
            <a:ext cx="3962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补图</a:t>
            </a:r>
          </a:p>
        </p:txBody>
      </p:sp>
      <p:sp>
        <p:nvSpPr>
          <p:cNvPr id="144394" name="Rectangle 10"/>
          <p:cNvSpPr>
            <a:spLocks noChangeArrowheads="1"/>
          </p:cNvSpPr>
          <p:nvPr/>
        </p:nvSpPr>
        <p:spPr bwMode="auto">
          <a:xfrm>
            <a:off x="4481089" y="2971800"/>
            <a:ext cx="181821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zh-CN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144395" name="Group 11"/>
          <p:cNvGrpSpPr>
            <a:grpSpLocks/>
          </p:cNvGrpSpPr>
          <p:nvPr/>
        </p:nvGrpSpPr>
        <p:grpSpPr bwMode="auto">
          <a:xfrm>
            <a:off x="228600" y="2133600"/>
            <a:ext cx="3698875" cy="3419475"/>
            <a:chOff x="288" y="1584"/>
            <a:chExt cx="2330" cy="2154"/>
          </a:xfrm>
        </p:grpSpPr>
        <p:sp>
          <p:nvSpPr>
            <p:cNvPr id="144396" name="Oval 12"/>
            <p:cNvSpPr>
              <a:spLocks noChangeArrowheads="1"/>
            </p:cNvSpPr>
            <p:nvPr/>
          </p:nvSpPr>
          <p:spPr bwMode="auto">
            <a:xfrm>
              <a:off x="2256" y="2544"/>
              <a:ext cx="96" cy="96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4397" name="Oval 13"/>
            <p:cNvSpPr>
              <a:spLocks noChangeArrowheads="1"/>
            </p:cNvSpPr>
            <p:nvPr/>
          </p:nvSpPr>
          <p:spPr bwMode="auto">
            <a:xfrm>
              <a:off x="1008" y="3456"/>
              <a:ext cx="96" cy="96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4398" name="Oval 14"/>
            <p:cNvSpPr>
              <a:spLocks noChangeArrowheads="1"/>
            </p:cNvSpPr>
            <p:nvPr/>
          </p:nvSpPr>
          <p:spPr bwMode="auto">
            <a:xfrm>
              <a:off x="576" y="2544"/>
              <a:ext cx="96" cy="96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4399" name="Oval 15"/>
            <p:cNvSpPr>
              <a:spLocks noChangeArrowheads="1"/>
            </p:cNvSpPr>
            <p:nvPr/>
          </p:nvSpPr>
          <p:spPr bwMode="auto">
            <a:xfrm>
              <a:off x="1728" y="3456"/>
              <a:ext cx="96" cy="96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44400" name="Object 16"/>
            <p:cNvGraphicFramePr>
              <a:graphicFrameLocks noChangeAspect="1"/>
            </p:cNvGraphicFramePr>
            <p:nvPr/>
          </p:nvGraphicFramePr>
          <p:xfrm>
            <a:off x="288" y="2160"/>
            <a:ext cx="307" cy="3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6376" name="公式" r:id="rId3" imgW="177480" imgH="215640" progId="Equation.3">
                    <p:embed/>
                  </p:oleObj>
                </mc:Choice>
                <mc:Fallback>
                  <p:oleObj name="公式" r:id="rId3" imgW="177480" imgH="215640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" y="2160"/>
                          <a:ext cx="307" cy="37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4401" name="Object 1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4371309"/>
                </p:ext>
              </p:extLst>
            </p:nvPr>
          </p:nvGraphicFramePr>
          <p:xfrm>
            <a:off x="1392" y="1584"/>
            <a:ext cx="364" cy="4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6377" name="公式" r:id="rId5" imgW="190440" imgH="215640" progId="Equation.3">
                    <p:embed/>
                  </p:oleObj>
                </mc:Choice>
                <mc:Fallback>
                  <p:oleObj name="公式" r:id="rId5" imgW="190440" imgH="215640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2" y="1584"/>
                          <a:ext cx="364" cy="42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4402" name="Object 18"/>
            <p:cNvGraphicFramePr>
              <a:graphicFrameLocks noChangeAspect="1"/>
            </p:cNvGraphicFramePr>
            <p:nvPr/>
          </p:nvGraphicFramePr>
          <p:xfrm>
            <a:off x="1824" y="3360"/>
            <a:ext cx="322" cy="3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6378" name="公式" r:id="rId7" imgW="190440" imgH="215640" progId="Equation.3">
                    <p:embed/>
                  </p:oleObj>
                </mc:Choice>
                <mc:Fallback>
                  <p:oleObj name="公式" r:id="rId7" imgW="190440" imgH="215640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24" y="3360"/>
                          <a:ext cx="322" cy="37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4403" name="Object 19"/>
            <p:cNvGraphicFramePr>
              <a:graphicFrameLocks noChangeAspect="1"/>
            </p:cNvGraphicFramePr>
            <p:nvPr/>
          </p:nvGraphicFramePr>
          <p:xfrm>
            <a:off x="2304" y="2448"/>
            <a:ext cx="314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6379" name="公式" r:id="rId9" imgW="190440" imgH="228600" progId="Equation.3">
                    <p:embed/>
                  </p:oleObj>
                </mc:Choice>
                <mc:Fallback>
                  <p:oleObj name="公式" r:id="rId9" imgW="190440" imgH="228600" progId="Equation.3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04" y="2448"/>
                          <a:ext cx="314" cy="38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4404" name="Oval 20"/>
            <p:cNvSpPr>
              <a:spLocks noChangeArrowheads="1"/>
            </p:cNvSpPr>
            <p:nvPr/>
          </p:nvSpPr>
          <p:spPr bwMode="auto">
            <a:xfrm>
              <a:off x="1488" y="1968"/>
              <a:ext cx="96" cy="96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44405" name="Object 21"/>
            <p:cNvGraphicFramePr>
              <a:graphicFrameLocks noChangeAspect="1"/>
            </p:cNvGraphicFramePr>
            <p:nvPr/>
          </p:nvGraphicFramePr>
          <p:xfrm>
            <a:off x="624" y="3264"/>
            <a:ext cx="320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6380" name="公式" r:id="rId11" imgW="190500" imgH="228600" progId="Equation.3">
                    <p:embed/>
                  </p:oleObj>
                </mc:Choice>
                <mc:Fallback>
                  <p:oleObj name="公式" r:id="rId11" imgW="190500" imgH="228600" progId="Equation.3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4" y="3264"/>
                          <a:ext cx="320" cy="38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44406" name="Line 22"/>
          <p:cNvSpPr>
            <a:spLocks noChangeShapeType="1"/>
          </p:cNvSpPr>
          <p:nvPr/>
        </p:nvSpPr>
        <p:spPr bwMode="auto">
          <a:xfrm flipV="1">
            <a:off x="838200" y="2819400"/>
            <a:ext cx="1295400" cy="838200"/>
          </a:xfrm>
          <a:prstGeom prst="line">
            <a:avLst/>
          </a:prstGeom>
          <a:noFill/>
          <a:ln w="19050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4407" name="Line 23"/>
          <p:cNvSpPr>
            <a:spLocks noChangeShapeType="1"/>
          </p:cNvSpPr>
          <p:nvPr/>
        </p:nvSpPr>
        <p:spPr bwMode="auto">
          <a:xfrm>
            <a:off x="762000" y="3810000"/>
            <a:ext cx="609600" cy="1295400"/>
          </a:xfrm>
          <a:prstGeom prst="line">
            <a:avLst/>
          </a:prstGeom>
          <a:noFill/>
          <a:ln w="19050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4408" name="Line 24"/>
          <p:cNvSpPr>
            <a:spLocks noChangeShapeType="1"/>
          </p:cNvSpPr>
          <p:nvPr/>
        </p:nvSpPr>
        <p:spPr bwMode="auto">
          <a:xfrm>
            <a:off x="838200" y="3733800"/>
            <a:ext cx="2514600" cy="0"/>
          </a:xfrm>
          <a:prstGeom prst="line">
            <a:avLst/>
          </a:prstGeom>
          <a:noFill/>
          <a:ln w="19050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4409" name="Line 25"/>
          <p:cNvSpPr>
            <a:spLocks noChangeShapeType="1"/>
          </p:cNvSpPr>
          <p:nvPr/>
        </p:nvSpPr>
        <p:spPr bwMode="auto">
          <a:xfrm>
            <a:off x="2286000" y="2819400"/>
            <a:ext cx="1066800" cy="838200"/>
          </a:xfrm>
          <a:prstGeom prst="line">
            <a:avLst/>
          </a:prstGeom>
          <a:noFill/>
          <a:ln w="19050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4410" name="Line 26"/>
          <p:cNvSpPr>
            <a:spLocks noChangeShapeType="1"/>
          </p:cNvSpPr>
          <p:nvPr/>
        </p:nvSpPr>
        <p:spPr bwMode="auto">
          <a:xfrm>
            <a:off x="1524000" y="5181600"/>
            <a:ext cx="990600" cy="0"/>
          </a:xfrm>
          <a:prstGeom prst="line">
            <a:avLst/>
          </a:prstGeom>
          <a:noFill/>
          <a:ln w="19050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4411" name="Line 27"/>
          <p:cNvSpPr>
            <a:spLocks noChangeShapeType="1"/>
          </p:cNvSpPr>
          <p:nvPr/>
        </p:nvSpPr>
        <p:spPr bwMode="auto">
          <a:xfrm flipV="1">
            <a:off x="2667000" y="3810000"/>
            <a:ext cx="762000" cy="1295400"/>
          </a:xfrm>
          <a:prstGeom prst="line">
            <a:avLst/>
          </a:prstGeom>
          <a:noFill/>
          <a:ln w="19050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4412" name="Line 28"/>
          <p:cNvSpPr>
            <a:spLocks noChangeShapeType="1"/>
          </p:cNvSpPr>
          <p:nvPr/>
        </p:nvSpPr>
        <p:spPr bwMode="auto">
          <a:xfrm flipH="1">
            <a:off x="1447800" y="2895600"/>
            <a:ext cx="762000" cy="2209800"/>
          </a:xfrm>
          <a:prstGeom prst="line">
            <a:avLst/>
          </a:prstGeom>
          <a:noFill/>
          <a:ln w="19050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4413" name="Line 29"/>
          <p:cNvSpPr>
            <a:spLocks noChangeShapeType="1"/>
          </p:cNvSpPr>
          <p:nvPr/>
        </p:nvSpPr>
        <p:spPr bwMode="auto">
          <a:xfrm>
            <a:off x="2209800" y="2895600"/>
            <a:ext cx="381000" cy="2209800"/>
          </a:xfrm>
          <a:prstGeom prst="line">
            <a:avLst/>
          </a:prstGeom>
          <a:noFill/>
          <a:ln w="19050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4414" name="Line 30"/>
          <p:cNvSpPr>
            <a:spLocks noChangeShapeType="1"/>
          </p:cNvSpPr>
          <p:nvPr/>
        </p:nvSpPr>
        <p:spPr bwMode="auto">
          <a:xfrm>
            <a:off x="838200" y="3810000"/>
            <a:ext cx="1752600" cy="1295400"/>
          </a:xfrm>
          <a:prstGeom prst="line">
            <a:avLst/>
          </a:prstGeom>
          <a:noFill/>
          <a:ln w="19050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4415" name="Line 31"/>
          <p:cNvSpPr>
            <a:spLocks noChangeShapeType="1"/>
          </p:cNvSpPr>
          <p:nvPr/>
        </p:nvSpPr>
        <p:spPr bwMode="auto">
          <a:xfrm flipV="1">
            <a:off x="1447800" y="3810000"/>
            <a:ext cx="1981200" cy="1295400"/>
          </a:xfrm>
          <a:prstGeom prst="line">
            <a:avLst/>
          </a:prstGeom>
          <a:noFill/>
          <a:ln w="19050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144416" name="Group 32"/>
          <p:cNvGrpSpPr>
            <a:grpSpLocks/>
          </p:cNvGrpSpPr>
          <p:nvPr/>
        </p:nvGrpSpPr>
        <p:grpSpPr bwMode="auto">
          <a:xfrm>
            <a:off x="4267200" y="2438400"/>
            <a:ext cx="3698875" cy="3038475"/>
            <a:chOff x="2806" y="1920"/>
            <a:chExt cx="2330" cy="1914"/>
          </a:xfrm>
        </p:grpSpPr>
        <p:grpSp>
          <p:nvGrpSpPr>
            <p:cNvPr id="144417" name="Group 33"/>
            <p:cNvGrpSpPr>
              <a:grpSpLocks/>
            </p:cNvGrpSpPr>
            <p:nvPr/>
          </p:nvGrpSpPr>
          <p:grpSpPr bwMode="auto">
            <a:xfrm>
              <a:off x="2806" y="1920"/>
              <a:ext cx="2330" cy="1914"/>
              <a:chOff x="288" y="1824"/>
              <a:chExt cx="2330" cy="1914"/>
            </a:xfrm>
          </p:grpSpPr>
          <p:sp>
            <p:nvSpPr>
              <p:cNvPr id="144418" name="Oval 34"/>
              <p:cNvSpPr>
                <a:spLocks noChangeArrowheads="1"/>
              </p:cNvSpPr>
              <p:nvPr/>
            </p:nvSpPr>
            <p:spPr bwMode="auto">
              <a:xfrm>
                <a:off x="2256" y="2544"/>
                <a:ext cx="96" cy="96"/>
              </a:xfrm>
              <a:prstGeom prst="ellipse">
                <a:avLst/>
              </a:prstGeom>
              <a:solidFill>
                <a:srgbClr val="0080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4419" name="Oval 35"/>
              <p:cNvSpPr>
                <a:spLocks noChangeArrowheads="1"/>
              </p:cNvSpPr>
              <p:nvPr/>
            </p:nvSpPr>
            <p:spPr bwMode="auto">
              <a:xfrm>
                <a:off x="1008" y="3456"/>
                <a:ext cx="96" cy="96"/>
              </a:xfrm>
              <a:prstGeom prst="ellipse">
                <a:avLst/>
              </a:prstGeom>
              <a:solidFill>
                <a:srgbClr val="0080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4420" name="Oval 36"/>
              <p:cNvSpPr>
                <a:spLocks noChangeArrowheads="1"/>
              </p:cNvSpPr>
              <p:nvPr/>
            </p:nvSpPr>
            <p:spPr bwMode="auto">
              <a:xfrm>
                <a:off x="576" y="2544"/>
                <a:ext cx="96" cy="96"/>
              </a:xfrm>
              <a:prstGeom prst="ellipse">
                <a:avLst/>
              </a:prstGeom>
              <a:solidFill>
                <a:srgbClr val="0080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4421" name="Oval 37"/>
              <p:cNvSpPr>
                <a:spLocks noChangeArrowheads="1"/>
              </p:cNvSpPr>
              <p:nvPr/>
            </p:nvSpPr>
            <p:spPr bwMode="auto">
              <a:xfrm>
                <a:off x="1728" y="3456"/>
                <a:ext cx="96" cy="96"/>
              </a:xfrm>
              <a:prstGeom prst="ellipse">
                <a:avLst/>
              </a:prstGeom>
              <a:solidFill>
                <a:srgbClr val="0080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graphicFrame>
            <p:nvGraphicFramePr>
              <p:cNvPr id="144422" name="Object 38"/>
              <p:cNvGraphicFramePr>
                <a:graphicFrameLocks noChangeAspect="1"/>
              </p:cNvGraphicFramePr>
              <p:nvPr/>
            </p:nvGraphicFramePr>
            <p:xfrm>
              <a:off x="288" y="2160"/>
              <a:ext cx="307" cy="37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6381" name="公式" r:id="rId13" imgW="177480" imgH="215640" progId="Equation.3">
                      <p:embed/>
                    </p:oleObj>
                  </mc:Choice>
                  <mc:Fallback>
                    <p:oleObj name="公式" r:id="rId13" imgW="177480" imgH="215640" progId="Equation.3">
                      <p:embed/>
                      <p:pic>
                        <p:nvPicPr>
                          <p:cNvPr id="0" name="Object 3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8" y="2160"/>
                            <a:ext cx="307" cy="37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44423" name="Object 39"/>
              <p:cNvGraphicFramePr>
                <a:graphicFrameLocks noChangeAspect="1"/>
              </p:cNvGraphicFramePr>
              <p:nvPr/>
            </p:nvGraphicFramePr>
            <p:xfrm>
              <a:off x="1584" y="1824"/>
              <a:ext cx="364" cy="42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6382" name="公式" r:id="rId14" imgW="190440" imgH="215640" progId="Equation.3">
                      <p:embed/>
                    </p:oleObj>
                  </mc:Choice>
                  <mc:Fallback>
                    <p:oleObj name="公式" r:id="rId14" imgW="190440" imgH="215640" progId="Equation.3">
                      <p:embed/>
                      <p:pic>
                        <p:nvPicPr>
                          <p:cNvPr id="0" name="Object 3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584" y="1824"/>
                            <a:ext cx="364" cy="42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44424" name="Object 40"/>
              <p:cNvGraphicFramePr>
                <a:graphicFrameLocks noChangeAspect="1"/>
              </p:cNvGraphicFramePr>
              <p:nvPr/>
            </p:nvGraphicFramePr>
            <p:xfrm>
              <a:off x="1824" y="3360"/>
              <a:ext cx="322" cy="37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6383" name="公式" r:id="rId15" imgW="190440" imgH="215640" progId="Equation.3">
                      <p:embed/>
                    </p:oleObj>
                  </mc:Choice>
                  <mc:Fallback>
                    <p:oleObj name="公式" r:id="rId15" imgW="190440" imgH="215640" progId="Equation.3">
                      <p:embed/>
                      <p:pic>
                        <p:nvPicPr>
                          <p:cNvPr id="0" name="Object 4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824" y="3360"/>
                            <a:ext cx="322" cy="37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44425" name="Object 41"/>
              <p:cNvGraphicFramePr>
                <a:graphicFrameLocks noChangeAspect="1"/>
              </p:cNvGraphicFramePr>
              <p:nvPr/>
            </p:nvGraphicFramePr>
            <p:xfrm>
              <a:off x="2304" y="2448"/>
              <a:ext cx="314" cy="38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6384" name="公式" r:id="rId16" imgW="190440" imgH="228600" progId="Equation.3">
                      <p:embed/>
                    </p:oleObj>
                  </mc:Choice>
                  <mc:Fallback>
                    <p:oleObj name="公式" r:id="rId16" imgW="190440" imgH="228600" progId="Equation.3">
                      <p:embed/>
                      <p:pic>
                        <p:nvPicPr>
                          <p:cNvPr id="0" name="Object 4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304" y="2448"/>
                            <a:ext cx="314" cy="38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44426" name="Oval 42"/>
              <p:cNvSpPr>
                <a:spLocks noChangeArrowheads="1"/>
              </p:cNvSpPr>
              <p:nvPr/>
            </p:nvSpPr>
            <p:spPr bwMode="auto">
              <a:xfrm>
                <a:off x="1488" y="1968"/>
                <a:ext cx="96" cy="96"/>
              </a:xfrm>
              <a:prstGeom prst="ellipse">
                <a:avLst/>
              </a:prstGeom>
              <a:solidFill>
                <a:srgbClr val="0080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graphicFrame>
            <p:nvGraphicFramePr>
              <p:cNvPr id="144427" name="Object 43"/>
              <p:cNvGraphicFramePr>
                <a:graphicFrameLocks noChangeAspect="1"/>
              </p:cNvGraphicFramePr>
              <p:nvPr/>
            </p:nvGraphicFramePr>
            <p:xfrm>
              <a:off x="624" y="3264"/>
              <a:ext cx="320" cy="38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6385" name="公式" r:id="rId17" imgW="190500" imgH="228600" progId="Equation.3">
                      <p:embed/>
                    </p:oleObj>
                  </mc:Choice>
                  <mc:Fallback>
                    <p:oleObj name="公式" r:id="rId17" imgW="190500" imgH="228600" progId="Equation.3">
                      <p:embed/>
                      <p:pic>
                        <p:nvPicPr>
                          <p:cNvPr id="0" name="Object 4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24" y="3264"/>
                            <a:ext cx="320" cy="38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44428" name="Line 44"/>
            <p:cNvSpPr>
              <a:spLocks noChangeShapeType="1"/>
            </p:cNvSpPr>
            <p:nvPr/>
          </p:nvSpPr>
          <p:spPr bwMode="auto">
            <a:xfrm flipV="1">
              <a:off x="3168" y="2112"/>
              <a:ext cx="816" cy="528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4429" name="Line 45"/>
            <p:cNvSpPr>
              <a:spLocks noChangeShapeType="1"/>
            </p:cNvSpPr>
            <p:nvPr/>
          </p:nvSpPr>
          <p:spPr bwMode="auto">
            <a:xfrm>
              <a:off x="3168" y="2736"/>
              <a:ext cx="384" cy="816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4430" name="Line 46"/>
            <p:cNvSpPr>
              <a:spLocks noChangeShapeType="1"/>
            </p:cNvSpPr>
            <p:nvPr/>
          </p:nvSpPr>
          <p:spPr bwMode="auto">
            <a:xfrm>
              <a:off x="3600" y="3600"/>
              <a:ext cx="624" cy="0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4431" name="Line 47"/>
            <p:cNvSpPr>
              <a:spLocks noChangeShapeType="1"/>
            </p:cNvSpPr>
            <p:nvPr/>
          </p:nvSpPr>
          <p:spPr bwMode="auto">
            <a:xfrm flipV="1">
              <a:off x="4320" y="2736"/>
              <a:ext cx="480" cy="816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4432" name="Line 48"/>
            <p:cNvSpPr>
              <a:spLocks noChangeShapeType="1"/>
            </p:cNvSpPr>
            <p:nvPr/>
          </p:nvSpPr>
          <p:spPr bwMode="auto">
            <a:xfrm>
              <a:off x="4080" y="2112"/>
              <a:ext cx="720" cy="528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44433" name="Text Box 49"/>
          <p:cNvSpPr txBox="1">
            <a:spLocks noChangeArrowheads="1"/>
          </p:cNvSpPr>
          <p:nvPr/>
        </p:nvSpPr>
        <p:spPr bwMode="auto">
          <a:xfrm>
            <a:off x="5638800" y="3657600"/>
            <a:ext cx="928687" cy="7100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/>
            <a:r>
              <a:rPr lang="en-US" altLang="zh-CN" sz="40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144434" name="AutoShape 50"/>
          <p:cNvSpPr>
            <a:spLocks noChangeArrowheads="1"/>
          </p:cNvSpPr>
          <p:nvPr/>
        </p:nvSpPr>
        <p:spPr bwMode="auto">
          <a:xfrm>
            <a:off x="0" y="4191000"/>
            <a:ext cx="990600" cy="1143000"/>
          </a:xfrm>
          <a:prstGeom prst="wedgeEllipseCallout">
            <a:avLst>
              <a:gd name="adj1" fmla="val 174037"/>
              <a:gd name="adj2" fmla="val -43472"/>
            </a:avLst>
          </a:prstGeom>
          <a:solidFill>
            <a:srgbClr val="FFFF99"/>
          </a:solidFill>
          <a:ln w="6350">
            <a:solidFill>
              <a:srgbClr val="00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r>
              <a:rPr lang="zh-CN" altLang="en-US" sz="240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补图</a:t>
            </a:r>
          </a:p>
        </p:txBody>
      </p:sp>
      <p:sp>
        <p:nvSpPr>
          <p:cNvPr id="144435" name="Text Box 51"/>
          <p:cNvSpPr txBox="1">
            <a:spLocks noChangeArrowheads="1"/>
          </p:cNvSpPr>
          <p:nvPr/>
        </p:nvSpPr>
        <p:spPr bwMode="auto">
          <a:xfrm>
            <a:off x="304800" y="5562600"/>
            <a:ext cx="8563861" cy="37151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/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G</a:t>
            </a:r>
            <a:r>
              <a:rPr lang="zh-CN" altLang="en-US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的补图是由</a:t>
            </a:r>
            <a:r>
              <a:rPr lang="en-US" altLang="zh-CN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G</a:t>
            </a:r>
            <a:r>
              <a:rPr lang="zh-CN" altLang="en-US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的所有顶点和为了使</a:t>
            </a:r>
            <a:r>
              <a:rPr lang="en-US" altLang="zh-CN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G</a:t>
            </a:r>
            <a:r>
              <a:rPr lang="zh-CN" altLang="en-US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成为完全图所需要添加的那些边所组成的图。</a:t>
            </a:r>
          </a:p>
        </p:txBody>
      </p:sp>
      <p:pic>
        <p:nvPicPr>
          <p:cNvPr id="51" name="Picture 5" descr="STATBAR"/>
          <p:cNvPicPr preferRelativeResize="0">
            <a:picLocks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791369"/>
            <a:ext cx="8551168" cy="46831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457200" y="685800"/>
                <a:ext cx="8040599" cy="18158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>
                  <a:lnSpc>
                    <a:spcPct val="200000"/>
                  </a:lnSpc>
                </a:pPr>
                <a:r>
                  <a:rPr lang="zh-CN" altLang="en-US" sz="2800" b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补图</a:t>
                </a:r>
                <a:r>
                  <a:rPr lang="zh-CN" altLang="en-US" sz="2800" b="1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：图</a:t>
                </a:r>
                <a14:m>
                  <m:oMath xmlns:m="http://schemas.openxmlformats.org/officeDocument/2006/math">
                    <m:r>
                      <a:rPr lang="en-US" altLang="zh-CN" sz="2800" b="1" i="1" smtClean="0">
                        <a:latin typeface="Cambria Math"/>
                        <a:ea typeface="华文楷体" panose="02010600040101010101" pitchFamily="2" charset="-122"/>
                      </a:rPr>
                      <m:t>𝑮</m:t>
                    </m:r>
                    <m:r>
                      <a:rPr lang="en-US" altLang="zh-CN" sz="2800" b="1" i="1" smtClean="0">
                        <a:latin typeface="Cambria Math"/>
                        <a:ea typeface="华文楷体" panose="02010600040101010101" pitchFamily="2" charset="-122"/>
                      </a:rPr>
                      <m:t>=(</m:t>
                    </m:r>
                    <m:r>
                      <a:rPr lang="en-US" altLang="zh-CN" sz="2800" b="1" i="1" smtClean="0">
                        <a:latin typeface="Cambria Math"/>
                        <a:ea typeface="华文楷体" panose="02010600040101010101" pitchFamily="2" charset="-122"/>
                      </a:rPr>
                      <m:t>𝑽</m:t>
                    </m:r>
                    <m:r>
                      <a:rPr lang="en-US" altLang="zh-CN" sz="2800" b="1" i="1" smtClean="0">
                        <a:latin typeface="Cambria Math"/>
                        <a:ea typeface="华文楷体" panose="02010600040101010101" pitchFamily="2" charset="-122"/>
                      </a:rPr>
                      <m:t>,</m:t>
                    </m:r>
                    <m:r>
                      <a:rPr lang="en-US" altLang="zh-CN" sz="2800" b="1" i="1" smtClean="0">
                        <a:latin typeface="Cambria Math"/>
                        <a:ea typeface="华文楷体" panose="02010600040101010101" pitchFamily="2" charset="-122"/>
                      </a:rPr>
                      <m:t>𝑬</m:t>
                    </m:r>
                    <m:r>
                      <a:rPr lang="en-US" altLang="zh-CN" sz="2800" b="1" i="1" smtClean="0">
                        <a:latin typeface="Cambria Math"/>
                        <a:ea typeface="华文楷体" panose="02010600040101010101" pitchFamily="2" charset="-122"/>
                      </a:rPr>
                      <m:t>)</m:t>
                    </m:r>
                  </m:oMath>
                </a14:m>
                <a:r>
                  <a:rPr lang="zh-CN" altLang="en-US" sz="2800" b="1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与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b="1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pPr>
                      <m:e>
                        <m:r>
                          <a:rPr lang="en-US" altLang="zh-CN" sz="2800" b="1" i="1" dirty="0" smtClean="0">
                            <a:latin typeface="Cambria Math"/>
                            <a:ea typeface="华文楷体" panose="02010600040101010101" pitchFamily="2" charset="-122"/>
                          </a:rPr>
                          <m:t>𝑮</m:t>
                        </m:r>
                      </m:e>
                      <m:sup>
                        <m:r>
                          <a:rPr lang="en-US" altLang="zh-CN" sz="2800" b="1" i="1" dirty="0" smtClean="0">
                            <a:latin typeface="Cambria Math"/>
                            <a:ea typeface="华文楷体" panose="02010600040101010101" pitchFamily="2" charset="-122"/>
                          </a:rPr>
                          <m:t>′</m:t>
                        </m:r>
                      </m:sup>
                    </m:sSup>
                    <m:r>
                      <a:rPr lang="en-US" altLang="zh-CN" sz="2800" b="1" i="1" dirty="0" smtClean="0">
                        <a:latin typeface="Cambria Math"/>
                        <a:ea typeface="华文楷体" panose="02010600040101010101" pitchFamily="2" charset="-122"/>
                      </a:rPr>
                      <m:t>=(</m:t>
                    </m:r>
                    <m:sSup>
                      <m:sSupPr>
                        <m:ctrlPr>
                          <a:rPr lang="en-US" altLang="zh-CN" sz="2800" b="1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pPr>
                      <m:e>
                        <m:r>
                          <a:rPr lang="en-US" altLang="zh-CN" sz="2800" b="1" i="1" dirty="0" smtClean="0">
                            <a:latin typeface="Cambria Math"/>
                            <a:ea typeface="华文楷体" panose="02010600040101010101" pitchFamily="2" charset="-122"/>
                          </a:rPr>
                          <m:t>𝑽</m:t>
                        </m:r>
                      </m:e>
                      <m:sup>
                        <m:r>
                          <a:rPr lang="en-US" altLang="zh-CN" sz="2800" b="1" i="1" dirty="0" smtClean="0">
                            <a:latin typeface="Cambria Math"/>
                            <a:ea typeface="华文楷体" panose="02010600040101010101" pitchFamily="2" charset="-122"/>
                          </a:rPr>
                          <m:t>′</m:t>
                        </m:r>
                      </m:sup>
                    </m:sSup>
                    <m:r>
                      <a:rPr lang="en-US" altLang="zh-CN" sz="2800" b="1" i="1" dirty="0" smtClean="0">
                        <a:latin typeface="Cambria Math"/>
                        <a:ea typeface="华文楷体" panose="02010600040101010101" pitchFamily="2" charset="-122"/>
                      </a:rPr>
                      <m:t>,</m:t>
                    </m:r>
                    <m:sSup>
                      <m:sSupPr>
                        <m:ctrlPr>
                          <a:rPr lang="en-US" altLang="zh-CN" sz="2800" b="1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pPr>
                      <m:e>
                        <m:r>
                          <a:rPr lang="en-US" altLang="zh-CN" sz="2800" b="1" i="1" dirty="0" smtClean="0">
                            <a:latin typeface="Cambria Math"/>
                            <a:ea typeface="华文楷体" panose="02010600040101010101" pitchFamily="2" charset="-122"/>
                          </a:rPr>
                          <m:t>𝑬</m:t>
                        </m:r>
                      </m:e>
                      <m:sup>
                        <m:r>
                          <a:rPr lang="en-US" altLang="zh-CN" sz="2800" b="1" i="1" dirty="0" smtClean="0">
                            <a:latin typeface="Cambria Math"/>
                            <a:ea typeface="华文楷体" panose="02010600040101010101" pitchFamily="2" charset="-122"/>
                          </a:rPr>
                          <m:t>′</m:t>
                        </m:r>
                      </m:sup>
                    </m:sSup>
                    <m:r>
                      <a:rPr lang="en-US" altLang="zh-CN" sz="2800" b="1" i="1" dirty="0" smtClean="0">
                        <a:latin typeface="Cambria Math"/>
                        <a:ea typeface="华文楷体" panose="02010600040101010101" pitchFamily="2" charset="-122"/>
                      </a:rPr>
                      <m:t>)</m:t>
                    </m:r>
                  </m:oMath>
                </a14:m>
                <a:r>
                  <a:rPr lang="zh-CN" altLang="en-US" sz="2800" b="1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，如果</a:t>
                </a:r>
                <a:endParaRPr lang="en-US" altLang="zh-CN" sz="2800" b="1" dirty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  <a:p>
                <a:pPr algn="l">
                  <a:lnSpc>
                    <a:spcPct val="20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1" i="1">
                            <a:latin typeface="Cambria Math"/>
                          </a:rPr>
                          <m:t>𝑮</m:t>
                        </m:r>
                      </m:e>
                      <m:sup>
                        <m:r>
                          <a:rPr lang="en-US" altLang="zh-CN" sz="2800" b="1" i="1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altLang="zh-CN" sz="2800" b="1" i="1">
                        <a:latin typeface="Cambria Math"/>
                      </a:rPr>
                      <m:t>=&lt;</m:t>
                    </m:r>
                    <m:r>
                      <a:rPr lang="en-US" altLang="zh-CN" sz="2800" b="1" i="1">
                        <a:latin typeface="Cambria Math"/>
                      </a:rPr>
                      <m:t>𝑽</m:t>
                    </m:r>
                    <m:r>
                      <a:rPr lang="en-US" altLang="zh-CN" sz="2800" b="1" i="1">
                        <a:latin typeface="Cambria Math"/>
                      </a:rPr>
                      <m:t>,</m:t>
                    </m:r>
                    <m:r>
                      <a:rPr lang="en-US" altLang="zh-CN" sz="2800" b="1" i="1">
                        <a:latin typeface="Cambria Math"/>
                      </a:rPr>
                      <m:t>𝑬</m:t>
                    </m:r>
                    <m:sSup>
                      <m:sSupPr>
                        <m:ctrlPr>
                          <a:rPr lang="en-US" altLang="zh-CN" sz="2800" b="1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zh-CN" sz="2800" b="1" i="1">
                            <a:latin typeface="Cambria Math"/>
                            <a:ea typeface="Cambria Math"/>
                          </a:rPr>
                          <m:t>∪</m:t>
                        </m:r>
                        <m:r>
                          <a:rPr lang="en-US" altLang="zh-CN" sz="2800" b="1" i="1">
                            <a:latin typeface="Cambria Math"/>
                            <a:ea typeface="Cambria Math"/>
                          </a:rPr>
                          <m:t>𝑬</m:t>
                        </m:r>
                      </m:e>
                      <m:sup>
                        <m:r>
                          <a:rPr lang="en-US" altLang="zh-CN" sz="2800" b="1" i="1">
                            <a:latin typeface="Cambria Math"/>
                            <a:ea typeface="Cambria Math"/>
                          </a:rPr>
                          <m:t>′</m:t>
                        </m:r>
                      </m:sup>
                    </m:sSup>
                    <m:r>
                      <a:rPr lang="en-US" altLang="zh-CN" sz="2800" b="1" i="1">
                        <a:latin typeface="Cambria Math"/>
                        <a:ea typeface="Cambria Math"/>
                      </a:rPr>
                      <m:t>)</m:t>
                    </m:r>
                    <m:r>
                      <a:rPr lang="en-US" altLang="zh-CN" sz="2800" b="1" i="1" smtClean="0">
                        <a:latin typeface="Cambria Math"/>
                        <a:ea typeface="Cambria Math"/>
                      </a:rPr>
                      <m:t>,</m:t>
                    </m:r>
                    <m:r>
                      <a:rPr lang="en-US" altLang="zh-CN" sz="2800" b="1" i="1">
                        <a:latin typeface="Cambria Math"/>
                      </a:rPr>
                      <m:t>𝑬</m:t>
                    </m:r>
                    <m:r>
                      <a:rPr lang="en-US" altLang="zh-CN" sz="2800" b="1" i="1">
                        <a:latin typeface="Cambria Math"/>
                        <a:ea typeface="Cambria Math"/>
                      </a:rPr>
                      <m:t>∩</m:t>
                    </m:r>
                    <m:sSup>
                      <m:sSupPr>
                        <m:ctrlPr>
                          <a:rPr lang="en-US" altLang="zh-CN" sz="2800" b="1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zh-CN" sz="2800" b="1" i="1">
                            <a:latin typeface="Cambria Math"/>
                            <a:ea typeface="Cambria Math"/>
                          </a:rPr>
                          <m:t>𝑬</m:t>
                        </m:r>
                      </m:e>
                      <m:sup>
                        <m:r>
                          <a:rPr lang="en-US" altLang="zh-CN" sz="2800" b="1" i="1">
                            <a:latin typeface="Cambria Math"/>
                            <a:ea typeface="Cambria Math"/>
                          </a:rPr>
                          <m:t>′</m:t>
                        </m:r>
                      </m:sup>
                    </m:sSup>
                    <m:r>
                      <a:rPr lang="en-US" altLang="zh-CN" sz="2800" b="1" i="1">
                        <a:latin typeface="Cambria Math"/>
                        <a:ea typeface="Cambria Math"/>
                      </a:rPr>
                      <m:t>=∅</m:t>
                    </m:r>
                  </m:oMath>
                </a14:m>
                <a:r>
                  <a:rPr lang="zh-CN" altLang="en-US" sz="2800" b="1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，则称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b="1" i="1" dirty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pPr>
                      <m:e>
                        <m:r>
                          <a:rPr lang="en-US" altLang="zh-CN" sz="2800" b="1" i="1" dirty="0">
                            <a:latin typeface="Cambria Math"/>
                            <a:ea typeface="华文楷体" panose="02010600040101010101" pitchFamily="2" charset="-122"/>
                          </a:rPr>
                          <m:t>𝑮</m:t>
                        </m:r>
                      </m:e>
                      <m:sup>
                        <m:r>
                          <a:rPr lang="en-US" altLang="zh-CN" sz="2800" b="1" i="1" dirty="0">
                            <a:latin typeface="Cambria Math"/>
                            <a:ea typeface="华文楷体" panose="02010600040101010101" pitchFamily="2" charset="-122"/>
                          </a:rPr>
                          <m:t>′</m:t>
                        </m:r>
                      </m:sup>
                    </m:sSup>
                  </m:oMath>
                </a14:m>
                <a:r>
                  <a:rPr lang="zh-CN" altLang="en-US" sz="2800" b="1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sz="2800" b="1" i="1">
                        <a:latin typeface="Cambria Math"/>
                        <a:ea typeface="华文楷体" panose="02010600040101010101" pitchFamily="2" charset="-122"/>
                      </a:rPr>
                      <m:t>𝑮</m:t>
                    </m:r>
                  </m:oMath>
                </a14:m>
                <a:r>
                  <a:rPr lang="zh-CN" altLang="en-US" sz="2800" b="1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的补图。</a:t>
                </a:r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685800"/>
                <a:ext cx="8040599" cy="1815882"/>
              </a:xfrm>
              <a:prstGeom prst="rect">
                <a:avLst/>
              </a:prstGeom>
              <a:blipFill rotWithShape="1">
                <a:blip r:embed="rId19"/>
                <a:stretch>
                  <a:fillRect l="-1516" r="-834" b="-20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4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4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4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44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44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44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44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44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44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44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44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44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44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1" dur="500"/>
                                        <p:tgtEl>
                                          <p:spTgt spid="1444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6" dur="500"/>
                                        <p:tgtEl>
                                          <p:spTgt spid="1444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1" dur="500"/>
                                        <p:tgtEl>
                                          <p:spTgt spid="1444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6" dur="500"/>
                                        <p:tgtEl>
                                          <p:spTgt spid="1444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71" dur="500"/>
                                        <p:tgtEl>
                                          <p:spTgt spid="1444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444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444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444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444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406" grpId="0" animBg="1"/>
      <p:bldP spid="144406" grpId="1" animBg="1"/>
      <p:bldP spid="144407" grpId="0" animBg="1"/>
      <p:bldP spid="144407" grpId="1" animBg="1"/>
      <p:bldP spid="144408" grpId="0" animBg="1"/>
      <p:bldP spid="144409" grpId="0" animBg="1"/>
      <p:bldP spid="144409" grpId="1" animBg="1"/>
      <p:bldP spid="144410" grpId="0" animBg="1"/>
      <p:bldP spid="144410" grpId="1" animBg="1"/>
      <p:bldP spid="144411" grpId="0" animBg="1"/>
      <p:bldP spid="144411" grpId="1" animBg="1"/>
      <p:bldP spid="144412" grpId="0" animBg="1"/>
      <p:bldP spid="144413" grpId="0" animBg="1"/>
      <p:bldP spid="144414" grpId="0" animBg="1"/>
      <p:bldP spid="144415" grpId="0" animBg="1"/>
      <p:bldP spid="144433" grpId="0"/>
      <p:bldP spid="144434" grpId="0" animBg="1"/>
      <p:bldP spid="14443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9" name="Text Box 5"/>
          <p:cNvSpPr txBox="1">
            <a:spLocks noChangeArrowheads="1"/>
          </p:cNvSpPr>
          <p:nvPr/>
        </p:nvSpPr>
        <p:spPr bwMode="auto">
          <a:xfrm>
            <a:off x="0" y="441325"/>
            <a:ext cx="3216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20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图的表示法</a:t>
            </a:r>
          </a:p>
        </p:txBody>
      </p:sp>
      <p:sp>
        <p:nvSpPr>
          <p:cNvPr id="129031" name="Text Box 7"/>
          <p:cNvSpPr txBox="1">
            <a:spLocks noChangeArrowheads="1"/>
          </p:cNvSpPr>
          <p:nvPr/>
        </p:nvSpPr>
        <p:spPr bwMode="auto">
          <a:xfrm>
            <a:off x="762000" y="1066800"/>
            <a:ext cx="7620000" cy="541338"/>
          </a:xfrm>
          <a:prstGeom prst="rect">
            <a:avLst/>
          </a:prstGeom>
          <a:solidFill>
            <a:srgbClr val="CCFFFF"/>
          </a:solidFill>
          <a:ln w="22225" algn="ctr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pPr algn="l"/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1)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定义描述法：用点的集合和边的集合来表示。</a:t>
            </a:r>
          </a:p>
        </p:txBody>
      </p:sp>
      <p:sp>
        <p:nvSpPr>
          <p:cNvPr id="129032" name="Text Box 8"/>
          <p:cNvSpPr txBox="1">
            <a:spLocks noChangeArrowheads="1"/>
          </p:cNvSpPr>
          <p:nvPr/>
        </p:nvSpPr>
        <p:spPr bwMode="auto">
          <a:xfrm>
            <a:off x="1286327" y="1828800"/>
            <a:ext cx="1977121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2800" b="1">
                <a:latin typeface="华文楷体" panose="02010600040101010101" pitchFamily="2" charset="-122"/>
                <a:ea typeface="华文楷体" panose="02010600040101010101" pitchFamily="2" charset="-122"/>
              </a:rPr>
              <a:t>优点：精确</a:t>
            </a:r>
          </a:p>
        </p:txBody>
      </p:sp>
      <p:sp>
        <p:nvSpPr>
          <p:cNvPr id="129033" name="Text Box 9"/>
          <p:cNvSpPr txBox="1">
            <a:spLocks noChangeArrowheads="1"/>
          </p:cNvSpPr>
          <p:nvPr/>
        </p:nvSpPr>
        <p:spPr bwMode="auto">
          <a:xfrm>
            <a:off x="3625409" y="1828800"/>
            <a:ext cx="4131557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缺点：太抽象，不易理解</a:t>
            </a:r>
          </a:p>
        </p:txBody>
      </p:sp>
      <p:sp>
        <p:nvSpPr>
          <p:cNvPr id="129034" name="Text Box 10"/>
          <p:cNvSpPr txBox="1">
            <a:spLocks noChangeArrowheads="1"/>
          </p:cNvSpPr>
          <p:nvPr/>
        </p:nvSpPr>
        <p:spPr bwMode="auto">
          <a:xfrm>
            <a:off x="655638" y="2514600"/>
            <a:ext cx="7878762" cy="541337"/>
          </a:xfrm>
          <a:prstGeom prst="rect">
            <a:avLst/>
          </a:prstGeom>
          <a:solidFill>
            <a:srgbClr val="99FF66"/>
          </a:solidFill>
          <a:ln w="22225" algn="ctr">
            <a:solidFill>
              <a:srgbClr val="800000"/>
            </a:solidFill>
            <a:miter lim="800000"/>
            <a:headEnd/>
            <a:tailEnd/>
          </a:ln>
          <a:effectLst/>
          <a:extLst/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2) 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图形表示法：用小圆圈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——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顶点；线段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——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边</a:t>
            </a:r>
          </a:p>
        </p:txBody>
      </p:sp>
      <p:sp>
        <p:nvSpPr>
          <p:cNvPr id="129035" name="Text Box 11"/>
          <p:cNvSpPr txBox="1">
            <a:spLocks noChangeArrowheads="1"/>
          </p:cNvSpPr>
          <p:nvPr/>
        </p:nvSpPr>
        <p:spPr bwMode="auto">
          <a:xfrm>
            <a:off x="1127280" y="3284599"/>
            <a:ext cx="2695266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优点：形象直观</a:t>
            </a:r>
          </a:p>
        </p:txBody>
      </p:sp>
      <p:sp>
        <p:nvSpPr>
          <p:cNvPr id="129036" name="Text Box 12"/>
          <p:cNvSpPr txBox="1">
            <a:spLocks noChangeArrowheads="1"/>
          </p:cNvSpPr>
          <p:nvPr/>
        </p:nvSpPr>
        <p:spPr bwMode="auto">
          <a:xfrm>
            <a:off x="520655" y="3886200"/>
            <a:ext cx="7327945" cy="1250215"/>
          </a:xfrm>
          <a:prstGeom prst="rect">
            <a:avLst/>
          </a:prstGeom>
          <a:solidFill>
            <a:schemeClr val="accent1">
              <a:lumMod val="90000"/>
            </a:schemeClr>
          </a:solidFill>
          <a:ln w="22225" algn="ctr">
            <a:solidFill>
              <a:srgbClr val="800000"/>
            </a:solidFill>
            <a:miter lim="800000"/>
            <a:headEnd/>
            <a:tailEnd/>
          </a:ln>
          <a:effectLst/>
          <a:extLst/>
        </p:spPr>
        <p:txBody>
          <a:bodyPr wrap="none" lIns="90000" tIns="46800" rIns="90000" bIns="46800">
            <a:spAutoFit/>
          </a:bodyPr>
          <a:lstStyle/>
          <a:p>
            <a:pPr algn="l">
              <a:lnSpc>
                <a:spcPct val="140000"/>
              </a:lnSpc>
            </a:pPr>
            <a:r>
              <a:rPr lang="en-US" altLang="zh-CN" sz="2800" b="1">
                <a:latin typeface="华文楷体" panose="02010600040101010101" pitchFamily="2" charset="-122"/>
                <a:ea typeface="华文楷体" panose="02010600040101010101" pitchFamily="2" charset="-122"/>
              </a:rPr>
              <a:t>3) </a:t>
            </a:r>
            <a:r>
              <a:rPr lang="zh-CN" altLang="en-US" sz="2800" b="1">
                <a:latin typeface="华文楷体" panose="02010600040101010101" pitchFamily="2" charset="-122"/>
                <a:ea typeface="华文楷体" panose="02010600040101010101" pitchFamily="2" charset="-122"/>
              </a:rPr>
              <a:t>矩阵表示法：用二进制的数</a:t>
            </a:r>
            <a:r>
              <a:rPr lang="en-US" altLang="zh-CN" sz="2800" b="1">
                <a:latin typeface="华文楷体" panose="02010600040101010101" pitchFamily="2" charset="-122"/>
                <a:ea typeface="华文楷体" panose="02010600040101010101" pitchFamily="2" charset="-122"/>
              </a:rPr>
              <a:t>{0</a:t>
            </a:r>
            <a:r>
              <a:rPr lang="zh-CN" altLang="en-US" sz="2800" b="1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sz="2800" b="1">
                <a:latin typeface="华文楷体" panose="02010600040101010101" pitchFamily="2" charset="-122"/>
                <a:ea typeface="华文楷体" panose="02010600040101010101" pitchFamily="2" charset="-122"/>
              </a:rPr>
              <a:t>1}</a:t>
            </a:r>
            <a:r>
              <a:rPr lang="zh-CN" altLang="en-US" sz="2800" b="1">
                <a:latin typeface="华文楷体" panose="02010600040101010101" pitchFamily="2" charset="-122"/>
                <a:ea typeface="华文楷体" panose="02010600040101010101" pitchFamily="2" charset="-122"/>
              </a:rPr>
              <a:t>表示图中</a:t>
            </a:r>
          </a:p>
          <a:p>
            <a:pPr algn="l">
              <a:lnSpc>
                <a:spcPct val="140000"/>
              </a:lnSpc>
            </a:pPr>
            <a:r>
              <a:rPr lang="zh-CN" altLang="en-US" sz="2800" b="1">
                <a:latin typeface="华文楷体" panose="02010600040101010101" pitchFamily="2" charset="-122"/>
                <a:ea typeface="华文楷体" panose="02010600040101010101" pitchFamily="2" charset="-122"/>
              </a:rPr>
              <a:t>               点与点、点与边的关系</a:t>
            </a:r>
          </a:p>
        </p:txBody>
      </p:sp>
      <p:pic>
        <p:nvPicPr>
          <p:cNvPr id="12" name="Picture 5" descr="STATBAR"/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791369"/>
            <a:ext cx="8551168" cy="46831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9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9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129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29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7" dur="500"/>
                                        <p:tgtEl>
                                          <p:spTgt spid="129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032" grpId="0"/>
      <p:bldP spid="129033" grpId="0"/>
      <p:bldP spid="129034" grpId="0" animBg="1"/>
      <p:bldP spid="129035" grpId="0"/>
      <p:bldP spid="12903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3" name="Text Box 5"/>
          <p:cNvSpPr txBox="1">
            <a:spLocks noChangeArrowheads="1"/>
          </p:cNvSpPr>
          <p:nvPr/>
        </p:nvSpPr>
        <p:spPr bwMode="auto">
          <a:xfrm>
            <a:off x="0" y="304800"/>
            <a:ext cx="369198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无向图结点的次数</a:t>
            </a:r>
          </a:p>
        </p:txBody>
      </p:sp>
      <p:sp>
        <p:nvSpPr>
          <p:cNvPr id="130054" name="Text Box 6"/>
          <p:cNvSpPr txBox="1">
            <a:spLocks noChangeArrowheads="1"/>
          </p:cNvSpPr>
          <p:nvPr/>
        </p:nvSpPr>
        <p:spPr bwMode="auto">
          <a:xfrm>
            <a:off x="0" y="4267200"/>
            <a:ext cx="9144000" cy="752475"/>
          </a:xfrm>
          <a:prstGeom prst="rect">
            <a:avLst/>
          </a:prstGeom>
          <a:solidFill>
            <a:srgbClr val="CCFFCC"/>
          </a:solidFill>
          <a:ln w="19050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顶点的度：</a:t>
            </a:r>
            <a:r>
              <a:rPr lang="zh-CN" altLang="en-US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在无向图中，指与该顶点相关联的边的条数。</a:t>
            </a:r>
          </a:p>
        </p:txBody>
      </p:sp>
      <p:grpSp>
        <p:nvGrpSpPr>
          <p:cNvPr id="130057" name="Group 9"/>
          <p:cNvGrpSpPr>
            <a:grpSpLocks/>
          </p:cNvGrpSpPr>
          <p:nvPr/>
        </p:nvGrpSpPr>
        <p:grpSpPr bwMode="auto">
          <a:xfrm>
            <a:off x="2719388" y="1219200"/>
            <a:ext cx="2614612" cy="2667000"/>
            <a:chOff x="225" y="1488"/>
            <a:chExt cx="2266" cy="1914"/>
          </a:xfrm>
        </p:grpSpPr>
        <p:grpSp>
          <p:nvGrpSpPr>
            <p:cNvPr id="130058" name="Group 10"/>
            <p:cNvGrpSpPr>
              <a:grpSpLocks/>
            </p:cNvGrpSpPr>
            <p:nvPr/>
          </p:nvGrpSpPr>
          <p:grpSpPr bwMode="auto">
            <a:xfrm>
              <a:off x="225" y="1488"/>
              <a:ext cx="2266" cy="1914"/>
              <a:chOff x="321" y="1824"/>
              <a:chExt cx="2266" cy="1914"/>
            </a:xfrm>
          </p:grpSpPr>
          <p:sp>
            <p:nvSpPr>
              <p:cNvPr id="130059" name="Oval 11"/>
              <p:cNvSpPr>
                <a:spLocks noChangeArrowheads="1"/>
              </p:cNvSpPr>
              <p:nvPr/>
            </p:nvSpPr>
            <p:spPr bwMode="auto">
              <a:xfrm>
                <a:off x="2256" y="2544"/>
                <a:ext cx="96" cy="96"/>
              </a:xfrm>
              <a:prstGeom prst="ellipse">
                <a:avLst/>
              </a:prstGeom>
              <a:solidFill>
                <a:srgbClr val="0080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 sz="28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060" name="Oval 12"/>
              <p:cNvSpPr>
                <a:spLocks noChangeArrowheads="1"/>
              </p:cNvSpPr>
              <p:nvPr/>
            </p:nvSpPr>
            <p:spPr bwMode="auto">
              <a:xfrm>
                <a:off x="1008" y="3456"/>
                <a:ext cx="96" cy="96"/>
              </a:xfrm>
              <a:prstGeom prst="ellipse">
                <a:avLst/>
              </a:prstGeom>
              <a:solidFill>
                <a:srgbClr val="0080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 sz="28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061" name="Oval 13"/>
              <p:cNvSpPr>
                <a:spLocks noChangeArrowheads="1"/>
              </p:cNvSpPr>
              <p:nvPr/>
            </p:nvSpPr>
            <p:spPr bwMode="auto">
              <a:xfrm>
                <a:off x="576" y="2544"/>
                <a:ext cx="96" cy="96"/>
              </a:xfrm>
              <a:prstGeom prst="ellipse">
                <a:avLst/>
              </a:prstGeom>
              <a:solidFill>
                <a:srgbClr val="0080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 sz="28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062" name="Oval 14"/>
              <p:cNvSpPr>
                <a:spLocks noChangeArrowheads="1"/>
              </p:cNvSpPr>
              <p:nvPr/>
            </p:nvSpPr>
            <p:spPr bwMode="auto">
              <a:xfrm>
                <a:off x="1728" y="3456"/>
                <a:ext cx="96" cy="96"/>
              </a:xfrm>
              <a:prstGeom prst="ellipse">
                <a:avLst/>
              </a:prstGeom>
              <a:solidFill>
                <a:srgbClr val="0080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 sz="28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graphicFrame>
            <p:nvGraphicFramePr>
              <p:cNvPr id="130063" name="Object 15"/>
              <p:cNvGraphicFramePr>
                <a:graphicFrameLocks noChangeAspect="1"/>
              </p:cNvGraphicFramePr>
              <p:nvPr/>
            </p:nvGraphicFramePr>
            <p:xfrm>
              <a:off x="321" y="2160"/>
              <a:ext cx="241" cy="37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0644" name="公式" r:id="rId3" imgW="139680" imgH="215640" progId="Equation.3">
                      <p:embed/>
                    </p:oleObj>
                  </mc:Choice>
                  <mc:Fallback>
                    <p:oleObj name="公式" r:id="rId3" imgW="139680" imgH="215640" progId="Equation.3">
                      <p:embed/>
                      <p:pic>
                        <p:nvPicPr>
                          <p:cNvPr id="0" name="Object 1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21" y="2160"/>
                            <a:ext cx="241" cy="37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30064" name="Object 16"/>
              <p:cNvGraphicFramePr>
                <a:graphicFrameLocks noChangeAspect="1"/>
              </p:cNvGraphicFramePr>
              <p:nvPr/>
            </p:nvGraphicFramePr>
            <p:xfrm>
              <a:off x="1608" y="1824"/>
              <a:ext cx="315" cy="42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0645" name="公式" r:id="rId5" imgW="164880" imgH="215640" progId="Equation.3">
                      <p:embed/>
                    </p:oleObj>
                  </mc:Choice>
                  <mc:Fallback>
                    <p:oleObj name="公式" r:id="rId5" imgW="164880" imgH="215640" progId="Equation.3">
                      <p:embed/>
                      <p:pic>
                        <p:nvPicPr>
                          <p:cNvPr id="0" name="Object 1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608" y="1824"/>
                            <a:ext cx="315" cy="42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30065" name="Object 17"/>
              <p:cNvGraphicFramePr>
                <a:graphicFrameLocks noChangeAspect="1"/>
              </p:cNvGraphicFramePr>
              <p:nvPr/>
            </p:nvGraphicFramePr>
            <p:xfrm>
              <a:off x="1845" y="3360"/>
              <a:ext cx="279" cy="37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0646" name="公式" r:id="rId7" imgW="164880" imgH="215640" progId="Equation.3">
                      <p:embed/>
                    </p:oleObj>
                  </mc:Choice>
                  <mc:Fallback>
                    <p:oleObj name="公式" r:id="rId7" imgW="164880" imgH="215640" progId="Equation.3">
                      <p:embed/>
                      <p:pic>
                        <p:nvPicPr>
                          <p:cNvPr id="0" name="Object 1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845" y="3360"/>
                            <a:ext cx="279" cy="37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30066" name="Object 18"/>
              <p:cNvGraphicFramePr>
                <a:graphicFrameLocks noChangeAspect="1"/>
              </p:cNvGraphicFramePr>
              <p:nvPr/>
            </p:nvGraphicFramePr>
            <p:xfrm>
              <a:off x="2335" y="2448"/>
              <a:ext cx="252" cy="38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0647" name="公式" r:id="rId9" imgW="152280" imgH="228600" progId="Equation.3">
                      <p:embed/>
                    </p:oleObj>
                  </mc:Choice>
                  <mc:Fallback>
                    <p:oleObj name="公式" r:id="rId9" imgW="152280" imgH="228600" progId="Equation.3">
                      <p:embed/>
                      <p:pic>
                        <p:nvPicPr>
                          <p:cNvPr id="0" name="Object 1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335" y="2448"/>
                            <a:ext cx="252" cy="38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30067" name="Oval 19"/>
              <p:cNvSpPr>
                <a:spLocks noChangeArrowheads="1"/>
              </p:cNvSpPr>
              <p:nvPr/>
            </p:nvSpPr>
            <p:spPr bwMode="auto">
              <a:xfrm>
                <a:off x="1488" y="1968"/>
                <a:ext cx="96" cy="96"/>
              </a:xfrm>
              <a:prstGeom prst="ellipse">
                <a:avLst/>
              </a:prstGeom>
              <a:solidFill>
                <a:srgbClr val="0080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 sz="28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graphicFrame>
            <p:nvGraphicFramePr>
              <p:cNvPr id="130068" name="Object 20"/>
              <p:cNvGraphicFramePr>
                <a:graphicFrameLocks noChangeAspect="1"/>
              </p:cNvGraphicFramePr>
              <p:nvPr/>
            </p:nvGraphicFramePr>
            <p:xfrm>
              <a:off x="656" y="3264"/>
              <a:ext cx="256" cy="38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0648" name="公式" r:id="rId11" imgW="152280" imgH="228600" progId="Equation.3">
                      <p:embed/>
                    </p:oleObj>
                  </mc:Choice>
                  <mc:Fallback>
                    <p:oleObj name="公式" r:id="rId11" imgW="152280" imgH="228600" progId="Equation.3">
                      <p:embed/>
                      <p:pic>
                        <p:nvPicPr>
                          <p:cNvPr id="0" name="Object 2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56" y="3264"/>
                            <a:ext cx="256" cy="38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30069" name="Line 21"/>
            <p:cNvSpPr>
              <a:spLocks noChangeShapeType="1"/>
            </p:cNvSpPr>
            <p:nvPr/>
          </p:nvSpPr>
          <p:spPr bwMode="auto">
            <a:xfrm>
              <a:off x="576" y="2256"/>
              <a:ext cx="1584" cy="0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0070" name="Line 22"/>
            <p:cNvSpPr>
              <a:spLocks noChangeShapeType="1"/>
            </p:cNvSpPr>
            <p:nvPr/>
          </p:nvSpPr>
          <p:spPr bwMode="auto">
            <a:xfrm flipH="1">
              <a:off x="960" y="1728"/>
              <a:ext cx="480" cy="1392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0071" name="Line 23"/>
            <p:cNvSpPr>
              <a:spLocks noChangeShapeType="1"/>
            </p:cNvSpPr>
            <p:nvPr/>
          </p:nvSpPr>
          <p:spPr bwMode="auto">
            <a:xfrm>
              <a:off x="1440" y="1728"/>
              <a:ext cx="240" cy="1392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0072" name="Line 24"/>
            <p:cNvSpPr>
              <a:spLocks noChangeShapeType="1"/>
            </p:cNvSpPr>
            <p:nvPr/>
          </p:nvSpPr>
          <p:spPr bwMode="auto">
            <a:xfrm>
              <a:off x="576" y="2304"/>
              <a:ext cx="1104" cy="816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0073" name="Line 25"/>
            <p:cNvSpPr>
              <a:spLocks noChangeShapeType="1"/>
            </p:cNvSpPr>
            <p:nvPr/>
          </p:nvSpPr>
          <p:spPr bwMode="auto">
            <a:xfrm flipV="1">
              <a:off x="960" y="2304"/>
              <a:ext cx="1248" cy="816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30074" name="Rectangle 26"/>
          <p:cNvSpPr>
            <a:spLocks noChangeArrowheads="1"/>
          </p:cNvSpPr>
          <p:nvPr/>
        </p:nvSpPr>
        <p:spPr bwMode="auto">
          <a:xfrm>
            <a:off x="4876800" y="2057400"/>
            <a:ext cx="609600" cy="576263"/>
          </a:xfrm>
          <a:prstGeom prst="rect">
            <a:avLst/>
          </a:prstGeom>
          <a:noFill/>
          <a:ln w="1905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endParaRPr lang="zh-CN" altLang="zh-CN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0076" name="Rectangle 28"/>
          <p:cNvSpPr>
            <a:spLocks noChangeArrowheads="1"/>
          </p:cNvSpPr>
          <p:nvPr/>
        </p:nvSpPr>
        <p:spPr bwMode="auto">
          <a:xfrm>
            <a:off x="4481089" y="2951988"/>
            <a:ext cx="181821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zh-CN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0078" name="Oval 30"/>
          <p:cNvSpPr>
            <a:spLocks noChangeArrowheads="1"/>
          </p:cNvSpPr>
          <p:nvPr/>
        </p:nvSpPr>
        <p:spPr bwMode="auto">
          <a:xfrm>
            <a:off x="5358562" y="3003205"/>
            <a:ext cx="127838" cy="197195"/>
          </a:xfrm>
          <a:prstGeom prst="ellipse">
            <a:avLst/>
          </a:prstGeom>
          <a:solidFill>
            <a:srgbClr val="00FF00"/>
          </a:solidFill>
          <a:ln w="22225" algn="ctr">
            <a:solidFill>
              <a:srgbClr val="FF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 anchor="ctr">
            <a:spAutoFit/>
          </a:bodyPr>
          <a:lstStyle/>
          <a:p>
            <a:endParaRPr lang="zh-CN" altLang="zh-CN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0079" name="Line 31"/>
          <p:cNvSpPr>
            <a:spLocks noChangeShapeType="1"/>
          </p:cNvSpPr>
          <p:nvPr/>
        </p:nvSpPr>
        <p:spPr bwMode="auto">
          <a:xfrm>
            <a:off x="5029200" y="2362200"/>
            <a:ext cx="304800" cy="685800"/>
          </a:xfrm>
          <a:prstGeom prst="line">
            <a:avLst/>
          </a:prstGeom>
          <a:noFill/>
          <a:ln w="22225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0080" name="AutoShape 32"/>
          <p:cNvSpPr>
            <a:spLocks noChangeArrowheads="1"/>
          </p:cNvSpPr>
          <p:nvPr/>
        </p:nvSpPr>
        <p:spPr bwMode="auto">
          <a:xfrm>
            <a:off x="6248400" y="1295400"/>
            <a:ext cx="2209800" cy="609600"/>
          </a:xfrm>
          <a:prstGeom prst="wedgeRoundRectCallout">
            <a:avLst>
              <a:gd name="adj1" fmla="val -98278"/>
              <a:gd name="adj2" fmla="val 71616"/>
              <a:gd name="adj3" fmla="val 16667"/>
            </a:avLst>
          </a:prstGeom>
          <a:solidFill>
            <a:srgbClr val="FFFF99"/>
          </a:solidFill>
          <a:ln w="222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r>
              <a:rPr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奇度顶点</a:t>
            </a:r>
          </a:p>
        </p:txBody>
      </p:sp>
      <p:sp>
        <p:nvSpPr>
          <p:cNvPr id="130081" name="Text Box 33"/>
          <p:cNvSpPr txBox="1">
            <a:spLocks noChangeArrowheads="1"/>
          </p:cNvSpPr>
          <p:nvPr/>
        </p:nvSpPr>
        <p:spPr bwMode="auto">
          <a:xfrm>
            <a:off x="5497840" y="2209800"/>
            <a:ext cx="361294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130083" name="AutoShape 35"/>
          <p:cNvSpPr>
            <a:spLocks noChangeArrowheads="1"/>
          </p:cNvSpPr>
          <p:nvPr/>
        </p:nvSpPr>
        <p:spPr bwMode="auto">
          <a:xfrm>
            <a:off x="762000" y="2590800"/>
            <a:ext cx="2057400" cy="685800"/>
          </a:xfrm>
          <a:prstGeom prst="wedgeRoundRectCallout">
            <a:avLst>
              <a:gd name="adj1" fmla="val 57639"/>
              <a:gd name="adj2" fmla="val -96759"/>
              <a:gd name="adj3" fmla="val 16667"/>
            </a:avLst>
          </a:prstGeom>
          <a:solidFill>
            <a:srgbClr val="CCFFCC"/>
          </a:solidFill>
          <a:ln w="22225" algn="ctr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r>
              <a:rPr lang="zh-CN" altLang="en-US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偶度顶点</a:t>
            </a:r>
          </a:p>
        </p:txBody>
      </p:sp>
      <p:sp>
        <p:nvSpPr>
          <p:cNvPr id="31" name="爆炸形 2 30"/>
          <p:cNvSpPr/>
          <p:nvPr/>
        </p:nvSpPr>
        <p:spPr bwMode="auto">
          <a:xfrm>
            <a:off x="6096000" y="2552917"/>
            <a:ext cx="2286000" cy="1180883"/>
          </a:xfrm>
          <a:prstGeom prst="irregularSeal2">
            <a:avLst/>
          </a:prstGeom>
          <a:gradFill>
            <a:gsLst>
              <a:gs pos="0">
                <a:srgbClr val="A603AB"/>
              </a:gs>
              <a:gs pos="21001">
                <a:srgbClr val="0819FB"/>
              </a:gs>
              <a:gs pos="35001">
                <a:srgbClr val="1A8D48"/>
              </a:gs>
              <a:gs pos="52000">
                <a:srgbClr val="FFFF00"/>
              </a:gs>
              <a:gs pos="73000">
                <a:srgbClr val="EE3F17"/>
              </a:gs>
              <a:gs pos="88000">
                <a:srgbClr val="E81766"/>
              </a:gs>
              <a:gs pos="100000">
                <a:srgbClr val="A603AB"/>
              </a:gs>
            </a:gsLst>
            <a:lin ang="5400000" scaled="0"/>
          </a:gradFill>
          <a:ln w="412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32" name="Picture 5" descr="STATBAR"/>
          <p:cNvPicPr preferRelativeResize="0">
            <a:picLocks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791369"/>
            <a:ext cx="8551168" cy="46831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0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0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00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00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008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0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30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0" dur="500"/>
                                        <p:tgtEl>
                                          <p:spTgt spid="130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054" grpId="0" animBg="1"/>
      <p:bldP spid="130074" grpId="0" animBg="1"/>
      <p:bldP spid="130080" grpId="0" animBg="1"/>
      <p:bldP spid="130081" grpId="0"/>
      <p:bldP spid="130083" grpId="0" animBg="1"/>
      <p:bldP spid="3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9" name="Oval 5"/>
          <p:cNvSpPr>
            <a:spLocks noChangeArrowheads="1"/>
          </p:cNvSpPr>
          <p:nvPr/>
        </p:nvSpPr>
        <p:spPr bwMode="auto">
          <a:xfrm>
            <a:off x="3194050" y="4162425"/>
            <a:ext cx="125412" cy="142875"/>
          </a:xfrm>
          <a:prstGeom prst="ellipse">
            <a:avLst/>
          </a:prstGeom>
          <a:solidFill>
            <a:srgbClr val="008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4150" name="Oval 6"/>
          <p:cNvSpPr>
            <a:spLocks noChangeArrowheads="1"/>
          </p:cNvSpPr>
          <p:nvPr/>
        </p:nvSpPr>
        <p:spPr bwMode="auto">
          <a:xfrm>
            <a:off x="1365250" y="4238625"/>
            <a:ext cx="123825" cy="142875"/>
          </a:xfrm>
          <a:prstGeom prst="ellipse">
            <a:avLst/>
          </a:prstGeom>
          <a:solidFill>
            <a:srgbClr val="008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4151" name="Oval 7"/>
          <p:cNvSpPr>
            <a:spLocks noChangeArrowheads="1"/>
          </p:cNvSpPr>
          <p:nvPr/>
        </p:nvSpPr>
        <p:spPr bwMode="auto">
          <a:xfrm>
            <a:off x="2243137" y="3429000"/>
            <a:ext cx="123825" cy="142875"/>
          </a:xfrm>
          <a:prstGeom prst="ellipse">
            <a:avLst/>
          </a:prstGeom>
          <a:solidFill>
            <a:srgbClr val="008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4152" name="Oval 8"/>
          <p:cNvSpPr>
            <a:spLocks noChangeArrowheads="1"/>
          </p:cNvSpPr>
          <p:nvPr/>
        </p:nvSpPr>
        <p:spPr bwMode="auto">
          <a:xfrm>
            <a:off x="2279650" y="5153025"/>
            <a:ext cx="125412" cy="142875"/>
          </a:xfrm>
          <a:prstGeom prst="ellipse">
            <a:avLst/>
          </a:prstGeom>
          <a:solidFill>
            <a:srgbClr val="008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3415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0835498"/>
              </p:ext>
            </p:extLst>
          </p:nvPr>
        </p:nvGraphicFramePr>
        <p:xfrm>
          <a:off x="2017712" y="5076825"/>
          <a:ext cx="311150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146" name="公式" r:id="rId3" imgW="139680" imgH="215640" progId="Equation.3">
                  <p:embed/>
                </p:oleObj>
              </mc:Choice>
              <mc:Fallback>
                <p:oleObj name="公式" r:id="rId3" imgW="139680" imgH="21564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7712" y="5076825"/>
                        <a:ext cx="311150" cy="561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4154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8593807"/>
              </p:ext>
            </p:extLst>
          </p:nvPr>
        </p:nvGraphicFramePr>
        <p:xfrm>
          <a:off x="2106612" y="2819400"/>
          <a:ext cx="407988" cy="633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147" name="公式" r:id="rId5" imgW="164880" imgH="215640" progId="Equation.3">
                  <p:embed/>
                </p:oleObj>
              </mc:Choice>
              <mc:Fallback>
                <p:oleObj name="公式" r:id="rId5" imgW="164880" imgH="21564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6612" y="2819400"/>
                        <a:ext cx="407988" cy="633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4155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7706273"/>
              </p:ext>
            </p:extLst>
          </p:nvPr>
        </p:nvGraphicFramePr>
        <p:xfrm>
          <a:off x="3297237" y="3933825"/>
          <a:ext cx="360363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148" name="公式" r:id="rId7" imgW="164880" imgH="215640" progId="Equation.3">
                  <p:embed/>
                </p:oleObj>
              </mc:Choice>
              <mc:Fallback>
                <p:oleObj name="公式" r:id="rId7" imgW="164880" imgH="21564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97237" y="3933825"/>
                        <a:ext cx="360363" cy="561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4156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9222770"/>
              </p:ext>
            </p:extLst>
          </p:nvPr>
        </p:nvGraphicFramePr>
        <p:xfrm>
          <a:off x="1023937" y="3933825"/>
          <a:ext cx="32385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149" name="公式" r:id="rId9" imgW="152280" imgH="228600" progId="Equation.3">
                  <p:embed/>
                </p:oleObj>
              </mc:Choice>
              <mc:Fallback>
                <p:oleObj name="公式" r:id="rId9" imgW="152280" imgH="2286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3937" y="3933825"/>
                        <a:ext cx="323850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4157" name="Line 13"/>
          <p:cNvSpPr>
            <a:spLocks noChangeShapeType="1"/>
          </p:cNvSpPr>
          <p:nvPr/>
        </p:nvSpPr>
        <p:spPr bwMode="auto">
          <a:xfrm flipV="1">
            <a:off x="1441450" y="3476625"/>
            <a:ext cx="838200" cy="762000"/>
          </a:xfrm>
          <a:prstGeom prst="line">
            <a:avLst/>
          </a:prstGeom>
          <a:noFill/>
          <a:ln w="19050">
            <a:solidFill>
              <a:srgbClr val="8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4158" name="Line 14"/>
          <p:cNvSpPr>
            <a:spLocks noChangeShapeType="1"/>
          </p:cNvSpPr>
          <p:nvPr/>
        </p:nvSpPr>
        <p:spPr bwMode="auto">
          <a:xfrm flipH="1" flipV="1">
            <a:off x="2355850" y="3476625"/>
            <a:ext cx="838200" cy="762000"/>
          </a:xfrm>
          <a:prstGeom prst="line">
            <a:avLst/>
          </a:prstGeom>
          <a:noFill/>
          <a:ln w="19050">
            <a:solidFill>
              <a:srgbClr val="8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4159" name="Line 15"/>
          <p:cNvSpPr>
            <a:spLocks noChangeShapeType="1"/>
          </p:cNvSpPr>
          <p:nvPr/>
        </p:nvSpPr>
        <p:spPr bwMode="auto">
          <a:xfrm flipH="1" flipV="1">
            <a:off x="1441450" y="4314825"/>
            <a:ext cx="838200" cy="838200"/>
          </a:xfrm>
          <a:prstGeom prst="line">
            <a:avLst/>
          </a:prstGeom>
          <a:noFill/>
          <a:ln w="19050">
            <a:solidFill>
              <a:srgbClr val="8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4160" name="Line 16"/>
          <p:cNvSpPr>
            <a:spLocks noChangeShapeType="1"/>
          </p:cNvSpPr>
          <p:nvPr/>
        </p:nvSpPr>
        <p:spPr bwMode="auto">
          <a:xfrm flipV="1">
            <a:off x="2432050" y="4238625"/>
            <a:ext cx="762000" cy="990600"/>
          </a:xfrm>
          <a:prstGeom prst="line">
            <a:avLst/>
          </a:prstGeom>
          <a:noFill/>
          <a:ln w="19050">
            <a:solidFill>
              <a:srgbClr val="8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4161" name="Rectangle 17"/>
          <p:cNvSpPr>
            <a:spLocks noChangeArrowheads="1"/>
          </p:cNvSpPr>
          <p:nvPr/>
        </p:nvSpPr>
        <p:spPr bwMode="auto">
          <a:xfrm>
            <a:off x="4481089" y="3094863"/>
            <a:ext cx="181821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zh-CN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4162" name="Rectangle 18"/>
          <p:cNvSpPr>
            <a:spLocks noChangeArrowheads="1"/>
          </p:cNvSpPr>
          <p:nvPr/>
        </p:nvSpPr>
        <p:spPr bwMode="auto">
          <a:xfrm>
            <a:off x="4481089" y="3037713"/>
            <a:ext cx="181821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zh-CN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4163" name="Rectangle 19"/>
          <p:cNvSpPr>
            <a:spLocks noChangeArrowheads="1"/>
          </p:cNvSpPr>
          <p:nvPr/>
        </p:nvSpPr>
        <p:spPr bwMode="auto">
          <a:xfrm>
            <a:off x="4481089" y="3037713"/>
            <a:ext cx="181821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zh-CN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4164" name="Rectangle 20"/>
          <p:cNvSpPr>
            <a:spLocks noChangeArrowheads="1"/>
          </p:cNvSpPr>
          <p:nvPr/>
        </p:nvSpPr>
        <p:spPr bwMode="auto">
          <a:xfrm>
            <a:off x="4481089" y="3037713"/>
            <a:ext cx="181821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zh-CN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4165" name="AutoShape 21"/>
          <p:cNvSpPr>
            <a:spLocks noChangeArrowheads="1"/>
          </p:cNvSpPr>
          <p:nvPr/>
        </p:nvSpPr>
        <p:spPr bwMode="auto">
          <a:xfrm>
            <a:off x="5791200" y="4572000"/>
            <a:ext cx="3048000" cy="838200"/>
          </a:xfrm>
          <a:prstGeom prst="wedgeRectCallout">
            <a:avLst>
              <a:gd name="adj1" fmla="val 8282"/>
              <a:gd name="adj2" fmla="val -178787"/>
            </a:avLst>
          </a:prstGeom>
          <a:solidFill>
            <a:srgbClr val="FFFF00"/>
          </a:solidFill>
          <a:ln w="2222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r>
              <a:rPr lang="zh-CN" altLang="en-US" sz="2800" b="1">
                <a:solidFill>
                  <a:srgbClr val="FF0066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4168" name="Text Box 24"/>
              <p:cNvSpPr txBox="1">
                <a:spLocks noChangeArrowheads="1"/>
              </p:cNvSpPr>
              <p:nvPr/>
            </p:nvSpPr>
            <p:spPr bwMode="auto">
              <a:xfrm>
                <a:off x="762000" y="838200"/>
                <a:ext cx="5791200" cy="2033506"/>
              </a:xfrm>
              <a:prstGeom prst="rect">
                <a:avLst/>
              </a:prstGeom>
              <a:solidFill>
                <a:srgbClr val="CCFFCC"/>
              </a:solidFill>
              <a:ln w="19050">
                <a:solidFill>
                  <a:srgbClr val="8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90000" tIns="46800" rIns="90000" bIns="46800">
                <a:spAutoFit/>
              </a:bodyPr>
              <a:lstStyle/>
              <a:p>
                <a:pPr algn="l">
                  <a:lnSpc>
                    <a:spcPct val="150000"/>
                  </a:lnSpc>
                </a:pPr>
                <a:r>
                  <a:rPr lang="zh-CN" altLang="en-US" sz="2800" b="1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在有向图中，</a:t>
                </a:r>
              </a:p>
              <a:p>
                <a:pPr algn="l">
                  <a:lnSpc>
                    <a:spcPct val="150000"/>
                  </a:lnSpc>
                </a:pPr>
                <a:r>
                  <a:rPr lang="zh-CN" altLang="en-US" sz="2800" b="1" dirty="0">
                    <a:solidFill>
                      <a:srgbClr val="FF0066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入度：</a:t>
                </a:r>
                <a:r>
                  <a:rPr lang="zh-CN" altLang="en-US" sz="2800" b="1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以结点 </a:t>
                </a:r>
                <a14:m>
                  <m:oMath xmlns:m="http://schemas.openxmlformats.org/officeDocument/2006/math">
                    <m:r>
                      <a:rPr lang="en-US" altLang="zh-CN" sz="2800" b="1" i="1" smtClean="0">
                        <a:latin typeface="Cambria Math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𝒗</m:t>
                    </m:r>
                  </m:oMath>
                </a14:m>
                <a:r>
                  <a:rPr lang="zh-CN" altLang="en-US" sz="2800" b="1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为</a:t>
                </a:r>
                <a:r>
                  <a:rPr lang="zh-CN" altLang="en-US" sz="2800" b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终点</a:t>
                </a:r>
                <a:r>
                  <a:rPr lang="zh-CN" altLang="en-US" sz="2800" b="1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的边数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1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 smtClean="0">
                            <a:latin typeface="Cambria Math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𝒅</m:t>
                        </m:r>
                      </m:e>
                      <m:sub>
                        <m:r>
                          <a:rPr lang="en-US" altLang="zh-CN" sz="2800" b="1" i="1" smtClean="0">
                            <a:latin typeface="Cambria Math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zh-CN" sz="2800" b="1" i="1" smtClean="0">
                        <a:latin typeface="Cambria Math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800" b="1" i="1" smtClean="0">
                        <a:latin typeface="Cambria Math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𝒗</m:t>
                    </m:r>
                    <m:r>
                      <a:rPr lang="en-US" altLang="zh-CN" sz="2800" b="1" i="1" smtClean="0">
                        <a:latin typeface="Cambria Math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zh-CN" altLang="en-US" sz="2800" b="1" dirty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  <a:p>
                <a:pPr algn="l">
                  <a:lnSpc>
                    <a:spcPct val="150000"/>
                  </a:lnSpc>
                </a:pPr>
                <a:r>
                  <a:rPr lang="zh-CN" altLang="en-US" sz="2800" b="1" dirty="0">
                    <a:solidFill>
                      <a:srgbClr val="FF0066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出度：</a:t>
                </a:r>
                <a:r>
                  <a:rPr lang="zh-CN" altLang="en-US" sz="2800" b="1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以结点 </a:t>
                </a:r>
                <a14:m>
                  <m:oMath xmlns:m="http://schemas.openxmlformats.org/officeDocument/2006/math">
                    <m:r>
                      <a:rPr lang="en-US" altLang="zh-CN" sz="2800" b="1" i="1" smtClean="0">
                        <a:latin typeface="Cambria Math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𝒗</m:t>
                    </m:r>
                  </m:oMath>
                </a14:m>
                <a:r>
                  <a:rPr lang="zh-CN" altLang="en-US" sz="2800" b="1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为</a:t>
                </a:r>
                <a:r>
                  <a:rPr lang="zh-CN" altLang="en-US" sz="2800" b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起点</a:t>
                </a:r>
                <a:r>
                  <a:rPr lang="zh-CN" altLang="en-US" sz="2800" b="1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的边数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1" i="1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latin typeface="Cambria Math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𝒅</m:t>
                        </m:r>
                      </m:e>
                      <m:sub>
                        <m:r>
                          <a:rPr lang="en-US" altLang="zh-CN" sz="2800" b="1" i="1" smtClean="0">
                            <a:latin typeface="Cambria Math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𝟎</m:t>
                        </m:r>
                      </m:sub>
                    </m:sSub>
                    <m:r>
                      <a:rPr lang="en-US" altLang="zh-CN" sz="2800" b="1" i="1">
                        <a:latin typeface="Cambria Math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800" b="1" i="1">
                        <a:latin typeface="Cambria Math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𝒗</m:t>
                    </m:r>
                    <m:r>
                      <a:rPr lang="en-US" altLang="zh-CN" sz="2800" b="1" i="1">
                        <a:latin typeface="Cambria Math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zh-CN" altLang="en-US" sz="2800" b="1" dirty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4168" name="Text 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2000" y="838200"/>
                <a:ext cx="5791200" cy="2033506"/>
              </a:xfrm>
              <a:prstGeom prst="rect">
                <a:avLst/>
              </a:prstGeom>
              <a:blipFill rotWithShape="1">
                <a:blip r:embed="rId11"/>
                <a:stretch>
                  <a:fillRect l="-2099" b="-3869"/>
                </a:stretch>
              </a:blipFill>
              <a:ln w="19050">
                <a:solidFill>
                  <a:srgbClr val="8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4171" name="Rectangle 27"/>
          <p:cNvSpPr>
            <a:spLocks noChangeArrowheads="1"/>
          </p:cNvSpPr>
          <p:nvPr/>
        </p:nvSpPr>
        <p:spPr bwMode="auto">
          <a:xfrm>
            <a:off x="4481089" y="3052000"/>
            <a:ext cx="181821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zh-CN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4173" name="Rectangle 29"/>
          <p:cNvSpPr>
            <a:spLocks noChangeArrowheads="1"/>
          </p:cNvSpPr>
          <p:nvPr/>
        </p:nvSpPr>
        <p:spPr bwMode="auto">
          <a:xfrm>
            <a:off x="4481089" y="3052000"/>
            <a:ext cx="181821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zh-CN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4175" name="Rectangle 31"/>
          <p:cNvSpPr>
            <a:spLocks noChangeArrowheads="1"/>
          </p:cNvSpPr>
          <p:nvPr/>
        </p:nvSpPr>
        <p:spPr bwMode="auto">
          <a:xfrm>
            <a:off x="4481089" y="3052000"/>
            <a:ext cx="181821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zh-CN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34176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4281219"/>
              </p:ext>
            </p:extLst>
          </p:nvPr>
        </p:nvGraphicFramePr>
        <p:xfrm>
          <a:off x="3571875" y="3205926"/>
          <a:ext cx="3962400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150" name="公式" r:id="rId12" imgW="1270000" imgH="228600" progId="Equation.3">
                  <p:embed/>
                </p:oleObj>
              </mc:Choice>
              <mc:Fallback>
                <p:oleObj name="公式" r:id="rId12" imgW="1270000" imgH="228600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1875" y="3205926"/>
                        <a:ext cx="3962400" cy="714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Text Box 5"/>
          <p:cNvSpPr txBox="1">
            <a:spLocks noChangeArrowheads="1"/>
          </p:cNvSpPr>
          <p:nvPr/>
        </p:nvSpPr>
        <p:spPr bwMode="auto">
          <a:xfrm>
            <a:off x="0" y="376535"/>
            <a:ext cx="355282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有向图结点的次数</a:t>
            </a:r>
          </a:p>
        </p:txBody>
      </p:sp>
      <p:pic>
        <p:nvPicPr>
          <p:cNvPr id="34" name="Picture 5" descr="STATBAR"/>
          <p:cNvPicPr preferRelativeResize="0">
            <a:picLocks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791369"/>
            <a:ext cx="8551168" cy="46831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1341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2000" fill="hold"/>
                                        <p:tgtEl>
                                          <p:spTgt spid="1341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4" dur="2000" fill="hold"/>
                                        <p:tgtEl>
                                          <p:spTgt spid="13415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4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4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5" dur="500"/>
                                        <p:tgtEl>
                                          <p:spTgt spid="134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16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130" name="Rectangle 34"/>
          <p:cNvSpPr>
            <a:spLocks noChangeArrowheads="1"/>
          </p:cNvSpPr>
          <p:nvPr/>
        </p:nvSpPr>
        <p:spPr bwMode="auto">
          <a:xfrm>
            <a:off x="381000" y="2743200"/>
            <a:ext cx="685800" cy="614363"/>
          </a:xfrm>
          <a:prstGeom prst="rect">
            <a:avLst/>
          </a:prstGeom>
          <a:solidFill>
            <a:srgbClr val="FFFF99"/>
          </a:solidFill>
          <a:ln w="22225" algn="ctr">
            <a:solidFill>
              <a:srgbClr val="FF99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zh-CN"/>
          </a:p>
        </p:txBody>
      </p:sp>
      <p:sp>
        <p:nvSpPr>
          <p:cNvPr id="132127" name="Rectangle 31"/>
          <p:cNvSpPr>
            <a:spLocks noChangeArrowheads="1"/>
          </p:cNvSpPr>
          <p:nvPr/>
        </p:nvSpPr>
        <p:spPr bwMode="auto">
          <a:xfrm>
            <a:off x="3124200" y="2895600"/>
            <a:ext cx="1143000" cy="1066800"/>
          </a:xfrm>
          <a:prstGeom prst="rect">
            <a:avLst/>
          </a:prstGeom>
          <a:solidFill>
            <a:srgbClr val="00FF00"/>
          </a:solidFill>
          <a:ln w="22225" algn="ctr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132125" name="Rectangle 29"/>
          <p:cNvSpPr>
            <a:spLocks noChangeArrowheads="1"/>
          </p:cNvSpPr>
          <p:nvPr/>
        </p:nvSpPr>
        <p:spPr bwMode="auto">
          <a:xfrm>
            <a:off x="1600200" y="990600"/>
            <a:ext cx="1219200" cy="1066800"/>
          </a:xfrm>
          <a:prstGeom prst="rect">
            <a:avLst/>
          </a:prstGeom>
          <a:solidFill>
            <a:srgbClr val="CCFFCC"/>
          </a:solidFill>
          <a:ln w="22225" algn="ctr">
            <a:solidFill>
              <a:srgbClr val="800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zh-CN"/>
          </a:p>
        </p:txBody>
      </p:sp>
      <p:grpSp>
        <p:nvGrpSpPr>
          <p:cNvPr id="132102" name="Group 6"/>
          <p:cNvGrpSpPr>
            <a:grpSpLocks/>
          </p:cNvGrpSpPr>
          <p:nvPr/>
        </p:nvGrpSpPr>
        <p:grpSpPr bwMode="auto">
          <a:xfrm>
            <a:off x="865188" y="1371600"/>
            <a:ext cx="2614612" cy="2667000"/>
            <a:chOff x="225" y="1488"/>
            <a:chExt cx="2266" cy="1914"/>
          </a:xfrm>
        </p:grpSpPr>
        <p:grpSp>
          <p:nvGrpSpPr>
            <p:cNvPr id="132103" name="Group 7"/>
            <p:cNvGrpSpPr>
              <a:grpSpLocks/>
            </p:cNvGrpSpPr>
            <p:nvPr/>
          </p:nvGrpSpPr>
          <p:grpSpPr bwMode="auto">
            <a:xfrm>
              <a:off x="225" y="1488"/>
              <a:ext cx="2266" cy="1914"/>
              <a:chOff x="321" y="1824"/>
              <a:chExt cx="2266" cy="1914"/>
            </a:xfrm>
          </p:grpSpPr>
          <p:sp>
            <p:nvSpPr>
              <p:cNvPr id="132104" name="Oval 8"/>
              <p:cNvSpPr>
                <a:spLocks noChangeArrowheads="1"/>
              </p:cNvSpPr>
              <p:nvPr/>
            </p:nvSpPr>
            <p:spPr bwMode="auto">
              <a:xfrm>
                <a:off x="2256" y="2544"/>
                <a:ext cx="96" cy="96"/>
              </a:xfrm>
              <a:prstGeom prst="ellipse">
                <a:avLst/>
              </a:prstGeom>
              <a:solidFill>
                <a:srgbClr val="0080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132105" name="Oval 9"/>
              <p:cNvSpPr>
                <a:spLocks noChangeArrowheads="1"/>
              </p:cNvSpPr>
              <p:nvPr/>
            </p:nvSpPr>
            <p:spPr bwMode="auto">
              <a:xfrm>
                <a:off x="1008" y="3456"/>
                <a:ext cx="96" cy="96"/>
              </a:xfrm>
              <a:prstGeom prst="ellipse">
                <a:avLst/>
              </a:prstGeom>
              <a:solidFill>
                <a:srgbClr val="0080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132106" name="Oval 10"/>
              <p:cNvSpPr>
                <a:spLocks noChangeArrowheads="1"/>
              </p:cNvSpPr>
              <p:nvPr/>
            </p:nvSpPr>
            <p:spPr bwMode="auto">
              <a:xfrm>
                <a:off x="576" y="2544"/>
                <a:ext cx="96" cy="96"/>
              </a:xfrm>
              <a:prstGeom prst="ellipse">
                <a:avLst/>
              </a:prstGeom>
              <a:solidFill>
                <a:srgbClr val="0080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132107" name="Oval 11"/>
              <p:cNvSpPr>
                <a:spLocks noChangeArrowheads="1"/>
              </p:cNvSpPr>
              <p:nvPr/>
            </p:nvSpPr>
            <p:spPr bwMode="auto">
              <a:xfrm>
                <a:off x="1728" y="3456"/>
                <a:ext cx="96" cy="96"/>
              </a:xfrm>
              <a:prstGeom prst="ellipse">
                <a:avLst/>
              </a:prstGeom>
              <a:solidFill>
                <a:srgbClr val="0080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graphicFrame>
            <p:nvGraphicFramePr>
              <p:cNvPr id="132108" name="Object 12"/>
              <p:cNvGraphicFramePr>
                <a:graphicFrameLocks noChangeAspect="1"/>
              </p:cNvGraphicFramePr>
              <p:nvPr/>
            </p:nvGraphicFramePr>
            <p:xfrm>
              <a:off x="321" y="2160"/>
              <a:ext cx="241" cy="37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2687" name="公式" r:id="rId3" imgW="139680" imgH="215640" progId="Equation.3">
                      <p:embed/>
                    </p:oleObj>
                  </mc:Choice>
                  <mc:Fallback>
                    <p:oleObj name="公式" r:id="rId3" imgW="139680" imgH="215640" progId="Equation.3">
                      <p:embed/>
                      <p:pic>
                        <p:nvPicPr>
                          <p:cNvPr id="0" name="Object 1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21" y="2160"/>
                            <a:ext cx="241" cy="37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32109" name="Object 13"/>
              <p:cNvGraphicFramePr>
                <a:graphicFrameLocks noChangeAspect="1"/>
              </p:cNvGraphicFramePr>
              <p:nvPr/>
            </p:nvGraphicFramePr>
            <p:xfrm>
              <a:off x="1608" y="1824"/>
              <a:ext cx="315" cy="42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2688" name="公式" r:id="rId5" imgW="164880" imgH="215640" progId="Equation.3">
                      <p:embed/>
                    </p:oleObj>
                  </mc:Choice>
                  <mc:Fallback>
                    <p:oleObj name="公式" r:id="rId5" imgW="164880" imgH="215640" progId="Equation.3">
                      <p:embed/>
                      <p:pic>
                        <p:nvPicPr>
                          <p:cNvPr id="0" name="Object 1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608" y="1824"/>
                            <a:ext cx="315" cy="42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32110" name="Object 14"/>
              <p:cNvGraphicFramePr>
                <a:graphicFrameLocks noChangeAspect="1"/>
              </p:cNvGraphicFramePr>
              <p:nvPr/>
            </p:nvGraphicFramePr>
            <p:xfrm>
              <a:off x="1845" y="3360"/>
              <a:ext cx="279" cy="37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2689" name="公式" r:id="rId7" imgW="164880" imgH="215640" progId="Equation.3">
                      <p:embed/>
                    </p:oleObj>
                  </mc:Choice>
                  <mc:Fallback>
                    <p:oleObj name="公式" r:id="rId7" imgW="164880" imgH="215640" progId="Equation.3">
                      <p:embed/>
                      <p:pic>
                        <p:nvPicPr>
                          <p:cNvPr id="0" name="Object 1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845" y="3360"/>
                            <a:ext cx="279" cy="37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32111" name="Object 15"/>
              <p:cNvGraphicFramePr>
                <a:graphicFrameLocks noChangeAspect="1"/>
              </p:cNvGraphicFramePr>
              <p:nvPr/>
            </p:nvGraphicFramePr>
            <p:xfrm>
              <a:off x="2335" y="2448"/>
              <a:ext cx="252" cy="38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2690" name="公式" r:id="rId9" imgW="152280" imgH="228600" progId="Equation.3">
                      <p:embed/>
                    </p:oleObj>
                  </mc:Choice>
                  <mc:Fallback>
                    <p:oleObj name="公式" r:id="rId9" imgW="152280" imgH="228600" progId="Equation.3">
                      <p:embed/>
                      <p:pic>
                        <p:nvPicPr>
                          <p:cNvPr id="0" name="Object 1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335" y="2448"/>
                            <a:ext cx="252" cy="38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32112" name="Oval 16"/>
              <p:cNvSpPr>
                <a:spLocks noChangeArrowheads="1"/>
              </p:cNvSpPr>
              <p:nvPr/>
            </p:nvSpPr>
            <p:spPr bwMode="auto">
              <a:xfrm>
                <a:off x="1488" y="1968"/>
                <a:ext cx="96" cy="96"/>
              </a:xfrm>
              <a:prstGeom prst="ellipse">
                <a:avLst/>
              </a:prstGeom>
              <a:solidFill>
                <a:srgbClr val="0080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graphicFrame>
            <p:nvGraphicFramePr>
              <p:cNvPr id="132113" name="Object 17"/>
              <p:cNvGraphicFramePr>
                <a:graphicFrameLocks noChangeAspect="1"/>
              </p:cNvGraphicFramePr>
              <p:nvPr/>
            </p:nvGraphicFramePr>
            <p:xfrm>
              <a:off x="656" y="3264"/>
              <a:ext cx="256" cy="38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2691" name="公式" r:id="rId11" imgW="152280" imgH="228600" progId="Equation.3">
                      <p:embed/>
                    </p:oleObj>
                  </mc:Choice>
                  <mc:Fallback>
                    <p:oleObj name="公式" r:id="rId11" imgW="152280" imgH="228600" progId="Equation.3">
                      <p:embed/>
                      <p:pic>
                        <p:nvPicPr>
                          <p:cNvPr id="0" name="Object 1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56" y="3264"/>
                            <a:ext cx="256" cy="38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32114" name="Line 18"/>
            <p:cNvSpPr>
              <a:spLocks noChangeShapeType="1"/>
            </p:cNvSpPr>
            <p:nvPr/>
          </p:nvSpPr>
          <p:spPr bwMode="auto">
            <a:xfrm>
              <a:off x="576" y="2256"/>
              <a:ext cx="1584" cy="0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132115" name="Line 19"/>
            <p:cNvSpPr>
              <a:spLocks noChangeShapeType="1"/>
            </p:cNvSpPr>
            <p:nvPr/>
          </p:nvSpPr>
          <p:spPr bwMode="auto">
            <a:xfrm flipH="1">
              <a:off x="960" y="1728"/>
              <a:ext cx="480" cy="1392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132116" name="Line 20"/>
            <p:cNvSpPr>
              <a:spLocks noChangeShapeType="1"/>
            </p:cNvSpPr>
            <p:nvPr/>
          </p:nvSpPr>
          <p:spPr bwMode="auto">
            <a:xfrm>
              <a:off x="1440" y="1728"/>
              <a:ext cx="240" cy="1392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132117" name="Line 21"/>
            <p:cNvSpPr>
              <a:spLocks noChangeShapeType="1"/>
            </p:cNvSpPr>
            <p:nvPr/>
          </p:nvSpPr>
          <p:spPr bwMode="auto">
            <a:xfrm>
              <a:off x="576" y="2304"/>
              <a:ext cx="1104" cy="816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132118" name="Line 22"/>
            <p:cNvSpPr>
              <a:spLocks noChangeShapeType="1"/>
            </p:cNvSpPr>
            <p:nvPr/>
          </p:nvSpPr>
          <p:spPr bwMode="auto">
            <a:xfrm flipV="1">
              <a:off x="960" y="2304"/>
              <a:ext cx="1248" cy="816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32119" name="Rectangle 23"/>
          <p:cNvSpPr>
            <a:spLocks noChangeArrowheads="1"/>
          </p:cNvSpPr>
          <p:nvPr/>
        </p:nvSpPr>
        <p:spPr bwMode="auto">
          <a:xfrm>
            <a:off x="3022600" y="2209800"/>
            <a:ext cx="609600" cy="576263"/>
          </a:xfrm>
          <a:prstGeom prst="rect">
            <a:avLst/>
          </a:prstGeom>
          <a:noFill/>
          <a:ln w="1905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endParaRPr lang="zh-CN" altLang="zh-CN"/>
          </a:p>
        </p:txBody>
      </p:sp>
      <p:sp>
        <p:nvSpPr>
          <p:cNvPr id="132121" name="Line 25"/>
          <p:cNvSpPr>
            <a:spLocks noChangeShapeType="1"/>
          </p:cNvSpPr>
          <p:nvPr/>
        </p:nvSpPr>
        <p:spPr bwMode="auto">
          <a:xfrm>
            <a:off x="3175000" y="2514600"/>
            <a:ext cx="330200" cy="685800"/>
          </a:xfrm>
          <a:prstGeom prst="line">
            <a:avLst/>
          </a:prstGeom>
          <a:noFill/>
          <a:ln w="22225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32122" name="Oval 26"/>
          <p:cNvSpPr>
            <a:spLocks noChangeArrowheads="1"/>
          </p:cNvSpPr>
          <p:nvPr/>
        </p:nvSpPr>
        <p:spPr bwMode="auto">
          <a:xfrm>
            <a:off x="3505200" y="3200400"/>
            <a:ext cx="152400" cy="152400"/>
          </a:xfrm>
          <a:prstGeom prst="ellipse">
            <a:avLst/>
          </a:prstGeom>
          <a:solidFill>
            <a:srgbClr val="00FF00"/>
          </a:solidFill>
          <a:ln w="22225" algn="ctr">
            <a:solidFill>
              <a:srgbClr val="FF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132123" name="Oval 27"/>
          <p:cNvSpPr>
            <a:spLocks noChangeArrowheads="1"/>
          </p:cNvSpPr>
          <p:nvPr/>
        </p:nvSpPr>
        <p:spPr bwMode="auto">
          <a:xfrm>
            <a:off x="1981200" y="1096963"/>
            <a:ext cx="406400" cy="503237"/>
          </a:xfrm>
          <a:prstGeom prst="ellipse">
            <a:avLst/>
          </a:prstGeom>
          <a:solidFill>
            <a:schemeClr val="bg1"/>
          </a:solidFill>
          <a:ln w="22225" algn="ctr">
            <a:solidFill>
              <a:srgbClr val="FF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132124" name="Text Box 28"/>
          <p:cNvSpPr txBox="1">
            <a:spLocks noChangeArrowheads="1"/>
          </p:cNvSpPr>
          <p:nvPr/>
        </p:nvSpPr>
        <p:spPr bwMode="auto">
          <a:xfrm>
            <a:off x="1471613" y="4114800"/>
            <a:ext cx="1804987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无向图</a:t>
            </a:r>
          </a:p>
        </p:txBody>
      </p:sp>
      <p:sp>
        <p:nvSpPr>
          <p:cNvPr id="132126" name="Text Box 30"/>
          <p:cNvSpPr txBox="1">
            <a:spLocks noChangeArrowheads="1"/>
          </p:cNvSpPr>
          <p:nvPr/>
        </p:nvSpPr>
        <p:spPr bwMode="auto">
          <a:xfrm>
            <a:off x="3330575" y="1084263"/>
            <a:ext cx="5661025" cy="479425"/>
          </a:xfrm>
          <a:prstGeom prst="rect">
            <a:avLst/>
          </a:prstGeom>
          <a:solidFill>
            <a:srgbClr val="CCFFFF"/>
          </a:solidFill>
          <a:ln w="22225" algn="ctr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/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无向图中，有自环，该顶点的度数加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lang="en-US" altLang="zh-CN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32128" name="Text Box 32"/>
          <p:cNvSpPr txBox="1">
            <a:spLocks noChangeArrowheads="1"/>
          </p:cNvSpPr>
          <p:nvPr/>
        </p:nvSpPr>
        <p:spPr bwMode="auto">
          <a:xfrm>
            <a:off x="4292933" y="2943225"/>
            <a:ext cx="4299873" cy="525401"/>
          </a:xfrm>
          <a:prstGeom prst="rect">
            <a:avLst/>
          </a:prstGeom>
          <a:solidFill>
            <a:srgbClr val="CCFFCC"/>
          </a:solidFill>
          <a:ln w="22225" algn="ctr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度数为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的顶点是悬挂点。</a:t>
            </a:r>
          </a:p>
        </p:txBody>
      </p:sp>
      <p:sp>
        <p:nvSpPr>
          <p:cNvPr id="132129" name="Oval 33"/>
          <p:cNvSpPr>
            <a:spLocks noChangeArrowheads="1"/>
          </p:cNvSpPr>
          <p:nvPr/>
        </p:nvSpPr>
        <p:spPr bwMode="auto">
          <a:xfrm>
            <a:off x="457200" y="3048000"/>
            <a:ext cx="152400" cy="152400"/>
          </a:xfrm>
          <a:prstGeom prst="ellipse">
            <a:avLst/>
          </a:prstGeom>
          <a:solidFill>
            <a:srgbClr val="00FF00"/>
          </a:solidFill>
          <a:ln w="22225" algn="ctr">
            <a:solidFill>
              <a:srgbClr val="FF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132131" name="Text Box 35"/>
          <p:cNvSpPr txBox="1">
            <a:spLocks noChangeArrowheads="1"/>
          </p:cNvSpPr>
          <p:nvPr/>
        </p:nvSpPr>
        <p:spPr bwMode="auto">
          <a:xfrm>
            <a:off x="1295400" y="4800600"/>
            <a:ext cx="4299873" cy="525401"/>
          </a:xfrm>
          <a:prstGeom prst="rect">
            <a:avLst/>
          </a:prstGeom>
          <a:solidFill>
            <a:srgbClr val="CCFFCC"/>
          </a:solidFill>
          <a:ln w="22225" algn="ctr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度数为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0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的顶点是孤立点。</a:t>
            </a:r>
          </a:p>
        </p:txBody>
      </p:sp>
      <p:sp>
        <p:nvSpPr>
          <p:cNvPr id="33" name="Text Box 5"/>
          <p:cNvSpPr txBox="1">
            <a:spLocks noChangeArrowheads="1"/>
          </p:cNvSpPr>
          <p:nvPr/>
        </p:nvSpPr>
        <p:spPr bwMode="auto">
          <a:xfrm>
            <a:off x="0" y="441325"/>
            <a:ext cx="3581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zh-CN" altLang="en-US" sz="20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无向图结点的次数</a:t>
            </a:r>
            <a:r>
              <a:rPr lang="en-US" altLang="zh-CN" sz="20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-</a:t>
            </a:r>
            <a:r>
              <a:rPr lang="zh-CN" altLang="en-US" sz="20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练习</a:t>
            </a:r>
          </a:p>
        </p:txBody>
      </p:sp>
      <p:pic>
        <p:nvPicPr>
          <p:cNvPr id="34" name="Picture 5" descr="STATBAR"/>
          <p:cNvPicPr preferRelativeResize="0">
            <a:picLocks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791369"/>
            <a:ext cx="8551168" cy="46831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2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2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32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2" dur="2000"/>
                                        <p:tgtEl>
                                          <p:spTgt spid="132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7" dur="500"/>
                                        <p:tgtEl>
                                          <p:spTgt spid="132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32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7" dur="500"/>
                                        <p:tgtEl>
                                          <p:spTgt spid="132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130" grpId="0" animBg="1"/>
      <p:bldP spid="132127" grpId="0" animBg="1"/>
      <p:bldP spid="132125" grpId="0" animBg="1"/>
      <p:bldP spid="132119" grpId="0" animBg="1"/>
      <p:bldP spid="132126" grpId="0" animBg="1"/>
      <p:bldP spid="132128" grpId="0" animBg="1"/>
      <p:bldP spid="13213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206" name="Rectangle 38"/>
          <p:cNvSpPr>
            <a:spLocks noChangeArrowheads="1"/>
          </p:cNvSpPr>
          <p:nvPr/>
        </p:nvSpPr>
        <p:spPr bwMode="auto">
          <a:xfrm>
            <a:off x="1100137" y="1447800"/>
            <a:ext cx="1600200" cy="1371600"/>
          </a:xfrm>
          <a:prstGeom prst="rect">
            <a:avLst/>
          </a:prstGeom>
          <a:solidFill>
            <a:srgbClr val="00FF00"/>
          </a:solidFill>
          <a:ln w="22225" algn="ctr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135173" name="Oval 5"/>
          <p:cNvSpPr>
            <a:spLocks noChangeArrowheads="1"/>
          </p:cNvSpPr>
          <p:nvPr/>
        </p:nvSpPr>
        <p:spPr bwMode="auto">
          <a:xfrm>
            <a:off x="2736850" y="3019425"/>
            <a:ext cx="125412" cy="142875"/>
          </a:xfrm>
          <a:prstGeom prst="ellipse">
            <a:avLst/>
          </a:prstGeom>
          <a:solidFill>
            <a:srgbClr val="008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135174" name="Oval 6"/>
          <p:cNvSpPr>
            <a:spLocks noChangeArrowheads="1"/>
          </p:cNvSpPr>
          <p:nvPr/>
        </p:nvSpPr>
        <p:spPr bwMode="auto">
          <a:xfrm>
            <a:off x="908050" y="3095625"/>
            <a:ext cx="123825" cy="142875"/>
          </a:xfrm>
          <a:prstGeom prst="ellipse">
            <a:avLst/>
          </a:prstGeom>
          <a:solidFill>
            <a:srgbClr val="008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135175" name="Oval 7"/>
          <p:cNvSpPr>
            <a:spLocks noChangeArrowheads="1"/>
          </p:cNvSpPr>
          <p:nvPr/>
        </p:nvSpPr>
        <p:spPr bwMode="auto">
          <a:xfrm>
            <a:off x="1785937" y="2286000"/>
            <a:ext cx="123825" cy="142875"/>
          </a:xfrm>
          <a:prstGeom prst="ellipse">
            <a:avLst/>
          </a:prstGeom>
          <a:solidFill>
            <a:srgbClr val="008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135176" name="Oval 8"/>
          <p:cNvSpPr>
            <a:spLocks noChangeArrowheads="1"/>
          </p:cNvSpPr>
          <p:nvPr/>
        </p:nvSpPr>
        <p:spPr bwMode="auto">
          <a:xfrm>
            <a:off x="1822450" y="4010025"/>
            <a:ext cx="125412" cy="142875"/>
          </a:xfrm>
          <a:prstGeom prst="ellipse">
            <a:avLst/>
          </a:prstGeom>
          <a:solidFill>
            <a:srgbClr val="008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  <p:graphicFrame>
        <p:nvGraphicFramePr>
          <p:cNvPr id="13517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0685909"/>
              </p:ext>
            </p:extLst>
          </p:nvPr>
        </p:nvGraphicFramePr>
        <p:xfrm>
          <a:off x="1560512" y="3933825"/>
          <a:ext cx="311150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876" name="公式" r:id="rId3" imgW="139680" imgH="215640" progId="Equation.3">
                  <p:embed/>
                </p:oleObj>
              </mc:Choice>
              <mc:Fallback>
                <p:oleObj name="公式" r:id="rId3" imgW="139680" imgH="21564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0512" y="3933825"/>
                        <a:ext cx="311150" cy="561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517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9050849"/>
              </p:ext>
            </p:extLst>
          </p:nvPr>
        </p:nvGraphicFramePr>
        <p:xfrm>
          <a:off x="2090737" y="1905000"/>
          <a:ext cx="407988" cy="633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877" name="公式" r:id="rId5" imgW="164880" imgH="215640" progId="Equation.3">
                  <p:embed/>
                </p:oleObj>
              </mc:Choice>
              <mc:Fallback>
                <p:oleObj name="公式" r:id="rId5" imgW="164880" imgH="21564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0737" y="1905000"/>
                        <a:ext cx="407988" cy="633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5179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6418440"/>
              </p:ext>
            </p:extLst>
          </p:nvPr>
        </p:nvGraphicFramePr>
        <p:xfrm>
          <a:off x="2840037" y="2790825"/>
          <a:ext cx="360363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878" name="公式" r:id="rId7" imgW="164880" imgH="215640" progId="Equation.3">
                  <p:embed/>
                </p:oleObj>
              </mc:Choice>
              <mc:Fallback>
                <p:oleObj name="公式" r:id="rId7" imgW="164880" imgH="21564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0037" y="2790825"/>
                        <a:ext cx="360363" cy="561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518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3060542"/>
              </p:ext>
            </p:extLst>
          </p:nvPr>
        </p:nvGraphicFramePr>
        <p:xfrm>
          <a:off x="566737" y="2790825"/>
          <a:ext cx="32385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879" name="公式" r:id="rId9" imgW="152280" imgH="228600" progId="Equation.3">
                  <p:embed/>
                </p:oleObj>
              </mc:Choice>
              <mc:Fallback>
                <p:oleObj name="公式" r:id="rId9" imgW="152280" imgH="2286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6737" y="2790825"/>
                        <a:ext cx="323850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5181" name="Line 13"/>
          <p:cNvSpPr>
            <a:spLocks noChangeShapeType="1"/>
          </p:cNvSpPr>
          <p:nvPr/>
        </p:nvSpPr>
        <p:spPr bwMode="auto">
          <a:xfrm flipV="1">
            <a:off x="984250" y="2333625"/>
            <a:ext cx="838200" cy="762000"/>
          </a:xfrm>
          <a:prstGeom prst="line">
            <a:avLst/>
          </a:prstGeom>
          <a:noFill/>
          <a:ln w="19050">
            <a:solidFill>
              <a:srgbClr val="8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135182" name="Line 14"/>
          <p:cNvSpPr>
            <a:spLocks noChangeShapeType="1"/>
          </p:cNvSpPr>
          <p:nvPr/>
        </p:nvSpPr>
        <p:spPr bwMode="auto">
          <a:xfrm flipH="1" flipV="1">
            <a:off x="1898650" y="2333625"/>
            <a:ext cx="838200" cy="762000"/>
          </a:xfrm>
          <a:prstGeom prst="line">
            <a:avLst/>
          </a:prstGeom>
          <a:noFill/>
          <a:ln w="19050">
            <a:solidFill>
              <a:srgbClr val="8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135183" name="Line 15"/>
          <p:cNvSpPr>
            <a:spLocks noChangeShapeType="1"/>
          </p:cNvSpPr>
          <p:nvPr/>
        </p:nvSpPr>
        <p:spPr bwMode="auto">
          <a:xfrm flipH="1" flipV="1">
            <a:off x="984250" y="3171825"/>
            <a:ext cx="838200" cy="838200"/>
          </a:xfrm>
          <a:prstGeom prst="line">
            <a:avLst/>
          </a:prstGeom>
          <a:noFill/>
          <a:ln w="19050">
            <a:solidFill>
              <a:srgbClr val="8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135184" name="Line 16"/>
          <p:cNvSpPr>
            <a:spLocks noChangeShapeType="1"/>
          </p:cNvSpPr>
          <p:nvPr/>
        </p:nvSpPr>
        <p:spPr bwMode="auto">
          <a:xfrm flipV="1">
            <a:off x="1974850" y="3095625"/>
            <a:ext cx="762000" cy="990600"/>
          </a:xfrm>
          <a:prstGeom prst="line">
            <a:avLst/>
          </a:prstGeom>
          <a:noFill/>
          <a:ln w="19050">
            <a:solidFill>
              <a:srgbClr val="8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135186" name="Rectangle 18"/>
          <p:cNvSpPr>
            <a:spLocks noChangeArrowheads="1"/>
          </p:cNvSpPr>
          <p:nvPr/>
        </p:nvSpPr>
        <p:spPr bwMode="auto">
          <a:xfrm>
            <a:off x="0" y="33004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135187" name="Rectangle 19"/>
          <p:cNvSpPr>
            <a:spLocks noChangeArrowheads="1"/>
          </p:cNvSpPr>
          <p:nvPr/>
        </p:nvSpPr>
        <p:spPr bwMode="auto">
          <a:xfrm>
            <a:off x="0" y="33004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135188" name="Rectangle 20"/>
          <p:cNvSpPr>
            <a:spLocks noChangeArrowheads="1"/>
          </p:cNvSpPr>
          <p:nvPr/>
        </p:nvSpPr>
        <p:spPr bwMode="auto">
          <a:xfrm>
            <a:off x="0" y="33004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135195" name="Rectangle 27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135197" name="Rectangle 29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135199" name="Rectangle 31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135201" name="Text Box 33"/>
          <p:cNvSpPr txBox="1">
            <a:spLocks noChangeArrowheads="1"/>
          </p:cNvSpPr>
          <p:nvPr/>
        </p:nvSpPr>
        <p:spPr bwMode="auto">
          <a:xfrm>
            <a:off x="838200" y="907754"/>
            <a:ext cx="1728788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sz="2400" b="1">
                <a:latin typeface="华文楷体" panose="02010600040101010101" pitchFamily="2" charset="-122"/>
                <a:ea typeface="华文楷体" panose="02010600040101010101" pitchFamily="2" charset="-122"/>
              </a:rPr>
              <a:t>有向图</a:t>
            </a:r>
          </a:p>
        </p:txBody>
      </p:sp>
      <p:sp>
        <p:nvSpPr>
          <p:cNvPr id="135203" name="Oval 35"/>
          <p:cNvSpPr>
            <a:spLocks noChangeArrowheads="1"/>
          </p:cNvSpPr>
          <p:nvPr/>
        </p:nvSpPr>
        <p:spPr bwMode="auto">
          <a:xfrm>
            <a:off x="1557337" y="1768475"/>
            <a:ext cx="596900" cy="503238"/>
          </a:xfrm>
          <a:prstGeom prst="ellipse">
            <a:avLst/>
          </a:prstGeom>
          <a:solidFill>
            <a:schemeClr val="bg1"/>
          </a:solidFill>
          <a:ln w="22225" algn="ctr">
            <a:solidFill>
              <a:srgbClr val="FF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135205" name="Line 37"/>
          <p:cNvSpPr>
            <a:spLocks noChangeShapeType="1"/>
          </p:cNvSpPr>
          <p:nvPr/>
        </p:nvSpPr>
        <p:spPr bwMode="auto">
          <a:xfrm>
            <a:off x="1785937" y="1752600"/>
            <a:ext cx="76200" cy="0"/>
          </a:xfrm>
          <a:prstGeom prst="line">
            <a:avLst/>
          </a:prstGeom>
          <a:noFill/>
          <a:ln w="22225">
            <a:solidFill>
              <a:srgbClr val="FF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35207" name="Object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2743804"/>
              </p:ext>
            </p:extLst>
          </p:nvPr>
        </p:nvGraphicFramePr>
        <p:xfrm>
          <a:off x="3648075" y="1455737"/>
          <a:ext cx="914400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880" name="公式" r:id="rId11" imgW="355320" imgH="228600" progId="Equation.3">
                  <p:embed/>
                </p:oleObj>
              </mc:Choice>
              <mc:Fallback>
                <p:oleObj name="公式" r:id="rId11" imgW="355320" imgH="228600" progId="Equation.3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8075" y="1455737"/>
                        <a:ext cx="914400" cy="593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5208" name="Object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6253299"/>
              </p:ext>
            </p:extLst>
          </p:nvPr>
        </p:nvGraphicFramePr>
        <p:xfrm>
          <a:off x="3614737" y="2266951"/>
          <a:ext cx="957263" cy="595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881" name="公式" r:id="rId13" imgW="368280" imgH="228600" progId="Equation.3">
                  <p:embed/>
                </p:oleObj>
              </mc:Choice>
              <mc:Fallback>
                <p:oleObj name="公式" r:id="rId13" imgW="368280" imgH="228600" progId="Equation.3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4737" y="2266951"/>
                        <a:ext cx="957263" cy="595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5209" name="Text Box 41"/>
          <p:cNvSpPr txBox="1">
            <a:spLocks noChangeArrowheads="1"/>
          </p:cNvSpPr>
          <p:nvPr/>
        </p:nvSpPr>
        <p:spPr bwMode="auto">
          <a:xfrm>
            <a:off x="3352800" y="3300413"/>
            <a:ext cx="5486400" cy="1325620"/>
          </a:xfrm>
          <a:prstGeom prst="rect">
            <a:avLst/>
          </a:prstGeom>
          <a:solidFill>
            <a:srgbClr val="FFFF99"/>
          </a:solidFill>
          <a:ln w="22225" algn="ctr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有向图中，某个顶点有自环，</a:t>
            </a: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则该顶点的</a:t>
            </a:r>
            <a:r>
              <a:rPr lang="zh-CN" altLang="en-US" sz="28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出度和入度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分别</a:t>
            </a:r>
            <a:r>
              <a:rPr lang="zh-CN" altLang="en-US" sz="28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加</a:t>
            </a:r>
            <a:r>
              <a:rPr lang="en-US" altLang="zh-CN" sz="28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sz="28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lang="en-US" altLang="zh-CN" sz="2800" b="1" dirty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9" name="Text Box 5"/>
          <p:cNvSpPr txBox="1">
            <a:spLocks noChangeArrowheads="1"/>
          </p:cNvSpPr>
          <p:nvPr/>
        </p:nvSpPr>
        <p:spPr bwMode="auto">
          <a:xfrm>
            <a:off x="0" y="441325"/>
            <a:ext cx="3962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20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有向图结点的次数</a:t>
            </a:r>
            <a:r>
              <a:rPr lang="en-US" altLang="zh-CN" sz="20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-</a:t>
            </a:r>
            <a:r>
              <a:rPr lang="zh-CN" altLang="en-US" sz="20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练习</a:t>
            </a:r>
          </a:p>
        </p:txBody>
      </p:sp>
      <p:pic>
        <p:nvPicPr>
          <p:cNvPr id="30" name="Picture 5" descr="STATBAR"/>
          <p:cNvPicPr preferRelativeResize="0">
            <a:picLocks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791369"/>
            <a:ext cx="8551168" cy="46831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5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35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52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52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520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5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135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206" grpId="0" animBg="1"/>
      <p:bldP spid="13520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10" name="Text Box 6"/>
          <p:cNvSpPr txBox="1">
            <a:spLocks noChangeArrowheads="1"/>
          </p:cNvSpPr>
          <p:nvPr/>
        </p:nvSpPr>
        <p:spPr bwMode="auto">
          <a:xfrm>
            <a:off x="184150" y="1160463"/>
            <a:ext cx="8731250" cy="592137"/>
          </a:xfrm>
          <a:prstGeom prst="rect">
            <a:avLst/>
          </a:prstGeom>
          <a:solidFill>
            <a:srgbClr val="CCFFCC"/>
          </a:solidFill>
          <a:ln w="12700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/>
            <a:r>
              <a:rPr lang="en-US" altLang="zh-CN" sz="3200" b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d</a:t>
            </a:r>
            <a:r>
              <a:rPr lang="zh-CN" altLang="en-US" sz="3200" b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次正则图：</a:t>
            </a:r>
            <a:r>
              <a:rPr lang="zh-CN" altLang="en-US" sz="32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每个顶点均有相同度</a:t>
            </a:r>
            <a:r>
              <a:rPr lang="en-US" altLang="zh-CN" sz="32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d</a:t>
            </a:r>
            <a:r>
              <a:rPr lang="zh-CN" altLang="en-US" sz="32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的图。</a:t>
            </a:r>
          </a:p>
        </p:txBody>
      </p:sp>
      <p:grpSp>
        <p:nvGrpSpPr>
          <p:cNvPr id="47126" name="Group 22"/>
          <p:cNvGrpSpPr>
            <a:grpSpLocks/>
          </p:cNvGrpSpPr>
          <p:nvPr/>
        </p:nvGrpSpPr>
        <p:grpSpPr bwMode="auto">
          <a:xfrm>
            <a:off x="2243138" y="1905000"/>
            <a:ext cx="3090862" cy="2438400"/>
            <a:chOff x="1413" y="1488"/>
            <a:chExt cx="1947" cy="1536"/>
          </a:xfrm>
        </p:grpSpPr>
        <p:grpSp>
          <p:nvGrpSpPr>
            <p:cNvPr id="47111" name="Group 7"/>
            <p:cNvGrpSpPr>
              <a:grpSpLocks/>
            </p:cNvGrpSpPr>
            <p:nvPr/>
          </p:nvGrpSpPr>
          <p:grpSpPr bwMode="auto">
            <a:xfrm>
              <a:off x="1413" y="1488"/>
              <a:ext cx="1947" cy="1536"/>
              <a:chOff x="1562" y="1776"/>
              <a:chExt cx="1947" cy="1536"/>
            </a:xfrm>
          </p:grpSpPr>
          <p:sp>
            <p:nvSpPr>
              <p:cNvPr id="47112" name="Oval 8"/>
              <p:cNvSpPr>
                <a:spLocks noChangeArrowheads="1"/>
              </p:cNvSpPr>
              <p:nvPr/>
            </p:nvSpPr>
            <p:spPr bwMode="auto">
              <a:xfrm>
                <a:off x="3072" y="2064"/>
                <a:ext cx="96" cy="96"/>
              </a:xfrm>
              <a:prstGeom prst="ellipse">
                <a:avLst/>
              </a:prstGeom>
              <a:solidFill>
                <a:srgbClr val="0080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7113" name="Oval 9"/>
              <p:cNvSpPr>
                <a:spLocks noChangeArrowheads="1"/>
              </p:cNvSpPr>
              <p:nvPr/>
            </p:nvSpPr>
            <p:spPr bwMode="auto">
              <a:xfrm>
                <a:off x="1920" y="3072"/>
                <a:ext cx="96" cy="96"/>
              </a:xfrm>
              <a:prstGeom prst="ellipse">
                <a:avLst/>
              </a:prstGeom>
              <a:solidFill>
                <a:srgbClr val="0080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7114" name="Oval 10"/>
              <p:cNvSpPr>
                <a:spLocks noChangeArrowheads="1"/>
              </p:cNvSpPr>
              <p:nvPr/>
            </p:nvSpPr>
            <p:spPr bwMode="auto">
              <a:xfrm>
                <a:off x="1920" y="2064"/>
                <a:ext cx="96" cy="96"/>
              </a:xfrm>
              <a:prstGeom prst="ellipse">
                <a:avLst/>
              </a:prstGeom>
              <a:solidFill>
                <a:srgbClr val="0080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7115" name="Oval 11"/>
              <p:cNvSpPr>
                <a:spLocks noChangeArrowheads="1"/>
              </p:cNvSpPr>
              <p:nvPr/>
            </p:nvSpPr>
            <p:spPr bwMode="auto">
              <a:xfrm>
                <a:off x="3072" y="3072"/>
                <a:ext cx="96" cy="96"/>
              </a:xfrm>
              <a:prstGeom prst="ellipse">
                <a:avLst/>
              </a:prstGeom>
              <a:solidFill>
                <a:srgbClr val="0080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graphicFrame>
            <p:nvGraphicFramePr>
              <p:cNvPr id="47116" name="Object 12"/>
              <p:cNvGraphicFramePr>
                <a:graphicFrameLocks noChangeAspect="1"/>
              </p:cNvGraphicFramePr>
              <p:nvPr/>
            </p:nvGraphicFramePr>
            <p:xfrm>
              <a:off x="1562" y="1776"/>
              <a:ext cx="307" cy="37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1290" name="公式" r:id="rId3" imgW="177480" imgH="215640" progId="Equation.3">
                      <p:embed/>
                    </p:oleObj>
                  </mc:Choice>
                  <mc:Fallback>
                    <p:oleObj name="公式" r:id="rId3" imgW="177480" imgH="21564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562" y="1776"/>
                            <a:ext cx="307" cy="37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7117" name="Object 13"/>
              <p:cNvGraphicFramePr>
                <a:graphicFrameLocks noChangeAspect="1"/>
              </p:cNvGraphicFramePr>
              <p:nvPr/>
            </p:nvGraphicFramePr>
            <p:xfrm>
              <a:off x="3144" y="1782"/>
              <a:ext cx="364" cy="42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1291" name="公式" r:id="rId5" imgW="190440" imgH="215640" progId="Equation.3">
                      <p:embed/>
                    </p:oleObj>
                  </mc:Choice>
                  <mc:Fallback>
                    <p:oleObj name="公式" r:id="rId5" imgW="190440" imgH="21564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144" y="1782"/>
                            <a:ext cx="364" cy="42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7118" name="Object 14"/>
              <p:cNvGraphicFramePr>
                <a:graphicFrameLocks noChangeAspect="1"/>
              </p:cNvGraphicFramePr>
              <p:nvPr/>
            </p:nvGraphicFramePr>
            <p:xfrm>
              <a:off x="1576" y="2928"/>
              <a:ext cx="322" cy="37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1292" name="公式" r:id="rId7" imgW="190440" imgH="215640" progId="Equation.3">
                      <p:embed/>
                    </p:oleObj>
                  </mc:Choice>
                  <mc:Fallback>
                    <p:oleObj name="公式" r:id="rId7" imgW="190440" imgH="21564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576" y="2928"/>
                            <a:ext cx="322" cy="37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7119" name="Object 15"/>
              <p:cNvGraphicFramePr>
                <a:graphicFrameLocks noChangeAspect="1"/>
              </p:cNvGraphicFramePr>
              <p:nvPr/>
            </p:nvGraphicFramePr>
            <p:xfrm>
              <a:off x="3195" y="2928"/>
              <a:ext cx="314" cy="38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1293" name="公式" r:id="rId9" imgW="190440" imgH="228600" progId="Equation.3">
                      <p:embed/>
                    </p:oleObj>
                  </mc:Choice>
                  <mc:Fallback>
                    <p:oleObj name="公式" r:id="rId9" imgW="190440" imgH="22860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195" y="2928"/>
                            <a:ext cx="314" cy="38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47120" name="Line 16"/>
            <p:cNvSpPr>
              <a:spLocks noChangeShapeType="1"/>
            </p:cNvSpPr>
            <p:nvPr/>
          </p:nvSpPr>
          <p:spPr bwMode="auto">
            <a:xfrm>
              <a:off x="1872" y="1824"/>
              <a:ext cx="1056" cy="0"/>
            </a:xfrm>
            <a:prstGeom prst="line">
              <a:avLst/>
            </a:prstGeom>
            <a:noFill/>
            <a:ln w="28575">
              <a:solidFill>
                <a:srgbClr val="00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7121" name="Line 17"/>
            <p:cNvSpPr>
              <a:spLocks noChangeShapeType="1"/>
            </p:cNvSpPr>
            <p:nvPr/>
          </p:nvSpPr>
          <p:spPr bwMode="auto">
            <a:xfrm>
              <a:off x="1824" y="1872"/>
              <a:ext cx="0" cy="912"/>
            </a:xfrm>
            <a:prstGeom prst="line">
              <a:avLst/>
            </a:prstGeom>
            <a:noFill/>
            <a:ln w="28575">
              <a:solidFill>
                <a:srgbClr val="00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7122" name="Line 18"/>
            <p:cNvSpPr>
              <a:spLocks noChangeShapeType="1"/>
            </p:cNvSpPr>
            <p:nvPr/>
          </p:nvSpPr>
          <p:spPr bwMode="auto">
            <a:xfrm>
              <a:off x="1872" y="2832"/>
              <a:ext cx="1056" cy="0"/>
            </a:xfrm>
            <a:prstGeom prst="line">
              <a:avLst/>
            </a:prstGeom>
            <a:noFill/>
            <a:ln w="28575">
              <a:solidFill>
                <a:srgbClr val="00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7123" name="Line 19"/>
            <p:cNvSpPr>
              <a:spLocks noChangeShapeType="1"/>
            </p:cNvSpPr>
            <p:nvPr/>
          </p:nvSpPr>
          <p:spPr bwMode="auto">
            <a:xfrm>
              <a:off x="2976" y="1872"/>
              <a:ext cx="0" cy="912"/>
            </a:xfrm>
            <a:prstGeom prst="line">
              <a:avLst/>
            </a:prstGeom>
            <a:noFill/>
            <a:ln w="28575">
              <a:solidFill>
                <a:srgbClr val="00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7124" name="Line 20"/>
            <p:cNvSpPr>
              <a:spLocks noChangeShapeType="1"/>
            </p:cNvSpPr>
            <p:nvPr/>
          </p:nvSpPr>
          <p:spPr bwMode="auto">
            <a:xfrm>
              <a:off x="1872" y="1872"/>
              <a:ext cx="1056" cy="912"/>
            </a:xfrm>
            <a:prstGeom prst="line">
              <a:avLst/>
            </a:prstGeom>
            <a:noFill/>
            <a:ln w="28575">
              <a:solidFill>
                <a:srgbClr val="00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7125" name="Line 21"/>
            <p:cNvSpPr>
              <a:spLocks noChangeShapeType="1"/>
            </p:cNvSpPr>
            <p:nvPr/>
          </p:nvSpPr>
          <p:spPr bwMode="auto">
            <a:xfrm flipV="1">
              <a:off x="1872" y="1872"/>
              <a:ext cx="1056" cy="912"/>
            </a:xfrm>
            <a:prstGeom prst="line">
              <a:avLst/>
            </a:prstGeom>
            <a:noFill/>
            <a:ln w="28575">
              <a:solidFill>
                <a:srgbClr val="00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47127" name="Text Box 23"/>
          <p:cNvSpPr txBox="1">
            <a:spLocks noChangeArrowheads="1"/>
          </p:cNvSpPr>
          <p:nvPr/>
        </p:nvSpPr>
        <p:spPr bwMode="auto">
          <a:xfrm>
            <a:off x="5334000" y="2590800"/>
            <a:ext cx="2833688" cy="64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/>
            <a:r>
              <a:rPr lang="zh-CN" altLang="en-US" sz="360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三次正则图</a:t>
            </a:r>
          </a:p>
        </p:txBody>
      </p:sp>
      <p:sp>
        <p:nvSpPr>
          <p:cNvPr id="47128" name="Text Box 24"/>
          <p:cNvSpPr txBox="1">
            <a:spLocks noChangeArrowheads="1"/>
          </p:cNvSpPr>
          <p:nvPr/>
        </p:nvSpPr>
        <p:spPr bwMode="auto">
          <a:xfrm>
            <a:off x="228600" y="381000"/>
            <a:ext cx="1752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正则图</a:t>
            </a:r>
          </a:p>
        </p:txBody>
      </p:sp>
      <p:sp>
        <p:nvSpPr>
          <p:cNvPr id="47129" name="AutoShape 25"/>
          <p:cNvSpPr>
            <a:spLocks noChangeArrowheads="1"/>
          </p:cNvSpPr>
          <p:nvPr/>
        </p:nvSpPr>
        <p:spPr bwMode="auto">
          <a:xfrm>
            <a:off x="914400" y="2743200"/>
            <a:ext cx="838200" cy="838200"/>
          </a:xfrm>
          <a:prstGeom prst="wedgeRoundRectCallout">
            <a:avLst>
              <a:gd name="adj1" fmla="val 182384"/>
              <a:gd name="adj2" fmla="val 54167"/>
              <a:gd name="adj3" fmla="val 16667"/>
            </a:avLst>
          </a:prstGeom>
          <a:solidFill>
            <a:srgbClr val="FFFF00"/>
          </a:solidFill>
          <a:ln w="22225" algn="ctr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r>
              <a:rPr lang="en-US" altLang="zh-CN" sz="32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47130" name="Text Box 26"/>
          <p:cNvSpPr txBox="1">
            <a:spLocks noChangeArrowheads="1"/>
          </p:cNvSpPr>
          <p:nvPr/>
        </p:nvSpPr>
        <p:spPr bwMode="auto">
          <a:xfrm>
            <a:off x="5410200" y="3505200"/>
            <a:ext cx="3357563" cy="663575"/>
          </a:xfrm>
          <a:prstGeom prst="rect">
            <a:avLst/>
          </a:prstGeom>
          <a:solidFill>
            <a:srgbClr val="00FFFF"/>
          </a:solidFill>
          <a:ln w="222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/>
            <a:r>
              <a:rPr lang="en-US" altLang="zh-CN" sz="36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m=dn/2</a:t>
            </a:r>
          </a:p>
        </p:txBody>
      </p:sp>
      <p:sp>
        <p:nvSpPr>
          <p:cNvPr id="47131" name="Text Box 27"/>
          <p:cNvSpPr txBox="1">
            <a:spLocks noChangeArrowheads="1"/>
          </p:cNvSpPr>
          <p:nvPr/>
        </p:nvSpPr>
        <p:spPr bwMode="auto">
          <a:xfrm>
            <a:off x="2226476" y="4480749"/>
            <a:ext cx="3793324" cy="525401"/>
          </a:xfrm>
          <a:prstGeom prst="rect">
            <a:avLst/>
          </a:prstGeom>
          <a:solidFill>
            <a:srgbClr val="CCFFCC"/>
          </a:solidFill>
          <a:ln w="22225" algn="ctr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阶零图是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次正则图。</a:t>
            </a:r>
          </a:p>
        </p:txBody>
      </p:sp>
      <p:sp>
        <p:nvSpPr>
          <p:cNvPr id="47132" name="Text Box 28"/>
          <p:cNvSpPr txBox="1">
            <a:spLocks noChangeArrowheads="1"/>
          </p:cNvSpPr>
          <p:nvPr/>
        </p:nvSpPr>
        <p:spPr bwMode="auto">
          <a:xfrm>
            <a:off x="1524534" y="5257800"/>
            <a:ext cx="5790666" cy="525401"/>
          </a:xfrm>
          <a:prstGeom prst="rect">
            <a:avLst/>
          </a:prstGeom>
          <a:solidFill>
            <a:srgbClr val="FFFF00"/>
          </a:solidFill>
          <a:ln w="22225" algn="ctr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en-US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个顶点的完全图是</a:t>
            </a:r>
            <a:r>
              <a:rPr lang="en-US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(n-1)</a:t>
            </a:r>
            <a:r>
              <a:rPr lang="zh-CN" altLang="en-US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次正则图。</a:t>
            </a:r>
          </a:p>
        </p:txBody>
      </p:sp>
      <p:pic>
        <p:nvPicPr>
          <p:cNvPr id="27" name="Picture 5" descr="STATBAR"/>
          <p:cNvPicPr preferRelativeResize="0">
            <a:picLocks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791369"/>
            <a:ext cx="8551168" cy="46831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76736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7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7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7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47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47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47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27" grpId="0"/>
      <p:bldP spid="47129" grpId="0" animBg="1"/>
      <p:bldP spid="47130" grpId="0" animBg="1"/>
      <p:bldP spid="47131" grpId="0" animBg="1"/>
      <p:bldP spid="4713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220" name="Group 4"/>
          <p:cNvGrpSpPr>
            <a:grpSpLocks/>
          </p:cNvGrpSpPr>
          <p:nvPr/>
        </p:nvGrpSpPr>
        <p:grpSpPr bwMode="auto">
          <a:xfrm>
            <a:off x="76200" y="914400"/>
            <a:ext cx="2614613" cy="2667000"/>
            <a:chOff x="225" y="1488"/>
            <a:chExt cx="2266" cy="1914"/>
          </a:xfrm>
        </p:grpSpPr>
        <p:grpSp>
          <p:nvGrpSpPr>
            <p:cNvPr id="137221" name="Group 5"/>
            <p:cNvGrpSpPr>
              <a:grpSpLocks/>
            </p:cNvGrpSpPr>
            <p:nvPr/>
          </p:nvGrpSpPr>
          <p:grpSpPr bwMode="auto">
            <a:xfrm>
              <a:off x="225" y="1488"/>
              <a:ext cx="2266" cy="1914"/>
              <a:chOff x="321" y="1824"/>
              <a:chExt cx="2266" cy="1914"/>
            </a:xfrm>
          </p:grpSpPr>
          <p:sp>
            <p:nvSpPr>
              <p:cNvPr id="137222" name="Oval 6"/>
              <p:cNvSpPr>
                <a:spLocks noChangeArrowheads="1"/>
              </p:cNvSpPr>
              <p:nvPr/>
            </p:nvSpPr>
            <p:spPr bwMode="auto">
              <a:xfrm>
                <a:off x="2256" y="2544"/>
                <a:ext cx="96" cy="96"/>
              </a:xfrm>
              <a:prstGeom prst="ellipse">
                <a:avLst/>
              </a:prstGeom>
              <a:solidFill>
                <a:srgbClr val="0080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223" name="Oval 7"/>
              <p:cNvSpPr>
                <a:spLocks noChangeArrowheads="1"/>
              </p:cNvSpPr>
              <p:nvPr/>
            </p:nvSpPr>
            <p:spPr bwMode="auto">
              <a:xfrm>
                <a:off x="1008" y="3456"/>
                <a:ext cx="96" cy="96"/>
              </a:xfrm>
              <a:prstGeom prst="ellipse">
                <a:avLst/>
              </a:prstGeom>
              <a:solidFill>
                <a:srgbClr val="0080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224" name="Oval 8"/>
              <p:cNvSpPr>
                <a:spLocks noChangeArrowheads="1"/>
              </p:cNvSpPr>
              <p:nvPr/>
            </p:nvSpPr>
            <p:spPr bwMode="auto">
              <a:xfrm>
                <a:off x="576" y="2544"/>
                <a:ext cx="96" cy="96"/>
              </a:xfrm>
              <a:prstGeom prst="ellipse">
                <a:avLst/>
              </a:prstGeom>
              <a:solidFill>
                <a:srgbClr val="0080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225" name="Oval 9"/>
              <p:cNvSpPr>
                <a:spLocks noChangeArrowheads="1"/>
              </p:cNvSpPr>
              <p:nvPr/>
            </p:nvSpPr>
            <p:spPr bwMode="auto">
              <a:xfrm>
                <a:off x="1728" y="3456"/>
                <a:ext cx="96" cy="96"/>
              </a:xfrm>
              <a:prstGeom prst="ellipse">
                <a:avLst/>
              </a:prstGeom>
              <a:solidFill>
                <a:srgbClr val="0080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graphicFrame>
            <p:nvGraphicFramePr>
              <p:cNvPr id="137226" name="Object 10"/>
              <p:cNvGraphicFramePr>
                <a:graphicFrameLocks noChangeAspect="1"/>
              </p:cNvGraphicFramePr>
              <p:nvPr/>
            </p:nvGraphicFramePr>
            <p:xfrm>
              <a:off x="321" y="2160"/>
              <a:ext cx="241" cy="37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7393" name="公式" r:id="rId3" imgW="139680" imgH="215640" progId="Equation.3">
                      <p:embed/>
                    </p:oleObj>
                  </mc:Choice>
                  <mc:Fallback>
                    <p:oleObj name="公式" r:id="rId3" imgW="139680" imgH="215640" progId="Equation.3">
                      <p:embed/>
                      <p:pic>
                        <p:nvPicPr>
                          <p:cNvPr id="0" name="Object 1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21" y="2160"/>
                            <a:ext cx="241" cy="37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37227" name="Object 11"/>
              <p:cNvGraphicFramePr>
                <a:graphicFrameLocks noChangeAspect="1"/>
              </p:cNvGraphicFramePr>
              <p:nvPr/>
            </p:nvGraphicFramePr>
            <p:xfrm>
              <a:off x="1608" y="1824"/>
              <a:ext cx="315" cy="42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7394" name="公式" r:id="rId5" imgW="164880" imgH="215640" progId="Equation.3">
                      <p:embed/>
                    </p:oleObj>
                  </mc:Choice>
                  <mc:Fallback>
                    <p:oleObj name="公式" r:id="rId5" imgW="164880" imgH="215640" progId="Equation.3">
                      <p:embed/>
                      <p:pic>
                        <p:nvPicPr>
                          <p:cNvPr id="0" name="Object 1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608" y="1824"/>
                            <a:ext cx="315" cy="42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37228" name="Object 12"/>
              <p:cNvGraphicFramePr>
                <a:graphicFrameLocks noChangeAspect="1"/>
              </p:cNvGraphicFramePr>
              <p:nvPr/>
            </p:nvGraphicFramePr>
            <p:xfrm>
              <a:off x="1845" y="3360"/>
              <a:ext cx="279" cy="37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7395" name="公式" r:id="rId7" imgW="164880" imgH="215640" progId="Equation.3">
                      <p:embed/>
                    </p:oleObj>
                  </mc:Choice>
                  <mc:Fallback>
                    <p:oleObj name="公式" r:id="rId7" imgW="164880" imgH="215640" progId="Equation.3">
                      <p:embed/>
                      <p:pic>
                        <p:nvPicPr>
                          <p:cNvPr id="0" name="Object 1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845" y="3360"/>
                            <a:ext cx="279" cy="37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37229" name="Object 13"/>
              <p:cNvGraphicFramePr>
                <a:graphicFrameLocks noChangeAspect="1"/>
              </p:cNvGraphicFramePr>
              <p:nvPr/>
            </p:nvGraphicFramePr>
            <p:xfrm>
              <a:off x="2335" y="2448"/>
              <a:ext cx="252" cy="38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7396" name="公式" r:id="rId9" imgW="152280" imgH="228600" progId="Equation.3">
                      <p:embed/>
                    </p:oleObj>
                  </mc:Choice>
                  <mc:Fallback>
                    <p:oleObj name="公式" r:id="rId9" imgW="152280" imgH="228600" progId="Equation.3">
                      <p:embed/>
                      <p:pic>
                        <p:nvPicPr>
                          <p:cNvPr id="0" name="Object 1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335" y="2448"/>
                            <a:ext cx="252" cy="38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37230" name="Oval 14"/>
              <p:cNvSpPr>
                <a:spLocks noChangeArrowheads="1"/>
              </p:cNvSpPr>
              <p:nvPr/>
            </p:nvSpPr>
            <p:spPr bwMode="auto">
              <a:xfrm>
                <a:off x="1488" y="1968"/>
                <a:ext cx="96" cy="96"/>
              </a:xfrm>
              <a:prstGeom prst="ellipse">
                <a:avLst/>
              </a:prstGeom>
              <a:solidFill>
                <a:srgbClr val="0080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graphicFrame>
            <p:nvGraphicFramePr>
              <p:cNvPr id="137231" name="Object 15"/>
              <p:cNvGraphicFramePr>
                <a:graphicFrameLocks noChangeAspect="1"/>
              </p:cNvGraphicFramePr>
              <p:nvPr/>
            </p:nvGraphicFramePr>
            <p:xfrm>
              <a:off x="656" y="3264"/>
              <a:ext cx="256" cy="38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7397" name="公式" r:id="rId11" imgW="152280" imgH="228600" progId="Equation.3">
                      <p:embed/>
                    </p:oleObj>
                  </mc:Choice>
                  <mc:Fallback>
                    <p:oleObj name="公式" r:id="rId11" imgW="152280" imgH="228600" progId="Equation.3">
                      <p:embed/>
                      <p:pic>
                        <p:nvPicPr>
                          <p:cNvPr id="0" name="Object 1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56" y="3264"/>
                            <a:ext cx="256" cy="38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37232" name="Line 16"/>
            <p:cNvSpPr>
              <a:spLocks noChangeShapeType="1"/>
            </p:cNvSpPr>
            <p:nvPr/>
          </p:nvSpPr>
          <p:spPr bwMode="auto">
            <a:xfrm>
              <a:off x="576" y="2256"/>
              <a:ext cx="1584" cy="0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7233" name="Line 17"/>
            <p:cNvSpPr>
              <a:spLocks noChangeShapeType="1"/>
            </p:cNvSpPr>
            <p:nvPr/>
          </p:nvSpPr>
          <p:spPr bwMode="auto">
            <a:xfrm flipH="1">
              <a:off x="960" y="1728"/>
              <a:ext cx="480" cy="1392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7234" name="Line 18"/>
            <p:cNvSpPr>
              <a:spLocks noChangeShapeType="1"/>
            </p:cNvSpPr>
            <p:nvPr/>
          </p:nvSpPr>
          <p:spPr bwMode="auto">
            <a:xfrm>
              <a:off x="1440" y="1728"/>
              <a:ext cx="240" cy="1392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7235" name="Line 19"/>
            <p:cNvSpPr>
              <a:spLocks noChangeShapeType="1"/>
            </p:cNvSpPr>
            <p:nvPr/>
          </p:nvSpPr>
          <p:spPr bwMode="auto">
            <a:xfrm>
              <a:off x="576" y="2304"/>
              <a:ext cx="1104" cy="816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7236" name="Line 20"/>
            <p:cNvSpPr>
              <a:spLocks noChangeShapeType="1"/>
            </p:cNvSpPr>
            <p:nvPr/>
          </p:nvSpPr>
          <p:spPr bwMode="auto">
            <a:xfrm flipV="1">
              <a:off x="960" y="2304"/>
              <a:ext cx="1248" cy="816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37251" name="Group 35"/>
          <p:cNvGrpSpPr>
            <a:grpSpLocks/>
          </p:cNvGrpSpPr>
          <p:nvPr/>
        </p:nvGrpSpPr>
        <p:grpSpPr bwMode="auto">
          <a:xfrm>
            <a:off x="5729711" y="914400"/>
            <a:ext cx="2633663" cy="2743200"/>
            <a:chOff x="192" y="1824"/>
            <a:chExt cx="1659" cy="1728"/>
          </a:xfrm>
        </p:grpSpPr>
        <p:sp>
          <p:nvSpPr>
            <p:cNvPr id="137239" name="Oval 23"/>
            <p:cNvSpPr>
              <a:spLocks noChangeArrowheads="1"/>
            </p:cNvSpPr>
            <p:nvPr/>
          </p:nvSpPr>
          <p:spPr bwMode="auto">
            <a:xfrm>
              <a:off x="1559" y="2622"/>
              <a:ext cx="79" cy="90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7240" name="Oval 24"/>
            <p:cNvSpPr>
              <a:spLocks noChangeArrowheads="1"/>
            </p:cNvSpPr>
            <p:nvPr/>
          </p:nvSpPr>
          <p:spPr bwMode="auto">
            <a:xfrm>
              <a:off x="960" y="2160"/>
              <a:ext cx="78" cy="90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37241" name="Object 25"/>
            <p:cNvGraphicFramePr>
              <a:graphicFrameLocks noChangeAspect="1"/>
            </p:cNvGraphicFramePr>
            <p:nvPr/>
          </p:nvGraphicFramePr>
          <p:xfrm>
            <a:off x="818" y="3198"/>
            <a:ext cx="196" cy="3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7398" name="公式" r:id="rId13" imgW="139680" imgH="215640" progId="Equation.3">
                    <p:embed/>
                  </p:oleObj>
                </mc:Choice>
                <mc:Fallback>
                  <p:oleObj name="公式" r:id="rId13" imgW="139680" imgH="215640" progId="Equation.3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8" y="3198"/>
                          <a:ext cx="196" cy="35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7242" name="Object 26"/>
            <p:cNvGraphicFramePr>
              <a:graphicFrameLocks noChangeAspect="1"/>
            </p:cNvGraphicFramePr>
            <p:nvPr/>
          </p:nvGraphicFramePr>
          <p:xfrm>
            <a:off x="1152" y="1920"/>
            <a:ext cx="257" cy="3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7399" name="公式" r:id="rId15" imgW="164880" imgH="215640" progId="Equation.3">
                    <p:embed/>
                  </p:oleObj>
                </mc:Choice>
                <mc:Fallback>
                  <p:oleObj name="公式" r:id="rId15" imgW="164880" imgH="215640" progId="Equation.3">
                    <p:embed/>
                    <p:pic>
                      <p:nvPicPr>
                        <p:cNvPr id="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2" y="1920"/>
                          <a:ext cx="257" cy="39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7243" name="Object 27"/>
            <p:cNvGraphicFramePr>
              <a:graphicFrameLocks noChangeAspect="1"/>
            </p:cNvGraphicFramePr>
            <p:nvPr/>
          </p:nvGraphicFramePr>
          <p:xfrm>
            <a:off x="1624" y="2478"/>
            <a:ext cx="227" cy="3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7400" name="公式" r:id="rId17" imgW="164880" imgH="215640" progId="Equation.3">
                    <p:embed/>
                  </p:oleObj>
                </mc:Choice>
                <mc:Fallback>
                  <p:oleObj name="公式" r:id="rId17" imgW="164880" imgH="215640" progId="Equation.3">
                    <p:embed/>
                    <p:pic>
                      <p:nvPicPr>
                        <p:cNvPr id="0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24" y="2478"/>
                          <a:ext cx="227" cy="35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7244" name="Object 28"/>
            <p:cNvGraphicFramePr>
              <a:graphicFrameLocks noChangeAspect="1"/>
            </p:cNvGraphicFramePr>
            <p:nvPr/>
          </p:nvGraphicFramePr>
          <p:xfrm>
            <a:off x="192" y="2478"/>
            <a:ext cx="204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7401" name="公式" r:id="rId19" imgW="152280" imgH="228600" progId="Equation.3">
                    <p:embed/>
                  </p:oleObj>
                </mc:Choice>
                <mc:Fallback>
                  <p:oleObj name="公式" r:id="rId19" imgW="152280" imgH="228600" progId="Equation.3">
                    <p:embed/>
                    <p:pic>
                      <p:nvPicPr>
                        <p:cNvPr id="0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" y="2478"/>
                          <a:ext cx="204" cy="36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7245" name="Line 29"/>
            <p:cNvSpPr>
              <a:spLocks noChangeShapeType="1"/>
            </p:cNvSpPr>
            <p:nvPr/>
          </p:nvSpPr>
          <p:spPr bwMode="auto">
            <a:xfrm flipV="1">
              <a:off x="455" y="2190"/>
              <a:ext cx="528" cy="480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7246" name="Line 30"/>
            <p:cNvSpPr>
              <a:spLocks noChangeShapeType="1"/>
            </p:cNvSpPr>
            <p:nvPr/>
          </p:nvSpPr>
          <p:spPr bwMode="auto">
            <a:xfrm flipH="1" flipV="1">
              <a:off x="1031" y="2190"/>
              <a:ext cx="528" cy="480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7247" name="Line 31"/>
            <p:cNvSpPr>
              <a:spLocks noChangeShapeType="1"/>
            </p:cNvSpPr>
            <p:nvPr/>
          </p:nvSpPr>
          <p:spPr bwMode="auto">
            <a:xfrm flipH="1" flipV="1">
              <a:off x="455" y="2718"/>
              <a:ext cx="528" cy="528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7248" name="Line 32"/>
            <p:cNvSpPr>
              <a:spLocks noChangeShapeType="1"/>
            </p:cNvSpPr>
            <p:nvPr/>
          </p:nvSpPr>
          <p:spPr bwMode="auto">
            <a:xfrm flipV="1">
              <a:off x="1056" y="2670"/>
              <a:ext cx="503" cy="591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000" tIns="46800" rIns="90000" bIns="46800">
              <a:spAutoFit/>
            </a:bodyPr>
            <a:lstStyle/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7249" name="Oval 33"/>
            <p:cNvSpPr>
              <a:spLocks noChangeArrowheads="1"/>
            </p:cNvSpPr>
            <p:nvPr/>
          </p:nvSpPr>
          <p:spPr bwMode="auto">
            <a:xfrm>
              <a:off x="816" y="1828"/>
              <a:ext cx="376" cy="329"/>
            </a:xfrm>
            <a:prstGeom prst="ellipse">
              <a:avLst/>
            </a:prstGeom>
            <a:solidFill>
              <a:schemeClr val="bg1"/>
            </a:solidFill>
            <a:ln w="22225" algn="ctr">
              <a:solidFill>
                <a:srgbClr val="FF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zh-CN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7250" name="Line 34"/>
            <p:cNvSpPr>
              <a:spLocks noChangeShapeType="1"/>
            </p:cNvSpPr>
            <p:nvPr/>
          </p:nvSpPr>
          <p:spPr bwMode="auto">
            <a:xfrm>
              <a:off x="960" y="1824"/>
              <a:ext cx="48" cy="0"/>
            </a:xfrm>
            <a:prstGeom prst="line">
              <a:avLst/>
            </a:prstGeom>
            <a:noFill/>
            <a:ln w="22225">
              <a:solidFill>
                <a:srgbClr val="FF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37252" name="Oval 36"/>
          <p:cNvSpPr>
            <a:spLocks noChangeArrowheads="1"/>
          </p:cNvSpPr>
          <p:nvPr/>
        </p:nvSpPr>
        <p:spPr bwMode="auto">
          <a:xfrm>
            <a:off x="6061499" y="2209800"/>
            <a:ext cx="123825" cy="142875"/>
          </a:xfrm>
          <a:prstGeom prst="ellipse">
            <a:avLst/>
          </a:prstGeom>
          <a:solidFill>
            <a:srgbClr val="008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7253" name="Oval 37"/>
          <p:cNvSpPr>
            <a:spLocks noChangeArrowheads="1"/>
          </p:cNvSpPr>
          <p:nvPr/>
        </p:nvSpPr>
        <p:spPr bwMode="auto">
          <a:xfrm>
            <a:off x="6975899" y="3124200"/>
            <a:ext cx="125412" cy="142875"/>
          </a:xfrm>
          <a:prstGeom prst="ellipse">
            <a:avLst/>
          </a:prstGeom>
          <a:solidFill>
            <a:srgbClr val="008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7255" name="Rectangle 39"/>
          <p:cNvSpPr>
            <a:spLocks noChangeArrowheads="1"/>
          </p:cNvSpPr>
          <p:nvPr/>
        </p:nvSpPr>
        <p:spPr bwMode="auto">
          <a:xfrm>
            <a:off x="5410200" y="3071794"/>
            <a:ext cx="181821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37254" name="Objec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8183664"/>
              </p:ext>
            </p:extLst>
          </p:nvPr>
        </p:nvGraphicFramePr>
        <p:xfrm>
          <a:off x="2865884" y="929587"/>
          <a:ext cx="2971800" cy="1293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402" name="公式" r:id="rId21" imgW="787320" imgH="342720" progId="Equation.3">
                  <p:embed/>
                </p:oleObj>
              </mc:Choice>
              <mc:Fallback>
                <p:oleObj name="公式" r:id="rId21" imgW="787320" imgH="342720" progId="Equation.3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5884" y="929587"/>
                        <a:ext cx="2971800" cy="1293813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 w="9525">
                        <a:solidFill>
                          <a:srgbClr val="FF00FF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37259" name="Text Box 43"/>
              <p:cNvSpPr txBox="1">
                <a:spLocks noChangeArrowheads="1"/>
              </p:cNvSpPr>
              <p:nvPr/>
            </p:nvSpPr>
            <p:spPr bwMode="auto">
              <a:xfrm>
                <a:off x="914400" y="3581400"/>
                <a:ext cx="6324600" cy="170110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00FF00"/>
                    </a:solidFill>
                  </a14:hiddenFill>
                </a:ext>
                <a:ext uri="{91240B29-F687-4F45-9708-019B960494DF}">
                  <a14:hiddenLine w="22225" algn="ctr">
                    <a:solidFill>
                      <a:srgbClr val="FF00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90000" tIns="46800" rIns="90000" bIns="46800">
                <a:spAutoFit/>
              </a:bodyPr>
              <a:lstStyle/>
              <a:p>
                <a:pPr algn="l">
                  <a:lnSpc>
                    <a:spcPct val="145000"/>
                  </a:lnSpc>
                </a:pPr>
                <a:r>
                  <a:rPr lang="zh-CN" altLang="en-US" sz="3200" b="1" dirty="0">
                    <a:solidFill>
                      <a:srgbClr val="99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定理</a:t>
                </a:r>
                <a:r>
                  <a:rPr lang="en-US" altLang="zh-CN" sz="3200" b="1" dirty="0">
                    <a:solidFill>
                      <a:srgbClr val="99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 </a:t>
                </a:r>
                <a:r>
                  <a:rPr lang="zh-CN" altLang="en-US" sz="3200" b="1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设图</a:t>
                </a:r>
                <a:r>
                  <a:rPr lang="en-US" altLang="zh-CN" sz="3200" b="1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G=(V,E),</a:t>
                </a:r>
                <a:r>
                  <a:rPr lang="zh-CN" altLang="en-US" sz="3200" b="1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则</a:t>
                </a:r>
                <a:endParaRPr lang="en-US" altLang="zh-CN" sz="3200" b="1" dirty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  <a:p>
                <a:pPr algn="l">
                  <a:lnSpc>
                    <a:spcPct val="145000"/>
                  </a:lnSpc>
                </a:pPr>
                <a:r>
                  <a:rPr lang="zh-CN" altLang="en-US" sz="4000" b="1" dirty="0">
                    <a:solidFill>
                      <a:srgbClr val="0000FF"/>
                    </a:solidFill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            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zh-CN" altLang="en-US" sz="40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sz="4000" b="1" i="1" smtClean="0">
                            <a:solidFill>
                              <a:srgbClr val="0000FF"/>
                            </a:solidFill>
                            <a:latin typeface="Cambria Math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𝒗</m:t>
                        </m:r>
                        <m:r>
                          <a:rPr lang="en-US" altLang="zh-CN" sz="4000" b="1" i="1" smtClean="0">
                            <a:solidFill>
                              <a:srgbClr val="0000FF"/>
                            </a:solidFill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∈</m:t>
                        </m:r>
                        <m:r>
                          <a:rPr lang="en-US" altLang="zh-CN" sz="4000" b="1" i="1" smtClean="0">
                            <a:solidFill>
                              <a:srgbClr val="0000FF"/>
                            </a:solidFill>
                            <a:latin typeface="Cambria Math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𝑽</m:t>
                        </m:r>
                      </m:sub>
                      <m:sup/>
                      <m:e>
                        <m:r>
                          <a:rPr lang="en-US" altLang="zh-CN" sz="4000" b="1" i="1" smtClean="0">
                            <a:solidFill>
                              <a:srgbClr val="0000FF"/>
                            </a:solidFill>
                            <a:latin typeface="Cambria Math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𝒅</m:t>
                        </m:r>
                        <m:d>
                          <m:dPr>
                            <m:ctrlPr>
                              <a:rPr lang="en-US" altLang="zh-CN" sz="40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4000" b="1" i="1" smtClean="0">
                                <a:solidFill>
                                  <a:srgbClr val="0000FF"/>
                                </a:solidFill>
                                <a:latin typeface="Cambria Math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𝒗</m:t>
                            </m:r>
                          </m:e>
                        </m:d>
                        <m:r>
                          <a:rPr lang="en-US" altLang="zh-CN" sz="4000" b="1" i="1" smtClean="0">
                            <a:solidFill>
                              <a:srgbClr val="0000FF"/>
                            </a:solidFill>
                            <a:latin typeface="Cambria Math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US" altLang="zh-CN" sz="4000" b="1" i="1" smtClean="0">
                            <a:solidFill>
                              <a:srgbClr val="0000FF"/>
                            </a:solidFill>
                            <a:latin typeface="Cambria Math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𝟐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altLang="zh-CN" sz="40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4000" b="1" i="1" smtClean="0">
                                <a:solidFill>
                                  <a:srgbClr val="0000FF"/>
                                </a:solidFill>
                                <a:latin typeface="Cambria Math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𝑬</m:t>
                            </m:r>
                          </m:e>
                        </m:d>
                      </m:e>
                    </m:nary>
                  </m:oMath>
                </a14:m>
                <a:endParaRPr lang="zh-CN" altLang="en-US" sz="40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7259" name="Text 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14400" y="3581400"/>
                <a:ext cx="6324600" cy="1701108"/>
              </a:xfrm>
              <a:prstGeom prst="rect">
                <a:avLst/>
              </a:prstGeom>
              <a:blipFill rotWithShape="1">
                <a:blip r:embed="rId23"/>
                <a:stretch>
                  <a:fillRect l="-2505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FF00"/>
                    </a:solidFill>
                  </a14:hiddenFill>
                </a:ext>
                <a:ext uri="{91240B29-F687-4F45-9708-019B960494DF}">
                  <a14:hiddenLine xmlns:a14="http://schemas.microsoft.com/office/drawing/2010/main" w="22225" algn="ctr">
                    <a:solidFill>
                      <a:srgbClr val="FF00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Text Box 5"/>
          <p:cNvSpPr txBox="1">
            <a:spLocks noChangeArrowheads="1"/>
          </p:cNvSpPr>
          <p:nvPr/>
        </p:nvSpPr>
        <p:spPr bwMode="auto">
          <a:xfrm>
            <a:off x="228600" y="381000"/>
            <a:ext cx="1981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定理</a:t>
            </a:r>
          </a:p>
        </p:txBody>
      </p:sp>
      <p:sp>
        <p:nvSpPr>
          <p:cNvPr id="4" name="爆炸形 2 3"/>
          <p:cNvSpPr/>
          <p:nvPr/>
        </p:nvSpPr>
        <p:spPr bwMode="auto">
          <a:xfrm>
            <a:off x="6948911" y="3733800"/>
            <a:ext cx="1828800" cy="1789103"/>
          </a:xfrm>
          <a:prstGeom prst="irregularSeal2">
            <a:avLst/>
          </a:prstGeom>
          <a:gradFill>
            <a:gsLst>
              <a:gs pos="0">
                <a:srgbClr val="A603AB"/>
              </a:gs>
              <a:gs pos="21001">
                <a:srgbClr val="0819FB"/>
              </a:gs>
              <a:gs pos="35001">
                <a:srgbClr val="1A8D48"/>
              </a:gs>
              <a:gs pos="52000">
                <a:srgbClr val="FFFF00"/>
              </a:gs>
              <a:gs pos="73000">
                <a:srgbClr val="EE3F17"/>
              </a:gs>
              <a:gs pos="88000">
                <a:srgbClr val="E81766"/>
              </a:gs>
              <a:gs pos="100000">
                <a:srgbClr val="A603AB"/>
              </a:gs>
            </a:gsLst>
            <a:lin ang="5400000" scaled="0"/>
          </a:gradFill>
          <a:ln w="41275" cap="flat" cmpd="sng" algn="ctr">
            <a:solidFill>
              <a:srgbClr val="66FF99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42" name="Picture 5" descr="STATBAR"/>
          <p:cNvPicPr preferRelativeResize="0">
            <a:picLocks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791369"/>
            <a:ext cx="8551168" cy="46831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7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7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259" grpId="0"/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8" name="Text Box 8"/>
          <p:cNvSpPr txBox="1">
            <a:spLocks noChangeArrowheads="1"/>
          </p:cNvSpPr>
          <p:nvPr/>
        </p:nvSpPr>
        <p:spPr bwMode="auto">
          <a:xfrm>
            <a:off x="136525" y="403225"/>
            <a:ext cx="28352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zh-CN" altLang="en-US" sz="24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图论的起源</a:t>
            </a:r>
          </a:p>
        </p:txBody>
      </p:sp>
      <p:sp>
        <p:nvSpPr>
          <p:cNvPr id="15393" name="Text Box 33"/>
          <p:cNvSpPr txBox="1">
            <a:spLocks noChangeArrowheads="1"/>
          </p:cNvSpPr>
          <p:nvPr/>
        </p:nvSpPr>
        <p:spPr bwMode="auto">
          <a:xfrm>
            <a:off x="5181600" y="1187450"/>
            <a:ext cx="1295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zh-CN" altLang="en-US" sz="36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欧拉</a:t>
            </a:r>
          </a:p>
        </p:txBody>
      </p:sp>
      <p:grpSp>
        <p:nvGrpSpPr>
          <p:cNvPr id="15418" name="Group 58"/>
          <p:cNvGrpSpPr>
            <a:grpSpLocks/>
          </p:cNvGrpSpPr>
          <p:nvPr/>
        </p:nvGrpSpPr>
        <p:grpSpPr bwMode="auto">
          <a:xfrm>
            <a:off x="5638800" y="1676400"/>
            <a:ext cx="2209800" cy="2819400"/>
            <a:chOff x="3552" y="1056"/>
            <a:chExt cx="1392" cy="1776"/>
          </a:xfrm>
        </p:grpSpPr>
        <p:sp>
          <p:nvSpPr>
            <p:cNvPr id="15395" name="Oval 35"/>
            <p:cNvSpPr>
              <a:spLocks noChangeArrowheads="1"/>
            </p:cNvSpPr>
            <p:nvPr/>
          </p:nvSpPr>
          <p:spPr bwMode="auto">
            <a:xfrm>
              <a:off x="4080" y="2736"/>
              <a:ext cx="96" cy="96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5396" name="Oval 36"/>
            <p:cNvSpPr>
              <a:spLocks noChangeArrowheads="1"/>
            </p:cNvSpPr>
            <p:nvPr/>
          </p:nvSpPr>
          <p:spPr bwMode="auto">
            <a:xfrm>
              <a:off x="4848" y="1824"/>
              <a:ext cx="96" cy="96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5397" name="Oval 37"/>
            <p:cNvSpPr>
              <a:spLocks noChangeArrowheads="1"/>
            </p:cNvSpPr>
            <p:nvPr/>
          </p:nvSpPr>
          <p:spPr bwMode="auto">
            <a:xfrm>
              <a:off x="3552" y="1824"/>
              <a:ext cx="96" cy="96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5403" name="Oval 43"/>
            <p:cNvSpPr>
              <a:spLocks noChangeArrowheads="1"/>
            </p:cNvSpPr>
            <p:nvPr/>
          </p:nvSpPr>
          <p:spPr bwMode="auto">
            <a:xfrm>
              <a:off x="4128" y="1056"/>
              <a:ext cx="96" cy="96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</p:grpSp>
      <p:grpSp>
        <p:nvGrpSpPr>
          <p:cNvPr id="15417" name="Group 57"/>
          <p:cNvGrpSpPr>
            <a:grpSpLocks/>
          </p:cNvGrpSpPr>
          <p:nvPr/>
        </p:nvGrpSpPr>
        <p:grpSpPr bwMode="auto">
          <a:xfrm>
            <a:off x="5257800" y="1143000"/>
            <a:ext cx="2971800" cy="3719513"/>
            <a:chOff x="3312" y="720"/>
            <a:chExt cx="1872" cy="2343"/>
          </a:xfrm>
        </p:grpSpPr>
        <p:sp>
          <p:nvSpPr>
            <p:cNvPr id="15411" name="Text Box 51"/>
            <p:cNvSpPr txBox="1">
              <a:spLocks noChangeArrowheads="1"/>
            </p:cNvSpPr>
            <p:nvPr/>
          </p:nvSpPr>
          <p:spPr bwMode="auto">
            <a:xfrm>
              <a:off x="3974" y="720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800" b="1">
                  <a:solidFill>
                    <a:srgbClr val="FF0066"/>
                  </a:solidFill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15412" name="Text Box 52"/>
            <p:cNvSpPr txBox="1">
              <a:spLocks noChangeArrowheads="1"/>
            </p:cNvSpPr>
            <p:nvPr/>
          </p:nvSpPr>
          <p:spPr bwMode="auto">
            <a:xfrm>
              <a:off x="4138" y="2736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800" b="1">
                  <a:solidFill>
                    <a:srgbClr val="FF0066"/>
                  </a:solidFill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15413" name="Text Box 53"/>
            <p:cNvSpPr txBox="1">
              <a:spLocks noChangeArrowheads="1"/>
            </p:cNvSpPr>
            <p:nvPr/>
          </p:nvSpPr>
          <p:spPr bwMode="auto">
            <a:xfrm>
              <a:off x="3312" y="1680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800" b="1">
                  <a:solidFill>
                    <a:srgbClr val="FF0066"/>
                  </a:solidFill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15414" name="Text Box 54"/>
            <p:cNvSpPr txBox="1">
              <a:spLocks noChangeArrowheads="1"/>
            </p:cNvSpPr>
            <p:nvPr/>
          </p:nvSpPr>
          <p:spPr bwMode="auto">
            <a:xfrm>
              <a:off x="4919" y="1671"/>
              <a:ext cx="26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800" b="1">
                  <a:solidFill>
                    <a:srgbClr val="FF0066"/>
                  </a:solidFill>
                  <a:latin typeface="Times New Roman" pitchFamily="18" charset="0"/>
                </a:rPr>
                <a:t>B</a:t>
              </a:r>
            </a:p>
          </p:txBody>
        </p:sp>
      </p:grpSp>
      <p:sp>
        <p:nvSpPr>
          <p:cNvPr id="15420" name="Line 60"/>
          <p:cNvSpPr>
            <a:spLocks noChangeShapeType="1"/>
          </p:cNvSpPr>
          <p:nvPr/>
        </p:nvSpPr>
        <p:spPr bwMode="auto">
          <a:xfrm flipH="1" flipV="1">
            <a:off x="6705600" y="1828800"/>
            <a:ext cx="990600" cy="1066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421" name="Line 61"/>
          <p:cNvSpPr>
            <a:spLocks noChangeShapeType="1"/>
          </p:cNvSpPr>
          <p:nvPr/>
        </p:nvSpPr>
        <p:spPr bwMode="auto">
          <a:xfrm>
            <a:off x="5791200" y="2971800"/>
            <a:ext cx="1905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423" name="Line 63"/>
          <p:cNvSpPr>
            <a:spLocks noChangeShapeType="1"/>
          </p:cNvSpPr>
          <p:nvPr/>
        </p:nvSpPr>
        <p:spPr bwMode="auto">
          <a:xfrm flipV="1">
            <a:off x="6629400" y="3048000"/>
            <a:ext cx="1143000" cy="1371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425" name="Arc 65"/>
          <p:cNvSpPr>
            <a:spLocks/>
          </p:cNvSpPr>
          <p:nvPr/>
        </p:nvSpPr>
        <p:spPr bwMode="auto">
          <a:xfrm flipH="1">
            <a:off x="5638800" y="1752600"/>
            <a:ext cx="914400" cy="11430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15426" name="Arc 66"/>
          <p:cNvSpPr>
            <a:spLocks/>
          </p:cNvSpPr>
          <p:nvPr/>
        </p:nvSpPr>
        <p:spPr bwMode="auto">
          <a:xfrm>
            <a:off x="5791200" y="3048000"/>
            <a:ext cx="685800" cy="12954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15429" name="Arc 69"/>
          <p:cNvSpPr>
            <a:spLocks/>
          </p:cNvSpPr>
          <p:nvPr/>
        </p:nvSpPr>
        <p:spPr bwMode="auto">
          <a:xfrm flipV="1">
            <a:off x="5791200" y="1752600"/>
            <a:ext cx="762000" cy="12192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anchor="ctr"/>
          <a:lstStyle/>
          <a:p>
            <a:endParaRPr lang="zh-CN" altLang="zh-CN"/>
          </a:p>
        </p:txBody>
      </p:sp>
      <p:sp>
        <p:nvSpPr>
          <p:cNvPr id="15430" name="Arc 70"/>
          <p:cNvSpPr>
            <a:spLocks/>
          </p:cNvSpPr>
          <p:nvPr/>
        </p:nvSpPr>
        <p:spPr bwMode="auto">
          <a:xfrm flipH="1" flipV="1">
            <a:off x="5638800" y="2971800"/>
            <a:ext cx="838200" cy="14478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anchor="ctr"/>
          <a:lstStyle/>
          <a:p>
            <a:endParaRPr lang="zh-CN" altLang="zh-CN"/>
          </a:p>
        </p:txBody>
      </p:sp>
      <p:grpSp>
        <p:nvGrpSpPr>
          <p:cNvPr id="15438" name="Group 78"/>
          <p:cNvGrpSpPr>
            <a:grpSpLocks/>
          </p:cNvGrpSpPr>
          <p:nvPr/>
        </p:nvGrpSpPr>
        <p:grpSpPr bwMode="auto">
          <a:xfrm>
            <a:off x="152400" y="1233488"/>
            <a:ext cx="4876800" cy="3795712"/>
            <a:chOff x="96" y="777"/>
            <a:chExt cx="3072" cy="2391"/>
          </a:xfrm>
        </p:grpSpPr>
        <p:sp>
          <p:nvSpPr>
            <p:cNvPr id="15376" name="Line 16"/>
            <p:cNvSpPr>
              <a:spLocks noChangeShapeType="1"/>
            </p:cNvSpPr>
            <p:nvPr/>
          </p:nvSpPr>
          <p:spPr bwMode="auto">
            <a:xfrm>
              <a:off x="1104" y="2832"/>
              <a:ext cx="960" cy="0"/>
            </a:xfrm>
            <a:prstGeom prst="line">
              <a:avLst/>
            </a:prstGeom>
            <a:noFill/>
            <a:ln w="53975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83" name="Rectangle 23"/>
            <p:cNvSpPr>
              <a:spLocks noChangeArrowheads="1"/>
            </p:cNvSpPr>
            <p:nvPr/>
          </p:nvSpPr>
          <p:spPr bwMode="auto">
            <a:xfrm>
              <a:off x="2016" y="1104"/>
              <a:ext cx="192" cy="528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5372" name="Line 12"/>
            <p:cNvSpPr>
              <a:spLocks noChangeShapeType="1"/>
            </p:cNvSpPr>
            <p:nvPr/>
          </p:nvSpPr>
          <p:spPr bwMode="auto">
            <a:xfrm>
              <a:off x="96" y="1104"/>
              <a:ext cx="864" cy="0"/>
            </a:xfrm>
            <a:prstGeom prst="line">
              <a:avLst/>
            </a:prstGeom>
            <a:noFill/>
            <a:ln w="53975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73" name="Line 13"/>
            <p:cNvSpPr>
              <a:spLocks noChangeShapeType="1"/>
            </p:cNvSpPr>
            <p:nvPr/>
          </p:nvSpPr>
          <p:spPr bwMode="auto">
            <a:xfrm>
              <a:off x="1056" y="1104"/>
              <a:ext cx="960" cy="0"/>
            </a:xfrm>
            <a:prstGeom prst="line">
              <a:avLst/>
            </a:prstGeom>
            <a:noFill/>
            <a:ln w="53975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74" name="Line 14"/>
            <p:cNvSpPr>
              <a:spLocks noChangeShapeType="1"/>
            </p:cNvSpPr>
            <p:nvPr/>
          </p:nvSpPr>
          <p:spPr bwMode="auto">
            <a:xfrm>
              <a:off x="2112" y="1104"/>
              <a:ext cx="1008" cy="0"/>
            </a:xfrm>
            <a:prstGeom prst="line">
              <a:avLst/>
            </a:prstGeom>
            <a:noFill/>
            <a:ln w="53975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75" name="Line 15"/>
            <p:cNvSpPr>
              <a:spLocks noChangeShapeType="1"/>
            </p:cNvSpPr>
            <p:nvPr/>
          </p:nvSpPr>
          <p:spPr bwMode="auto">
            <a:xfrm>
              <a:off x="144" y="2832"/>
              <a:ext cx="960" cy="0"/>
            </a:xfrm>
            <a:prstGeom prst="line">
              <a:avLst/>
            </a:prstGeom>
            <a:noFill/>
            <a:ln w="53975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77" name="Line 17"/>
            <p:cNvSpPr>
              <a:spLocks noChangeShapeType="1"/>
            </p:cNvSpPr>
            <p:nvPr/>
          </p:nvSpPr>
          <p:spPr bwMode="auto">
            <a:xfrm>
              <a:off x="2208" y="2832"/>
              <a:ext cx="960" cy="0"/>
            </a:xfrm>
            <a:prstGeom prst="line">
              <a:avLst/>
            </a:prstGeom>
            <a:noFill/>
            <a:ln w="53975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78" name="Oval 18"/>
            <p:cNvSpPr>
              <a:spLocks noChangeArrowheads="1"/>
            </p:cNvSpPr>
            <p:nvPr/>
          </p:nvSpPr>
          <p:spPr bwMode="auto">
            <a:xfrm>
              <a:off x="576" y="1632"/>
              <a:ext cx="816" cy="576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5379" name="Oval 19"/>
            <p:cNvSpPr>
              <a:spLocks noChangeArrowheads="1"/>
            </p:cNvSpPr>
            <p:nvPr/>
          </p:nvSpPr>
          <p:spPr bwMode="auto">
            <a:xfrm>
              <a:off x="1776" y="1632"/>
              <a:ext cx="816" cy="576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5381" name="Rectangle 21"/>
            <p:cNvSpPr>
              <a:spLocks noChangeArrowheads="1"/>
            </p:cNvSpPr>
            <p:nvPr/>
          </p:nvSpPr>
          <p:spPr bwMode="auto">
            <a:xfrm>
              <a:off x="1392" y="1872"/>
              <a:ext cx="384" cy="96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5385" name="Rectangle 25"/>
            <p:cNvSpPr>
              <a:spLocks noChangeArrowheads="1"/>
            </p:cNvSpPr>
            <p:nvPr/>
          </p:nvSpPr>
          <p:spPr bwMode="auto">
            <a:xfrm>
              <a:off x="2064" y="2208"/>
              <a:ext cx="144" cy="62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  <p:grpSp>
          <p:nvGrpSpPr>
            <p:cNvPr id="15392" name="Group 32"/>
            <p:cNvGrpSpPr>
              <a:grpSpLocks/>
            </p:cNvGrpSpPr>
            <p:nvPr/>
          </p:nvGrpSpPr>
          <p:grpSpPr bwMode="auto">
            <a:xfrm>
              <a:off x="874" y="777"/>
              <a:ext cx="1369" cy="2391"/>
              <a:chOff x="874" y="777"/>
              <a:chExt cx="1369" cy="2391"/>
            </a:xfrm>
          </p:grpSpPr>
          <p:sp>
            <p:nvSpPr>
              <p:cNvPr id="15386" name="Text Box 26"/>
              <p:cNvSpPr txBox="1">
                <a:spLocks noChangeArrowheads="1"/>
              </p:cNvSpPr>
              <p:nvPr/>
            </p:nvSpPr>
            <p:spPr bwMode="auto">
              <a:xfrm>
                <a:off x="1440" y="777"/>
                <a:ext cx="278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CN" sz="2800" b="1">
                    <a:solidFill>
                      <a:srgbClr val="FF0066"/>
                    </a:solidFill>
                    <a:latin typeface="Times New Roman" pitchFamily="18" charset="0"/>
                  </a:rPr>
                  <a:t>C</a:t>
                </a:r>
              </a:p>
            </p:txBody>
          </p:sp>
          <p:sp>
            <p:nvSpPr>
              <p:cNvPr id="15389" name="Text Box 29"/>
              <p:cNvSpPr txBox="1">
                <a:spLocks noChangeArrowheads="1"/>
              </p:cNvSpPr>
              <p:nvPr/>
            </p:nvSpPr>
            <p:spPr bwMode="auto">
              <a:xfrm>
                <a:off x="1392" y="2841"/>
                <a:ext cx="278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CN" sz="2800" b="1">
                    <a:solidFill>
                      <a:srgbClr val="FF0066"/>
                    </a:solidFill>
                    <a:latin typeface="Times New Roman" pitchFamily="18" charset="0"/>
                  </a:rPr>
                  <a:t>D</a:t>
                </a:r>
              </a:p>
            </p:txBody>
          </p:sp>
          <p:sp>
            <p:nvSpPr>
              <p:cNvPr id="15390" name="Text Box 30"/>
              <p:cNvSpPr txBox="1">
                <a:spLocks noChangeArrowheads="1"/>
              </p:cNvSpPr>
              <p:nvPr/>
            </p:nvSpPr>
            <p:spPr bwMode="auto">
              <a:xfrm>
                <a:off x="874" y="1737"/>
                <a:ext cx="278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CN" sz="2800" b="1">
                    <a:solidFill>
                      <a:srgbClr val="FF0066"/>
                    </a:solidFill>
                    <a:latin typeface="Times New Roman" pitchFamily="18" charset="0"/>
                  </a:rPr>
                  <a:t>A</a:t>
                </a:r>
              </a:p>
            </p:txBody>
          </p:sp>
          <p:sp>
            <p:nvSpPr>
              <p:cNvPr id="15391" name="Text Box 31"/>
              <p:cNvSpPr txBox="1">
                <a:spLocks noChangeArrowheads="1"/>
              </p:cNvSpPr>
              <p:nvPr/>
            </p:nvSpPr>
            <p:spPr bwMode="auto">
              <a:xfrm>
                <a:off x="1978" y="1728"/>
                <a:ext cx="265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CN" sz="2800" b="1">
                    <a:solidFill>
                      <a:srgbClr val="FF0066"/>
                    </a:solidFill>
                    <a:latin typeface="Times New Roman" pitchFamily="18" charset="0"/>
                  </a:rPr>
                  <a:t>B</a:t>
                </a:r>
              </a:p>
            </p:txBody>
          </p:sp>
        </p:grpSp>
        <p:sp>
          <p:nvSpPr>
            <p:cNvPr id="15432" name="Line 72"/>
            <p:cNvSpPr>
              <a:spLocks noChangeShapeType="1"/>
            </p:cNvSpPr>
            <p:nvPr/>
          </p:nvSpPr>
          <p:spPr bwMode="auto">
            <a:xfrm>
              <a:off x="336" y="1104"/>
              <a:ext cx="288" cy="672"/>
            </a:xfrm>
            <a:prstGeom prst="line">
              <a:avLst/>
            </a:prstGeom>
            <a:noFill/>
            <a:ln w="130175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34" name="Line 74"/>
            <p:cNvSpPr>
              <a:spLocks noChangeShapeType="1"/>
            </p:cNvSpPr>
            <p:nvPr/>
          </p:nvSpPr>
          <p:spPr bwMode="auto">
            <a:xfrm flipV="1">
              <a:off x="1008" y="1104"/>
              <a:ext cx="0" cy="528"/>
            </a:xfrm>
            <a:prstGeom prst="line">
              <a:avLst/>
            </a:prstGeom>
            <a:noFill/>
            <a:ln w="127000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35" name="Line 75"/>
            <p:cNvSpPr>
              <a:spLocks noChangeShapeType="1"/>
            </p:cNvSpPr>
            <p:nvPr/>
          </p:nvSpPr>
          <p:spPr bwMode="auto">
            <a:xfrm>
              <a:off x="1152" y="2160"/>
              <a:ext cx="96" cy="672"/>
            </a:xfrm>
            <a:prstGeom prst="line">
              <a:avLst/>
            </a:prstGeom>
            <a:noFill/>
            <a:ln w="127000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36" name="Line 76"/>
            <p:cNvSpPr>
              <a:spLocks noChangeShapeType="1"/>
            </p:cNvSpPr>
            <p:nvPr/>
          </p:nvSpPr>
          <p:spPr bwMode="auto">
            <a:xfrm flipH="1">
              <a:off x="432" y="2160"/>
              <a:ext cx="336" cy="672"/>
            </a:xfrm>
            <a:prstGeom prst="line">
              <a:avLst/>
            </a:prstGeom>
            <a:noFill/>
            <a:ln w="127000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5441" name="AutoShape 81"/>
          <p:cNvSpPr>
            <a:spLocks noChangeArrowheads="1"/>
          </p:cNvSpPr>
          <p:nvPr/>
        </p:nvSpPr>
        <p:spPr bwMode="auto">
          <a:xfrm>
            <a:off x="7543800" y="3543300"/>
            <a:ext cx="1219200" cy="1905000"/>
          </a:xfrm>
          <a:prstGeom prst="wedgeEllipseCallout">
            <a:avLst>
              <a:gd name="adj1" fmla="val -68752"/>
              <a:gd name="adj2" fmla="val -42383"/>
            </a:avLst>
          </a:prstGeom>
          <a:solidFill>
            <a:schemeClr val="accent5">
              <a:lumMod val="90000"/>
            </a:schemeClr>
          </a:solidFill>
          <a:ln w="25400">
            <a:solidFill>
              <a:srgbClr val="003300"/>
            </a:solidFill>
            <a:miter lim="800000"/>
            <a:headEnd/>
            <a:tailEnd/>
          </a:ln>
          <a:effectLst/>
          <a:extLst/>
        </p:spPr>
        <p:txBody>
          <a:bodyPr lIns="90000" tIns="46800" rIns="90000" bIns="46800" anchor="ctr"/>
          <a:lstStyle/>
          <a:p>
            <a:r>
              <a:rPr lang="zh-CN" altLang="en-US" sz="28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七桥问题</a:t>
            </a:r>
            <a:endParaRPr lang="en-US" altLang="zh-CN" sz="2800" b="1" dirty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46" name="Picture 5" descr="STATBAR"/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791369"/>
            <a:ext cx="8551168" cy="46831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5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5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7" dur="500"/>
                                        <p:tgtEl>
                                          <p:spTgt spid="15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0" dur="500"/>
                                        <p:tgtEl>
                                          <p:spTgt spid="15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5" dur="500"/>
                                        <p:tgtEl>
                                          <p:spTgt spid="15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8" dur="500"/>
                                        <p:tgtEl>
                                          <p:spTgt spid="15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3" dur="500"/>
                                        <p:tgtEl>
                                          <p:spTgt spid="15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8" dur="500"/>
                                        <p:tgtEl>
                                          <p:spTgt spid="15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15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54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54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93" grpId="0"/>
      <p:bldP spid="15420" grpId="0" animBg="1"/>
      <p:bldP spid="15421" grpId="0" animBg="1"/>
      <p:bldP spid="15423" grpId="0" animBg="1"/>
      <p:bldP spid="15425" grpId="0" animBg="1"/>
      <p:bldP spid="15426" grpId="0" animBg="1"/>
      <p:bldP spid="15429" grpId="0" animBg="1"/>
      <p:bldP spid="15430" grpId="0" animBg="1"/>
      <p:bldP spid="15441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7" name="Rectangle 37"/>
          <p:cNvSpPr>
            <a:spLocks noChangeArrowheads="1"/>
          </p:cNvSpPr>
          <p:nvPr/>
        </p:nvSpPr>
        <p:spPr bwMode="auto">
          <a:xfrm>
            <a:off x="0" y="33004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133158" name="Rectangle 38"/>
          <p:cNvSpPr>
            <a:spLocks noChangeArrowheads="1"/>
          </p:cNvSpPr>
          <p:nvPr/>
        </p:nvSpPr>
        <p:spPr bwMode="auto">
          <a:xfrm>
            <a:off x="0" y="33004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133159" name="Rectangle 39"/>
          <p:cNvSpPr>
            <a:spLocks noChangeArrowheads="1"/>
          </p:cNvSpPr>
          <p:nvPr/>
        </p:nvSpPr>
        <p:spPr bwMode="auto">
          <a:xfrm>
            <a:off x="0" y="33004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133161" name="Rectangle 41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133162" name="Rectangle 42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133163" name="Rectangle 43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133174" name="Rectangle 54"/>
          <p:cNvSpPr>
            <a:spLocks noChangeArrowheads="1"/>
          </p:cNvSpPr>
          <p:nvPr/>
        </p:nvSpPr>
        <p:spPr bwMode="auto">
          <a:xfrm>
            <a:off x="0" y="32575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33177" name="Text Box 57"/>
          <p:cNvSpPr txBox="1">
            <a:spLocks noChangeArrowheads="1"/>
          </p:cNvSpPr>
          <p:nvPr/>
        </p:nvSpPr>
        <p:spPr bwMode="auto">
          <a:xfrm>
            <a:off x="381000" y="914400"/>
            <a:ext cx="8382000" cy="1374775"/>
          </a:xfrm>
          <a:prstGeom prst="rect">
            <a:avLst/>
          </a:prstGeom>
          <a:solidFill>
            <a:schemeClr val="accent1">
              <a:lumMod val="90000"/>
            </a:schemeClr>
          </a:solidFill>
          <a:ln>
            <a:noFill/>
          </a:ln>
          <a:effectLst/>
          <a:extLst/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、某次开会的人员到会后相互握手，说明</a:t>
            </a:r>
            <a:r>
              <a:rPr lang="zh-CN" altLang="en-US" sz="28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与奇数个人握手的人数一定是偶数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。 </a:t>
            </a:r>
          </a:p>
        </p:txBody>
      </p:sp>
      <p:sp>
        <p:nvSpPr>
          <p:cNvPr id="133178" name="Text Box 58"/>
          <p:cNvSpPr txBox="1">
            <a:spLocks noChangeArrowheads="1"/>
          </p:cNvSpPr>
          <p:nvPr/>
        </p:nvSpPr>
        <p:spPr bwMode="auto">
          <a:xfrm>
            <a:off x="304800" y="2613443"/>
            <a:ext cx="1105088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zh-CN" altLang="en-US" sz="32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解： </a:t>
            </a:r>
          </a:p>
        </p:txBody>
      </p:sp>
      <p:grpSp>
        <p:nvGrpSpPr>
          <p:cNvPr id="133179" name="Group 59"/>
          <p:cNvGrpSpPr>
            <a:grpSpLocks/>
          </p:cNvGrpSpPr>
          <p:nvPr/>
        </p:nvGrpSpPr>
        <p:grpSpPr bwMode="auto">
          <a:xfrm>
            <a:off x="1676400" y="2667002"/>
            <a:ext cx="4438651" cy="587376"/>
            <a:chOff x="711" y="1675"/>
            <a:chExt cx="2796" cy="370"/>
          </a:xfrm>
        </p:grpSpPr>
        <p:sp>
          <p:nvSpPr>
            <p:cNvPr id="133180" name="Text Box 60"/>
            <p:cNvSpPr txBox="1">
              <a:spLocks noChangeArrowheads="1"/>
            </p:cNvSpPr>
            <p:nvPr/>
          </p:nvSpPr>
          <p:spPr bwMode="auto">
            <a:xfrm>
              <a:off x="711" y="1675"/>
              <a:ext cx="1148" cy="3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rgbClr val="FF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algn="l"/>
              <a:r>
                <a:rPr lang="zh-CN" altLang="en-US" sz="3200" b="1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开会人员</a:t>
              </a:r>
            </a:p>
          </p:txBody>
        </p:sp>
        <p:sp>
          <p:nvSpPr>
            <p:cNvPr id="133181" name="Text Box 61"/>
            <p:cNvSpPr txBox="1">
              <a:spLocks noChangeArrowheads="1"/>
            </p:cNvSpPr>
            <p:nvPr/>
          </p:nvSpPr>
          <p:spPr bwMode="auto">
            <a:xfrm>
              <a:off x="2876" y="1675"/>
              <a:ext cx="631" cy="3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rgbClr val="FF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algn="l"/>
              <a:r>
                <a:rPr lang="zh-CN" altLang="en-US" sz="3200" b="1">
                  <a:latin typeface="华文楷体" panose="02010600040101010101" pitchFamily="2" charset="-122"/>
                  <a:ea typeface="华文楷体" panose="02010600040101010101" pitchFamily="2" charset="-122"/>
                </a:rPr>
                <a:t>结点</a:t>
              </a:r>
            </a:p>
          </p:txBody>
        </p:sp>
        <p:sp>
          <p:nvSpPr>
            <p:cNvPr id="133182" name="Line 62"/>
            <p:cNvSpPr>
              <a:spLocks noChangeShapeType="1"/>
            </p:cNvSpPr>
            <p:nvPr/>
          </p:nvSpPr>
          <p:spPr bwMode="auto">
            <a:xfrm>
              <a:off x="1872" y="1872"/>
              <a:ext cx="1008" cy="0"/>
            </a:xfrm>
            <a:prstGeom prst="line">
              <a:avLst/>
            </a:prstGeom>
            <a:noFill/>
            <a:ln w="66675">
              <a:solidFill>
                <a:srgbClr val="FF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</p:grpSp>
      <p:grpSp>
        <p:nvGrpSpPr>
          <p:cNvPr id="133183" name="Group 63"/>
          <p:cNvGrpSpPr>
            <a:grpSpLocks/>
          </p:cNvGrpSpPr>
          <p:nvPr/>
        </p:nvGrpSpPr>
        <p:grpSpPr bwMode="auto">
          <a:xfrm>
            <a:off x="685800" y="3535360"/>
            <a:ext cx="6465888" cy="587374"/>
            <a:chOff x="432" y="2227"/>
            <a:chExt cx="4073" cy="370"/>
          </a:xfrm>
        </p:grpSpPr>
        <p:sp>
          <p:nvSpPr>
            <p:cNvPr id="133184" name="Text Box 64"/>
            <p:cNvSpPr txBox="1">
              <a:spLocks noChangeArrowheads="1"/>
            </p:cNvSpPr>
            <p:nvPr/>
          </p:nvSpPr>
          <p:spPr bwMode="auto">
            <a:xfrm>
              <a:off x="432" y="2227"/>
              <a:ext cx="1730" cy="3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rgbClr val="FF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algn="l"/>
              <a:r>
                <a:rPr lang="zh-CN" altLang="en-US" sz="3200" b="1">
                  <a:latin typeface="华文楷体" panose="02010600040101010101" pitchFamily="2" charset="-122"/>
                  <a:ea typeface="华文楷体" panose="02010600040101010101" pitchFamily="2" charset="-122"/>
                </a:rPr>
                <a:t>相互握手的人 </a:t>
              </a:r>
            </a:p>
          </p:txBody>
        </p:sp>
        <p:sp>
          <p:nvSpPr>
            <p:cNvPr id="133185" name="Text Box 65"/>
            <p:cNvSpPr txBox="1">
              <a:spLocks noChangeArrowheads="1"/>
            </p:cNvSpPr>
            <p:nvPr/>
          </p:nvSpPr>
          <p:spPr bwMode="auto">
            <a:xfrm>
              <a:off x="2775" y="2227"/>
              <a:ext cx="1730" cy="3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rgbClr val="FF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algn="l"/>
              <a:r>
                <a:rPr lang="zh-CN" altLang="en-US" sz="3200" b="1">
                  <a:latin typeface="华文楷体" panose="02010600040101010101" pitchFamily="2" charset="-122"/>
                  <a:ea typeface="华文楷体" panose="02010600040101010101" pitchFamily="2" charset="-122"/>
                </a:rPr>
                <a:t>结点之间的边 </a:t>
              </a:r>
            </a:p>
          </p:txBody>
        </p:sp>
        <p:sp>
          <p:nvSpPr>
            <p:cNvPr id="133186" name="Line 66"/>
            <p:cNvSpPr>
              <a:spLocks noChangeShapeType="1"/>
            </p:cNvSpPr>
            <p:nvPr/>
          </p:nvSpPr>
          <p:spPr bwMode="auto">
            <a:xfrm>
              <a:off x="2016" y="2400"/>
              <a:ext cx="864" cy="0"/>
            </a:xfrm>
            <a:prstGeom prst="line">
              <a:avLst/>
            </a:prstGeom>
            <a:noFill/>
            <a:ln w="66675">
              <a:solidFill>
                <a:srgbClr val="FF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</p:grpSp>
      <p:sp>
        <p:nvSpPr>
          <p:cNvPr id="133187" name="AutoShape 67"/>
          <p:cNvSpPr>
            <a:spLocks noChangeArrowheads="1"/>
          </p:cNvSpPr>
          <p:nvPr/>
        </p:nvSpPr>
        <p:spPr bwMode="auto">
          <a:xfrm>
            <a:off x="7010400" y="2667000"/>
            <a:ext cx="1752600" cy="609600"/>
          </a:xfrm>
          <a:prstGeom prst="wedgeRectCallout">
            <a:avLst>
              <a:gd name="adj1" fmla="val -144292"/>
              <a:gd name="adj2" fmla="val 63801"/>
            </a:avLst>
          </a:prstGeom>
          <a:solidFill>
            <a:srgbClr val="FFFF00"/>
          </a:solidFill>
          <a:ln w="2222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r>
              <a:rPr lang="zh-CN" altLang="en-US" sz="2400" b="1">
                <a:latin typeface="华文楷体" panose="02010600040101010101" pitchFamily="2" charset="-122"/>
                <a:ea typeface="华文楷体" panose="02010600040101010101" pitchFamily="2" charset="-122"/>
              </a:rPr>
              <a:t>无向简单图</a:t>
            </a:r>
          </a:p>
        </p:txBody>
      </p:sp>
      <p:sp>
        <p:nvSpPr>
          <p:cNvPr id="133188" name="Text Box 68"/>
          <p:cNvSpPr txBox="1">
            <a:spLocks noChangeArrowheads="1"/>
          </p:cNvSpPr>
          <p:nvPr/>
        </p:nvSpPr>
        <p:spPr bwMode="auto">
          <a:xfrm>
            <a:off x="762000" y="4267200"/>
            <a:ext cx="8229600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/>
            <a:r>
              <a:rPr lang="zh-CN" altLang="en-US" sz="32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与奇数个人握手者对应图中的奇次数结点。 </a:t>
            </a:r>
          </a:p>
        </p:txBody>
      </p:sp>
      <p:sp>
        <p:nvSpPr>
          <p:cNvPr id="133189" name="Text Box 69"/>
          <p:cNvSpPr txBox="1">
            <a:spLocks noChangeArrowheads="1"/>
          </p:cNvSpPr>
          <p:nvPr/>
        </p:nvSpPr>
        <p:spPr bwMode="auto">
          <a:xfrm>
            <a:off x="1204913" y="5029200"/>
            <a:ext cx="7253287" cy="586957"/>
          </a:xfrm>
          <a:prstGeom prst="rect">
            <a:avLst/>
          </a:prstGeom>
          <a:pattFill prst="pct5">
            <a:fgClr>
              <a:schemeClr val="accent6">
                <a:lumMod val="25000"/>
                <a:lumOff val="75000"/>
              </a:schemeClr>
            </a:fgClr>
            <a:bgClr>
              <a:schemeClr val="bg1"/>
            </a:bgClr>
          </a:pattFill>
          <a:ln>
            <a:noFill/>
          </a:ln>
          <a:effectLst/>
          <a:extLst/>
        </p:spPr>
        <p:txBody>
          <a:bodyPr wrap="square" lIns="90000" tIns="46800" rIns="90000" bIns="46800">
            <a:spAutoFit/>
          </a:bodyPr>
          <a:lstStyle/>
          <a:p>
            <a:pPr algn="l"/>
            <a:r>
              <a:rPr lang="zh-CN" altLang="en-US" sz="32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根据定理，奇次数结点的个数为偶数。 </a:t>
            </a:r>
          </a:p>
        </p:txBody>
      </p:sp>
      <p:sp>
        <p:nvSpPr>
          <p:cNvPr id="26" name="Text Box 5"/>
          <p:cNvSpPr txBox="1">
            <a:spLocks noChangeArrowheads="1"/>
          </p:cNvSpPr>
          <p:nvPr/>
        </p:nvSpPr>
        <p:spPr bwMode="auto">
          <a:xfrm>
            <a:off x="228600" y="441325"/>
            <a:ext cx="1524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zh-CN" altLang="en-US" sz="20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练习</a:t>
            </a:r>
          </a:p>
        </p:txBody>
      </p:sp>
      <p:pic>
        <p:nvPicPr>
          <p:cNvPr id="27" name="Picture 5" descr="STATBAR"/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791369"/>
            <a:ext cx="8551168" cy="46831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3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33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133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33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33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133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6" dur="2000" fill="hold"/>
                                        <p:tgtEl>
                                          <p:spTgt spid="13317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77" grpId="0" animBg="1"/>
      <p:bldP spid="133178" grpId="0"/>
      <p:bldP spid="133187" grpId="0" animBg="1"/>
      <p:bldP spid="133188" grpId="0"/>
      <p:bldP spid="133189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32" name="Text Box 44"/>
          <p:cNvSpPr txBox="1">
            <a:spLocks noChangeArrowheads="1"/>
          </p:cNvSpPr>
          <p:nvPr/>
        </p:nvSpPr>
        <p:spPr bwMode="auto">
          <a:xfrm>
            <a:off x="914400" y="990600"/>
            <a:ext cx="6858000" cy="1571842"/>
          </a:xfrm>
          <a:prstGeom prst="rect">
            <a:avLst/>
          </a:prstGeom>
          <a:solidFill>
            <a:srgbClr val="CCFFFF"/>
          </a:solidFill>
          <a:ln w="22225" algn="ctr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3200" b="1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推论：</a:t>
            </a:r>
          </a:p>
          <a:p>
            <a:pPr algn="l">
              <a:lnSpc>
                <a:spcPct val="150000"/>
              </a:lnSpc>
            </a:pPr>
            <a:r>
              <a:rPr lang="zh-CN" altLang="en-US" sz="3200" b="1">
                <a:latin typeface="华文楷体" panose="02010600040101010101" pitchFamily="2" charset="-122"/>
                <a:ea typeface="华文楷体" panose="02010600040101010101" pitchFamily="2" charset="-122"/>
              </a:rPr>
              <a:t>任何</a:t>
            </a:r>
            <a:r>
              <a:rPr lang="en-US" altLang="zh-CN" sz="3200" b="1"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(n,m)</a:t>
            </a:r>
            <a:r>
              <a:rPr lang="zh-CN" altLang="en-US" sz="3200" b="1">
                <a:latin typeface="华文楷体" panose="02010600040101010101" pitchFamily="2" charset="-122"/>
                <a:ea typeface="华文楷体" panose="02010600040101010101" pitchFamily="2" charset="-122"/>
              </a:rPr>
              <a:t>图中奇度顶点必为偶数个。</a:t>
            </a:r>
          </a:p>
        </p:txBody>
      </p:sp>
      <p:sp>
        <p:nvSpPr>
          <p:cNvPr id="37934" name="Rectangle 46"/>
          <p:cNvSpPr>
            <a:spLocks noChangeArrowheads="1"/>
          </p:cNvSpPr>
          <p:nvPr/>
        </p:nvSpPr>
        <p:spPr bwMode="auto">
          <a:xfrm>
            <a:off x="4557289" y="2905107"/>
            <a:ext cx="181821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 b="1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aphicFrame>
        <p:nvGraphicFramePr>
          <p:cNvPr id="37933" name="Object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7278725"/>
              </p:ext>
            </p:extLst>
          </p:nvPr>
        </p:nvGraphicFramePr>
        <p:xfrm>
          <a:off x="2133600" y="2895600"/>
          <a:ext cx="4267200" cy="1087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47" name="公式" r:id="rId3" imgW="1460500" imgH="368300" progId="Equation.3">
                  <p:embed/>
                </p:oleObj>
              </mc:Choice>
              <mc:Fallback>
                <p:oleObj name="公式" r:id="rId3" imgW="1460500" imgH="368300" progId="Equation.3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2895600"/>
                        <a:ext cx="4267200" cy="1087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935" name="Line 47"/>
          <p:cNvSpPr>
            <a:spLocks noChangeShapeType="1"/>
          </p:cNvSpPr>
          <p:nvPr/>
        </p:nvSpPr>
        <p:spPr bwMode="auto">
          <a:xfrm>
            <a:off x="5562600" y="3581400"/>
            <a:ext cx="1066800" cy="0"/>
          </a:xfrm>
          <a:prstGeom prst="line">
            <a:avLst/>
          </a:prstGeom>
          <a:noFill/>
          <a:ln w="857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 b="1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0" y="441325"/>
            <a:ext cx="3962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20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结点的次数</a:t>
            </a:r>
          </a:p>
        </p:txBody>
      </p:sp>
      <p:pic>
        <p:nvPicPr>
          <p:cNvPr id="10" name="Picture 5" descr="STATBAR"/>
          <p:cNvPicPr preferRelativeResize="0"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791369"/>
            <a:ext cx="8551168" cy="46831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7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37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93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8492" y="1066800"/>
            <a:ext cx="7893508" cy="138499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在一个班级的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25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位同学之间，由于意见不同，</a:t>
            </a:r>
            <a:endParaRPr lang="en-US" altLang="zh-CN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能否出现每位同学恰好与其他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5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位同学意见一致？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41554" y="2590800"/>
            <a:ext cx="7007046" cy="1384995"/>
          </a:xfrm>
          <a:prstGeom prst="rect">
            <a:avLst/>
          </a:prstGeom>
          <a:gradFill>
            <a:gsLst>
              <a:gs pos="0">
                <a:srgbClr val="FBEAC7"/>
              </a:gs>
              <a:gs pos="17999">
                <a:srgbClr val="FEE7F2"/>
              </a:gs>
              <a:gs pos="36000">
                <a:srgbClr val="FAC77D"/>
              </a:gs>
              <a:gs pos="61000">
                <a:srgbClr val="FBA97D"/>
              </a:gs>
              <a:gs pos="82001">
                <a:srgbClr val="FBD49C"/>
              </a:gs>
              <a:gs pos="100000">
                <a:srgbClr val="FEE7F2"/>
              </a:gs>
            </a:gsLst>
            <a:lin ang="5400000" scaled="0"/>
          </a:gradFill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分析：以同学为顶点，两个同学意见一致，</a:t>
            </a:r>
            <a:endParaRPr lang="en-US" altLang="zh-CN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则连接一个条边。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73784" y="4038600"/>
            <a:ext cx="61366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每位同学恰好与其他</a:t>
            </a:r>
            <a:r>
              <a:rPr lang="en-US" altLang="zh-CN" sz="28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5</a:t>
            </a:r>
            <a:r>
              <a:rPr lang="zh-CN" altLang="en-US" sz="28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位同学意见一致</a:t>
            </a:r>
            <a:endParaRPr lang="zh-CN" altLang="en-US" sz="2800" dirty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50840" y="4758005"/>
            <a:ext cx="36599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FF00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每个顶点度数为</a:t>
            </a:r>
            <a:r>
              <a:rPr lang="en-US" altLang="zh-CN" sz="3200" b="1" dirty="0">
                <a:solidFill>
                  <a:srgbClr val="FF00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5</a:t>
            </a:r>
            <a:r>
              <a:rPr lang="zh-CN" altLang="en-US" sz="3200" b="1" dirty="0">
                <a:solidFill>
                  <a:srgbClr val="FF00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lang="zh-CN" altLang="en-US" sz="3200" dirty="0">
              <a:solidFill>
                <a:srgbClr val="FF0066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152400" y="381000"/>
            <a:ext cx="21336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zh-CN" altLang="en-US" sz="24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课堂练习</a:t>
            </a:r>
          </a:p>
        </p:txBody>
      </p:sp>
      <p:pic>
        <p:nvPicPr>
          <p:cNvPr id="10" name="Picture 5" descr="STATBAR"/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791369"/>
            <a:ext cx="8551168" cy="46831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97492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8" name="Text Box 6"/>
          <p:cNvSpPr txBox="1">
            <a:spLocks noChangeArrowheads="1"/>
          </p:cNvSpPr>
          <p:nvPr/>
        </p:nvSpPr>
        <p:spPr bwMode="auto">
          <a:xfrm>
            <a:off x="76200" y="884238"/>
            <a:ext cx="8839200" cy="1374775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/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练习：设图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G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有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9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个结点，每个结点的次数不是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5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就是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6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，试证明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G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中至少有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5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个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6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次结点或至少有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6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个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5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次结点。 </a:t>
            </a:r>
          </a:p>
        </p:txBody>
      </p:sp>
      <p:sp>
        <p:nvSpPr>
          <p:cNvPr id="141319" name="Text Box 7"/>
          <p:cNvSpPr txBox="1">
            <a:spLocks noChangeArrowheads="1"/>
          </p:cNvSpPr>
          <p:nvPr/>
        </p:nvSpPr>
        <p:spPr bwMode="auto">
          <a:xfrm>
            <a:off x="228600" y="2430463"/>
            <a:ext cx="1412864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zh-CN" altLang="en-US" sz="32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证明：</a:t>
            </a:r>
          </a:p>
        </p:txBody>
      </p:sp>
      <p:sp>
        <p:nvSpPr>
          <p:cNvPr id="141320" name="Text Box 8"/>
          <p:cNvSpPr txBox="1">
            <a:spLocks noChangeArrowheads="1"/>
          </p:cNvSpPr>
          <p:nvPr/>
        </p:nvSpPr>
        <p:spPr bwMode="auto">
          <a:xfrm>
            <a:off x="381000" y="3048000"/>
            <a:ext cx="8534400" cy="586957"/>
          </a:xfrm>
          <a:prstGeom prst="rect">
            <a:avLst/>
          </a:prstGeom>
          <a:gradFill>
            <a:gsLst>
              <a:gs pos="0">
                <a:srgbClr val="FBEAC7"/>
              </a:gs>
              <a:gs pos="17999">
                <a:srgbClr val="FEE7F2"/>
              </a:gs>
              <a:gs pos="36000">
                <a:srgbClr val="FAC77D"/>
              </a:gs>
              <a:gs pos="61000">
                <a:srgbClr val="FBA97D"/>
              </a:gs>
              <a:gs pos="82001">
                <a:srgbClr val="FBD49C"/>
              </a:gs>
              <a:gs pos="100000">
                <a:srgbClr val="FEE7F2"/>
              </a:gs>
            </a:gsLst>
            <a:lin ang="5400000" scaled="0"/>
          </a:gradFill>
          <a:ln>
            <a:noFill/>
          </a:ln>
          <a:effectLst/>
          <a:extLst/>
        </p:spPr>
        <p:txBody>
          <a:bodyPr wrap="square" lIns="90000" tIns="46800" rIns="90000" bIns="46800">
            <a:spAutoFit/>
          </a:bodyPr>
          <a:lstStyle/>
          <a:p>
            <a:pPr algn="l"/>
            <a:r>
              <a:rPr lang="zh-CN" altLang="en-US" sz="3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根据图论中定理，任何图中奇次结点数为偶数。 </a:t>
            </a:r>
            <a:endParaRPr lang="zh-CN" altLang="en-US" sz="3200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1321" name="Text Box 9"/>
          <p:cNvSpPr txBox="1">
            <a:spLocks noChangeArrowheads="1"/>
          </p:cNvSpPr>
          <p:nvPr/>
        </p:nvSpPr>
        <p:spPr bwMode="auto">
          <a:xfrm>
            <a:off x="1311275" y="3886200"/>
            <a:ext cx="6850250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3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5</a:t>
            </a:r>
            <a:r>
              <a:rPr lang="zh-CN" altLang="en-US" sz="3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次结点的个数只能为</a:t>
            </a:r>
            <a:r>
              <a:rPr lang="en-US" altLang="zh-CN" sz="3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en-US" sz="3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3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3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3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sz="3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6</a:t>
            </a: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8</a:t>
            </a:r>
            <a:r>
              <a:rPr lang="en-US" altLang="zh-CN" sz="3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41322" name="Text Box 10"/>
          <p:cNvSpPr txBox="1">
            <a:spLocks noChangeArrowheads="1"/>
          </p:cNvSpPr>
          <p:nvPr/>
        </p:nvSpPr>
        <p:spPr bwMode="auto">
          <a:xfrm>
            <a:off x="968981" y="4572000"/>
            <a:ext cx="7260619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zh-CN" altLang="en-US" sz="3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对应</a:t>
            </a:r>
            <a:r>
              <a:rPr lang="en-US" altLang="zh-CN" sz="3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6</a:t>
            </a:r>
            <a:r>
              <a:rPr lang="zh-CN" altLang="en-US" sz="3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次结点的个数则为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9</a:t>
            </a: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7</a:t>
            </a: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5</a:t>
            </a:r>
            <a:r>
              <a:rPr lang="zh-CN" altLang="en-US" sz="3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3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3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3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 </a:t>
            </a: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0" y="441325"/>
            <a:ext cx="3962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课堂练习</a:t>
            </a:r>
          </a:p>
        </p:txBody>
      </p:sp>
      <p:pic>
        <p:nvPicPr>
          <p:cNvPr id="10" name="Picture 5" descr="STATBAR"/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791369"/>
            <a:ext cx="8551168" cy="46831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1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41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13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13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320" grpId="0" animBg="1"/>
      <p:bldP spid="141321" grpId="0"/>
      <p:bldP spid="14132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4" name="Oval 6"/>
          <p:cNvSpPr>
            <a:spLocks noChangeArrowheads="1"/>
          </p:cNvSpPr>
          <p:nvPr/>
        </p:nvSpPr>
        <p:spPr bwMode="auto">
          <a:xfrm>
            <a:off x="4425950" y="2209800"/>
            <a:ext cx="152400" cy="152400"/>
          </a:xfrm>
          <a:prstGeom prst="ellipse">
            <a:avLst/>
          </a:prstGeom>
          <a:solidFill>
            <a:srgbClr val="008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145415" name="Oval 7"/>
          <p:cNvSpPr>
            <a:spLocks noChangeArrowheads="1"/>
          </p:cNvSpPr>
          <p:nvPr/>
        </p:nvSpPr>
        <p:spPr bwMode="auto">
          <a:xfrm>
            <a:off x="2681287" y="2133600"/>
            <a:ext cx="152400" cy="152400"/>
          </a:xfrm>
          <a:prstGeom prst="ellipse">
            <a:avLst/>
          </a:prstGeom>
          <a:solidFill>
            <a:srgbClr val="008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145416" name="Oval 8"/>
          <p:cNvSpPr>
            <a:spLocks noChangeArrowheads="1"/>
          </p:cNvSpPr>
          <p:nvPr/>
        </p:nvSpPr>
        <p:spPr bwMode="auto">
          <a:xfrm>
            <a:off x="3595687" y="1066800"/>
            <a:ext cx="152400" cy="152400"/>
          </a:xfrm>
          <a:prstGeom prst="ellipse">
            <a:avLst/>
          </a:prstGeom>
          <a:solidFill>
            <a:srgbClr val="008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145417" name="Oval 9"/>
          <p:cNvSpPr>
            <a:spLocks noChangeArrowheads="1"/>
          </p:cNvSpPr>
          <p:nvPr/>
        </p:nvSpPr>
        <p:spPr bwMode="auto">
          <a:xfrm>
            <a:off x="3519487" y="3276600"/>
            <a:ext cx="152400" cy="152400"/>
          </a:xfrm>
          <a:prstGeom prst="ellipse">
            <a:avLst/>
          </a:prstGeom>
          <a:solidFill>
            <a:srgbClr val="008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145418" name="Oval 10"/>
          <p:cNvSpPr>
            <a:spLocks noChangeArrowheads="1"/>
          </p:cNvSpPr>
          <p:nvPr/>
        </p:nvSpPr>
        <p:spPr bwMode="auto">
          <a:xfrm>
            <a:off x="2757487" y="1143000"/>
            <a:ext cx="1752600" cy="2209800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145419" name="Arc 11"/>
          <p:cNvSpPr>
            <a:spLocks/>
          </p:cNvSpPr>
          <p:nvPr/>
        </p:nvSpPr>
        <p:spPr bwMode="auto">
          <a:xfrm flipV="1">
            <a:off x="2833687" y="1143000"/>
            <a:ext cx="762000" cy="10668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145420" name="Line 12"/>
          <p:cNvSpPr>
            <a:spLocks noChangeShapeType="1"/>
          </p:cNvSpPr>
          <p:nvPr/>
        </p:nvSpPr>
        <p:spPr bwMode="auto">
          <a:xfrm>
            <a:off x="2833687" y="2209800"/>
            <a:ext cx="16002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45421" name="Line 13"/>
          <p:cNvSpPr>
            <a:spLocks noChangeShapeType="1"/>
          </p:cNvSpPr>
          <p:nvPr/>
        </p:nvSpPr>
        <p:spPr bwMode="auto">
          <a:xfrm flipH="1">
            <a:off x="3595687" y="1219200"/>
            <a:ext cx="76200" cy="20574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45422" name="Text Box 14"/>
          <p:cNvSpPr txBox="1">
            <a:spLocks noChangeArrowheads="1"/>
          </p:cNvSpPr>
          <p:nvPr/>
        </p:nvSpPr>
        <p:spPr bwMode="auto">
          <a:xfrm>
            <a:off x="3581400" y="685800"/>
            <a:ext cx="333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2400" b="1" dirty="0">
                <a:solidFill>
                  <a:srgbClr val="0033CC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145423" name="Text Box 15"/>
          <p:cNvSpPr txBox="1">
            <a:spLocks noChangeArrowheads="1"/>
          </p:cNvSpPr>
          <p:nvPr/>
        </p:nvSpPr>
        <p:spPr bwMode="auto">
          <a:xfrm>
            <a:off x="4572000" y="2022475"/>
            <a:ext cx="3508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2400" b="1">
                <a:solidFill>
                  <a:srgbClr val="0033CC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145424" name="Text Box 16"/>
          <p:cNvSpPr txBox="1">
            <a:spLocks noChangeArrowheads="1"/>
          </p:cNvSpPr>
          <p:nvPr/>
        </p:nvSpPr>
        <p:spPr bwMode="auto">
          <a:xfrm>
            <a:off x="3657600" y="3200400"/>
            <a:ext cx="3159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2400" b="1" dirty="0">
                <a:solidFill>
                  <a:srgbClr val="0033CC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145425" name="Text Box 17"/>
          <p:cNvSpPr txBox="1">
            <a:spLocks noChangeArrowheads="1"/>
          </p:cNvSpPr>
          <p:nvPr/>
        </p:nvSpPr>
        <p:spPr bwMode="auto">
          <a:xfrm>
            <a:off x="2438400" y="1946275"/>
            <a:ext cx="3508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2400" b="1">
                <a:solidFill>
                  <a:srgbClr val="0033CC"/>
                </a:solidFill>
                <a:latin typeface="Times New Roman" pitchFamily="18" charset="0"/>
              </a:rPr>
              <a:t>d</a:t>
            </a:r>
          </a:p>
        </p:txBody>
      </p:sp>
      <p:sp>
        <p:nvSpPr>
          <p:cNvPr id="145426" name="Text Box 18"/>
          <p:cNvSpPr txBox="1">
            <a:spLocks noChangeArrowheads="1"/>
          </p:cNvSpPr>
          <p:nvPr/>
        </p:nvSpPr>
        <p:spPr bwMode="auto">
          <a:xfrm>
            <a:off x="2819400" y="1108075"/>
            <a:ext cx="333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2400" b="1">
                <a:latin typeface="Times New Roman" pitchFamily="18" charset="0"/>
              </a:rPr>
              <a:t>1</a:t>
            </a:r>
          </a:p>
        </p:txBody>
      </p:sp>
      <p:sp>
        <p:nvSpPr>
          <p:cNvPr id="145427" name="Text Box 19"/>
          <p:cNvSpPr txBox="1">
            <a:spLocks noChangeArrowheads="1"/>
          </p:cNvSpPr>
          <p:nvPr/>
        </p:nvSpPr>
        <p:spPr bwMode="auto">
          <a:xfrm>
            <a:off x="3138487" y="1528763"/>
            <a:ext cx="333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2400" b="1">
                <a:latin typeface="Times New Roman" pitchFamily="18" charset="0"/>
              </a:rPr>
              <a:t>2</a:t>
            </a:r>
          </a:p>
        </p:txBody>
      </p:sp>
      <p:sp>
        <p:nvSpPr>
          <p:cNvPr id="145428" name="Text Box 20"/>
          <p:cNvSpPr txBox="1">
            <a:spLocks noChangeArrowheads="1"/>
          </p:cNvSpPr>
          <p:nvPr/>
        </p:nvSpPr>
        <p:spPr bwMode="auto">
          <a:xfrm>
            <a:off x="2895600" y="2632075"/>
            <a:ext cx="333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2400" b="1">
                <a:latin typeface="Times New Roman" pitchFamily="18" charset="0"/>
              </a:rPr>
              <a:t>6</a:t>
            </a:r>
          </a:p>
        </p:txBody>
      </p:sp>
      <p:sp>
        <p:nvSpPr>
          <p:cNvPr id="145429" name="Text Box 21"/>
          <p:cNvSpPr txBox="1">
            <a:spLocks noChangeArrowheads="1"/>
          </p:cNvSpPr>
          <p:nvPr/>
        </p:nvSpPr>
        <p:spPr bwMode="auto">
          <a:xfrm>
            <a:off x="3962400" y="2708275"/>
            <a:ext cx="333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2400" b="1">
                <a:latin typeface="Times New Roman" pitchFamily="18" charset="0"/>
              </a:rPr>
              <a:t>5</a:t>
            </a:r>
          </a:p>
        </p:txBody>
      </p:sp>
      <p:sp>
        <p:nvSpPr>
          <p:cNvPr id="145430" name="Text Box 22"/>
          <p:cNvSpPr txBox="1">
            <a:spLocks noChangeArrowheads="1"/>
          </p:cNvSpPr>
          <p:nvPr/>
        </p:nvSpPr>
        <p:spPr bwMode="auto">
          <a:xfrm>
            <a:off x="3581400" y="1641475"/>
            <a:ext cx="333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2400" b="1">
                <a:latin typeface="Times New Roman" pitchFamily="18" charset="0"/>
              </a:rPr>
              <a:t>4</a:t>
            </a:r>
          </a:p>
        </p:txBody>
      </p:sp>
      <p:sp>
        <p:nvSpPr>
          <p:cNvPr id="145431" name="Text Box 23"/>
          <p:cNvSpPr txBox="1">
            <a:spLocks noChangeArrowheads="1"/>
          </p:cNvSpPr>
          <p:nvPr/>
        </p:nvSpPr>
        <p:spPr bwMode="auto">
          <a:xfrm>
            <a:off x="4191000" y="1108075"/>
            <a:ext cx="333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2400" b="1">
                <a:latin typeface="Times New Roman" pitchFamily="18" charset="0"/>
              </a:rPr>
              <a:t>3</a:t>
            </a:r>
          </a:p>
        </p:txBody>
      </p:sp>
      <p:sp>
        <p:nvSpPr>
          <p:cNvPr id="145432" name="Text Box 24"/>
          <p:cNvSpPr txBox="1">
            <a:spLocks noChangeArrowheads="1"/>
          </p:cNvSpPr>
          <p:nvPr/>
        </p:nvSpPr>
        <p:spPr bwMode="auto">
          <a:xfrm>
            <a:off x="820761" y="3657600"/>
            <a:ext cx="7485039" cy="2033506"/>
          </a:xfrm>
          <a:prstGeom prst="rect">
            <a:avLst/>
          </a:prstGeom>
          <a:solidFill>
            <a:srgbClr val="CCFFCC"/>
          </a:solidFill>
          <a:ln w="19050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1" lang="en-US" altLang="zh-CN" sz="2800" b="1" dirty="0">
                <a:solidFill>
                  <a:srgbClr val="8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Wingdings 2" pitchFamily="18" charset="2"/>
              </a:rPr>
              <a:t>  </a:t>
            </a:r>
            <a:r>
              <a:rPr kumimoji="1" lang="zh-CN" altLang="en-US" sz="2800" b="1" dirty="0">
                <a:solidFill>
                  <a:srgbClr val="8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Wingdings 2" pitchFamily="18" charset="2"/>
              </a:rPr>
              <a:t>权：</a:t>
            </a:r>
            <a:r>
              <a:rPr kumimoji="1"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附在边旁说明某种信息的数据。</a:t>
            </a:r>
            <a:endParaRPr kumimoji="1" lang="zh-CN" altLang="en-US" sz="2800" b="1" dirty="0">
              <a:solidFill>
                <a:srgbClr val="800000"/>
              </a:solidFill>
              <a:latin typeface="华文楷体" panose="02010600040101010101" pitchFamily="2" charset="-122"/>
              <a:ea typeface="华文楷体" panose="02010600040101010101" pitchFamily="2" charset="-122"/>
              <a:sym typeface="Wingdings 2" pitchFamily="18" charset="2"/>
            </a:endParaRPr>
          </a:p>
          <a:p>
            <a:pPr algn="l">
              <a:lnSpc>
                <a:spcPct val="150000"/>
              </a:lnSpc>
            </a:pPr>
            <a:r>
              <a:rPr kumimoji="1"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 </a:t>
            </a:r>
            <a:r>
              <a:rPr kumimoji="1" lang="zh-CN" altLang="en-US" sz="2800" b="1" dirty="0">
                <a:solidFill>
                  <a:srgbClr val="8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有权边</a:t>
            </a:r>
            <a:r>
              <a:rPr kumimoji="1" lang="en-US" altLang="zh-CN" sz="2800" b="1" dirty="0">
                <a:solidFill>
                  <a:srgbClr val="8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kumimoji="1" lang="zh-CN" altLang="en-US" sz="2800" b="1" dirty="0">
                <a:solidFill>
                  <a:srgbClr val="8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带权边</a:t>
            </a:r>
            <a:r>
              <a:rPr kumimoji="1" lang="en-US" altLang="zh-CN" sz="2800" b="1" dirty="0">
                <a:solidFill>
                  <a:srgbClr val="8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  <a:r>
              <a:rPr kumimoji="1" lang="zh-CN" altLang="en-US" sz="2800" b="1" dirty="0">
                <a:solidFill>
                  <a:srgbClr val="8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  <a:r>
              <a:rPr kumimoji="1"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带有权的边。</a:t>
            </a:r>
          </a:p>
          <a:p>
            <a:pPr algn="l">
              <a:lnSpc>
                <a:spcPct val="150000"/>
              </a:lnSpc>
            </a:pPr>
            <a:r>
              <a:rPr kumimoji="1"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 </a:t>
            </a:r>
            <a:r>
              <a:rPr kumimoji="1" lang="zh-CN" altLang="en-US" sz="2800" b="1" dirty="0">
                <a:solidFill>
                  <a:srgbClr val="8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有权图</a:t>
            </a:r>
            <a:r>
              <a:rPr kumimoji="1" lang="en-US" altLang="zh-CN" sz="2800" b="1" dirty="0">
                <a:solidFill>
                  <a:srgbClr val="8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kumimoji="1" lang="zh-CN" altLang="en-US" sz="2800" b="1" dirty="0">
                <a:solidFill>
                  <a:srgbClr val="8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带权图</a:t>
            </a:r>
            <a:r>
              <a:rPr kumimoji="1" lang="en-US" altLang="zh-CN" sz="2800" b="1" dirty="0">
                <a:solidFill>
                  <a:srgbClr val="8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  <a:r>
              <a:rPr kumimoji="1" lang="zh-CN" altLang="en-US" sz="2800" b="1" dirty="0">
                <a:solidFill>
                  <a:srgbClr val="8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  <a:r>
              <a:rPr kumimoji="1"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图中的边均是有权边之图。 </a:t>
            </a:r>
          </a:p>
        </p:txBody>
      </p:sp>
      <p:sp>
        <p:nvSpPr>
          <p:cNvPr id="145433" name="Text Box 25"/>
          <p:cNvSpPr txBox="1">
            <a:spLocks noChangeArrowheads="1"/>
          </p:cNvSpPr>
          <p:nvPr/>
        </p:nvSpPr>
        <p:spPr bwMode="auto">
          <a:xfrm>
            <a:off x="152400" y="381000"/>
            <a:ext cx="1752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altLang="zh-CN" sz="20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 </a:t>
            </a:r>
            <a:r>
              <a:rPr lang="zh-CN" altLang="en-US" sz="20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带权图</a:t>
            </a:r>
          </a:p>
        </p:txBody>
      </p:sp>
      <p:sp>
        <p:nvSpPr>
          <p:cNvPr id="2" name="椭圆形标注 1"/>
          <p:cNvSpPr/>
          <p:nvPr/>
        </p:nvSpPr>
        <p:spPr bwMode="auto">
          <a:xfrm>
            <a:off x="5877322" y="1627251"/>
            <a:ext cx="1986756" cy="825372"/>
          </a:xfrm>
          <a:prstGeom prst="wedgeEllipseCallout">
            <a:avLst>
              <a:gd name="adj1" fmla="val -158745"/>
              <a:gd name="adj2" fmla="val 13272"/>
            </a:avLst>
          </a:prstGeom>
          <a:solidFill>
            <a:srgbClr val="00FF00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32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正权图</a:t>
            </a:r>
          </a:p>
        </p:txBody>
      </p:sp>
      <p:pic>
        <p:nvPicPr>
          <p:cNvPr id="25" name="Picture 5" descr="STATBAR"/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791369"/>
            <a:ext cx="8551168" cy="46831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1038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54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54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432" grpId="0" animBg="1"/>
      <p:bldP spid="2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7" name="Text Box 5"/>
          <p:cNvSpPr txBox="1">
            <a:spLocks noChangeArrowheads="1"/>
          </p:cNvSpPr>
          <p:nvPr/>
        </p:nvSpPr>
        <p:spPr bwMode="auto">
          <a:xfrm>
            <a:off x="219869" y="381000"/>
            <a:ext cx="2523331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zh-CN" altLang="en-US" sz="20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图的同构（了解）</a:t>
            </a:r>
          </a:p>
        </p:txBody>
      </p:sp>
      <p:grpSp>
        <p:nvGrpSpPr>
          <p:cNvPr id="146438" name="Group 6"/>
          <p:cNvGrpSpPr>
            <a:grpSpLocks/>
          </p:cNvGrpSpPr>
          <p:nvPr/>
        </p:nvGrpSpPr>
        <p:grpSpPr bwMode="auto">
          <a:xfrm>
            <a:off x="4768850" y="1143000"/>
            <a:ext cx="2470150" cy="2667000"/>
            <a:chOff x="741" y="960"/>
            <a:chExt cx="1556" cy="1680"/>
          </a:xfrm>
        </p:grpSpPr>
        <p:sp>
          <p:nvSpPr>
            <p:cNvPr id="146439" name="Line 7"/>
            <p:cNvSpPr>
              <a:spLocks noChangeShapeType="1"/>
            </p:cNvSpPr>
            <p:nvPr/>
          </p:nvSpPr>
          <p:spPr bwMode="auto">
            <a:xfrm flipH="1" flipV="1">
              <a:off x="783" y="1413"/>
              <a:ext cx="753" cy="1179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6440" name="Line 8"/>
            <p:cNvSpPr>
              <a:spLocks noChangeShapeType="1"/>
            </p:cNvSpPr>
            <p:nvPr/>
          </p:nvSpPr>
          <p:spPr bwMode="auto">
            <a:xfrm flipH="1" flipV="1">
              <a:off x="1560" y="1011"/>
              <a:ext cx="666" cy="1149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6441" name="Line 9"/>
            <p:cNvSpPr>
              <a:spLocks noChangeShapeType="1"/>
            </p:cNvSpPr>
            <p:nvPr/>
          </p:nvSpPr>
          <p:spPr bwMode="auto">
            <a:xfrm flipH="1">
              <a:off x="1536" y="1392"/>
              <a:ext cx="720" cy="1243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6442" name="Line 10"/>
            <p:cNvSpPr>
              <a:spLocks noChangeShapeType="1"/>
            </p:cNvSpPr>
            <p:nvPr/>
          </p:nvSpPr>
          <p:spPr bwMode="auto">
            <a:xfrm>
              <a:off x="801" y="1395"/>
              <a:ext cx="1455" cy="0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6443" name="Line 11"/>
            <p:cNvSpPr>
              <a:spLocks noChangeShapeType="1"/>
            </p:cNvSpPr>
            <p:nvPr/>
          </p:nvSpPr>
          <p:spPr bwMode="auto">
            <a:xfrm flipV="1">
              <a:off x="780" y="1008"/>
              <a:ext cx="756" cy="1152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6444" name="Oval 12"/>
            <p:cNvSpPr>
              <a:spLocks noChangeArrowheads="1"/>
            </p:cNvSpPr>
            <p:nvPr/>
          </p:nvSpPr>
          <p:spPr bwMode="auto">
            <a:xfrm>
              <a:off x="2208" y="1350"/>
              <a:ext cx="83" cy="8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6445" name="Oval 13"/>
            <p:cNvSpPr>
              <a:spLocks noChangeArrowheads="1"/>
            </p:cNvSpPr>
            <p:nvPr/>
          </p:nvSpPr>
          <p:spPr bwMode="auto">
            <a:xfrm>
              <a:off x="741" y="1350"/>
              <a:ext cx="84" cy="9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6446" name="Line 14"/>
            <p:cNvSpPr>
              <a:spLocks noChangeShapeType="1"/>
            </p:cNvSpPr>
            <p:nvPr/>
          </p:nvSpPr>
          <p:spPr bwMode="auto">
            <a:xfrm>
              <a:off x="807" y="2163"/>
              <a:ext cx="1455" cy="0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6447" name="Oval 15"/>
            <p:cNvSpPr>
              <a:spLocks noChangeArrowheads="1"/>
            </p:cNvSpPr>
            <p:nvPr/>
          </p:nvSpPr>
          <p:spPr bwMode="auto">
            <a:xfrm>
              <a:off x="2214" y="2118"/>
              <a:ext cx="83" cy="8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6448" name="Oval 16"/>
            <p:cNvSpPr>
              <a:spLocks noChangeArrowheads="1"/>
            </p:cNvSpPr>
            <p:nvPr/>
          </p:nvSpPr>
          <p:spPr bwMode="auto">
            <a:xfrm>
              <a:off x="747" y="2118"/>
              <a:ext cx="84" cy="9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6449" name="Oval 17"/>
            <p:cNvSpPr>
              <a:spLocks noChangeArrowheads="1"/>
            </p:cNvSpPr>
            <p:nvPr/>
          </p:nvSpPr>
          <p:spPr bwMode="auto">
            <a:xfrm>
              <a:off x="1501" y="960"/>
              <a:ext cx="83" cy="8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6450" name="Oval 18"/>
            <p:cNvSpPr>
              <a:spLocks noChangeArrowheads="1"/>
            </p:cNvSpPr>
            <p:nvPr/>
          </p:nvSpPr>
          <p:spPr bwMode="auto">
            <a:xfrm>
              <a:off x="1501" y="2551"/>
              <a:ext cx="83" cy="8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46451" name="Group 19"/>
          <p:cNvGrpSpPr>
            <a:grpSpLocks/>
          </p:cNvGrpSpPr>
          <p:nvPr/>
        </p:nvGrpSpPr>
        <p:grpSpPr bwMode="auto">
          <a:xfrm>
            <a:off x="762000" y="1447800"/>
            <a:ext cx="2460625" cy="1981200"/>
            <a:chOff x="3396" y="957"/>
            <a:chExt cx="1550" cy="1248"/>
          </a:xfrm>
        </p:grpSpPr>
        <p:sp>
          <p:nvSpPr>
            <p:cNvPr id="146452" name="Line 20"/>
            <p:cNvSpPr>
              <a:spLocks noChangeShapeType="1"/>
            </p:cNvSpPr>
            <p:nvPr/>
          </p:nvSpPr>
          <p:spPr bwMode="auto">
            <a:xfrm flipV="1">
              <a:off x="3792" y="1440"/>
              <a:ext cx="384" cy="576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6453" name="Line 21"/>
            <p:cNvSpPr>
              <a:spLocks noChangeShapeType="1"/>
            </p:cNvSpPr>
            <p:nvPr/>
          </p:nvSpPr>
          <p:spPr bwMode="auto">
            <a:xfrm flipH="1" flipV="1">
              <a:off x="4209" y="1008"/>
              <a:ext cx="666" cy="1149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6454" name="Line 22"/>
            <p:cNvSpPr>
              <a:spLocks noChangeShapeType="1"/>
            </p:cNvSpPr>
            <p:nvPr/>
          </p:nvSpPr>
          <p:spPr bwMode="auto">
            <a:xfrm>
              <a:off x="4176" y="1392"/>
              <a:ext cx="336" cy="672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6455" name="Line 23"/>
            <p:cNvSpPr>
              <a:spLocks noChangeShapeType="1"/>
            </p:cNvSpPr>
            <p:nvPr/>
          </p:nvSpPr>
          <p:spPr bwMode="auto">
            <a:xfrm>
              <a:off x="3792" y="2016"/>
              <a:ext cx="720" cy="0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6456" name="Line 24"/>
            <p:cNvSpPr>
              <a:spLocks noChangeShapeType="1"/>
            </p:cNvSpPr>
            <p:nvPr/>
          </p:nvSpPr>
          <p:spPr bwMode="auto">
            <a:xfrm flipV="1">
              <a:off x="3429" y="1005"/>
              <a:ext cx="756" cy="1152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6457" name="Oval 25"/>
            <p:cNvSpPr>
              <a:spLocks noChangeArrowheads="1"/>
            </p:cNvSpPr>
            <p:nvPr/>
          </p:nvSpPr>
          <p:spPr bwMode="auto">
            <a:xfrm>
              <a:off x="4464" y="1975"/>
              <a:ext cx="83" cy="8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6458" name="Oval 26"/>
            <p:cNvSpPr>
              <a:spLocks noChangeArrowheads="1"/>
            </p:cNvSpPr>
            <p:nvPr/>
          </p:nvSpPr>
          <p:spPr bwMode="auto">
            <a:xfrm>
              <a:off x="4140" y="1347"/>
              <a:ext cx="84" cy="9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6459" name="Line 27"/>
            <p:cNvSpPr>
              <a:spLocks noChangeShapeType="1"/>
            </p:cNvSpPr>
            <p:nvPr/>
          </p:nvSpPr>
          <p:spPr bwMode="auto">
            <a:xfrm>
              <a:off x="3456" y="2160"/>
              <a:ext cx="1455" cy="0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6460" name="Oval 28"/>
            <p:cNvSpPr>
              <a:spLocks noChangeArrowheads="1"/>
            </p:cNvSpPr>
            <p:nvPr/>
          </p:nvSpPr>
          <p:spPr bwMode="auto">
            <a:xfrm>
              <a:off x="4863" y="2115"/>
              <a:ext cx="83" cy="8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6461" name="Oval 29"/>
            <p:cNvSpPr>
              <a:spLocks noChangeArrowheads="1"/>
            </p:cNvSpPr>
            <p:nvPr/>
          </p:nvSpPr>
          <p:spPr bwMode="auto">
            <a:xfrm>
              <a:off x="3396" y="2115"/>
              <a:ext cx="84" cy="9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6462" name="Oval 30"/>
            <p:cNvSpPr>
              <a:spLocks noChangeArrowheads="1"/>
            </p:cNvSpPr>
            <p:nvPr/>
          </p:nvSpPr>
          <p:spPr bwMode="auto">
            <a:xfrm>
              <a:off x="4150" y="957"/>
              <a:ext cx="83" cy="8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6463" name="Oval 31"/>
            <p:cNvSpPr>
              <a:spLocks noChangeArrowheads="1"/>
            </p:cNvSpPr>
            <p:nvPr/>
          </p:nvSpPr>
          <p:spPr bwMode="auto">
            <a:xfrm>
              <a:off x="3757" y="1968"/>
              <a:ext cx="83" cy="8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46464" name="Group 32"/>
          <p:cNvGrpSpPr>
            <a:grpSpLocks/>
          </p:cNvGrpSpPr>
          <p:nvPr/>
        </p:nvGrpSpPr>
        <p:grpSpPr bwMode="auto">
          <a:xfrm>
            <a:off x="2971800" y="3744913"/>
            <a:ext cx="2514600" cy="2427287"/>
            <a:chOff x="2016" y="2551"/>
            <a:chExt cx="1584" cy="1529"/>
          </a:xfrm>
        </p:grpSpPr>
        <p:sp>
          <p:nvSpPr>
            <p:cNvPr id="146465" name="Oval 33"/>
            <p:cNvSpPr>
              <a:spLocks noChangeArrowheads="1"/>
            </p:cNvSpPr>
            <p:nvPr/>
          </p:nvSpPr>
          <p:spPr bwMode="auto">
            <a:xfrm>
              <a:off x="2304" y="2832"/>
              <a:ext cx="1008" cy="1056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6466" name="Oval 34"/>
            <p:cNvSpPr>
              <a:spLocks noChangeArrowheads="1"/>
            </p:cNvSpPr>
            <p:nvPr/>
          </p:nvSpPr>
          <p:spPr bwMode="auto">
            <a:xfrm>
              <a:off x="2016" y="2592"/>
              <a:ext cx="1584" cy="1488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6467" name="Oval 35"/>
            <p:cNvSpPr>
              <a:spLocks noChangeArrowheads="1"/>
            </p:cNvSpPr>
            <p:nvPr/>
          </p:nvSpPr>
          <p:spPr bwMode="auto">
            <a:xfrm>
              <a:off x="3186" y="3600"/>
              <a:ext cx="83" cy="8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rgbClr val="008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6468" name="Oval 36"/>
            <p:cNvSpPr>
              <a:spLocks noChangeArrowheads="1"/>
            </p:cNvSpPr>
            <p:nvPr/>
          </p:nvSpPr>
          <p:spPr bwMode="auto">
            <a:xfrm>
              <a:off x="2748" y="2784"/>
              <a:ext cx="84" cy="9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rgbClr val="008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6469" name="Oval 37"/>
            <p:cNvSpPr>
              <a:spLocks noChangeArrowheads="1"/>
            </p:cNvSpPr>
            <p:nvPr/>
          </p:nvSpPr>
          <p:spPr bwMode="auto">
            <a:xfrm>
              <a:off x="3351" y="3798"/>
              <a:ext cx="83" cy="8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rgbClr val="008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6470" name="Oval 38"/>
            <p:cNvSpPr>
              <a:spLocks noChangeArrowheads="1"/>
            </p:cNvSpPr>
            <p:nvPr/>
          </p:nvSpPr>
          <p:spPr bwMode="auto">
            <a:xfrm>
              <a:off x="2172" y="3798"/>
              <a:ext cx="84" cy="9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rgbClr val="008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6471" name="Oval 39"/>
            <p:cNvSpPr>
              <a:spLocks noChangeArrowheads="1"/>
            </p:cNvSpPr>
            <p:nvPr/>
          </p:nvSpPr>
          <p:spPr bwMode="auto">
            <a:xfrm>
              <a:off x="2749" y="2551"/>
              <a:ext cx="83" cy="8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rgbClr val="008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6472" name="Oval 40"/>
            <p:cNvSpPr>
              <a:spLocks noChangeArrowheads="1"/>
            </p:cNvSpPr>
            <p:nvPr/>
          </p:nvSpPr>
          <p:spPr bwMode="auto">
            <a:xfrm>
              <a:off x="2356" y="3593"/>
              <a:ext cx="83" cy="8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rgbClr val="008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46475" name="AutoShape 43"/>
          <p:cNvSpPr>
            <a:spLocks noChangeArrowheads="1"/>
          </p:cNvSpPr>
          <p:nvPr/>
        </p:nvSpPr>
        <p:spPr bwMode="auto">
          <a:xfrm>
            <a:off x="6400800" y="3810000"/>
            <a:ext cx="2209800" cy="838200"/>
          </a:xfrm>
          <a:prstGeom prst="wedgeRoundRectCallout">
            <a:avLst>
              <a:gd name="adj1" fmla="val -95905"/>
              <a:gd name="adj2" fmla="val -5000"/>
              <a:gd name="adj3" fmla="val 16667"/>
            </a:avLst>
          </a:prstGeom>
          <a:solidFill>
            <a:srgbClr val="FFFF00"/>
          </a:solidFill>
          <a:ln w="22225" algn="ctr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r>
              <a:rPr lang="zh-CN" altLang="en-US" sz="3200" b="1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同构图</a:t>
            </a:r>
          </a:p>
        </p:txBody>
      </p:sp>
      <p:pic>
        <p:nvPicPr>
          <p:cNvPr id="41" name="Picture 5" descr="STATBAR"/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791369"/>
            <a:ext cx="8551168" cy="46831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14645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2000" fill="hold"/>
                                        <p:tgtEl>
                                          <p:spTgt spid="14643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5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" dur="1000" fill="hold"/>
                                        <p:tgtEl>
                                          <p:spTgt spid="146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46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47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65" name="Rectangle 9"/>
          <p:cNvSpPr>
            <a:spLocks noChangeArrowheads="1"/>
          </p:cNvSpPr>
          <p:nvPr/>
        </p:nvSpPr>
        <p:spPr bwMode="auto">
          <a:xfrm>
            <a:off x="1981200" y="3005138"/>
            <a:ext cx="4038600" cy="576262"/>
          </a:xfrm>
          <a:prstGeom prst="rect">
            <a:avLst/>
          </a:prstGeom>
          <a:solidFill>
            <a:srgbClr val="FF9900"/>
          </a:solidFill>
          <a:ln w="22225" algn="ctr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zh-CN"/>
          </a:p>
        </p:txBody>
      </p:sp>
      <p:graphicFrame>
        <p:nvGraphicFramePr>
          <p:cNvPr id="147462" name="Object 6"/>
          <p:cNvGraphicFramePr>
            <a:graphicFrameLocks noGrp="1" noChangeAspect="1"/>
          </p:cNvGraphicFramePr>
          <p:nvPr>
            <p:ph/>
          </p:nvPr>
        </p:nvGraphicFramePr>
        <p:xfrm>
          <a:off x="381000" y="990600"/>
          <a:ext cx="8261350" cy="2809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578" name="文档" r:id="rId3" imgW="3496421" imgH="1188572" progId="Word.Document.8">
                  <p:embed/>
                </p:oleObj>
              </mc:Choice>
              <mc:Fallback>
                <p:oleObj name="文档" r:id="rId3" imgW="3496421" imgH="1188572" progId="Word.Document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990600"/>
                        <a:ext cx="8261350" cy="2809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7464" name="Line 8"/>
          <p:cNvSpPr>
            <a:spLocks noChangeShapeType="1"/>
          </p:cNvSpPr>
          <p:nvPr/>
        </p:nvSpPr>
        <p:spPr bwMode="auto">
          <a:xfrm>
            <a:off x="1295400" y="2590800"/>
            <a:ext cx="2362200" cy="0"/>
          </a:xfrm>
          <a:prstGeom prst="line">
            <a:avLst/>
          </a:prstGeom>
          <a:noFill/>
          <a:ln w="8255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47466" name="AutoShape 10"/>
          <p:cNvSpPr>
            <a:spLocks noChangeArrowheads="1"/>
          </p:cNvSpPr>
          <p:nvPr/>
        </p:nvSpPr>
        <p:spPr bwMode="auto">
          <a:xfrm>
            <a:off x="533400" y="4572000"/>
            <a:ext cx="2209800" cy="990600"/>
          </a:xfrm>
          <a:prstGeom prst="wedgeRectCallout">
            <a:avLst>
              <a:gd name="adj1" fmla="val 2370"/>
              <a:gd name="adj2" fmla="val -240546"/>
            </a:avLst>
          </a:prstGeom>
          <a:solidFill>
            <a:srgbClr val="FFFF99"/>
          </a:solidFill>
          <a:ln w="22225" algn="ctr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r>
              <a:rPr lang="zh-CN" altLang="en-US" sz="2400" b="1">
                <a:solidFill>
                  <a:srgbClr val="990000"/>
                </a:solidFill>
                <a:ea typeface="华文行楷" pitchFamily="2" charset="-122"/>
              </a:rPr>
              <a:t>顶点数量相同</a:t>
            </a:r>
          </a:p>
        </p:txBody>
      </p:sp>
      <p:sp>
        <p:nvSpPr>
          <p:cNvPr id="147467" name="AutoShape 11"/>
          <p:cNvSpPr>
            <a:spLocks noChangeArrowheads="1"/>
          </p:cNvSpPr>
          <p:nvPr/>
        </p:nvSpPr>
        <p:spPr bwMode="auto">
          <a:xfrm>
            <a:off x="2819400" y="4572000"/>
            <a:ext cx="2209800" cy="990600"/>
          </a:xfrm>
          <a:prstGeom prst="wedgeRectCallout">
            <a:avLst>
              <a:gd name="adj1" fmla="val 2370"/>
              <a:gd name="adj2" fmla="val -240546"/>
            </a:avLst>
          </a:prstGeom>
          <a:solidFill>
            <a:srgbClr val="FFFF99"/>
          </a:solidFill>
          <a:ln w="22225" algn="ctr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r>
              <a:rPr lang="zh-CN" altLang="en-US" sz="2400" b="1">
                <a:solidFill>
                  <a:srgbClr val="990000"/>
                </a:solidFill>
                <a:ea typeface="华文行楷" pitchFamily="2" charset="-122"/>
              </a:rPr>
              <a:t>边数量相同</a:t>
            </a:r>
          </a:p>
        </p:txBody>
      </p:sp>
      <p:sp>
        <p:nvSpPr>
          <p:cNvPr id="147468" name="AutoShape 12"/>
          <p:cNvSpPr>
            <a:spLocks noChangeArrowheads="1"/>
          </p:cNvSpPr>
          <p:nvPr/>
        </p:nvSpPr>
        <p:spPr bwMode="auto">
          <a:xfrm>
            <a:off x="5181600" y="4572000"/>
            <a:ext cx="2667000" cy="990600"/>
          </a:xfrm>
          <a:prstGeom prst="wedgeRectCallout">
            <a:avLst>
              <a:gd name="adj1" fmla="val -6606"/>
              <a:gd name="adj2" fmla="val -240546"/>
            </a:avLst>
          </a:prstGeom>
          <a:solidFill>
            <a:srgbClr val="FFFF99"/>
          </a:solidFill>
          <a:ln w="22225" algn="ctr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r>
              <a:rPr lang="zh-CN" altLang="en-US" sz="2400" b="1">
                <a:solidFill>
                  <a:srgbClr val="990000"/>
                </a:solidFill>
                <a:ea typeface="华文行楷" pitchFamily="2" charset="-122"/>
              </a:rPr>
              <a:t>对应顶点度数相同</a:t>
            </a: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304800" y="381000"/>
            <a:ext cx="2590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zh-CN" altLang="en-US" sz="2000" b="1" dirty="0">
                <a:solidFill>
                  <a:srgbClr val="FF0000"/>
                </a:solidFill>
                <a:ea typeface="隶书" pitchFamily="49" charset="-122"/>
                <a:cs typeface="Times New Roman" pitchFamily="18" charset="0"/>
              </a:rPr>
              <a:t>图的同构（了解）</a:t>
            </a:r>
          </a:p>
        </p:txBody>
      </p:sp>
      <p:pic>
        <p:nvPicPr>
          <p:cNvPr id="11" name="Picture 5" descr="STATBAR"/>
          <p:cNvPicPr preferRelativeResize="0"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791369"/>
            <a:ext cx="8551168" cy="46831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7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7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47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2" dur="2000"/>
                                        <p:tgtEl>
                                          <p:spTgt spid="147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7" dur="2000"/>
                                        <p:tgtEl>
                                          <p:spTgt spid="147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465" grpId="0" animBg="1"/>
      <p:bldP spid="147464" grpId="0" animBg="1"/>
      <p:bldP spid="147466" grpId="0" animBg="1"/>
      <p:bldP spid="147467" grpId="0" animBg="1"/>
      <p:bldP spid="14746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4" name="Oval 6"/>
          <p:cNvSpPr>
            <a:spLocks noChangeArrowheads="1"/>
          </p:cNvSpPr>
          <p:nvPr/>
        </p:nvSpPr>
        <p:spPr bwMode="auto">
          <a:xfrm>
            <a:off x="2559050" y="1343025"/>
            <a:ext cx="125413" cy="142875"/>
          </a:xfrm>
          <a:prstGeom prst="ellipse">
            <a:avLst/>
          </a:prstGeom>
          <a:solidFill>
            <a:srgbClr val="008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 b="1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0535" name="Oval 7"/>
          <p:cNvSpPr>
            <a:spLocks noChangeArrowheads="1"/>
          </p:cNvSpPr>
          <p:nvPr/>
        </p:nvSpPr>
        <p:spPr bwMode="auto">
          <a:xfrm>
            <a:off x="1071563" y="2843213"/>
            <a:ext cx="123825" cy="142875"/>
          </a:xfrm>
          <a:prstGeom prst="ellipse">
            <a:avLst/>
          </a:prstGeom>
          <a:solidFill>
            <a:srgbClr val="008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 b="1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0536" name="Oval 8"/>
          <p:cNvSpPr>
            <a:spLocks noChangeArrowheads="1"/>
          </p:cNvSpPr>
          <p:nvPr/>
        </p:nvSpPr>
        <p:spPr bwMode="auto">
          <a:xfrm>
            <a:off x="1071563" y="1343025"/>
            <a:ext cx="123825" cy="142875"/>
          </a:xfrm>
          <a:prstGeom prst="ellipse">
            <a:avLst/>
          </a:prstGeom>
          <a:solidFill>
            <a:srgbClr val="008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 b="1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0537" name="Oval 9"/>
          <p:cNvSpPr>
            <a:spLocks noChangeArrowheads="1"/>
          </p:cNvSpPr>
          <p:nvPr/>
        </p:nvSpPr>
        <p:spPr bwMode="auto">
          <a:xfrm>
            <a:off x="2559050" y="2843213"/>
            <a:ext cx="125413" cy="142875"/>
          </a:xfrm>
          <a:prstGeom prst="ellipse">
            <a:avLst/>
          </a:prstGeom>
          <a:solidFill>
            <a:srgbClr val="008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 b="1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5053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1767610"/>
              </p:ext>
            </p:extLst>
          </p:nvPr>
        </p:nvGraphicFramePr>
        <p:xfrm>
          <a:off x="609600" y="914400"/>
          <a:ext cx="396875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446" name="公式" r:id="rId3" imgW="177480" imgH="215640" progId="Equation.3">
                  <p:embed/>
                </p:oleObj>
              </mc:Choice>
              <mc:Fallback>
                <p:oleObj name="公式" r:id="rId3" imgW="177480" imgH="21564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914400"/>
                        <a:ext cx="396875" cy="561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0539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5208305"/>
              </p:ext>
            </p:extLst>
          </p:nvPr>
        </p:nvGraphicFramePr>
        <p:xfrm>
          <a:off x="2652713" y="923925"/>
          <a:ext cx="469900" cy="633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447" name="公式" r:id="rId5" imgW="190440" imgH="215640" progId="Equation.3">
                  <p:embed/>
                </p:oleObj>
              </mc:Choice>
              <mc:Fallback>
                <p:oleObj name="公式" r:id="rId5" imgW="190440" imgH="21564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2713" y="923925"/>
                        <a:ext cx="469900" cy="633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054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1886187"/>
              </p:ext>
            </p:extLst>
          </p:nvPr>
        </p:nvGraphicFramePr>
        <p:xfrm>
          <a:off x="609600" y="2667000"/>
          <a:ext cx="415925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448" name="公式" r:id="rId7" imgW="190440" imgH="215640" progId="Equation.3">
                  <p:embed/>
                </p:oleObj>
              </mc:Choice>
              <mc:Fallback>
                <p:oleObj name="公式" r:id="rId7" imgW="190440" imgH="21564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2667000"/>
                        <a:ext cx="415925" cy="561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0541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4346299"/>
              </p:ext>
            </p:extLst>
          </p:nvPr>
        </p:nvGraphicFramePr>
        <p:xfrm>
          <a:off x="2719388" y="2628900"/>
          <a:ext cx="404812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449" name="公式" r:id="rId9" imgW="190440" imgH="228600" progId="Equation.3">
                  <p:embed/>
                </p:oleObj>
              </mc:Choice>
              <mc:Fallback>
                <p:oleObj name="公式" r:id="rId9" imgW="190440" imgH="2286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9388" y="2628900"/>
                        <a:ext cx="404812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0542" name="Line 14"/>
          <p:cNvSpPr>
            <a:spLocks noChangeShapeType="1"/>
          </p:cNvSpPr>
          <p:nvPr/>
        </p:nvSpPr>
        <p:spPr bwMode="auto">
          <a:xfrm>
            <a:off x="1219200" y="1371600"/>
            <a:ext cx="1371600" cy="0"/>
          </a:xfrm>
          <a:prstGeom prst="line">
            <a:avLst/>
          </a:prstGeom>
          <a:noFill/>
          <a:ln w="19050">
            <a:solidFill>
              <a:srgbClr val="8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 b="1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0543" name="Line 15"/>
          <p:cNvSpPr>
            <a:spLocks noChangeShapeType="1"/>
          </p:cNvSpPr>
          <p:nvPr/>
        </p:nvSpPr>
        <p:spPr bwMode="auto">
          <a:xfrm>
            <a:off x="1219200" y="1447800"/>
            <a:ext cx="1371600" cy="1447800"/>
          </a:xfrm>
          <a:prstGeom prst="line">
            <a:avLst/>
          </a:prstGeom>
          <a:noFill/>
          <a:ln w="19050">
            <a:solidFill>
              <a:srgbClr val="8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 b="1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0544" name="Line 16"/>
          <p:cNvSpPr>
            <a:spLocks noChangeShapeType="1"/>
          </p:cNvSpPr>
          <p:nvPr/>
        </p:nvSpPr>
        <p:spPr bwMode="auto">
          <a:xfrm flipH="1">
            <a:off x="1143000" y="1447800"/>
            <a:ext cx="1447800" cy="1371600"/>
          </a:xfrm>
          <a:prstGeom prst="line">
            <a:avLst/>
          </a:prstGeom>
          <a:noFill/>
          <a:ln w="19050">
            <a:solidFill>
              <a:srgbClr val="8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 b="1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0545" name="Line 17"/>
          <p:cNvSpPr>
            <a:spLocks noChangeShapeType="1"/>
          </p:cNvSpPr>
          <p:nvPr/>
        </p:nvSpPr>
        <p:spPr bwMode="auto">
          <a:xfrm flipH="1" flipV="1">
            <a:off x="1219200" y="2971800"/>
            <a:ext cx="1371600" cy="0"/>
          </a:xfrm>
          <a:prstGeom prst="line">
            <a:avLst/>
          </a:prstGeom>
          <a:noFill/>
          <a:ln w="19050">
            <a:solidFill>
              <a:srgbClr val="8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 b="1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0546" name="Oval 18"/>
          <p:cNvSpPr>
            <a:spLocks noChangeArrowheads="1"/>
          </p:cNvSpPr>
          <p:nvPr/>
        </p:nvSpPr>
        <p:spPr bwMode="auto">
          <a:xfrm>
            <a:off x="6400800" y="1981200"/>
            <a:ext cx="125413" cy="142875"/>
          </a:xfrm>
          <a:prstGeom prst="ellipse">
            <a:avLst/>
          </a:prstGeom>
          <a:solidFill>
            <a:srgbClr val="008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 b="1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0547" name="Oval 19"/>
          <p:cNvSpPr>
            <a:spLocks noChangeArrowheads="1"/>
          </p:cNvSpPr>
          <p:nvPr/>
        </p:nvSpPr>
        <p:spPr bwMode="auto">
          <a:xfrm>
            <a:off x="4572000" y="2057400"/>
            <a:ext cx="123825" cy="142875"/>
          </a:xfrm>
          <a:prstGeom prst="ellipse">
            <a:avLst/>
          </a:prstGeom>
          <a:solidFill>
            <a:srgbClr val="008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 b="1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0548" name="Oval 20"/>
          <p:cNvSpPr>
            <a:spLocks noChangeArrowheads="1"/>
          </p:cNvSpPr>
          <p:nvPr/>
        </p:nvSpPr>
        <p:spPr bwMode="auto">
          <a:xfrm>
            <a:off x="5486400" y="1219200"/>
            <a:ext cx="123825" cy="142875"/>
          </a:xfrm>
          <a:prstGeom prst="ellipse">
            <a:avLst/>
          </a:prstGeom>
          <a:solidFill>
            <a:srgbClr val="008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 b="1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0549" name="Oval 21"/>
          <p:cNvSpPr>
            <a:spLocks noChangeArrowheads="1"/>
          </p:cNvSpPr>
          <p:nvPr/>
        </p:nvSpPr>
        <p:spPr bwMode="auto">
          <a:xfrm>
            <a:off x="5486400" y="2971800"/>
            <a:ext cx="125413" cy="142875"/>
          </a:xfrm>
          <a:prstGeom prst="ellipse">
            <a:avLst/>
          </a:prstGeom>
          <a:solidFill>
            <a:srgbClr val="008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 b="1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50550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9694528"/>
              </p:ext>
            </p:extLst>
          </p:nvPr>
        </p:nvGraphicFramePr>
        <p:xfrm>
          <a:off x="5224463" y="2895600"/>
          <a:ext cx="311150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450" name="公式" r:id="rId11" imgW="139680" imgH="215640" progId="Equation.3">
                  <p:embed/>
                </p:oleObj>
              </mc:Choice>
              <mc:Fallback>
                <p:oleObj name="公式" r:id="rId11" imgW="139680" imgH="21564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4463" y="2895600"/>
                        <a:ext cx="311150" cy="561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0551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4305515"/>
              </p:ext>
            </p:extLst>
          </p:nvPr>
        </p:nvGraphicFramePr>
        <p:xfrm>
          <a:off x="5287963" y="609600"/>
          <a:ext cx="407987" cy="633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451" name="公式" r:id="rId13" imgW="164880" imgH="215640" progId="Equation.3">
                  <p:embed/>
                </p:oleObj>
              </mc:Choice>
              <mc:Fallback>
                <p:oleObj name="公式" r:id="rId13" imgW="164880" imgH="21564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7963" y="609600"/>
                        <a:ext cx="407987" cy="633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0552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789817"/>
              </p:ext>
            </p:extLst>
          </p:nvPr>
        </p:nvGraphicFramePr>
        <p:xfrm>
          <a:off x="6503988" y="1752600"/>
          <a:ext cx="360362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452" name="公式" r:id="rId15" imgW="164880" imgH="215640" progId="Equation.3">
                  <p:embed/>
                </p:oleObj>
              </mc:Choice>
              <mc:Fallback>
                <p:oleObj name="公式" r:id="rId15" imgW="164880" imgH="21564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03988" y="1752600"/>
                        <a:ext cx="360362" cy="561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0553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3725369"/>
              </p:ext>
            </p:extLst>
          </p:nvPr>
        </p:nvGraphicFramePr>
        <p:xfrm>
          <a:off x="4230688" y="1752600"/>
          <a:ext cx="32385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453" name="公式" r:id="rId17" imgW="152280" imgH="228600" progId="Equation.3">
                  <p:embed/>
                </p:oleObj>
              </mc:Choice>
              <mc:Fallback>
                <p:oleObj name="公式" r:id="rId17" imgW="152280" imgH="22860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30688" y="1752600"/>
                        <a:ext cx="323850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0554" name="Line 26"/>
          <p:cNvSpPr>
            <a:spLocks noChangeShapeType="1"/>
          </p:cNvSpPr>
          <p:nvPr/>
        </p:nvSpPr>
        <p:spPr bwMode="auto">
          <a:xfrm flipV="1">
            <a:off x="4648200" y="1295400"/>
            <a:ext cx="838200" cy="762000"/>
          </a:xfrm>
          <a:prstGeom prst="line">
            <a:avLst/>
          </a:prstGeom>
          <a:noFill/>
          <a:ln w="19050">
            <a:solidFill>
              <a:srgbClr val="8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 b="1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0555" name="Line 27"/>
          <p:cNvSpPr>
            <a:spLocks noChangeShapeType="1"/>
          </p:cNvSpPr>
          <p:nvPr/>
        </p:nvSpPr>
        <p:spPr bwMode="auto">
          <a:xfrm flipH="1" flipV="1">
            <a:off x="5562600" y="1295400"/>
            <a:ext cx="838200" cy="762000"/>
          </a:xfrm>
          <a:prstGeom prst="line">
            <a:avLst/>
          </a:prstGeom>
          <a:noFill/>
          <a:ln w="19050">
            <a:solidFill>
              <a:srgbClr val="8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 b="1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0556" name="Line 28"/>
          <p:cNvSpPr>
            <a:spLocks noChangeShapeType="1"/>
          </p:cNvSpPr>
          <p:nvPr/>
        </p:nvSpPr>
        <p:spPr bwMode="auto">
          <a:xfrm flipH="1" flipV="1">
            <a:off x="4648200" y="2133600"/>
            <a:ext cx="838200" cy="838200"/>
          </a:xfrm>
          <a:prstGeom prst="line">
            <a:avLst/>
          </a:prstGeom>
          <a:noFill/>
          <a:ln w="19050">
            <a:solidFill>
              <a:srgbClr val="8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 b="1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0557" name="Line 29"/>
          <p:cNvSpPr>
            <a:spLocks noChangeShapeType="1"/>
          </p:cNvSpPr>
          <p:nvPr/>
        </p:nvSpPr>
        <p:spPr bwMode="auto">
          <a:xfrm flipV="1">
            <a:off x="5638800" y="2057400"/>
            <a:ext cx="762000" cy="990600"/>
          </a:xfrm>
          <a:prstGeom prst="line">
            <a:avLst/>
          </a:prstGeom>
          <a:noFill/>
          <a:ln w="19050">
            <a:solidFill>
              <a:srgbClr val="8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 b="1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0558" name="Text Box 30"/>
          <p:cNvSpPr txBox="1">
            <a:spLocks noChangeArrowheads="1"/>
          </p:cNvSpPr>
          <p:nvPr/>
        </p:nvSpPr>
        <p:spPr bwMode="auto">
          <a:xfrm>
            <a:off x="1295400" y="3741738"/>
            <a:ext cx="1524000" cy="2125662"/>
          </a:xfrm>
          <a:prstGeom prst="rect">
            <a:avLst/>
          </a:prstGeom>
          <a:solidFill>
            <a:srgbClr val="CCFFFF"/>
          </a:solidFill>
          <a:ln w="25400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sz="2400" b="1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p1 </a:t>
            </a:r>
            <a:r>
              <a:rPr kumimoji="1" lang="zh-CN" altLang="en-US" sz="2400" b="1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：</a:t>
            </a:r>
            <a:r>
              <a:rPr kumimoji="1" lang="en-US" altLang="zh-CN" sz="2400" b="1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V1</a:t>
            </a:r>
          </a:p>
          <a:p>
            <a:pPr algn="l">
              <a:spcBef>
                <a:spcPct val="50000"/>
              </a:spcBef>
            </a:pPr>
            <a:r>
              <a:rPr kumimoji="1" lang="en-US" altLang="zh-CN" sz="2400" b="1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p2 : V2</a:t>
            </a:r>
          </a:p>
          <a:p>
            <a:pPr algn="l">
              <a:spcBef>
                <a:spcPct val="50000"/>
              </a:spcBef>
            </a:pPr>
            <a:r>
              <a:rPr kumimoji="1" lang="en-US" altLang="zh-CN" sz="2400" b="1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p3 </a:t>
            </a:r>
            <a:r>
              <a:rPr kumimoji="1" lang="zh-CN" altLang="en-US" sz="2400" b="1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：</a:t>
            </a:r>
            <a:r>
              <a:rPr kumimoji="1" lang="en-US" altLang="zh-CN" sz="2400" b="1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V3</a:t>
            </a:r>
          </a:p>
          <a:p>
            <a:pPr algn="l">
              <a:spcBef>
                <a:spcPct val="50000"/>
              </a:spcBef>
            </a:pPr>
            <a:r>
              <a:rPr kumimoji="1" lang="en-US" altLang="zh-CN" sz="2400" b="1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p4 </a:t>
            </a:r>
            <a:r>
              <a:rPr kumimoji="1" lang="zh-CN" altLang="en-US" sz="2400" b="1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：</a:t>
            </a:r>
            <a:r>
              <a:rPr kumimoji="1" lang="en-US" altLang="zh-CN" sz="2400" b="1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V4</a:t>
            </a:r>
          </a:p>
        </p:txBody>
      </p:sp>
      <p:grpSp>
        <p:nvGrpSpPr>
          <p:cNvPr id="150559" name="Group 31"/>
          <p:cNvGrpSpPr>
            <a:grpSpLocks/>
          </p:cNvGrpSpPr>
          <p:nvPr/>
        </p:nvGrpSpPr>
        <p:grpSpPr bwMode="auto">
          <a:xfrm>
            <a:off x="4286250" y="3276600"/>
            <a:ext cx="2759075" cy="2662238"/>
            <a:chOff x="2700" y="2064"/>
            <a:chExt cx="1738" cy="1677"/>
          </a:xfrm>
        </p:grpSpPr>
        <p:sp>
          <p:nvSpPr>
            <p:cNvPr id="150560" name="Oval 32"/>
            <p:cNvSpPr>
              <a:spLocks noChangeArrowheads="1"/>
            </p:cNvSpPr>
            <p:nvPr/>
          </p:nvSpPr>
          <p:spPr bwMode="auto">
            <a:xfrm>
              <a:off x="4128" y="2886"/>
              <a:ext cx="79" cy="90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50561" name="Oval 33"/>
            <p:cNvSpPr>
              <a:spLocks noChangeArrowheads="1"/>
            </p:cNvSpPr>
            <p:nvPr/>
          </p:nvSpPr>
          <p:spPr bwMode="auto">
            <a:xfrm>
              <a:off x="2976" y="2934"/>
              <a:ext cx="78" cy="90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50562" name="Oval 34"/>
            <p:cNvSpPr>
              <a:spLocks noChangeArrowheads="1"/>
            </p:cNvSpPr>
            <p:nvPr/>
          </p:nvSpPr>
          <p:spPr bwMode="auto">
            <a:xfrm>
              <a:off x="3552" y="2406"/>
              <a:ext cx="78" cy="90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50563" name="Oval 35"/>
            <p:cNvSpPr>
              <a:spLocks noChangeArrowheads="1"/>
            </p:cNvSpPr>
            <p:nvPr/>
          </p:nvSpPr>
          <p:spPr bwMode="auto">
            <a:xfrm>
              <a:off x="3552" y="3510"/>
              <a:ext cx="79" cy="90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50564" name="Object 36"/>
            <p:cNvGraphicFramePr>
              <a:graphicFrameLocks noChangeAspect="1"/>
            </p:cNvGraphicFramePr>
            <p:nvPr/>
          </p:nvGraphicFramePr>
          <p:xfrm>
            <a:off x="4176" y="2742"/>
            <a:ext cx="262" cy="3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5454" name="公式" r:id="rId19" imgW="190440" imgH="215640" progId="Equation.3">
                    <p:embed/>
                  </p:oleObj>
                </mc:Choice>
                <mc:Fallback>
                  <p:oleObj name="公式" r:id="rId19" imgW="190440" imgH="215640" progId="Equation.3">
                    <p:embed/>
                    <p:pic>
                      <p:nvPicPr>
                        <p:cNvPr id="0" name="Object 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76" y="2742"/>
                          <a:ext cx="262" cy="35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0565" name="Object 37"/>
            <p:cNvGraphicFramePr>
              <a:graphicFrameLocks noChangeAspect="1"/>
            </p:cNvGraphicFramePr>
            <p:nvPr/>
          </p:nvGraphicFramePr>
          <p:xfrm>
            <a:off x="3648" y="3363"/>
            <a:ext cx="311" cy="3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5455" name="公式" r:id="rId21" imgW="177480" imgH="215640" progId="Equation.3">
                    <p:embed/>
                  </p:oleObj>
                </mc:Choice>
                <mc:Fallback>
                  <p:oleObj name="公式" r:id="rId21" imgW="177480" imgH="215640" progId="Equation.3">
                    <p:embed/>
                    <p:pic>
                      <p:nvPicPr>
                        <p:cNvPr id="0" name="Object 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48" y="3363"/>
                          <a:ext cx="311" cy="3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0566" name="Object 38"/>
            <p:cNvGraphicFramePr>
              <a:graphicFrameLocks noChangeAspect="1"/>
            </p:cNvGraphicFramePr>
            <p:nvPr/>
          </p:nvGraphicFramePr>
          <p:xfrm>
            <a:off x="3628" y="2064"/>
            <a:ext cx="297" cy="3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5456" name="公式" r:id="rId23" imgW="190440" imgH="215640" progId="Equation.3">
                    <p:embed/>
                  </p:oleObj>
                </mc:Choice>
                <mc:Fallback>
                  <p:oleObj name="公式" r:id="rId23" imgW="190440" imgH="215640" progId="Equation.3">
                    <p:embed/>
                    <p:pic>
                      <p:nvPicPr>
                        <p:cNvPr id="0" name="Object 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28" y="2064"/>
                          <a:ext cx="297" cy="39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0567" name="Object 39"/>
            <p:cNvGraphicFramePr>
              <a:graphicFrameLocks noChangeAspect="1"/>
            </p:cNvGraphicFramePr>
            <p:nvPr/>
          </p:nvGraphicFramePr>
          <p:xfrm>
            <a:off x="2700" y="2784"/>
            <a:ext cx="255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5457" name="公式" r:id="rId25" imgW="190440" imgH="228600" progId="Equation.3">
                    <p:embed/>
                  </p:oleObj>
                </mc:Choice>
                <mc:Fallback>
                  <p:oleObj name="公式" r:id="rId25" imgW="190440" imgH="228600" progId="Equation.3">
                    <p:embed/>
                    <p:pic>
                      <p:nvPicPr>
                        <p:cNvPr id="0" name="Object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00" y="2784"/>
                          <a:ext cx="255" cy="36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50568" name="Line 40"/>
          <p:cNvSpPr>
            <a:spLocks noChangeShapeType="1"/>
          </p:cNvSpPr>
          <p:nvPr/>
        </p:nvSpPr>
        <p:spPr bwMode="auto">
          <a:xfrm flipV="1">
            <a:off x="5715000" y="4724400"/>
            <a:ext cx="838200" cy="838200"/>
          </a:xfrm>
          <a:prstGeom prst="line">
            <a:avLst/>
          </a:prstGeom>
          <a:noFill/>
          <a:ln w="19050">
            <a:solidFill>
              <a:srgbClr val="8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 b="1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0569" name="Line 41"/>
          <p:cNvSpPr>
            <a:spLocks noChangeShapeType="1"/>
          </p:cNvSpPr>
          <p:nvPr/>
        </p:nvSpPr>
        <p:spPr bwMode="auto">
          <a:xfrm flipH="1" flipV="1">
            <a:off x="4800600" y="4800600"/>
            <a:ext cx="838200" cy="838200"/>
          </a:xfrm>
          <a:prstGeom prst="line">
            <a:avLst/>
          </a:prstGeom>
          <a:noFill/>
          <a:ln w="19050">
            <a:solidFill>
              <a:srgbClr val="8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 b="1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0570" name="Line 42"/>
          <p:cNvSpPr>
            <a:spLocks noChangeShapeType="1"/>
          </p:cNvSpPr>
          <p:nvPr/>
        </p:nvSpPr>
        <p:spPr bwMode="auto">
          <a:xfrm flipH="1" flipV="1">
            <a:off x="5715000" y="3962400"/>
            <a:ext cx="838200" cy="685800"/>
          </a:xfrm>
          <a:prstGeom prst="line">
            <a:avLst/>
          </a:prstGeom>
          <a:noFill/>
          <a:ln w="19050">
            <a:solidFill>
              <a:srgbClr val="8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 b="1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0571" name="Line 43"/>
          <p:cNvSpPr>
            <a:spLocks noChangeShapeType="1"/>
          </p:cNvSpPr>
          <p:nvPr/>
        </p:nvSpPr>
        <p:spPr bwMode="auto">
          <a:xfrm flipV="1">
            <a:off x="4800600" y="3886200"/>
            <a:ext cx="838200" cy="762000"/>
          </a:xfrm>
          <a:prstGeom prst="line">
            <a:avLst/>
          </a:prstGeom>
          <a:noFill/>
          <a:ln w="19050">
            <a:solidFill>
              <a:srgbClr val="8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 b="1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0572" name="Text Box 44"/>
          <p:cNvSpPr txBox="1">
            <a:spLocks noChangeArrowheads="1"/>
          </p:cNvSpPr>
          <p:nvPr/>
        </p:nvSpPr>
        <p:spPr bwMode="auto">
          <a:xfrm>
            <a:off x="3668713" y="5876925"/>
            <a:ext cx="4191000" cy="461665"/>
          </a:xfrm>
          <a:prstGeom prst="rect">
            <a:avLst/>
          </a:prstGeom>
          <a:solidFill>
            <a:srgbClr val="FFFF99"/>
          </a:solidFill>
          <a:ln w="25400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2400" b="1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有向边也存在对应关系</a:t>
            </a:r>
          </a:p>
        </p:txBody>
      </p:sp>
      <p:sp>
        <p:nvSpPr>
          <p:cNvPr id="43" name="Text Box 5"/>
          <p:cNvSpPr txBox="1">
            <a:spLocks noChangeArrowheads="1"/>
          </p:cNvSpPr>
          <p:nvPr/>
        </p:nvSpPr>
        <p:spPr bwMode="auto">
          <a:xfrm>
            <a:off x="0" y="381000"/>
            <a:ext cx="3962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8.1.3  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图的同构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-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练习</a:t>
            </a:r>
          </a:p>
        </p:txBody>
      </p:sp>
      <p:pic>
        <p:nvPicPr>
          <p:cNvPr id="44" name="Picture 5" descr="STATBAR"/>
          <p:cNvPicPr preferRelativeResize="0">
            <a:picLocks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791369"/>
            <a:ext cx="8551168" cy="46831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0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50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50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50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50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50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05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05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558" grpId="0" animBg="1"/>
      <p:bldP spid="150568" grpId="0" animBg="1"/>
      <p:bldP spid="150569" grpId="0" animBg="1"/>
      <p:bldP spid="150570" grpId="0" animBg="1"/>
      <p:bldP spid="150571" grpId="0" animBg="1"/>
      <p:bldP spid="150572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0" name="Text Box 4"/>
          <p:cNvSpPr txBox="1">
            <a:spLocks noChangeArrowheads="1"/>
          </p:cNvSpPr>
          <p:nvPr/>
        </p:nvSpPr>
        <p:spPr bwMode="auto">
          <a:xfrm>
            <a:off x="914400" y="2362200"/>
            <a:ext cx="7848600" cy="833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/>
            <a:r>
              <a:rPr lang="en-US" altLang="zh-CN" sz="4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§8.2  </a:t>
            </a:r>
            <a:r>
              <a:rPr lang="zh-CN" altLang="en-US" sz="4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通路、回路与连通图</a:t>
            </a:r>
          </a:p>
        </p:txBody>
      </p:sp>
      <p:sp>
        <p:nvSpPr>
          <p:cNvPr id="5" name="爆炸形 2 4"/>
          <p:cNvSpPr/>
          <p:nvPr/>
        </p:nvSpPr>
        <p:spPr bwMode="auto">
          <a:xfrm>
            <a:off x="3810000" y="3352800"/>
            <a:ext cx="2362200" cy="1752600"/>
          </a:xfrm>
          <a:prstGeom prst="irregularSeal2">
            <a:avLst/>
          </a:prstGeom>
          <a:gradFill>
            <a:gsLst>
              <a:gs pos="0">
                <a:srgbClr val="A603AB"/>
              </a:gs>
              <a:gs pos="21001">
                <a:srgbClr val="0819FB"/>
              </a:gs>
              <a:gs pos="35001">
                <a:srgbClr val="1A8D48"/>
              </a:gs>
              <a:gs pos="52000">
                <a:srgbClr val="FFFF00"/>
              </a:gs>
              <a:gs pos="73000">
                <a:srgbClr val="EE3F17"/>
              </a:gs>
              <a:gs pos="88000">
                <a:srgbClr val="E81766"/>
              </a:gs>
              <a:gs pos="100000">
                <a:srgbClr val="A603AB"/>
              </a:gs>
            </a:gsLst>
            <a:lin ang="5400000" scaled="0"/>
          </a:gra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5" name="Text Box 5"/>
          <p:cNvSpPr txBox="1">
            <a:spLocks noChangeArrowheads="1"/>
          </p:cNvSpPr>
          <p:nvPr/>
        </p:nvSpPr>
        <p:spPr bwMode="auto">
          <a:xfrm>
            <a:off x="152400" y="403225"/>
            <a:ext cx="1752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zh-CN" altLang="en-US" sz="2000" b="1" dirty="0">
                <a:solidFill>
                  <a:srgbClr val="0000FF"/>
                </a:solidFill>
                <a:ea typeface="隶书" pitchFamily="49" charset="-122"/>
                <a:cs typeface="Times New Roman" pitchFamily="18" charset="0"/>
              </a:rPr>
              <a:t>通路</a:t>
            </a:r>
            <a:r>
              <a:rPr lang="en-US" altLang="zh-CN" sz="2000" b="1" dirty="0">
                <a:solidFill>
                  <a:srgbClr val="0000FF"/>
                </a:solidFill>
                <a:ea typeface="隶书" pitchFamily="49" charset="-122"/>
                <a:cs typeface="Times New Roman" pitchFamily="18" charset="0"/>
              </a:rPr>
              <a:t>-</a:t>
            </a:r>
            <a:r>
              <a:rPr lang="zh-CN" altLang="en-US" sz="2000" b="1" dirty="0">
                <a:solidFill>
                  <a:srgbClr val="0000FF"/>
                </a:solidFill>
                <a:ea typeface="隶书" pitchFamily="49" charset="-122"/>
                <a:cs typeface="Times New Roman" pitchFamily="18" charset="0"/>
              </a:rPr>
              <a:t>例题</a:t>
            </a:r>
          </a:p>
        </p:txBody>
      </p:sp>
      <p:sp>
        <p:nvSpPr>
          <p:cNvPr id="51208" name="Oval 8"/>
          <p:cNvSpPr>
            <a:spLocks noChangeArrowheads="1"/>
          </p:cNvSpPr>
          <p:nvPr/>
        </p:nvSpPr>
        <p:spPr bwMode="auto">
          <a:xfrm>
            <a:off x="2942260" y="2901462"/>
            <a:ext cx="209466" cy="187569"/>
          </a:xfrm>
          <a:prstGeom prst="ellipse">
            <a:avLst/>
          </a:prstGeom>
          <a:solidFill>
            <a:srgbClr val="008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51210" name="Text Box 10"/>
          <p:cNvSpPr txBox="1">
            <a:spLocks noChangeArrowheads="1"/>
          </p:cNvSpPr>
          <p:nvPr/>
        </p:nvSpPr>
        <p:spPr bwMode="auto">
          <a:xfrm>
            <a:off x="3123193" y="1266092"/>
            <a:ext cx="335646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2400" b="1">
                <a:solidFill>
                  <a:srgbClr val="C00000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51211" name="Text Box 11"/>
          <p:cNvSpPr txBox="1">
            <a:spLocks noChangeArrowheads="1"/>
          </p:cNvSpPr>
          <p:nvPr/>
        </p:nvSpPr>
        <p:spPr bwMode="auto">
          <a:xfrm>
            <a:off x="3123193" y="2790092"/>
            <a:ext cx="335646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2400" b="1" dirty="0">
                <a:solidFill>
                  <a:srgbClr val="C00000"/>
                </a:solidFill>
                <a:latin typeface="Times New Roman" pitchFamily="18" charset="0"/>
              </a:rPr>
              <a:t>3</a:t>
            </a:r>
          </a:p>
        </p:txBody>
      </p:sp>
      <p:sp>
        <p:nvSpPr>
          <p:cNvPr id="51212" name="Text Box 12"/>
          <p:cNvSpPr txBox="1">
            <a:spLocks noChangeArrowheads="1"/>
          </p:cNvSpPr>
          <p:nvPr/>
        </p:nvSpPr>
        <p:spPr bwMode="auto">
          <a:xfrm>
            <a:off x="684793" y="2713892"/>
            <a:ext cx="335646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2400" b="1" dirty="0">
                <a:solidFill>
                  <a:srgbClr val="C00000"/>
                </a:solidFill>
                <a:latin typeface="Times New Roman" pitchFamily="18" charset="0"/>
              </a:rPr>
              <a:t>4</a:t>
            </a:r>
          </a:p>
        </p:txBody>
      </p:sp>
      <p:sp>
        <p:nvSpPr>
          <p:cNvPr id="51213" name="Text Box 13"/>
          <p:cNvSpPr txBox="1">
            <a:spLocks noChangeArrowheads="1"/>
          </p:cNvSpPr>
          <p:nvPr/>
        </p:nvSpPr>
        <p:spPr bwMode="auto">
          <a:xfrm>
            <a:off x="808324" y="1037492"/>
            <a:ext cx="335646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2400" b="1" dirty="0">
                <a:solidFill>
                  <a:srgbClr val="C0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51214" name="Oval 14"/>
          <p:cNvSpPr>
            <a:spLocks noChangeArrowheads="1"/>
          </p:cNvSpPr>
          <p:nvPr/>
        </p:nvSpPr>
        <p:spPr bwMode="auto">
          <a:xfrm>
            <a:off x="2942260" y="1400908"/>
            <a:ext cx="209466" cy="187569"/>
          </a:xfrm>
          <a:prstGeom prst="ellipse">
            <a:avLst/>
          </a:prstGeom>
          <a:solidFill>
            <a:srgbClr val="008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51215" name="Oval 15"/>
          <p:cNvSpPr>
            <a:spLocks noChangeArrowheads="1"/>
          </p:cNvSpPr>
          <p:nvPr/>
        </p:nvSpPr>
        <p:spPr bwMode="auto">
          <a:xfrm>
            <a:off x="952332" y="2901462"/>
            <a:ext cx="209466" cy="187569"/>
          </a:xfrm>
          <a:prstGeom prst="ellipse">
            <a:avLst/>
          </a:prstGeom>
          <a:solidFill>
            <a:srgbClr val="008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51216" name="Oval 16"/>
          <p:cNvSpPr>
            <a:spLocks noChangeArrowheads="1"/>
          </p:cNvSpPr>
          <p:nvPr/>
        </p:nvSpPr>
        <p:spPr bwMode="auto">
          <a:xfrm>
            <a:off x="952332" y="1494692"/>
            <a:ext cx="209466" cy="187569"/>
          </a:xfrm>
          <a:prstGeom prst="ellipse">
            <a:avLst/>
          </a:prstGeom>
          <a:solidFill>
            <a:srgbClr val="008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51219" name="Line 19"/>
          <p:cNvSpPr>
            <a:spLocks noChangeShapeType="1"/>
          </p:cNvSpPr>
          <p:nvPr/>
        </p:nvSpPr>
        <p:spPr bwMode="auto">
          <a:xfrm flipH="1">
            <a:off x="1161798" y="1494692"/>
            <a:ext cx="1780462" cy="0"/>
          </a:xfrm>
          <a:prstGeom prst="line">
            <a:avLst/>
          </a:prstGeom>
          <a:noFill/>
          <a:ln w="5397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51220" name="Line 20"/>
          <p:cNvSpPr>
            <a:spLocks noChangeShapeType="1"/>
          </p:cNvSpPr>
          <p:nvPr/>
        </p:nvSpPr>
        <p:spPr bwMode="auto">
          <a:xfrm>
            <a:off x="1057065" y="1682262"/>
            <a:ext cx="0" cy="1219200"/>
          </a:xfrm>
          <a:prstGeom prst="line">
            <a:avLst/>
          </a:prstGeom>
          <a:noFill/>
          <a:ln w="5397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51221" name="Line 21"/>
          <p:cNvSpPr>
            <a:spLocks noChangeShapeType="1"/>
          </p:cNvSpPr>
          <p:nvPr/>
        </p:nvSpPr>
        <p:spPr bwMode="auto">
          <a:xfrm>
            <a:off x="1161798" y="2995246"/>
            <a:ext cx="1780462" cy="0"/>
          </a:xfrm>
          <a:prstGeom prst="line">
            <a:avLst/>
          </a:prstGeom>
          <a:noFill/>
          <a:ln w="5397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51222" name="Line 22"/>
          <p:cNvSpPr>
            <a:spLocks noChangeShapeType="1"/>
          </p:cNvSpPr>
          <p:nvPr/>
        </p:nvSpPr>
        <p:spPr bwMode="auto">
          <a:xfrm flipV="1">
            <a:off x="3046993" y="1588477"/>
            <a:ext cx="0" cy="1312985"/>
          </a:xfrm>
          <a:prstGeom prst="line">
            <a:avLst/>
          </a:prstGeom>
          <a:noFill/>
          <a:ln w="5397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51225" name="Line 25"/>
          <p:cNvSpPr>
            <a:spLocks noChangeShapeType="1"/>
          </p:cNvSpPr>
          <p:nvPr/>
        </p:nvSpPr>
        <p:spPr bwMode="auto">
          <a:xfrm>
            <a:off x="742866" y="1119554"/>
            <a:ext cx="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51232" name="Text Box 32"/>
          <p:cNvSpPr txBox="1">
            <a:spLocks noChangeArrowheads="1"/>
          </p:cNvSpPr>
          <p:nvPr/>
        </p:nvSpPr>
        <p:spPr bwMode="auto">
          <a:xfrm>
            <a:off x="4114800" y="3200400"/>
            <a:ext cx="2528887" cy="586957"/>
          </a:xfrm>
          <a:prstGeom prst="rect">
            <a:avLst/>
          </a:prstGeom>
          <a:gradFill>
            <a:gsLst>
              <a:gs pos="0">
                <a:srgbClr val="FC9FCB"/>
              </a:gs>
              <a:gs pos="13000">
                <a:srgbClr val="F8B049"/>
              </a:gs>
              <a:gs pos="21001">
                <a:srgbClr val="F8B049"/>
              </a:gs>
              <a:gs pos="63000">
                <a:srgbClr val="FEE7F2"/>
              </a:gs>
              <a:gs pos="67000">
                <a:srgbClr val="F952A0"/>
              </a:gs>
              <a:gs pos="69000">
                <a:srgbClr val="C50849"/>
              </a:gs>
              <a:gs pos="82001">
                <a:srgbClr val="B43E85"/>
              </a:gs>
              <a:gs pos="100000">
                <a:srgbClr val="F8B049"/>
              </a:gs>
            </a:gsLst>
            <a:lin ang="5400000" scaled="0"/>
          </a:gradFill>
          <a:ln>
            <a:noFill/>
          </a:ln>
          <a:effectLst/>
          <a:extLst/>
        </p:spPr>
        <p:txBody>
          <a:bodyPr lIns="90000" tIns="46800" rIns="90000" bIns="46800">
            <a:spAutoFit/>
          </a:bodyPr>
          <a:lstStyle/>
          <a:p>
            <a:pPr algn="l"/>
            <a:r>
              <a:rPr lang="en-US" altLang="zh-CN" sz="32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1,e2,4,e3,3</a:t>
            </a:r>
          </a:p>
        </p:txBody>
      </p:sp>
      <p:sp>
        <p:nvSpPr>
          <p:cNvPr id="51237" name="Text Box 37"/>
          <p:cNvSpPr txBox="1">
            <a:spLocks noChangeArrowheads="1"/>
          </p:cNvSpPr>
          <p:nvPr/>
        </p:nvSpPr>
        <p:spPr bwMode="auto">
          <a:xfrm>
            <a:off x="4191000" y="1066800"/>
            <a:ext cx="1250156" cy="783934"/>
          </a:xfrm>
          <a:prstGeom prst="rect">
            <a:avLst/>
          </a:prstGeom>
          <a:pattFill prst="pct75">
            <a:fgClr>
              <a:schemeClr val="accent1">
                <a:lumMod val="75000"/>
              </a:schemeClr>
            </a:fgClr>
            <a:bgClr>
              <a:schemeClr val="bg1"/>
            </a:bgClr>
          </a:pattFill>
          <a:ln>
            <a:noFill/>
          </a:ln>
          <a:effectLst/>
          <a:extLst/>
        </p:spPr>
        <p:txBody>
          <a:bodyPr wrap="square" lIns="90000" tIns="46800" rIns="90000" bIns="46800">
            <a:spAutoFit/>
          </a:bodyPr>
          <a:lstStyle/>
          <a:p>
            <a:pPr algn="l">
              <a:lnSpc>
                <a:spcPct val="140000"/>
              </a:lnSpc>
            </a:pPr>
            <a:r>
              <a:rPr lang="en-US" altLang="zh-CN" sz="3200" b="1" dirty="0">
                <a:solidFill>
                  <a:srgbClr val="0000FF"/>
                </a:solidFill>
                <a:latin typeface="Times New Roman" pitchFamily="18" charset="0"/>
              </a:rPr>
              <a:t>1,4,3</a:t>
            </a:r>
          </a:p>
        </p:txBody>
      </p:sp>
      <p:sp>
        <p:nvSpPr>
          <p:cNvPr id="51247" name="Rectangle 47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51256" name="Rectangle 56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cxnSp>
        <p:nvCxnSpPr>
          <p:cNvPr id="6" name="直接箭头连接符 5"/>
          <p:cNvCxnSpPr>
            <a:stCxn id="51208" idx="2"/>
            <a:endCxn id="51216" idx="6"/>
          </p:cNvCxnSpPr>
          <p:nvPr/>
        </p:nvCxnSpPr>
        <p:spPr bwMode="auto">
          <a:xfrm flipH="1" flipV="1">
            <a:off x="1161798" y="1588477"/>
            <a:ext cx="1780462" cy="1406770"/>
          </a:xfrm>
          <a:prstGeom prst="straightConnector1">
            <a:avLst/>
          </a:prstGeom>
          <a:solidFill>
            <a:srgbClr val="00FF00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TextBox 7"/>
          <p:cNvSpPr txBox="1"/>
          <p:nvPr/>
        </p:nvSpPr>
        <p:spPr>
          <a:xfrm>
            <a:off x="1836160" y="1078468"/>
            <a:ext cx="4748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e1</a:t>
            </a:r>
            <a:endParaRPr lang="zh-CN" altLang="en-US" sz="24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92768" y="2069068"/>
            <a:ext cx="4748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e2</a:t>
            </a:r>
            <a:endParaRPr lang="zh-CN" altLang="en-US" sz="24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964368" y="3059668"/>
            <a:ext cx="4748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e3</a:t>
            </a:r>
            <a:endParaRPr lang="zh-CN" altLang="en-US" sz="24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047221" y="2145268"/>
            <a:ext cx="4748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e4</a:t>
            </a:r>
            <a:endParaRPr lang="zh-CN" altLang="en-US" sz="24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964368" y="1981200"/>
            <a:ext cx="4748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e5</a:t>
            </a:r>
            <a:endParaRPr lang="zh-CN" altLang="en-US" sz="24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Text Box 32"/>
          <p:cNvSpPr txBox="1">
            <a:spLocks noChangeArrowheads="1"/>
          </p:cNvSpPr>
          <p:nvPr/>
        </p:nvSpPr>
        <p:spPr bwMode="auto">
          <a:xfrm>
            <a:off x="4176713" y="2209800"/>
            <a:ext cx="1462087" cy="586957"/>
          </a:xfrm>
          <a:prstGeom prst="rect">
            <a:avLst/>
          </a:prstGeom>
          <a:solidFill>
            <a:srgbClr val="99FF66"/>
          </a:solidFill>
          <a:ln>
            <a:noFill/>
          </a:ln>
          <a:effectLst/>
          <a:extLst/>
        </p:spPr>
        <p:txBody>
          <a:bodyPr wrap="square" lIns="90000" tIns="46800" rIns="90000" bIns="46800">
            <a:spAutoFit/>
          </a:bodyPr>
          <a:lstStyle/>
          <a:p>
            <a:pPr algn="l"/>
            <a:r>
              <a:rPr lang="en-US" altLang="zh-CN" sz="3200" b="1" dirty="0">
                <a:latin typeface="Times New Roman" pitchFamily="18" charset="0"/>
              </a:rPr>
              <a:t>e2, e3</a:t>
            </a:r>
          </a:p>
        </p:txBody>
      </p:sp>
      <p:sp>
        <p:nvSpPr>
          <p:cNvPr id="50" name="AutoShape 12"/>
          <p:cNvSpPr>
            <a:spLocks noChangeArrowheads="1"/>
          </p:cNvSpPr>
          <p:nvPr/>
        </p:nvSpPr>
        <p:spPr bwMode="auto">
          <a:xfrm>
            <a:off x="3810000" y="4495800"/>
            <a:ext cx="1066800" cy="762000"/>
          </a:xfrm>
          <a:prstGeom prst="wedgeRoundRectCallout">
            <a:avLst>
              <a:gd name="adj1" fmla="val -7144"/>
              <a:gd name="adj2" fmla="val -147500"/>
              <a:gd name="adj3" fmla="val 16667"/>
            </a:avLst>
          </a:prstGeom>
          <a:solidFill>
            <a:srgbClr val="FFFF99"/>
          </a:solidFill>
          <a:ln w="22225" algn="ctr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r>
              <a:rPr lang="zh-CN" altLang="en-US" sz="2400" b="1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起点</a:t>
            </a:r>
          </a:p>
        </p:txBody>
      </p:sp>
      <p:sp>
        <p:nvSpPr>
          <p:cNvPr id="51" name="AutoShape 13"/>
          <p:cNvSpPr>
            <a:spLocks noChangeArrowheads="1"/>
          </p:cNvSpPr>
          <p:nvPr/>
        </p:nvSpPr>
        <p:spPr bwMode="auto">
          <a:xfrm>
            <a:off x="5638800" y="4495800"/>
            <a:ext cx="1066800" cy="762000"/>
          </a:xfrm>
          <a:prstGeom prst="wedgeRoundRectCallout">
            <a:avLst>
              <a:gd name="adj1" fmla="val -24108"/>
              <a:gd name="adj2" fmla="val -151250"/>
              <a:gd name="adj3" fmla="val 16667"/>
            </a:avLst>
          </a:prstGeom>
          <a:solidFill>
            <a:srgbClr val="FFFF99"/>
          </a:solidFill>
          <a:ln w="22225" algn="ctr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r>
              <a:rPr lang="zh-CN" altLang="en-US" sz="2400" b="1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终点</a:t>
            </a:r>
          </a:p>
        </p:txBody>
      </p:sp>
      <p:sp>
        <p:nvSpPr>
          <p:cNvPr id="53" name="AutoShape 18"/>
          <p:cNvSpPr>
            <a:spLocks noChangeArrowheads="1"/>
          </p:cNvSpPr>
          <p:nvPr/>
        </p:nvSpPr>
        <p:spPr bwMode="auto">
          <a:xfrm>
            <a:off x="7391400" y="2362200"/>
            <a:ext cx="1066800" cy="762000"/>
          </a:xfrm>
          <a:prstGeom prst="wedgeRoundRectCallout">
            <a:avLst>
              <a:gd name="adj1" fmla="val -236608"/>
              <a:gd name="adj2" fmla="val -40000"/>
              <a:gd name="adj3" fmla="val 16667"/>
            </a:avLst>
          </a:prstGeom>
          <a:solidFill>
            <a:srgbClr val="FFFF99"/>
          </a:solidFill>
          <a:ln w="22225" algn="ctr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r>
              <a:rPr lang="zh-CN" altLang="en-US" sz="2400" b="1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长度</a:t>
            </a:r>
          </a:p>
        </p:txBody>
      </p:sp>
      <p:pic>
        <p:nvPicPr>
          <p:cNvPr id="32" name="Picture 5" descr="STATBAR"/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791369"/>
            <a:ext cx="8551168" cy="46831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56017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5120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2000" fill="hold"/>
                                        <p:tgtEl>
                                          <p:spTgt spid="512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4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2" dur="500" fill="hold"/>
                                        <p:tgtEl>
                                          <p:spTgt spid="5120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3" dur="500" fill="hold"/>
                                        <p:tgtEl>
                                          <p:spTgt spid="5120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4" dur="500" fill="hold"/>
                                        <p:tgtEl>
                                          <p:spTgt spid="5120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5120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4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7" dur="500" fill="hold"/>
                                        <p:tgtEl>
                                          <p:spTgt spid="512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8" dur="500" fill="hold"/>
                                        <p:tgtEl>
                                          <p:spTgt spid="512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9" dur="500" fill="hold"/>
                                        <p:tgtEl>
                                          <p:spTgt spid="512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512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12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12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12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1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51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8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2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3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4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8" grpId="0" animBg="1"/>
      <p:bldP spid="51208" grpId="1" animBg="1"/>
      <p:bldP spid="51216" grpId="0" animBg="1"/>
      <p:bldP spid="51216" grpId="1" animBg="1"/>
      <p:bldP spid="51232" grpId="0" animBg="1"/>
      <p:bldP spid="51237" grpId="0" animBg="1"/>
      <p:bldP spid="49" grpId="0" animBg="1"/>
      <p:bldP spid="50" grpId="0" animBg="1"/>
      <p:bldP spid="50" grpId="1" animBg="1"/>
      <p:bldP spid="51" grpId="0" animBg="1"/>
      <p:bldP spid="51" grpId="1" animBg="1"/>
      <p:bldP spid="5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0" name="Text Box 6"/>
          <p:cNvSpPr txBox="1">
            <a:spLocks noChangeArrowheads="1"/>
          </p:cNvSpPr>
          <p:nvPr/>
        </p:nvSpPr>
        <p:spPr bwMode="auto">
          <a:xfrm>
            <a:off x="1219200" y="2667000"/>
            <a:ext cx="68580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sz="54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§8.1 </a:t>
            </a:r>
            <a:r>
              <a:rPr lang="zh-CN" altLang="en-US" sz="54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图的基本概念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62" name="Oval 10"/>
          <p:cNvSpPr>
            <a:spLocks noChangeArrowheads="1"/>
          </p:cNvSpPr>
          <p:nvPr/>
        </p:nvSpPr>
        <p:spPr bwMode="auto">
          <a:xfrm>
            <a:off x="5943600" y="1219200"/>
            <a:ext cx="914400" cy="1066800"/>
          </a:xfrm>
          <a:prstGeom prst="ellipse">
            <a:avLst/>
          </a:prstGeom>
          <a:solidFill>
            <a:srgbClr val="00FF00"/>
          </a:solidFill>
          <a:ln w="22225" algn="ctr">
            <a:solidFill>
              <a:srgbClr val="FF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151560" name="Oval 8"/>
          <p:cNvSpPr>
            <a:spLocks noChangeArrowheads="1"/>
          </p:cNvSpPr>
          <p:nvPr/>
        </p:nvSpPr>
        <p:spPr bwMode="auto">
          <a:xfrm>
            <a:off x="2057400" y="1219200"/>
            <a:ext cx="762000" cy="1066800"/>
          </a:xfrm>
          <a:prstGeom prst="ellipse">
            <a:avLst/>
          </a:prstGeom>
          <a:solidFill>
            <a:srgbClr val="00FF00"/>
          </a:solidFill>
          <a:ln w="22225" algn="ctr">
            <a:solidFill>
              <a:srgbClr val="FF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151557" name="Text Box 5"/>
          <p:cNvSpPr txBox="1">
            <a:spLocks noChangeArrowheads="1"/>
          </p:cNvSpPr>
          <p:nvPr/>
        </p:nvSpPr>
        <p:spPr bwMode="auto">
          <a:xfrm>
            <a:off x="220663" y="441325"/>
            <a:ext cx="16081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zh-CN" altLang="en-US" sz="20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通路</a:t>
            </a:r>
          </a:p>
        </p:txBody>
      </p:sp>
      <p:sp>
        <p:nvSpPr>
          <p:cNvPr id="151559" name="Rectangle 7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51564" name="AutoShape 12"/>
          <p:cNvSpPr>
            <a:spLocks noChangeArrowheads="1"/>
          </p:cNvSpPr>
          <p:nvPr/>
        </p:nvSpPr>
        <p:spPr bwMode="auto">
          <a:xfrm>
            <a:off x="2133600" y="3048000"/>
            <a:ext cx="1066800" cy="762000"/>
          </a:xfrm>
          <a:prstGeom prst="wedgeRoundRectCallout">
            <a:avLst>
              <a:gd name="adj1" fmla="val -7144"/>
              <a:gd name="adj2" fmla="val -147500"/>
              <a:gd name="adj3" fmla="val 16667"/>
            </a:avLst>
          </a:prstGeom>
          <a:solidFill>
            <a:srgbClr val="FFFF99"/>
          </a:solidFill>
          <a:ln w="22225" algn="ctr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r>
              <a:rPr lang="zh-CN" altLang="en-US" sz="24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起点</a:t>
            </a:r>
          </a:p>
        </p:txBody>
      </p:sp>
      <p:sp>
        <p:nvSpPr>
          <p:cNvPr id="151565" name="AutoShape 13"/>
          <p:cNvSpPr>
            <a:spLocks noChangeArrowheads="1"/>
          </p:cNvSpPr>
          <p:nvPr/>
        </p:nvSpPr>
        <p:spPr bwMode="auto">
          <a:xfrm>
            <a:off x="6553200" y="2895600"/>
            <a:ext cx="1066800" cy="762000"/>
          </a:xfrm>
          <a:prstGeom prst="wedgeRoundRectCallout">
            <a:avLst>
              <a:gd name="adj1" fmla="val -88394"/>
              <a:gd name="adj2" fmla="val -182500"/>
              <a:gd name="adj3" fmla="val 16667"/>
            </a:avLst>
          </a:prstGeom>
          <a:solidFill>
            <a:srgbClr val="FFFF99"/>
          </a:solidFill>
          <a:ln w="22225" algn="ctr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r>
              <a:rPr lang="zh-CN" altLang="en-US" sz="2400" b="1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终点</a:t>
            </a:r>
          </a:p>
        </p:txBody>
      </p:sp>
      <p:sp>
        <p:nvSpPr>
          <p:cNvPr id="151567" name="Rectangle 15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51569" name="Rectangle 17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112786" y="1404523"/>
                <a:ext cx="560724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3600" b="1" i="1" smtClean="0">
                        <a:latin typeface="Cambria Math"/>
                      </a:rPr>
                      <m:t>𝑷</m:t>
                    </m:r>
                    <m:r>
                      <a:rPr lang="en-US" altLang="zh-CN" sz="3600" b="1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CN" sz="3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600" b="1" i="1" smtClean="0"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altLang="zh-CN" sz="3600" b="1" i="1" smtClean="0">
                            <a:latin typeface="Cambria Math"/>
                          </a:rPr>
                          <m:t>𝟎</m:t>
                        </m:r>
                      </m:sub>
                    </m:sSub>
                    <m:r>
                      <a:rPr lang="en-US" altLang="zh-CN" sz="3600" b="1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CN" sz="36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600" b="1" i="1" smtClean="0">
                            <a:latin typeface="Cambria Math"/>
                          </a:rPr>
                          <m:t>𝒆</m:t>
                        </m:r>
                      </m:e>
                      <m:sub>
                        <m:r>
                          <a:rPr lang="en-US" altLang="zh-CN" sz="3600" b="1" i="1" smtClean="0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altLang="zh-CN" sz="3600" b="1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CN" sz="36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600" b="1" i="1"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altLang="zh-CN" sz="3600" b="1" i="1" smtClean="0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altLang="zh-CN" sz="3600" b="1" i="1" smtClean="0">
                        <a:latin typeface="Cambria Math"/>
                      </a:rPr>
                      <m:t>,</m:t>
                    </m:r>
                  </m:oMath>
                </a14:m>
                <a:r>
                  <a:rPr lang="en-US" altLang="zh-CN" sz="36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6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600" b="1" i="1">
                            <a:latin typeface="Cambria Math"/>
                          </a:rPr>
                          <m:t>𝒆</m:t>
                        </m:r>
                      </m:e>
                      <m:sub>
                        <m:r>
                          <a:rPr lang="en-US" altLang="zh-CN" sz="3600" b="1" i="1" smtClean="0"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altLang="zh-CN" sz="3600" b="1" i="1">
                        <a:latin typeface="Cambria Math"/>
                      </a:rPr>
                      <m:t>,</m:t>
                    </m:r>
                    <m:r>
                      <a:rPr lang="en-US" altLang="zh-CN" sz="3600" b="1" i="1" smtClean="0">
                        <a:latin typeface="Cambria Math"/>
                        <a:ea typeface="Cambria Math"/>
                      </a:rPr>
                      <m:t>⋯,</m:t>
                    </m:r>
                    <m:sSub>
                      <m:sSubPr>
                        <m:ctrlPr>
                          <a:rPr lang="en-US" altLang="zh-CN" sz="3600" b="1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zh-CN" sz="3600" b="1" i="1" smtClean="0">
                            <a:latin typeface="Cambria Math"/>
                            <a:ea typeface="Cambria Math"/>
                          </a:rPr>
                          <m:t>𝒆</m:t>
                        </m:r>
                      </m:e>
                      <m:sub>
                        <m:r>
                          <a:rPr lang="en-US" altLang="zh-CN" sz="3600" b="1" i="1" smtClean="0">
                            <a:latin typeface="Cambria Math"/>
                            <a:ea typeface="Cambria Math"/>
                          </a:rPr>
                          <m:t>𝒏</m:t>
                        </m:r>
                      </m:sub>
                    </m:sSub>
                    <m:r>
                      <a:rPr lang="en-US" altLang="zh-CN" sz="3600" b="1" i="1" smtClean="0">
                        <a:latin typeface="Cambria Math"/>
                        <a:ea typeface="Cambria Math"/>
                      </a:rPr>
                      <m:t>,</m:t>
                    </m:r>
                    <m:sSub>
                      <m:sSubPr>
                        <m:ctrlPr>
                          <a:rPr lang="en-US" altLang="zh-CN" sz="36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600" b="1" i="1"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altLang="zh-CN" sz="3600" b="1" i="1" smtClean="0"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endParaRPr lang="zh-CN" altLang="en-US" sz="3600" b="1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2786" y="1404523"/>
                <a:ext cx="5607241" cy="64633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AutoShape 19"/>
          <p:cNvSpPr>
            <a:spLocks noChangeArrowheads="1"/>
          </p:cNvSpPr>
          <p:nvPr/>
        </p:nvSpPr>
        <p:spPr bwMode="auto">
          <a:xfrm>
            <a:off x="6781800" y="4572000"/>
            <a:ext cx="1371600" cy="914400"/>
          </a:xfrm>
          <a:prstGeom prst="cloudCallout">
            <a:avLst>
              <a:gd name="adj1" fmla="val -35117"/>
              <a:gd name="adj2" fmla="val -148787"/>
            </a:avLst>
          </a:prstGeom>
          <a:gradFill>
            <a:gsLst>
              <a:gs pos="0">
                <a:srgbClr val="FF3399"/>
              </a:gs>
              <a:gs pos="25000">
                <a:srgbClr val="FF6633"/>
              </a:gs>
              <a:gs pos="50000">
                <a:srgbClr val="FFFF00"/>
              </a:gs>
              <a:gs pos="75000">
                <a:srgbClr val="01A78F"/>
              </a:gs>
              <a:gs pos="100000">
                <a:srgbClr val="3366FF"/>
              </a:gs>
            </a:gsLst>
            <a:lin ang="5400000" scaled="0"/>
          </a:gradFill>
          <a:ln w="22225">
            <a:solidFill>
              <a:srgbClr val="800000"/>
            </a:solidFill>
            <a:round/>
            <a:headEnd/>
            <a:tailEnd/>
          </a:ln>
          <a:effectLst/>
          <a:extLst/>
        </p:spPr>
        <p:txBody>
          <a:bodyPr lIns="90000" tIns="46800" rIns="90000" bIns="46800" anchor="ctr"/>
          <a:lstStyle/>
          <a:p>
            <a:r>
              <a:rPr lang="zh-CN" altLang="en-US" sz="280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回路</a:t>
            </a:r>
          </a:p>
        </p:txBody>
      </p:sp>
      <p:pic>
        <p:nvPicPr>
          <p:cNvPr id="14" name="Picture 5" descr="STATBAR"/>
          <p:cNvPicPr preferRelativeResize="0"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791369"/>
            <a:ext cx="8551168" cy="46831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1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1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51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51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8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6" dur="2000" fill="hold"/>
                                        <p:tgtEl>
                                          <p:spTgt spid="15156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7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8" dur="2000" fill="hold"/>
                                        <p:tgtEl>
                                          <p:spTgt spid="15156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562" grpId="0" animBg="1"/>
      <p:bldP spid="151560" grpId="0" animBg="1"/>
      <p:bldP spid="151564" grpId="0" animBg="1"/>
      <p:bldP spid="151564" grpId="1" animBg="1"/>
      <p:bldP spid="151565" grpId="0" animBg="1"/>
      <p:bldP spid="151565" grpId="1" animBg="1"/>
      <p:bldP spid="20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30" name="Text Box 6"/>
          <p:cNvSpPr txBox="1">
            <a:spLocks noChangeArrowheads="1"/>
          </p:cNvSpPr>
          <p:nvPr/>
        </p:nvSpPr>
        <p:spPr bwMode="auto">
          <a:xfrm>
            <a:off x="304800" y="3657600"/>
            <a:ext cx="8458200" cy="817562"/>
          </a:xfrm>
          <a:prstGeom prst="rect">
            <a:avLst/>
          </a:prstGeom>
          <a:solidFill>
            <a:srgbClr val="CCFFCC"/>
          </a:solidFill>
          <a:ln w="19050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45000"/>
              </a:lnSpc>
            </a:pPr>
            <a:r>
              <a:rPr lang="zh-CN" altLang="en-US" sz="32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若通路中的所有边互不相同称为</a:t>
            </a:r>
            <a:r>
              <a:rPr lang="zh-CN" altLang="en-US" sz="32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简单</a:t>
            </a:r>
            <a:r>
              <a:rPr lang="zh-CN" altLang="en-US" sz="32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通路。</a:t>
            </a:r>
          </a:p>
        </p:txBody>
      </p:sp>
      <p:sp>
        <p:nvSpPr>
          <p:cNvPr id="52231" name="Text Box 7"/>
          <p:cNvSpPr txBox="1">
            <a:spLocks noChangeArrowheads="1"/>
          </p:cNvSpPr>
          <p:nvPr/>
        </p:nvSpPr>
        <p:spPr bwMode="auto">
          <a:xfrm>
            <a:off x="228600" y="4572000"/>
            <a:ext cx="8382000" cy="598487"/>
          </a:xfrm>
          <a:prstGeom prst="rect">
            <a:avLst/>
          </a:prstGeom>
          <a:solidFill>
            <a:srgbClr val="CCFFCC"/>
          </a:solidFill>
          <a:ln w="19050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/>
            <a:r>
              <a:rPr lang="zh-CN" altLang="en-US" sz="3200" b="1">
                <a:latin typeface="华文楷体" panose="02010600040101010101" pitchFamily="2" charset="-122"/>
                <a:ea typeface="华文楷体" panose="02010600040101010101" pitchFamily="2" charset="-122"/>
              </a:rPr>
              <a:t>若通路中的所有顶点互不相同称为</a:t>
            </a:r>
            <a:r>
              <a:rPr lang="zh-CN" altLang="en-US" sz="3200" b="1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基本</a:t>
            </a:r>
            <a:r>
              <a:rPr lang="zh-CN" altLang="en-US" sz="3200" b="1">
                <a:latin typeface="华文楷体" panose="02010600040101010101" pitchFamily="2" charset="-122"/>
                <a:ea typeface="华文楷体" panose="02010600040101010101" pitchFamily="2" charset="-122"/>
              </a:rPr>
              <a:t>通路。</a:t>
            </a:r>
          </a:p>
        </p:txBody>
      </p:sp>
      <p:sp>
        <p:nvSpPr>
          <p:cNvPr id="52233" name="Text Box 9"/>
          <p:cNvSpPr txBox="1">
            <a:spLocks noChangeArrowheads="1"/>
          </p:cNvSpPr>
          <p:nvPr/>
        </p:nvSpPr>
        <p:spPr bwMode="auto">
          <a:xfrm>
            <a:off x="4467225" y="1371600"/>
            <a:ext cx="333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2400" b="1">
                <a:solidFill>
                  <a:srgbClr val="0033CC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52234" name="Text Box 10"/>
          <p:cNvSpPr txBox="1">
            <a:spLocks noChangeArrowheads="1"/>
          </p:cNvSpPr>
          <p:nvPr/>
        </p:nvSpPr>
        <p:spPr bwMode="auto">
          <a:xfrm>
            <a:off x="4495800" y="2819400"/>
            <a:ext cx="333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2400" b="1">
                <a:solidFill>
                  <a:srgbClr val="0033CC"/>
                </a:solidFill>
                <a:latin typeface="Times New Roman" pitchFamily="18" charset="0"/>
              </a:rPr>
              <a:t>3</a:t>
            </a:r>
          </a:p>
        </p:txBody>
      </p:sp>
      <p:sp>
        <p:nvSpPr>
          <p:cNvPr id="52235" name="Text Box 11"/>
          <p:cNvSpPr txBox="1">
            <a:spLocks noChangeArrowheads="1"/>
          </p:cNvSpPr>
          <p:nvPr/>
        </p:nvSpPr>
        <p:spPr bwMode="auto">
          <a:xfrm>
            <a:off x="2867025" y="1295400"/>
            <a:ext cx="333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2400" b="1">
                <a:solidFill>
                  <a:srgbClr val="0033CC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52236" name="Oval 12"/>
          <p:cNvSpPr>
            <a:spLocks noChangeArrowheads="1"/>
          </p:cNvSpPr>
          <p:nvPr/>
        </p:nvSpPr>
        <p:spPr bwMode="auto">
          <a:xfrm>
            <a:off x="4419600" y="1752600"/>
            <a:ext cx="152400" cy="152400"/>
          </a:xfrm>
          <a:prstGeom prst="ellipse">
            <a:avLst/>
          </a:prstGeom>
          <a:solidFill>
            <a:srgbClr val="008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52237" name="Oval 13"/>
          <p:cNvSpPr>
            <a:spLocks noChangeArrowheads="1"/>
          </p:cNvSpPr>
          <p:nvPr/>
        </p:nvSpPr>
        <p:spPr bwMode="auto">
          <a:xfrm>
            <a:off x="2971800" y="2971800"/>
            <a:ext cx="152400" cy="152400"/>
          </a:xfrm>
          <a:prstGeom prst="ellipse">
            <a:avLst/>
          </a:prstGeom>
          <a:solidFill>
            <a:srgbClr val="008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52238" name="Oval 14"/>
          <p:cNvSpPr>
            <a:spLocks noChangeArrowheads="1"/>
          </p:cNvSpPr>
          <p:nvPr/>
        </p:nvSpPr>
        <p:spPr bwMode="auto">
          <a:xfrm>
            <a:off x="2971800" y="1828800"/>
            <a:ext cx="152400" cy="152400"/>
          </a:xfrm>
          <a:prstGeom prst="ellipse">
            <a:avLst/>
          </a:prstGeom>
          <a:solidFill>
            <a:srgbClr val="008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52239" name="Line 15"/>
          <p:cNvSpPr>
            <a:spLocks noChangeShapeType="1"/>
          </p:cNvSpPr>
          <p:nvPr/>
        </p:nvSpPr>
        <p:spPr bwMode="auto">
          <a:xfrm flipV="1">
            <a:off x="3124200" y="1828800"/>
            <a:ext cx="1295400" cy="11430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52240" name="Line 16"/>
          <p:cNvSpPr>
            <a:spLocks noChangeShapeType="1"/>
          </p:cNvSpPr>
          <p:nvPr/>
        </p:nvSpPr>
        <p:spPr bwMode="auto">
          <a:xfrm>
            <a:off x="3124200" y="1905000"/>
            <a:ext cx="1295400" cy="10668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 type="none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52241" name="Line 17"/>
          <p:cNvSpPr>
            <a:spLocks noChangeShapeType="1"/>
          </p:cNvSpPr>
          <p:nvPr/>
        </p:nvSpPr>
        <p:spPr bwMode="auto">
          <a:xfrm flipH="1">
            <a:off x="3124200" y="1828800"/>
            <a:ext cx="12954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52242" name="Line 18"/>
          <p:cNvSpPr>
            <a:spLocks noChangeShapeType="1"/>
          </p:cNvSpPr>
          <p:nvPr/>
        </p:nvSpPr>
        <p:spPr bwMode="auto">
          <a:xfrm>
            <a:off x="3048000" y="1981200"/>
            <a:ext cx="0" cy="9906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52243" name="Line 19"/>
          <p:cNvSpPr>
            <a:spLocks noChangeShapeType="1"/>
          </p:cNvSpPr>
          <p:nvPr/>
        </p:nvSpPr>
        <p:spPr bwMode="auto">
          <a:xfrm>
            <a:off x="3124200" y="3048000"/>
            <a:ext cx="12954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52244" name="Line 20"/>
          <p:cNvSpPr>
            <a:spLocks noChangeShapeType="1"/>
          </p:cNvSpPr>
          <p:nvPr/>
        </p:nvSpPr>
        <p:spPr bwMode="auto">
          <a:xfrm flipV="1">
            <a:off x="4495800" y="1905000"/>
            <a:ext cx="0" cy="10668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52245" name="Oval 21"/>
          <p:cNvSpPr>
            <a:spLocks noChangeArrowheads="1"/>
          </p:cNvSpPr>
          <p:nvPr/>
        </p:nvSpPr>
        <p:spPr bwMode="auto">
          <a:xfrm>
            <a:off x="2667000" y="1541463"/>
            <a:ext cx="304800" cy="500062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52246" name="Line 22"/>
          <p:cNvSpPr>
            <a:spLocks noChangeShapeType="1"/>
          </p:cNvSpPr>
          <p:nvPr/>
        </p:nvSpPr>
        <p:spPr bwMode="auto">
          <a:xfrm>
            <a:off x="2667000" y="1752600"/>
            <a:ext cx="0" cy="762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52247" name="Line 23"/>
          <p:cNvSpPr>
            <a:spLocks noChangeShapeType="1"/>
          </p:cNvSpPr>
          <p:nvPr/>
        </p:nvSpPr>
        <p:spPr bwMode="auto">
          <a:xfrm>
            <a:off x="3733800" y="1295400"/>
            <a:ext cx="762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52248" name="Line 24"/>
          <p:cNvSpPr>
            <a:spLocks noChangeShapeType="1"/>
          </p:cNvSpPr>
          <p:nvPr/>
        </p:nvSpPr>
        <p:spPr bwMode="auto">
          <a:xfrm>
            <a:off x="4648200" y="2438400"/>
            <a:ext cx="0" cy="762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52249" name="Line 25"/>
          <p:cNvSpPr>
            <a:spLocks noChangeShapeType="1"/>
          </p:cNvSpPr>
          <p:nvPr/>
        </p:nvSpPr>
        <p:spPr bwMode="auto">
          <a:xfrm flipH="1">
            <a:off x="3733800" y="3581400"/>
            <a:ext cx="762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52250" name="Line 26"/>
          <p:cNvSpPr>
            <a:spLocks noChangeShapeType="1"/>
          </p:cNvSpPr>
          <p:nvPr/>
        </p:nvSpPr>
        <p:spPr bwMode="auto">
          <a:xfrm flipV="1">
            <a:off x="2895600" y="2362200"/>
            <a:ext cx="0" cy="1524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52251" name="Oval 27"/>
          <p:cNvSpPr>
            <a:spLocks noChangeArrowheads="1"/>
          </p:cNvSpPr>
          <p:nvPr/>
        </p:nvSpPr>
        <p:spPr bwMode="auto">
          <a:xfrm>
            <a:off x="2895600" y="1295400"/>
            <a:ext cx="1752600" cy="2286000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52252" name="Oval 28"/>
          <p:cNvSpPr>
            <a:spLocks noChangeArrowheads="1"/>
          </p:cNvSpPr>
          <p:nvPr/>
        </p:nvSpPr>
        <p:spPr bwMode="auto">
          <a:xfrm>
            <a:off x="4419600" y="2971800"/>
            <a:ext cx="152400" cy="152400"/>
          </a:xfrm>
          <a:prstGeom prst="ellipse">
            <a:avLst/>
          </a:prstGeom>
          <a:solidFill>
            <a:srgbClr val="008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52253" name="Text Box 29"/>
          <p:cNvSpPr txBox="1">
            <a:spLocks noChangeArrowheads="1"/>
          </p:cNvSpPr>
          <p:nvPr/>
        </p:nvSpPr>
        <p:spPr bwMode="auto">
          <a:xfrm>
            <a:off x="4953000" y="1066800"/>
            <a:ext cx="3367087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/>
            <a:r>
              <a:rPr lang="en-US" altLang="zh-CN" sz="3200" b="1" dirty="0">
                <a:latin typeface="Times New Roman" pitchFamily="18" charset="0"/>
              </a:rPr>
              <a:t>P</a:t>
            </a:r>
            <a:r>
              <a:rPr lang="en-US" altLang="zh-CN" sz="3200" b="1" dirty="0">
                <a:latin typeface="Times New Roman" pitchFamily="18" charset="0"/>
                <a:sym typeface="Wingdings" pitchFamily="2" charset="2"/>
              </a:rPr>
              <a:t>:1,2,4,1,3</a:t>
            </a:r>
            <a:endParaRPr lang="en-US" altLang="zh-CN" sz="3200" b="1" dirty="0">
              <a:latin typeface="Times New Roman" pitchFamily="18" charset="0"/>
            </a:endParaRPr>
          </a:p>
        </p:txBody>
      </p:sp>
      <p:sp>
        <p:nvSpPr>
          <p:cNvPr id="52254" name="Text Box 30"/>
          <p:cNvSpPr txBox="1">
            <a:spLocks noChangeArrowheads="1"/>
          </p:cNvSpPr>
          <p:nvPr/>
        </p:nvSpPr>
        <p:spPr bwMode="auto">
          <a:xfrm>
            <a:off x="2667000" y="2860675"/>
            <a:ext cx="333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2400" b="1">
                <a:solidFill>
                  <a:srgbClr val="0000FF"/>
                </a:solidFill>
                <a:latin typeface="Times New Roman" pitchFamily="18" charset="0"/>
              </a:rPr>
              <a:t>4</a:t>
            </a:r>
          </a:p>
        </p:txBody>
      </p:sp>
      <p:sp>
        <p:nvSpPr>
          <p:cNvPr id="52255" name="Text Box 31"/>
          <p:cNvSpPr txBox="1">
            <a:spLocks noChangeArrowheads="1"/>
          </p:cNvSpPr>
          <p:nvPr/>
        </p:nvSpPr>
        <p:spPr bwMode="auto">
          <a:xfrm>
            <a:off x="4876800" y="1828800"/>
            <a:ext cx="336708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/>
            <a:r>
              <a:rPr lang="en-US" altLang="zh-CN" sz="3200" b="1" dirty="0">
                <a:latin typeface="Times New Roman" pitchFamily="18" charset="0"/>
              </a:rPr>
              <a:t>Q</a:t>
            </a:r>
            <a:r>
              <a:rPr lang="en-US" altLang="zh-CN" sz="3200" b="1" dirty="0">
                <a:latin typeface="Times New Roman" pitchFamily="18" charset="0"/>
                <a:sym typeface="Wingdings" pitchFamily="2" charset="2"/>
              </a:rPr>
              <a:t>:1,2,4,3</a:t>
            </a:r>
            <a:endParaRPr lang="en-US" altLang="zh-CN" sz="3200" b="1" dirty="0">
              <a:latin typeface="Times New Roman" pitchFamily="18" charset="0"/>
            </a:endParaRPr>
          </a:p>
        </p:txBody>
      </p:sp>
      <p:grpSp>
        <p:nvGrpSpPr>
          <p:cNvPr id="52259" name="Group 35"/>
          <p:cNvGrpSpPr>
            <a:grpSpLocks/>
          </p:cNvGrpSpPr>
          <p:nvPr/>
        </p:nvGrpSpPr>
        <p:grpSpPr bwMode="auto">
          <a:xfrm>
            <a:off x="1447800" y="5257800"/>
            <a:ext cx="6477000" cy="758824"/>
            <a:chOff x="1248" y="3475"/>
            <a:chExt cx="3792" cy="478"/>
          </a:xfrm>
        </p:grpSpPr>
        <p:sp>
          <p:nvSpPr>
            <p:cNvPr id="52256" name="Text Box 32"/>
            <p:cNvSpPr txBox="1">
              <a:spLocks noChangeArrowheads="1"/>
            </p:cNvSpPr>
            <p:nvPr/>
          </p:nvSpPr>
          <p:spPr bwMode="auto">
            <a:xfrm>
              <a:off x="1248" y="3475"/>
              <a:ext cx="1142" cy="3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algn="l"/>
              <a:r>
                <a:rPr lang="zh-CN" altLang="en-US" sz="3200" b="1" dirty="0">
                  <a:solidFill>
                    <a:srgbClr val="0000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基本通路</a:t>
              </a:r>
            </a:p>
          </p:txBody>
        </p:sp>
        <p:sp>
          <p:nvSpPr>
            <p:cNvPr id="52257" name="AutoShape 33"/>
            <p:cNvSpPr>
              <a:spLocks noChangeArrowheads="1"/>
            </p:cNvSpPr>
            <p:nvPr/>
          </p:nvSpPr>
          <p:spPr bwMode="auto">
            <a:xfrm>
              <a:off x="2400" y="3488"/>
              <a:ext cx="967" cy="465"/>
            </a:xfrm>
            <a:prstGeom prst="rightArrow">
              <a:avLst>
                <a:gd name="adj1" fmla="val 50000"/>
                <a:gd name="adj2" fmla="val 58113"/>
              </a:avLst>
            </a:prstGeom>
            <a:solidFill>
              <a:srgbClr val="FFFF00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zh-CN" b="1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52258" name="Text Box 34"/>
            <p:cNvSpPr txBox="1">
              <a:spLocks noChangeArrowheads="1"/>
            </p:cNvSpPr>
            <p:nvPr/>
          </p:nvSpPr>
          <p:spPr bwMode="auto">
            <a:xfrm>
              <a:off x="3360" y="3499"/>
              <a:ext cx="1680" cy="3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algn="l"/>
              <a:r>
                <a:rPr lang="zh-CN" altLang="en-US" sz="3200" b="1">
                  <a:solidFill>
                    <a:srgbClr val="FF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简单通路</a:t>
              </a:r>
            </a:p>
          </p:txBody>
        </p:sp>
      </p:grpSp>
      <p:sp>
        <p:nvSpPr>
          <p:cNvPr id="52260" name="Text Box 36"/>
          <p:cNvSpPr txBox="1">
            <a:spLocks noChangeArrowheads="1"/>
          </p:cNvSpPr>
          <p:nvPr/>
        </p:nvSpPr>
        <p:spPr bwMode="auto">
          <a:xfrm>
            <a:off x="136525" y="385762"/>
            <a:ext cx="3216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2000" b="1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特殊</a:t>
            </a:r>
            <a:r>
              <a:rPr lang="zh-CN" altLang="en-US" sz="20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通路</a:t>
            </a:r>
          </a:p>
        </p:txBody>
      </p:sp>
      <p:sp>
        <p:nvSpPr>
          <p:cNvPr id="2" name="圆角矩形标注 1"/>
          <p:cNvSpPr/>
          <p:nvPr/>
        </p:nvSpPr>
        <p:spPr bwMode="auto">
          <a:xfrm>
            <a:off x="7315200" y="2971800"/>
            <a:ext cx="1876132" cy="649399"/>
          </a:xfrm>
          <a:prstGeom prst="wedgeRoundRectCallout">
            <a:avLst>
              <a:gd name="adj1" fmla="val -19934"/>
              <a:gd name="adj2" fmla="val 112832"/>
              <a:gd name="adj3" fmla="val 16667"/>
            </a:avLst>
          </a:prstGeom>
          <a:solidFill>
            <a:schemeClr val="accent6">
              <a:lumMod val="25000"/>
              <a:lumOff val="75000"/>
            </a:schemeClr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32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复杂通路</a:t>
            </a:r>
          </a:p>
        </p:txBody>
      </p:sp>
      <p:sp>
        <p:nvSpPr>
          <p:cNvPr id="36" name="Text Box 42"/>
          <p:cNvSpPr txBox="1">
            <a:spLocks noChangeArrowheads="1"/>
          </p:cNvSpPr>
          <p:nvPr/>
        </p:nvSpPr>
        <p:spPr bwMode="auto">
          <a:xfrm>
            <a:off x="4953000" y="2620963"/>
            <a:ext cx="1828800" cy="579437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/>
        </p:spPr>
        <p:txBody>
          <a:bodyPr lIns="90000" tIns="46800" rIns="90000" bIns="46800">
            <a:spAutoFit/>
          </a:bodyPr>
          <a:lstStyle/>
          <a:p>
            <a:pPr algn="l"/>
            <a:r>
              <a:rPr lang="en-US" altLang="zh-CN" sz="3200" b="1" dirty="0">
                <a:latin typeface="Times New Roman" pitchFamily="18" charset="0"/>
              </a:rPr>
              <a:t>R</a:t>
            </a:r>
            <a:r>
              <a:rPr lang="en-US" altLang="zh-CN" sz="3200" b="1" dirty="0">
                <a:latin typeface="Times New Roman" pitchFamily="18" charset="0"/>
                <a:sym typeface="Wingdings" pitchFamily="2" charset="2"/>
              </a:rPr>
              <a:t>:1,2,4,3</a:t>
            </a:r>
            <a:endParaRPr lang="en-US" altLang="zh-CN" sz="3200" b="1" dirty="0">
              <a:latin typeface="Times New Roman" pitchFamily="18" charset="0"/>
            </a:endParaRPr>
          </a:p>
        </p:txBody>
      </p:sp>
      <p:sp>
        <p:nvSpPr>
          <p:cNvPr id="37" name="AutoShape 43"/>
          <p:cNvSpPr>
            <a:spLocks noChangeArrowheads="1"/>
          </p:cNvSpPr>
          <p:nvPr/>
        </p:nvSpPr>
        <p:spPr bwMode="auto">
          <a:xfrm>
            <a:off x="7315200" y="1905000"/>
            <a:ext cx="1219200" cy="914400"/>
          </a:xfrm>
          <a:prstGeom prst="wedgeEllipseCallout">
            <a:avLst>
              <a:gd name="adj1" fmla="val -117968"/>
              <a:gd name="adj2" fmla="val 60593"/>
            </a:avLst>
          </a:prstGeom>
          <a:solidFill>
            <a:srgbClr val="FFFF00"/>
          </a:solidFill>
          <a:ln w="22225" algn="ctr">
            <a:solidFill>
              <a:srgbClr val="FF0000"/>
            </a:solidFill>
            <a:miter lim="800000"/>
            <a:headEnd/>
            <a:tailEnd/>
          </a:ln>
          <a:effectLst/>
          <a:extLst/>
        </p:spPr>
        <p:txBody>
          <a:bodyPr lIns="90000" tIns="46800" rIns="90000" bIns="46800" anchor="ctr"/>
          <a:lstStyle/>
          <a:p>
            <a:r>
              <a:rPr lang="zh-CN" altLang="en-US" sz="2800">
                <a:ea typeface="华文行楷" pitchFamily="2" charset="-122"/>
              </a:rPr>
              <a:t>完备</a:t>
            </a:r>
          </a:p>
        </p:txBody>
      </p:sp>
      <p:pic>
        <p:nvPicPr>
          <p:cNvPr id="38" name="Picture 5" descr="STATBAR"/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791369"/>
            <a:ext cx="8551168" cy="46831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2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2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52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52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22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22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30" grpId="0" animBg="1"/>
      <p:bldP spid="52231" grpId="0" animBg="1"/>
      <p:bldP spid="52253" grpId="0"/>
      <p:bldP spid="52255" grpId="0"/>
      <p:bldP spid="2" grpId="0" animBg="1"/>
      <p:bldP spid="36" grpId="0" animBg="1"/>
      <p:bldP spid="37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32" name="Text Box 8"/>
          <p:cNvSpPr txBox="1">
            <a:spLocks noChangeArrowheads="1"/>
          </p:cNvSpPr>
          <p:nvPr/>
        </p:nvSpPr>
        <p:spPr bwMode="auto">
          <a:xfrm>
            <a:off x="4467225" y="1371600"/>
            <a:ext cx="333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2400" b="1">
                <a:solidFill>
                  <a:srgbClr val="0033CC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77833" name="Text Box 9"/>
          <p:cNvSpPr txBox="1">
            <a:spLocks noChangeArrowheads="1"/>
          </p:cNvSpPr>
          <p:nvPr/>
        </p:nvSpPr>
        <p:spPr bwMode="auto">
          <a:xfrm>
            <a:off x="4495800" y="2819400"/>
            <a:ext cx="333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2400" b="1">
                <a:solidFill>
                  <a:srgbClr val="0033CC"/>
                </a:solidFill>
                <a:latin typeface="Times New Roman" pitchFamily="18" charset="0"/>
              </a:rPr>
              <a:t>3</a:t>
            </a:r>
          </a:p>
        </p:txBody>
      </p:sp>
      <p:sp>
        <p:nvSpPr>
          <p:cNvPr id="77834" name="Text Box 10"/>
          <p:cNvSpPr txBox="1">
            <a:spLocks noChangeArrowheads="1"/>
          </p:cNvSpPr>
          <p:nvPr/>
        </p:nvSpPr>
        <p:spPr bwMode="auto">
          <a:xfrm>
            <a:off x="2867025" y="1295400"/>
            <a:ext cx="333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2400" b="1">
                <a:solidFill>
                  <a:srgbClr val="0033CC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77835" name="Oval 11"/>
          <p:cNvSpPr>
            <a:spLocks noChangeArrowheads="1"/>
          </p:cNvSpPr>
          <p:nvPr/>
        </p:nvSpPr>
        <p:spPr bwMode="auto">
          <a:xfrm>
            <a:off x="4419600" y="1752600"/>
            <a:ext cx="152400" cy="152400"/>
          </a:xfrm>
          <a:prstGeom prst="ellipse">
            <a:avLst/>
          </a:prstGeom>
          <a:solidFill>
            <a:srgbClr val="008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77836" name="Oval 12"/>
          <p:cNvSpPr>
            <a:spLocks noChangeArrowheads="1"/>
          </p:cNvSpPr>
          <p:nvPr/>
        </p:nvSpPr>
        <p:spPr bwMode="auto">
          <a:xfrm>
            <a:off x="2971800" y="2971800"/>
            <a:ext cx="152400" cy="152400"/>
          </a:xfrm>
          <a:prstGeom prst="ellipse">
            <a:avLst/>
          </a:prstGeom>
          <a:solidFill>
            <a:srgbClr val="008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77837" name="Oval 13"/>
          <p:cNvSpPr>
            <a:spLocks noChangeArrowheads="1"/>
          </p:cNvSpPr>
          <p:nvPr/>
        </p:nvSpPr>
        <p:spPr bwMode="auto">
          <a:xfrm>
            <a:off x="2971800" y="1828800"/>
            <a:ext cx="152400" cy="152400"/>
          </a:xfrm>
          <a:prstGeom prst="ellipse">
            <a:avLst/>
          </a:prstGeom>
          <a:solidFill>
            <a:srgbClr val="008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77838" name="Line 14"/>
          <p:cNvSpPr>
            <a:spLocks noChangeShapeType="1"/>
          </p:cNvSpPr>
          <p:nvPr/>
        </p:nvSpPr>
        <p:spPr bwMode="auto">
          <a:xfrm flipV="1">
            <a:off x="3124200" y="1828800"/>
            <a:ext cx="1295400" cy="11430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 type="triangle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77839" name="Line 15"/>
          <p:cNvSpPr>
            <a:spLocks noChangeShapeType="1"/>
          </p:cNvSpPr>
          <p:nvPr/>
        </p:nvSpPr>
        <p:spPr bwMode="auto">
          <a:xfrm>
            <a:off x="3124200" y="1905000"/>
            <a:ext cx="1295400" cy="10668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 type="triangle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77840" name="Line 16"/>
          <p:cNvSpPr>
            <a:spLocks noChangeShapeType="1"/>
          </p:cNvSpPr>
          <p:nvPr/>
        </p:nvSpPr>
        <p:spPr bwMode="auto">
          <a:xfrm flipH="1">
            <a:off x="3124200" y="1828800"/>
            <a:ext cx="12954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77841" name="Line 17"/>
          <p:cNvSpPr>
            <a:spLocks noChangeShapeType="1"/>
          </p:cNvSpPr>
          <p:nvPr/>
        </p:nvSpPr>
        <p:spPr bwMode="auto">
          <a:xfrm>
            <a:off x="3048000" y="1981200"/>
            <a:ext cx="0" cy="9906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77842" name="Line 18"/>
          <p:cNvSpPr>
            <a:spLocks noChangeShapeType="1"/>
          </p:cNvSpPr>
          <p:nvPr/>
        </p:nvSpPr>
        <p:spPr bwMode="auto">
          <a:xfrm>
            <a:off x="3124200" y="3048000"/>
            <a:ext cx="12954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77843" name="Line 19"/>
          <p:cNvSpPr>
            <a:spLocks noChangeShapeType="1"/>
          </p:cNvSpPr>
          <p:nvPr/>
        </p:nvSpPr>
        <p:spPr bwMode="auto">
          <a:xfrm flipV="1">
            <a:off x="4495800" y="1905000"/>
            <a:ext cx="0" cy="10668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77844" name="Oval 20"/>
          <p:cNvSpPr>
            <a:spLocks noChangeArrowheads="1"/>
          </p:cNvSpPr>
          <p:nvPr/>
        </p:nvSpPr>
        <p:spPr bwMode="auto">
          <a:xfrm>
            <a:off x="2667000" y="1541463"/>
            <a:ext cx="304800" cy="500062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77845" name="Line 21"/>
          <p:cNvSpPr>
            <a:spLocks noChangeShapeType="1"/>
          </p:cNvSpPr>
          <p:nvPr/>
        </p:nvSpPr>
        <p:spPr bwMode="auto">
          <a:xfrm>
            <a:off x="2667000" y="1752600"/>
            <a:ext cx="0" cy="762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77846" name="Line 22"/>
          <p:cNvSpPr>
            <a:spLocks noChangeShapeType="1"/>
          </p:cNvSpPr>
          <p:nvPr/>
        </p:nvSpPr>
        <p:spPr bwMode="auto">
          <a:xfrm>
            <a:off x="3733800" y="1295400"/>
            <a:ext cx="762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77847" name="Line 23"/>
          <p:cNvSpPr>
            <a:spLocks noChangeShapeType="1"/>
          </p:cNvSpPr>
          <p:nvPr/>
        </p:nvSpPr>
        <p:spPr bwMode="auto">
          <a:xfrm>
            <a:off x="4648200" y="2438400"/>
            <a:ext cx="0" cy="762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77848" name="Line 24"/>
          <p:cNvSpPr>
            <a:spLocks noChangeShapeType="1"/>
          </p:cNvSpPr>
          <p:nvPr/>
        </p:nvSpPr>
        <p:spPr bwMode="auto">
          <a:xfrm flipH="1">
            <a:off x="3733800" y="3581400"/>
            <a:ext cx="762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77849" name="Line 25"/>
          <p:cNvSpPr>
            <a:spLocks noChangeShapeType="1"/>
          </p:cNvSpPr>
          <p:nvPr/>
        </p:nvSpPr>
        <p:spPr bwMode="auto">
          <a:xfrm flipV="1">
            <a:off x="2895600" y="2362200"/>
            <a:ext cx="0" cy="1524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77850" name="Oval 26"/>
          <p:cNvSpPr>
            <a:spLocks noChangeArrowheads="1"/>
          </p:cNvSpPr>
          <p:nvPr/>
        </p:nvSpPr>
        <p:spPr bwMode="auto">
          <a:xfrm>
            <a:off x="2895600" y="1295400"/>
            <a:ext cx="1752600" cy="2286000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77851" name="Oval 27"/>
          <p:cNvSpPr>
            <a:spLocks noChangeArrowheads="1"/>
          </p:cNvSpPr>
          <p:nvPr/>
        </p:nvSpPr>
        <p:spPr bwMode="auto">
          <a:xfrm>
            <a:off x="4419600" y="2971800"/>
            <a:ext cx="152400" cy="152400"/>
          </a:xfrm>
          <a:prstGeom prst="ellipse">
            <a:avLst/>
          </a:prstGeom>
          <a:solidFill>
            <a:srgbClr val="008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77852" name="Text Box 28"/>
          <p:cNvSpPr txBox="1">
            <a:spLocks noChangeArrowheads="1"/>
          </p:cNvSpPr>
          <p:nvPr/>
        </p:nvSpPr>
        <p:spPr bwMode="auto">
          <a:xfrm>
            <a:off x="5395913" y="1255713"/>
            <a:ext cx="336708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/>
            <a:r>
              <a:rPr lang="en-US" altLang="zh-CN" sz="3200" b="1">
                <a:latin typeface="Times New Roman" pitchFamily="18" charset="0"/>
              </a:rPr>
              <a:t>P</a:t>
            </a:r>
            <a:r>
              <a:rPr lang="en-US" altLang="zh-CN" sz="3200" b="1">
                <a:latin typeface="Times New Roman" pitchFamily="18" charset="0"/>
                <a:sym typeface="Wingdings" pitchFamily="2" charset="2"/>
              </a:rPr>
              <a:t>:1,2,3,2,1</a:t>
            </a:r>
            <a:endParaRPr lang="en-US" altLang="zh-CN" sz="3200" b="1">
              <a:latin typeface="Times New Roman" pitchFamily="18" charset="0"/>
            </a:endParaRPr>
          </a:p>
        </p:txBody>
      </p:sp>
      <p:sp>
        <p:nvSpPr>
          <p:cNvPr id="77853" name="Text Box 29"/>
          <p:cNvSpPr txBox="1">
            <a:spLocks noChangeArrowheads="1"/>
          </p:cNvSpPr>
          <p:nvPr/>
        </p:nvSpPr>
        <p:spPr bwMode="auto">
          <a:xfrm>
            <a:off x="2667000" y="2860675"/>
            <a:ext cx="333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2400" b="1">
                <a:solidFill>
                  <a:srgbClr val="0000FF"/>
                </a:solidFill>
                <a:latin typeface="Times New Roman" pitchFamily="18" charset="0"/>
              </a:rPr>
              <a:t>4</a:t>
            </a:r>
          </a:p>
        </p:txBody>
      </p:sp>
      <p:sp>
        <p:nvSpPr>
          <p:cNvPr id="77854" name="Text Box 30"/>
          <p:cNvSpPr txBox="1">
            <a:spLocks noChangeArrowheads="1"/>
          </p:cNvSpPr>
          <p:nvPr/>
        </p:nvSpPr>
        <p:spPr bwMode="auto">
          <a:xfrm>
            <a:off x="5257800" y="2057400"/>
            <a:ext cx="33670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/>
            <a:r>
              <a:rPr lang="en-US" altLang="zh-CN" sz="3200" b="1">
                <a:latin typeface="Times New Roman" pitchFamily="18" charset="0"/>
              </a:rPr>
              <a:t>Q</a:t>
            </a:r>
            <a:r>
              <a:rPr lang="en-US" altLang="zh-CN" sz="3200" b="1">
                <a:latin typeface="Times New Roman" pitchFamily="18" charset="0"/>
                <a:sym typeface="Wingdings" pitchFamily="2" charset="2"/>
              </a:rPr>
              <a:t>:1,2,4,3,1</a:t>
            </a:r>
            <a:endParaRPr lang="en-US" altLang="zh-CN" sz="3200" b="1">
              <a:latin typeface="Times New Roman" pitchFamily="18" charset="0"/>
            </a:endParaRPr>
          </a:p>
        </p:txBody>
      </p:sp>
      <p:sp>
        <p:nvSpPr>
          <p:cNvPr id="77864" name="Text Box 40"/>
          <p:cNvSpPr txBox="1">
            <a:spLocks noChangeArrowheads="1"/>
          </p:cNvSpPr>
          <p:nvPr/>
        </p:nvSpPr>
        <p:spPr bwMode="auto">
          <a:xfrm>
            <a:off x="228600" y="403225"/>
            <a:ext cx="2133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zh-CN" altLang="en-US" sz="20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特殊回路</a:t>
            </a:r>
          </a:p>
        </p:txBody>
      </p:sp>
      <p:sp>
        <p:nvSpPr>
          <p:cNvPr id="77865" name="Text Box 41"/>
          <p:cNvSpPr txBox="1">
            <a:spLocks noChangeArrowheads="1"/>
          </p:cNvSpPr>
          <p:nvPr/>
        </p:nvSpPr>
        <p:spPr bwMode="auto">
          <a:xfrm>
            <a:off x="453044" y="3657600"/>
            <a:ext cx="8081356" cy="2033506"/>
          </a:xfrm>
          <a:prstGeom prst="rect">
            <a:avLst/>
          </a:prstGeom>
          <a:solidFill>
            <a:srgbClr val="CCFFCC"/>
          </a:solidFill>
          <a:ln w="22225" algn="ctr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800" b="1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基本回路</a:t>
            </a:r>
            <a:r>
              <a:rPr lang="en-US" altLang="zh-CN" sz="2800" b="1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zh-CN" altLang="en-US" sz="2800" b="1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环</a:t>
            </a:r>
            <a:r>
              <a:rPr lang="en-US" altLang="zh-CN" sz="2800" b="1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  <a:r>
              <a:rPr lang="zh-CN" altLang="en-US" sz="2800" b="1">
                <a:latin typeface="华文楷体" panose="02010600040101010101" pitchFamily="2" charset="-122"/>
                <a:ea typeface="华文楷体" panose="02010600040101010101" pitchFamily="2" charset="-122"/>
              </a:rPr>
              <a:t>：若回路长度大于等于</a:t>
            </a:r>
            <a:r>
              <a:rPr lang="en-US" altLang="zh-CN" sz="2800" b="1"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r>
              <a:rPr lang="zh-CN" altLang="en-US" sz="2800" b="1">
                <a:latin typeface="华文楷体" panose="02010600040101010101" pitchFamily="2" charset="-122"/>
                <a:ea typeface="华文楷体" panose="02010600040101010101" pitchFamily="2" charset="-122"/>
              </a:rPr>
              <a:t>，且所有</a:t>
            </a:r>
          </a:p>
          <a:p>
            <a:pPr algn="l">
              <a:lnSpc>
                <a:spcPct val="150000"/>
              </a:lnSpc>
            </a:pPr>
            <a:r>
              <a:rPr lang="zh-CN" altLang="en-US" sz="2800" b="1">
                <a:latin typeface="华文楷体" panose="02010600040101010101" pitchFamily="2" charset="-122"/>
                <a:ea typeface="华文楷体" panose="02010600040101010101" pitchFamily="2" charset="-122"/>
              </a:rPr>
              <a:t>顶点除了起点和终点是相同点外，没有其他相同顶</a:t>
            </a:r>
          </a:p>
          <a:p>
            <a:pPr algn="l">
              <a:lnSpc>
                <a:spcPct val="150000"/>
              </a:lnSpc>
            </a:pPr>
            <a:r>
              <a:rPr lang="zh-CN" altLang="en-US" sz="2800" b="1">
                <a:latin typeface="华文楷体" panose="02010600040101010101" pitchFamily="2" charset="-122"/>
                <a:ea typeface="华文楷体" panose="02010600040101010101" pitchFamily="2" charset="-122"/>
              </a:rPr>
              <a:t>点在回路中出现。</a:t>
            </a:r>
          </a:p>
        </p:txBody>
      </p:sp>
      <p:sp>
        <p:nvSpPr>
          <p:cNvPr id="2" name="圆角矩形标注 1"/>
          <p:cNvSpPr/>
          <p:nvPr/>
        </p:nvSpPr>
        <p:spPr bwMode="auto">
          <a:xfrm>
            <a:off x="7613672" y="916170"/>
            <a:ext cx="1460455" cy="513191"/>
          </a:xfrm>
          <a:prstGeom prst="wedgeRoundRectCallout">
            <a:avLst>
              <a:gd name="adj1" fmla="val -123023"/>
              <a:gd name="adj2" fmla="val 50914"/>
              <a:gd name="adj3" fmla="val 16667"/>
            </a:avLst>
          </a:prstGeom>
          <a:solidFill>
            <a:srgbClr val="00FF00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4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简单回路</a:t>
            </a:r>
            <a:endParaRPr kumimoji="0" lang="zh-CN" altLang="en-US" sz="24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30" name="Picture 5" descr="STATBAR"/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791369"/>
            <a:ext cx="8551168" cy="46831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7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7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54" grpId="0"/>
      <p:bldP spid="77865" grpId="0" animBg="1"/>
      <p:bldP spid="2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4" name="Oval 6"/>
          <p:cNvSpPr>
            <a:spLocks noChangeArrowheads="1"/>
          </p:cNvSpPr>
          <p:nvPr/>
        </p:nvSpPr>
        <p:spPr bwMode="auto">
          <a:xfrm>
            <a:off x="1524000" y="1143000"/>
            <a:ext cx="152400" cy="152400"/>
          </a:xfrm>
          <a:prstGeom prst="ellipse">
            <a:avLst/>
          </a:prstGeom>
          <a:solidFill>
            <a:srgbClr val="008000"/>
          </a:solidFill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53255" name="Oval 7"/>
          <p:cNvSpPr>
            <a:spLocks noChangeArrowheads="1"/>
          </p:cNvSpPr>
          <p:nvPr/>
        </p:nvSpPr>
        <p:spPr bwMode="auto">
          <a:xfrm>
            <a:off x="609600" y="2133600"/>
            <a:ext cx="152400" cy="152400"/>
          </a:xfrm>
          <a:prstGeom prst="ellipse">
            <a:avLst/>
          </a:prstGeom>
          <a:solidFill>
            <a:srgbClr val="008000"/>
          </a:solidFill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53256" name="Oval 8"/>
          <p:cNvSpPr>
            <a:spLocks noChangeArrowheads="1"/>
          </p:cNvSpPr>
          <p:nvPr/>
        </p:nvSpPr>
        <p:spPr bwMode="auto">
          <a:xfrm>
            <a:off x="2362200" y="2057400"/>
            <a:ext cx="152400" cy="152400"/>
          </a:xfrm>
          <a:prstGeom prst="ellipse">
            <a:avLst/>
          </a:prstGeom>
          <a:solidFill>
            <a:srgbClr val="008000"/>
          </a:solidFill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53258" name="Oval 10"/>
          <p:cNvSpPr>
            <a:spLocks noChangeArrowheads="1"/>
          </p:cNvSpPr>
          <p:nvPr/>
        </p:nvSpPr>
        <p:spPr bwMode="auto">
          <a:xfrm>
            <a:off x="609600" y="3276600"/>
            <a:ext cx="152400" cy="152400"/>
          </a:xfrm>
          <a:prstGeom prst="ellipse">
            <a:avLst/>
          </a:prstGeom>
          <a:solidFill>
            <a:srgbClr val="008000"/>
          </a:solidFill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53260" name="Line 12"/>
          <p:cNvSpPr>
            <a:spLocks noChangeShapeType="1"/>
          </p:cNvSpPr>
          <p:nvPr/>
        </p:nvSpPr>
        <p:spPr bwMode="auto">
          <a:xfrm flipV="1">
            <a:off x="762000" y="1219200"/>
            <a:ext cx="762000" cy="9144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53261" name="Line 13"/>
          <p:cNvSpPr>
            <a:spLocks noChangeShapeType="1"/>
          </p:cNvSpPr>
          <p:nvPr/>
        </p:nvSpPr>
        <p:spPr bwMode="auto">
          <a:xfrm>
            <a:off x="1676400" y="1295400"/>
            <a:ext cx="762000" cy="7620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53262" name="Line 14"/>
          <p:cNvSpPr>
            <a:spLocks noChangeShapeType="1"/>
          </p:cNvSpPr>
          <p:nvPr/>
        </p:nvSpPr>
        <p:spPr bwMode="auto">
          <a:xfrm flipV="1">
            <a:off x="685800" y="2286000"/>
            <a:ext cx="0" cy="9906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53263" name="Line 15"/>
          <p:cNvSpPr>
            <a:spLocks noChangeShapeType="1"/>
          </p:cNvSpPr>
          <p:nvPr/>
        </p:nvSpPr>
        <p:spPr bwMode="auto">
          <a:xfrm flipV="1">
            <a:off x="2438400" y="2209800"/>
            <a:ext cx="0" cy="10668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53265" name="Oval 17"/>
          <p:cNvSpPr>
            <a:spLocks noChangeArrowheads="1"/>
          </p:cNvSpPr>
          <p:nvPr/>
        </p:nvSpPr>
        <p:spPr bwMode="auto">
          <a:xfrm>
            <a:off x="2362200" y="3276600"/>
            <a:ext cx="152400" cy="152400"/>
          </a:xfrm>
          <a:prstGeom prst="ellipse">
            <a:avLst/>
          </a:prstGeom>
          <a:solidFill>
            <a:srgbClr val="008000"/>
          </a:solidFill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53266" name="Line 18"/>
          <p:cNvSpPr>
            <a:spLocks noChangeShapeType="1"/>
          </p:cNvSpPr>
          <p:nvPr/>
        </p:nvSpPr>
        <p:spPr bwMode="auto">
          <a:xfrm flipH="1">
            <a:off x="762000" y="3352800"/>
            <a:ext cx="16002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53267" name="Line 19"/>
          <p:cNvSpPr>
            <a:spLocks noChangeShapeType="1"/>
          </p:cNvSpPr>
          <p:nvPr/>
        </p:nvSpPr>
        <p:spPr bwMode="auto">
          <a:xfrm>
            <a:off x="762000" y="2286000"/>
            <a:ext cx="1600200" cy="9906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53270" name="Line 22"/>
          <p:cNvSpPr>
            <a:spLocks noChangeShapeType="1"/>
          </p:cNvSpPr>
          <p:nvPr/>
        </p:nvSpPr>
        <p:spPr bwMode="auto">
          <a:xfrm>
            <a:off x="762000" y="2133600"/>
            <a:ext cx="16002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53271" name="Line 23"/>
          <p:cNvSpPr>
            <a:spLocks noChangeShapeType="1"/>
          </p:cNvSpPr>
          <p:nvPr/>
        </p:nvSpPr>
        <p:spPr bwMode="auto">
          <a:xfrm flipH="1">
            <a:off x="838200" y="2209800"/>
            <a:ext cx="15240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53272" name="Text Box 24"/>
          <p:cNvSpPr txBox="1">
            <a:spLocks noChangeArrowheads="1"/>
          </p:cNvSpPr>
          <p:nvPr/>
        </p:nvSpPr>
        <p:spPr bwMode="auto">
          <a:xfrm>
            <a:off x="1600200" y="914400"/>
            <a:ext cx="333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2400">
                <a:solidFill>
                  <a:srgbClr val="0000FF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53273" name="Text Box 25"/>
          <p:cNvSpPr txBox="1">
            <a:spLocks noChangeArrowheads="1"/>
          </p:cNvSpPr>
          <p:nvPr/>
        </p:nvSpPr>
        <p:spPr bwMode="auto">
          <a:xfrm>
            <a:off x="381000" y="1946275"/>
            <a:ext cx="333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2400">
                <a:solidFill>
                  <a:srgbClr val="0000FF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53274" name="Text Box 26"/>
          <p:cNvSpPr txBox="1">
            <a:spLocks noChangeArrowheads="1"/>
          </p:cNvSpPr>
          <p:nvPr/>
        </p:nvSpPr>
        <p:spPr bwMode="auto">
          <a:xfrm>
            <a:off x="304800" y="3165475"/>
            <a:ext cx="333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2400">
                <a:solidFill>
                  <a:srgbClr val="0000FF"/>
                </a:solidFill>
                <a:latin typeface="Times New Roman" pitchFamily="18" charset="0"/>
              </a:rPr>
              <a:t>3</a:t>
            </a:r>
          </a:p>
        </p:txBody>
      </p:sp>
      <p:sp>
        <p:nvSpPr>
          <p:cNvPr id="53275" name="Text Box 27"/>
          <p:cNvSpPr txBox="1">
            <a:spLocks noChangeArrowheads="1"/>
          </p:cNvSpPr>
          <p:nvPr/>
        </p:nvSpPr>
        <p:spPr bwMode="auto">
          <a:xfrm>
            <a:off x="2438400" y="3124200"/>
            <a:ext cx="333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2400">
                <a:solidFill>
                  <a:srgbClr val="0000FF"/>
                </a:solidFill>
                <a:latin typeface="Times New Roman" pitchFamily="18" charset="0"/>
              </a:rPr>
              <a:t>4</a:t>
            </a:r>
          </a:p>
        </p:txBody>
      </p:sp>
      <p:sp>
        <p:nvSpPr>
          <p:cNvPr id="53276" name="Text Box 28"/>
          <p:cNvSpPr txBox="1">
            <a:spLocks noChangeArrowheads="1"/>
          </p:cNvSpPr>
          <p:nvPr/>
        </p:nvSpPr>
        <p:spPr bwMode="auto">
          <a:xfrm>
            <a:off x="2486025" y="1870075"/>
            <a:ext cx="333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2400">
                <a:solidFill>
                  <a:srgbClr val="0000FF"/>
                </a:solidFill>
                <a:latin typeface="Times New Roman" pitchFamily="18" charset="0"/>
              </a:rPr>
              <a:t>5</a:t>
            </a:r>
          </a:p>
        </p:txBody>
      </p:sp>
      <p:sp>
        <p:nvSpPr>
          <p:cNvPr id="53277" name="Text Box 29"/>
          <p:cNvSpPr txBox="1">
            <a:spLocks noChangeArrowheads="1"/>
          </p:cNvSpPr>
          <p:nvPr/>
        </p:nvSpPr>
        <p:spPr bwMode="auto">
          <a:xfrm>
            <a:off x="3124200" y="1096963"/>
            <a:ext cx="382428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/>
            <a:r>
              <a:rPr lang="en-US" altLang="zh-CN" sz="3200" b="1">
                <a:latin typeface="Times New Roman" pitchFamily="18" charset="0"/>
              </a:rPr>
              <a:t>(1,5,2,4,5,2,1,5)</a:t>
            </a:r>
          </a:p>
        </p:txBody>
      </p:sp>
      <p:sp>
        <p:nvSpPr>
          <p:cNvPr id="53278" name="Text Box 30"/>
          <p:cNvSpPr txBox="1">
            <a:spLocks noChangeArrowheads="1"/>
          </p:cNvSpPr>
          <p:nvPr/>
        </p:nvSpPr>
        <p:spPr bwMode="auto">
          <a:xfrm>
            <a:off x="6172200" y="990600"/>
            <a:ext cx="1828800" cy="64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/>
            <a:r>
              <a:rPr lang="zh-CN" altLang="en-US" sz="3600" b="1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通路</a:t>
            </a:r>
          </a:p>
        </p:txBody>
      </p:sp>
      <p:sp>
        <p:nvSpPr>
          <p:cNvPr id="53279" name="Text Box 31"/>
          <p:cNvSpPr txBox="1">
            <a:spLocks noChangeArrowheads="1"/>
          </p:cNvSpPr>
          <p:nvPr/>
        </p:nvSpPr>
        <p:spPr bwMode="auto">
          <a:xfrm>
            <a:off x="3124200" y="2011363"/>
            <a:ext cx="382428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/>
            <a:r>
              <a:rPr lang="en-US" altLang="zh-CN" sz="3200" b="1">
                <a:latin typeface="Times New Roman" pitchFamily="18" charset="0"/>
              </a:rPr>
              <a:t>(1,5,2,4,5)</a:t>
            </a:r>
          </a:p>
        </p:txBody>
      </p:sp>
      <p:sp>
        <p:nvSpPr>
          <p:cNvPr id="53280" name="Text Box 32"/>
          <p:cNvSpPr txBox="1">
            <a:spLocks noChangeArrowheads="1"/>
          </p:cNvSpPr>
          <p:nvPr/>
        </p:nvSpPr>
        <p:spPr bwMode="auto">
          <a:xfrm>
            <a:off x="5334000" y="1905000"/>
            <a:ext cx="2743200" cy="64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/>
            <a:r>
              <a:rPr lang="zh-CN" altLang="en-US" sz="3600" b="1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简单通路</a:t>
            </a:r>
          </a:p>
        </p:txBody>
      </p:sp>
      <p:sp>
        <p:nvSpPr>
          <p:cNvPr id="53281" name="Text Box 33"/>
          <p:cNvSpPr txBox="1">
            <a:spLocks noChangeArrowheads="1"/>
          </p:cNvSpPr>
          <p:nvPr/>
        </p:nvSpPr>
        <p:spPr bwMode="auto">
          <a:xfrm>
            <a:off x="3186113" y="2849563"/>
            <a:ext cx="382428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/>
            <a:r>
              <a:rPr lang="en-US" altLang="zh-CN" sz="3200" b="1">
                <a:latin typeface="Times New Roman" pitchFamily="18" charset="0"/>
              </a:rPr>
              <a:t>(1,5,2,4)</a:t>
            </a:r>
          </a:p>
        </p:txBody>
      </p:sp>
      <p:sp>
        <p:nvSpPr>
          <p:cNvPr id="53282" name="Text Box 34"/>
          <p:cNvSpPr txBox="1">
            <a:spLocks noChangeArrowheads="1"/>
          </p:cNvSpPr>
          <p:nvPr/>
        </p:nvSpPr>
        <p:spPr bwMode="auto">
          <a:xfrm>
            <a:off x="5181600" y="2743200"/>
            <a:ext cx="2895600" cy="64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/>
            <a:r>
              <a:rPr lang="zh-CN" altLang="en-US" sz="3600" b="1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基本通路</a:t>
            </a:r>
          </a:p>
        </p:txBody>
      </p:sp>
      <p:sp>
        <p:nvSpPr>
          <p:cNvPr id="53287" name="Text Box 39"/>
          <p:cNvSpPr txBox="1">
            <a:spLocks noChangeArrowheads="1"/>
          </p:cNvSpPr>
          <p:nvPr/>
        </p:nvSpPr>
        <p:spPr bwMode="auto">
          <a:xfrm>
            <a:off x="4329113" y="3778250"/>
            <a:ext cx="245268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/>
            <a:r>
              <a:rPr lang="en-US" altLang="zh-CN" sz="3600" b="1" dirty="0">
                <a:latin typeface="Times New Roman" pitchFamily="18" charset="0"/>
              </a:rPr>
              <a:t>(1,5,2,1)</a:t>
            </a:r>
          </a:p>
        </p:txBody>
      </p:sp>
      <p:sp>
        <p:nvSpPr>
          <p:cNvPr id="53288" name="Text Box 40"/>
          <p:cNvSpPr txBox="1">
            <a:spLocks noChangeArrowheads="1"/>
          </p:cNvSpPr>
          <p:nvPr/>
        </p:nvSpPr>
        <p:spPr bwMode="auto">
          <a:xfrm>
            <a:off x="1433513" y="3886200"/>
            <a:ext cx="2528887" cy="64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pPr algn="l"/>
            <a:r>
              <a:rPr lang="en-US" altLang="zh-CN" sz="3600" b="1">
                <a:latin typeface="Times New Roman" pitchFamily="18" charset="0"/>
              </a:rPr>
              <a:t>(1,5,2,4,3)</a:t>
            </a:r>
          </a:p>
        </p:txBody>
      </p:sp>
      <p:sp>
        <p:nvSpPr>
          <p:cNvPr id="53289" name="AutoShape 41"/>
          <p:cNvSpPr>
            <a:spLocks noChangeArrowheads="1"/>
          </p:cNvSpPr>
          <p:nvPr/>
        </p:nvSpPr>
        <p:spPr bwMode="auto">
          <a:xfrm>
            <a:off x="6172200" y="4686300"/>
            <a:ext cx="2438400" cy="762000"/>
          </a:xfrm>
          <a:prstGeom prst="wedgeEllipseCallout">
            <a:avLst>
              <a:gd name="adj1" fmla="val -84172"/>
              <a:gd name="adj2" fmla="val -95950"/>
            </a:avLst>
          </a:prstGeom>
          <a:blipFill>
            <a:blip r:embed="rId2"/>
            <a:tile tx="0" ty="0" sx="100000" sy="100000" flip="none" algn="tl"/>
          </a:blipFill>
          <a:ln w="19050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lIns="90000" tIns="46800" rIns="90000" bIns="46800" anchor="ctr"/>
          <a:lstStyle/>
          <a:p>
            <a:pPr algn="l"/>
            <a:r>
              <a:rPr lang="zh-CN" altLang="en-US" sz="28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基本回路</a:t>
            </a:r>
          </a:p>
        </p:txBody>
      </p:sp>
      <p:sp>
        <p:nvSpPr>
          <p:cNvPr id="53290" name="AutoShape 42"/>
          <p:cNvSpPr>
            <a:spLocks noChangeArrowheads="1"/>
          </p:cNvSpPr>
          <p:nvPr/>
        </p:nvSpPr>
        <p:spPr bwMode="auto">
          <a:xfrm>
            <a:off x="1981200" y="5029200"/>
            <a:ext cx="1676400" cy="838200"/>
          </a:xfrm>
          <a:prstGeom prst="wedgeRectCallout">
            <a:avLst>
              <a:gd name="adj1" fmla="val 7954"/>
              <a:gd name="adj2" fmla="val -127653"/>
            </a:avLst>
          </a:prstGeom>
          <a:solidFill>
            <a:srgbClr val="FFFF00"/>
          </a:solidFill>
          <a:ln w="22225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完备通路</a:t>
            </a:r>
          </a:p>
        </p:txBody>
      </p:sp>
      <p:sp>
        <p:nvSpPr>
          <p:cNvPr id="53291" name="Text Box 43"/>
          <p:cNvSpPr txBox="1">
            <a:spLocks noChangeArrowheads="1"/>
          </p:cNvSpPr>
          <p:nvPr/>
        </p:nvSpPr>
        <p:spPr bwMode="auto">
          <a:xfrm>
            <a:off x="60325" y="441325"/>
            <a:ext cx="3216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20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通路与回路</a:t>
            </a:r>
            <a:r>
              <a:rPr lang="en-US" altLang="zh-CN" sz="20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-</a:t>
            </a:r>
            <a:r>
              <a:rPr lang="zh-CN" altLang="en-US" sz="20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练习</a:t>
            </a:r>
          </a:p>
        </p:txBody>
      </p:sp>
      <p:pic>
        <p:nvPicPr>
          <p:cNvPr id="34" name="Picture 5" descr="STATBAR"/>
          <p:cNvPicPr preferRelativeResize="0"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791369"/>
            <a:ext cx="8551168" cy="46831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3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3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53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3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3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53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53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53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32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32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78" grpId="0"/>
      <p:bldP spid="53279" grpId="0"/>
      <p:bldP spid="53280" grpId="0"/>
      <p:bldP spid="53281" grpId="0"/>
      <p:bldP spid="53282" grpId="0"/>
      <p:bldP spid="53287" grpId="0"/>
      <p:bldP spid="53288" grpId="0"/>
      <p:bldP spid="53289" grpId="0" animBg="1"/>
      <p:bldP spid="53290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4" name="Text Box 4"/>
          <p:cNvSpPr txBox="1">
            <a:spLocks noChangeArrowheads="1"/>
          </p:cNvSpPr>
          <p:nvPr/>
        </p:nvSpPr>
        <p:spPr bwMode="auto">
          <a:xfrm>
            <a:off x="304800" y="1066800"/>
            <a:ext cx="8686800" cy="2486025"/>
          </a:xfrm>
          <a:prstGeom prst="rect">
            <a:avLst/>
          </a:prstGeom>
          <a:solidFill>
            <a:srgbClr val="CCFFCC"/>
          </a:solidFill>
          <a:ln w="15875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40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定理</a:t>
            </a:r>
            <a:r>
              <a:rPr lang="en-US" altLang="zh-CN" sz="40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8.2</a:t>
            </a:r>
            <a:r>
              <a:rPr lang="en-US" altLang="zh-CN" sz="32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</a:p>
          <a:p>
            <a:pPr algn="l">
              <a:lnSpc>
                <a:spcPct val="150000"/>
              </a:lnSpc>
            </a:pPr>
            <a:r>
              <a:rPr lang="en-US" altLang="zh-CN" sz="32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 </a:t>
            </a:r>
            <a:r>
              <a:rPr lang="zh-CN" altLang="en-US" sz="32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一个有向</a:t>
            </a:r>
            <a:r>
              <a:rPr lang="en-US" altLang="zh-CN" sz="32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en-US" altLang="zh-CN" sz="3200" b="1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n,m</a:t>
            </a:r>
            <a:r>
              <a:rPr lang="en-US" altLang="zh-CN" sz="32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  <a:r>
              <a:rPr lang="zh-CN" altLang="en-US" sz="32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图中任何</a:t>
            </a:r>
            <a:r>
              <a:rPr lang="zh-CN" altLang="en-US" sz="32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基本通路</a:t>
            </a:r>
            <a:r>
              <a:rPr lang="zh-CN" altLang="en-US" sz="32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长度不超过</a:t>
            </a:r>
          </a:p>
          <a:p>
            <a:pPr algn="l">
              <a:lnSpc>
                <a:spcPct val="150000"/>
              </a:lnSpc>
            </a:pPr>
            <a:r>
              <a:rPr lang="en-US" altLang="zh-CN" sz="32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(n-1)</a:t>
            </a:r>
            <a:r>
              <a:rPr lang="zh-CN" altLang="en-US" sz="32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，而任何基本回路长度均不超过</a:t>
            </a:r>
            <a:r>
              <a:rPr lang="en-US" altLang="zh-CN" sz="32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n</a:t>
            </a:r>
            <a:r>
              <a:rPr lang="zh-CN" altLang="en-US" sz="32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</a:p>
        </p:txBody>
      </p:sp>
      <p:sp>
        <p:nvSpPr>
          <p:cNvPr id="153606" name="Text Box 6"/>
          <p:cNvSpPr txBox="1">
            <a:spLocks noChangeArrowheads="1"/>
          </p:cNvSpPr>
          <p:nvPr/>
        </p:nvSpPr>
        <p:spPr bwMode="auto">
          <a:xfrm>
            <a:off x="212725" y="441325"/>
            <a:ext cx="26066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zh-CN" altLang="en-US" sz="2000" b="1" dirty="0">
                <a:solidFill>
                  <a:srgbClr val="0000FF"/>
                </a:solidFill>
                <a:ea typeface="隶书" pitchFamily="49" charset="-122"/>
                <a:cs typeface="Times New Roman" pitchFamily="18" charset="0"/>
              </a:rPr>
              <a:t>通路与回路</a:t>
            </a:r>
            <a:r>
              <a:rPr lang="en-US" altLang="zh-CN" sz="2000" b="1" dirty="0">
                <a:solidFill>
                  <a:srgbClr val="0000FF"/>
                </a:solidFill>
                <a:ea typeface="隶书" pitchFamily="49" charset="-122"/>
                <a:cs typeface="Times New Roman" pitchFamily="18" charset="0"/>
              </a:rPr>
              <a:t>-</a:t>
            </a:r>
            <a:r>
              <a:rPr lang="zh-CN" altLang="en-US" sz="2000" b="1" dirty="0">
                <a:solidFill>
                  <a:srgbClr val="0000FF"/>
                </a:solidFill>
                <a:ea typeface="隶书" pitchFamily="49" charset="-122"/>
                <a:cs typeface="Times New Roman" pitchFamily="18" charset="0"/>
              </a:rPr>
              <a:t>定理</a:t>
            </a:r>
          </a:p>
        </p:txBody>
      </p:sp>
      <p:pic>
        <p:nvPicPr>
          <p:cNvPr id="6" name="Picture 5" descr="STATBAR"/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791369"/>
            <a:ext cx="8551168" cy="46831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1625" y="381000"/>
            <a:ext cx="3051175" cy="1143000"/>
          </a:xfrm>
        </p:spPr>
        <p:txBody>
          <a:bodyPr/>
          <a:lstStyle/>
          <a:p>
            <a:pPr algn="l"/>
            <a:r>
              <a:rPr lang="zh-CN" altLang="en-US" sz="3200" b="1" dirty="0">
                <a:solidFill>
                  <a:srgbClr val="FF00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复习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00200" y="1905000"/>
            <a:ext cx="6327775" cy="3429000"/>
          </a:xfrm>
          <a:blipFill>
            <a:blip r:embed="rId2"/>
            <a:tile tx="0" ty="0" sx="100000" sy="100000" flip="none" algn="tl"/>
          </a:blipFill>
        </p:spPr>
        <p:txBody>
          <a:bodyPr/>
          <a:lstStyle/>
          <a:p>
            <a:pPr>
              <a:lnSpc>
                <a:spcPct val="150000"/>
              </a:lnSpc>
              <a:buBlip>
                <a:blip r:embed="rId3"/>
              </a:buBlip>
            </a:pPr>
            <a:r>
              <a:rPr lang="zh-CN" altLang="en-US" b="1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点？</a:t>
            </a:r>
            <a:endParaRPr lang="en-US" altLang="zh-CN" b="1" dirty="0">
              <a:solidFill>
                <a:srgbClr val="C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  <a:buBlip>
                <a:blip r:embed="rId3"/>
              </a:buBlip>
            </a:pPr>
            <a:r>
              <a:rPr lang="zh-CN" altLang="en-US" b="1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边？</a:t>
            </a:r>
            <a:endParaRPr lang="en-US" altLang="zh-CN" b="1" dirty="0">
              <a:solidFill>
                <a:srgbClr val="C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  <a:buBlip>
                <a:blip r:embed="rId3"/>
              </a:buBlip>
            </a:pPr>
            <a:r>
              <a:rPr lang="zh-CN" altLang="en-US" b="1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什么图？</a:t>
            </a:r>
            <a:endParaRPr lang="en-US" altLang="zh-CN" b="1" dirty="0">
              <a:solidFill>
                <a:srgbClr val="C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  <a:buBlip>
                <a:blip r:embed="rId3"/>
              </a:buBlip>
            </a:pPr>
            <a:r>
              <a:rPr lang="zh-CN" altLang="en-US" b="1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什么问题模型？</a:t>
            </a:r>
          </a:p>
        </p:txBody>
      </p:sp>
      <p:sp>
        <p:nvSpPr>
          <p:cNvPr id="4" name="爆炸形 2 3"/>
          <p:cNvSpPr/>
          <p:nvPr/>
        </p:nvSpPr>
        <p:spPr bwMode="auto">
          <a:xfrm>
            <a:off x="2971800" y="457200"/>
            <a:ext cx="2362200" cy="1752600"/>
          </a:xfrm>
          <a:prstGeom prst="irregularSeal2">
            <a:avLst/>
          </a:prstGeom>
          <a:gradFill>
            <a:gsLst>
              <a:gs pos="0">
                <a:srgbClr val="A603AB"/>
              </a:gs>
              <a:gs pos="21001">
                <a:srgbClr val="0819FB"/>
              </a:gs>
              <a:gs pos="35001">
                <a:srgbClr val="1A8D48"/>
              </a:gs>
              <a:gs pos="52000">
                <a:srgbClr val="FFFF00"/>
              </a:gs>
              <a:gs pos="73000">
                <a:srgbClr val="EE3F17"/>
              </a:gs>
              <a:gs pos="88000">
                <a:srgbClr val="E81766"/>
              </a:gs>
              <a:gs pos="100000">
                <a:srgbClr val="A603AB"/>
              </a:gs>
            </a:gsLst>
            <a:lin ang="5400000" scaled="0"/>
          </a:gra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7" name="圆角矩形标注 6"/>
          <p:cNvSpPr/>
          <p:nvPr/>
        </p:nvSpPr>
        <p:spPr bwMode="auto">
          <a:xfrm>
            <a:off x="3429000" y="2785348"/>
            <a:ext cx="1472516" cy="649399"/>
          </a:xfrm>
          <a:prstGeom prst="wedgeRoundRectCallout">
            <a:avLst>
              <a:gd name="adj1" fmla="val -103827"/>
              <a:gd name="adj2" fmla="val 11144"/>
              <a:gd name="adj3" fmla="val 16667"/>
            </a:avLst>
          </a:prstGeom>
          <a:solidFill>
            <a:srgbClr val="FFFF00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32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有向边</a:t>
            </a:r>
          </a:p>
        </p:txBody>
      </p:sp>
      <p:sp>
        <p:nvSpPr>
          <p:cNvPr id="8" name="圆角矩形标注 7"/>
          <p:cNvSpPr/>
          <p:nvPr/>
        </p:nvSpPr>
        <p:spPr bwMode="auto">
          <a:xfrm>
            <a:off x="5787479" y="2813653"/>
            <a:ext cx="1472516" cy="649399"/>
          </a:xfrm>
          <a:prstGeom prst="wedgeRoundRectCallout">
            <a:avLst>
              <a:gd name="adj1" fmla="val -98375"/>
              <a:gd name="adj2" fmla="val 2435"/>
              <a:gd name="adj3" fmla="val 16667"/>
            </a:avLst>
          </a:prstGeom>
          <a:solidFill>
            <a:srgbClr val="99FF66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3200" b="1" dirty="0">
                <a:solidFill>
                  <a:srgbClr val="FF006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无</a:t>
            </a:r>
            <a:r>
              <a:rPr kumimoji="0" lang="zh-CN" altLang="en-US" sz="3200" b="1" i="0" u="none" strike="noStrike" cap="none" normalizeH="0" baseline="0" dirty="0">
                <a:ln>
                  <a:noFill/>
                </a:ln>
                <a:solidFill>
                  <a:srgbClr val="FF0066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向边</a:t>
            </a:r>
          </a:p>
        </p:txBody>
      </p:sp>
      <p:sp>
        <p:nvSpPr>
          <p:cNvPr id="9" name="圆角矩形标注 8"/>
          <p:cNvSpPr/>
          <p:nvPr/>
        </p:nvSpPr>
        <p:spPr bwMode="auto">
          <a:xfrm>
            <a:off x="3882479" y="3728053"/>
            <a:ext cx="1472516" cy="649399"/>
          </a:xfrm>
          <a:prstGeom prst="wedgeRoundRectCallout">
            <a:avLst>
              <a:gd name="adj1" fmla="val -86765"/>
              <a:gd name="adj2" fmla="val -7396"/>
              <a:gd name="adj3" fmla="val 16667"/>
            </a:avLst>
          </a:prstGeom>
          <a:solidFill>
            <a:srgbClr val="FFFF00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32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有向</a:t>
            </a:r>
            <a:r>
              <a:rPr lang="zh-CN" altLang="en-US" sz="32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图</a:t>
            </a:r>
            <a:endParaRPr kumimoji="0" lang="zh-CN" altLang="en-US" sz="3200" b="1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" name="圆角矩形标注 9"/>
          <p:cNvSpPr/>
          <p:nvPr/>
        </p:nvSpPr>
        <p:spPr bwMode="auto">
          <a:xfrm>
            <a:off x="5635079" y="3728053"/>
            <a:ext cx="1472516" cy="649399"/>
          </a:xfrm>
          <a:prstGeom prst="wedgeRoundRectCallout">
            <a:avLst>
              <a:gd name="adj1" fmla="val -68624"/>
              <a:gd name="adj2" fmla="val 15544"/>
              <a:gd name="adj3" fmla="val 16667"/>
            </a:avLst>
          </a:prstGeom>
          <a:pattFill prst="pct5">
            <a:fgClr>
              <a:schemeClr val="accent2">
                <a:lumMod val="40000"/>
                <a:lumOff val="60000"/>
              </a:schemeClr>
            </a:fgClr>
            <a:bgClr>
              <a:schemeClr val="bg1"/>
            </a:bgClr>
          </a:patt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3200" b="1" dirty="0">
                <a:solidFill>
                  <a:srgbClr val="FF006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无</a:t>
            </a:r>
            <a:r>
              <a:rPr kumimoji="0" lang="zh-CN" altLang="en-US" sz="3200" b="1" i="0" u="none" strike="noStrike" cap="none" normalizeH="0" baseline="0" dirty="0">
                <a:ln>
                  <a:noFill/>
                </a:ln>
                <a:solidFill>
                  <a:srgbClr val="FF0066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向图</a:t>
            </a:r>
          </a:p>
        </p:txBody>
      </p:sp>
      <p:sp>
        <p:nvSpPr>
          <p:cNvPr id="11" name="云形标注 10"/>
          <p:cNvSpPr/>
          <p:nvPr/>
        </p:nvSpPr>
        <p:spPr bwMode="auto">
          <a:xfrm>
            <a:off x="7391400" y="3657600"/>
            <a:ext cx="1526044" cy="893491"/>
          </a:xfrm>
          <a:prstGeom prst="cloudCallout">
            <a:avLst>
              <a:gd name="adj1" fmla="val -66162"/>
              <a:gd name="adj2" fmla="val -4914"/>
            </a:avLst>
          </a:prstGeom>
          <a:solidFill>
            <a:srgbClr val="FFCCFF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32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网络</a:t>
            </a:r>
          </a:p>
        </p:txBody>
      </p:sp>
    </p:spTree>
    <p:extLst>
      <p:ext uri="{BB962C8B-B14F-4D97-AF65-F5344CB8AC3E}">
        <p14:creationId xmlns:p14="http://schemas.microsoft.com/office/powerpoint/2010/main" val="4183714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8" name="Text Box 6"/>
          <p:cNvSpPr txBox="1">
            <a:spLocks noChangeArrowheads="1"/>
          </p:cNvSpPr>
          <p:nvPr/>
        </p:nvSpPr>
        <p:spPr bwMode="auto">
          <a:xfrm>
            <a:off x="228600" y="914400"/>
            <a:ext cx="2895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/>
            <a:r>
              <a:rPr lang="zh-CN" altLang="en-US" sz="3200" b="1">
                <a:solidFill>
                  <a:srgbClr val="0000FF"/>
                </a:solidFill>
                <a:ea typeface="隶书" pitchFamily="49" charset="-122"/>
              </a:rPr>
              <a:t>渡河问题：</a:t>
            </a:r>
          </a:p>
        </p:txBody>
      </p:sp>
      <p:pic>
        <p:nvPicPr>
          <p:cNvPr id="54280" name="Picture 8" descr="MC900446188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609600"/>
            <a:ext cx="1793875" cy="176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281" name="Text Box 9"/>
          <p:cNvSpPr txBox="1">
            <a:spLocks noChangeArrowheads="1"/>
          </p:cNvSpPr>
          <p:nvPr/>
        </p:nvSpPr>
        <p:spPr bwMode="auto">
          <a:xfrm>
            <a:off x="5181600" y="1143000"/>
            <a:ext cx="7000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/>
            <a:r>
              <a:rPr lang="en-US" altLang="zh-CN" sz="3200" b="1">
                <a:solidFill>
                  <a:srgbClr val="0000FF"/>
                </a:solidFill>
                <a:latin typeface="Times New Roman" pitchFamily="18" charset="0"/>
              </a:rPr>
              <a:t>F</a:t>
            </a:r>
          </a:p>
        </p:txBody>
      </p:sp>
      <p:grpSp>
        <p:nvGrpSpPr>
          <p:cNvPr id="54289" name="Group 17"/>
          <p:cNvGrpSpPr>
            <a:grpSpLocks/>
          </p:cNvGrpSpPr>
          <p:nvPr/>
        </p:nvGrpSpPr>
        <p:grpSpPr bwMode="auto">
          <a:xfrm>
            <a:off x="914400" y="2209800"/>
            <a:ext cx="1778000" cy="1981200"/>
            <a:chOff x="576" y="1392"/>
            <a:chExt cx="1120" cy="1248"/>
          </a:xfrm>
        </p:grpSpPr>
        <p:pic>
          <p:nvPicPr>
            <p:cNvPr id="54284" name="Picture 12" descr="MC900417506[1]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6" y="1392"/>
              <a:ext cx="1120" cy="9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4286" name="Text Box 14"/>
            <p:cNvSpPr txBox="1">
              <a:spLocks noChangeArrowheads="1"/>
            </p:cNvSpPr>
            <p:nvPr/>
          </p:nvSpPr>
          <p:spPr bwMode="auto">
            <a:xfrm>
              <a:off x="816" y="2275"/>
              <a:ext cx="25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8000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algn="l"/>
              <a:r>
                <a:rPr lang="en-US" altLang="zh-CN" sz="3200" b="1">
                  <a:solidFill>
                    <a:srgbClr val="0000FF"/>
                  </a:solidFill>
                  <a:latin typeface="Times New Roman" pitchFamily="18" charset="0"/>
                </a:rPr>
                <a:t>S</a:t>
              </a:r>
            </a:p>
          </p:txBody>
        </p:sp>
      </p:grpSp>
      <p:grpSp>
        <p:nvGrpSpPr>
          <p:cNvPr id="54290" name="Group 18"/>
          <p:cNvGrpSpPr>
            <a:grpSpLocks/>
          </p:cNvGrpSpPr>
          <p:nvPr/>
        </p:nvGrpSpPr>
        <p:grpSpPr bwMode="auto">
          <a:xfrm>
            <a:off x="3505200" y="3200400"/>
            <a:ext cx="1819275" cy="1606550"/>
            <a:chOff x="2208" y="2016"/>
            <a:chExt cx="1146" cy="1012"/>
          </a:xfrm>
        </p:grpSpPr>
        <p:pic>
          <p:nvPicPr>
            <p:cNvPr id="54282" name="Picture 10" descr="MC900441421[1]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08" y="2208"/>
              <a:ext cx="1146" cy="8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4287" name="Text Box 15"/>
            <p:cNvSpPr txBox="1">
              <a:spLocks noChangeArrowheads="1"/>
            </p:cNvSpPr>
            <p:nvPr/>
          </p:nvSpPr>
          <p:spPr bwMode="auto">
            <a:xfrm>
              <a:off x="2544" y="2016"/>
              <a:ext cx="37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8000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algn="l"/>
              <a:r>
                <a:rPr lang="en-US" altLang="zh-CN" sz="3200" b="1">
                  <a:solidFill>
                    <a:srgbClr val="0000FF"/>
                  </a:solidFill>
                  <a:latin typeface="Times New Roman" pitchFamily="18" charset="0"/>
                </a:rPr>
                <a:t>W</a:t>
              </a:r>
            </a:p>
          </p:txBody>
        </p:sp>
      </p:grpSp>
      <p:grpSp>
        <p:nvGrpSpPr>
          <p:cNvPr id="54291" name="Group 19"/>
          <p:cNvGrpSpPr>
            <a:grpSpLocks/>
          </p:cNvGrpSpPr>
          <p:nvPr/>
        </p:nvGrpSpPr>
        <p:grpSpPr bwMode="auto">
          <a:xfrm>
            <a:off x="6019800" y="1981200"/>
            <a:ext cx="2006600" cy="1574800"/>
            <a:chOff x="3792" y="1248"/>
            <a:chExt cx="1264" cy="992"/>
          </a:xfrm>
        </p:grpSpPr>
        <p:pic>
          <p:nvPicPr>
            <p:cNvPr id="54285" name="Picture 13" descr="MC900441610[1]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32" y="1248"/>
              <a:ext cx="1024" cy="9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4288" name="Text Box 16"/>
            <p:cNvSpPr txBox="1">
              <a:spLocks noChangeArrowheads="1"/>
            </p:cNvSpPr>
            <p:nvPr/>
          </p:nvSpPr>
          <p:spPr bwMode="auto">
            <a:xfrm>
              <a:off x="3792" y="1644"/>
              <a:ext cx="313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8000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algn="l"/>
              <a:r>
                <a:rPr lang="en-US" altLang="zh-CN" sz="3200" b="1">
                  <a:solidFill>
                    <a:srgbClr val="0000FF"/>
                  </a:solidFill>
                  <a:latin typeface="Times New Roman" pitchFamily="18" charset="0"/>
                </a:rPr>
                <a:t>H</a:t>
              </a:r>
            </a:p>
          </p:txBody>
        </p:sp>
      </p:grpSp>
      <p:sp>
        <p:nvSpPr>
          <p:cNvPr id="54292" name="Text Box 20"/>
          <p:cNvSpPr txBox="1">
            <a:spLocks noChangeArrowheads="1"/>
          </p:cNvSpPr>
          <p:nvPr/>
        </p:nvSpPr>
        <p:spPr bwMode="auto">
          <a:xfrm>
            <a:off x="2281237" y="4876800"/>
            <a:ext cx="137636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3200" b="1" dirty="0">
                <a:solidFill>
                  <a:srgbClr val="0000FF"/>
                </a:solidFill>
                <a:latin typeface="Times New Roman" pitchFamily="18" charset="0"/>
              </a:rPr>
              <a:t>FWSH</a:t>
            </a:r>
          </a:p>
        </p:txBody>
      </p:sp>
      <p:sp>
        <p:nvSpPr>
          <p:cNvPr id="54294" name="AutoShape 22"/>
          <p:cNvSpPr>
            <a:spLocks noChangeArrowheads="1"/>
          </p:cNvSpPr>
          <p:nvPr/>
        </p:nvSpPr>
        <p:spPr bwMode="auto">
          <a:xfrm>
            <a:off x="3810000" y="4800600"/>
            <a:ext cx="1371600" cy="660400"/>
          </a:xfrm>
          <a:prstGeom prst="rightArrow">
            <a:avLst>
              <a:gd name="adj1" fmla="val 50000"/>
              <a:gd name="adj2" fmla="val 51923"/>
            </a:avLst>
          </a:prstGeom>
          <a:solidFill>
            <a:srgbClr val="008000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54295" name="Text Box 23"/>
          <p:cNvSpPr txBox="1">
            <a:spLocks noChangeArrowheads="1"/>
          </p:cNvSpPr>
          <p:nvPr/>
        </p:nvSpPr>
        <p:spPr bwMode="auto">
          <a:xfrm>
            <a:off x="5181600" y="4692650"/>
            <a:ext cx="146208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/>
            <a:r>
              <a:rPr lang="ru-RU" altLang="zh-CN" sz="3600" b="1" dirty="0">
                <a:solidFill>
                  <a:srgbClr val="0000FF"/>
                </a:solidFill>
                <a:latin typeface="Times New Roman" pitchFamily="18" charset="0"/>
                <a:cs typeface="Arial" charset="0"/>
              </a:rPr>
              <a:t>Ф</a:t>
            </a:r>
          </a:p>
        </p:txBody>
      </p:sp>
      <p:sp>
        <p:nvSpPr>
          <p:cNvPr id="54296" name="Text Box 24"/>
          <p:cNvSpPr txBox="1">
            <a:spLocks noChangeArrowheads="1"/>
          </p:cNvSpPr>
          <p:nvPr/>
        </p:nvSpPr>
        <p:spPr bwMode="auto">
          <a:xfrm>
            <a:off x="226219" y="403225"/>
            <a:ext cx="2745581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zh-CN" altLang="en-US" sz="20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通路与回路</a:t>
            </a:r>
            <a:r>
              <a:rPr lang="en-US" altLang="zh-CN" sz="20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-</a:t>
            </a:r>
            <a:r>
              <a:rPr lang="zh-CN" altLang="en-US" sz="2000" b="1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实例求解</a:t>
            </a:r>
          </a:p>
        </p:txBody>
      </p:sp>
      <p:pic>
        <p:nvPicPr>
          <p:cNvPr id="20" name="Picture 5" descr="STATBAR"/>
          <p:cNvPicPr preferRelativeResize="0"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791369"/>
            <a:ext cx="8551168" cy="46831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4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54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54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54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54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54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54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54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81" grpId="0"/>
      <p:bldP spid="54292" grpId="0"/>
      <p:bldP spid="54294" grpId="0" animBg="1"/>
      <p:bldP spid="54295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2" name="Text Box 6"/>
          <p:cNvSpPr txBox="1">
            <a:spLocks noChangeArrowheads="1"/>
          </p:cNvSpPr>
          <p:nvPr/>
        </p:nvSpPr>
        <p:spPr bwMode="auto">
          <a:xfrm>
            <a:off x="442913" y="1016000"/>
            <a:ext cx="7669212" cy="165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>
              <a:lnSpc>
                <a:spcPct val="160000"/>
              </a:lnSpc>
            </a:pPr>
            <a:r>
              <a:rPr lang="en-US" altLang="zh-CN" sz="3200" b="1">
                <a:latin typeface="Times New Roman" pitchFamily="18" charset="0"/>
              </a:rPr>
              <a:t>FWSH  FWS FWH FSH WSH FW  FS FH </a:t>
            </a:r>
          </a:p>
          <a:p>
            <a:pPr algn="l">
              <a:lnSpc>
                <a:spcPct val="160000"/>
              </a:lnSpc>
            </a:pPr>
            <a:r>
              <a:rPr lang="en-US" altLang="zh-CN" sz="3200" b="1">
                <a:latin typeface="Times New Roman" pitchFamily="18" charset="0"/>
              </a:rPr>
              <a:t>WS WH SH F W S H Ф </a:t>
            </a:r>
          </a:p>
        </p:txBody>
      </p:sp>
      <p:sp>
        <p:nvSpPr>
          <p:cNvPr id="55303" name="Line 7"/>
          <p:cNvSpPr>
            <a:spLocks noChangeShapeType="1"/>
          </p:cNvSpPr>
          <p:nvPr/>
        </p:nvSpPr>
        <p:spPr bwMode="auto">
          <a:xfrm>
            <a:off x="4875213" y="1143000"/>
            <a:ext cx="762000" cy="7620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55304" name="Line 8"/>
          <p:cNvSpPr>
            <a:spLocks noChangeShapeType="1"/>
          </p:cNvSpPr>
          <p:nvPr/>
        </p:nvSpPr>
        <p:spPr bwMode="auto">
          <a:xfrm>
            <a:off x="5867400" y="1066800"/>
            <a:ext cx="762000" cy="8382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55305" name="Line 9"/>
          <p:cNvSpPr>
            <a:spLocks noChangeShapeType="1"/>
          </p:cNvSpPr>
          <p:nvPr/>
        </p:nvSpPr>
        <p:spPr bwMode="auto">
          <a:xfrm>
            <a:off x="7239000" y="990600"/>
            <a:ext cx="685800" cy="9144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55306" name="Line 10"/>
          <p:cNvSpPr>
            <a:spLocks noChangeShapeType="1"/>
          </p:cNvSpPr>
          <p:nvPr/>
        </p:nvSpPr>
        <p:spPr bwMode="auto">
          <a:xfrm>
            <a:off x="685800" y="1981200"/>
            <a:ext cx="457200" cy="7620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55307" name="Line 11"/>
          <p:cNvSpPr>
            <a:spLocks noChangeShapeType="1"/>
          </p:cNvSpPr>
          <p:nvPr/>
        </p:nvSpPr>
        <p:spPr bwMode="auto">
          <a:xfrm>
            <a:off x="2057400" y="1905000"/>
            <a:ext cx="533400" cy="8382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55308" name="Line 12"/>
          <p:cNvSpPr>
            <a:spLocks noChangeShapeType="1"/>
          </p:cNvSpPr>
          <p:nvPr/>
        </p:nvSpPr>
        <p:spPr bwMode="auto">
          <a:xfrm>
            <a:off x="2667000" y="1828800"/>
            <a:ext cx="457200" cy="9144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pSp>
        <p:nvGrpSpPr>
          <p:cNvPr id="55344" name="Group 48"/>
          <p:cNvGrpSpPr>
            <a:grpSpLocks/>
          </p:cNvGrpSpPr>
          <p:nvPr/>
        </p:nvGrpSpPr>
        <p:grpSpPr bwMode="auto">
          <a:xfrm>
            <a:off x="228600" y="2590800"/>
            <a:ext cx="7718425" cy="2506663"/>
            <a:chOff x="183" y="1562"/>
            <a:chExt cx="4862" cy="1579"/>
          </a:xfrm>
        </p:grpSpPr>
        <p:sp>
          <p:nvSpPr>
            <p:cNvPr id="55320" name="Text Box 24"/>
            <p:cNvSpPr txBox="1">
              <a:spLocks noChangeArrowheads="1"/>
            </p:cNvSpPr>
            <p:nvPr/>
          </p:nvSpPr>
          <p:spPr bwMode="auto">
            <a:xfrm>
              <a:off x="183" y="1994"/>
              <a:ext cx="781" cy="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8000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algn="l"/>
              <a:r>
                <a:rPr lang="en-US" altLang="zh-CN" sz="2800" b="1">
                  <a:solidFill>
                    <a:srgbClr val="FF0066"/>
                  </a:solidFill>
                  <a:latin typeface="Times New Roman" pitchFamily="18" charset="0"/>
                </a:rPr>
                <a:t>FWSH</a:t>
              </a:r>
            </a:p>
          </p:txBody>
        </p:sp>
        <p:sp>
          <p:nvSpPr>
            <p:cNvPr id="55321" name="Text Box 25"/>
            <p:cNvSpPr txBox="1">
              <a:spLocks noChangeArrowheads="1"/>
            </p:cNvSpPr>
            <p:nvPr/>
          </p:nvSpPr>
          <p:spPr bwMode="auto">
            <a:xfrm>
              <a:off x="1104" y="2064"/>
              <a:ext cx="516" cy="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8000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algn="l"/>
              <a:r>
                <a:rPr lang="en-US" altLang="zh-CN" sz="2800" b="1">
                  <a:solidFill>
                    <a:srgbClr val="0000FF"/>
                  </a:solidFill>
                  <a:latin typeface="Times New Roman" pitchFamily="18" charset="0"/>
                </a:rPr>
                <a:t>WH</a:t>
              </a:r>
            </a:p>
          </p:txBody>
        </p:sp>
        <p:sp>
          <p:nvSpPr>
            <p:cNvPr id="55322" name="Text Box 26"/>
            <p:cNvSpPr txBox="1">
              <a:spLocks noChangeArrowheads="1"/>
            </p:cNvSpPr>
            <p:nvPr/>
          </p:nvSpPr>
          <p:spPr bwMode="auto">
            <a:xfrm>
              <a:off x="2007" y="1562"/>
              <a:ext cx="290" cy="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8000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algn="l"/>
              <a:r>
                <a:rPr lang="en-US" altLang="zh-CN" sz="2800" b="1" dirty="0">
                  <a:solidFill>
                    <a:srgbClr val="0000FF"/>
                  </a:solidFill>
                  <a:latin typeface="Times New Roman" pitchFamily="18" charset="0"/>
                </a:rPr>
                <a:t>H</a:t>
              </a:r>
            </a:p>
          </p:txBody>
        </p:sp>
        <p:sp>
          <p:nvSpPr>
            <p:cNvPr id="55323" name="Text Box 27"/>
            <p:cNvSpPr txBox="1">
              <a:spLocks noChangeArrowheads="1"/>
            </p:cNvSpPr>
            <p:nvPr/>
          </p:nvSpPr>
          <p:spPr bwMode="auto">
            <a:xfrm>
              <a:off x="2727" y="1610"/>
              <a:ext cx="555" cy="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8000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algn="l"/>
              <a:r>
                <a:rPr lang="en-US" altLang="zh-CN" sz="2800" b="1">
                  <a:solidFill>
                    <a:srgbClr val="0000FF"/>
                  </a:solidFill>
                  <a:latin typeface="Times New Roman" pitchFamily="18" charset="0"/>
                </a:rPr>
                <a:t>FSH</a:t>
              </a:r>
            </a:p>
          </p:txBody>
        </p:sp>
        <p:sp>
          <p:nvSpPr>
            <p:cNvPr id="55324" name="Text Box 28"/>
            <p:cNvSpPr txBox="1">
              <a:spLocks noChangeArrowheads="1"/>
            </p:cNvSpPr>
            <p:nvPr/>
          </p:nvSpPr>
          <p:spPr bwMode="auto">
            <a:xfrm>
              <a:off x="1959" y="2810"/>
              <a:ext cx="341" cy="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8000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algn="l"/>
              <a:r>
                <a:rPr lang="en-US" altLang="zh-CN" sz="2800" b="1">
                  <a:solidFill>
                    <a:srgbClr val="0000FF"/>
                  </a:solidFill>
                  <a:latin typeface="Times New Roman" pitchFamily="18" charset="0"/>
                </a:rPr>
                <a:t>W</a:t>
              </a:r>
            </a:p>
          </p:txBody>
        </p:sp>
        <p:sp>
          <p:nvSpPr>
            <p:cNvPr id="55325" name="Text Box 29"/>
            <p:cNvSpPr txBox="1">
              <a:spLocks noChangeArrowheads="1"/>
            </p:cNvSpPr>
            <p:nvPr/>
          </p:nvSpPr>
          <p:spPr bwMode="auto">
            <a:xfrm>
              <a:off x="2727" y="2810"/>
              <a:ext cx="605" cy="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8000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algn="l"/>
              <a:r>
                <a:rPr lang="en-US" altLang="zh-CN" sz="2800" b="1">
                  <a:solidFill>
                    <a:srgbClr val="0000FF"/>
                  </a:solidFill>
                  <a:latin typeface="Times New Roman" pitchFamily="18" charset="0"/>
                </a:rPr>
                <a:t>FWS</a:t>
              </a:r>
            </a:p>
          </p:txBody>
        </p:sp>
        <p:sp>
          <p:nvSpPr>
            <p:cNvPr id="55326" name="Text Box 30"/>
            <p:cNvSpPr txBox="1">
              <a:spLocks noChangeArrowheads="1"/>
            </p:cNvSpPr>
            <p:nvPr/>
          </p:nvSpPr>
          <p:spPr bwMode="auto">
            <a:xfrm>
              <a:off x="3447" y="2287"/>
              <a:ext cx="241" cy="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8000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algn="l"/>
              <a:r>
                <a:rPr lang="en-US" altLang="zh-CN" sz="2800" b="1" dirty="0">
                  <a:solidFill>
                    <a:srgbClr val="0000FF"/>
                  </a:solidFill>
                  <a:latin typeface="Times New Roman" pitchFamily="18" charset="0"/>
                </a:rPr>
                <a:t>S</a:t>
              </a:r>
            </a:p>
          </p:txBody>
        </p:sp>
        <p:sp>
          <p:nvSpPr>
            <p:cNvPr id="55327" name="Text Box 31"/>
            <p:cNvSpPr txBox="1">
              <a:spLocks noChangeArrowheads="1"/>
            </p:cNvSpPr>
            <p:nvPr/>
          </p:nvSpPr>
          <p:spPr bwMode="auto">
            <a:xfrm>
              <a:off x="3975" y="2287"/>
              <a:ext cx="379" cy="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8000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algn="l"/>
              <a:r>
                <a:rPr lang="en-US" altLang="zh-CN" sz="2800" b="1" dirty="0">
                  <a:solidFill>
                    <a:srgbClr val="0000FF"/>
                  </a:solidFill>
                  <a:latin typeface="Times New Roman" pitchFamily="18" charset="0"/>
                </a:rPr>
                <a:t>FS</a:t>
              </a:r>
            </a:p>
          </p:txBody>
        </p:sp>
        <p:sp>
          <p:nvSpPr>
            <p:cNvPr id="55328" name="Text Box 32"/>
            <p:cNvSpPr txBox="1">
              <a:spLocks noChangeArrowheads="1"/>
            </p:cNvSpPr>
            <p:nvPr/>
          </p:nvSpPr>
          <p:spPr bwMode="auto">
            <a:xfrm>
              <a:off x="4743" y="2095"/>
              <a:ext cx="302" cy="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8000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algn="l"/>
              <a:r>
                <a:rPr lang="el-GR" altLang="zh-CN" sz="2800" b="1" dirty="0">
                  <a:solidFill>
                    <a:srgbClr val="FF0066"/>
                  </a:solidFill>
                  <a:latin typeface="Times New Roman" pitchFamily="18" charset="0"/>
                  <a:cs typeface="Arial" charset="0"/>
                </a:rPr>
                <a:t>Φ</a:t>
              </a:r>
            </a:p>
          </p:txBody>
        </p:sp>
        <p:sp>
          <p:nvSpPr>
            <p:cNvPr id="55329" name="Text Box 33"/>
            <p:cNvSpPr txBox="1">
              <a:spLocks noChangeArrowheads="1"/>
            </p:cNvSpPr>
            <p:nvPr/>
          </p:nvSpPr>
          <p:spPr bwMode="auto">
            <a:xfrm>
              <a:off x="1824" y="2256"/>
              <a:ext cx="655" cy="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8000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algn="l"/>
              <a:r>
                <a:rPr lang="en-US" altLang="zh-CN" sz="2800" b="1">
                  <a:solidFill>
                    <a:srgbClr val="0000FF"/>
                  </a:solidFill>
                  <a:latin typeface="Times New Roman" pitchFamily="18" charset="0"/>
                </a:rPr>
                <a:t>FWH</a:t>
              </a:r>
            </a:p>
          </p:txBody>
        </p:sp>
      </p:grpSp>
      <p:sp>
        <p:nvSpPr>
          <p:cNvPr id="55331" name="Line 35"/>
          <p:cNvSpPr>
            <a:spLocks noChangeShapeType="1"/>
          </p:cNvSpPr>
          <p:nvPr/>
        </p:nvSpPr>
        <p:spPr bwMode="auto">
          <a:xfrm>
            <a:off x="1066800" y="4038600"/>
            <a:ext cx="990600" cy="0"/>
          </a:xfrm>
          <a:prstGeom prst="line">
            <a:avLst/>
          </a:prstGeom>
          <a:noFill/>
          <a:ln w="41275">
            <a:solidFill>
              <a:srgbClr val="800080"/>
            </a:solidFill>
            <a:round/>
            <a:headEnd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55333" name="Line 37"/>
          <p:cNvSpPr>
            <a:spLocks noChangeShapeType="1"/>
          </p:cNvSpPr>
          <p:nvPr/>
        </p:nvSpPr>
        <p:spPr bwMode="auto">
          <a:xfrm>
            <a:off x="2209800" y="4038600"/>
            <a:ext cx="533400" cy="0"/>
          </a:xfrm>
          <a:prstGeom prst="line">
            <a:avLst/>
          </a:prstGeom>
          <a:noFill/>
          <a:ln w="41275">
            <a:solidFill>
              <a:srgbClr val="800080"/>
            </a:solidFill>
            <a:round/>
            <a:headEnd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55335" name="Line 39"/>
          <p:cNvSpPr>
            <a:spLocks noChangeShapeType="1"/>
          </p:cNvSpPr>
          <p:nvPr/>
        </p:nvSpPr>
        <p:spPr bwMode="auto">
          <a:xfrm flipV="1">
            <a:off x="2819400" y="3200400"/>
            <a:ext cx="381000" cy="762000"/>
          </a:xfrm>
          <a:prstGeom prst="line">
            <a:avLst/>
          </a:prstGeom>
          <a:noFill/>
          <a:ln w="41275">
            <a:solidFill>
              <a:srgbClr val="800080"/>
            </a:solidFill>
            <a:round/>
            <a:headEnd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55336" name="Line 40"/>
          <p:cNvSpPr>
            <a:spLocks noChangeShapeType="1"/>
          </p:cNvSpPr>
          <p:nvPr/>
        </p:nvSpPr>
        <p:spPr bwMode="auto">
          <a:xfrm>
            <a:off x="3352800" y="3124200"/>
            <a:ext cx="838200" cy="0"/>
          </a:xfrm>
          <a:prstGeom prst="line">
            <a:avLst/>
          </a:prstGeom>
          <a:noFill/>
          <a:ln w="41275">
            <a:solidFill>
              <a:srgbClr val="800080"/>
            </a:solidFill>
            <a:round/>
            <a:headEnd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55337" name="Line 41"/>
          <p:cNvSpPr>
            <a:spLocks noChangeShapeType="1"/>
          </p:cNvSpPr>
          <p:nvPr/>
        </p:nvSpPr>
        <p:spPr bwMode="auto">
          <a:xfrm>
            <a:off x="2819400" y="4114800"/>
            <a:ext cx="381000" cy="3810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55338" name="Line 42"/>
          <p:cNvSpPr>
            <a:spLocks noChangeShapeType="1"/>
          </p:cNvSpPr>
          <p:nvPr/>
        </p:nvSpPr>
        <p:spPr bwMode="auto">
          <a:xfrm>
            <a:off x="3352800" y="4495800"/>
            <a:ext cx="9906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55339" name="Line 43"/>
          <p:cNvSpPr>
            <a:spLocks noChangeShapeType="1"/>
          </p:cNvSpPr>
          <p:nvPr/>
        </p:nvSpPr>
        <p:spPr bwMode="auto">
          <a:xfrm>
            <a:off x="4343400" y="3124200"/>
            <a:ext cx="1066800" cy="533400"/>
          </a:xfrm>
          <a:prstGeom prst="line">
            <a:avLst/>
          </a:prstGeom>
          <a:noFill/>
          <a:ln w="41275">
            <a:solidFill>
              <a:srgbClr val="800080"/>
            </a:solidFill>
            <a:round/>
            <a:headEnd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55340" name="Line 44"/>
          <p:cNvSpPr>
            <a:spLocks noChangeShapeType="1"/>
          </p:cNvSpPr>
          <p:nvPr/>
        </p:nvSpPr>
        <p:spPr bwMode="auto">
          <a:xfrm flipV="1">
            <a:off x="4495800" y="3810000"/>
            <a:ext cx="914400" cy="6858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55341" name="Line 45"/>
          <p:cNvSpPr>
            <a:spLocks noChangeShapeType="1"/>
          </p:cNvSpPr>
          <p:nvPr/>
        </p:nvSpPr>
        <p:spPr bwMode="auto">
          <a:xfrm>
            <a:off x="5562600" y="3733800"/>
            <a:ext cx="838200" cy="0"/>
          </a:xfrm>
          <a:prstGeom prst="line">
            <a:avLst/>
          </a:prstGeom>
          <a:noFill/>
          <a:ln w="41275">
            <a:solidFill>
              <a:srgbClr val="800080"/>
            </a:solidFill>
            <a:round/>
            <a:headEnd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55342" name="Line 46"/>
          <p:cNvSpPr>
            <a:spLocks noChangeShapeType="1"/>
          </p:cNvSpPr>
          <p:nvPr/>
        </p:nvSpPr>
        <p:spPr bwMode="auto">
          <a:xfrm>
            <a:off x="6553200" y="3733800"/>
            <a:ext cx="762000" cy="0"/>
          </a:xfrm>
          <a:prstGeom prst="line">
            <a:avLst/>
          </a:prstGeom>
          <a:noFill/>
          <a:ln w="41275">
            <a:solidFill>
              <a:srgbClr val="800080"/>
            </a:solidFill>
            <a:round/>
            <a:headEnd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pSp>
        <p:nvGrpSpPr>
          <p:cNvPr id="55345" name="Group 49"/>
          <p:cNvGrpSpPr>
            <a:grpSpLocks/>
          </p:cNvGrpSpPr>
          <p:nvPr/>
        </p:nvGrpSpPr>
        <p:grpSpPr bwMode="auto">
          <a:xfrm>
            <a:off x="914400" y="3048000"/>
            <a:ext cx="6553200" cy="1524000"/>
            <a:chOff x="576" y="1776"/>
            <a:chExt cx="4128" cy="960"/>
          </a:xfrm>
        </p:grpSpPr>
        <p:sp>
          <p:nvSpPr>
            <p:cNvPr id="55311" name="Oval 15"/>
            <p:cNvSpPr>
              <a:spLocks noChangeArrowheads="1"/>
            </p:cNvSpPr>
            <p:nvPr/>
          </p:nvSpPr>
          <p:spPr bwMode="auto">
            <a:xfrm>
              <a:off x="576" y="2352"/>
              <a:ext cx="96" cy="96"/>
            </a:xfrm>
            <a:prstGeom prst="ellipse">
              <a:avLst/>
            </a:prstGeom>
            <a:solidFill>
              <a:srgbClr val="008000"/>
            </a:solidFill>
            <a:ln w="158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/>
            </a:p>
          </p:txBody>
        </p:sp>
        <p:sp>
          <p:nvSpPr>
            <p:cNvPr id="55313" name="Oval 17"/>
            <p:cNvSpPr>
              <a:spLocks noChangeArrowheads="1"/>
            </p:cNvSpPr>
            <p:nvPr/>
          </p:nvSpPr>
          <p:spPr bwMode="auto">
            <a:xfrm>
              <a:off x="2016" y="1824"/>
              <a:ext cx="96" cy="96"/>
            </a:xfrm>
            <a:prstGeom prst="ellipse">
              <a:avLst/>
            </a:prstGeom>
            <a:solidFill>
              <a:srgbClr val="008000"/>
            </a:solidFill>
            <a:ln w="158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/>
            </a:p>
          </p:txBody>
        </p:sp>
        <p:sp>
          <p:nvSpPr>
            <p:cNvPr id="55314" name="Oval 18"/>
            <p:cNvSpPr>
              <a:spLocks noChangeArrowheads="1"/>
            </p:cNvSpPr>
            <p:nvPr/>
          </p:nvSpPr>
          <p:spPr bwMode="auto">
            <a:xfrm>
              <a:off x="2640" y="1776"/>
              <a:ext cx="96" cy="96"/>
            </a:xfrm>
            <a:prstGeom prst="ellipse">
              <a:avLst/>
            </a:prstGeom>
            <a:solidFill>
              <a:srgbClr val="008000"/>
            </a:solidFill>
            <a:ln w="158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/>
            </a:p>
          </p:txBody>
        </p:sp>
        <p:sp>
          <p:nvSpPr>
            <p:cNvPr id="55315" name="Oval 19"/>
            <p:cNvSpPr>
              <a:spLocks noChangeArrowheads="1"/>
            </p:cNvSpPr>
            <p:nvPr/>
          </p:nvSpPr>
          <p:spPr bwMode="auto">
            <a:xfrm>
              <a:off x="2016" y="2640"/>
              <a:ext cx="96" cy="96"/>
            </a:xfrm>
            <a:prstGeom prst="ellipse">
              <a:avLst/>
            </a:prstGeom>
            <a:solidFill>
              <a:srgbClr val="008000"/>
            </a:solidFill>
            <a:ln w="158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/>
            </a:p>
          </p:txBody>
        </p:sp>
        <p:sp>
          <p:nvSpPr>
            <p:cNvPr id="55316" name="Oval 20"/>
            <p:cNvSpPr>
              <a:spLocks noChangeArrowheads="1"/>
            </p:cNvSpPr>
            <p:nvPr/>
          </p:nvSpPr>
          <p:spPr bwMode="auto">
            <a:xfrm>
              <a:off x="2736" y="2640"/>
              <a:ext cx="96" cy="96"/>
            </a:xfrm>
            <a:prstGeom prst="ellipse">
              <a:avLst/>
            </a:prstGeom>
            <a:solidFill>
              <a:srgbClr val="008000"/>
            </a:solidFill>
            <a:ln w="158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/>
            </a:p>
          </p:txBody>
        </p:sp>
        <p:sp>
          <p:nvSpPr>
            <p:cNvPr id="55317" name="Oval 21"/>
            <p:cNvSpPr>
              <a:spLocks noChangeArrowheads="1"/>
            </p:cNvSpPr>
            <p:nvPr/>
          </p:nvSpPr>
          <p:spPr bwMode="auto">
            <a:xfrm>
              <a:off x="3408" y="2160"/>
              <a:ext cx="96" cy="96"/>
            </a:xfrm>
            <a:prstGeom prst="ellipse">
              <a:avLst/>
            </a:prstGeom>
            <a:solidFill>
              <a:srgbClr val="008000"/>
            </a:solidFill>
            <a:ln w="158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/>
            </a:p>
          </p:txBody>
        </p:sp>
        <p:sp>
          <p:nvSpPr>
            <p:cNvPr id="55318" name="Oval 22"/>
            <p:cNvSpPr>
              <a:spLocks noChangeArrowheads="1"/>
            </p:cNvSpPr>
            <p:nvPr/>
          </p:nvSpPr>
          <p:spPr bwMode="auto">
            <a:xfrm>
              <a:off x="4032" y="2112"/>
              <a:ext cx="96" cy="144"/>
            </a:xfrm>
            <a:prstGeom prst="ellipse">
              <a:avLst/>
            </a:prstGeom>
            <a:solidFill>
              <a:srgbClr val="008000"/>
            </a:solidFill>
            <a:ln w="158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/>
            </a:p>
          </p:txBody>
        </p:sp>
        <p:sp>
          <p:nvSpPr>
            <p:cNvPr id="55332" name="Oval 36"/>
            <p:cNvSpPr>
              <a:spLocks noChangeArrowheads="1"/>
            </p:cNvSpPr>
            <p:nvPr/>
          </p:nvSpPr>
          <p:spPr bwMode="auto">
            <a:xfrm>
              <a:off x="1296" y="2352"/>
              <a:ext cx="96" cy="96"/>
            </a:xfrm>
            <a:prstGeom prst="ellipse">
              <a:avLst/>
            </a:prstGeom>
            <a:solidFill>
              <a:srgbClr val="008000"/>
            </a:solidFill>
            <a:ln w="158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/>
            </a:p>
          </p:txBody>
        </p:sp>
        <p:sp>
          <p:nvSpPr>
            <p:cNvPr id="55334" name="Oval 38"/>
            <p:cNvSpPr>
              <a:spLocks noChangeArrowheads="1"/>
            </p:cNvSpPr>
            <p:nvPr/>
          </p:nvSpPr>
          <p:spPr bwMode="auto">
            <a:xfrm>
              <a:off x="1728" y="2352"/>
              <a:ext cx="96" cy="96"/>
            </a:xfrm>
            <a:prstGeom prst="ellipse">
              <a:avLst/>
            </a:prstGeom>
            <a:solidFill>
              <a:srgbClr val="008000"/>
            </a:solidFill>
            <a:ln w="158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/>
            </a:p>
          </p:txBody>
        </p:sp>
        <p:sp>
          <p:nvSpPr>
            <p:cNvPr id="55343" name="Oval 47"/>
            <p:cNvSpPr>
              <a:spLocks noChangeArrowheads="1"/>
            </p:cNvSpPr>
            <p:nvPr/>
          </p:nvSpPr>
          <p:spPr bwMode="auto">
            <a:xfrm>
              <a:off x="4608" y="2160"/>
              <a:ext cx="96" cy="96"/>
            </a:xfrm>
            <a:prstGeom prst="ellipse">
              <a:avLst/>
            </a:prstGeom>
            <a:solidFill>
              <a:srgbClr val="008000"/>
            </a:solidFill>
            <a:ln w="158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/>
            </a:p>
          </p:txBody>
        </p:sp>
      </p:grpSp>
      <p:sp>
        <p:nvSpPr>
          <p:cNvPr id="45" name="Text Box 24"/>
          <p:cNvSpPr txBox="1">
            <a:spLocks noChangeArrowheads="1"/>
          </p:cNvSpPr>
          <p:nvPr/>
        </p:nvSpPr>
        <p:spPr bwMode="auto">
          <a:xfrm>
            <a:off x="228600" y="403225"/>
            <a:ext cx="2819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zh-CN" altLang="en-US" sz="20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通路与回路</a:t>
            </a:r>
            <a:r>
              <a:rPr lang="en-US" altLang="zh-CN" sz="20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-</a:t>
            </a:r>
            <a:r>
              <a:rPr lang="zh-CN" altLang="en-US" sz="2000" b="1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实例求解</a:t>
            </a:r>
          </a:p>
        </p:txBody>
      </p:sp>
      <p:pic>
        <p:nvPicPr>
          <p:cNvPr id="44" name="Picture 5" descr="STATBAR"/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791369"/>
            <a:ext cx="8551168" cy="46831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5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55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5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55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55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2" dur="500"/>
                                        <p:tgtEl>
                                          <p:spTgt spid="55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5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55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55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55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55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55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55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55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55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2" dur="500"/>
                                        <p:tgtEl>
                                          <p:spTgt spid="55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7" dur="500"/>
                                        <p:tgtEl>
                                          <p:spTgt spid="55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2" dur="500"/>
                                        <p:tgtEl>
                                          <p:spTgt spid="55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4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7" dur="500"/>
                                        <p:tgtEl>
                                          <p:spTgt spid="55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4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2" dur="500"/>
                                        <p:tgtEl>
                                          <p:spTgt spid="55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03" grpId="0" animBg="1"/>
      <p:bldP spid="55304" grpId="0" animBg="1"/>
      <p:bldP spid="55305" grpId="0" animBg="1"/>
      <p:bldP spid="55306" grpId="0" animBg="1"/>
      <p:bldP spid="55307" grpId="0" animBg="1"/>
      <p:bldP spid="55308" grpId="0" animBg="1"/>
      <p:bldP spid="55331" grpId="0" animBg="1"/>
      <p:bldP spid="55333" grpId="0" animBg="1"/>
      <p:bldP spid="55335" grpId="0" animBg="1"/>
      <p:bldP spid="55336" grpId="0" animBg="1"/>
      <p:bldP spid="55337" grpId="0" animBg="1"/>
      <p:bldP spid="55338" grpId="0" animBg="1"/>
      <p:bldP spid="55339" grpId="0" animBg="1"/>
      <p:bldP spid="55340" grpId="0" animBg="1"/>
      <p:bldP spid="55341" grpId="0" animBg="1"/>
      <p:bldP spid="55341" grpId="1" animBg="1"/>
      <p:bldP spid="55342" grpId="0" animBg="1"/>
      <p:bldP spid="55342" grpId="1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351" name="Group 7"/>
          <p:cNvGrpSpPr>
            <a:grpSpLocks/>
          </p:cNvGrpSpPr>
          <p:nvPr/>
        </p:nvGrpSpPr>
        <p:grpSpPr bwMode="auto">
          <a:xfrm>
            <a:off x="1066800" y="1143000"/>
            <a:ext cx="3090863" cy="2438400"/>
            <a:chOff x="1562" y="1776"/>
            <a:chExt cx="1947" cy="1536"/>
          </a:xfrm>
        </p:grpSpPr>
        <p:sp>
          <p:nvSpPr>
            <p:cNvPr id="57352" name="Oval 8"/>
            <p:cNvSpPr>
              <a:spLocks noChangeArrowheads="1"/>
            </p:cNvSpPr>
            <p:nvPr/>
          </p:nvSpPr>
          <p:spPr bwMode="auto">
            <a:xfrm>
              <a:off x="3072" y="2064"/>
              <a:ext cx="96" cy="96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57353" name="Oval 9"/>
            <p:cNvSpPr>
              <a:spLocks noChangeArrowheads="1"/>
            </p:cNvSpPr>
            <p:nvPr/>
          </p:nvSpPr>
          <p:spPr bwMode="auto">
            <a:xfrm>
              <a:off x="1920" y="3072"/>
              <a:ext cx="96" cy="96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57354" name="Oval 10"/>
            <p:cNvSpPr>
              <a:spLocks noChangeArrowheads="1"/>
            </p:cNvSpPr>
            <p:nvPr/>
          </p:nvSpPr>
          <p:spPr bwMode="auto">
            <a:xfrm>
              <a:off x="1920" y="2064"/>
              <a:ext cx="96" cy="96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57355" name="Oval 11"/>
            <p:cNvSpPr>
              <a:spLocks noChangeArrowheads="1"/>
            </p:cNvSpPr>
            <p:nvPr/>
          </p:nvSpPr>
          <p:spPr bwMode="auto">
            <a:xfrm>
              <a:off x="3072" y="3072"/>
              <a:ext cx="96" cy="96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  <p:graphicFrame>
          <p:nvGraphicFramePr>
            <p:cNvPr id="57356" name="Object 12"/>
            <p:cNvGraphicFramePr>
              <a:graphicFrameLocks noChangeAspect="1"/>
            </p:cNvGraphicFramePr>
            <p:nvPr/>
          </p:nvGraphicFramePr>
          <p:xfrm>
            <a:off x="1562" y="1776"/>
            <a:ext cx="307" cy="3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8262" name="公式" r:id="rId3" imgW="177480" imgH="215640" progId="Equation.3">
                    <p:embed/>
                  </p:oleObj>
                </mc:Choice>
                <mc:Fallback>
                  <p:oleObj name="公式" r:id="rId3" imgW="17748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62" y="1776"/>
                          <a:ext cx="307" cy="37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7357" name="Object 13"/>
            <p:cNvGraphicFramePr>
              <a:graphicFrameLocks noChangeAspect="1"/>
            </p:cNvGraphicFramePr>
            <p:nvPr/>
          </p:nvGraphicFramePr>
          <p:xfrm>
            <a:off x="3144" y="1782"/>
            <a:ext cx="364" cy="4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8263" name="公式" r:id="rId5" imgW="190440" imgH="215640" progId="Equation.3">
                    <p:embed/>
                  </p:oleObj>
                </mc:Choice>
                <mc:Fallback>
                  <p:oleObj name="公式" r:id="rId5" imgW="19044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44" y="1782"/>
                          <a:ext cx="364" cy="42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7358" name="Object 14"/>
            <p:cNvGraphicFramePr>
              <a:graphicFrameLocks noChangeAspect="1"/>
            </p:cNvGraphicFramePr>
            <p:nvPr/>
          </p:nvGraphicFramePr>
          <p:xfrm>
            <a:off x="1576" y="2928"/>
            <a:ext cx="322" cy="3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8264" name="公式" r:id="rId7" imgW="190440" imgH="215640" progId="Equation.3">
                    <p:embed/>
                  </p:oleObj>
                </mc:Choice>
                <mc:Fallback>
                  <p:oleObj name="公式" r:id="rId7" imgW="19044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76" y="2928"/>
                          <a:ext cx="322" cy="37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7359" name="Object 15"/>
            <p:cNvGraphicFramePr>
              <a:graphicFrameLocks noChangeAspect="1"/>
            </p:cNvGraphicFramePr>
            <p:nvPr/>
          </p:nvGraphicFramePr>
          <p:xfrm>
            <a:off x="3195" y="2928"/>
            <a:ext cx="314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8265" name="公式" r:id="rId9" imgW="190440" imgH="228600" progId="Equation.3">
                    <p:embed/>
                  </p:oleObj>
                </mc:Choice>
                <mc:Fallback>
                  <p:oleObj name="公式" r:id="rId9" imgW="19044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95" y="2928"/>
                          <a:ext cx="314" cy="38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7360" name="Line 16"/>
          <p:cNvSpPr>
            <a:spLocks noChangeShapeType="1"/>
          </p:cNvSpPr>
          <p:nvPr/>
        </p:nvSpPr>
        <p:spPr bwMode="auto">
          <a:xfrm>
            <a:off x="1795463" y="1676400"/>
            <a:ext cx="1676400" cy="0"/>
          </a:xfrm>
          <a:prstGeom prst="line">
            <a:avLst/>
          </a:prstGeom>
          <a:noFill/>
          <a:ln w="28575">
            <a:solidFill>
              <a:srgbClr val="00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57361" name="Line 17"/>
          <p:cNvSpPr>
            <a:spLocks noChangeShapeType="1"/>
          </p:cNvSpPr>
          <p:nvPr/>
        </p:nvSpPr>
        <p:spPr bwMode="auto">
          <a:xfrm>
            <a:off x="1719263" y="1752600"/>
            <a:ext cx="0" cy="1447800"/>
          </a:xfrm>
          <a:prstGeom prst="line">
            <a:avLst/>
          </a:prstGeom>
          <a:noFill/>
          <a:ln w="28575">
            <a:solidFill>
              <a:srgbClr val="0033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57362" name="Line 18"/>
          <p:cNvSpPr>
            <a:spLocks noChangeShapeType="1"/>
          </p:cNvSpPr>
          <p:nvPr/>
        </p:nvSpPr>
        <p:spPr bwMode="auto">
          <a:xfrm>
            <a:off x="1795463" y="3276600"/>
            <a:ext cx="1676400" cy="0"/>
          </a:xfrm>
          <a:prstGeom prst="line">
            <a:avLst/>
          </a:prstGeom>
          <a:noFill/>
          <a:ln w="28575">
            <a:solidFill>
              <a:srgbClr val="00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57363" name="Line 19"/>
          <p:cNvSpPr>
            <a:spLocks noChangeShapeType="1"/>
          </p:cNvSpPr>
          <p:nvPr/>
        </p:nvSpPr>
        <p:spPr bwMode="auto">
          <a:xfrm>
            <a:off x="3548063" y="1752600"/>
            <a:ext cx="0" cy="1447800"/>
          </a:xfrm>
          <a:prstGeom prst="line">
            <a:avLst/>
          </a:prstGeom>
          <a:noFill/>
          <a:ln w="28575">
            <a:solidFill>
              <a:srgbClr val="00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57364" name="Line 20"/>
          <p:cNvSpPr>
            <a:spLocks noChangeShapeType="1"/>
          </p:cNvSpPr>
          <p:nvPr/>
        </p:nvSpPr>
        <p:spPr bwMode="auto">
          <a:xfrm>
            <a:off x="1795463" y="1752600"/>
            <a:ext cx="1676400" cy="1447800"/>
          </a:xfrm>
          <a:prstGeom prst="line">
            <a:avLst/>
          </a:prstGeom>
          <a:noFill/>
          <a:ln w="28575">
            <a:solidFill>
              <a:srgbClr val="0033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57365" name="Line 21"/>
          <p:cNvSpPr>
            <a:spLocks noChangeShapeType="1"/>
          </p:cNvSpPr>
          <p:nvPr/>
        </p:nvSpPr>
        <p:spPr bwMode="auto">
          <a:xfrm flipV="1">
            <a:off x="1795463" y="1752600"/>
            <a:ext cx="1676400" cy="1447800"/>
          </a:xfrm>
          <a:prstGeom prst="line">
            <a:avLst/>
          </a:prstGeom>
          <a:noFill/>
          <a:ln w="28575">
            <a:solidFill>
              <a:srgbClr val="0033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57366" name="Oval 22"/>
          <p:cNvSpPr>
            <a:spLocks noChangeArrowheads="1"/>
          </p:cNvSpPr>
          <p:nvPr/>
        </p:nvSpPr>
        <p:spPr bwMode="auto">
          <a:xfrm>
            <a:off x="1463675" y="1408113"/>
            <a:ext cx="669925" cy="496887"/>
          </a:xfrm>
          <a:prstGeom prst="ellipse">
            <a:avLst/>
          </a:prstGeom>
          <a:noFill/>
          <a:ln w="158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57368" name="Oval 24"/>
          <p:cNvSpPr>
            <a:spLocks noChangeArrowheads="1"/>
          </p:cNvSpPr>
          <p:nvPr/>
        </p:nvSpPr>
        <p:spPr bwMode="auto">
          <a:xfrm>
            <a:off x="3276600" y="2990850"/>
            <a:ext cx="708025" cy="496888"/>
          </a:xfrm>
          <a:prstGeom prst="ellipse">
            <a:avLst/>
          </a:prstGeom>
          <a:noFill/>
          <a:ln w="15875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57369" name="Text Box 25"/>
          <p:cNvSpPr txBox="1">
            <a:spLocks noChangeArrowheads="1"/>
          </p:cNvSpPr>
          <p:nvPr/>
        </p:nvSpPr>
        <p:spPr bwMode="auto">
          <a:xfrm>
            <a:off x="4419600" y="2657377"/>
            <a:ext cx="1310272" cy="7716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44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1,2,3</a:t>
            </a:r>
          </a:p>
        </p:txBody>
      </p:sp>
      <p:sp>
        <p:nvSpPr>
          <p:cNvPr id="57370" name="Text Box 26"/>
          <p:cNvSpPr txBox="1">
            <a:spLocks noChangeArrowheads="1"/>
          </p:cNvSpPr>
          <p:nvPr/>
        </p:nvSpPr>
        <p:spPr bwMode="auto">
          <a:xfrm>
            <a:off x="4343400" y="1819177"/>
            <a:ext cx="1766887" cy="7716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/>
            <a:r>
              <a:rPr lang="en-US" altLang="zh-CN" sz="4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1,2,4,3</a:t>
            </a:r>
          </a:p>
        </p:txBody>
      </p:sp>
      <p:sp>
        <p:nvSpPr>
          <p:cNvPr id="57374" name="Text Box 30"/>
          <p:cNvSpPr txBox="1">
            <a:spLocks noChangeArrowheads="1"/>
          </p:cNvSpPr>
          <p:nvPr/>
        </p:nvSpPr>
        <p:spPr bwMode="auto">
          <a:xfrm>
            <a:off x="254000" y="441325"/>
            <a:ext cx="157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zh-CN" altLang="en-US" sz="20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可达</a:t>
            </a:r>
          </a:p>
        </p:txBody>
      </p:sp>
      <p:sp>
        <p:nvSpPr>
          <p:cNvPr id="57376" name="Text Box 32"/>
          <p:cNvSpPr txBox="1">
            <a:spLocks noChangeArrowheads="1"/>
          </p:cNvSpPr>
          <p:nvPr/>
        </p:nvSpPr>
        <p:spPr bwMode="auto">
          <a:xfrm>
            <a:off x="1055688" y="3810000"/>
            <a:ext cx="7173912" cy="1387176"/>
          </a:xfrm>
          <a:prstGeom prst="rect">
            <a:avLst/>
          </a:prstGeom>
          <a:solidFill>
            <a:srgbClr val="CCFFCC"/>
          </a:solidFill>
          <a:ln w="22225" algn="ctr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设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G=(V,E),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P,Q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是两个顶点 ，若存在一条</a:t>
            </a:r>
          </a:p>
          <a:p>
            <a:pPr algn="l">
              <a:lnSpc>
                <a:spcPct val="150000"/>
              </a:lnSpc>
            </a:pP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从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P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到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Q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的通路，则称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P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到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Q</a:t>
            </a:r>
            <a:r>
              <a:rPr lang="zh-CN" altLang="en-US" sz="28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可达（连通）。</a:t>
            </a:r>
          </a:p>
        </p:txBody>
      </p:sp>
      <p:sp>
        <p:nvSpPr>
          <p:cNvPr id="57377" name="AutoShape 33"/>
          <p:cNvSpPr>
            <a:spLocks noChangeArrowheads="1"/>
          </p:cNvSpPr>
          <p:nvPr/>
        </p:nvSpPr>
        <p:spPr bwMode="auto">
          <a:xfrm>
            <a:off x="85725" y="5676900"/>
            <a:ext cx="2438400" cy="685800"/>
          </a:xfrm>
          <a:prstGeom prst="wedgeRoundRectCallout">
            <a:avLst>
              <a:gd name="adj1" fmla="val -11719"/>
              <a:gd name="adj2" fmla="val -221760"/>
              <a:gd name="adj3" fmla="val 16667"/>
            </a:avLst>
          </a:prstGeom>
          <a:solidFill>
            <a:schemeClr val="accent1">
              <a:lumMod val="90000"/>
            </a:schemeClr>
          </a:solidFill>
          <a:ln w="22225" algn="ctr">
            <a:solidFill>
              <a:srgbClr val="0000FF"/>
            </a:solidFill>
            <a:miter lim="800000"/>
            <a:headEnd/>
            <a:tailEnd/>
          </a:ln>
          <a:effectLst/>
          <a:extLst/>
        </p:spPr>
        <p:txBody>
          <a:bodyPr lIns="90000" tIns="46800" rIns="90000" bIns="46800" anchor="ctr"/>
          <a:lstStyle/>
          <a:p>
            <a:r>
              <a:rPr lang="zh-CN" altLang="en-US" sz="2800" b="1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无向图</a:t>
            </a:r>
          </a:p>
        </p:txBody>
      </p:sp>
      <p:sp>
        <p:nvSpPr>
          <p:cNvPr id="26" name="AutoShape 33"/>
          <p:cNvSpPr>
            <a:spLocks noChangeArrowheads="1"/>
          </p:cNvSpPr>
          <p:nvPr/>
        </p:nvSpPr>
        <p:spPr bwMode="auto">
          <a:xfrm>
            <a:off x="6477000" y="2057400"/>
            <a:ext cx="2438400" cy="685800"/>
          </a:xfrm>
          <a:prstGeom prst="wedgeRoundRectCallout">
            <a:avLst>
              <a:gd name="adj1" fmla="val -71875"/>
              <a:gd name="adj2" fmla="val 67129"/>
              <a:gd name="adj3" fmla="val 16667"/>
            </a:avLst>
          </a:prstGeom>
          <a:solidFill>
            <a:srgbClr val="99FF66"/>
          </a:solidFill>
          <a:ln w="22225" algn="ctr">
            <a:solidFill>
              <a:srgbClr val="0000FF"/>
            </a:solidFill>
            <a:miter lim="800000"/>
            <a:headEnd/>
            <a:tailEnd/>
          </a:ln>
          <a:effectLst/>
          <a:extLst/>
        </p:spPr>
        <p:txBody>
          <a:bodyPr lIns="90000" tIns="46800" rIns="90000" bIns="46800" anchor="ctr"/>
          <a:lstStyle/>
          <a:p>
            <a:r>
              <a:rPr lang="zh-CN" altLang="en-US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短程</a:t>
            </a:r>
          </a:p>
        </p:txBody>
      </p:sp>
      <p:sp>
        <p:nvSpPr>
          <p:cNvPr id="27" name="Text Box 26"/>
          <p:cNvSpPr txBox="1">
            <a:spLocks noChangeArrowheads="1"/>
          </p:cNvSpPr>
          <p:nvPr/>
        </p:nvSpPr>
        <p:spPr bwMode="auto">
          <a:xfrm>
            <a:off x="4343400" y="980977"/>
            <a:ext cx="3733800" cy="7716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pPr algn="l"/>
            <a:r>
              <a:rPr lang="en-US" altLang="zh-CN" sz="4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1,2,4,1,2,3</a:t>
            </a:r>
          </a:p>
        </p:txBody>
      </p:sp>
      <p:pic>
        <p:nvPicPr>
          <p:cNvPr id="28" name="Picture 5" descr="STATBAR"/>
          <p:cNvPicPr preferRelativeResize="0">
            <a:picLocks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791369"/>
            <a:ext cx="8551168" cy="46831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06469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7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7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57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73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73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736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7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57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57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66" grpId="0" animBg="1"/>
      <p:bldP spid="57368" grpId="0" animBg="1"/>
      <p:bldP spid="57369" grpId="0"/>
      <p:bldP spid="57370" grpId="0"/>
      <p:bldP spid="57376" grpId="0" animBg="1"/>
      <p:bldP spid="57377" grpId="0" animBg="1"/>
      <p:bldP spid="26" grpId="0" animBg="1"/>
      <p:bldP spid="27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81" name="Text Box 5"/>
          <p:cNvSpPr txBox="1">
            <a:spLocks noChangeArrowheads="1"/>
          </p:cNvSpPr>
          <p:nvPr/>
        </p:nvSpPr>
        <p:spPr bwMode="auto">
          <a:xfrm>
            <a:off x="228601" y="441325"/>
            <a:ext cx="1905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zh-CN" altLang="en-US" sz="20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短程</a:t>
            </a:r>
          </a:p>
        </p:txBody>
      </p:sp>
      <p:sp>
        <p:nvSpPr>
          <p:cNvPr id="152583" name="Text Box 7"/>
          <p:cNvSpPr txBox="1">
            <a:spLocks noChangeArrowheads="1"/>
          </p:cNvSpPr>
          <p:nvPr/>
        </p:nvSpPr>
        <p:spPr bwMode="auto">
          <a:xfrm>
            <a:off x="4467225" y="1371600"/>
            <a:ext cx="333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2400" b="1">
                <a:solidFill>
                  <a:srgbClr val="0033CC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152584" name="Text Box 8"/>
          <p:cNvSpPr txBox="1">
            <a:spLocks noChangeArrowheads="1"/>
          </p:cNvSpPr>
          <p:nvPr/>
        </p:nvSpPr>
        <p:spPr bwMode="auto">
          <a:xfrm>
            <a:off x="4495800" y="2819400"/>
            <a:ext cx="333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2400" b="1">
                <a:solidFill>
                  <a:srgbClr val="0033CC"/>
                </a:solidFill>
                <a:latin typeface="Times New Roman" pitchFamily="18" charset="0"/>
              </a:rPr>
              <a:t>3</a:t>
            </a:r>
          </a:p>
        </p:txBody>
      </p:sp>
      <p:sp>
        <p:nvSpPr>
          <p:cNvPr id="152585" name="Text Box 9"/>
          <p:cNvSpPr txBox="1">
            <a:spLocks noChangeArrowheads="1"/>
          </p:cNvSpPr>
          <p:nvPr/>
        </p:nvSpPr>
        <p:spPr bwMode="auto">
          <a:xfrm>
            <a:off x="2867025" y="1295400"/>
            <a:ext cx="333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2400" b="1">
                <a:solidFill>
                  <a:srgbClr val="0033CC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152586" name="Oval 10"/>
          <p:cNvSpPr>
            <a:spLocks noChangeArrowheads="1"/>
          </p:cNvSpPr>
          <p:nvPr/>
        </p:nvSpPr>
        <p:spPr bwMode="auto">
          <a:xfrm>
            <a:off x="4419600" y="1752600"/>
            <a:ext cx="152400" cy="152400"/>
          </a:xfrm>
          <a:prstGeom prst="ellipse">
            <a:avLst/>
          </a:prstGeom>
          <a:solidFill>
            <a:srgbClr val="008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152587" name="Oval 11"/>
          <p:cNvSpPr>
            <a:spLocks noChangeArrowheads="1"/>
          </p:cNvSpPr>
          <p:nvPr/>
        </p:nvSpPr>
        <p:spPr bwMode="auto">
          <a:xfrm>
            <a:off x="2971800" y="2971800"/>
            <a:ext cx="152400" cy="152400"/>
          </a:xfrm>
          <a:prstGeom prst="ellipse">
            <a:avLst/>
          </a:prstGeom>
          <a:solidFill>
            <a:srgbClr val="008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152588" name="Oval 12"/>
          <p:cNvSpPr>
            <a:spLocks noChangeArrowheads="1"/>
          </p:cNvSpPr>
          <p:nvPr/>
        </p:nvSpPr>
        <p:spPr bwMode="auto">
          <a:xfrm>
            <a:off x="2971800" y="1828800"/>
            <a:ext cx="152400" cy="152400"/>
          </a:xfrm>
          <a:prstGeom prst="ellipse">
            <a:avLst/>
          </a:prstGeom>
          <a:solidFill>
            <a:srgbClr val="008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152589" name="Line 13"/>
          <p:cNvSpPr>
            <a:spLocks noChangeShapeType="1"/>
          </p:cNvSpPr>
          <p:nvPr/>
        </p:nvSpPr>
        <p:spPr bwMode="auto">
          <a:xfrm flipV="1">
            <a:off x="3124200" y="1828800"/>
            <a:ext cx="1295400" cy="11430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52591" name="Line 15"/>
          <p:cNvSpPr>
            <a:spLocks noChangeShapeType="1"/>
          </p:cNvSpPr>
          <p:nvPr/>
        </p:nvSpPr>
        <p:spPr bwMode="auto">
          <a:xfrm flipH="1">
            <a:off x="3124200" y="1828800"/>
            <a:ext cx="12954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52592" name="Line 16"/>
          <p:cNvSpPr>
            <a:spLocks noChangeShapeType="1"/>
          </p:cNvSpPr>
          <p:nvPr/>
        </p:nvSpPr>
        <p:spPr bwMode="auto">
          <a:xfrm>
            <a:off x="3048000" y="1981200"/>
            <a:ext cx="0" cy="9906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52593" name="Line 17"/>
          <p:cNvSpPr>
            <a:spLocks noChangeShapeType="1"/>
          </p:cNvSpPr>
          <p:nvPr/>
        </p:nvSpPr>
        <p:spPr bwMode="auto">
          <a:xfrm>
            <a:off x="3124200" y="3048000"/>
            <a:ext cx="12954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52594" name="Line 18"/>
          <p:cNvSpPr>
            <a:spLocks noChangeShapeType="1"/>
          </p:cNvSpPr>
          <p:nvPr/>
        </p:nvSpPr>
        <p:spPr bwMode="auto">
          <a:xfrm flipV="1">
            <a:off x="4495800" y="1905000"/>
            <a:ext cx="0" cy="10668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52597" name="Line 21"/>
          <p:cNvSpPr>
            <a:spLocks noChangeShapeType="1"/>
          </p:cNvSpPr>
          <p:nvPr/>
        </p:nvSpPr>
        <p:spPr bwMode="auto">
          <a:xfrm>
            <a:off x="3733800" y="1295400"/>
            <a:ext cx="762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52598" name="Line 22"/>
          <p:cNvSpPr>
            <a:spLocks noChangeShapeType="1"/>
          </p:cNvSpPr>
          <p:nvPr/>
        </p:nvSpPr>
        <p:spPr bwMode="auto">
          <a:xfrm>
            <a:off x="4648200" y="2438400"/>
            <a:ext cx="0" cy="762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52599" name="Line 23"/>
          <p:cNvSpPr>
            <a:spLocks noChangeShapeType="1"/>
          </p:cNvSpPr>
          <p:nvPr/>
        </p:nvSpPr>
        <p:spPr bwMode="auto">
          <a:xfrm flipH="1">
            <a:off x="3733800" y="3581400"/>
            <a:ext cx="762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52600" name="Line 24"/>
          <p:cNvSpPr>
            <a:spLocks noChangeShapeType="1"/>
          </p:cNvSpPr>
          <p:nvPr/>
        </p:nvSpPr>
        <p:spPr bwMode="auto">
          <a:xfrm flipV="1">
            <a:off x="2895600" y="2362200"/>
            <a:ext cx="0" cy="1524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52601" name="Oval 25"/>
          <p:cNvSpPr>
            <a:spLocks noChangeArrowheads="1"/>
          </p:cNvSpPr>
          <p:nvPr/>
        </p:nvSpPr>
        <p:spPr bwMode="auto">
          <a:xfrm>
            <a:off x="2895600" y="1295400"/>
            <a:ext cx="1752600" cy="2286000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152602" name="Oval 26"/>
          <p:cNvSpPr>
            <a:spLocks noChangeArrowheads="1"/>
          </p:cNvSpPr>
          <p:nvPr/>
        </p:nvSpPr>
        <p:spPr bwMode="auto">
          <a:xfrm>
            <a:off x="4419600" y="2971800"/>
            <a:ext cx="152400" cy="152400"/>
          </a:xfrm>
          <a:prstGeom prst="ellipse">
            <a:avLst/>
          </a:prstGeom>
          <a:solidFill>
            <a:srgbClr val="008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152603" name="Text Box 27"/>
          <p:cNvSpPr txBox="1">
            <a:spLocks noChangeArrowheads="1"/>
          </p:cNvSpPr>
          <p:nvPr/>
        </p:nvSpPr>
        <p:spPr bwMode="auto">
          <a:xfrm>
            <a:off x="457200" y="1219200"/>
            <a:ext cx="1981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/>
            <a:r>
              <a:rPr lang="en-US" altLang="zh-CN" sz="3200" b="1">
                <a:latin typeface="Times New Roman" pitchFamily="18" charset="0"/>
              </a:rPr>
              <a:t>P</a:t>
            </a:r>
            <a:r>
              <a:rPr lang="en-US" altLang="zh-CN" sz="3200" b="1">
                <a:latin typeface="Times New Roman" pitchFamily="18" charset="0"/>
                <a:sym typeface="Wingdings" pitchFamily="2" charset="2"/>
              </a:rPr>
              <a:t>:1,2,3</a:t>
            </a:r>
            <a:endParaRPr lang="en-US" altLang="zh-CN" sz="3200" b="1">
              <a:latin typeface="Times New Roman" pitchFamily="18" charset="0"/>
            </a:endParaRPr>
          </a:p>
        </p:txBody>
      </p:sp>
      <p:sp>
        <p:nvSpPr>
          <p:cNvPr id="152604" name="Text Box 28"/>
          <p:cNvSpPr txBox="1">
            <a:spLocks noChangeArrowheads="1"/>
          </p:cNvSpPr>
          <p:nvPr/>
        </p:nvSpPr>
        <p:spPr bwMode="auto">
          <a:xfrm>
            <a:off x="2667000" y="2860675"/>
            <a:ext cx="333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2400" b="1">
                <a:solidFill>
                  <a:srgbClr val="0000FF"/>
                </a:solidFill>
                <a:latin typeface="Times New Roman" pitchFamily="18" charset="0"/>
              </a:rPr>
              <a:t>4</a:t>
            </a:r>
          </a:p>
        </p:txBody>
      </p:sp>
      <p:sp>
        <p:nvSpPr>
          <p:cNvPr id="152607" name="Text Box 31"/>
          <p:cNvSpPr txBox="1">
            <a:spLocks noChangeArrowheads="1"/>
          </p:cNvSpPr>
          <p:nvPr/>
        </p:nvSpPr>
        <p:spPr bwMode="auto">
          <a:xfrm>
            <a:off x="307975" y="3805238"/>
            <a:ext cx="7975600" cy="1487487"/>
          </a:xfrm>
          <a:prstGeom prst="rect">
            <a:avLst/>
          </a:prstGeom>
          <a:solidFill>
            <a:srgbClr val="CCFFCC"/>
          </a:solidFill>
          <a:ln w="22225" algn="ctr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3200" b="1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短程（距离）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：两个顶点间有若干条通路，必有</a:t>
            </a:r>
          </a:p>
          <a:p>
            <a:pPr algn="l">
              <a:lnSpc>
                <a:spcPct val="150000"/>
              </a:lnSpc>
            </a:pP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一条长度最短（经过的边最少）。</a:t>
            </a:r>
            <a:endParaRPr lang="zh-CN" altLang="en-US" sz="32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52610" name="Text Box 34"/>
          <p:cNvSpPr txBox="1">
            <a:spLocks noChangeArrowheads="1"/>
          </p:cNvSpPr>
          <p:nvPr/>
        </p:nvSpPr>
        <p:spPr bwMode="auto">
          <a:xfrm>
            <a:off x="533400" y="2057400"/>
            <a:ext cx="2133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/>
            <a:r>
              <a:rPr lang="en-US" altLang="zh-CN" sz="3200" b="1">
                <a:latin typeface="Times New Roman" pitchFamily="18" charset="0"/>
              </a:rPr>
              <a:t>P1</a:t>
            </a:r>
            <a:r>
              <a:rPr lang="en-US" altLang="zh-CN" sz="3200" b="1">
                <a:latin typeface="Times New Roman" pitchFamily="18" charset="0"/>
                <a:sym typeface="Wingdings" pitchFamily="2" charset="2"/>
              </a:rPr>
              <a:t>:1,4,2,3</a:t>
            </a:r>
            <a:endParaRPr lang="en-US" altLang="zh-CN" sz="3200" b="1">
              <a:latin typeface="Times New Roman" pitchFamily="18" charset="0"/>
            </a:endParaRPr>
          </a:p>
        </p:txBody>
      </p:sp>
      <p:sp>
        <p:nvSpPr>
          <p:cNvPr id="152612" name="Rectangle 36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52611" name="Object 35"/>
          <p:cNvGraphicFramePr>
            <a:graphicFrameLocks noChangeAspect="1"/>
          </p:cNvGraphicFramePr>
          <p:nvPr/>
        </p:nvGraphicFramePr>
        <p:xfrm>
          <a:off x="5257800" y="2209800"/>
          <a:ext cx="2971800" cy="852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244" name="公式" r:id="rId3" imgW="825500" imgH="241300" progId="Equation.3">
                  <p:embed/>
                </p:oleObj>
              </mc:Choice>
              <mc:Fallback>
                <p:oleObj name="公式" r:id="rId3" imgW="8255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2209800"/>
                        <a:ext cx="2971800" cy="852488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 w="952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2614" name="Rectangle 38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52613" name="Object 37"/>
          <p:cNvGraphicFramePr>
            <a:graphicFrameLocks noChangeAspect="1"/>
          </p:cNvGraphicFramePr>
          <p:nvPr/>
        </p:nvGraphicFramePr>
        <p:xfrm>
          <a:off x="5334000" y="990600"/>
          <a:ext cx="2895600" cy="858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245" name="公式" r:id="rId5" imgW="774364" imgH="228501" progId="Equation.3">
                  <p:embed/>
                </p:oleObj>
              </mc:Choice>
              <mc:Fallback>
                <p:oleObj name="公式" r:id="rId5" imgW="774364" imgH="2285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990600"/>
                        <a:ext cx="2895600" cy="858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2615" name="AutoShape 39"/>
          <p:cNvSpPr>
            <a:spLocks noChangeArrowheads="1"/>
          </p:cNvSpPr>
          <p:nvPr/>
        </p:nvSpPr>
        <p:spPr bwMode="auto">
          <a:xfrm>
            <a:off x="2743200" y="5791200"/>
            <a:ext cx="3886200" cy="914400"/>
          </a:xfrm>
          <a:prstGeom prst="wedgeRectCallout">
            <a:avLst>
              <a:gd name="adj1" fmla="val -97181"/>
              <a:gd name="adj2" fmla="val -190454"/>
            </a:avLst>
          </a:prstGeom>
          <a:solidFill>
            <a:srgbClr val="FFFF99"/>
          </a:solidFill>
          <a:ln w="22225" algn="ctr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</a:rPr>
              <a:t>短程一定是基本通路？</a:t>
            </a:r>
          </a:p>
        </p:txBody>
      </p:sp>
      <p:pic>
        <p:nvPicPr>
          <p:cNvPr id="31" name="Picture 5" descr="STATBAR"/>
          <p:cNvPicPr preferRelativeResize="0">
            <a:picLocks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791369"/>
            <a:ext cx="8551168" cy="46831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4786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2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2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52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26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26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607" grpId="0" animBg="1"/>
      <p:bldP spid="15261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59" name="AutoShape 51"/>
          <p:cNvSpPr>
            <a:spLocks noChangeArrowheads="1"/>
          </p:cNvSpPr>
          <p:nvPr/>
        </p:nvSpPr>
        <p:spPr bwMode="auto">
          <a:xfrm>
            <a:off x="1676400" y="1676400"/>
            <a:ext cx="1600200" cy="1371600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 sz="2800" b="1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7413" name="Text Box 5"/>
          <p:cNvSpPr txBox="1">
            <a:spLocks noChangeArrowheads="1"/>
          </p:cNvSpPr>
          <p:nvPr/>
        </p:nvSpPr>
        <p:spPr bwMode="auto">
          <a:xfrm>
            <a:off x="0" y="304800"/>
            <a:ext cx="321627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28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图的基本概念</a:t>
            </a:r>
          </a:p>
        </p:txBody>
      </p:sp>
      <p:sp>
        <p:nvSpPr>
          <p:cNvPr id="17417" name="Text Box 9"/>
          <p:cNvSpPr txBox="1">
            <a:spLocks noChangeArrowheads="1"/>
          </p:cNvSpPr>
          <p:nvPr/>
        </p:nvSpPr>
        <p:spPr bwMode="auto">
          <a:xfrm>
            <a:off x="152400" y="828675"/>
            <a:ext cx="199707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2800" b="1" dirty="0">
                <a:solidFill>
                  <a:srgbClr val="0033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欧拉</a:t>
            </a:r>
          </a:p>
        </p:txBody>
      </p:sp>
      <p:sp>
        <p:nvSpPr>
          <p:cNvPr id="17419" name="Oval 11"/>
          <p:cNvSpPr>
            <a:spLocks noChangeArrowheads="1"/>
          </p:cNvSpPr>
          <p:nvPr/>
        </p:nvSpPr>
        <p:spPr bwMode="auto">
          <a:xfrm>
            <a:off x="1752600" y="4495800"/>
            <a:ext cx="152400" cy="152400"/>
          </a:xfrm>
          <a:prstGeom prst="ellipse">
            <a:avLst/>
          </a:prstGeom>
          <a:solidFill>
            <a:srgbClr val="008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 sz="2800" b="1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7420" name="Oval 12"/>
          <p:cNvSpPr>
            <a:spLocks noChangeArrowheads="1"/>
          </p:cNvSpPr>
          <p:nvPr/>
        </p:nvSpPr>
        <p:spPr bwMode="auto">
          <a:xfrm>
            <a:off x="2971800" y="3048000"/>
            <a:ext cx="152400" cy="152400"/>
          </a:xfrm>
          <a:prstGeom prst="ellipse">
            <a:avLst/>
          </a:prstGeom>
          <a:solidFill>
            <a:srgbClr val="008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 sz="2800" b="1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7421" name="Oval 13"/>
          <p:cNvSpPr>
            <a:spLocks noChangeArrowheads="1"/>
          </p:cNvSpPr>
          <p:nvPr/>
        </p:nvSpPr>
        <p:spPr bwMode="auto">
          <a:xfrm>
            <a:off x="914400" y="3048000"/>
            <a:ext cx="152400" cy="152400"/>
          </a:xfrm>
          <a:prstGeom prst="ellipse">
            <a:avLst/>
          </a:prstGeom>
          <a:solidFill>
            <a:srgbClr val="008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 sz="2800" b="1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7422" name="Oval 14"/>
          <p:cNvSpPr>
            <a:spLocks noChangeArrowheads="1"/>
          </p:cNvSpPr>
          <p:nvPr/>
        </p:nvSpPr>
        <p:spPr bwMode="auto">
          <a:xfrm>
            <a:off x="1828800" y="1828800"/>
            <a:ext cx="152400" cy="152400"/>
          </a:xfrm>
          <a:prstGeom prst="ellipse">
            <a:avLst/>
          </a:prstGeom>
          <a:solidFill>
            <a:srgbClr val="008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 sz="2800" b="1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7424" name="Text Box 16"/>
          <p:cNvSpPr txBox="1">
            <a:spLocks noChangeArrowheads="1"/>
          </p:cNvSpPr>
          <p:nvPr/>
        </p:nvSpPr>
        <p:spPr bwMode="auto">
          <a:xfrm>
            <a:off x="1600200" y="1263650"/>
            <a:ext cx="41229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2800" b="1">
                <a:solidFill>
                  <a:srgbClr val="FF00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C</a:t>
            </a:r>
          </a:p>
        </p:txBody>
      </p:sp>
      <p:sp>
        <p:nvSpPr>
          <p:cNvPr id="17425" name="Text Box 17"/>
          <p:cNvSpPr txBox="1">
            <a:spLocks noChangeArrowheads="1"/>
          </p:cNvSpPr>
          <p:nvPr/>
        </p:nvSpPr>
        <p:spPr bwMode="auto">
          <a:xfrm>
            <a:off x="1828800" y="4495800"/>
            <a:ext cx="46198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2800" b="1">
                <a:solidFill>
                  <a:srgbClr val="FF00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D</a:t>
            </a:r>
          </a:p>
        </p:txBody>
      </p:sp>
      <p:sp>
        <p:nvSpPr>
          <p:cNvPr id="17426" name="Text Box 18"/>
          <p:cNvSpPr txBox="1">
            <a:spLocks noChangeArrowheads="1"/>
          </p:cNvSpPr>
          <p:nvPr/>
        </p:nvSpPr>
        <p:spPr bwMode="auto">
          <a:xfrm>
            <a:off x="533400" y="2819400"/>
            <a:ext cx="441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2800" b="1">
                <a:solidFill>
                  <a:srgbClr val="FF00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A</a:t>
            </a:r>
          </a:p>
        </p:txBody>
      </p:sp>
      <p:sp>
        <p:nvSpPr>
          <p:cNvPr id="17427" name="Text Box 19"/>
          <p:cNvSpPr txBox="1">
            <a:spLocks noChangeArrowheads="1"/>
          </p:cNvSpPr>
          <p:nvPr/>
        </p:nvSpPr>
        <p:spPr bwMode="auto">
          <a:xfrm>
            <a:off x="3100388" y="2773363"/>
            <a:ext cx="4206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2800" b="1">
                <a:solidFill>
                  <a:srgbClr val="FF00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B</a:t>
            </a:r>
          </a:p>
        </p:txBody>
      </p:sp>
      <p:grpSp>
        <p:nvGrpSpPr>
          <p:cNvPr id="17457" name="Group 49"/>
          <p:cNvGrpSpPr>
            <a:grpSpLocks/>
          </p:cNvGrpSpPr>
          <p:nvPr/>
        </p:nvGrpSpPr>
        <p:grpSpPr bwMode="auto">
          <a:xfrm>
            <a:off x="930275" y="1873250"/>
            <a:ext cx="2133600" cy="2667000"/>
            <a:chOff x="586" y="1180"/>
            <a:chExt cx="1344" cy="1680"/>
          </a:xfrm>
        </p:grpSpPr>
        <p:sp>
          <p:nvSpPr>
            <p:cNvPr id="17428" name="Line 20"/>
            <p:cNvSpPr>
              <a:spLocks noChangeShapeType="1"/>
            </p:cNvSpPr>
            <p:nvPr/>
          </p:nvSpPr>
          <p:spPr bwMode="auto">
            <a:xfrm flipH="1" flipV="1">
              <a:off x="1258" y="1228"/>
              <a:ext cx="624" cy="6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 b="1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17429" name="Line 21"/>
            <p:cNvSpPr>
              <a:spLocks noChangeShapeType="1"/>
            </p:cNvSpPr>
            <p:nvPr/>
          </p:nvSpPr>
          <p:spPr bwMode="auto">
            <a:xfrm flipV="1">
              <a:off x="692" y="1920"/>
              <a:ext cx="1180" cy="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 b="1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17430" name="Line 22"/>
            <p:cNvSpPr>
              <a:spLocks noChangeShapeType="1"/>
            </p:cNvSpPr>
            <p:nvPr/>
          </p:nvSpPr>
          <p:spPr bwMode="auto">
            <a:xfrm flipV="1">
              <a:off x="1210" y="1996"/>
              <a:ext cx="720" cy="86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 b="1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17431" name="Arc 23"/>
            <p:cNvSpPr>
              <a:spLocks/>
            </p:cNvSpPr>
            <p:nvPr/>
          </p:nvSpPr>
          <p:spPr bwMode="auto">
            <a:xfrm flipH="1">
              <a:off x="586" y="1180"/>
              <a:ext cx="576" cy="72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 sz="2800" b="1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17432" name="Arc 24"/>
            <p:cNvSpPr>
              <a:spLocks/>
            </p:cNvSpPr>
            <p:nvPr/>
          </p:nvSpPr>
          <p:spPr bwMode="auto">
            <a:xfrm>
              <a:off x="682" y="1996"/>
              <a:ext cx="432" cy="816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 sz="2800" b="1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17433" name="Arc 25"/>
            <p:cNvSpPr>
              <a:spLocks/>
            </p:cNvSpPr>
            <p:nvPr/>
          </p:nvSpPr>
          <p:spPr bwMode="auto">
            <a:xfrm flipV="1">
              <a:off x="682" y="1180"/>
              <a:ext cx="480" cy="768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endParaRPr lang="zh-CN" altLang="zh-CN" sz="2800" b="1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17434" name="Arc 26"/>
            <p:cNvSpPr>
              <a:spLocks/>
            </p:cNvSpPr>
            <p:nvPr/>
          </p:nvSpPr>
          <p:spPr bwMode="auto">
            <a:xfrm flipH="1" flipV="1">
              <a:off x="586" y="1948"/>
              <a:ext cx="528" cy="91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endParaRPr lang="zh-CN" altLang="zh-CN" sz="2800" b="1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</p:grpSp>
      <p:sp>
        <p:nvSpPr>
          <p:cNvPr id="17460" name="Text Box 52"/>
          <p:cNvSpPr txBox="1">
            <a:spLocks noChangeArrowheads="1"/>
          </p:cNvSpPr>
          <p:nvPr/>
        </p:nvSpPr>
        <p:spPr bwMode="auto">
          <a:xfrm>
            <a:off x="2362200" y="1173163"/>
            <a:ext cx="92365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2800" b="1" dirty="0">
                <a:solidFill>
                  <a:srgbClr val="0033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(B,C)</a:t>
            </a:r>
          </a:p>
        </p:txBody>
      </p:sp>
      <p:sp>
        <p:nvSpPr>
          <p:cNvPr id="17464" name="Text Box 56"/>
          <p:cNvSpPr txBox="1">
            <a:spLocks noChangeArrowheads="1"/>
          </p:cNvSpPr>
          <p:nvPr/>
        </p:nvSpPr>
        <p:spPr bwMode="auto">
          <a:xfrm>
            <a:off x="3657600" y="1066800"/>
            <a:ext cx="53340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图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G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是由非空结点集合 </a:t>
            </a:r>
          </a:p>
        </p:txBody>
      </p:sp>
      <p:sp>
        <p:nvSpPr>
          <p:cNvPr id="17468" name="Text Box 60"/>
          <p:cNvSpPr txBox="1">
            <a:spLocks noChangeArrowheads="1"/>
          </p:cNvSpPr>
          <p:nvPr/>
        </p:nvSpPr>
        <p:spPr bwMode="auto">
          <a:xfrm>
            <a:off x="3886200" y="2819400"/>
            <a:ext cx="206979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以及边集合 </a:t>
            </a:r>
          </a:p>
        </p:txBody>
      </p:sp>
      <p:sp>
        <p:nvSpPr>
          <p:cNvPr id="17470" name="Rectangle 62"/>
          <p:cNvSpPr>
            <a:spLocks noChangeArrowheads="1"/>
          </p:cNvSpPr>
          <p:nvPr/>
        </p:nvSpPr>
        <p:spPr bwMode="auto">
          <a:xfrm>
            <a:off x="4479634" y="3053090"/>
            <a:ext cx="18473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 sz="2800" b="1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7472" name="Text Box 64"/>
          <p:cNvSpPr txBox="1">
            <a:spLocks noChangeArrowheads="1"/>
          </p:cNvSpPr>
          <p:nvPr/>
        </p:nvSpPr>
        <p:spPr bwMode="auto">
          <a:xfrm>
            <a:off x="990600" y="5054501"/>
            <a:ext cx="156164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G=(V,E) </a:t>
            </a:r>
          </a:p>
        </p:txBody>
      </p:sp>
      <p:sp>
        <p:nvSpPr>
          <p:cNvPr id="17474" name="Rectangle 66"/>
          <p:cNvSpPr>
            <a:spLocks noChangeArrowheads="1"/>
          </p:cNvSpPr>
          <p:nvPr/>
        </p:nvSpPr>
        <p:spPr bwMode="auto">
          <a:xfrm>
            <a:off x="4479634" y="3053090"/>
            <a:ext cx="18473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 sz="2800" b="1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7475" name="Oval 67"/>
          <p:cNvSpPr>
            <a:spLocks noChangeArrowheads="1"/>
          </p:cNvSpPr>
          <p:nvPr/>
        </p:nvSpPr>
        <p:spPr bwMode="auto">
          <a:xfrm>
            <a:off x="1828800" y="1828800"/>
            <a:ext cx="152400" cy="152400"/>
          </a:xfrm>
          <a:prstGeom prst="ellipse">
            <a:avLst/>
          </a:prstGeom>
          <a:solidFill>
            <a:srgbClr val="008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 sz="2800" b="1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7476" name="Text Box 68"/>
          <p:cNvSpPr txBox="1">
            <a:spLocks noChangeArrowheads="1"/>
          </p:cNvSpPr>
          <p:nvPr/>
        </p:nvSpPr>
        <p:spPr bwMode="auto">
          <a:xfrm>
            <a:off x="533400" y="2819400"/>
            <a:ext cx="441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2800" b="1">
                <a:solidFill>
                  <a:srgbClr val="FF00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A</a:t>
            </a:r>
          </a:p>
        </p:txBody>
      </p:sp>
      <p:sp>
        <p:nvSpPr>
          <p:cNvPr id="17477" name="Oval 69"/>
          <p:cNvSpPr>
            <a:spLocks noChangeArrowheads="1"/>
          </p:cNvSpPr>
          <p:nvPr/>
        </p:nvSpPr>
        <p:spPr bwMode="auto">
          <a:xfrm>
            <a:off x="2971800" y="3048000"/>
            <a:ext cx="152400" cy="152400"/>
          </a:xfrm>
          <a:prstGeom prst="ellipse">
            <a:avLst/>
          </a:prstGeom>
          <a:solidFill>
            <a:srgbClr val="008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 sz="2800" b="1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7478" name="Oval 70"/>
          <p:cNvSpPr>
            <a:spLocks noChangeArrowheads="1"/>
          </p:cNvSpPr>
          <p:nvPr/>
        </p:nvSpPr>
        <p:spPr bwMode="auto">
          <a:xfrm>
            <a:off x="914400" y="3048000"/>
            <a:ext cx="152400" cy="152400"/>
          </a:xfrm>
          <a:prstGeom prst="ellipse">
            <a:avLst/>
          </a:prstGeom>
          <a:solidFill>
            <a:srgbClr val="008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 sz="2800" b="1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7479" name="Text Box 71"/>
          <p:cNvSpPr txBox="1">
            <a:spLocks noChangeArrowheads="1"/>
          </p:cNvSpPr>
          <p:nvPr/>
        </p:nvSpPr>
        <p:spPr bwMode="auto">
          <a:xfrm>
            <a:off x="1828800" y="4495800"/>
            <a:ext cx="46198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2800" b="1">
                <a:solidFill>
                  <a:srgbClr val="FF00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D</a:t>
            </a:r>
          </a:p>
        </p:txBody>
      </p:sp>
      <p:sp>
        <p:nvSpPr>
          <p:cNvPr id="17480" name="Text Box 72"/>
          <p:cNvSpPr txBox="1">
            <a:spLocks noChangeArrowheads="1"/>
          </p:cNvSpPr>
          <p:nvPr/>
        </p:nvSpPr>
        <p:spPr bwMode="auto">
          <a:xfrm>
            <a:off x="3100388" y="2773363"/>
            <a:ext cx="4206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2800" b="1">
                <a:solidFill>
                  <a:srgbClr val="FF00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B</a:t>
            </a:r>
          </a:p>
        </p:txBody>
      </p:sp>
      <p:sp>
        <p:nvSpPr>
          <p:cNvPr id="17481" name="Oval 73"/>
          <p:cNvSpPr>
            <a:spLocks noChangeArrowheads="1"/>
          </p:cNvSpPr>
          <p:nvPr/>
        </p:nvSpPr>
        <p:spPr bwMode="auto">
          <a:xfrm>
            <a:off x="1828800" y="1828800"/>
            <a:ext cx="152400" cy="152400"/>
          </a:xfrm>
          <a:prstGeom prst="ellipse">
            <a:avLst/>
          </a:prstGeom>
          <a:solidFill>
            <a:srgbClr val="008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 sz="2800" b="1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7482" name="Oval 74"/>
          <p:cNvSpPr>
            <a:spLocks noChangeArrowheads="1"/>
          </p:cNvSpPr>
          <p:nvPr/>
        </p:nvSpPr>
        <p:spPr bwMode="auto">
          <a:xfrm>
            <a:off x="2971800" y="3048000"/>
            <a:ext cx="152400" cy="152400"/>
          </a:xfrm>
          <a:prstGeom prst="ellipse">
            <a:avLst/>
          </a:prstGeom>
          <a:solidFill>
            <a:srgbClr val="008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 sz="2800" b="1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7483" name="Oval 75"/>
          <p:cNvSpPr>
            <a:spLocks noChangeArrowheads="1"/>
          </p:cNvSpPr>
          <p:nvPr/>
        </p:nvSpPr>
        <p:spPr bwMode="auto">
          <a:xfrm>
            <a:off x="914400" y="3048000"/>
            <a:ext cx="152400" cy="152400"/>
          </a:xfrm>
          <a:prstGeom prst="ellipse">
            <a:avLst/>
          </a:prstGeom>
          <a:solidFill>
            <a:srgbClr val="008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 sz="2800" b="1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7484" name="Text Box 76"/>
          <p:cNvSpPr txBox="1">
            <a:spLocks noChangeArrowheads="1"/>
          </p:cNvSpPr>
          <p:nvPr/>
        </p:nvSpPr>
        <p:spPr bwMode="auto">
          <a:xfrm>
            <a:off x="1828800" y="4495800"/>
            <a:ext cx="46198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2800" b="1">
                <a:solidFill>
                  <a:srgbClr val="FF00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D</a:t>
            </a:r>
          </a:p>
        </p:txBody>
      </p:sp>
      <p:sp>
        <p:nvSpPr>
          <p:cNvPr id="17485" name="Text Box 77"/>
          <p:cNvSpPr txBox="1">
            <a:spLocks noChangeArrowheads="1"/>
          </p:cNvSpPr>
          <p:nvPr/>
        </p:nvSpPr>
        <p:spPr bwMode="auto">
          <a:xfrm>
            <a:off x="3100388" y="2773363"/>
            <a:ext cx="4206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2800" b="1">
                <a:solidFill>
                  <a:srgbClr val="FF00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B</a:t>
            </a:r>
          </a:p>
        </p:txBody>
      </p:sp>
      <p:sp>
        <p:nvSpPr>
          <p:cNvPr id="17486" name="Oval 78"/>
          <p:cNvSpPr>
            <a:spLocks noChangeArrowheads="1"/>
          </p:cNvSpPr>
          <p:nvPr/>
        </p:nvSpPr>
        <p:spPr bwMode="auto">
          <a:xfrm>
            <a:off x="1828800" y="1828800"/>
            <a:ext cx="152400" cy="152400"/>
          </a:xfrm>
          <a:prstGeom prst="ellipse">
            <a:avLst/>
          </a:prstGeom>
          <a:solidFill>
            <a:srgbClr val="008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 sz="2800" b="1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4629794" y="1981200"/>
                <a:ext cx="3204082" cy="523220"/>
              </a:xfrm>
              <a:prstGeom prst="rect">
                <a:avLst/>
              </a:prstGeom>
              <a:solidFill>
                <a:schemeClr val="accent1">
                  <a:lumMod val="9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i="1" smtClean="0">
                          <a:latin typeface="Cambria Math"/>
                        </a:rPr>
                        <m:t>𝑽</m:t>
                      </m:r>
                      <m:r>
                        <a:rPr lang="en-US" altLang="zh-CN" sz="2800" b="1" i="1" smtClean="0">
                          <a:latin typeface="Cambria Math"/>
                        </a:rPr>
                        <m:t>={</m:t>
                      </m:r>
                      <m:sSub>
                        <m:sSubPr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1" i="1" smtClean="0">
                              <a:latin typeface="Cambria Math"/>
                            </a:rPr>
                            <m:t>𝒗</m:t>
                          </m:r>
                        </m:e>
                        <m:sub>
                          <m:r>
                            <a:rPr lang="en-US" altLang="zh-CN" sz="2800" b="1" i="1" smtClean="0"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altLang="zh-CN" sz="2800" b="1" i="1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1" i="1" smtClean="0">
                              <a:latin typeface="Cambria Math"/>
                            </a:rPr>
                            <m:t>𝒗</m:t>
                          </m:r>
                        </m:e>
                        <m:sub>
                          <m:r>
                            <a:rPr lang="en-US" altLang="zh-CN" sz="2800" b="1" i="1" smtClean="0">
                              <a:latin typeface="Cambria Math"/>
                            </a:rPr>
                            <m:t>𝟐</m:t>
                          </m:r>
                        </m:sub>
                      </m:sSub>
                      <m:r>
                        <a:rPr lang="en-US" altLang="zh-CN" sz="2800" b="1" i="1" smtClean="0">
                          <a:latin typeface="Cambria Math"/>
                        </a:rPr>
                        <m:t>,</m:t>
                      </m:r>
                      <m:r>
                        <a:rPr lang="en-US" altLang="zh-CN" sz="2800" b="1" i="1" smtClean="0">
                          <a:latin typeface="Cambria Math"/>
                          <a:ea typeface="Cambria Math"/>
                        </a:rPr>
                        <m:t>⋯,</m:t>
                      </m:r>
                      <m:sSub>
                        <m:sSubPr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altLang="zh-CN" sz="2800" b="1" i="1" smtClean="0">
                              <a:latin typeface="Cambria Math"/>
                              <a:ea typeface="Cambria Math"/>
                            </a:rPr>
                            <m:t>𝒗</m:t>
                          </m:r>
                        </m:e>
                        <m:sub>
                          <m:r>
                            <a:rPr lang="en-US" altLang="zh-CN" sz="2800" b="1" i="1" smtClean="0">
                              <a:latin typeface="Cambria Math"/>
                              <a:ea typeface="Cambria Math"/>
                            </a:rPr>
                            <m:t>𝒏</m:t>
                          </m:r>
                        </m:sub>
                      </m:sSub>
                      <m:r>
                        <a:rPr lang="en-US" altLang="zh-CN" sz="2800" b="1" i="1" smtClean="0">
                          <a:latin typeface="Cambria Math"/>
                        </a:rPr>
                        <m:t>}</m:t>
                      </m:r>
                    </m:oMath>
                  </m:oMathPara>
                </a14:m>
                <a:endParaRPr lang="zh-CN" altLang="en-US" sz="2800" b="1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9794" y="1981200"/>
                <a:ext cx="3204082" cy="52322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4755629" y="3554740"/>
                <a:ext cx="2952411" cy="523220"/>
              </a:xfrm>
              <a:prstGeom prst="rect">
                <a:avLst/>
              </a:prstGeom>
              <a:solidFill>
                <a:schemeClr val="accent1">
                  <a:lumMod val="9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i="1" smtClean="0">
                          <a:latin typeface="Cambria Math"/>
                        </a:rPr>
                        <m:t>𝑬</m:t>
                      </m:r>
                      <m:r>
                        <a:rPr lang="en-US" altLang="zh-CN" sz="2800" b="1" i="1" smtClean="0">
                          <a:latin typeface="Cambria Math"/>
                        </a:rPr>
                        <m:t>={</m:t>
                      </m:r>
                      <m:sSub>
                        <m:sSubPr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1" i="1" smtClean="0">
                              <a:latin typeface="Cambria Math"/>
                            </a:rPr>
                            <m:t>𝒍</m:t>
                          </m:r>
                        </m:e>
                        <m:sub>
                          <m:r>
                            <a:rPr lang="en-US" altLang="zh-CN" sz="2800" b="1" i="1" smtClean="0"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altLang="zh-CN" sz="2800" b="1" i="1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1" i="1" smtClean="0">
                              <a:latin typeface="Cambria Math"/>
                            </a:rPr>
                            <m:t>𝒍</m:t>
                          </m:r>
                        </m:e>
                        <m:sub>
                          <m:r>
                            <a:rPr lang="en-US" altLang="zh-CN" sz="2800" b="1" i="1" smtClean="0">
                              <a:latin typeface="Cambria Math"/>
                            </a:rPr>
                            <m:t>𝟐</m:t>
                          </m:r>
                        </m:sub>
                      </m:sSub>
                      <m:r>
                        <a:rPr lang="en-US" altLang="zh-CN" sz="2800" b="1" i="1" smtClean="0">
                          <a:latin typeface="Cambria Math"/>
                        </a:rPr>
                        <m:t>,</m:t>
                      </m:r>
                      <m:r>
                        <a:rPr lang="en-US" altLang="zh-CN" sz="2800" b="1" i="1" smtClean="0">
                          <a:latin typeface="Cambria Math"/>
                          <a:ea typeface="Cambria Math"/>
                        </a:rPr>
                        <m:t>⋯,</m:t>
                      </m:r>
                      <m:sSub>
                        <m:sSubPr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altLang="zh-CN" sz="2800" b="1" i="1" smtClean="0">
                              <a:latin typeface="Cambria Math"/>
                              <a:ea typeface="Cambria Math"/>
                            </a:rPr>
                            <m:t>𝒍</m:t>
                          </m:r>
                        </m:e>
                        <m:sub>
                          <m:r>
                            <a:rPr lang="en-US" altLang="zh-CN" sz="2800" b="1" i="1" smtClean="0">
                              <a:latin typeface="Cambria Math"/>
                              <a:ea typeface="Cambria Math"/>
                            </a:rPr>
                            <m:t>𝒏</m:t>
                          </m:r>
                        </m:sub>
                      </m:sSub>
                      <m:r>
                        <a:rPr lang="en-US" altLang="zh-CN" sz="2800" b="1" i="1" smtClean="0">
                          <a:latin typeface="Cambria Math"/>
                        </a:rPr>
                        <m:t>}</m:t>
                      </m:r>
                    </m:oMath>
                  </m:oMathPara>
                </a14:m>
                <a:endParaRPr lang="zh-CN" altLang="en-US" sz="2800" b="1" dirty="0">
                  <a:latin typeface="华文楷体" panose="02010600040101010101" pitchFamily="2" charset="-122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5629" y="3554740"/>
                <a:ext cx="2952411" cy="52322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5" name="Picture 5" descr="STATBAR"/>
          <p:cNvPicPr preferRelativeResize="0"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791369"/>
            <a:ext cx="8551168" cy="46831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755629" y="4423110"/>
                <a:ext cx="2654637" cy="6313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1" i="1" smtClean="0">
                              <a:latin typeface="Cambria Math"/>
                            </a:rPr>
                            <m:t>𝒍</m:t>
                          </m:r>
                        </m:e>
                        <m:sub>
                          <m:r>
                            <a:rPr lang="en-US" altLang="zh-CN" sz="3200" b="1" i="1" smtClean="0">
                              <a:latin typeface="Cambria Math"/>
                            </a:rPr>
                            <m:t>𝒊</m:t>
                          </m:r>
                        </m:sub>
                      </m:sSub>
                      <m:r>
                        <a:rPr lang="en-US" altLang="zh-CN" sz="3200" b="1" i="1" smtClean="0">
                          <a:latin typeface="Cambria Math"/>
                        </a:rPr>
                        <m:t>=(</m:t>
                      </m:r>
                      <m:sSub>
                        <m:sSubPr>
                          <m:ctrlPr>
                            <a:rPr lang="en-US" altLang="zh-CN" sz="3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1" i="1" smtClean="0">
                              <a:latin typeface="Cambria Math"/>
                            </a:rPr>
                            <m:t>𝒗</m:t>
                          </m:r>
                        </m:e>
                        <m:sub>
                          <m:r>
                            <a:rPr lang="en-US" altLang="zh-CN" sz="3200" b="1" i="1" smtClean="0">
                              <a:latin typeface="Cambria Math"/>
                            </a:rPr>
                            <m:t>𝒊𝒌</m:t>
                          </m:r>
                        </m:sub>
                      </m:sSub>
                      <m:r>
                        <a:rPr lang="en-US" altLang="zh-CN" sz="3200" b="1" i="1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altLang="zh-CN" sz="3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1" i="1" smtClean="0">
                              <a:latin typeface="Cambria Math"/>
                            </a:rPr>
                            <m:t>𝒗</m:t>
                          </m:r>
                        </m:e>
                        <m:sub>
                          <m:r>
                            <a:rPr lang="en-US" altLang="zh-CN" sz="3200" b="1" i="1" smtClean="0">
                              <a:latin typeface="Cambria Math"/>
                            </a:rPr>
                            <m:t>𝒊𝒋</m:t>
                          </m:r>
                        </m:sub>
                      </m:sSub>
                      <m:r>
                        <a:rPr lang="en-US" altLang="zh-CN" sz="3200" b="1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zh-CN" altLang="en-US" sz="3200" b="1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5629" y="4423110"/>
                <a:ext cx="2654637" cy="63139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174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2000" fill="hold"/>
                                        <p:tgtEl>
                                          <p:spTgt spid="174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2000" fill="hold"/>
                                        <p:tgtEl>
                                          <p:spTgt spid="174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" dur="2000" fill="hold"/>
                                        <p:tgtEl>
                                          <p:spTgt spid="174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" dur="2000" fill="hold"/>
                                        <p:tgtEl>
                                          <p:spTgt spid="1742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2000" fill="hold"/>
                                        <p:tgtEl>
                                          <p:spTgt spid="1742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0" dur="2000" fill="hold"/>
                                        <p:tgtEl>
                                          <p:spTgt spid="1742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2" dur="2000" fill="hold"/>
                                        <p:tgtEl>
                                          <p:spTgt spid="1741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100" fill="hold"/>
                                        <p:tgtEl>
                                          <p:spTgt spid="1745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27" dur="100" fill="hold"/>
                                        <p:tgtEl>
                                          <p:spTgt spid="1745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8" dur="100" fill="hold"/>
                                        <p:tgtEl>
                                          <p:spTgt spid="1745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100" fill="hold"/>
                                        <p:tgtEl>
                                          <p:spTgt spid="1745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3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5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745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745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745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745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9" dur="2000"/>
                                        <p:tgtEl>
                                          <p:spTgt spid="17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7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5" dur="2000"/>
                                        <p:tgtEl>
                                          <p:spTgt spid="17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8" dur="2000"/>
                                        <p:tgtEl>
                                          <p:spTgt spid="17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59" grpId="0" animBg="1"/>
      <p:bldP spid="17419" grpId="0" animBg="1"/>
      <p:bldP spid="17419" grpId="1" animBg="1"/>
      <p:bldP spid="17420" grpId="0" animBg="1"/>
      <p:bldP spid="17420" grpId="1" animBg="1"/>
      <p:bldP spid="17421" grpId="0" animBg="1"/>
      <p:bldP spid="17421" grpId="1" animBg="1"/>
      <p:bldP spid="17422" grpId="0" animBg="1"/>
      <p:bldP spid="17422" grpId="1" animBg="1"/>
      <p:bldP spid="17460" grpId="0"/>
      <p:bldP spid="17464" grpId="0"/>
      <p:bldP spid="17468" grpId="0"/>
      <p:bldP spid="2" grpId="0" animBg="1"/>
      <p:bldP spid="46" grpId="0" animBg="1"/>
      <p:bldP spid="3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24" name="Rectangle 56"/>
          <p:cNvSpPr>
            <a:spLocks noChangeArrowheads="1"/>
          </p:cNvSpPr>
          <p:nvPr/>
        </p:nvSpPr>
        <p:spPr bwMode="auto">
          <a:xfrm>
            <a:off x="3962400" y="1066800"/>
            <a:ext cx="1981200" cy="2209800"/>
          </a:xfrm>
          <a:prstGeom prst="rect">
            <a:avLst/>
          </a:prstGeom>
          <a:solidFill>
            <a:srgbClr val="00FF00"/>
          </a:solidFill>
          <a:ln w="22225" algn="ctr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58423" name="Oval 55"/>
          <p:cNvSpPr>
            <a:spLocks noChangeArrowheads="1"/>
          </p:cNvSpPr>
          <p:nvPr/>
        </p:nvSpPr>
        <p:spPr bwMode="auto">
          <a:xfrm>
            <a:off x="5181600" y="381000"/>
            <a:ext cx="2895600" cy="2362200"/>
          </a:xfrm>
          <a:prstGeom prst="ellipse">
            <a:avLst/>
          </a:prstGeom>
          <a:solidFill>
            <a:srgbClr val="FFFF99"/>
          </a:solidFill>
          <a:ln w="22225" algn="ctr">
            <a:solidFill>
              <a:srgbClr val="FF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zh-CN"/>
          </a:p>
        </p:txBody>
      </p:sp>
      <p:sp>
        <p:nvSpPr>
          <p:cNvPr id="58374" name="Text Box 6"/>
          <p:cNvSpPr txBox="1">
            <a:spLocks noChangeArrowheads="1"/>
          </p:cNvSpPr>
          <p:nvPr/>
        </p:nvSpPr>
        <p:spPr bwMode="auto">
          <a:xfrm>
            <a:off x="304800" y="3881438"/>
            <a:ext cx="8458200" cy="1390650"/>
          </a:xfrm>
          <a:prstGeom prst="rect">
            <a:avLst/>
          </a:prstGeom>
          <a:solidFill>
            <a:srgbClr val="CCFFCC"/>
          </a:solidFill>
          <a:ln w="15875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800" b="1">
                <a:latin typeface="华文楷体" panose="02010600040101010101" pitchFamily="2" charset="-122"/>
                <a:ea typeface="华文楷体" panose="02010600040101010101" pitchFamily="2" charset="-122"/>
              </a:rPr>
              <a:t>一个无向图</a:t>
            </a:r>
            <a:r>
              <a:rPr lang="en-US" altLang="zh-CN" sz="2800" b="1">
                <a:latin typeface="华文楷体" panose="02010600040101010101" pitchFamily="2" charset="-122"/>
                <a:ea typeface="华文楷体" panose="02010600040101010101" pitchFamily="2" charset="-122"/>
              </a:rPr>
              <a:t>G</a:t>
            </a:r>
            <a:r>
              <a:rPr lang="zh-CN" altLang="en-US" sz="2800" b="1">
                <a:latin typeface="华文楷体" panose="02010600040101010101" pitchFamily="2" charset="-122"/>
                <a:ea typeface="华文楷体" panose="02010600040101010101" pitchFamily="2" charset="-122"/>
              </a:rPr>
              <a:t>，如果它的任何两结点间均是可达</a:t>
            </a:r>
          </a:p>
          <a:p>
            <a:pPr algn="l">
              <a:lnSpc>
                <a:spcPct val="150000"/>
              </a:lnSpc>
            </a:pPr>
            <a:r>
              <a:rPr lang="zh-CN" altLang="en-US" sz="2800" b="1">
                <a:latin typeface="华文楷体" panose="02010600040101010101" pitchFamily="2" charset="-122"/>
                <a:ea typeface="华文楷体" panose="02010600040101010101" pitchFamily="2" charset="-122"/>
              </a:rPr>
              <a:t>的，则称图</a:t>
            </a:r>
            <a:r>
              <a:rPr lang="en-US" altLang="zh-CN" sz="2800" b="1">
                <a:latin typeface="华文楷体" panose="02010600040101010101" pitchFamily="2" charset="-122"/>
                <a:ea typeface="华文楷体" panose="02010600040101010101" pitchFamily="2" charset="-122"/>
              </a:rPr>
              <a:t>G</a:t>
            </a:r>
            <a:r>
              <a:rPr lang="zh-CN" altLang="en-US" sz="2800" b="1">
                <a:latin typeface="华文楷体" panose="02010600040101010101" pitchFamily="2" charset="-122"/>
                <a:ea typeface="华文楷体" panose="02010600040101010101" pitchFamily="2" charset="-122"/>
              </a:rPr>
              <a:t>为连通图；否则，称为非连通图。 </a:t>
            </a:r>
          </a:p>
        </p:txBody>
      </p:sp>
      <p:sp>
        <p:nvSpPr>
          <p:cNvPr id="58376" name="Oval 8"/>
          <p:cNvSpPr>
            <a:spLocks noChangeArrowheads="1"/>
          </p:cNvSpPr>
          <p:nvPr/>
        </p:nvSpPr>
        <p:spPr bwMode="auto">
          <a:xfrm>
            <a:off x="1524000" y="1143000"/>
            <a:ext cx="152400" cy="152400"/>
          </a:xfrm>
          <a:prstGeom prst="ellipse">
            <a:avLst/>
          </a:prstGeom>
          <a:solidFill>
            <a:srgbClr val="008000"/>
          </a:solidFill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58377" name="Oval 9"/>
          <p:cNvSpPr>
            <a:spLocks noChangeArrowheads="1"/>
          </p:cNvSpPr>
          <p:nvPr/>
        </p:nvSpPr>
        <p:spPr bwMode="auto">
          <a:xfrm>
            <a:off x="609600" y="2133600"/>
            <a:ext cx="152400" cy="152400"/>
          </a:xfrm>
          <a:prstGeom prst="ellipse">
            <a:avLst/>
          </a:prstGeom>
          <a:solidFill>
            <a:srgbClr val="008000"/>
          </a:solidFill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58378" name="Oval 10"/>
          <p:cNvSpPr>
            <a:spLocks noChangeArrowheads="1"/>
          </p:cNvSpPr>
          <p:nvPr/>
        </p:nvSpPr>
        <p:spPr bwMode="auto">
          <a:xfrm>
            <a:off x="2362200" y="2057400"/>
            <a:ext cx="152400" cy="152400"/>
          </a:xfrm>
          <a:prstGeom prst="ellipse">
            <a:avLst/>
          </a:prstGeom>
          <a:solidFill>
            <a:srgbClr val="008000"/>
          </a:solidFill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58379" name="Oval 11"/>
          <p:cNvSpPr>
            <a:spLocks noChangeArrowheads="1"/>
          </p:cNvSpPr>
          <p:nvPr/>
        </p:nvSpPr>
        <p:spPr bwMode="auto">
          <a:xfrm>
            <a:off x="609600" y="3276600"/>
            <a:ext cx="152400" cy="152400"/>
          </a:xfrm>
          <a:prstGeom prst="ellipse">
            <a:avLst/>
          </a:prstGeom>
          <a:solidFill>
            <a:srgbClr val="008000"/>
          </a:solidFill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58380" name="Oval 12"/>
          <p:cNvSpPr>
            <a:spLocks noChangeArrowheads="1"/>
          </p:cNvSpPr>
          <p:nvPr/>
        </p:nvSpPr>
        <p:spPr bwMode="auto">
          <a:xfrm>
            <a:off x="2362200" y="3276600"/>
            <a:ext cx="152400" cy="152400"/>
          </a:xfrm>
          <a:prstGeom prst="ellipse">
            <a:avLst/>
          </a:prstGeom>
          <a:solidFill>
            <a:srgbClr val="008000"/>
          </a:solidFill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58381" name="Text Box 13"/>
          <p:cNvSpPr txBox="1">
            <a:spLocks noChangeArrowheads="1"/>
          </p:cNvSpPr>
          <p:nvPr/>
        </p:nvSpPr>
        <p:spPr bwMode="auto">
          <a:xfrm>
            <a:off x="1600200" y="914400"/>
            <a:ext cx="333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2400">
                <a:solidFill>
                  <a:srgbClr val="0000FF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58382" name="Text Box 14"/>
          <p:cNvSpPr txBox="1">
            <a:spLocks noChangeArrowheads="1"/>
          </p:cNvSpPr>
          <p:nvPr/>
        </p:nvSpPr>
        <p:spPr bwMode="auto">
          <a:xfrm>
            <a:off x="381000" y="1946275"/>
            <a:ext cx="333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2400">
                <a:solidFill>
                  <a:srgbClr val="0000FF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58383" name="Text Box 15"/>
          <p:cNvSpPr txBox="1">
            <a:spLocks noChangeArrowheads="1"/>
          </p:cNvSpPr>
          <p:nvPr/>
        </p:nvSpPr>
        <p:spPr bwMode="auto">
          <a:xfrm>
            <a:off x="304800" y="3165475"/>
            <a:ext cx="333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2400">
                <a:solidFill>
                  <a:srgbClr val="0000FF"/>
                </a:solidFill>
                <a:latin typeface="Times New Roman" pitchFamily="18" charset="0"/>
              </a:rPr>
              <a:t>3</a:t>
            </a:r>
          </a:p>
        </p:txBody>
      </p:sp>
      <p:sp>
        <p:nvSpPr>
          <p:cNvPr id="58384" name="Text Box 16"/>
          <p:cNvSpPr txBox="1">
            <a:spLocks noChangeArrowheads="1"/>
          </p:cNvSpPr>
          <p:nvPr/>
        </p:nvSpPr>
        <p:spPr bwMode="auto">
          <a:xfrm>
            <a:off x="2438400" y="3124200"/>
            <a:ext cx="333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2400">
                <a:solidFill>
                  <a:srgbClr val="0000FF"/>
                </a:solidFill>
                <a:latin typeface="Times New Roman" pitchFamily="18" charset="0"/>
              </a:rPr>
              <a:t>4</a:t>
            </a:r>
          </a:p>
        </p:txBody>
      </p:sp>
      <p:sp>
        <p:nvSpPr>
          <p:cNvPr id="58385" name="Text Box 17"/>
          <p:cNvSpPr txBox="1">
            <a:spLocks noChangeArrowheads="1"/>
          </p:cNvSpPr>
          <p:nvPr/>
        </p:nvSpPr>
        <p:spPr bwMode="auto">
          <a:xfrm>
            <a:off x="2486025" y="1870075"/>
            <a:ext cx="333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2400">
                <a:solidFill>
                  <a:srgbClr val="0000FF"/>
                </a:solidFill>
                <a:latin typeface="Times New Roman" pitchFamily="18" charset="0"/>
              </a:rPr>
              <a:t>5</a:t>
            </a:r>
          </a:p>
        </p:txBody>
      </p:sp>
      <p:sp>
        <p:nvSpPr>
          <p:cNvPr id="58386" name="Line 18"/>
          <p:cNvSpPr>
            <a:spLocks noChangeShapeType="1"/>
          </p:cNvSpPr>
          <p:nvPr/>
        </p:nvSpPr>
        <p:spPr bwMode="auto">
          <a:xfrm flipH="1">
            <a:off x="685800" y="1219200"/>
            <a:ext cx="838200" cy="91440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58387" name="Line 19"/>
          <p:cNvSpPr>
            <a:spLocks noChangeShapeType="1"/>
          </p:cNvSpPr>
          <p:nvPr/>
        </p:nvSpPr>
        <p:spPr bwMode="auto">
          <a:xfrm>
            <a:off x="762000" y="2209800"/>
            <a:ext cx="1600200" cy="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58388" name="Line 20"/>
          <p:cNvSpPr>
            <a:spLocks noChangeShapeType="1"/>
          </p:cNvSpPr>
          <p:nvPr/>
        </p:nvSpPr>
        <p:spPr bwMode="auto">
          <a:xfrm>
            <a:off x="685800" y="2286000"/>
            <a:ext cx="0" cy="99060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58389" name="Line 21"/>
          <p:cNvSpPr>
            <a:spLocks noChangeShapeType="1"/>
          </p:cNvSpPr>
          <p:nvPr/>
        </p:nvSpPr>
        <p:spPr bwMode="auto">
          <a:xfrm>
            <a:off x="762000" y="3352800"/>
            <a:ext cx="1600200" cy="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58390" name="Line 22"/>
          <p:cNvSpPr>
            <a:spLocks noChangeShapeType="1"/>
          </p:cNvSpPr>
          <p:nvPr/>
        </p:nvSpPr>
        <p:spPr bwMode="auto">
          <a:xfrm>
            <a:off x="1676400" y="1295400"/>
            <a:ext cx="685800" cy="76200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58401" name="Oval 33"/>
          <p:cNvSpPr>
            <a:spLocks noChangeArrowheads="1"/>
          </p:cNvSpPr>
          <p:nvPr/>
        </p:nvSpPr>
        <p:spPr bwMode="auto">
          <a:xfrm>
            <a:off x="4419600" y="1524000"/>
            <a:ext cx="152400" cy="152400"/>
          </a:xfrm>
          <a:prstGeom prst="ellipse">
            <a:avLst/>
          </a:prstGeom>
          <a:solidFill>
            <a:srgbClr val="008000"/>
          </a:solidFill>
          <a:ln w="1587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58402" name="Oval 34"/>
          <p:cNvSpPr>
            <a:spLocks noChangeArrowheads="1"/>
          </p:cNvSpPr>
          <p:nvPr/>
        </p:nvSpPr>
        <p:spPr bwMode="auto">
          <a:xfrm>
            <a:off x="4191000" y="2590800"/>
            <a:ext cx="152400" cy="152400"/>
          </a:xfrm>
          <a:prstGeom prst="ellipse">
            <a:avLst/>
          </a:prstGeom>
          <a:solidFill>
            <a:srgbClr val="008000"/>
          </a:solidFill>
          <a:ln w="1587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58403" name="Oval 35"/>
          <p:cNvSpPr>
            <a:spLocks noChangeArrowheads="1"/>
          </p:cNvSpPr>
          <p:nvPr/>
        </p:nvSpPr>
        <p:spPr bwMode="auto">
          <a:xfrm>
            <a:off x="5486400" y="2895600"/>
            <a:ext cx="152400" cy="152400"/>
          </a:xfrm>
          <a:prstGeom prst="ellipse">
            <a:avLst/>
          </a:prstGeom>
          <a:solidFill>
            <a:srgbClr val="008000"/>
          </a:solidFill>
          <a:ln w="1587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58404" name="Oval 36"/>
          <p:cNvSpPr>
            <a:spLocks noChangeArrowheads="1"/>
          </p:cNvSpPr>
          <p:nvPr/>
        </p:nvSpPr>
        <p:spPr bwMode="auto">
          <a:xfrm>
            <a:off x="6553200" y="762000"/>
            <a:ext cx="152400" cy="152400"/>
          </a:xfrm>
          <a:prstGeom prst="ellipse">
            <a:avLst/>
          </a:prstGeom>
          <a:solidFill>
            <a:srgbClr val="008000"/>
          </a:solidFill>
          <a:ln w="1587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58405" name="Oval 37"/>
          <p:cNvSpPr>
            <a:spLocks noChangeArrowheads="1"/>
          </p:cNvSpPr>
          <p:nvPr/>
        </p:nvSpPr>
        <p:spPr bwMode="auto">
          <a:xfrm>
            <a:off x="5791200" y="1905000"/>
            <a:ext cx="152400" cy="152400"/>
          </a:xfrm>
          <a:prstGeom prst="ellipse">
            <a:avLst/>
          </a:prstGeom>
          <a:solidFill>
            <a:srgbClr val="008000"/>
          </a:solidFill>
          <a:ln w="1587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58406" name="Oval 38"/>
          <p:cNvSpPr>
            <a:spLocks noChangeArrowheads="1"/>
          </p:cNvSpPr>
          <p:nvPr/>
        </p:nvSpPr>
        <p:spPr bwMode="auto">
          <a:xfrm>
            <a:off x="7010400" y="1905000"/>
            <a:ext cx="152400" cy="152400"/>
          </a:xfrm>
          <a:prstGeom prst="ellipse">
            <a:avLst/>
          </a:prstGeom>
          <a:solidFill>
            <a:srgbClr val="008000"/>
          </a:solidFill>
          <a:ln w="1587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58407" name="Text Box 39"/>
          <p:cNvSpPr txBox="1">
            <a:spLocks noChangeArrowheads="1"/>
          </p:cNvSpPr>
          <p:nvPr/>
        </p:nvSpPr>
        <p:spPr bwMode="auto">
          <a:xfrm>
            <a:off x="1357313" y="3267075"/>
            <a:ext cx="5969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2800" b="1">
                <a:latin typeface="Times New Roman" pitchFamily="18" charset="0"/>
              </a:rPr>
              <a:t>(a)</a:t>
            </a:r>
          </a:p>
        </p:txBody>
      </p:sp>
      <p:sp>
        <p:nvSpPr>
          <p:cNvPr id="58408" name="Text Box 40"/>
          <p:cNvSpPr txBox="1">
            <a:spLocks noChangeArrowheads="1"/>
          </p:cNvSpPr>
          <p:nvPr/>
        </p:nvSpPr>
        <p:spPr bwMode="auto">
          <a:xfrm>
            <a:off x="5334000" y="3048000"/>
            <a:ext cx="6175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2800" b="1">
                <a:latin typeface="Times New Roman" pitchFamily="18" charset="0"/>
              </a:rPr>
              <a:t>(b)</a:t>
            </a:r>
          </a:p>
        </p:txBody>
      </p:sp>
      <p:sp>
        <p:nvSpPr>
          <p:cNvPr id="58409" name="Line 41"/>
          <p:cNvSpPr>
            <a:spLocks noChangeShapeType="1"/>
          </p:cNvSpPr>
          <p:nvPr/>
        </p:nvSpPr>
        <p:spPr bwMode="auto">
          <a:xfrm flipV="1">
            <a:off x="4267200" y="1676400"/>
            <a:ext cx="228600" cy="914400"/>
          </a:xfrm>
          <a:prstGeom prst="line">
            <a:avLst/>
          </a:prstGeom>
          <a:noFill/>
          <a:ln w="25400">
            <a:solidFill>
              <a:srgbClr val="00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58410" name="Line 42"/>
          <p:cNvSpPr>
            <a:spLocks noChangeShapeType="1"/>
          </p:cNvSpPr>
          <p:nvPr/>
        </p:nvSpPr>
        <p:spPr bwMode="auto">
          <a:xfrm>
            <a:off x="4343400" y="2743200"/>
            <a:ext cx="1143000" cy="152400"/>
          </a:xfrm>
          <a:prstGeom prst="line">
            <a:avLst/>
          </a:prstGeom>
          <a:noFill/>
          <a:ln w="25400">
            <a:solidFill>
              <a:srgbClr val="00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58411" name="Line 43"/>
          <p:cNvSpPr>
            <a:spLocks noChangeShapeType="1"/>
          </p:cNvSpPr>
          <p:nvPr/>
        </p:nvSpPr>
        <p:spPr bwMode="auto">
          <a:xfrm flipV="1">
            <a:off x="5867400" y="838200"/>
            <a:ext cx="685800" cy="1066800"/>
          </a:xfrm>
          <a:prstGeom prst="line">
            <a:avLst/>
          </a:prstGeom>
          <a:noFill/>
          <a:ln w="25400">
            <a:solidFill>
              <a:srgbClr val="00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58412" name="Line 44"/>
          <p:cNvSpPr>
            <a:spLocks noChangeShapeType="1"/>
          </p:cNvSpPr>
          <p:nvPr/>
        </p:nvSpPr>
        <p:spPr bwMode="auto">
          <a:xfrm>
            <a:off x="6705600" y="838200"/>
            <a:ext cx="304800" cy="1066800"/>
          </a:xfrm>
          <a:prstGeom prst="line">
            <a:avLst/>
          </a:prstGeom>
          <a:noFill/>
          <a:ln w="25400">
            <a:solidFill>
              <a:srgbClr val="00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58413" name="Text Box 45"/>
          <p:cNvSpPr txBox="1">
            <a:spLocks noChangeArrowheads="1"/>
          </p:cNvSpPr>
          <p:nvPr/>
        </p:nvSpPr>
        <p:spPr bwMode="auto">
          <a:xfrm>
            <a:off x="4191000" y="1336675"/>
            <a:ext cx="333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2400" b="1">
                <a:latin typeface="Times New Roman" pitchFamily="18" charset="0"/>
              </a:rPr>
              <a:t>1</a:t>
            </a:r>
          </a:p>
        </p:txBody>
      </p:sp>
      <p:sp>
        <p:nvSpPr>
          <p:cNvPr id="58414" name="Text Box 46"/>
          <p:cNvSpPr txBox="1">
            <a:spLocks noChangeArrowheads="1"/>
          </p:cNvSpPr>
          <p:nvPr/>
        </p:nvSpPr>
        <p:spPr bwMode="auto">
          <a:xfrm>
            <a:off x="3962400" y="2479675"/>
            <a:ext cx="333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2400" b="1">
                <a:latin typeface="Times New Roman" pitchFamily="18" charset="0"/>
              </a:rPr>
              <a:t>2</a:t>
            </a:r>
          </a:p>
        </p:txBody>
      </p:sp>
      <p:sp>
        <p:nvSpPr>
          <p:cNvPr id="58415" name="Text Box 47"/>
          <p:cNvSpPr txBox="1">
            <a:spLocks noChangeArrowheads="1"/>
          </p:cNvSpPr>
          <p:nvPr/>
        </p:nvSpPr>
        <p:spPr bwMode="auto">
          <a:xfrm>
            <a:off x="5624513" y="2708275"/>
            <a:ext cx="333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2400" b="1">
                <a:latin typeface="Times New Roman" pitchFamily="18" charset="0"/>
              </a:rPr>
              <a:t>3</a:t>
            </a:r>
          </a:p>
        </p:txBody>
      </p:sp>
      <p:sp>
        <p:nvSpPr>
          <p:cNvPr id="58416" name="Text Box 48"/>
          <p:cNvSpPr txBox="1">
            <a:spLocks noChangeArrowheads="1"/>
          </p:cNvSpPr>
          <p:nvPr/>
        </p:nvSpPr>
        <p:spPr bwMode="auto">
          <a:xfrm>
            <a:off x="5472113" y="1717675"/>
            <a:ext cx="333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2400" b="1">
                <a:latin typeface="Times New Roman" pitchFamily="18" charset="0"/>
              </a:rPr>
              <a:t>4</a:t>
            </a:r>
          </a:p>
        </p:txBody>
      </p:sp>
      <p:sp>
        <p:nvSpPr>
          <p:cNvPr id="58417" name="Text Box 49"/>
          <p:cNvSpPr txBox="1">
            <a:spLocks noChangeArrowheads="1"/>
          </p:cNvSpPr>
          <p:nvPr/>
        </p:nvSpPr>
        <p:spPr bwMode="auto">
          <a:xfrm>
            <a:off x="7148513" y="1717675"/>
            <a:ext cx="333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2400" b="1">
                <a:latin typeface="Times New Roman" pitchFamily="18" charset="0"/>
              </a:rPr>
              <a:t>5</a:t>
            </a:r>
          </a:p>
        </p:txBody>
      </p:sp>
      <p:sp>
        <p:nvSpPr>
          <p:cNvPr id="58418" name="Text Box 50"/>
          <p:cNvSpPr txBox="1">
            <a:spLocks noChangeArrowheads="1"/>
          </p:cNvSpPr>
          <p:nvPr/>
        </p:nvSpPr>
        <p:spPr bwMode="auto">
          <a:xfrm>
            <a:off x="6691313" y="574675"/>
            <a:ext cx="333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2400" b="1">
                <a:latin typeface="Times New Roman" pitchFamily="18" charset="0"/>
              </a:rPr>
              <a:t>6</a:t>
            </a:r>
          </a:p>
        </p:txBody>
      </p:sp>
      <p:sp>
        <p:nvSpPr>
          <p:cNvPr id="58420" name="Text Box 52"/>
          <p:cNvSpPr txBox="1">
            <a:spLocks noChangeArrowheads="1"/>
          </p:cNvSpPr>
          <p:nvPr/>
        </p:nvSpPr>
        <p:spPr bwMode="auto">
          <a:xfrm>
            <a:off x="0" y="403225"/>
            <a:ext cx="3216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20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无向图连通性</a:t>
            </a:r>
          </a:p>
        </p:txBody>
      </p:sp>
      <p:sp>
        <p:nvSpPr>
          <p:cNvPr id="58421" name="Line 53"/>
          <p:cNvSpPr>
            <a:spLocks noChangeShapeType="1"/>
          </p:cNvSpPr>
          <p:nvPr/>
        </p:nvSpPr>
        <p:spPr bwMode="auto">
          <a:xfrm flipV="1">
            <a:off x="4343400" y="4572000"/>
            <a:ext cx="3505200" cy="0"/>
          </a:xfrm>
          <a:prstGeom prst="line">
            <a:avLst/>
          </a:prstGeom>
          <a:noFill/>
          <a:ln w="603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58425" name="AutoShape 57"/>
          <p:cNvSpPr>
            <a:spLocks noChangeArrowheads="1"/>
          </p:cNvSpPr>
          <p:nvPr/>
        </p:nvSpPr>
        <p:spPr bwMode="auto">
          <a:xfrm>
            <a:off x="7086600" y="2819400"/>
            <a:ext cx="1905000" cy="838200"/>
          </a:xfrm>
          <a:prstGeom prst="wedgeEllipseCallout">
            <a:avLst>
              <a:gd name="adj1" fmla="val -106250"/>
              <a:gd name="adj2" fmla="val -48106"/>
            </a:avLst>
          </a:prstGeom>
          <a:solidFill>
            <a:srgbClr val="CCFFFF"/>
          </a:solidFill>
          <a:ln w="22225" algn="ctr">
            <a:solidFill>
              <a:srgbClr val="800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r>
              <a:rPr lang="zh-CN" altLang="en-US" sz="2400">
                <a:ea typeface="华文行楷" pitchFamily="2" charset="-122"/>
              </a:rPr>
              <a:t>连通分支</a:t>
            </a:r>
          </a:p>
        </p:txBody>
      </p:sp>
      <p:pic>
        <p:nvPicPr>
          <p:cNvPr id="43" name="Picture 5" descr="STATBAR"/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791369"/>
            <a:ext cx="8551168" cy="46831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35079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8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58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8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8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58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424" grpId="0" animBg="1"/>
      <p:bldP spid="58423" grpId="0" animBg="1"/>
      <p:bldP spid="58374" grpId="0" animBg="1"/>
      <p:bldP spid="58421" grpId="0" animBg="1"/>
      <p:bldP spid="58425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8" name="Rectangle 4"/>
          <p:cNvSpPr>
            <a:spLocks noChangeArrowheads="1"/>
          </p:cNvSpPr>
          <p:nvPr/>
        </p:nvSpPr>
        <p:spPr bwMode="auto">
          <a:xfrm>
            <a:off x="3810000" y="457200"/>
            <a:ext cx="4419600" cy="3200400"/>
          </a:xfrm>
          <a:prstGeom prst="rect">
            <a:avLst/>
          </a:prstGeom>
          <a:solidFill>
            <a:srgbClr val="00FF00"/>
          </a:solidFill>
          <a:ln w="22225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154630" name="Oval 6"/>
          <p:cNvSpPr>
            <a:spLocks noChangeArrowheads="1"/>
          </p:cNvSpPr>
          <p:nvPr/>
        </p:nvSpPr>
        <p:spPr bwMode="auto">
          <a:xfrm>
            <a:off x="4419600" y="1524000"/>
            <a:ext cx="152400" cy="152400"/>
          </a:xfrm>
          <a:prstGeom prst="ellipse">
            <a:avLst/>
          </a:prstGeom>
          <a:solidFill>
            <a:srgbClr val="008000"/>
          </a:solidFill>
          <a:ln w="1587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154631" name="Oval 7"/>
          <p:cNvSpPr>
            <a:spLocks noChangeArrowheads="1"/>
          </p:cNvSpPr>
          <p:nvPr/>
        </p:nvSpPr>
        <p:spPr bwMode="auto">
          <a:xfrm>
            <a:off x="4191000" y="2590800"/>
            <a:ext cx="152400" cy="152400"/>
          </a:xfrm>
          <a:prstGeom prst="ellipse">
            <a:avLst/>
          </a:prstGeom>
          <a:solidFill>
            <a:srgbClr val="008000"/>
          </a:solidFill>
          <a:ln w="1587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154632" name="Oval 8"/>
          <p:cNvSpPr>
            <a:spLocks noChangeArrowheads="1"/>
          </p:cNvSpPr>
          <p:nvPr/>
        </p:nvSpPr>
        <p:spPr bwMode="auto">
          <a:xfrm>
            <a:off x="5486400" y="2895600"/>
            <a:ext cx="152400" cy="152400"/>
          </a:xfrm>
          <a:prstGeom prst="ellipse">
            <a:avLst/>
          </a:prstGeom>
          <a:solidFill>
            <a:srgbClr val="008000"/>
          </a:solidFill>
          <a:ln w="1587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154633" name="Oval 9"/>
          <p:cNvSpPr>
            <a:spLocks noChangeArrowheads="1"/>
          </p:cNvSpPr>
          <p:nvPr/>
        </p:nvSpPr>
        <p:spPr bwMode="auto">
          <a:xfrm>
            <a:off x="6553200" y="762000"/>
            <a:ext cx="152400" cy="152400"/>
          </a:xfrm>
          <a:prstGeom prst="ellipse">
            <a:avLst/>
          </a:prstGeom>
          <a:solidFill>
            <a:srgbClr val="008000"/>
          </a:solidFill>
          <a:ln w="1587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154634" name="Oval 10"/>
          <p:cNvSpPr>
            <a:spLocks noChangeArrowheads="1"/>
          </p:cNvSpPr>
          <p:nvPr/>
        </p:nvSpPr>
        <p:spPr bwMode="auto">
          <a:xfrm>
            <a:off x="5791200" y="1905000"/>
            <a:ext cx="152400" cy="152400"/>
          </a:xfrm>
          <a:prstGeom prst="ellipse">
            <a:avLst/>
          </a:prstGeom>
          <a:solidFill>
            <a:srgbClr val="008000"/>
          </a:solidFill>
          <a:ln w="1587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154635" name="Oval 11"/>
          <p:cNvSpPr>
            <a:spLocks noChangeArrowheads="1"/>
          </p:cNvSpPr>
          <p:nvPr/>
        </p:nvSpPr>
        <p:spPr bwMode="auto">
          <a:xfrm>
            <a:off x="7010400" y="1905000"/>
            <a:ext cx="152400" cy="152400"/>
          </a:xfrm>
          <a:prstGeom prst="ellipse">
            <a:avLst/>
          </a:prstGeom>
          <a:solidFill>
            <a:srgbClr val="008000"/>
          </a:solidFill>
          <a:ln w="1587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154636" name="Line 12"/>
          <p:cNvSpPr>
            <a:spLocks noChangeShapeType="1"/>
          </p:cNvSpPr>
          <p:nvPr/>
        </p:nvSpPr>
        <p:spPr bwMode="auto">
          <a:xfrm flipV="1">
            <a:off x="4267200" y="1676400"/>
            <a:ext cx="228600" cy="914400"/>
          </a:xfrm>
          <a:prstGeom prst="line">
            <a:avLst/>
          </a:prstGeom>
          <a:noFill/>
          <a:ln w="25400">
            <a:solidFill>
              <a:srgbClr val="00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54637" name="Line 13"/>
          <p:cNvSpPr>
            <a:spLocks noChangeShapeType="1"/>
          </p:cNvSpPr>
          <p:nvPr/>
        </p:nvSpPr>
        <p:spPr bwMode="auto">
          <a:xfrm>
            <a:off x="4343400" y="2743200"/>
            <a:ext cx="1143000" cy="152400"/>
          </a:xfrm>
          <a:prstGeom prst="line">
            <a:avLst/>
          </a:prstGeom>
          <a:noFill/>
          <a:ln w="25400">
            <a:solidFill>
              <a:srgbClr val="00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54638" name="Line 14"/>
          <p:cNvSpPr>
            <a:spLocks noChangeShapeType="1"/>
          </p:cNvSpPr>
          <p:nvPr/>
        </p:nvSpPr>
        <p:spPr bwMode="auto">
          <a:xfrm flipV="1">
            <a:off x="5867400" y="838200"/>
            <a:ext cx="685800" cy="1066800"/>
          </a:xfrm>
          <a:prstGeom prst="line">
            <a:avLst/>
          </a:prstGeom>
          <a:noFill/>
          <a:ln w="25400">
            <a:solidFill>
              <a:srgbClr val="00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54639" name="Line 15"/>
          <p:cNvSpPr>
            <a:spLocks noChangeShapeType="1"/>
          </p:cNvSpPr>
          <p:nvPr/>
        </p:nvSpPr>
        <p:spPr bwMode="auto">
          <a:xfrm>
            <a:off x="6705600" y="838200"/>
            <a:ext cx="304800" cy="1066800"/>
          </a:xfrm>
          <a:prstGeom prst="line">
            <a:avLst/>
          </a:prstGeom>
          <a:noFill/>
          <a:ln w="25400">
            <a:solidFill>
              <a:srgbClr val="00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54640" name="Text Box 16"/>
          <p:cNvSpPr txBox="1">
            <a:spLocks noChangeArrowheads="1"/>
          </p:cNvSpPr>
          <p:nvPr/>
        </p:nvSpPr>
        <p:spPr bwMode="auto">
          <a:xfrm>
            <a:off x="4191000" y="1336675"/>
            <a:ext cx="333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2400" b="1">
                <a:latin typeface="Times New Roman" pitchFamily="18" charset="0"/>
              </a:rPr>
              <a:t>1</a:t>
            </a:r>
          </a:p>
        </p:txBody>
      </p:sp>
      <p:sp>
        <p:nvSpPr>
          <p:cNvPr id="154641" name="Text Box 17"/>
          <p:cNvSpPr txBox="1">
            <a:spLocks noChangeArrowheads="1"/>
          </p:cNvSpPr>
          <p:nvPr/>
        </p:nvSpPr>
        <p:spPr bwMode="auto">
          <a:xfrm>
            <a:off x="3962400" y="2479675"/>
            <a:ext cx="333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2400" b="1">
                <a:latin typeface="Times New Roman" pitchFamily="18" charset="0"/>
              </a:rPr>
              <a:t>2</a:t>
            </a:r>
          </a:p>
        </p:txBody>
      </p:sp>
      <p:sp>
        <p:nvSpPr>
          <p:cNvPr id="154642" name="Text Box 18"/>
          <p:cNvSpPr txBox="1">
            <a:spLocks noChangeArrowheads="1"/>
          </p:cNvSpPr>
          <p:nvPr/>
        </p:nvSpPr>
        <p:spPr bwMode="auto">
          <a:xfrm>
            <a:off x="5624513" y="2708275"/>
            <a:ext cx="333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2400" b="1">
                <a:latin typeface="Times New Roman" pitchFamily="18" charset="0"/>
              </a:rPr>
              <a:t>3</a:t>
            </a:r>
          </a:p>
        </p:txBody>
      </p:sp>
      <p:sp>
        <p:nvSpPr>
          <p:cNvPr id="154643" name="Text Box 19"/>
          <p:cNvSpPr txBox="1">
            <a:spLocks noChangeArrowheads="1"/>
          </p:cNvSpPr>
          <p:nvPr/>
        </p:nvSpPr>
        <p:spPr bwMode="auto">
          <a:xfrm>
            <a:off x="5472113" y="1717675"/>
            <a:ext cx="333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2400" b="1">
                <a:latin typeface="Times New Roman" pitchFamily="18" charset="0"/>
              </a:rPr>
              <a:t>4</a:t>
            </a:r>
          </a:p>
        </p:txBody>
      </p:sp>
      <p:sp>
        <p:nvSpPr>
          <p:cNvPr id="154644" name="Text Box 20"/>
          <p:cNvSpPr txBox="1">
            <a:spLocks noChangeArrowheads="1"/>
          </p:cNvSpPr>
          <p:nvPr/>
        </p:nvSpPr>
        <p:spPr bwMode="auto">
          <a:xfrm>
            <a:off x="7148513" y="1717675"/>
            <a:ext cx="333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2400" b="1">
                <a:latin typeface="Times New Roman" pitchFamily="18" charset="0"/>
              </a:rPr>
              <a:t>5</a:t>
            </a:r>
          </a:p>
        </p:txBody>
      </p:sp>
      <p:sp>
        <p:nvSpPr>
          <p:cNvPr id="154645" name="Text Box 21"/>
          <p:cNvSpPr txBox="1">
            <a:spLocks noChangeArrowheads="1"/>
          </p:cNvSpPr>
          <p:nvPr/>
        </p:nvSpPr>
        <p:spPr bwMode="auto">
          <a:xfrm>
            <a:off x="6691313" y="574675"/>
            <a:ext cx="333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2400" b="1">
                <a:latin typeface="Times New Roman" pitchFamily="18" charset="0"/>
              </a:rPr>
              <a:t>6</a:t>
            </a:r>
          </a:p>
        </p:txBody>
      </p:sp>
      <p:sp>
        <p:nvSpPr>
          <p:cNvPr id="154646" name="Text Box 22"/>
          <p:cNvSpPr txBox="1">
            <a:spLocks noChangeArrowheads="1"/>
          </p:cNvSpPr>
          <p:nvPr/>
        </p:nvSpPr>
        <p:spPr bwMode="auto">
          <a:xfrm>
            <a:off x="1128713" y="4137025"/>
            <a:ext cx="7329487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/>
            <a:r>
              <a:rPr lang="zh-CN" altLang="en-US" sz="32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无向图中结点的连通性是</a:t>
            </a:r>
            <a:r>
              <a:rPr lang="zh-CN" altLang="en-US" sz="32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等价关系</a:t>
            </a:r>
            <a:r>
              <a:rPr lang="zh-CN" altLang="en-US" sz="32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</a:p>
        </p:txBody>
      </p:sp>
      <p:sp>
        <p:nvSpPr>
          <p:cNvPr id="154647" name="AutoShape 23"/>
          <p:cNvSpPr>
            <a:spLocks noChangeArrowheads="1"/>
          </p:cNvSpPr>
          <p:nvPr/>
        </p:nvSpPr>
        <p:spPr bwMode="auto">
          <a:xfrm>
            <a:off x="1676400" y="1905000"/>
            <a:ext cx="1905000" cy="838200"/>
          </a:xfrm>
          <a:prstGeom prst="wedgeRectCallout">
            <a:avLst>
              <a:gd name="adj1" fmla="val 61250"/>
              <a:gd name="adj2" fmla="val -6060"/>
            </a:avLst>
          </a:prstGeom>
          <a:solidFill>
            <a:srgbClr val="FFFF99"/>
          </a:solidFill>
          <a:ln w="222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r>
              <a:rPr lang="zh-CN" altLang="en-US" sz="2400">
                <a:ea typeface="华文行楷" pitchFamily="2" charset="-122"/>
              </a:rPr>
              <a:t>连通分支</a:t>
            </a:r>
          </a:p>
        </p:txBody>
      </p:sp>
      <p:sp>
        <p:nvSpPr>
          <p:cNvPr id="154648" name="Text Box 24"/>
          <p:cNvSpPr txBox="1">
            <a:spLocks noChangeArrowheads="1"/>
          </p:cNvSpPr>
          <p:nvPr/>
        </p:nvSpPr>
        <p:spPr bwMode="auto">
          <a:xfrm>
            <a:off x="595313" y="2076450"/>
            <a:ext cx="10604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3200" b="1">
                <a:solidFill>
                  <a:srgbClr val="990000"/>
                </a:solidFill>
                <a:latin typeface="Times New Roman" pitchFamily="18" charset="0"/>
              </a:rPr>
              <a:t>w(G)</a:t>
            </a:r>
          </a:p>
        </p:txBody>
      </p:sp>
      <p:sp>
        <p:nvSpPr>
          <p:cNvPr id="154649" name="Text Box 25"/>
          <p:cNvSpPr txBox="1">
            <a:spLocks noChangeArrowheads="1"/>
          </p:cNvSpPr>
          <p:nvPr/>
        </p:nvSpPr>
        <p:spPr bwMode="auto">
          <a:xfrm>
            <a:off x="0" y="403225"/>
            <a:ext cx="3216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2000" b="1" dirty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无向图非</a:t>
            </a:r>
            <a:r>
              <a:rPr lang="zh-CN" altLang="en-US" sz="2000" b="1" dirty="0">
                <a:solidFill>
                  <a:srgbClr val="0000FF"/>
                </a:solidFill>
                <a:ea typeface="隶书" pitchFamily="49" charset="-122"/>
                <a:cs typeface="Times New Roman" pitchFamily="18" charset="0"/>
              </a:rPr>
              <a:t>连通图</a:t>
            </a:r>
          </a:p>
        </p:txBody>
      </p:sp>
      <p:pic>
        <p:nvPicPr>
          <p:cNvPr id="25" name="Picture 5" descr="STATBAR"/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791369"/>
            <a:ext cx="8551168" cy="46831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8629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4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46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46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54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646" grpId="0"/>
      <p:bldP spid="154647" grpId="0" animBg="1"/>
      <p:bldP spid="154648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8" name="Text Box 6"/>
          <p:cNvSpPr txBox="1">
            <a:spLocks noChangeArrowheads="1"/>
          </p:cNvSpPr>
          <p:nvPr/>
        </p:nvSpPr>
        <p:spPr bwMode="auto">
          <a:xfrm>
            <a:off x="265113" y="1066800"/>
            <a:ext cx="8726487" cy="2593975"/>
          </a:xfrm>
          <a:prstGeom prst="rect">
            <a:avLst/>
          </a:prstGeom>
          <a:solidFill>
            <a:srgbClr val="CCFFCC"/>
          </a:solidFill>
          <a:ln w="25400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45000"/>
              </a:lnSpc>
            </a:pPr>
            <a:r>
              <a:rPr lang="zh-CN" altLang="en-US" sz="2800" b="1">
                <a:latin typeface="华文楷体" panose="02010600040101010101" pitchFamily="2" charset="-122"/>
                <a:ea typeface="华文楷体" panose="02010600040101010101" pitchFamily="2" charset="-122"/>
              </a:rPr>
              <a:t>一个有向连通图</a:t>
            </a:r>
            <a:r>
              <a:rPr lang="en-US" altLang="zh-CN" sz="2800" b="1">
                <a:latin typeface="华文楷体" panose="02010600040101010101" pitchFamily="2" charset="-122"/>
                <a:ea typeface="华文楷体" panose="02010600040101010101" pitchFamily="2" charset="-122"/>
              </a:rPr>
              <a:t>G</a:t>
            </a:r>
            <a:r>
              <a:rPr lang="zh-CN" altLang="en-US" sz="2800" b="1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</a:p>
          <a:p>
            <a:pPr algn="l">
              <a:lnSpc>
                <a:spcPct val="145000"/>
              </a:lnSpc>
            </a:pPr>
            <a:r>
              <a:rPr lang="zh-CN" altLang="en-US" sz="2800" b="1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弱连通</a:t>
            </a:r>
            <a:r>
              <a:rPr lang="zh-CN" altLang="en-US" sz="2800" b="1">
                <a:latin typeface="华文楷体" panose="02010600040101010101" pitchFamily="2" charset="-122"/>
                <a:ea typeface="华文楷体" panose="02010600040101010101" pitchFamily="2" charset="-122"/>
              </a:rPr>
              <a:t>：如果忽略边的方向后其无向图是连通的</a:t>
            </a:r>
          </a:p>
          <a:p>
            <a:pPr algn="l">
              <a:lnSpc>
                <a:spcPct val="145000"/>
              </a:lnSpc>
            </a:pPr>
            <a:r>
              <a:rPr lang="zh-CN" altLang="en-US" sz="2800" b="1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单向连通</a:t>
            </a:r>
            <a:r>
              <a:rPr lang="zh-CN" altLang="en-US" sz="2800" b="1">
                <a:latin typeface="华文楷体" panose="02010600040101010101" pitchFamily="2" charset="-122"/>
                <a:ea typeface="华文楷体" panose="02010600040101010101" pitchFamily="2" charset="-122"/>
              </a:rPr>
              <a:t>：如果其任何两点间至少存在一向是可达的</a:t>
            </a:r>
          </a:p>
          <a:p>
            <a:pPr algn="l">
              <a:lnSpc>
                <a:spcPct val="145000"/>
              </a:lnSpc>
            </a:pPr>
            <a:r>
              <a:rPr lang="zh-CN" altLang="en-US" sz="2800" b="1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强连通：</a:t>
            </a:r>
            <a:r>
              <a:rPr lang="zh-CN" altLang="en-US" sz="2800" b="1">
                <a:latin typeface="华文楷体" panose="02010600040101010101" pitchFamily="2" charset="-122"/>
                <a:ea typeface="华文楷体" panose="02010600040101010101" pitchFamily="2" charset="-122"/>
              </a:rPr>
              <a:t>如果其任何两点间均是互相可达的</a:t>
            </a:r>
          </a:p>
        </p:txBody>
      </p:sp>
      <p:grpSp>
        <p:nvGrpSpPr>
          <p:cNvPr id="59410" name="Group 18"/>
          <p:cNvGrpSpPr>
            <a:grpSpLocks/>
          </p:cNvGrpSpPr>
          <p:nvPr/>
        </p:nvGrpSpPr>
        <p:grpSpPr bwMode="auto">
          <a:xfrm>
            <a:off x="1066800" y="3622675"/>
            <a:ext cx="1535113" cy="2362200"/>
            <a:chOff x="672" y="2282"/>
            <a:chExt cx="967" cy="1488"/>
          </a:xfrm>
        </p:grpSpPr>
        <p:sp>
          <p:nvSpPr>
            <p:cNvPr id="59399" name="Oval 7"/>
            <p:cNvSpPr>
              <a:spLocks noChangeArrowheads="1"/>
            </p:cNvSpPr>
            <p:nvPr/>
          </p:nvSpPr>
          <p:spPr bwMode="auto">
            <a:xfrm>
              <a:off x="1152" y="2544"/>
              <a:ext cx="96" cy="96"/>
            </a:xfrm>
            <a:prstGeom prst="ellipse">
              <a:avLst/>
            </a:prstGeom>
            <a:solidFill>
              <a:srgbClr val="008000"/>
            </a:solidFill>
            <a:ln w="25400">
              <a:solidFill>
                <a:srgbClr val="00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/>
            </a:p>
          </p:txBody>
        </p:sp>
        <p:sp>
          <p:nvSpPr>
            <p:cNvPr id="59400" name="Oval 8"/>
            <p:cNvSpPr>
              <a:spLocks noChangeArrowheads="1"/>
            </p:cNvSpPr>
            <p:nvPr/>
          </p:nvSpPr>
          <p:spPr bwMode="auto">
            <a:xfrm>
              <a:off x="720" y="3408"/>
              <a:ext cx="96" cy="96"/>
            </a:xfrm>
            <a:prstGeom prst="ellipse">
              <a:avLst/>
            </a:prstGeom>
            <a:solidFill>
              <a:srgbClr val="008000"/>
            </a:solidFill>
            <a:ln w="25400">
              <a:solidFill>
                <a:srgbClr val="00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/>
            </a:p>
          </p:txBody>
        </p:sp>
        <p:sp>
          <p:nvSpPr>
            <p:cNvPr id="59401" name="Oval 9"/>
            <p:cNvSpPr>
              <a:spLocks noChangeArrowheads="1"/>
            </p:cNvSpPr>
            <p:nvPr/>
          </p:nvSpPr>
          <p:spPr bwMode="auto">
            <a:xfrm>
              <a:off x="1488" y="3360"/>
              <a:ext cx="96" cy="96"/>
            </a:xfrm>
            <a:prstGeom prst="ellipse">
              <a:avLst/>
            </a:prstGeom>
            <a:solidFill>
              <a:srgbClr val="008000"/>
            </a:solidFill>
            <a:ln w="25400">
              <a:solidFill>
                <a:srgbClr val="00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/>
            </a:p>
          </p:txBody>
        </p:sp>
        <p:sp>
          <p:nvSpPr>
            <p:cNvPr id="59403" name="Text Box 11"/>
            <p:cNvSpPr txBox="1">
              <a:spLocks noChangeArrowheads="1"/>
            </p:cNvSpPr>
            <p:nvPr/>
          </p:nvSpPr>
          <p:spPr bwMode="auto">
            <a:xfrm>
              <a:off x="1095" y="2282"/>
              <a:ext cx="21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8000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algn="l"/>
              <a:r>
                <a:rPr lang="en-US" altLang="zh-CN" sz="2400" b="1">
                  <a:solidFill>
                    <a:srgbClr val="0033CC"/>
                  </a:solidFill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59404" name="Text Box 12"/>
            <p:cNvSpPr txBox="1">
              <a:spLocks noChangeArrowheads="1"/>
            </p:cNvSpPr>
            <p:nvPr/>
          </p:nvSpPr>
          <p:spPr bwMode="auto">
            <a:xfrm>
              <a:off x="672" y="3482"/>
              <a:ext cx="2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8000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algn="l"/>
              <a:r>
                <a:rPr lang="en-US" altLang="zh-CN" sz="2400" b="1">
                  <a:solidFill>
                    <a:srgbClr val="0033CC"/>
                  </a:solidFill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59405" name="Text Box 13"/>
            <p:cNvSpPr txBox="1">
              <a:spLocks noChangeArrowheads="1"/>
            </p:cNvSpPr>
            <p:nvPr/>
          </p:nvSpPr>
          <p:spPr bwMode="auto">
            <a:xfrm>
              <a:off x="1440" y="3408"/>
              <a:ext cx="19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8000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algn="l"/>
              <a:r>
                <a:rPr lang="en-US" altLang="zh-CN" sz="2400" b="1">
                  <a:solidFill>
                    <a:srgbClr val="0033CC"/>
                  </a:solidFill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59406" name="Line 14"/>
            <p:cNvSpPr>
              <a:spLocks noChangeShapeType="1"/>
            </p:cNvSpPr>
            <p:nvPr/>
          </p:nvSpPr>
          <p:spPr bwMode="auto">
            <a:xfrm flipV="1">
              <a:off x="768" y="2592"/>
              <a:ext cx="384" cy="816"/>
            </a:xfrm>
            <a:prstGeom prst="line">
              <a:avLst/>
            </a:prstGeom>
            <a:noFill/>
            <a:ln w="25400">
              <a:solidFill>
                <a:srgbClr val="00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9407" name="Line 15"/>
            <p:cNvSpPr>
              <a:spLocks noChangeShapeType="1"/>
            </p:cNvSpPr>
            <p:nvPr/>
          </p:nvSpPr>
          <p:spPr bwMode="auto">
            <a:xfrm flipH="1">
              <a:off x="816" y="3408"/>
              <a:ext cx="672" cy="48"/>
            </a:xfrm>
            <a:prstGeom prst="line">
              <a:avLst/>
            </a:prstGeom>
            <a:noFill/>
            <a:ln w="25400">
              <a:solidFill>
                <a:srgbClr val="00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9408" name="Line 16"/>
            <p:cNvSpPr>
              <a:spLocks noChangeShapeType="1"/>
            </p:cNvSpPr>
            <p:nvPr/>
          </p:nvSpPr>
          <p:spPr bwMode="auto">
            <a:xfrm>
              <a:off x="1248" y="2640"/>
              <a:ext cx="240" cy="720"/>
            </a:xfrm>
            <a:prstGeom prst="line">
              <a:avLst/>
            </a:prstGeom>
            <a:noFill/>
            <a:ln w="25400">
              <a:solidFill>
                <a:srgbClr val="00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9409" name="Text Box 17"/>
            <p:cNvSpPr txBox="1">
              <a:spLocks noChangeArrowheads="1"/>
            </p:cNvSpPr>
            <p:nvPr/>
          </p:nvSpPr>
          <p:spPr bwMode="auto">
            <a:xfrm>
              <a:off x="999" y="3408"/>
              <a:ext cx="29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8000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algn="l"/>
              <a:r>
                <a:rPr lang="en-US" altLang="zh-CN"/>
                <a:t>(a)</a:t>
              </a:r>
            </a:p>
          </p:txBody>
        </p:sp>
      </p:grpSp>
      <p:grpSp>
        <p:nvGrpSpPr>
          <p:cNvPr id="59443" name="Group 51"/>
          <p:cNvGrpSpPr>
            <a:grpSpLocks/>
          </p:cNvGrpSpPr>
          <p:nvPr/>
        </p:nvGrpSpPr>
        <p:grpSpPr bwMode="auto">
          <a:xfrm>
            <a:off x="3265488" y="3657600"/>
            <a:ext cx="1535112" cy="2362200"/>
            <a:chOff x="2057" y="2304"/>
            <a:chExt cx="967" cy="1488"/>
          </a:xfrm>
        </p:grpSpPr>
        <p:sp>
          <p:nvSpPr>
            <p:cNvPr id="59415" name="Text Box 23"/>
            <p:cNvSpPr txBox="1">
              <a:spLocks noChangeArrowheads="1"/>
            </p:cNvSpPr>
            <p:nvPr/>
          </p:nvSpPr>
          <p:spPr bwMode="auto">
            <a:xfrm>
              <a:off x="2480" y="2304"/>
              <a:ext cx="21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8000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algn="l"/>
              <a:r>
                <a:rPr lang="en-US" altLang="zh-CN" sz="2400" b="1">
                  <a:solidFill>
                    <a:srgbClr val="0033CC"/>
                  </a:solidFill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59416" name="Text Box 24"/>
            <p:cNvSpPr txBox="1">
              <a:spLocks noChangeArrowheads="1"/>
            </p:cNvSpPr>
            <p:nvPr/>
          </p:nvSpPr>
          <p:spPr bwMode="auto">
            <a:xfrm>
              <a:off x="2057" y="3504"/>
              <a:ext cx="2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8000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algn="l"/>
              <a:r>
                <a:rPr lang="en-US" altLang="zh-CN" sz="2400" b="1">
                  <a:solidFill>
                    <a:srgbClr val="0033CC"/>
                  </a:solidFill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59417" name="Text Box 25"/>
            <p:cNvSpPr txBox="1">
              <a:spLocks noChangeArrowheads="1"/>
            </p:cNvSpPr>
            <p:nvPr/>
          </p:nvSpPr>
          <p:spPr bwMode="auto">
            <a:xfrm>
              <a:off x="2825" y="3430"/>
              <a:ext cx="19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8000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algn="l"/>
              <a:r>
                <a:rPr lang="en-US" altLang="zh-CN" sz="2400" b="1">
                  <a:solidFill>
                    <a:srgbClr val="0033CC"/>
                  </a:solidFill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59418" name="Line 26"/>
            <p:cNvSpPr>
              <a:spLocks noChangeShapeType="1"/>
            </p:cNvSpPr>
            <p:nvPr/>
          </p:nvSpPr>
          <p:spPr bwMode="auto">
            <a:xfrm flipV="1">
              <a:off x="2153" y="2614"/>
              <a:ext cx="384" cy="816"/>
            </a:xfrm>
            <a:prstGeom prst="line">
              <a:avLst/>
            </a:prstGeom>
            <a:noFill/>
            <a:ln w="25400">
              <a:solidFill>
                <a:srgbClr val="00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9419" name="Line 27"/>
            <p:cNvSpPr>
              <a:spLocks noChangeShapeType="1"/>
            </p:cNvSpPr>
            <p:nvPr/>
          </p:nvSpPr>
          <p:spPr bwMode="auto">
            <a:xfrm flipH="1">
              <a:off x="2201" y="3430"/>
              <a:ext cx="672" cy="48"/>
            </a:xfrm>
            <a:prstGeom prst="line">
              <a:avLst/>
            </a:prstGeom>
            <a:noFill/>
            <a:ln w="25400">
              <a:solidFill>
                <a:srgbClr val="0033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9420" name="Line 28"/>
            <p:cNvSpPr>
              <a:spLocks noChangeShapeType="1"/>
            </p:cNvSpPr>
            <p:nvPr/>
          </p:nvSpPr>
          <p:spPr bwMode="auto">
            <a:xfrm>
              <a:off x="2633" y="2662"/>
              <a:ext cx="240" cy="720"/>
            </a:xfrm>
            <a:prstGeom prst="line">
              <a:avLst/>
            </a:prstGeom>
            <a:noFill/>
            <a:ln w="25400">
              <a:solidFill>
                <a:srgbClr val="00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9421" name="Text Box 29"/>
            <p:cNvSpPr txBox="1">
              <a:spLocks noChangeArrowheads="1"/>
            </p:cNvSpPr>
            <p:nvPr/>
          </p:nvSpPr>
          <p:spPr bwMode="auto">
            <a:xfrm>
              <a:off x="2384" y="3430"/>
              <a:ext cx="29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8000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algn="l"/>
              <a:r>
                <a:rPr lang="en-US" altLang="zh-CN"/>
                <a:t>(b)</a:t>
              </a:r>
            </a:p>
          </p:txBody>
        </p:sp>
        <p:sp>
          <p:nvSpPr>
            <p:cNvPr id="59436" name="Oval 44"/>
            <p:cNvSpPr>
              <a:spLocks noChangeArrowheads="1"/>
            </p:cNvSpPr>
            <p:nvPr/>
          </p:nvSpPr>
          <p:spPr bwMode="auto">
            <a:xfrm>
              <a:off x="2112" y="3408"/>
              <a:ext cx="96" cy="96"/>
            </a:xfrm>
            <a:prstGeom prst="ellipse">
              <a:avLst/>
            </a:prstGeom>
            <a:solidFill>
              <a:srgbClr val="008000"/>
            </a:solidFill>
            <a:ln w="25400">
              <a:solidFill>
                <a:srgbClr val="00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/>
            </a:p>
          </p:txBody>
        </p:sp>
        <p:sp>
          <p:nvSpPr>
            <p:cNvPr id="59437" name="Oval 45"/>
            <p:cNvSpPr>
              <a:spLocks noChangeArrowheads="1"/>
            </p:cNvSpPr>
            <p:nvPr/>
          </p:nvSpPr>
          <p:spPr bwMode="auto">
            <a:xfrm>
              <a:off x="2544" y="2544"/>
              <a:ext cx="96" cy="144"/>
            </a:xfrm>
            <a:prstGeom prst="ellipse">
              <a:avLst/>
            </a:prstGeom>
            <a:solidFill>
              <a:srgbClr val="008000"/>
            </a:solidFill>
            <a:ln w="25400">
              <a:solidFill>
                <a:srgbClr val="00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/>
            </a:p>
          </p:txBody>
        </p:sp>
        <p:sp>
          <p:nvSpPr>
            <p:cNvPr id="59438" name="Oval 46"/>
            <p:cNvSpPr>
              <a:spLocks noChangeArrowheads="1"/>
            </p:cNvSpPr>
            <p:nvPr/>
          </p:nvSpPr>
          <p:spPr bwMode="auto">
            <a:xfrm>
              <a:off x="2880" y="3360"/>
              <a:ext cx="96" cy="96"/>
            </a:xfrm>
            <a:prstGeom prst="ellipse">
              <a:avLst/>
            </a:prstGeom>
            <a:solidFill>
              <a:srgbClr val="008000"/>
            </a:solidFill>
            <a:ln w="25400">
              <a:solidFill>
                <a:srgbClr val="00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/>
            </a:p>
          </p:txBody>
        </p:sp>
      </p:grpSp>
      <p:grpSp>
        <p:nvGrpSpPr>
          <p:cNvPr id="59442" name="Group 50"/>
          <p:cNvGrpSpPr>
            <a:grpSpLocks/>
          </p:cNvGrpSpPr>
          <p:nvPr/>
        </p:nvGrpSpPr>
        <p:grpSpPr bwMode="auto">
          <a:xfrm>
            <a:off x="5932488" y="3581400"/>
            <a:ext cx="1535112" cy="2362200"/>
            <a:chOff x="3737" y="2256"/>
            <a:chExt cx="967" cy="1488"/>
          </a:xfrm>
        </p:grpSpPr>
        <p:sp>
          <p:nvSpPr>
            <p:cNvPr id="59426" name="Text Box 34"/>
            <p:cNvSpPr txBox="1">
              <a:spLocks noChangeArrowheads="1"/>
            </p:cNvSpPr>
            <p:nvPr/>
          </p:nvSpPr>
          <p:spPr bwMode="auto">
            <a:xfrm>
              <a:off x="4160" y="2256"/>
              <a:ext cx="21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8000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algn="l"/>
              <a:r>
                <a:rPr lang="en-US" altLang="zh-CN" sz="2400" b="1">
                  <a:solidFill>
                    <a:srgbClr val="0033CC"/>
                  </a:solidFill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59427" name="Text Box 35"/>
            <p:cNvSpPr txBox="1">
              <a:spLocks noChangeArrowheads="1"/>
            </p:cNvSpPr>
            <p:nvPr/>
          </p:nvSpPr>
          <p:spPr bwMode="auto">
            <a:xfrm>
              <a:off x="3737" y="3456"/>
              <a:ext cx="2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8000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algn="l"/>
              <a:r>
                <a:rPr lang="en-US" altLang="zh-CN" sz="2400" b="1">
                  <a:solidFill>
                    <a:srgbClr val="0033CC"/>
                  </a:solidFill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59428" name="Text Box 36"/>
            <p:cNvSpPr txBox="1">
              <a:spLocks noChangeArrowheads="1"/>
            </p:cNvSpPr>
            <p:nvPr/>
          </p:nvSpPr>
          <p:spPr bwMode="auto">
            <a:xfrm>
              <a:off x="4505" y="3382"/>
              <a:ext cx="19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8000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algn="l"/>
              <a:r>
                <a:rPr lang="en-US" altLang="zh-CN" sz="2400" b="1">
                  <a:solidFill>
                    <a:srgbClr val="0033CC"/>
                  </a:solidFill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59429" name="Line 37"/>
            <p:cNvSpPr>
              <a:spLocks noChangeShapeType="1"/>
            </p:cNvSpPr>
            <p:nvPr/>
          </p:nvSpPr>
          <p:spPr bwMode="auto">
            <a:xfrm flipV="1">
              <a:off x="3833" y="2566"/>
              <a:ext cx="384" cy="816"/>
            </a:xfrm>
            <a:prstGeom prst="line">
              <a:avLst/>
            </a:prstGeom>
            <a:noFill/>
            <a:ln w="25400">
              <a:solidFill>
                <a:srgbClr val="00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9431" name="Line 39"/>
            <p:cNvSpPr>
              <a:spLocks noChangeShapeType="1"/>
            </p:cNvSpPr>
            <p:nvPr/>
          </p:nvSpPr>
          <p:spPr bwMode="auto">
            <a:xfrm>
              <a:off x="4313" y="2614"/>
              <a:ext cx="240" cy="720"/>
            </a:xfrm>
            <a:prstGeom prst="line">
              <a:avLst/>
            </a:prstGeom>
            <a:noFill/>
            <a:ln w="25400">
              <a:solidFill>
                <a:srgbClr val="0033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9432" name="Text Box 40"/>
            <p:cNvSpPr txBox="1">
              <a:spLocks noChangeArrowheads="1"/>
            </p:cNvSpPr>
            <p:nvPr/>
          </p:nvSpPr>
          <p:spPr bwMode="auto">
            <a:xfrm>
              <a:off x="4064" y="3382"/>
              <a:ext cx="28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8000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algn="l"/>
              <a:r>
                <a:rPr lang="en-US" altLang="zh-CN"/>
                <a:t>(c)</a:t>
              </a:r>
            </a:p>
          </p:txBody>
        </p:sp>
        <p:sp>
          <p:nvSpPr>
            <p:cNvPr id="59439" name="Oval 47"/>
            <p:cNvSpPr>
              <a:spLocks noChangeArrowheads="1"/>
            </p:cNvSpPr>
            <p:nvPr/>
          </p:nvSpPr>
          <p:spPr bwMode="auto">
            <a:xfrm>
              <a:off x="4224" y="2496"/>
              <a:ext cx="96" cy="96"/>
            </a:xfrm>
            <a:prstGeom prst="ellipse">
              <a:avLst/>
            </a:prstGeom>
            <a:solidFill>
              <a:srgbClr val="008000"/>
            </a:solidFill>
            <a:ln w="25400">
              <a:solidFill>
                <a:srgbClr val="00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/>
            </a:p>
          </p:txBody>
        </p:sp>
        <p:sp>
          <p:nvSpPr>
            <p:cNvPr id="59440" name="Oval 48"/>
            <p:cNvSpPr>
              <a:spLocks noChangeArrowheads="1"/>
            </p:cNvSpPr>
            <p:nvPr/>
          </p:nvSpPr>
          <p:spPr bwMode="auto">
            <a:xfrm>
              <a:off x="3792" y="3360"/>
              <a:ext cx="96" cy="96"/>
            </a:xfrm>
            <a:prstGeom prst="ellipse">
              <a:avLst/>
            </a:prstGeom>
            <a:solidFill>
              <a:srgbClr val="008000"/>
            </a:solidFill>
            <a:ln w="25400">
              <a:solidFill>
                <a:srgbClr val="00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/>
            </a:p>
          </p:txBody>
        </p:sp>
        <p:sp>
          <p:nvSpPr>
            <p:cNvPr id="59441" name="Oval 49"/>
            <p:cNvSpPr>
              <a:spLocks noChangeArrowheads="1"/>
            </p:cNvSpPr>
            <p:nvPr/>
          </p:nvSpPr>
          <p:spPr bwMode="auto">
            <a:xfrm>
              <a:off x="4560" y="3312"/>
              <a:ext cx="96" cy="96"/>
            </a:xfrm>
            <a:prstGeom prst="ellipse">
              <a:avLst/>
            </a:prstGeom>
            <a:solidFill>
              <a:srgbClr val="008000"/>
            </a:solidFill>
            <a:ln w="25400">
              <a:solidFill>
                <a:srgbClr val="00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/>
            </a:p>
          </p:txBody>
        </p:sp>
      </p:grpSp>
      <p:sp>
        <p:nvSpPr>
          <p:cNvPr id="59444" name="Text Box 52"/>
          <p:cNvSpPr txBox="1">
            <a:spLocks noChangeArrowheads="1"/>
          </p:cNvSpPr>
          <p:nvPr/>
        </p:nvSpPr>
        <p:spPr bwMode="auto">
          <a:xfrm>
            <a:off x="136525" y="403225"/>
            <a:ext cx="3216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20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有向图连通性</a:t>
            </a:r>
          </a:p>
        </p:txBody>
      </p:sp>
      <p:sp>
        <p:nvSpPr>
          <p:cNvPr id="2" name="爆炸形 2 1"/>
          <p:cNvSpPr/>
          <p:nvPr/>
        </p:nvSpPr>
        <p:spPr bwMode="auto">
          <a:xfrm>
            <a:off x="5932488" y="533400"/>
            <a:ext cx="1763712" cy="1371600"/>
          </a:xfrm>
          <a:prstGeom prst="irregularSeal2">
            <a:avLst/>
          </a:prstGeom>
          <a:gradFill>
            <a:gsLst>
              <a:gs pos="0">
                <a:srgbClr val="A603AB"/>
              </a:gs>
              <a:gs pos="21001">
                <a:srgbClr val="0819FB"/>
              </a:gs>
              <a:gs pos="35001">
                <a:srgbClr val="1A8D48"/>
              </a:gs>
              <a:gs pos="52000">
                <a:srgbClr val="FFFF00"/>
              </a:gs>
              <a:gs pos="73000">
                <a:srgbClr val="EE3F17"/>
              </a:gs>
              <a:gs pos="88000">
                <a:srgbClr val="E81766"/>
              </a:gs>
              <a:gs pos="100000">
                <a:srgbClr val="A603AB"/>
              </a:gs>
            </a:gsLst>
            <a:lin ang="5400000" scaled="0"/>
          </a:gra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pic>
        <p:nvPicPr>
          <p:cNvPr id="39" name="Picture 5" descr="STATBAR"/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791369"/>
            <a:ext cx="8551168" cy="46831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72761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94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94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59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9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3" name="Text Box 5"/>
          <p:cNvSpPr txBox="1">
            <a:spLocks noChangeArrowheads="1"/>
          </p:cNvSpPr>
          <p:nvPr/>
        </p:nvSpPr>
        <p:spPr bwMode="auto">
          <a:xfrm>
            <a:off x="220169" y="403225"/>
            <a:ext cx="2523031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zh-CN" altLang="en-US" sz="20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有向图强连通判定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1066800" y="990600"/>
            <a:ext cx="2667000" cy="2438400"/>
            <a:chOff x="1066800" y="990600"/>
            <a:chExt cx="1535113" cy="2362200"/>
          </a:xfrm>
        </p:grpSpPr>
        <p:sp>
          <p:nvSpPr>
            <p:cNvPr id="155658" name="Text Box 10"/>
            <p:cNvSpPr txBox="1">
              <a:spLocks noChangeArrowheads="1"/>
            </p:cNvSpPr>
            <p:nvPr/>
          </p:nvSpPr>
          <p:spPr bwMode="auto">
            <a:xfrm>
              <a:off x="1738313" y="990600"/>
              <a:ext cx="333375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8000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algn="l"/>
              <a:r>
                <a:rPr lang="en-US" altLang="zh-CN" sz="2400" b="1">
                  <a:solidFill>
                    <a:srgbClr val="0033CC"/>
                  </a:solidFill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155659" name="Text Box 11"/>
            <p:cNvSpPr txBox="1">
              <a:spLocks noChangeArrowheads="1"/>
            </p:cNvSpPr>
            <p:nvPr/>
          </p:nvSpPr>
          <p:spPr bwMode="auto">
            <a:xfrm>
              <a:off x="1066800" y="2895600"/>
              <a:ext cx="35083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8000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algn="l"/>
              <a:r>
                <a:rPr lang="en-US" altLang="zh-CN" sz="2400" b="1">
                  <a:solidFill>
                    <a:srgbClr val="0033CC"/>
                  </a:solidFill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155660" name="Text Box 12"/>
            <p:cNvSpPr txBox="1">
              <a:spLocks noChangeArrowheads="1"/>
            </p:cNvSpPr>
            <p:nvPr/>
          </p:nvSpPr>
          <p:spPr bwMode="auto">
            <a:xfrm>
              <a:off x="2286000" y="2778125"/>
              <a:ext cx="315913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8000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algn="l"/>
              <a:r>
                <a:rPr lang="en-US" altLang="zh-CN" sz="2400" b="1">
                  <a:solidFill>
                    <a:srgbClr val="0033CC"/>
                  </a:solidFill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155661" name="Line 13"/>
            <p:cNvSpPr>
              <a:spLocks noChangeShapeType="1"/>
            </p:cNvSpPr>
            <p:nvPr/>
          </p:nvSpPr>
          <p:spPr bwMode="auto">
            <a:xfrm flipV="1">
              <a:off x="1219200" y="1482725"/>
              <a:ext cx="609600" cy="1295400"/>
            </a:xfrm>
            <a:prstGeom prst="line">
              <a:avLst/>
            </a:prstGeom>
            <a:noFill/>
            <a:ln w="25400">
              <a:solidFill>
                <a:srgbClr val="00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5662" name="Line 14"/>
            <p:cNvSpPr>
              <a:spLocks noChangeShapeType="1"/>
            </p:cNvSpPr>
            <p:nvPr/>
          </p:nvSpPr>
          <p:spPr bwMode="auto">
            <a:xfrm flipH="1">
              <a:off x="1295400" y="2778125"/>
              <a:ext cx="1066800" cy="76200"/>
            </a:xfrm>
            <a:prstGeom prst="line">
              <a:avLst/>
            </a:prstGeom>
            <a:noFill/>
            <a:ln w="25400">
              <a:solidFill>
                <a:srgbClr val="00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5663" name="Line 15"/>
            <p:cNvSpPr>
              <a:spLocks noChangeShapeType="1"/>
            </p:cNvSpPr>
            <p:nvPr/>
          </p:nvSpPr>
          <p:spPr bwMode="auto">
            <a:xfrm>
              <a:off x="1981200" y="1558925"/>
              <a:ext cx="381000" cy="1143000"/>
            </a:xfrm>
            <a:prstGeom prst="line">
              <a:avLst/>
            </a:prstGeom>
            <a:noFill/>
            <a:ln w="25400">
              <a:solidFill>
                <a:srgbClr val="00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5664" name="Text Box 16"/>
            <p:cNvSpPr txBox="1">
              <a:spLocks noChangeArrowheads="1"/>
            </p:cNvSpPr>
            <p:nvPr/>
          </p:nvSpPr>
          <p:spPr bwMode="auto">
            <a:xfrm>
              <a:off x="1585913" y="2778125"/>
              <a:ext cx="460375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8000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algn="l"/>
              <a:r>
                <a:rPr lang="en-US" altLang="zh-CN"/>
                <a:t>(a)</a:t>
              </a:r>
            </a:p>
          </p:txBody>
        </p:sp>
        <p:sp>
          <p:nvSpPr>
            <p:cNvPr id="155665" name="Oval 17"/>
            <p:cNvSpPr>
              <a:spLocks noChangeArrowheads="1"/>
            </p:cNvSpPr>
            <p:nvPr/>
          </p:nvSpPr>
          <p:spPr bwMode="auto">
            <a:xfrm>
              <a:off x="1828800" y="1447800"/>
              <a:ext cx="152400" cy="152400"/>
            </a:xfrm>
            <a:prstGeom prst="ellipse">
              <a:avLst/>
            </a:prstGeom>
            <a:solidFill>
              <a:srgbClr val="00FF00"/>
            </a:solidFill>
            <a:ln w="22225" algn="ctr">
              <a:solidFill>
                <a:srgbClr val="FF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/>
            </a:p>
          </p:txBody>
        </p:sp>
        <p:sp>
          <p:nvSpPr>
            <p:cNvPr id="155666" name="Oval 18"/>
            <p:cNvSpPr>
              <a:spLocks noChangeArrowheads="1"/>
            </p:cNvSpPr>
            <p:nvPr/>
          </p:nvSpPr>
          <p:spPr bwMode="auto">
            <a:xfrm>
              <a:off x="2362200" y="2667000"/>
              <a:ext cx="152400" cy="152400"/>
            </a:xfrm>
            <a:prstGeom prst="ellipse">
              <a:avLst/>
            </a:prstGeom>
            <a:solidFill>
              <a:srgbClr val="00FF00"/>
            </a:solidFill>
            <a:ln w="22225" algn="ctr">
              <a:solidFill>
                <a:srgbClr val="FF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/>
            </a:p>
          </p:txBody>
        </p:sp>
        <p:sp>
          <p:nvSpPr>
            <p:cNvPr id="155667" name="Oval 19"/>
            <p:cNvSpPr>
              <a:spLocks noChangeArrowheads="1"/>
            </p:cNvSpPr>
            <p:nvPr/>
          </p:nvSpPr>
          <p:spPr bwMode="auto">
            <a:xfrm>
              <a:off x="1143000" y="2743200"/>
              <a:ext cx="152400" cy="152400"/>
            </a:xfrm>
            <a:prstGeom prst="ellipse">
              <a:avLst/>
            </a:prstGeom>
            <a:solidFill>
              <a:srgbClr val="00FF00"/>
            </a:solidFill>
            <a:ln w="22225" algn="ctr">
              <a:solidFill>
                <a:srgbClr val="FF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/>
            </a:p>
          </p:txBody>
        </p:sp>
      </p:grpSp>
      <p:sp>
        <p:nvSpPr>
          <p:cNvPr id="155668" name="AutoShape 20"/>
          <p:cNvSpPr>
            <a:spLocks noChangeArrowheads="1"/>
          </p:cNvSpPr>
          <p:nvPr/>
        </p:nvSpPr>
        <p:spPr bwMode="auto">
          <a:xfrm>
            <a:off x="3505200" y="1295400"/>
            <a:ext cx="1981200" cy="1143000"/>
          </a:xfrm>
          <a:prstGeom prst="cloudCallout">
            <a:avLst>
              <a:gd name="adj1" fmla="val -115866"/>
              <a:gd name="adj2" fmla="val 20000"/>
            </a:avLst>
          </a:prstGeom>
          <a:solidFill>
            <a:srgbClr val="FFFF99"/>
          </a:solidFill>
          <a:ln w="22225">
            <a:solidFill>
              <a:srgbClr val="8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r>
              <a:rPr lang="zh-CN" altLang="en-US" sz="2800" b="1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回路</a:t>
            </a:r>
          </a:p>
        </p:txBody>
      </p:sp>
      <p:sp>
        <p:nvSpPr>
          <p:cNvPr id="155669" name="Text Box 21"/>
          <p:cNvSpPr txBox="1">
            <a:spLocks noChangeArrowheads="1"/>
          </p:cNvSpPr>
          <p:nvPr/>
        </p:nvSpPr>
        <p:spPr bwMode="auto">
          <a:xfrm>
            <a:off x="304800" y="3665538"/>
            <a:ext cx="4738688" cy="601662"/>
          </a:xfrm>
          <a:prstGeom prst="rect">
            <a:avLst/>
          </a:prstGeom>
          <a:solidFill>
            <a:srgbClr val="00FF00"/>
          </a:solidFill>
          <a:ln w="22225" algn="ctr">
            <a:solidFill>
              <a:srgbClr val="FF0000"/>
            </a:solidFill>
            <a:miter lim="800000"/>
            <a:headEnd/>
            <a:tailEnd/>
          </a:ln>
          <a:effectLst/>
          <a:extLst/>
        </p:spPr>
        <p:txBody>
          <a:bodyPr lIns="90000" tIns="46800" rIns="90000" bIns="46800">
            <a:spAutoFit/>
          </a:bodyPr>
          <a:lstStyle/>
          <a:p>
            <a:pPr algn="l"/>
            <a:r>
              <a:rPr lang="zh-CN" altLang="en-US" sz="3200" b="1">
                <a:latin typeface="华文楷体" panose="02010600040101010101" pitchFamily="2" charset="-122"/>
                <a:ea typeface="华文楷体" panose="02010600040101010101" pitchFamily="2" charset="-122"/>
              </a:rPr>
              <a:t>一个有向图</a:t>
            </a:r>
            <a:r>
              <a:rPr lang="en-US" altLang="zh-CN" sz="3200" b="1">
                <a:latin typeface="华文楷体" panose="02010600040101010101" pitchFamily="2" charset="-122"/>
                <a:ea typeface="华文楷体" panose="02010600040101010101" pitchFamily="2" charset="-122"/>
              </a:rPr>
              <a:t>D</a:t>
            </a:r>
            <a:r>
              <a:rPr lang="zh-CN" altLang="en-US" sz="3200" b="1">
                <a:latin typeface="华文楷体" panose="02010600040101010101" pitchFamily="2" charset="-122"/>
                <a:ea typeface="华文楷体" panose="02010600040101010101" pitchFamily="2" charset="-122"/>
              </a:rPr>
              <a:t>是强连通</a:t>
            </a:r>
          </a:p>
        </p:txBody>
      </p:sp>
      <p:sp>
        <p:nvSpPr>
          <p:cNvPr id="155670" name="AutoShape 22"/>
          <p:cNvSpPr>
            <a:spLocks noChangeArrowheads="1"/>
          </p:cNvSpPr>
          <p:nvPr/>
        </p:nvSpPr>
        <p:spPr bwMode="auto">
          <a:xfrm>
            <a:off x="5486400" y="3810000"/>
            <a:ext cx="1447800" cy="457200"/>
          </a:xfrm>
          <a:prstGeom prst="leftRightArrow">
            <a:avLst>
              <a:gd name="adj1" fmla="val 50000"/>
              <a:gd name="adj2" fmla="val 63333"/>
            </a:avLst>
          </a:prstGeom>
          <a:solidFill>
            <a:srgbClr val="00FF00"/>
          </a:solidFill>
          <a:ln w="22225" algn="ctr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155671" name="Text Box 23"/>
          <p:cNvSpPr txBox="1">
            <a:spLocks noChangeArrowheads="1"/>
          </p:cNvSpPr>
          <p:nvPr/>
        </p:nvSpPr>
        <p:spPr bwMode="auto">
          <a:xfrm>
            <a:off x="627063" y="4914900"/>
            <a:ext cx="8288337" cy="601663"/>
          </a:xfrm>
          <a:prstGeom prst="rect">
            <a:avLst/>
          </a:prstGeom>
          <a:solidFill>
            <a:srgbClr val="FFFF99"/>
          </a:solidFill>
          <a:ln w="22225" algn="ctr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/>
            <a:r>
              <a:rPr lang="en-US" altLang="zh-CN" sz="3200" b="1">
                <a:latin typeface="华文楷体" panose="02010600040101010101" pitchFamily="2" charset="-122"/>
                <a:ea typeface="华文楷体" panose="02010600040101010101" pitchFamily="2" charset="-122"/>
              </a:rPr>
              <a:t>D</a:t>
            </a:r>
            <a:r>
              <a:rPr lang="zh-CN" altLang="en-US" sz="3200" b="1">
                <a:latin typeface="华文楷体" panose="02010600040101010101" pitchFamily="2" charset="-122"/>
                <a:ea typeface="华文楷体" panose="02010600040101010101" pitchFamily="2" charset="-122"/>
              </a:rPr>
              <a:t>中有一个</a:t>
            </a:r>
            <a:r>
              <a:rPr lang="zh-CN" altLang="en-US" sz="3200" b="1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回路</a:t>
            </a:r>
            <a:r>
              <a:rPr lang="zh-CN" altLang="en-US" sz="3200" b="1">
                <a:latin typeface="华文楷体" panose="02010600040101010101" pitchFamily="2" charset="-122"/>
                <a:ea typeface="华文楷体" panose="02010600040101010101" pitchFamily="2" charset="-122"/>
              </a:rPr>
              <a:t>，它至少</a:t>
            </a:r>
            <a:r>
              <a:rPr lang="zh-CN" altLang="en-US" sz="3200" b="1">
                <a:solidFill>
                  <a:srgbClr val="FF00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包含每个顶点一次</a:t>
            </a:r>
          </a:p>
        </p:txBody>
      </p:sp>
      <p:pic>
        <p:nvPicPr>
          <p:cNvPr id="20" name="Picture 5" descr="STATBAR"/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791369"/>
            <a:ext cx="8551168" cy="46831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94102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55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55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155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2" dur="2000"/>
                                        <p:tgtEl>
                                          <p:spTgt spid="155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668" grpId="0" animBg="1"/>
      <p:bldP spid="155669" grpId="0" animBg="1"/>
      <p:bldP spid="155670" grpId="0" animBg="1"/>
      <p:bldP spid="155671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1625" y="990600"/>
            <a:ext cx="8540750" cy="2438400"/>
          </a:xfrm>
          <a:solidFill>
            <a:schemeClr val="accent1"/>
          </a:solidFill>
          <a:ln>
            <a:solidFill>
              <a:srgbClr val="C00000"/>
            </a:solidFill>
          </a:ln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设有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7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个人</a:t>
            </a:r>
            <a:r>
              <a:rPr lang="en-US" altLang="zh-CN" sz="2400" b="1" dirty="0" err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a,b,c,d,e,f,g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，已知：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会英语，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会汉语和英语，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c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会英语、意大利语和俄语，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d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会日语和汉语，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e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会德语和意大利语，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f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会法语、日语和俄语，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g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会法语和德语，试问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7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个人中，是否任意两个人都能交谈（必要时可借助翻译）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136234" y="403225"/>
            <a:ext cx="2073566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zh-CN" altLang="en-US" sz="20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连通性</a:t>
            </a:r>
            <a:r>
              <a:rPr lang="en-US" altLang="zh-CN" sz="20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-</a:t>
            </a:r>
            <a:r>
              <a:rPr lang="zh-CN" altLang="en-US" sz="20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练习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1000" y="3429000"/>
            <a:ext cx="8052204" cy="523220"/>
          </a:xfrm>
          <a:prstGeom prst="rect">
            <a:avLst/>
          </a:prstGeom>
          <a:solidFill>
            <a:srgbClr val="00FF00"/>
          </a:solidFill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解：以</a:t>
            </a:r>
            <a:r>
              <a:rPr lang="en-US" altLang="zh-CN" sz="2800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a,b,c,d,e,f,g</a:t>
            </a: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作为顶点，能讲同一语言作一边</a:t>
            </a:r>
            <a:endParaRPr lang="zh-CN" altLang="en-US" sz="28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椭圆 7"/>
          <p:cNvSpPr/>
          <p:nvPr/>
        </p:nvSpPr>
        <p:spPr bwMode="auto">
          <a:xfrm>
            <a:off x="5045075" y="4495800"/>
            <a:ext cx="136525" cy="152400"/>
          </a:xfrm>
          <a:prstGeom prst="ellipse">
            <a:avLst/>
          </a:prstGeom>
          <a:solidFill>
            <a:srgbClr val="00FF00"/>
          </a:solidFill>
          <a:ln w="25400" cap="flat" cmpd="sng" algn="ctr">
            <a:solidFill>
              <a:srgbClr val="FF006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10" name="椭圆 9"/>
          <p:cNvSpPr/>
          <p:nvPr/>
        </p:nvSpPr>
        <p:spPr bwMode="auto">
          <a:xfrm>
            <a:off x="4892675" y="5324476"/>
            <a:ext cx="136525" cy="152400"/>
          </a:xfrm>
          <a:prstGeom prst="ellipse">
            <a:avLst/>
          </a:prstGeom>
          <a:solidFill>
            <a:srgbClr val="00FF00"/>
          </a:solidFill>
          <a:ln w="25400" cap="flat" cmpd="sng" algn="ctr">
            <a:solidFill>
              <a:srgbClr val="FF006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grpSp>
        <p:nvGrpSpPr>
          <p:cNvPr id="36" name="组合 35"/>
          <p:cNvGrpSpPr/>
          <p:nvPr/>
        </p:nvGrpSpPr>
        <p:grpSpPr>
          <a:xfrm>
            <a:off x="1904289" y="3733800"/>
            <a:ext cx="3501194" cy="2595265"/>
            <a:chOff x="1904289" y="3733800"/>
            <a:chExt cx="3501194" cy="2595265"/>
          </a:xfrm>
        </p:grpSpPr>
        <p:sp>
          <p:nvSpPr>
            <p:cNvPr id="7" name="椭圆 6"/>
            <p:cNvSpPr/>
            <p:nvPr/>
          </p:nvSpPr>
          <p:spPr bwMode="auto">
            <a:xfrm>
              <a:off x="3216275" y="4267200"/>
              <a:ext cx="136525" cy="161925"/>
            </a:xfrm>
            <a:prstGeom prst="ellipse">
              <a:avLst/>
            </a:prstGeom>
            <a:solidFill>
              <a:srgbClr val="00FF00"/>
            </a:solidFill>
            <a:ln w="2540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9" name="椭圆 8"/>
            <p:cNvSpPr/>
            <p:nvPr/>
          </p:nvSpPr>
          <p:spPr bwMode="auto">
            <a:xfrm>
              <a:off x="2911475" y="5629275"/>
              <a:ext cx="136525" cy="161925"/>
            </a:xfrm>
            <a:prstGeom prst="ellipse">
              <a:avLst/>
            </a:prstGeom>
            <a:solidFill>
              <a:srgbClr val="00FF00"/>
            </a:solidFill>
            <a:ln w="2540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1" name="椭圆 10"/>
            <p:cNvSpPr/>
            <p:nvPr/>
          </p:nvSpPr>
          <p:spPr bwMode="auto">
            <a:xfrm>
              <a:off x="2209800" y="5019675"/>
              <a:ext cx="136525" cy="161925"/>
            </a:xfrm>
            <a:prstGeom prst="ellipse">
              <a:avLst/>
            </a:prstGeom>
            <a:solidFill>
              <a:srgbClr val="00FF00"/>
            </a:solidFill>
            <a:ln w="2540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2" name="椭圆 11"/>
            <p:cNvSpPr/>
            <p:nvPr/>
          </p:nvSpPr>
          <p:spPr bwMode="auto">
            <a:xfrm>
              <a:off x="4114800" y="4114800"/>
              <a:ext cx="136525" cy="152400"/>
            </a:xfrm>
            <a:prstGeom prst="ellipse">
              <a:avLst/>
            </a:prstGeom>
            <a:solidFill>
              <a:srgbClr val="00FF00"/>
            </a:solidFill>
            <a:ln w="2540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3" name="椭圆 12"/>
            <p:cNvSpPr/>
            <p:nvPr/>
          </p:nvSpPr>
          <p:spPr bwMode="auto">
            <a:xfrm>
              <a:off x="4114800" y="5715000"/>
              <a:ext cx="136525" cy="152400"/>
            </a:xfrm>
            <a:prstGeom prst="ellipse">
              <a:avLst/>
            </a:prstGeom>
            <a:solidFill>
              <a:srgbClr val="00FF00"/>
            </a:solidFill>
            <a:ln w="2540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cxnSp>
          <p:nvCxnSpPr>
            <p:cNvPr id="15" name="直接连接符 14"/>
            <p:cNvCxnSpPr>
              <a:stCxn id="11" idx="7"/>
              <a:endCxn id="7" idx="2"/>
            </p:cNvCxnSpPr>
            <p:nvPr/>
          </p:nvCxnSpPr>
          <p:spPr bwMode="auto">
            <a:xfrm flipV="1">
              <a:off x="2326331" y="4348163"/>
              <a:ext cx="889944" cy="695225"/>
            </a:xfrm>
            <a:prstGeom prst="line">
              <a:avLst/>
            </a:prstGeom>
            <a:solidFill>
              <a:srgbClr val="00FF00"/>
            </a:solidFill>
            <a:ln w="412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" name="直接连接符 16"/>
            <p:cNvCxnSpPr>
              <a:stCxn id="11" idx="4"/>
              <a:endCxn id="9" idx="1"/>
            </p:cNvCxnSpPr>
            <p:nvPr/>
          </p:nvCxnSpPr>
          <p:spPr bwMode="auto">
            <a:xfrm>
              <a:off x="2278063" y="5181600"/>
              <a:ext cx="653406" cy="471388"/>
            </a:xfrm>
            <a:prstGeom prst="line">
              <a:avLst/>
            </a:prstGeom>
            <a:solidFill>
              <a:srgbClr val="00FF00"/>
            </a:solidFill>
            <a:ln w="412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" name="直接连接符 18"/>
            <p:cNvCxnSpPr>
              <a:stCxn id="7" idx="6"/>
              <a:endCxn id="12" idx="2"/>
            </p:cNvCxnSpPr>
            <p:nvPr/>
          </p:nvCxnSpPr>
          <p:spPr bwMode="auto">
            <a:xfrm flipV="1">
              <a:off x="3352800" y="4191000"/>
              <a:ext cx="762000" cy="157163"/>
            </a:xfrm>
            <a:prstGeom prst="line">
              <a:avLst/>
            </a:prstGeom>
            <a:solidFill>
              <a:srgbClr val="00FF00"/>
            </a:solidFill>
            <a:ln w="412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" name="直接连接符 20"/>
            <p:cNvCxnSpPr>
              <a:stCxn id="12" idx="6"/>
              <a:endCxn id="8" idx="1"/>
            </p:cNvCxnSpPr>
            <p:nvPr/>
          </p:nvCxnSpPr>
          <p:spPr bwMode="auto">
            <a:xfrm>
              <a:off x="4251325" y="4191000"/>
              <a:ext cx="813744" cy="327118"/>
            </a:xfrm>
            <a:prstGeom prst="line">
              <a:avLst/>
            </a:prstGeom>
            <a:solidFill>
              <a:srgbClr val="00FF00"/>
            </a:solidFill>
            <a:ln w="412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" name="直接连接符 13"/>
            <p:cNvCxnSpPr>
              <a:stCxn id="7" idx="3"/>
              <a:endCxn id="9" idx="0"/>
            </p:cNvCxnSpPr>
            <p:nvPr/>
          </p:nvCxnSpPr>
          <p:spPr bwMode="auto">
            <a:xfrm flipH="1">
              <a:off x="2979738" y="4405412"/>
              <a:ext cx="256531" cy="1223863"/>
            </a:xfrm>
            <a:prstGeom prst="line">
              <a:avLst/>
            </a:prstGeom>
            <a:solidFill>
              <a:srgbClr val="00FF00"/>
            </a:solidFill>
            <a:ln w="412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" name="直接连接符 17"/>
            <p:cNvCxnSpPr>
              <a:stCxn id="9" idx="6"/>
              <a:endCxn id="8" idx="2"/>
            </p:cNvCxnSpPr>
            <p:nvPr/>
          </p:nvCxnSpPr>
          <p:spPr bwMode="auto">
            <a:xfrm flipV="1">
              <a:off x="3048000" y="4572000"/>
              <a:ext cx="1997075" cy="1138238"/>
            </a:xfrm>
            <a:prstGeom prst="line">
              <a:avLst/>
            </a:prstGeom>
            <a:solidFill>
              <a:srgbClr val="00FF00"/>
            </a:solidFill>
            <a:ln w="412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" name="直接连接符 21"/>
            <p:cNvCxnSpPr>
              <a:stCxn id="9" idx="6"/>
              <a:endCxn id="13" idx="4"/>
            </p:cNvCxnSpPr>
            <p:nvPr/>
          </p:nvCxnSpPr>
          <p:spPr bwMode="auto">
            <a:xfrm>
              <a:off x="3048000" y="5710238"/>
              <a:ext cx="1135063" cy="157162"/>
            </a:xfrm>
            <a:prstGeom prst="line">
              <a:avLst/>
            </a:prstGeom>
            <a:solidFill>
              <a:srgbClr val="00FF00"/>
            </a:solidFill>
            <a:ln w="412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4" name="直接连接符 23"/>
            <p:cNvCxnSpPr>
              <a:stCxn id="13" idx="6"/>
              <a:endCxn id="10" idx="2"/>
            </p:cNvCxnSpPr>
            <p:nvPr/>
          </p:nvCxnSpPr>
          <p:spPr bwMode="auto">
            <a:xfrm flipV="1">
              <a:off x="4251325" y="5400676"/>
              <a:ext cx="641350" cy="390524"/>
            </a:xfrm>
            <a:prstGeom prst="line">
              <a:avLst/>
            </a:prstGeom>
            <a:solidFill>
              <a:srgbClr val="00FF00"/>
            </a:solidFill>
            <a:ln w="412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" name="直接连接符 25"/>
            <p:cNvCxnSpPr>
              <a:stCxn id="8" idx="3"/>
              <a:endCxn id="10" idx="0"/>
            </p:cNvCxnSpPr>
            <p:nvPr/>
          </p:nvCxnSpPr>
          <p:spPr bwMode="auto">
            <a:xfrm flipH="1">
              <a:off x="4960938" y="4625882"/>
              <a:ext cx="104131" cy="698594"/>
            </a:xfrm>
            <a:prstGeom prst="line">
              <a:avLst/>
            </a:prstGeom>
            <a:solidFill>
              <a:srgbClr val="00FF00"/>
            </a:solidFill>
            <a:ln w="412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34" name="组合 33"/>
            <p:cNvGrpSpPr/>
            <p:nvPr/>
          </p:nvGrpSpPr>
          <p:grpSpPr>
            <a:xfrm>
              <a:off x="1904289" y="3733800"/>
              <a:ext cx="3501194" cy="2595265"/>
              <a:chOff x="1904289" y="3810000"/>
              <a:chExt cx="3501194" cy="2595265"/>
            </a:xfrm>
          </p:grpSpPr>
          <p:sp>
            <p:nvSpPr>
              <p:cNvPr id="27" name="TextBox 26"/>
              <p:cNvSpPr txBox="1"/>
              <p:nvPr/>
            </p:nvSpPr>
            <p:spPr>
              <a:xfrm>
                <a:off x="1904289" y="4876800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endParaRPr lang="zh-CN" alt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3031878" y="5638800"/>
                <a:ext cx="32092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endParaRPr lang="zh-CN" alt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3956698" y="5943600"/>
                <a:ext cx="32092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endParaRPr lang="zh-CN" alt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5016377" y="5257800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</a:t>
                </a:r>
                <a:endParaRPr lang="zh-CN" alt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5118225" y="4419600"/>
                <a:ext cx="2872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endParaRPr lang="zh-CN" alt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3984900" y="3810000"/>
                <a:ext cx="3561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endParaRPr lang="zh-CN" alt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2994300" y="3962400"/>
                <a:ext cx="3561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endParaRPr lang="zh-CN" alt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37" name="椭圆形标注 36"/>
          <p:cNvSpPr/>
          <p:nvPr/>
        </p:nvSpPr>
        <p:spPr bwMode="auto">
          <a:xfrm>
            <a:off x="6796782" y="4545493"/>
            <a:ext cx="1265436" cy="738814"/>
          </a:xfrm>
          <a:prstGeom prst="wedgeEllipseCallout">
            <a:avLst>
              <a:gd name="adj1" fmla="val -179726"/>
              <a:gd name="adj2" fmla="val 30070"/>
            </a:avLst>
          </a:prstGeom>
          <a:blipFill>
            <a:blip r:embed="rId2"/>
            <a:tile tx="0" ty="0" sx="100000" sy="100000" flip="none" algn="tl"/>
          </a:blipFill>
          <a:ln w="412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楷体_GB2312" panose="02010609030101010101" pitchFamily="49" charset="-122"/>
                <a:ea typeface="楷体_GB2312" panose="02010609030101010101" pitchFamily="49" charset="-122"/>
              </a:rPr>
              <a:t>连通</a:t>
            </a:r>
          </a:p>
        </p:txBody>
      </p:sp>
      <p:sp>
        <p:nvSpPr>
          <p:cNvPr id="2" name="椭圆形标注 1"/>
          <p:cNvSpPr/>
          <p:nvPr/>
        </p:nvSpPr>
        <p:spPr bwMode="auto">
          <a:xfrm>
            <a:off x="-113207" y="6042986"/>
            <a:ext cx="2780207" cy="738814"/>
          </a:xfrm>
          <a:prstGeom prst="wedgeEllipseCallout">
            <a:avLst>
              <a:gd name="adj1" fmla="val 72462"/>
              <a:gd name="adj2" fmla="val -96123"/>
            </a:avLst>
          </a:prstGeom>
          <a:blipFill>
            <a:blip r:embed="rId3"/>
            <a:tile tx="0" ty="0" sx="100000" sy="100000" flip="none" algn="tl"/>
          </a:blip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8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简单无向图</a:t>
            </a:r>
          </a:p>
        </p:txBody>
      </p:sp>
      <p:pic>
        <p:nvPicPr>
          <p:cNvPr id="35" name="Picture 5" descr="STATBAR"/>
          <p:cNvPicPr preferRelativeResize="0"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791369"/>
            <a:ext cx="8551168" cy="46831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69696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0" grpId="0" animBg="1"/>
      <p:bldP spid="37" grpId="0" animBg="1"/>
      <p:bldP spid="2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990600"/>
            <a:ext cx="4008835" cy="2819400"/>
          </a:xfrm>
          <a:prstGeom prst="rect">
            <a:avLst/>
          </a:prstGeom>
        </p:spPr>
      </p:pic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152400" y="403225"/>
            <a:ext cx="2590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zh-CN" altLang="en-US" sz="20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连通性</a:t>
            </a:r>
            <a:r>
              <a:rPr lang="en-US" altLang="zh-CN" sz="20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-</a:t>
            </a:r>
            <a:r>
              <a:rPr lang="zh-CN" altLang="en-US" sz="20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课堂练习</a:t>
            </a:r>
          </a:p>
        </p:txBody>
      </p:sp>
      <p:sp>
        <p:nvSpPr>
          <p:cNvPr id="9" name="流程图: 可选过程 8"/>
          <p:cNvSpPr/>
          <p:nvPr/>
        </p:nvSpPr>
        <p:spPr bwMode="auto">
          <a:xfrm>
            <a:off x="2895600" y="3200400"/>
            <a:ext cx="838200" cy="609600"/>
          </a:xfrm>
          <a:prstGeom prst="flowChartAlternateProcess">
            <a:avLst/>
          </a:prstGeom>
          <a:solidFill>
            <a:srgbClr val="00FF00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310441" y="990600"/>
            <a:ext cx="3057247" cy="2031325"/>
          </a:xfrm>
          <a:prstGeom prst="rect">
            <a:avLst/>
          </a:prstGeom>
          <a:pattFill prst="pct70">
            <a:fgClr>
              <a:schemeClr val="accent1">
                <a:lumMod val="90000"/>
              </a:schemeClr>
            </a:fgClr>
            <a:bgClr>
              <a:schemeClr val="bg1"/>
            </a:bgClr>
          </a:pattFill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无人机</a:t>
            </a:r>
            <a:r>
              <a:rPr lang="zh-CN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从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山东</a:t>
            </a:r>
            <a:r>
              <a:rPr lang="zh-CN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出发</a:t>
            </a:r>
            <a:endParaRPr lang="en-US" altLang="zh-CN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执行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侦查</a:t>
            </a:r>
            <a:r>
              <a:rPr lang="zh-CN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任务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，最</a:t>
            </a:r>
            <a:endParaRPr lang="en-US" altLang="zh-CN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后回到江苏。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161235" y="3177659"/>
            <a:ext cx="4852611" cy="523220"/>
          </a:xfrm>
          <a:prstGeom prst="rect">
            <a:avLst/>
          </a:prstGeom>
          <a:gradFill>
            <a:gsLst>
              <a:gs pos="0">
                <a:srgbClr val="FF3399"/>
              </a:gs>
              <a:gs pos="25000">
                <a:srgbClr val="FF6633"/>
              </a:gs>
              <a:gs pos="50000">
                <a:srgbClr val="FFFF00"/>
              </a:gs>
              <a:gs pos="75000">
                <a:srgbClr val="01A78F"/>
              </a:gs>
              <a:gs pos="100000">
                <a:srgbClr val="3366FF"/>
              </a:gs>
            </a:gsLst>
            <a:lin ang="5400000" scaled="0"/>
          </a:gradFill>
        </p:spPr>
        <p:txBody>
          <a:bodyPr wrap="none" rtlCol="0">
            <a:spAutoFit/>
          </a:bodyPr>
          <a:lstStyle/>
          <a:p>
            <a:r>
              <a:rPr lang="zh-CN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请利用图论的知识解答问题。</a:t>
            </a:r>
            <a:endParaRPr lang="zh-CN" altLang="en-US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12" name="Picture 5" descr="STATBAR"/>
          <p:cNvPicPr preferRelativeResize="0"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791369"/>
            <a:ext cx="8551168" cy="46831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20799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52400" y="403225"/>
            <a:ext cx="2590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zh-CN" altLang="en-US" sz="20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连通性</a:t>
            </a:r>
            <a:r>
              <a:rPr lang="en-US" altLang="zh-CN" sz="20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-</a:t>
            </a:r>
            <a:r>
              <a:rPr lang="zh-CN" altLang="en-US" sz="20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课堂练习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200400" y="990600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解：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962400" y="981075"/>
            <a:ext cx="4134465" cy="523220"/>
          </a:xfrm>
          <a:prstGeom prst="rect">
            <a:avLst/>
          </a:prstGeom>
          <a:pattFill prst="pct80">
            <a:fgClr>
              <a:schemeClr val="accent1">
                <a:lumMod val="90000"/>
              </a:schemeClr>
            </a:fgClr>
            <a:bgClr>
              <a:schemeClr val="bg1"/>
            </a:bgClr>
          </a:pattFill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省份抽象为图当中的顶点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7007" y="1544360"/>
            <a:ext cx="3775393" cy="523220"/>
          </a:xfrm>
          <a:prstGeom prst="rect">
            <a:avLst/>
          </a:prstGeom>
          <a:pattFill prst="pct80">
            <a:fgClr>
              <a:schemeClr val="accent1">
                <a:lumMod val="90000"/>
              </a:schemeClr>
            </a:fgClr>
            <a:bgClr>
              <a:schemeClr val="bg1"/>
            </a:bgClr>
          </a:pattFill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两省相邻抽象为无向边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038600" y="2219980"/>
            <a:ext cx="4134465" cy="523220"/>
          </a:xfrm>
          <a:prstGeom prst="rect">
            <a:avLst/>
          </a:prstGeom>
          <a:solidFill>
            <a:srgbClr val="99FF66"/>
          </a:solidFill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因此，得到如下无向图。</a:t>
            </a:r>
          </a:p>
        </p:txBody>
      </p:sp>
      <p:grpSp>
        <p:nvGrpSpPr>
          <p:cNvPr id="55" name="组合 54"/>
          <p:cNvGrpSpPr/>
          <p:nvPr/>
        </p:nvGrpSpPr>
        <p:grpSpPr>
          <a:xfrm>
            <a:off x="3943275" y="2819400"/>
            <a:ext cx="4514925" cy="3101550"/>
            <a:chOff x="-37475" y="2243435"/>
            <a:chExt cx="5981819" cy="3700166"/>
          </a:xfrm>
        </p:grpSpPr>
        <p:sp>
          <p:nvSpPr>
            <p:cNvPr id="11" name="流程图: 联系 10"/>
            <p:cNvSpPr/>
            <p:nvPr/>
          </p:nvSpPr>
          <p:spPr bwMode="auto">
            <a:xfrm>
              <a:off x="1371600" y="2590800"/>
              <a:ext cx="228599" cy="228600"/>
            </a:xfrm>
            <a:prstGeom prst="flowChartConnector">
              <a:avLst/>
            </a:prstGeom>
            <a:solidFill>
              <a:srgbClr val="00FF00"/>
            </a:solidFill>
            <a:ln w="412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2" name="流程图: 联系 11"/>
            <p:cNvSpPr/>
            <p:nvPr/>
          </p:nvSpPr>
          <p:spPr bwMode="auto">
            <a:xfrm>
              <a:off x="3124200" y="2590800"/>
              <a:ext cx="228599" cy="228600"/>
            </a:xfrm>
            <a:prstGeom prst="flowChartConnector">
              <a:avLst/>
            </a:prstGeom>
            <a:solidFill>
              <a:srgbClr val="00FF00"/>
            </a:solidFill>
            <a:ln w="412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3" name="流程图: 联系 12"/>
            <p:cNvSpPr/>
            <p:nvPr/>
          </p:nvSpPr>
          <p:spPr bwMode="auto">
            <a:xfrm>
              <a:off x="228600" y="3657600"/>
              <a:ext cx="228599" cy="228600"/>
            </a:xfrm>
            <a:prstGeom prst="flowChartConnector">
              <a:avLst/>
            </a:prstGeom>
            <a:solidFill>
              <a:srgbClr val="00FF00"/>
            </a:solidFill>
            <a:ln w="412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4" name="流程图: 联系 13"/>
            <p:cNvSpPr/>
            <p:nvPr/>
          </p:nvSpPr>
          <p:spPr bwMode="auto">
            <a:xfrm>
              <a:off x="2514600" y="3962400"/>
              <a:ext cx="228599" cy="228600"/>
            </a:xfrm>
            <a:prstGeom prst="flowChartConnector">
              <a:avLst/>
            </a:prstGeom>
            <a:solidFill>
              <a:srgbClr val="00FF00"/>
            </a:solidFill>
            <a:ln w="412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5" name="流程图: 联系 14"/>
            <p:cNvSpPr/>
            <p:nvPr/>
          </p:nvSpPr>
          <p:spPr bwMode="auto">
            <a:xfrm>
              <a:off x="4495800" y="3276600"/>
              <a:ext cx="228599" cy="228600"/>
            </a:xfrm>
            <a:prstGeom prst="flowChartConnector">
              <a:avLst/>
            </a:prstGeom>
            <a:solidFill>
              <a:srgbClr val="00FF00"/>
            </a:solidFill>
            <a:ln w="412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6" name="流程图: 联系 15"/>
            <p:cNvSpPr/>
            <p:nvPr/>
          </p:nvSpPr>
          <p:spPr bwMode="auto">
            <a:xfrm>
              <a:off x="4953000" y="4419600"/>
              <a:ext cx="228599" cy="228600"/>
            </a:xfrm>
            <a:prstGeom prst="flowChartConnector">
              <a:avLst/>
            </a:prstGeom>
            <a:solidFill>
              <a:srgbClr val="00FF00"/>
            </a:solidFill>
            <a:ln w="412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7" name="流程图: 联系 16"/>
            <p:cNvSpPr/>
            <p:nvPr/>
          </p:nvSpPr>
          <p:spPr bwMode="auto">
            <a:xfrm>
              <a:off x="1343025" y="5181600"/>
              <a:ext cx="228599" cy="228600"/>
            </a:xfrm>
            <a:prstGeom prst="flowChartConnector">
              <a:avLst/>
            </a:prstGeom>
            <a:solidFill>
              <a:srgbClr val="00FF00"/>
            </a:solidFill>
            <a:ln w="412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8" name="流程图: 联系 17"/>
            <p:cNvSpPr/>
            <p:nvPr/>
          </p:nvSpPr>
          <p:spPr bwMode="auto">
            <a:xfrm>
              <a:off x="3352799" y="5181600"/>
              <a:ext cx="228599" cy="228600"/>
            </a:xfrm>
            <a:prstGeom prst="flowChartConnector">
              <a:avLst/>
            </a:prstGeom>
            <a:solidFill>
              <a:srgbClr val="00FF00"/>
            </a:solidFill>
            <a:ln w="412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700964" y="3196708"/>
              <a:ext cx="800219" cy="461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>
                  <a:solidFill>
                    <a:srgbClr val="0000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山东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144125" y="4343400"/>
              <a:ext cx="800219" cy="461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>
                  <a:solidFill>
                    <a:srgbClr val="0000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江苏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296334" y="2438400"/>
              <a:ext cx="800219" cy="461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>
                  <a:solidFill>
                    <a:srgbClr val="0000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河北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27847" y="2243435"/>
              <a:ext cx="800219" cy="461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>
                  <a:solidFill>
                    <a:srgbClr val="0000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山西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-37475" y="3212068"/>
              <a:ext cx="800219" cy="461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>
                  <a:solidFill>
                    <a:srgbClr val="0000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陕西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171581" y="3516868"/>
              <a:ext cx="800219" cy="461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>
                  <a:solidFill>
                    <a:srgbClr val="0000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河南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71381" y="5100935"/>
              <a:ext cx="800219" cy="461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>
                  <a:solidFill>
                    <a:srgbClr val="0000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湖北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085981" y="548193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>
                  <a:solidFill>
                    <a:srgbClr val="0000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安徽</a:t>
              </a:r>
            </a:p>
          </p:txBody>
        </p:sp>
        <p:cxnSp>
          <p:nvCxnSpPr>
            <p:cNvPr id="28" name="直接连接符 27"/>
            <p:cNvCxnSpPr>
              <a:stCxn id="11" idx="6"/>
              <a:endCxn id="12" idx="2"/>
            </p:cNvCxnSpPr>
            <p:nvPr/>
          </p:nvCxnSpPr>
          <p:spPr bwMode="auto">
            <a:xfrm>
              <a:off x="1600200" y="2705100"/>
              <a:ext cx="1524000" cy="0"/>
            </a:xfrm>
            <a:prstGeom prst="line">
              <a:avLst/>
            </a:prstGeom>
            <a:solidFill>
              <a:srgbClr val="00FF00"/>
            </a:solidFill>
            <a:ln w="412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" name="直接连接符 29"/>
            <p:cNvCxnSpPr>
              <a:stCxn id="11" idx="3"/>
              <a:endCxn id="23" idx="2"/>
            </p:cNvCxnSpPr>
            <p:nvPr/>
          </p:nvCxnSpPr>
          <p:spPr bwMode="auto">
            <a:xfrm flipH="1">
              <a:off x="362635" y="2785922"/>
              <a:ext cx="1042443" cy="887811"/>
            </a:xfrm>
            <a:prstGeom prst="line">
              <a:avLst/>
            </a:prstGeom>
            <a:solidFill>
              <a:srgbClr val="00FF00"/>
            </a:solidFill>
            <a:ln w="412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" name="直接连接符 31"/>
            <p:cNvCxnSpPr>
              <a:stCxn id="14" idx="7"/>
              <a:endCxn id="12" idx="4"/>
            </p:cNvCxnSpPr>
            <p:nvPr/>
          </p:nvCxnSpPr>
          <p:spPr bwMode="auto">
            <a:xfrm flipV="1">
              <a:off x="2709722" y="2819400"/>
              <a:ext cx="528778" cy="1176478"/>
            </a:xfrm>
            <a:prstGeom prst="line">
              <a:avLst/>
            </a:prstGeom>
            <a:solidFill>
              <a:srgbClr val="00FF00"/>
            </a:solidFill>
            <a:ln w="412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4" name="直接连接符 33"/>
            <p:cNvCxnSpPr>
              <a:stCxn id="14" idx="1"/>
              <a:endCxn id="11" idx="4"/>
            </p:cNvCxnSpPr>
            <p:nvPr/>
          </p:nvCxnSpPr>
          <p:spPr bwMode="auto">
            <a:xfrm flipH="1" flipV="1">
              <a:off x="1485900" y="2819400"/>
              <a:ext cx="1062178" cy="1176478"/>
            </a:xfrm>
            <a:prstGeom prst="line">
              <a:avLst/>
            </a:prstGeom>
            <a:solidFill>
              <a:srgbClr val="00FF00"/>
            </a:solidFill>
            <a:ln w="412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" name="直接连接符 35"/>
            <p:cNvCxnSpPr>
              <a:stCxn id="14" idx="2"/>
              <a:endCxn id="13" idx="5"/>
            </p:cNvCxnSpPr>
            <p:nvPr/>
          </p:nvCxnSpPr>
          <p:spPr bwMode="auto">
            <a:xfrm flipH="1" flipV="1">
              <a:off x="423722" y="3852722"/>
              <a:ext cx="2090878" cy="223978"/>
            </a:xfrm>
            <a:prstGeom prst="line">
              <a:avLst/>
            </a:prstGeom>
            <a:solidFill>
              <a:srgbClr val="00FF00"/>
            </a:solidFill>
            <a:ln w="412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8" name="直接连接符 37"/>
            <p:cNvCxnSpPr>
              <a:stCxn id="13" idx="4"/>
              <a:endCxn id="17" idx="1"/>
            </p:cNvCxnSpPr>
            <p:nvPr/>
          </p:nvCxnSpPr>
          <p:spPr bwMode="auto">
            <a:xfrm>
              <a:off x="342900" y="3886200"/>
              <a:ext cx="1033603" cy="1328878"/>
            </a:xfrm>
            <a:prstGeom prst="line">
              <a:avLst/>
            </a:prstGeom>
            <a:solidFill>
              <a:srgbClr val="00FF00"/>
            </a:solidFill>
            <a:ln w="412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" name="直接连接符 39"/>
            <p:cNvCxnSpPr>
              <a:stCxn id="17" idx="6"/>
              <a:endCxn id="18" idx="2"/>
            </p:cNvCxnSpPr>
            <p:nvPr/>
          </p:nvCxnSpPr>
          <p:spPr bwMode="auto">
            <a:xfrm>
              <a:off x="1571625" y="5295900"/>
              <a:ext cx="1781175" cy="0"/>
            </a:xfrm>
            <a:prstGeom prst="line">
              <a:avLst/>
            </a:prstGeom>
            <a:solidFill>
              <a:srgbClr val="00FF00"/>
            </a:solidFill>
            <a:ln w="412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" name="直接连接符 41"/>
            <p:cNvCxnSpPr>
              <a:stCxn id="18" idx="6"/>
              <a:endCxn id="16" idx="3"/>
            </p:cNvCxnSpPr>
            <p:nvPr/>
          </p:nvCxnSpPr>
          <p:spPr bwMode="auto">
            <a:xfrm flipV="1">
              <a:off x="3581400" y="4614722"/>
              <a:ext cx="1405078" cy="681178"/>
            </a:xfrm>
            <a:prstGeom prst="line">
              <a:avLst/>
            </a:prstGeom>
            <a:solidFill>
              <a:srgbClr val="00FF00"/>
            </a:solidFill>
            <a:ln w="412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4" name="直接连接符 43"/>
            <p:cNvCxnSpPr>
              <a:stCxn id="16" idx="1"/>
              <a:endCxn id="15" idx="5"/>
            </p:cNvCxnSpPr>
            <p:nvPr/>
          </p:nvCxnSpPr>
          <p:spPr bwMode="auto">
            <a:xfrm flipH="1" flipV="1">
              <a:off x="4690922" y="3471722"/>
              <a:ext cx="295556" cy="981356"/>
            </a:xfrm>
            <a:prstGeom prst="line">
              <a:avLst/>
            </a:prstGeom>
            <a:solidFill>
              <a:srgbClr val="00FF00"/>
            </a:solidFill>
            <a:ln w="412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6" name="直接连接符 45"/>
            <p:cNvCxnSpPr>
              <a:stCxn id="15" idx="1"/>
            </p:cNvCxnSpPr>
            <p:nvPr/>
          </p:nvCxnSpPr>
          <p:spPr bwMode="auto">
            <a:xfrm flipH="1" flipV="1">
              <a:off x="3352800" y="2785922"/>
              <a:ext cx="1176478" cy="524156"/>
            </a:xfrm>
            <a:prstGeom prst="line">
              <a:avLst/>
            </a:prstGeom>
            <a:solidFill>
              <a:srgbClr val="00FF00"/>
            </a:solidFill>
            <a:ln w="412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8" name="直接连接符 47"/>
            <p:cNvCxnSpPr>
              <a:stCxn id="17" idx="7"/>
              <a:endCxn id="14" idx="3"/>
            </p:cNvCxnSpPr>
            <p:nvPr/>
          </p:nvCxnSpPr>
          <p:spPr bwMode="auto">
            <a:xfrm flipV="1">
              <a:off x="1538147" y="4157522"/>
              <a:ext cx="1009931" cy="1057556"/>
            </a:xfrm>
            <a:prstGeom prst="line">
              <a:avLst/>
            </a:prstGeom>
            <a:solidFill>
              <a:srgbClr val="00FF00"/>
            </a:solidFill>
            <a:ln w="412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0" name="直接连接符 49"/>
            <p:cNvCxnSpPr>
              <a:endCxn id="14" idx="5"/>
            </p:cNvCxnSpPr>
            <p:nvPr/>
          </p:nvCxnSpPr>
          <p:spPr bwMode="auto">
            <a:xfrm flipH="1" flipV="1">
              <a:off x="2709722" y="4157522"/>
              <a:ext cx="720022" cy="1024078"/>
            </a:xfrm>
            <a:prstGeom prst="line">
              <a:avLst/>
            </a:prstGeom>
            <a:solidFill>
              <a:srgbClr val="00FF00"/>
            </a:solidFill>
            <a:ln w="412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2" name="直接连接符 51"/>
            <p:cNvCxnSpPr>
              <a:stCxn id="14" idx="7"/>
              <a:endCxn id="15" idx="3"/>
            </p:cNvCxnSpPr>
            <p:nvPr/>
          </p:nvCxnSpPr>
          <p:spPr bwMode="auto">
            <a:xfrm flipV="1">
              <a:off x="2709722" y="3471722"/>
              <a:ext cx="1819556" cy="524156"/>
            </a:xfrm>
            <a:prstGeom prst="line">
              <a:avLst/>
            </a:prstGeom>
            <a:solidFill>
              <a:srgbClr val="00FF00"/>
            </a:solidFill>
            <a:ln w="412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4" name="直接连接符 53"/>
            <p:cNvCxnSpPr>
              <a:stCxn id="18" idx="0"/>
              <a:endCxn id="15" idx="3"/>
            </p:cNvCxnSpPr>
            <p:nvPr/>
          </p:nvCxnSpPr>
          <p:spPr bwMode="auto">
            <a:xfrm flipV="1">
              <a:off x="3467100" y="3471722"/>
              <a:ext cx="1062178" cy="1709878"/>
            </a:xfrm>
            <a:prstGeom prst="line">
              <a:avLst/>
            </a:prstGeom>
            <a:solidFill>
              <a:srgbClr val="00FF00"/>
            </a:solidFill>
            <a:ln w="412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56" name="矩形标注 55"/>
          <p:cNvSpPr/>
          <p:nvPr/>
        </p:nvSpPr>
        <p:spPr bwMode="auto">
          <a:xfrm>
            <a:off x="486927" y="3723610"/>
            <a:ext cx="1951473" cy="1501502"/>
          </a:xfrm>
          <a:prstGeom prst="wedgeRectCallout">
            <a:avLst>
              <a:gd name="adj1" fmla="val 137035"/>
              <a:gd name="adj2" fmla="val -24676"/>
            </a:avLst>
          </a:prstGeom>
          <a:solidFill>
            <a:srgbClr val="FFFF00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32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山东</a:t>
            </a:r>
            <a:r>
              <a:rPr kumimoji="0" lang="en-US" altLang="zh-CN" sz="32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-</a:t>
            </a:r>
            <a:r>
              <a:rPr kumimoji="0" lang="zh-CN" altLang="en-US" sz="32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江苏</a:t>
            </a:r>
            <a:endParaRPr kumimoji="0" lang="en-US" altLang="zh-CN" sz="3200" b="1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/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marR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32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完备通路</a:t>
            </a:r>
          </a:p>
        </p:txBody>
      </p:sp>
      <p:pic>
        <p:nvPicPr>
          <p:cNvPr id="57" name="图片 56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875065"/>
            <a:ext cx="2647262" cy="1861810"/>
          </a:xfrm>
          <a:prstGeom prst="rect">
            <a:avLst/>
          </a:prstGeom>
        </p:spPr>
      </p:pic>
      <p:pic>
        <p:nvPicPr>
          <p:cNvPr id="41" name="Picture 5" descr="STATBAR"/>
          <p:cNvPicPr preferRelativeResize="0"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791369"/>
            <a:ext cx="8551168" cy="46831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32099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56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2" name="Text Box 4"/>
          <p:cNvSpPr txBox="1">
            <a:spLocks noChangeArrowheads="1"/>
          </p:cNvSpPr>
          <p:nvPr/>
        </p:nvSpPr>
        <p:spPr bwMode="auto">
          <a:xfrm>
            <a:off x="100013" y="533400"/>
            <a:ext cx="2338387" cy="7716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r>
              <a:rPr lang="zh-CN" altLang="en-US" sz="4400" b="1" dirty="0">
                <a:solidFill>
                  <a:srgbClr val="FF00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复习：</a:t>
            </a:r>
          </a:p>
        </p:txBody>
      </p:sp>
      <p:sp>
        <p:nvSpPr>
          <p:cNvPr id="124934" name="Rectangle 6"/>
          <p:cNvSpPr>
            <a:spLocks noChangeArrowheads="1"/>
          </p:cNvSpPr>
          <p:nvPr/>
        </p:nvSpPr>
        <p:spPr bwMode="auto">
          <a:xfrm>
            <a:off x="0" y="33480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2493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955756"/>
              </p:ext>
            </p:extLst>
          </p:nvPr>
        </p:nvGraphicFramePr>
        <p:xfrm>
          <a:off x="2133600" y="457200"/>
          <a:ext cx="725488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247" name="公式" r:id="rId3" imgW="152268" imgH="164957" progId="Equation.3">
                  <p:embed/>
                </p:oleObj>
              </mc:Choice>
              <mc:Fallback>
                <p:oleObj name="公式" r:id="rId3" imgW="152268" imgH="16495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457200"/>
                        <a:ext cx="725488" cy="771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4935" name="Text Box 7"/>
          <p:cNvSpPr txBox="1">
            <a:spLocks noChangeArrowheads="1"/>
          </p:cNvSpPr>
          <p:nvPr/>
        </p:nvSpPr>
        <p:spPr bwMode="auto">
          <a:xfrm>
            <a:off x="972752" y="1981200"/>
            <a:ext cx="1618048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28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传递闭包</a:t>
            </a:r>
          </a:p>
        </p:txBody>
      </p:sp>
      <p:sp>
        <p:nvSpPr>
          <p:cNvPr id="124937" name="Rectangle 9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24939" name="Line 11"/>
          <p:cNvSpPr>
            <a:spLocks noChangeShapeType="1"/>
          </p:cNvSpPr>
          <p:nvPr/>
        </p:nvSpPr>
        <p:spPr bwMode="auto">
          <a:xfrm>
            <a:off x="3581400" y="3505200"/>
            <a:ext cx="4724400" cy="0"/>
          </a:xfrm>
          <a:prstGeom prst="line">
            <a:avLst/>
          </a:prstGeom>
          <a:noFill/>
          <a:ln w="6985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895600" y="1895724"/>
                <a:ext cx="528260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3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3200" b="0" i="1" smtClean="0">
                              <a:latin typeface="Cambria Math"/>
                            </a:rPr>
                            <m:t>𝑅</m:t>
                          </m:r>
                        </m:e>
                        <m:sup>
                          <m:r>
                            <a:rPr lang="en-US" altLang="zh-CN" sz="3200" b="0" i="1" smtClean="0">
                              <a:latin typeface="Cambria Math"/>
                            </a:rPr>
                            <m:t>+</m:t>
                          </m:r>
                        </m:sup>
                      </m:sSup>
                      <m:r>
                        <a:rPr lang="en-US" altLang="zh-CN" sz="3200" b="0" i="1" smtClean="0">
                          <a:latin typeface="Cambria Math"/>
                        </a:rPr>
                        <m:t>=</m:t>
                      </m:r>
                      <m:r>
                        <a:rPr lang="en-US" altLang="zh-CN" sz="3200" b="0" i="1" smtClean="0">
                          <a:latin typeface="Cambria Math"/>
                        </a:rPr>
                        <m:t>𝑅</m:t>
                      </m:r>
                      <m:r>
                        <a:rPr lang="en-US" altLang="zh-CN" sz="3200" b="0" i="1" smtClean="0">
                          <a:latin typeface="Cambria Math"/>
                          <a:ea typeface="Cambria Math"/>
                        </a:rPr>
                        <m:t>∪</m:t>
                      </m:r>
                      <m:sSup>
                        <m:sSupPr>
                          <m:ctrlPr>
                            <a:rPr lang="en-US" altLang="zh-CN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3200" i="1">
                              <a:latin typeface="Cambria Math"/>
                            </a:rPr>
                            <m:t>𝑅</m:t>
                          </m:r>
                        </m:e>
                        <m:sup>
                          <m:r>
                            <a:rPr lang="en-US" altLang="zh-CN" sz="32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altLang="zh-CN" sz="3200" b="0" i="1" smtClean="0">
                          <a:latin typeface="Cambria Math"/>
                          <a:ea typeface="Cambria Math"/>
                        </a:rPr>
                        <m:t>∪</m:t>
                      </m:r>
                      <m:sSup>
                        <m:sSupPr>
                          <m:ctrlPr>
                            <a:rPr lang="en-US" altLang="zh-CN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3200" i="1">
                              <a:latin typeface="Cambria Math"/>
                            </a:rPr>
                            <m:t>𝑅</m:t>
                          </m:r>
                        </m:e>
                        <m:sup>
                          <m:r>
                            <a:rPr lang="en-US" altLang="zh-CN" sz="3200" b="0" i="1" smtClean="0">
                              <a:latin typeface="Cambria Math"/>
                            </a:rPr>
                            <m:t>3</m:t>
                          </m:r>
                        </m:sup>
                      </m:sSup>
                      <m:r>
                        <a:rPr lang="en-US" altLang="zh-CN" sz="3200" b="0" i="1" smtClean="0">
                          <a:latin typeface="Cambria Math"/>
                          <a:ea typeface="Cambria Math"/>
                        </a:rPr>
                        <m:t>∪⋯∪</m:t>
                      </m:r>
                      <m:sSup>
                        <m:sSupPr>
                          <m:ctrlPr>
                            <a:rPr lang="en-US" altLang="zh-CN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3200" i="1">
                              <a:latin typeface="Cambria Math"/>
                            </a:rPr>
                            <m:t>𝑅</m:t>
                          </m:r>
                        </m:e>
                        <m:sup>
                          <m:r>
                            <a:rPr lang="en-US" altLang="zh-CN" sz="3200" i="1" smtClean="0">
                              <a:latin typeface="Cambria Math"/>
                              <a:ea typeface="Cambria Math"/>
                            </a:rPr>
                            <m:t>∞</m:t>
                          </m:r>
                        </m:sup>
                      </m:sSup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600" y="1895724"/>
                <a:ext cx="5282600" cy="58477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3352800" y="2763263"/>
                <a:ext cx="477400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3200" b="0" dirty="0"/>
                  <a:t>  </a:t>
                </a:r>
                <a14:m>
                  <m:oMath xmlns:m="http://schemas.openxmlformats.org/officeDocument/2006/math">
                    <m:r>
                      <a:rPr lang="en-US" altLang="zh-CN" sz="3200" b="0" i="1" smtClean="0">
                        <a:latin typeface="Cambria Math"/>
                      </a:rPr>
                      <m:t>=</m:t>
                    </m:r>
                    <m:r>
                      <a:rPr lang="en-US" altLang="zh-CN" sz="3200" b="0" i="1" smtClean="0">
                        <a:latin typeface="Cambria Math"/>
                      </a:rPr>
                      <m:t>𝑅</m:t>
                    </m:r>
                    <m:r>
                      <a:rPr lang="en-US" altLang="zh-CN" sz="3200" b="0" i="1" smtClean="0">
                        <a:latin typeface="Cambria Math"/>
                        <a:ea typeface="Cambria Math"/>
                      </a:rPr>
                      <m:t>∪</m:t>
                    </m:r>
                    <m:sSup>
                      <m:sSup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200" i="1">
                            <a:latin typeface="Cambria Math"/>
                          </a:rPr>
                          <m:t>𝑅</m:t>
                        </m:r>
                      </m:e>
                      <m:sup>
                        <m:r>
                          <a:rPr lang="en-US" altLang="zh-CN" sz="3200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altLang="zh-CN" sz="3200" b="0" i="1" smtClean="0">
                        <a:latin typeface="Cambria Math"/>
                        <a:ea typeface="Cambria Math"/>
                      </a:rPr>
                      <m:t>∪</m:t>
                    </m:r>
                    <m:sSup>
                      <m:sSup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200" i="1">
                            <a:latin typeface="Cambria Math"/>
                          </a:rPr>
                          <m:t>𝑅</m:t>
                        </m:r>
                      </m:e>
                      <m:sup>
                        <m:r>
                          <a:rPr lang="en-US" altLang="zh-CN" sz="3200" b="0" i="1" smtClean="0">
                            <a:latin typeface="Cambria Math"/>
                          </a:rPr>
                          <m:t>3</m:t>
                        </m:r>
                      </m:sup>
                    </m:sSup>
                    <m:r>
                      <a:rPr lang="en-US" altLang="zh-CN" sz="3200" b="0" i="1" smtClean="0">
                        <a:latin typeface="Cambria Math"/>
                        <a:ea typeface="Cambria Math"/>
                      </a:rPr>
                      <m:t>∪⋯∪</m:t>
                    </m:r>
                    <m:sSup>
                      <m:sSup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200" i="1">
                            <a:latin typeface="Cambria Math"/>
                          </a:rPr>
                          <m:t>𝑅</m:t>
                        </m:r>
                      </m:e>
                      <m:sup>
                        <m:r>
                          <a:rPr lang="en-US" altLang="zh-CN" sz="3200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</m:sup>
                    </m:sSup>
                  </m:oMath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2800" y="2763263"/>
                <a:ext cx="4774000" cy="58477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5" descr="STATBAR"/>
          <p:cNvPicPr preferRelativeResize="0">
            <a:picLocks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295400"/>
            <a:ext cx="8551168" cy="46831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37651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4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249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49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49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935" grpId="0"/>
      <p:bldP spid="124939" grpId="0" animBg="1"/>
      <p:bldP spid="4" grpId="0"/>
      <p:bldP spid="13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8" name="Text Box 6"/>
          <p:cNvSpPr txBox="1">
            <a:spLocks noChangeArrowheads="1"/>
          </p:cNvSpPr>
          <p:nvPr/>
        </p:nvSpPr>
        <p:spPr bwMode="auto">
          <a:xfrm>
            <a:off x="426822" y="457200"/>
            <a:ext cx="7345578" cy="1387176"/>
          </a:xfrm>
          <a:prstGeom prst="rect">
            <a:avLst/>
          </a:prstGeom>
          <a:pattFill prst="pct70">
            <a:fgClr>
              <a:srgbClr val="FFFF00"/>
            </a:fgClr>
            <a:bgClr>
              <a:schemeClr val="bg1"/>
            </a:bgClr>
          </a:pattFill>
          <a:ln>
            <a:noFill/>
          </a:ln>
          <a:effectLst/>
          <a:extLst/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设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A={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a,b,c,d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},R={&lt;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a,b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&gt;,&lt;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b,c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&gt;,&lt;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c,b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&gt;,&lt;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b,d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&gt;}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。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试画出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R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的自反、对称及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R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的传递闭包。 </a:t>
            </a:r>
          </a:p>
        </p:txBody>
      </p:sp>
      <p:sp>
        <p:nvSpPr>
          <p:cNvPr id="72709" name="Rectangle 8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grpSp>
        <p:nvGrpSpPr>
          <p:cNvPr id="221206" name="Group 22"/>
          <p:cNvGrpSpPr>
            <a:grpSpLocks/>
          </p:cNvGrpSpPr>
          <p:nvPr/>
        </p:nvGrpSpPr>
        <p:grpSpPr bwMode="auto">
          <a:xfrm>
            <a:off x="838199" y="2438400"/>
            <a:ext cx="3962401" cy="914400"/>
            <a:chOff x="816" y="1776"/>
            <a:chExt cx="2496" cy="576"/>
          </a:xfrm>
        </p:grpSpPr>
        <p:sp>
          <p:nvSpPr>
            <p:cNvPr id="72736" name="Oval 9"/>
            <p:cNvSpPr>
              <a:spLocks noChangeArrowheads="1"/>
            </p:cNvSpPr>
            <p:nvPr/>
          </p:nvSpPr>
          <p:spPr bwMode="auto">
            <a:xfrm>
              <a:off x="912" y="2256"/>
              <a:ext cx="96" cy="96"/>
            </a:xfrm>
            <a:prstGeom prst="ellipse">
              <a:avLst/>
            </a:prstGeom>
            <a:noFill/>
            <a:ln w="31750" algn="ctr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85000"/>
                <a:buFont typeface="Wingdings 2" pitchFamily="18" charset="2"/>
                <a:buChar char="¡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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itchFamily="2" charset="2"/>
                <a:buChar char="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800"/>
            </a:p>
          </p:txBody>
        </p:sp>
        <p:sp>
          <p:nvSpPr>
            <p:cNvPr id="72737" name="Oval 10"/>
            <p:cNvSpPr>
              <a:spLocks noChangeArrowheads="1"/>
            </p:cNvSpPr>
            <p:nvPr/>
          </p:nvSpPr>
          <p:spPr bwMode="auto">
            <a:xfrm>
              <a:off x="1776" y="2256"/>
              <a:ext cx="96" cy="96"/>
            </a:xfrm>
            <a:prstGeom prst="ellipse">
              <a:avLst/>
            </a:prstGeom>
            <a:noFill/>
            <a:ln w="31750" algn="ctr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85000"/>
                <a:buFont typeface="Wingdings 2" pitchFamily="18" charset="2"/>
                <a:buChar char="¡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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itchFamily="2" charset="2"/>
                <a:buChar char="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800"/>
            </a:p>
          </p:txBody>
        </p:sp>
        <p:sp>
          <p:nvSpPr>
            <p:cNvPr id="72738" name="Oval 11"/>
            <p:cNvSpPr>
              <a:spLocks noChangeArrowheads="1"/>
            </p:cNvSpPr>
            <p:nvPr/>
          </p:nvSpPr>
          <p:spPr bwMode="auto">
            <a:xfrm>
              <a:off x="2400" y="2208"/>
              <a:ext cx="96" cy="144"/>
            </a:xfrm>
            <a:prstGeom prst="ellipse">
              <a:avLst/>
            </a:prstGeom>
            <a:noFill/>
            <a:ln w="31750" algn="ctr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85000"/>
                <a:buFont typeface="Wingdings 2" pitchFamily="18" charset="2"/>
                <a:buChar char="¡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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itchFamily="2" charset="2"/>
                <a:buChar char="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800"/>
            </a:p>
          </p:txBody>
        </p:sp>
        <p:sp>
          <p:nvSpPr>
            <p:cNvPr id="72739" name="Oval 12"/>
            <p:cNvSpPr>
              <a:spLocks noChangeArrowheads="1"/>
            </p:cNvSpPr>
            <p:nvPr/>
          </p:nvSpPr>
          <p:spPr bwMode="auto">
            <a:xfrm>
              <a:off x="3168" y="2208"/>
              <a:ext cx="96" cy="96"/>
            </a:xfrm>
            <a:prstGeom prst="ellipse">
              <a:avLst/>
            </a:prstGeom>
            <a:noFill/>
            <a:ln w="31750" algn="ctr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85000"/>
                <a:buFont typeface="Wingdings 2" pitchFamily="18" charset="2"/>
                <a:buChar char="¡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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itchFamily="2" charset="2"/>
                <a:buChar char="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800"/>
            </a:p>
          </p:txBody>
        </p:sp>
        <p:sp>
          <p:nvSpPr>
            <p:cNvPr id="72740" name="Text Box 13"/>
            <p:cNvSpPr txBox="1">
              <a:spLocks noChangeArrowheads="1"/>
            </p:cNvSpPr>
            <p:nvPr/>
          </p:nvSpPr>
          <p:spPr bwMode="auto">
            <a:xfrm>
              <a:off x="816" y="1776"/>
              <a:ext cx="226" cy="4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1750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85000"/>
                <a:buFont typeface="Wingdings 2" pitchFamily="18" charset="2"/>
                <a:buChar char="¡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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itchFamily="2" charset="2"/>
                <a:buChar char="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72741" name="Text Box 14"/>
            <p:cNvSpPr txBox="1">
              <a:spLocks noChangeArrowheads="1"/>
            </p:cNvSpPr>
            <p:nvPr/>
          </p:nvSpPr>
          <p:spPr bwMode="auto">
            <a:xfrm>
              <a:off x="1715" y="1794"/>
              <a:ext cx="239" cy="4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1750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85000"/>
                <a:buFont typeface="Wingdings 2" pitchFamily="18" charset="2"/>
                <a:buChar char="¡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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itchFamily="2" charset="2"/>
                <a:buChar char="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72742" name="Text Box 15"/>
            <p:cNvSpPr txBox="1">
              <a:spLocks noChangeArrowheads="1"/>
            </p:cNvSpPr>
            <p:nvPr/>
          </p:nvSpPr>
          <p:spPr bwMode="auto">
            <a:xfrm>
              <a:off x="3073" y="1794"/>
              <a:ext cx="239" cy="4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1750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85000"/>
                <a:buFont typeface="Wingdings 2" pitchFamily="18" charset="2"/>
                <a:buChar char="¡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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itchFamily="2" charset="2"/>
                <a:buChar char="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72743" name="Text Box 16"/>
            <p:cNvSpPr txBox="1">
              <a:spLocks noChangeArrowheads="1"/>
            </p:cNvSpPr>
            <p:nvPr/>
          </p:nvSpPr>
          <p:spPr bwMode="auto">
            <a:xfrm>
              <a:off x="2331" y="1776"/>
              <a:ext cx="213" cy="4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1750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85000"/>
                <a:buFont typeface="Wingdings 2" pitchFamily="18" charset="2"/>
                <a:buChar char="¡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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itchFamily="2" charset="2"/>
                <a:buChar char="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>
                  <a:latin typeface="Times New Roman" pitchFamily="18" charset="0"/>
                </a:rPr>
                <a:t>c</a:t>
              </a:r>
            </a:p>
          </p:txBody>
        </p:sp>
      </p:grpSp>
      <p:sp>
        <p:nvSpPr>
          <p:cNvPr id="221201" name="Line 17"/>
          <p:cNvSpPr>
            <a:spLocks noChangeShapeType="1"/>
          </p:cNvSpPr>
          <p:nvPr/>
        </p:nvSpPr>
        <p:spPr bwMode="auto">
          <a:xfrm>
            <a:off x="1142999" y="3276600"/>
            <a:ext cx="1219200" cy="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221202" name="Line 18"/>
          <p:cNvSpPr>
            <a:spLocks noChangeShapeType="1"/>
          </p:cNvSpPr>
          <p:nvPr/>
        </p:nvSpPr>
        <p:spPr bwMode="auto">
          <a:xfrm>
            <a:off x="2514599" y="3276600"/>
            <a:ext cx="838200" cy="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221203" name="Line 19"/>
          <p:cNvSpPr>
            <a:spLocks noChangeShapeType="1"/>
          </p:cNvSpPr>
          <p:nvPr/>
        </p:nvSpPr>
        <p:spPr bwMode="auto">
          <a:xfrm flipH="1">
            <a:off x="2438399" y="3124200"/>
            <a:ext cx="990600" cy="762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221204" name="Line 20"/>
          <p:cNvSpPr>
            <a:spLocks noChangeShapeType="1"/>
          </p:cNvSpPr>
          <p:nvPr/>
        </p:nvSpPr>
        <p:spPr bwMode="auto">
          <a:xfrm>
            <a:off x="2514599" y="3352800"/>
            <a:ext cx="1524000" cy="6858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221205" name="Line 21"/>
          <p:cNvSpPr>
            <a:spLocks noChangeShapeType="1"/>
          </p:cNvSpPr>
          <p:nvPr/>
        </p:nvSpPr>
        <p:spPr bwMode="auto">
          <a:xfrm flipV="1">
            <a:off x="4038599" y="3276600"/>
            <a:ext cx="533400" cy="7620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221211" name="Text Box 27"/>
          <p:cNvSpPr txBox="1">
            <a:spLocks noChangeArrowheads="1"/>
          </p:cNvSpPr>
          <p:nvPr/>
        </p:nvSpPr>
        <p:spPr bwMode="auto">
          <a:xfrm>
            <a:off x="5791200" y="1752600"/>
            <a:ext cx="358775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>
                <a:latin typeface="Times New Roman" pitchFamily="18" charset="0"/>
              </a:rPr>
              <a:t>a</a:t>
            </a:r>
          </a:p>
        </p:txBody>
      </p:sp>
      <p:sp>
        <p:nvSpPr>
          <p:cNvPr id="221212" name="Text Box 28"/>
          <p:cNvSpPr txBox="1">
            <a:spLocks noChangeArrowheads="1"/>
          </p:cNvSpPr>
          <p:nvPr/>
        </p:nvSpPr>
        <p:spPr bwMode="auto">
          <a:xfrm>
            <a:off x="5791200" y="3609975"/>
            <a:ext cx="379413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>
                <a:latin typeface="Times New Roman" pitchFamily="18" charset="0"/>
              </a:rPr>
              <a:t>b</a:t>
            </a:r>
          </a:p>
        </p:txBody>
      </p:sp>
      <p:sp>
        <p:nvSpPr>
          <p:cNvPr id="221213" name="Text Box 29"/>
          <p:cNvSpPr txBox="1">
            <a:spLocks noChangeArrowheads="1"/>
          </p:cNvSpPr>
          <p:nvPr/>
        </p:nvSpPr>
        <p:spPr bwMode="auto">
          <a:xfrm>
            <a:off x="7543800" y="1752600"/>
            <a:ext cx="379413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>
                <a:latin typeface="Times New Roman" pitchFamily="18" charset="0"/>
              </a:rPr>
              <a:t>d</a:t>
            </a:r>
          </a:p>
        </p:txBody>
      </p:sp>
      <p:sp>
        <p:nvSpPr>
          <p:cNvPr id="221214" name="Text Box 30"/>
          <p:cNvSpPr txBox="1">
            <a:spLocks noChangeArrowheads="1"/>
          </p:cNvSpPr>
          <p:nvPr/>
        </p:nvSpPr>
        <p:spPr bwMode="auto">
          <a:xfrm>
            <a:off x="7891463" y="3609975"/>
            <a:ext cx="338137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>
                <a:latin typeface="Times New Roman" pitchFamily="18" charset="0"/>
              </a:rPr>
              <a:t>c</a:t>
            </a:r>
          </a:p>
        </p:txBody>
      </p:sp>
      <p:sp>
        <p:nvSpPr>
          <p:cNvPr id="221215" name="Oval 31"/>
          <p:cNvSpPr>
            <a:spLocks noChangeArrowheads="1"/>
          </p:cNvSpPr>
          <p:nvPr/>
        </p:nvSpPr>
        <p:spPr bwMode="auto">
          <a:xfrm>
            <a:off x="6096000" y="2209800"/>
            <a:ext cx="152400" cy="152400"/>
          </a:xfrm>
          <a:prstGeom prst="ellipse">
            <a:avLst/>
          </a:prstGeom>
          <a:solidFill>
            <a:srgbClr val="FF00FF"/>
          </a:solidFill>
          <a:ln w="19050" algn="ctr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221216" name="Oval 32"/>
          <p:cNvSpPr>
            <a:spLocks noChangeArrowheads="1"/>
          </p:cNvSpPr>
          <p:nvPr/>
        </p:nvSpPr>
        <p:spPr bwMode="auto">
          <a:xfrm>
            <a:off x="6096000" y="4038600"/>
            <a:ext cx="152400" cy="152400"/>
          </a:xfrm>
          <a:prstGeom prst="ellipse">
            <a:avLst/>
          </a:prstGeom>
          <a:solidFill>
            <a:srgbClr val="FF00FF"/>
          </a:solidFill>
          <a:ln w="19050" algn="ctr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221217" name="Oval 33"/>
          <p:cNvSpPr>
            <a:spLocks noChangeArrowheads="1"/>
          </p:cNvSpPr>
          <p:nvPr/>
        </p:nvSpPr>
        <p:spPr bwMode="auto">
          <a:xfrm>
            <a:off x="7467600" y="2209800"/>
            <a:ext cx="152400" cy="152400"/>
          </a:xfrm>
          <a:prstGeom prst="ellipse">
            <a:avLst/>
          </a:prstGeom>
          <a:solidFill>
            <a:srgbClr val="FF00FF"/>
          </a:solidFill>
          <a:ln w="19050" algn="ctr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221218" name="Oval 34"/>
          <p:cNvSpPr>
            <a:spLocks noChangeArrowheads="1"/>
          </p:cNvSpPr>
          <p:nvPr/>
        </p:nvSpPr>
        <p:spPr bwMode="auto">
          <a:xfrm>
            <a:off x="7772400" y="4038600"/>
            <a:ext cx="152400" cy="152400"/>
          </a:xfrm>
          <a:prstGeom prst="ellipse">
            <a:avLst/>
          </a:prstGeom>
          <a:solidFill>
            <a:srgbClr val="FF00FF"/>
          </a:solidFill>
          <a:ln w="19050" algn="ctr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221220" name="Line 36"/>
          <p:cNvSpPr>
            <a:spLocks noChangeShapeType="1"/>
          </p:cNvSpPr>
          <p:nvPr/>
        </p:nvSpPr>
        <p:spPr bwMode="auto">
          <a:xfrm>
            <a:off x="6096000" y="2362200"/>
            <a:ext cx="0" cy="16764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221221" name="Line 37"/>
          <p:cNvSpPr>
            <a:spLocks noChangeShapeType="1"/>
          </p:cNvSpPr>
          <p:nvPr/>
        </p:nvSpPr>
        <p:spPr bwMode="auto">
          <a:xfrm>
            <a:off x="6248400" y="2362200"/>
            <a:ext cx="1524000" cy="16764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221222" name="Line 38"/>
          <p:cNvSpPr>
            <a:spLocks noChangeShapeType="1"/>
          </p:cNvSpPr>
          <p:nvPr/>
        </p:nvSpPr>
        <p:spPr bwMode="auto">
          <a:xfrm>
            <a:off x="6248400" y="2209800"/>
            <a:ext cx="1219200" cy="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221224" name="Oval 40"/>
          <p:cNvSpPr>
            <a:spLocks noChangeArrowheads="1"/>
          </p:cNvSpPr>
          <p:nvPr/>
        </p:nvSpPr>
        <p:spPr bwMode="auto">
          <a:xfrm>
            <a:off x="6019800" y="4191000"/>
            <a:ext cx="304800" cy="695325"/>
          </a:xfrm>
          <a:prstGeom prst="ellipse">
            <a:avLst/>
          </a:prstGeom>
          <a:solidFill>
            <a:schemeClr val="bg1"/>
          </a:solidFill>
          <a:ln w="19050" algn="ctr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221225" name="Line 41"/>
          <p:cNvSpPr>
            <a:spLocks noChangeShapeType="1"/>
          </p:cNvSpPr>
          <p:nvPr/>
        </p:nvSpPr>
        <p:spPr bwMode="auto">
          <a:xfrm>
            <a:off x="6172200" y="4876800"/>
            <a:ext cx="76200" cy="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221227" name="Line 43"/>
          <p:cNvSpPr>
            <a:spLocks noChangeShapeType="1"/>
          </p:cNvSpPr>
          <p:nvPr/>
        </p:nvSpPr>
        <p:spPr bwMode="auto">
          <a:xfrm>
            <a:off x="6248400" y="4114800"/>
            <a:ext cx="1524000" cy="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221228" name="Line 44"/>
          <p:cNvSpPr>
            <a:spLocks noChangeShapeType="1"/>
          </p:cNvSpPr>
          <p:nvPr/>
        </p:nvSpPr>
        <p:spPr bwMode="auto">
          <a:xfrm flipV="1">
            <a:off x="6172200" y="2286000"/>
            <a:ext cx="1295400" cy="17526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221229" name="Line 45"/>
          <p:cNvSpPr>
            <a:spLocks noChangeShapeType="1"/>
          </p:cNvSpPr>
          <p:nvPr/>
        </p:nvSpPr>
        <p:spPr bwMode="auto">
          <a:xfrm flipH="1">
            <a:off x="6248400" y="4038600"/>
            <a:ext cx="1524000" cy="0"/>
          </a:xfrm>
          <a:prstGeom prst="line">
            <a:avLst/>
          </a:prstGeom>
          <a:noFill/>
          <a:ln w="19050">
            <a:solidFill>
              <a:srgbClr val="00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221230" name="Line 46"/>
          <p:cNvSpPr>
            <a:spLocks noChangeShapeType="1"/>
          </p:cNvSpPr>
          <p:nvPr/>
        </p:nvSpPr>
        <p:spPr bwMode="auto">
          <a:xfrm flipH="1" flipV="1">
            <a:off x="7620000" y="2362200"/>
            <a:ext cx="228600" cy="1676400"/>
          </a:xfrm>
          <a:prstGeom prst="line">
            <a:avLst/>
          </a:prstGeom>
          <a:noFill/>
          <a:ln w="19050">
            <a:solidFill>
              <a:srgbClr val="00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221231" name="Oval 47"/>
          <p:cNvSpPr>
            <a:spLocks noChangeArrowheads="1"/>
          </p:cNvSpPr>
          <p:nvPr/>
        </p:nvSpPr>
        <p:spPr bwMode="auto">
          <a:xfrm>
            <a:off x="7696200" y="4181475"/>
            <a:ext cx="381000" cy="695325"/>
          </a:xfrm>
          <a:prstGeom prst="ellipse">
            <a:avLst/>
          </a:prstGeom>
          <a:solidFill>
            <a:srgbClr val="FFFFFF"/>
          </a:solidFill>
          <a:ln w="19050" algn="ctr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221232" name="Line 48"/>
          <p:cNvSpPr>
            <a:spLocks noChangeShapeType="1"/>
          </p:cNvSpPr>
          <p:nvPr/>
        </p:nvSpPr>
        <p:spPr bwMode="auto">
          <a:xfrm>
            <a:off x="7848600" y="4876800"/>
            <a:ext cx="76200" cy="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9066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21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21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221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221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221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221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221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221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221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221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221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221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221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221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221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2" dur="500"/>
                                        <p:tgtEl>
                                          <p:spTgt spid="221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21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21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212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212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212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21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212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212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212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21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87" dur="500"/>
                                        <p:tgtEl>
                                          <p:spTgt spid="221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92" dur="2000"/>
                                        <p:tgtEl>
                                          <p:spTgt spid="221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7" dur="500"/>
                                        <p:tgtEl>
                                          <p:spTgt spid="221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2" dur="500"/>
                                        <p:tgtEl>
                                          <p:spTgt spid="221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5" dur="500"/>
                                        <p:tgtEl>
                                          <p:spTgt spid="221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0" dur="500"/>
                                        <p:tgtEl>
                                          <p:spTgt spid="221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1201" grpId="0" animBg="1"/>
      <p:bldP spid="221202" grpId="0" animBg="1"/>
      <p:bldP spid="221203" grpId="0" animBg="1"/>
      <p:bldP spid="221204" grpId="0" animBg="1"/>
      <p:bldP spid="221205" grpId="0" animBg="1"/>
      <p:bldP spid="221211" grpId="0"/>
      <p:bldP spid="221212" grpId="0"/>
      <p:bldP spid="221213" grpId="0"/>
      <p:bldP spid="221214" grpId="0"/>
      <p:bldP spid="221215" grpId="0" animBg="1"/>
      <p:bldP spid="221216" grpId="0" animBg="1"/>
      <p:bldP spid="221217" grpId="0" animBg="1"/>
      <p:bldP spid="221218" grpId="0" animBg="1"/>
      <p:bldP spid="221220" grpId="0" animBg="1"/>
      <p:bldP spid="221221" grpId="0" animBg="1"/>
      <p:bldP spid="221222" grpId="0" animBg="1"/>
      <p:bldP spid="221224" grpId="0" animBg="1"/>
      <p:bldP spid="221225" grpId="0" animBg="1"/>
      <p:bldP spid="221227" grpId="0" animBg="1"/>
      <p:bldP spid="221228" grpId="0" animBg="1"/>
      <p:bldP spid="221229" grpId="0" animBg="1"/>
      <p:bldP spid="221230" grpId="0" animBg="1"/>
      <p:bldP spid="221231" grpId="0" animBg="1"/>
      <p:bldP spid="221232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90" name="Text Box 6"/>
          <p:cNvSpPr txBox="1">
            <a:spLocks noChangeArrowheads="1"/>
          </p:cNvSpPr>
          <p:nvPr/>
        </p:nvSpPr>
        <p:spPr bwMode="auto">
          <a:xfrm>
            <a:off x="1219200" y="2528888"/>
            <a:ext cx="7467600" cy="833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/>
            <a:r>
              <a:rPr lang="en-US" altLang="zh-CN" sz="4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§8.3  </a:t>
            </a:r>
            <a:r>
              <a:rPr lang="zh-CN" altLang="en-US" sz="4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图的矩阵表示</a:t>
            </a:r>
          </a:p>
        </p:txBody>
      </p:sp>
    </p:spTree>
    <p:extLst>
      <p:ext uri="{BB962C8B-B14F-4D97-AF65-F5344CB8AC3E}">
        <p14:creationId xmlns:p14="http://schemas.microsoft.com/office/powerpoint/2010/main" val="184644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68" name="Rectangle 36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8470" name="Rectangle 38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8472" name="Rectangle 40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8474" name="Rectangle 42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18475" name="Group 43"/>
          <p:cNvGrpSpPr>
            <a:grpSpLocks/>
          </p:cNvGrpSpPr>
          <p:nvPr/>
        </p:nvGrpSpPr>
        <p:grpSpPr bwMode="auto">
          <a:xfrm>
            <a:off x="2514600" y="2819400"/>
            <a:ext cx="3022600" cy="2438400"/>
            <a:chOff x="1584" y="1776"/>
            <a:chExt cx="1904" cy="1536"/>
          </a:xfrm>
        </p:grpSpPr>
        <p:sp>
          <p:nvSpPr>
            <p:cNvPr id="18448" name="Oval 16"/>
            <p:cNvSpPr>
              <a:spLocks noChangeArrowheads="1"/>
            </p:cNvSpPr>
            <p:nvPr/>
          </p:nvSpPr>
          <p:spPr bwMode="auto">
            <a:xfrm>
              <a:off x="3072" y="2064"/>
              <a:ext cx="96" cy="96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8449" name="Oval 17"/>
            <p:cNvSpPr>
              <a:spLocks noChangeArrowheads="1"/>
            </p:cNvSpPr>
            <p:nvPr/>
          </p:nvSpPr>
          <p:spPr bwMode="auto">
            <a:xfrm>
              <a:off x="1920" y="3072"/>
              <a:ext cx="96" cy="96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8452" name="Oval 20"/>
            <p:cNvSpPr>
              <a:spLocks noChangeArrowheads="1"/>
            </p:cNvSpPr>
            <p:nvPr/>
          </p:nvSpPr>
          <p:spPr bwMode="auto">
            <a:xfrm>
              <a:off x="1920" y="2064"/>
              <a:ext cx="96" cy="96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8466" name="Oval 34"/>
            <p:cNvSpPr>
              <a:spLocks noChangeArrowheads="1"/>
            </p:cNvSpPr>
            <p:nvPr/>
          </p:nvSpPr>
          <p:spPr bwMode="auto">
            <a:xfrm>
              <a:off x="3072" y="3072"/>
              <a:ext cx="96" cy="96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  <p:graphicFrame>
          <p:nvGraphicFramePr>
            <p:cNvPr id="18467" name="Object 35"/>
            <p:cNvGraphicFramePr>
              <a:graphicFrameLocks noChangeAspect="1"/>
            </p:cNvGraphicFramePr>
            <p:nvPr/>
          </p:nvGraphicFramePr>
          <p:xfrm>
            <a:off x="1584" y="1776"/>
            <a:ext cx="263" cy="3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236" name="公式" r:id="rId3" imgW="152268" imgH="215713" progId="Equation.3">
                    <p:embed/>
                  </p:oleObj>
                </mc:Choice>
                <mc:Fallback>
                  <p:oleObj name="公式" r:id="rId3" imgW="152268" imgH="215713" progId="Equation.3">
                    <p:embed/>
                    <p:pic>
                      <p:nvPicPr>
                        <p:cNvPr id="0" name="Object 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84" y="1776"/>
                          <a:ext cx="263" cy="37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69" name="Object 37"/>
            <p:cNvGraphicFramePr>
              <a:graphicFrameLocks noChangeAspect="1"/>
            </p:cNvGraphicFramePr>
            <p:nvPr/>
          </p:nvGraphicFramePr>
          <p:xfrm>
            <a:off x="3168" y="1782"/>
            <a:ext cx="315" cy="4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237" name="公式" r:id="rId5" imgW="164885" imgH="215619" progId="Equation.3">
                    <p:embed/>
                  </p:oleObj>
                </mc:Choice>
                <mc:Fallback>
                  <p:oleObj name="公式" r:id="rId5" imgW="164885" imgH="215619" progId="Equation.3">
                    <p:embed/>
                    <p:pic>
                      <p:nvPicPr>
                        <p:cNvPr id="0" name="Object 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68" y="1782"/>
                          <a:ext cx="315" cy="42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71" name="Object 39"/>
            <p:cNvGraphicFramePr>
              <a:graphicFrameLocks noChangeAspect="1"/>
            </p:cNvGraphicFramePr>
            <p:nvPr/>
          </p:nvGraphicFramePr>
          <p:xfrm>
            <a:off x="1597" y="2928"/>
            <a:ext cx="279" cy="3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238" name="公式" r:id="rId7" imgW="164885" imgH="215619" progId="Equation.3">
                    <p:embed/>
                  </p:oleObj>
                </mc:Choice>
                <mc:Fallback>
                  <p:oleObj name="公式" r:id="rId7" imgW="164885" imgH="215619" progId="Equation.3">
                    <p:embed/>
                    <p:pic>
                      <p:nvPicPr>
                        <p:cNvPr id="0" name="Object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97" y="2928"/>
                          <a:ext cx="279" cy="37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73" name="Object 41"/>
            <p:cNvGraphicFramePr>
              <a:graphicFrameLocks noChangeAspect="1"/>
            </p:cNvGraphicFramePr>
            <p:nvPr/>
          </p:nvGraphicFramePr>
          <p:xfrm>
            <a:off x="3216" y="2928"/>
            <a:ext cx="272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239" name="公式" r:id="rId9" imgW="165028" imgH="228501" progId="Equation.3">
                    <p:embed/>
                  </p:oleObj>
                </mc:Choice>
                <mc:Fallback>
                  <p:oleObj name="公式" r:id="rId9" imgW="165028" imgH="228501" progId="Equation.3">
                    <p:embed/>
                    <p:pic>
                      <p:nvPicPr>
                        <p:cNvPr id="0" name="Object 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16" y="2928"/>
                          <a:ext cx="272" cy="38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8476" name="Line 44"/>
          <p:cNvSpPr>
            <a:spLocks noChangeShapeType="1"/>
          </p:cNvSpPr>
          <p:nvPr/>
        </p:nvSpPr>
        <p:spPr bwMode="auto">
          <a:xfrm>
            <a:off x="3200400" y="3352800"/>
            <a:ext cx="1676400" cy="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77" name="Line 45"/>
          <p:cNvSpPr>
            <a:spLocks noChangeShapeType="1"/>
          </p:cNvSpPr>
          <p:nvPr/>
        </p:nvSpPr>
        <p:spPr bwMode="auto">
          <a:xfrm>
            <a:off x="3124200" y="3429000"/>
            <a:ext cx="0" cy="144780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78" name="Line 46"/>
          <p:cNvSpPr>
            <a:spLocks noChangeShapeType="1"/>
          </p:cNvSpPr>
          <p:nvPr/>
        </p:nvSpPr>
        <p:spPr bwMode="auto">
          <a:xfrm>
            <a:off x="4953000" y="3429000"/>
            <a:ext cx="0" cy="144780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79" name="Text Box 47"/>
          <p:cNvSpPr txBox="1">
            <a:spLocks noChangeArrowheads="1"/>
          </p:cNvSpPr>
          <p:nvPr/>
        </p:nvSpPr>
        <p:spPr bwMode="auto">
          <a:xfrm>
            <a:off x="5622925" y="36798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endParaRPr lang="zh-CN" altLang="zh-CN"/>
          </a:p>
        </p:txBody>
      </p:sp>
      <p:sp>
        <p:nvSpPr>
          <p:cNvPr id="18480" name="Text Box 48"/>
          <p:cNvSpPr txBox="1">
            <a:spLocks noChangeArrowheads="1"/>
          </p:cNvSpPr>
          <p:nvPr/>
        </p:nvSpPr>
        <p:spPr bwMode="auto">
          <a:xfrm>
            <a:off x="1500187" y="5257800"/>
            <a:ext cx="6119813" cy="604838"/>
          </a:xfrm>
          <a:prstGeom prst="rect">
            <a:avLst/>
          </a:prstGeom>
          <a:solidFill>
            <a:srgbClr val="CCFFFF"/>
          </a:solidFill>
          <a:ln w="25400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200" b="1">
                <a:solidFill>
                  <a:srgbClr val="0033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无序结点对：结点对和次序无关</a:t>
            </a:r>
          </a:p>
        </p:txBody>
      </p:sp>
      <p:sp>
        <p:nvSpPr>
          <p:cNvPr id="18482" name="Rectangle 50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8481" name="Object 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9305517"/>
              </p:ext>
            </p:extLst>
          </p:nvPr>
        </p:nvGraphicFramePr>
        <p:xfrm>
          <a:off x="5943600" y="3089275"/>
          <a:ext cx="1371600" cy="64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40" name="公式" r:id="rId11" imgW="469696" imgH="215806" progId="Equation.3">
                  <p:embed/>
                </p:oleObj>
              </mc:Choice>
              <mc:Fallback>
                <p:oleObj name="公式" r:id="rId11" imgW="469696" imgH="215806" progId="Equation.3">
                  <p:embed/>
                  <p:pic>
                    <p:nvPicPr>
                      <p:cNvPr id="0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3089275"/>
                        <a:ext cx="1371600" cy="644525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83" name="Object 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8971063"/>
              </p:ext>
            </p:extLst>
          </p:nvPr>
        </p:nvGraphicFramePr>
        <p:xfrm>
          <a:off x="6019800" y="3841750"/>
          <a:ext cx="1371600" cy="64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41" name="公式" r:id="rId13" imgW="469696" imgH="215806" progId="Equation.3">
                  <p:embed/>
                </p:oleObj>
              </mc:Choice>
              <mc:Fallback>
                <p:oleObj name="公式" r:id="rId13" imgW="469696" imgH="215806" progId="Equation.3">
                  <p:embed/>
                  <p:pic>
                    <p:nvPicPr>
                      <p:cNvPr id="0" name="Object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3841750"/>
                        <a:ext cx="1371600" cy="644525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85" name="Text Box 53"/>
          <p:cNvSpPr txBox="1">
            <a:spLocks noChangeArrowheads="1"/>
          </p:cNvSpPr>
          <p:nvPr/>
        </p:nvSpPr>
        <p:spPr bwMode="auto">
          <a:xfrm>
            <a:off x="304800" y="403225"/>
            <a:ext cx="1752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zh-CN" altLang="en-US" sz="20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抽象</a:t>
            </a:r>
            <a:r>
              <a:rPr lang="en-US" altLang="zh-CN" sz="20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-1</a:t>
            </a:r>
            <a:endParaRPr lang="zh-CN" altLang="en-US" sz="2000" b="1" dirty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itchFamily="18" charset="0"/>
            </a:endParaRPr>
          </a:p>
        </p:txBody>
      </p:sp>
      <p:sp>
        <p:nvSpPr>
          <p:cNvPr id="18488" name="AutoShape 56"/>
          <p:cNvSpPr>
            <a:spLocks noChangeArrowheads="1"/>
          </p:cNvSpPr>
          <p:nvPr/>
        </p:nvSpPr>
        <p:spPr bwMode="auto">
          <a:xfrm>
            <a:off x="228600" y="3657600"/>
            <a:ext cx="1981200" cy="762000"/>
          </a:xfrm>
          <a:prstGeom prst="cloudCallout">
            <a:avLst>
              <a:gd name="adj1" fmla="val 93270"/>
              <a:gd name="adj2" fmla="val -25417"/>
            </a:avLst>
          </a:prstGeom>
          <a:solidFill>
            <a:srgbClr val="CCFFCC"/>
          </a:solidFill>
          <a:ln w="22225">
            <a:solidFill>
              <a:srgbClr val="8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r>
              <a:rPr lang="zh-CN" altLang="en-US" sz="2800" b="1" dirty="0">
                <a:solidFill>
                  <a:srgbClr val="0033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无向图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28600" y="762000"/>
                <a:ext cx="8382000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50000"/>
                  </a:lnSpc>
                </a:pPr>
                <a:r>
                  <a:rPr lang="zh-CN" altLang="en-US" sz="2800" b="1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例</a:t>
                </a:r>
                <a:r>
                  <a:rPr lang="en-US" altLang="zh-CN" sz="2800" b="1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1 </a:t>
                </a:r>
                <a:r>
                  <a:rPr lang="zh-CN" altLang="en-US" sz="2800" b="1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有</a:t>
                </a:r>
                <a:r>
                  <a:rPr lang="en-US" altLang="zh-CN" sz="2800" b="1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4</a:t>
                </a:r>
                <a:r>
                  <a:rPr lang="zh-CN" altLang="en-US" sz="2800" b="1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个城市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1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800" b="1" i="1" smtClean="0">
                            <a:latin typeface="Cambria Math"/>
                            <a:ea typeface="华文楷体" panose="02010600040101010101" pitchFamily="2" charset="-122"/>
                          </a:rPr>
                          <m:t>𝒗</m:t>
                        </m:r>
                      </m:e>
                      <m:sub>
                        <m:r>
                          <a:rPr lang="en-US" altLang="zh-CN" sz="2800" b="1" i="1" smtClean="0">
                            <a:latin typeface="Cambria Math"/>
                            <a:ea typeface="华文楷体" panose="02010600040101010101" pitchFamily="2" charset="-122"/>
                          </a:rPr>
                          <m:t>𝟏</m:t>
                        </m:r>
                      </m:sub>
                    </m:sSub>
                    <m:r>
                      <a:rPr lang="en-US" altLang="zh-CN" sz="2800" b="1" i="1" smtClean="0">
                        <a:latin typeface="Cambria Math"/>
                        <a:ea typeface="华文楷体" panose="02010600040101010101" pitchFamily="2" charset="-122"/>
                      </a:rPr>
                      <m:t>,</m:t>
                    </m:r>
                    <m:sSub>
                      <m:sSubPr>
                        <m:ctrlPr>
                          <a:rPr lang="en-US" altLang="zh-CN" sz="2800" b="1" i="1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latin typeface="Cambria Math"/>
                            <a:ea typeface="华文楷体" panose="02010600040101010101" pitchFamily="2" charset="-122"/>
                          </a:rPr>
                          <m:t>𝒗</m:t>
                        </m:r>
                      </m:e>
                      <m:sub>
                        <m:r>
                          <a:rPr lang="en-US" altLang="zh-CN" sz="2800" b="1" i="1" smtClean="0">
                            <a:latin typeface="Cambria Math"/>
                            <a:ea typeface="华文楷体" panose="02010600040101010101" pitchFamily="2" charset="-122"/>
                          </a:rPr>
                          <m:t>𝟐</m:t>
                        </m:r>
                      </m:sub>
                    </m:sSub>
                    <m:r>
                      <a:rPr lang="en-US" altLang="zh-CN" sz="2800" b="1" i="1">
                        <a:latin typeface="Cambria Math"/>
                        <a:ea typeface="华文楷体" panose="02010600040101010101" pitchFamily="2" charset="-122"/>
                      </a:rPr>
                      <m:t>,</m:t>
                    </m:r>
                    <m:sSub>
                      <m:sSubPr>
                        <m:ctrlPr>
                          <a:rPr lang="en-US" altLang="zh-CN" sz="2800" b="1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latin typeface="Cambria Math"/>
                            <a:ea typeface="华文楷体" panose="02010600040101010101" pitchFamily="2" charset="-122"/>
                          </a:rPr>
                          <m:t>𝒗</m:t>
                        </m:r>
                      </m:e>
                      <m:sub>
                        <m:r>
                          <a:rPr lang="en-US" altLang="zh-CN" sz="2800" b="1" i="1" smtClean="0">
                            <a:latin typeface="Cambria Math"/>
                            <a:ea typeface="华文楷体" panose="02010600040101010101" pitchFamily="2" charset="-122"/>
                          </a:rPr>
                          <m:t>𝟑</m:t>
                        </m:r>
                      </m:sub>
                    </m:sSub>
                    <m:r>
                      <a:rPr lang="en-US" altLang="zh-CN" sz="2800" b="1" i="1" smtClean="0">
                        <a:latin typeface="Cambria Math"/>
                        <a:ea typeface="Cambria Math"/>
                      </a:rPr>
                      <m:t>,</m:t>
                    </m:r>
                    <m:sSub>
                      <m:sSubPr>
                        <m:ctrlPr>
                          <a:rPr lang="en-US" altLang="zh-CN" sz="2800" b="1" i="1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latin typeface="Cambria Math"/>
                            <a:ea typeface="华文楷体" panose="02010600040101010101" pitchFamily="2" charset="-122"/>
                          </a:rPr>
                          <m:t>𝒗</m:t>
                        </m:r>
                      </m:e>
                      <m:sub>
                        <m:r>
                          <a:rPr lang="en-US" altLang="zh-CN" sz="2800" b="1" i="1" smtClean="0">
                            <a:latin typeface="Cambria Math"/>
                            <a:ea typeface="华文楷体" panose="02010600040101010101" pitchFamily="2" charset="-122"/>
                          </a:rPr>
                          <m:t>𝟒</m:t>
                        </m:r>
                      </m:sub>
                    </m:sSub>
                  </m:oMath>
                </a14:m>
                <a:r>
                  <a:rPr lang="zh-CN" altLang="en-US" sz="2800" b="1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，其中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1" i="1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latin typeface="Cambria Math"/>
                            <a:ea typeface="华文楷体" panose="02010600040101010101" pitchFamily="2" charset="-122"/>
                          </a:rPr>
                          <m:t>𝒗</m:t>
                        </m:r>
                      </m:e>
                      <m:sub>
                        <m:r>
                          <a:rPr lang="en-US" altLang="zh-CN" sz="2800" b="1" i="1">
                            <a:latin typeface="Cambria Math"/>
                            <a:ea typeface="华文楷体" panose="02010600040101010101" pitchFamily="2" charset="-122"/>
                          </a:rPr>
                          <m:t>𝟏</m:t>
                        </m:r>
                      </m:sub>
                    </m:sSub>
                    <m:r>
                      <a:rPr lang="en-US" altLang="zh-CN" sz="2800" b="1" i="1" smtClean="0">
                        <a:latin typeface="Cambria Math"/>
                        <a:ea typeface="华文楷体" panose="02010600040101010101" pitchFamily="2" charset="-122"/>
                      </a:rPr>
                      <m:t> </m:t>
                    </m:r>
                  </m:oMath>
                </a14:m>
                <a:r>
                  <a:rPr lang="zh-CN" altLang="en-US" sz="2800" b="1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1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latin typeface="Cambria Math"/>
                            <a:ea typeface="华文楷体" panose="02010600040101010101" pitchFamily="2" charset="-122"/>
                          </a:rPr>
                          <m:t>𝒗</m:t>
                        </m:r>
                      </m:e>
                      <m:sub>
                        <m:r>
                          <a:rPr lang="en-US" altLang="zh-CN" sz="2800" b="1" i="1">
                            <a:latin typeface="Cambria Math"/>
                            <a:ea typeface="华文楷体" panose="02010600040101010101" pitchFamily="2" charset="-122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zh-CN" altLang="en-US" sz="2800" b="1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间，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1" i="1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latin typeface="Cambria Math"/>
                            <a:ea typeface="华文楷体" panose="02010600040101010101" pitchFamily="2" charset="-122"/>
                          </a:rPr>
                          <m:t>𝒗</m:t>
                        </m:r>
                      </m:e>
                      <m:sub>
                        <m:r>
                          <a:rPr lang="en-US" altLang="zh-CN" sz="2800" b="1" i="1">
                            <a:latin typeface="Cambria Math"/>
                            <a:ea typeface="华文楷体" panose="02010600040101010101" pitchFamily="2" charset="-122"/>
                          </a:rPr>
                          <m:t>𝟏</m:t>
                        </m:r>
                      </m:sub>
                    </m:sSub>
                    <m:r>
                      <a:rPr lang="en-US" altLang="zh-CN" sz="2800" b="1" i="1" smtClean="0">
                        <a:latin typeface="Cambria Math"/>
                        <a:ea typeface="华文楷体" panose="02010600040101010101" pitchFamily="2" charset="-122"/>
                      </a:rPr>
                      <m:t> </m:t>
                    </m:r>
                  </m:oMath>
                </a14:m>
                <a:r>
                  <a:rPr lang="zh-CN" altLang="en-US" sz="2800" b="1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1" i="1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latin typeface="Cambria Math"/>
                            <a:ea typeface="华文楷体" panose="02010600040101010101" pitchFamily="2" charset="-122"/>
                          </a:rPr>
                          <m:t>𝒗</m:t>
                        </m:r>
                      </m:e>
                      <m:sub>
                        <m:r>
                          <a:rPr lang="en-US" altLang="zh-CN" sz="2800" b="1" i="1" smtClean="0">
                            <a:latin typeface="Cambria Math"/>
                            <a:ea typeface="华文楷体" panose="02010600040101010101" pitchFamily="2" charset="-122"/>
                          </a:rPr>
                          <m:t>𝟒</m:t>
                        </m:r>
                      </m:sub>
                    </m:sSub>
                  </m:oMath>
                </a14:m>
                <a:r>
                  <a:rPr lang="zh-CN" altLang="en-US" sz="2800" b="1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间，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1" i="1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latin typeface="Cambria Math"/>
                            <a:ea typeface="华文楷体" panose="02010600040101010101" pitchFamily="2" charset="-122"/>
                          </a:rPr>
                          <m:t>𝒗</m:t>
                        </m:r>
                      </m:e>
                      <m:sub>
                        <m:r>
                          <a:rPr lang="en-US" altLang="zh-CN" sz="2800" b="1" i="1">
                            <a:latin typeface="Cambria Math"/>
                            <a:ea typeface="华文楷体" panose="02010600040101010101" pitchFamily="2" charset="-122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zh-CN" altLang="en-US" sz="2800" b="1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1" i="1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latin typeface="Cambria Math"/>
                            <a:ea typeface="华文楷体" panose="02010600040101010101" pitchFamily="2" charset="-122"/>
                          </a:rPr>
                          <m:t>𝒗</m:t>
                        </m:r>
                      </m:e>
                      <m:sub>
                        <m:r>
                          <a:rPr lang="en-US" altLang="zh-CN" sz="2800" b="1" i="1" smtClean="0">
                            <a:latin typeface="Cambria Math"/>
                            <a:ea typeface="华文楷体" panose="02010600040101010101" pitchFamily="2" charset="-122"/>
                          </a:rPr>
                          <m:t>𝟑</m:t>
                        </m:r>
                      </m:sub>
                    </m:sSub>
                    <m:r>
                      <a:rPr lang="en-US" altLang="zh-CN" sz="2800" b="1" i="1" smtClean="0">
                        <a:latin typeface="Cambria Math"/>
                        <a:ea typeface="华文楷体" panose="02010600040101010101" pitchFamily="2" charset="-122"/>
                      </a:rPr>
                      <m:t> </m:t>
                    </m:r>
                  </m:oMath>
                </a14:m>
                <a:r>
                  <a:rPr lang="zh-CN" altLang="en-US" sz="2800" b="1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间有直达长话线路相连，请将此事实用图的方法表示。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762000"/>
                <a:ext cx="8382000" cy="2031325"/>
              </a:xfrm>
              <a:prstGeom prst="rect">
                <a:avLst/>
              </a:prstGeom>
              <a:blipFill rotWithShape="1">
                <a:blip r:embed="rId15"/>
                <a:stretch>
                  <a:fillRect l="-1527" b="-45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9" name="Picture 5" descr="STATBAR"/>
          <p:cNvPicPr preferRelativeResize="0">
            <a:picLocks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791369"/>
            <a:ext cx="8551168" cy="46831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8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18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8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8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6" dur="2000" fill="hold"/>
                                        <p:tgtEl>
                                          <p:spTgt spid="1847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18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18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84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84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8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76" grpId="0" animBg="1"/>
      <p:bldP spid="18476" grpId="1" animBg="1"/>
      <p:bldP spid="18477" grpId="0" animBg="1"/>
      <p:bldP spid="18478" grpId="0" animBg="1"/>
      <p:bldP spid="18480" grpId="0" animBg="1"/>
      <p:bldP spid="18488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9" name="Rectangle 7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7475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3053079"/>
              </p:ext>
            </p:extLst>
          </p:nvPr>
        </p:nvGraphicFramePr>
        <p:xfrm>
          <a:off x="304800" y="1066800"/>
          <a:ext cx="2286000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2337" name="公式" r:id="rId3" imgW="787058" imgH="203112" progId="Equation.3">
                  <p:embed/>
                </p:oleObj>
              </mc:Choice>
              <mc:Fallback>
                <p:oleObj name="公式" r:id="rId3" imgW="787058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1066800"/>
                        <a:ext cx="2286000" cy="577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761" name="Rectangle 9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74762" name="Text Box 10"/>
          <p:cNvSpPr txBox="1">
            <a:spLocks noChangeArrowheads="1"/>
          </p:cNvSpPr>
          <p:nvPr/>
        </p:nvSpPr>
        <p:spPr bwMode="auto">
          <a:xfrm>
            <a:off x="366712" y="3313888"/>
            <a:ext cx="2757488" cy="64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/>
            <a:r>
              <a:rPr lang="zh-CN" altLang="en-US" sz="36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邻接矩阵</a:t>
            </a:r>
          </a:p>
        </p:txBody>
      </p:sp>
      <p:sp>
        <p:nvSpPr>
          <p:cNvPr id="74764" name="Rectangle 12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74766" name="Rectangle 14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74765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9470258"/>
              </p:ext>
            </p:extLst>
          </p:nvPr>
        </p:nvGraphicFramePr>
        <p:xfrm>
          <a:off x="3124200" y="3124200"/>
          <a:ext cx="28956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2338" name="公式" r:id="rId5" imgW="723586" imgH="241195" progId="Equation.3">
                  <p:embed/>
                </p:oleObj>
              </mc:Choice>
              <mc:Fallback>
                <p:oleObj name="公式" r:id="rId5" imgW="723586" imgH="24119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3124200"/>
                        <a:ext cx="2895600" cy="952500"/>
                      </a:xfrm>
                      <a:prstGeom prst="rect">
                        <a:avLst/>
                      </a:prstGeom>
                      <a:solidFill>
                        <a:srgbClr val="FFCCFF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768" name="Rectangle 16"/>
          <p:cNvSpPr>
            <a:spLocks noChangeArrowheads="1"/>
          </p:cNvSpPr>
          <p:nvPr/>
        </p:nvSpPr>
        <p:spPr bwMode="auto">
          <a:xfrm>
            <a:off x="0" y="31861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74767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9683783"/>
              </p:ext>
            </p:extLst>
          </p:nvPr>
        </p:nvGraphicFramePr>
        <p:xfrm>
          <a:off x="2971800" y="4191000"/>
          <a:ext cx="4419600" cy="160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2339" name="公式" r:id="rId7" imgW="1333500" imgH="482600" progId="Equation.3">
                  <p:embed/>
                </p:oleObj>
              </mc:Choice>
              <mc:Fallback>
                <p:oleObj name="公式" r:id="rId7" imgW="1333500" imgH="482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4191000"/>
                        <a:ext cx="4419600" cy="1609725"/>
                      </a:xfrm>
                      <a:prstGeom prst="rect">
                        <a:avLst/>
                      </a:prstGeom>
                      <a:pattFill prst="pct70">
                        <a:fgClr>
                          <a:srgbClr val="66FF99"/>
                        </a:fgClr>
                        <a:bgClr>
                          <a:schemeClr val="bg1"/>
                        </a:bgClr>
                      </a:pattFill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769" name="Line 17"/>
          <p:cNvSpPr>
            <a:spLocks noChangeShapeType="1"/>
          </p:cNvSpPr>
          <p:nvPr/>
        </p:nvSpPr>
        <p:spPr bwMode="auto">
          <a:xfrm>
            <a:off x="3200400" y="1752600"/>
            <a:ext cx="4495800" cy="0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74771" name="Text Box 19"/>
          <p:cNvSpPr txBox="1">
            <a:spLocks noChangeArrowheads="1"/>
          </p:cNvSpPr>
          <p:nvPr/>
        </p:nvSpPr>
        <p:spPr bwMode="auto">
          <a:xfrm>
            <a:off x="228600" y="403225"/>
            <a:ext cx="1905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zh-CN" altLang="en-US" sz="20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邻接矩阵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3200400" y="1066800"/>
                <a:ext cx="4071756" cy="646331"/>
              </a:xfrm>
              <a:prstGeom prst="rect">
                <a:avLst/>
              </a:prstGeom>
              <a:solidFill>
                <a:schemeClr val="accent1">
                  <a:lumMod val="9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b="1" i="1" smtClean="0">
                          <a:latin typeface="Cambria Math"/>
                        </a:rPr>
                        <m:t>𝑽</m:t>
                      </m:r>
                      <m:r>
                        <a:rPr lang="en-US" altLang="zh-CN" sz="3600" b="1" i="1" smtClean="0">
                          <a:latin typeface="Cambria Math"/>
                        </a:rPr>
                        <m:t>={</m:t>
                      </m:r>
                      <m:sSub>
                        <m:sSubPr>
                          <m:ctrlPr>
                            <a:rPr lang="en-US" altLang="zh-CN" sz="3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600" b="1" i="1" smtClean="0">
                              <a:latin typeface="Cambria Math"/>
                            </a:rPr>
                            <m:t>𝒗</m:t>
                          </m:r>
                        </m:e>
                        <m:sub>
                          <m:r>
                            <a:rPr lang="en-US" altLang="zh-CN" sz="3600" b="1" i="1" smtClean="0"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altLang="zh-CN" sz="3600" b="1" i="1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altLang="zh-CN" sz="3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600" b="1" i="1" smtClean="0">
                              <a:latin typeface="Cambria Math"/>
                            </a:rPr>
                            <m:t>𝒗</m:t>
                          </m:r>
                        </m:e>
                        <m:sub>
                          <m:r>
                            <a:rPr lang="en-US" altLang="zh-CN" sz="3600" b="1" i="1" smtClean="0">
                              <a:latin typeface="Cambria Math"/>
                            </a:rPr>
                            <m:t>𝟐</m:t>
                          </m:r>
                        </m:sub>
                      </m:sSub>
                      <m:r>
                        <a:rPr lang="en-US" altLang="zh-CN" sz="3600" b="1" i="1" smtClean="0">
                          <a:latin typeface="Cambria Math"/>
                        </a:rPr>
                        <m:t>,</m:t>
                      </m:r>
                      <m:r>
                        <a:rPr lang="en-US" altLang="zh-CN" sz="3600" b="1" i="1" smtClean="0">
                          <a:latin typeface="Cambria Math"/>
                          <a:ea typeface="Cambria Math"/>
                        </a:rPr>
                        <m:t>⋯,</m:t>
                      </m:r>
                      <m:sSub>
                        <m:sSubPr>
                          <m:ctrlPr>
                            <a:rPr lang="en-US" altLang="zh-CN" sz="3600" b="1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altLang="zh-CN" sz="3600" b="1" i="1" smtClean="0">
                              <a:latin typeface="Cambria Math"/>
                              <a:ea typeface="Cambria Math"/>
                            </a:rPr>
                            <m:t>𝒗</m:t>
                          </m:r>
                        </m:e>
                        <m:sub>
                          <m:r>
                            <a:rPr lang="en-US" altLang="zh-CN" sz="3600" b="1" i="1" smtClean="0">
                              <a:latin typeface="Cambria Math"/>
                              <a:ea typeface="Cambria Math"/>
                            </a:rPr>
                            <m:t>𝒏</m:t>
                          </m:r>
                        </m:sub>
                      </m:sSub>
                      <m:r>
                        <a:rPr lang="en-US" altLang="zh-CN" sz="3600" b="1" i="1" smtClean="0">
                          <a:latin typeface="Cambria Math"/>
                        </a:rPr>
                        <m:t>}</m:t>
                      </m:r>
                    </m:oMath>
                  </m:oMathPara>
                </a14:m>
                <a:endParaRPr lang="zh-CN" altLang="en-US" sz="3600" b="1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400" y="1066800"/>
                <a:ext cx="4071756" cy="646331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3276600" y="2133600"/>
                <a:ext cx="3505896" cy="646331"/>
              </a:xfrm>
              <a:prstGeom prst="rect">
                <a:avLst/>
              </a:prstGeom>
              <a:solidFill>
                <a:schemeClr val="accent1">
                  <a:lumMod val="9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3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14:m>
                  <m:oMath xmlns:m="http://schemas.openxmlformats.org/officeDocument/2006/math">
                    <m:r>
                      <a:rPr lang="en-US" altLang="zh-CN" sz="3600" b="1" i="1" smtClean="0">
                        <a:latin typeface="Cambria Math"/>
                      </a:rPr>
                      <m:t>={</m:t>
                    </m:r>
                    <m:sSub>
                      <m:sSubPr>
                        <m:ctrlPr>
                          <a:rPr lang="en-US" altLang="zh-CN" sz="3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600" b="1" i="1" smtClean="0">
                            <a:latin typeface="Cambria Math"/>
                          </a:rPr>
                          <m:t>𝒍</m:t>
                        </m:r>
                      </m:e>
                      <m:sub>
                        <m:r>
                          <a:rPr lang="en-US" altLang="zh-CN" sz="3600" b="1" i="1" smtClean="0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altLang="zh-CN" sz="3600" b="1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CN" sz="3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600" b="1" i="1" smtClean="0">
                            <a:latin typeface="Cambria Math"/>
                          </a:rPr>
                          <m:t>𝒍</m:t>
                        </m:r>
                      </m:e>
                      <m:sub>
                        <m:r>
                          <a:rPr lang="en-US" altLang="zh-CN" sz="3600" b="1" i="1" smtClean="0"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altLang="zh-CN" sz="3600" b="1" i="1" smtClean="0">
                        <a:latin typeface="Cambria Math"/>
                      </a:rPr>
                      <m:t>,</m:t>
                    </m:r>
                    <m:r>
                      <a:rPr lang="en-US" altLang="zh-CN" sz="3600" b="1" i="1" smtClean="0">
                        <a:latin typeface="Cambria Math"/>
                        <a:ea typeface="Cambria Math"/>
                      </a:rPr>
                      <m:t>⋯,</m:t>
                    </m:r>
                    <m:sSub>
                      <m:sSubPr>
                        <m:ctrlPr>
                          <a:rPr lang="en-US" altLang="zh-CN" sz="3600" b="1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zh-CN" sz="3600" b="1" i="1" smtClean="0">
                            <a:latin typeface="Cambria Math"/>
                            <a:ea typeface="Cambria Math"/>
                          </a:rPr>
                          <m:t>𝒍</m:t>
                        </m:r>
                      </m:e>
                      <m:sub>
                        <m:r>
                          <a:rPr lang="en-US" altLang="zh-CN" sz="3600" b="1" i="1" smtClean="0">
                            <a:latin typeface="Cambria Math"/>
                            <a:ea typeface="Cambria Math"/>
                          </a:rPr>
                          <m:t>𝒏</m:t>
                        </m:r>
                      </m:sub>
                    </m:sSub>
                    <m:r>
                      <a:rPr lang="en-US" altLang="zh-CN" sz="3600" b="1" i="1" smtClean="0">
                        <a:latin typeface="Cambria Math"/>
                      </a:rPr>
                      <m:t>}</m:t>
                    </m:r>
                  </m:oMath>
                </a14:m>
                <a:endParaRPr lang="zh-CN" altLang="en-US" sz="36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6600" y="2133600"/>
                <a:ext cx="3505896" cy="646331"/>
              </a:xfrm>
              <a:prstGeom prst="rect">
                <a:avLst/>
              </a:prstGeom>
              <a:blipFill rotWithShape="1">
                <a:blip r:embed="rId10"/>
                <a:stretch>
                  <a:fillRect l="-5043" t="-15094" b="-339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Picture 5" descr="STATBAR"/>
          <p:cNvPicPr preferRelativeResize="0">
            <a:picLocks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791369"/>
            <a:ext cx="8551168" cy="46831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13665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74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74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47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47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476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4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3" dur="500"/>
                                        <p:tgtEl>
                                          <p:spTgt spid="74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62" grpId="0"/>
      <p:bldP spid="74769" grpId="0" animBg="1"/>
      <p:bldP spid="18" grpId="0" animBg="1"/>
      <p:bldP spid="19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59" name="Rectangle 39"/>
          <p:cNvSpPr>
            <a:spLocks noChangeArrowheads="1"/>
          </p:cNvSpPr>
          <p:nvPr/>
        </p:nvSpPr>
        <p:spPr bwMode="auto">
          <a:xfrm>
            <a:off x="4191000" y="2438400"/>
            <a:ext cx="2971800" cy="457200"/>
          </a:xfrm>
          <a:prstGeom prst="rect">
            <a:avLst/>
          </a:prstGeom>
          <a:solidFill>
            <a:srgbClr val="00FF00"/>
          </a:solidFill>
          <a:ln w="22225" algn="ctr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158724" name="Oval 4"/>
          <p:cNvSpPr>
            <a:spLocks noChangeArrowheads="1"/>
          </p:cNvSpPr>
          <p:nvPr/>
        </p:nvSpPr>
        <p:spPr bwMode="auto">
          <a:xfrm>
            <a:off x="4419600" y="1273175"/>
            <a:ext cx="444500" cy="503238"/>
          </a:xfrm>
          <a:prstGeom prst="ellipse">
            <a:avLst/>
          </a:prstGeom>
          <a:solidFill>
            <a:srgbClr val="FFFF00"/>
          </a:solidFill>
          <a:ln w="22225">
            <a:solidFill>
              <a:srgbClr val="8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158739" name="Rectangle 19"/>
          <p:cNvSpPr>
            <a:spLocks noChangeArrowheads="1"/>
          </p:cNvSpPr>
          <p:nvPr/>
        </p:nvSpPr>
        <p:spPr bwMode="auto">
          <a:xfrm>
            <a:off x="0" y="2971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zh-CN"/>
          </a:p>
        </p:txBody>
      </p:sp>
      <p:graphicFrame>
        <p:nvGraphicFramePr>
          <p:cNvPr id="158740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2274601"/>
              </p:ext>
            </p:extLst>
          </p:nvPr>
        </p:nvGraphicFramePr>
        <p:xfrm>
          <a:off x="3429000" y="1189038"/>
          <a:ext cx="3657600" cy="2560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3319" name="公式" r:id="rId3" imgW="1143000" imgH="914400" progId="Equation.3">
                  <p:embed/>
                </p:oleObj>
              </mc:Choice>
              <mc:Fallback>
                <p:oleObj name="公式" r:id="rId3" imgW="114300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1189038"/>
                        <a:ext cx="3657600" cy="2560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8741" name="Text Box 21"/>
          <p:cNvSpPr txBox="1">
            <a:spLocks noChangeArrowheads="1"/>
          </p:cNvSpPr>
          <p:nvPr/>
        </p:nvSpPr>
        <p:spPr bwMode="auto">
          <a:xfrm>
            <a:off x="4114800" y="1409700"/>
            <a:ext cx="295275" cy="2014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b="1">
                <a:solidFill>
                  <a:srgbClr val="0000FF"/>
                </a:solidFill>
                <a:latin typeface="Times New Roman" pitchFamily="18" charset="0"/>
              </a:rPr>
              <a:t>1</a:t>
            </a:r>
          </a:p>
          <a:p>
            <a:pPr algn="l"/>
            <a:endParaRPr lang="en-US" altLang="zh-CN" b="1">
              <a:solidFill>
                <a:srgbClr val="0000FF"/>
              </a:solidFill>
              <a:latin typeface="Times New Roman" pitchFamily="18" charset="0"/>
            </a:endParaRPr>
          </a:p>
          <a:p>
            <a:pPr algn="l"/>
            <a:r>
              <a:rPr lang="en-US" altLang="zh-CN" b="1">
                <a:solidFill>
                  <a:srgbClr val="0000FF"/>
                </a:solidFill>
                <a:latin typeface="Times New Roman" pitchFamily="18" charset="0"/>
              </a:rPr>
              <a:t>2</a:t>
            </a:r>
          </a:p>
          <a:p>
            <a:pPr algn="l"/>
            <a:endParaRPr lang="en-US" altLang="zh-CN" b="1">
              <a:solidFill>
                <a:srgbClr val="0000FF"/>
              </a:solidFill>
              <a:latin typeface="Times New Roman" pitchFamily="18" charset="0"/>
            </a:endParaRPr>
          </a:p>
          <a:p>
            <a:pPr algn="l"/>
            <a:r>
              <a:rPr lang="en-US" altLang="zh-CN" b="1">
                <a:solidFill>
                  <a:srgbClr val="0000FF"/>
                </a:solidFill>
                <a:latin typeface="Times New Roman" pitchFamily="18" charset="0"/>
              </a:rPr>
              <a:t>3</a:t>
            </a:r>
          </a:p>
          <a:p>
            <a:pPr algn="l"/>
            <a:endParaRPr lang="en-US" altLang="zh-CN" b="1">
              <a:solidFill>
                <a:srgbClr val="0000FF"/>
              </a:solidFill>
              <a:latin typeface="Times New Roman" pitchFamily="18" charset="0"/>
            </a:endParaRPr>
          </a:p>
          <a:p>
            <a:pPr algn="l"/>
            <a:r>
              <a:rPr lang="en-US" altLang="zh-CN" b="1">
                <a:solidFill>
                  <a:srgbClr val="0000FF"/>
                </a:solidFill>
                <a:latin typeface="Times New Roman" pitchFamily="18" charset="0"/>
              </a:rPr>
              <a:t>4</a:t>
            </a:r>
          </a:p>
        </p:txBody>
      </p:sp>
      <p:sp>
        <p:nvSpPr>
          <p:cNvPr id="158742" name="Text Box 22"/>
          <p:cNvSpPr txBox="1">
            <a:spLocks noChangeArrowheads="1"/>
          </p:cNvSpPr>
          <p:nvPr/>
        </p:nvSpPr>
        <p:spPr bwMode="auto">
          <a:xfrm>
            <a:off x="4405313" y="876300"/>
            <a:ext cx="268128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/>
            <a:r>
              <a:rPr lang="en-US" altLang="zh-CN">
                <a:solidFill>
                  <a:srgbClr val="FF0000"/>
                </a:solidFill>
                <a:latin typeface="Times New Roman" pitchFamily="18" charset="0"/>
              </a:rPr>
              <a:t>1           2         3          4</a:t>
            </a:r>
          </a:p>
        </p:txBody>
      </p:sp>
      <p:sp>
        <p:nvSpPr>
          <p:cNvPr id="158743" name="Text Box 23"/>
          <p:cNvSpPr txBox="1">
            <a:spLocks noChangeArrowheads="1"/>
          </p:cNvSpPr>
          <p:nvPr/>
        </p:nvSpPr>
        <p:spPr bwMode="auto">
          <a:xfrm>
            <a:off x="4416425" y="1295400"/>
            <a:ext cx="386942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3200" b="1" dirty="0">
                <a:solidFill>
                  <a:srgbClr val="0066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0</a:t>
            </a:r>
          </a:p>
        </p:txBody>
      </p:sp>
      <p:sp>
        <p:nvSpPr>
          <p:cNvPr id="158744" name="Text Box 24"/>
          <p:cNvSpPr txBox="1">
            <a:spLocks noChangeArrowheads="1"/>
          </p:cNvSpPr>
          <p:nvPr/>
        </p:nvSpPr>
        <p:spPr bwMode="auto">
          <a:xfrm>
            <a:off x="5102225" y="1285875"/>
            <a:ext cx="3841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3200" b="1">
                <a:solidFill>
                  <a:srgbClr val="0066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158745" name="Text Box 25"/>
          <p:cNvSpPr txBox="1">
            <a:spLocks noChangeArrowheads="1"/>
          </p:cNvSpPr>
          <p:nvPr/>
        </p:nvSpPr>
        <p:spPr bwMode="auto">
          <a:xfrm>
            <a:off x="5791200" y="1285875"/>
            <a:ext cx="3841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3200" b="1">
                <a:solidFill>
                  <a:srgbClr val="006600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158746" name="Text Box 26"/>
          <p:cNvSpPr txBox="1">
            <a:spLocks noChangeArrowheads="1"/>
          </p:cNvSpPr>
          <p:nvPr/>
        </p:nvSpPr>
        <p:spPr bwMode="auto">
          <a:xfrm>
            <a:off x="6400800" y="1263650"/>
            <a:ext cx="3841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3200" b="1">
                <a:solidFill>
                  <a:srgbClr val="006600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158747" name="Text Box 27"/>
          <p:cNvSpPr txBox="1">
            <a:spLocks noChangeArrowheads="1"/>
          </p:cNvSpPr>
          <p:nvPr/>
        </p:nvSpPr>
        <p:spPr bwMode="auto">
          <a:xfrm>
            <a:off x="4419600" y="1782763"/>
            <a:ext cx="3841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3200" b="1">
                <a:latin typeface="Times New Roman" pitchFamily="18" charset="0"/>
              </a:rPr>
              <a:t>1</a:t>
            </a:r>
          </a:p>
        </p:txBody>
      </p:sp>
      <p:sp>
        <p:nvSpPr>
          <p:cNvPr id="158748" name="Text Box 28"/>
          <p:cNvSpPr txBox="1">
            <a:spLocks noChangeArrowheads="1"/>
          </p:cNvSpPr>
          <p:nvPr/>
        </p:nvSpPr>
        <p:spPr bwMode="auto">
          <a:xfrm>
            <a:off x="5105400" y="1782763"/>
            <a:ext cx="3841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3200" b="1">
                <a:latin typeface="Times New Roman" pitchFamily="18" charset="0"/>
              </a:rPr>
              <a:t>0</a:t>
            </a:r>
          </a:p>
        </p:txBody>
      </p:sp>
      <p:sp>
        <p:nvSpPr>
          <p:cNvPr id="158749" name="Text Box 29"/>
          <p:cNvSpPr txBox="1">
            <a:spLocks noChangeArrowheads="1"/>
          </p:cNvSpPr>
          <p:nvPr/>
        </p:nvSpPr>
        <p:spPr bwMode="auto">
          <a:xfrm>
            <a:off x="5791200" y="1782763"/>
            <a:ext cx="3841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3200" b="1">
                <a:latin typeface="Times New Roman" pitchFamily="18" charset="0"/>
              </a:rPr>
              <a:t>1</a:t>
            </a:r>
          </a:p>
        </p:txBody>
      </p:sp>
      <p:sp>
        <p:nvSpPr>
          <p:cNvPr id="158750" name="Text Box 30"/>
          <p:cNvSpPr txBox="1">
            <a:spLocks noChangeArrowheads="1"/>
          </p:cNvSpPr>
          <p:nvPr/>
        </p:nvSpPr>
        <p:spPr bwMode="auto">
          <a:xfrm>
            <a:off x="6477000" y="1782763"/>
            <a:ext cx="3841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3200" b="1">
                <a:latin typeface="Times New Roman" pitchFamily="18" charset="0"/>
              </a:rPr>
              <a:t>1</a:t>
            </a:r>
          </a:p>
        </p:txBody>
      </p:sp>
      <p:sp>
        <p:nvSpPr>
          <p:cNvPr id="158751" name="Text Box 31"/>
          <p:cNvSpPr txBox="1">
            <a:spLocks noChangeArrowheads="1"/>
          </p:cNvSpPr>
          <p:nvPr/>
        </p:nvSpPr>
        <p:spPr bwMode="auto">
          <a:xfrm>
            <a:off x="4481513" y="2392363"/>
            <a:ext cx="24161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3200" b="1">
                <a:latin typeface="Times New Roman" pitchFamily="18" charset="0"/>
              </a:rPr>
              <a:t>0    1     0     1</a:t>
            </a:r>
          </a:p>
        </p:txBody>
      </p:sp>
      <p:sp>
        <p:nvSpPr>
          <p:cNvPr id="158752" name="Text Box 32"/>
          <p:cNvSpPr txBox="1">
            <a:spLocks noChangeArrowheads="1"/>
          </p:cNvSpPr>
          <p:nvPr/>
        </p:nvSpPr>
        <p:spPr bwMode="auto">
          <a:xfrm>
            <a:off x="4405313" y="3067050"/>
            <a:ext cx="25177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3200" b="1">
                <a:latin typeface="Times New Roman" pitchFamily="18" charset="0"/>
              </a:rPr>
              <a:t>0    1      1     0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464344" y="990600"/>
            <a:ext cx="2812256" cy="2506601"/>
            <a:chOff x="657225" y="1162050"/>
            <a:chExt cx="2085975" cy="2058994"/>
          </a:xfrm>
        </p:grpSpPr>
        <p:sp>
          <p:nvSpPr>
            <p:cNvPr id="158725" name="Oval 5"/>
            <p:cNvSpPr>
              <a:spLocks noChangeArrowheads="1"/>
            </p:cNvSpPr>
            <p:nvPr/>
          </p:nvSpPr>
          <p:spPr bwMode="auto">
            <a:xfrm>
              <a:off x="976312" y="1462087"/>
              <a:ext cx="152400" cy="152400"/>
            </a:xfrm>
            <a:prstGeom prst="ellipse">
              <a:avLst/>
            </a:prstGeom>
            <a:solidFill>
              <a:srgbClr val="FF00FF"/>
            </a:solidFill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/>
            </a:p>
          </p:txBody>
        </p:sp>
        <p:sp>
          <p:nvSpPr>
            <p:cNvPr id="158726" name="Oval 6"/>
            <p:cNvSpPr>
              <a:spLocks noChangeArrowheads="1"/>
            </p:cNvSpPr>
            <p:nvPr/>
          </p:nvSpPr>
          <p:spPr bwMode="auto">
            <a:xfrm>
              <a:off x="2271712" y="1462087"/>
              <a:ext cx="152400" cy="152400"/>
            </a:xfrm>
            <a:prstGeom prst="ellipse">
              <a:avLst/>
            </a:prstGeom>
            <a:solidFill>
              <a:srgbClr val="FF00FF"/>
            </a:solidFill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/>
            </a:p>
          </p:txBody>
        </p:sp>
        <p:sp>
          <p:nvSpPr>
            <p:cNvPr id="158727" name="Oval 7"/>
            <p:cNvSpPr>
              <a:spLocks noChangeArrowheads="1"/>
            </p:cNvSpPr>
            <p:nvPr/>
          </p:nvSpPr>
          <p:spPr bwMode="auto">
            <a:xfrm>
              <a:off x="900112" y="2757487"/>
              <a:ext cx="152400" cy="152400"/>
            </a:xfrm>
            <a:prstGeom prst="ellipse">
              <a:avLst/>
            </a:prstGeom>
            <a:solidFill>
              <a:srgbClr val="FF00FF"/>
            </a:solidFill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/>
            </a:p>
          </p:txBody>
        </p:sp>
        <p:sp>
          <p:nvSpPr>
            <p:cNvPr id="158728" name="Oval 8"/>
            <p:cNvSpPr>
              <a:spLocks noChangeArrowheads="1"/>
            </p:cNvSpPr>
            <p:nvPr/>
          </p:nvSpPr>
          <p:spPr bwMode="auto">
            <a:xfrm>
              <a:off x="2347912" y="2757487"/>
              <a:ext cx="152400" cy="152400"/>
            </a:xfrm>
            <a:prstGeom prst="ellipse">
              <a:avLst/>
            </a:prstGeom>
            <a:solidFill>
              <a:srgbClr val="FF00FF"/>
            </a:solidFill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/>
            </a:p>
          </p:txBody>
        </p:sp>
        <p:sp>
          <p:nvSpPr>
            <p:cNvPr id="158729" name="Line 9"/>
            <p:cNvSpPr>
              <a:spLocks noChangeShapeType="1"/>
            </p:cNvSpPr>
            <p:nvPr/>
          </p:nvSpPr>
          <p:spPr bwMode="auto">
            <a:xfrm>
              <a:off x="1128712" y="1538287"/>
              <a:ext cx="114300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8730" name="Line 10"/>
            <p:cNvSpPr>
              <a:spLocks noChangeShapeType="1"/>
            </p:cNvSpPr>
            <p:nvPr/>
          </p:nvSpPr>
          <p:spPr bwMode="auto">
            <a:xfrm flipH="1">
              <a:off x="1052512" y="1614487"/>
              <a:ext cx="1295400" cy="114300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8731" name="Line 11"/>
            <p:cNvSpPr>
              <a:spLocks noChangeShapeType="1"/>
            </p:cNvSpPr>
            <p:nvPr/>
          </p:nvSpPr>
          <p:spPr bwMode="auto">
            <a:xfrm>
              <a:off x="1052512" y="2833687"/>
              <a:ext cx="129540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8732" name="Line 12"/>
            <p:cNvSpPr>
              <a:spLocks noChangeShapeType="1"/>
            </p:cNvSpPr>
            <p:nvPr/>
          </p:nvSpPr>
          <p:spPr bwMode="auto">
            <a:xfrm flipV="1">
              <a:off x="2424112" y="1538287"/>
              <a:ext cx="0" cy="121920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8734" name="Line 14"/>
            <p:cNvSpPr>
              <a:spLocks noChangeShapeType="1"/>
            </p:cNvSpPr>
            <p:nvPr/>
          </p:nvSpPr>
          <p:spPr bwMode="auto">
            <a:xfrm>
              <a:off x="823912" y="1385887"/>
              <a:ext cx="0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8735" name="Text Box 15"/>
            <p:cNvSpPr txBox="1">
              <a:spLocks noChangeArrowheads="1"/>
            </p:cNvSpPr>
            <p:nvPr/>
          </p:nvSpPr>
          <p:spPr bwMode="auto">
            <a:xfrm>
              <a:off x="657225" y="1295400"/>
              <a:ext cx="333375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FF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algn="l"/>
              <a:r>
                <a:rPr lang="en-US" altLang="zh-CN" sz="2400" dirty="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58736" name="Text Box 16"/>
            <p:cNvSpPr txBox="1">
              <a:spLocks noChangeArrowheads="1"/>
            </p:cNvSpPr>
            <p:nvPr/>
          </p:nvSpPr>
          <p:spPr bwMode="auto">
            <a:xfrm>
              <a:off x="2347912" y="1162050"/>
              <a:ext cx="333375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FF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algn="l"/>
              <a:r>
                <a:rPr lang="en-US" altLang="zh-CN" sz="240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158737" name="Text Box 17"/>
            <p:cNvSpPr txBox="1">
              <a:spLocks noChangeArrowheads="1"/>
            </p:cNvSpPr>
            <p:nvPr/>
          </p:nvSpPr>
          <p:spPr bwMode="auto">
            <a:xfrm>
              <a:off x="2409825" y="2570162"/>
              <a:ext cx="333375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FF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algn="l"/>
              <a:r>
                <a:rPr lang="en-US" altLang="zh-CN" sz="2400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158738" name="Text Box 18"/>
            <p:cNvSpPr txBox="1">
              <a:spLocks noChangeArrowheads="1"/>
            </p:cNvSpPr>
            <p:nvPr/>
          </p:nvSpPr>
          <p:spPr bwMode="auto">
            <a:xfrm>
              <a:off x="657225" y="2570162"/>
              <a:ext cx="333375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FF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algn="l"/>
              <a:r>
                <a:rPr lang="en-US" altLang="zh-CN" sz="2400"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158756" name="Text Box 36"/>
            <p:cNvSpPr txBox="1">
              <a:spLocks noChangeArrowheads="1"/>
            </p:cNvSpPr>
            <p:nvPr/>
          </p:nvSpPr>
          <p:spPr bwMode="auto">
            <a:xfrm>
              <a:off x="1172174" y="2789465"/>
              <a:ext cx="933839" cy="4315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91240B29-F687-4F45-9708-019B960494DF}">
                <a14:hiddenLine xmlns:a14="http://schemas.microsoft.com/office/drawing/2010/main" w="22225" algn="ctr">
                  <a:solidFill>
                    <a:srgbClr val="FF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zh-CN" altLang="en-US" sz="2800" b="1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无向图</a:t>
              </a:r>
            </a:p>
          </p:txBody>
        </p:sp>
      </p:grpSp>
      <p:sp>
        <p:nvSpPr>
          <p:cNvPr id="158757" name="AutoShape 37"/>
          <p:cNvSpPr>
            <a:spLocks noChangeArrowheads="1"/>
          </p:cNvSpPr>
          <p:nvPr/>
        </p:nvSpPr>
        <p:spPr bwMode="auto">
          <a:xfrm>
            <a:off x="7315200" y="1524000"/>
            <a:ext cx="1752600" cy="1066800"/>
          </a:xfrm>
          <a:prstGeom prst="wedgeRoundRectCallout">
            <a:avLst>
              <a:gd name="adj1" fmla="val -73356"/>
              <a:gd name="adj2" fmla="val 33333"/>
              <a:gd name="adj3" fmla="val 16667"/>
            </a:avLst>
          </a:prstGeom>
          <a:solidFill>
            <a:srgbClr val="FFFF99"/>
          </a:solidFill>
          <a:ln w="22225" algn="ctr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r>
              <a:rPr lang="zh-CN" altLang="en-US" sz="2800" b="1">
                <a:latin typeface="华文楷体" panose="02010600040101010101" pitchFamily="2" charset="-122"/>
                <a:ea typeface="华文楷体" panose="02010600040101010101" pitchFamily="2" charset="-122"/>
              </a:rPr>
              <a:t>对称矩阵</a:t>
            </a:r>
          </a:p>
        </p:txBody>
      </p:sp>
      <p:sp>
        <p:nvSpPr>
          <p:cNvPr id="158758" name="Text Box 38"/>
          <p:cNvSpPr txBox="1">
            <a:spLocks noChangeArrowheads="1"/>
          </p:cNvSpPr>
          <p:nvPr/>
        </p:nvSpPr>
        <p:spPr bwMode="auto">
          <a:xfrm>
            <a:off x="685800" y="3886200"/>
            <a:ext cx="5705475" cy="541338"/>
          </a:xfrm>
          <a:prstGeom prst="rect">
            <a:avLst/>
          </a:prstGeom>
          <a:solidFill>
            <a:srgbClr val="CCFFCC"/>
          </a:solidFill>
          <a:ln w="22225" algn="ctr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/>
            <a:r>
              <a:rPr kumimoji="1" lang="en-US" altLang="zh-CN" sz="2800" b="1"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1)</a:t>
            </a:r>
            <a:r>
              <a:rPr kumimoji="1" lang="zh-CN" altLang="en-US" sz="2800" b="1"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无向图的邻接矩阵是对称的</a:t>
            </a:r>
          </a:p>
        </p:txBody>
      </p:sp>
      <p:sp>
        <p:nvSpPr>
          <p:cNvPr id="158760" name="Text Box 40"/>
          <p:cNvSpPr txBox="1">
            <a:spLocks noChangeArrowheads="1"/>
          </p:cNvSpPr>
          <p:nvPr/>
        </p:nvSpPr>
        <p:spPr bwMode="auto">
          <a:xfrm>
            <a:off x="685800" y="4648200"/>
            <a:ext cx="6400800" cy="541338"/>
          </a:xfrm>
          <a:prstGeom prst="rect">
            <a:avLst/>
          </a:prstGeom>
          <a:solidFill>
            <a:srgbClr val="CCFFCC"/>
          </a:solidFill>
          <a:ln w="22225" algn="ctr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/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2) 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每行元素之和恰好为该顶点的度</a:t>
            </a:r>
          </a:p>
        </p:txBody>
      </p:sp>
      <p:sp>
        <p:nvSpPr>
          <p:cNvPr id="158761" name="Text Box 41"/>
          <p:cNvSpPr txBox="1">
            <a:spLocks noChangeArrowheads="1"/>
          </p:cNvSpPr>
          <p:nvPr/>
        </p:nvSpPr>
        <p:spPr bwMode="auto">
          <a:xfrm>
            <a:off x="685800" y="5410200"/>
            <a:ext cx="4948237" cy="541338"/>
          </a:xfrm>
          <a:prstGeom prst="rect">
            <a:avLst/>
          </a:prstGeom>
          <a:solidFill>
            <a:srgbClr val="CCFFCC"/>
          </a:solidFill>
          <a:ln w="22225" algn="ctr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/>
            <a:r>
              <a:rPr lang="en-US" altLang="zh-CN" sz="2800" b="1">
                <a:latin typeface="华文楷体" panose="02010600040101010101" pitchFamily="2" charset="-122"/>
                <a:ea typeface="华文楷体" panose="02010600040101010101" pitchFamily="2" charset="-122"/>
              </a:rPr>
              <a:t>3) </a:t>
            </a:r>
            <a:r>
              <a:rPr lang="zh-CN" altLang="en-US" sz="2800" b="1">
                <a:latin typeface="华文楷体" panose="02010600040101010101" pitchFamily="2" charset="-122"/>
                <a:ea typeface="华文楷体" panose="02010600040101010101" pitchFamily="2" charset="-122"/>
              </a:rPr>
              <a:t>所有元素之和等于</a:t>
            </a:r>
            <a:r>
              <a:rPr lang="en-US" altLang="zh-CN" sz="2800" b="1">
                <a:latin typeface="华文楷体" panose="02010600040101010101" pitchFamily="2" charset="-122"/>
                <a:ea typeface="华文楷体" panose="02010600040101010101" pitchFamily="2" charset="-122"/>
              </a:rPr>
              <a:t>2m</a:t>
            </a:r>
          </a:p>
        </p:txBody>
      </p:sp>
      <p:sp>
        <p:nvSpPr>
          <p:cNvPr id="40" name="Text Box 19"/>
          <p:cNvSpPr txBox="1">
            <a:spLocks noChangeArrowheads="1"/>
          </p:cNvSpPr>
          <p:nvPr/>
        </p:nvSpPr>
        <p:spPr bwMode="auto">
          <a:xfrm>
            <a:off x="0" y="403225"/>
            <a:ext cx="3216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20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邻接矩阵</a:t>
            </a:r>
            <a:r>
              <a:rPr lang="en-US" altLang="zh-CN" sz="20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-</a:t>
            </a:r>
            <a:r>
              <a:rPr lang="zh-CN" altLang="en-US" sz="20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无向图</a:t>
            </a:r>
          </a:p>
        </p:txBody>
      </p:sp>
      <p:cxnSp>
        <p:nvCxnSpPr>
          <p:cNvPr id="6" name="直接连接符 5"/>
          <p:cNvCxnSpPr/>
          <p:nvPr/>
        </p:nvCxnSpPr>
        <p:spPr bwMode="auto">
          <a:xfrm>
            <a:off x="4262437" y="1152939"/>
            <a:ext cx="2660651" cy="2493549"/>
          </a:xfrm>
          <a:prstGeom prst="line">
            <a:avLst/>
          </a:prstGeom>
          <a:solidFill>
            <a:srgbClr val="00FF00"/>
          </a:solidFill>
          <a:ln w="730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41" name="Picture 5" descr="STATBAR"/>
          <p:cNvPicPr preferRelativeResize="0"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791369"/>
            <a:ext cx="8551168" cy="46831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63142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8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58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58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58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58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58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58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158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158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500"/>
                                        <p:tgtEl>
                                          <p:spTgt spid="158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3" dur="500"/>
                                        <p:tgtEl>
                                          <p:spTgt spid="158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8" dur="500"/>
                                        <p:tgtEl>
                                          <p:spTgt spid="158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158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587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587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587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58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1" dur="500"/>
                                        <p:tgtEl>
                                          <p:spTgt spid="158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6" dur="500"/>
                                        <p:tgtEl>
                                          <p:spTgt spid="158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91" dur="500"/>
                                        <p:tgtEl>
                                          <p:spTgt spid="158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96" dur="500"/>
                                        <p:tgtEl>
                                          <p:spTgt spid="158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1587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1587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759" grpId="0" animBg="1"/>
      <p:bldP spid="158724" grpId="0" animBg="1"/>
      <p:bldP spid="158741" grpId="0"/>
      <p:bldP spid="158742" grpId="0"/>
      <p:bldP spid="158743" grpId="0"/>
      <p:bldP spid="158744" grpId="0"/>
      <p:bldP spid="158745" grpId="0"/>
      <p:bldP spid="158746" grpId="0"/>
      <p:bldP spid="158747" grpId="0"/>
      <p:bldP spid="158748" grpId="0"/>
      <p:bldP spid="158749" grpId="0"/>
      <p:bldP spid="158750" grpId="0"/>
      <p:bldP spid="158751" grpId="0"/>
      <p:bldP spid="158752" grpId="0"/>
      <p:bldP spid="158757" grpId="0" animBg="1"/>
      <p:bldP spid="158758" grpId="0" animBg="1"/>
      <p:bldP spid="158760" grpId="0" animBg="1"/>
      <p:bldP spid="158761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14" name="Oval 38"/>
          <p:cNvSpPr>
            <a:spLocks noChangeArrowheads="1"/>
          </p:cNvSpPr>
          <p:nvPr/>
        </p:nvSpPr>
        <p:spPr bwMode="auto">
          <a:xfrm>
            <a:off x="4419600" y="1273175"/>
            <a:ext cx="444500" cy="503238"/>
          </a:xfrm>
          <a:prstGeom prst="ellipse">
            <a:avLst/>
          </a:prstGeom>
          <a:solidFill>
            <a:srgbClr val="FFFF00"/>
          </a:solidFill>
          <a:ln w="22225">
            <a:solidFill>
              <a:srgbClr val="8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75800" name="Rectangle 24"/>
          <p:cNvSpPr>
            <a:spLocks noChangeArrowheads="1"/>
          </p:cNvSpPr>
          <p:nvPr/>
        </p:nvSpPr>
        <p:spPr bwMode="auto">
          <a:xfrm>
            <a:off x="0" y="2971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zh-CN"/>
          </a:p>
        </p:txBody>
      </p:sp>
      <p:graphicFrame>
        <p:nvGraphicFramePr>
          <p:cNvPr id="75799" name="Object 23"/>
          <p:cNvGraphicFramePr>
            <a:graphicFrameLocks noChangeAspect="1"/>
          </p:cNvGraphicFramePr>
          <p:nvPr/>
        </p:nvGraphicFramePr>
        <p:xfrm>
          <a:off x="3429000" y="1219200"/>
          <a:ext cx="3657600" cy="2560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43" name="公式" r:id="rId3" imgW="1143000" imgH="914400" progId="Equation.3">
                  <p:embed/>
                </p:oleObj>
              </mc:Choice>
              <mc:Fallback>
                <p:oleObj name="公式" r:id="rId3" imgW="114300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1219200"/>
                        <a:ext cx="3657600" cy="2560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802" name="Text Box 26"/>
          <p:cNvSpPr txBox="1">
            <a:spLocks noChangeArrowheads="1"/>
          </p:cNvSpPr>
          <p:nvPr/>
        </p:nvSpPr>
        <p:spPr bwMode="auto">
          <a:xfrm>
            <a:off x="4114800" y="1409700"/>
            <a:ext cx="295275" cy="2014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b="1">
                <a:solidFill>
                  <a:srgbClr val="0000FF"/>
                </a:solidFill>
                <a:latin typeface="Times New Roman" pitchFamily="18" charset="0"/>
              </a:rPr>
              <a:t>1</a:t>
            </a:r>
          </a:p>
          <a:p>
            <a:pPr algn="l"/>
            <a:endParaRPr lang="en-US" altLang="zh-CN" b="1">
              <a:solidFill>
                <a:srgbClr val="0000FF"/>
              </a:solidFill>
              <a:latin typeface="Times New Roman" pitchFamily="18" charset="0"/>
            </a:endParaRPr>
          </a:p>
          <a:p>
            <a:pPr algn="l"/>
            <a:r>
              <a:rPr lang="en-US" altLang="zh-CN" b="1">
                <a:solidFill>
                  <a:srgbClr val="0000FF"/>
                </a:solidFill>
                <a:latin typeface="Times New Roman" pitchFamily="18" charset="0"/>
              </a:rPr>
              <a:t>2</a:t>
            </a:r>
          </a:p>
          <a:p>
            <a:pPr algn="l"/>
            <a:endParaRPr lang="en-US" altLang="zh-CN" b="1">
              <a:solidFill>
                <a:srgbClr val="0000FF"/>
              </a:solidFill>
              <a:latin typeface="Times New Roman" pitchFamily="18" charset="0"/>
            </a:endParaRPr>
          </a:p>
          <a:p>
            <a:pPr algn="l"/>
            <a:r>
              <a:rPr lang="en-US" altLang="zh-CN" b="1">
                <a:solidFill>
                  <a:srgbClr val="0000FF"/>
                </a:solidFill>
                <a:latin typeface="Times New Roman" pitchFamily="18" charset="0"/>
              </a:rPr>
              <a:t>3</a:t>
            </a:r>
          </a:p>
          <a:p>
            <a:pPr algn="l"/>
            <a:endParaRPr lang="en-US" altLang="zh-CN" b="1">
              <a:solidFill>
                <a:srgbClr val="0000FF"/>
              </a:solidFill>
              <a:latin typeface="Times New Roman" pitchFamily="18" charset="0"/>
            </a:endParaRPr>
          </a:p>
          <a:p>
            <a:pPr algn="l"/>
            <a:r>
              <a:rPr lang="en-US" altLang="zh-CN" b="1">
                <a:solidFill>
                  <a:srgbClr val="0000FF"/>
                </a:solidFill>
                <a:latin typeface="Times New Roman" pitchFamily="18" charset="0"/>
              </a:rPr>
              <a:t>4</a:t>
            </a:r>
          </a:p>
        </p:txBody>
      </p:sp>
      <p:sp>
        <p:nvSpPr>
          <p:cNvPr id="75803" name="Text Box 27"/>
          <p:cNvSpPr txBox="1">
            <a:spLocks noChangeArrowheads="1"/>
          </p:cNvSpPr>
          <p:nvPr/>
        </p:nvSpPr>
        <p:spPr bwMode="auto">
          <a:xfrm>
            <a:off x="4405313" y="876300"/>
            <a:ext cx="268128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/>
            <a:r>
              <a:rPr lang="en-US" altLang="zh-CN">
                <a:solidFill>
                  <a:srgbClr val="FF0000"/>
                </a:solidFill>
                <a:latin typeface="Times New Roman" pitchFamily="18" charset="0"/>
              </a:rPr>
              <a:t>1           2         3          4</a:t>
            </a:r>
          </a:p>
        </p:txBody>
      </p:sp>
      <p:sp>
        <p:nvSpPr>
          <p:cNvPr id="75804" name="Text Box 28"/>
          <p:cNvSpPr txBox="1">
            <a:spLocks noChangeArrowheads="1"/>
          </p:cNvSpPr>
          <p:nvPr/>
        </p:nvSpPr>
        <p:spPr bwMode="auto">
          <a:xfrm>
            <a:off x="4416425" y="1295400"/>
            <a:ext cx="386942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3200" b="1" dirty="0">
                <a:solidFill>
                  <a:srgbClr val="006600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75805" name="Text Box 29"/>
          <p:cNvSpPr txBox="1">
            <a:spLocks noChangeArrowheads="1"/>
          </p:cNvSpPr>
          <p:nvPr/>
        </p:nvSpPr>
        <p:spPr bwMode="auto">
          <a:xfrm>
            <a:off x="5102225" y="1285875"/>
            <a:ext cx="3841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3200" b="1">
                <a:solidFill>
                  <a:srgbClr val="0066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75806" name="Text Box 30"/>
          <p:cNvSpPr txBox="1">
            <a:spLocks noChangeArrowheads="1"/>
          </p:cNvSpPr>
          <p:nvPr/>
        </p:nvSpPr>
        <p:spPr bwMode="auto">
          <a:xfrm>
            <a:off x="5791200" y="1285875"/>
            <a:ext cx="3841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3200" b="1">
                <a:solidFill>
                  <a:srgbClr val="006600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75807" name="Text Box 31"/>
          <p:cNvSpPr txBox="1">
            <a:spLocks noChangeArrowheads="1"/>
          </p:cNvSpPr>
          <p:nvPr/>
        </p:nvSpPr>
        <p:spPr bwMode="auto">
          <a:xfrm>
            <a:off x="6400800" y="1263650"/>
            <a:ext cx="3841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3200" b="1">
                <a:solidFill>
                  <a:srgbClr val="006600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75808" name="Text Box 32"/>
          <p:cNvSpPr txBox="1">
            <a:spLocks noChangeArrowheads="1"/>
          </p:cNvSpPr>
          <p:nvPr/>
        </p:nvSpPr>
        <p:spPr bwMode="auto">
          <a:xfrm>
            <a:off x="4419600" y="1782763"/>
            <a:ext cx="3841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3200" b="1">
                <a:latin typeface="Times New Roman" pitchFamily="18" charset="0"/>
              </a:rPr>
              <a:t>0</a:t>
            </a:r>
          </a:p>
        </p:txBody>
      </p:sp>
      <p:sp>
        <p:nvSpPr>
          <p:cNvPr id="75809" name="Text Box 33"/>
          <p:cNvSpPr txBox="1">
            <a:spLocks noChangeArrowheads="1"/>
          </p:cNvSpPr>
          <p:nvPr/>
        </p:nvSpPr>
        <p:spPr bwMode="auto">
          <a:xfrm>
            <a:off x="5105400" y="1782763"/>
            <a:ext cx="3841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3200" b="1">
                <a:latin typeface="Times New Roman" pitchFamily="18" charset="0"/>
              </a:rPr>
              <a:t>0</a:t>
            </a:r>
          </a:p>
        </p:txBody>
      </p:sp>
      <p:sp>
        <p:nvSpPr>
          <p:cNvPr id="75810" name="Text Box 34"/>
          <p:cNvSpPr txBox="1">
            <a:spLocks noChangeArrowheads="1"/>
          </p:cNvSpPr>
          <p:nvPr/>
        </p:nvSpPr>
        <p:spPr bwMode="auto">
          <a:xfrm>
            <a:off x="5791200" y="1782763"/>
            <a:ext cx="3841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3200" b="1">
                <a:latin typeface="Times New Roman" pitchFamily="18" charset="0"/>
              </a:rPr>
              <a:t>0</a:t>
            </a:r>
          </a:p>
        </p:txBody>
      </p:sp>
      <p:sp>
        <p:nvSpPr>
          <p:cNvPr id="75811" name="Text Box 35"/>
          <p:cNvSpPr txBox="1">
            <a:spLocks noChangeArrowheads="1"/>
          </p:cNvSpPr>
          <p:nvPr/>
        </p:nvSpPr>
        <p:spPr bwMode="auto">
          <a:xfrm>
            <a:off x="6477000" y="1782763"/>
            <a:ext cx="3841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3200" b="1">
                <a:latin typeface="Times New Roman" pitchFamily="18" charset="0"/>
              </a:rPr>
              <a:t>1</a:t>
            </a:r>
          </a:p>
        </p:txBody>
      </p:sp>
      <p:sp>
        <p:nvSpPr>
          <p:cNvPr id="75812" name="Text Box 36"/>
          <p:cNvSpPr txBox="1">
            <a:spLocks noChangeArrowheads="1"/>
          </p:cNvSpPr>
          <p:nvPr/>
        </p:nvSpPr>
        <p:spPr bwMode="auto">
          <a:xfrm>
            <a:off x="4481513" y="2392363"/>
            <a:ext cx="24161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3200" b="1">
                <a:latin typeface="Times New Roman" pitchFamily="18" charset="0"/>
              </a:rPr>
              <a:t>0    1     0     0</a:t>
            </a:r>
          </a:p>
        </p:txBody>
      </p:sp>
      <p:sp>
        <p:nvSpPr>
          <p:cNvPr id="75813" name="Text Box 37"/>
          <p:cNvSpPr txBox="1">
            <a:spLocks noChangeArrowheads="1"/>
          </p:cNvSpPr>
          <p:nvPr/>
        </p:nvSpPr>
        <p:spPr bwMode="auto">
          <a:xfrm>
            <a:off x="4405313" y="3067050"/>
            <a:ext cx="25177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3200" b="1">
                <a:latin typeface="Times New Roman" pitchFamily="18" charset="0"/>
              </a:rPr>
              <a:t>0    0      1     0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214313" y="879475"/>
            <a:ext cx="3001962" cy="2767013"/>
            <a:chOff x="214313" y="879475"/>
            <a:chExt cx="2085975" cy="2403771"/>
          </a:xfrm>
        </p:grpSpPr>
        <p:sp>
          <p:nvSpPr>
            <p:cNvPr id="75782" name="Oval 6"/>
            <p:cNvSpPr>
              <a:spLocks noChangeArrowheads="1"/>
            </p:cNvSpPr>
            <p:nvPr/>
          </p:nvSpPr>
          <p:spPr bwMode="auto">
            <a:xfrm>
              <a:off x="533400" y="1295400"/>
              <a:ext cx="152400" cy="152400"/>
            </a:xfrm>
            <a:prstGeom prst="ellipse">
              <a:avLst/>
            </a:prstGeom>
            <a:solidFill>
              <a:srgbClr val="FF00FF"/>
            </a:solidFill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/>
            </a:p>
          </p:txBody>
        </p:sp>
        <p:sp>
          <p:nvSpPr>
            <p:cNvPr id="75783" name="Oval 7"/>
            <p:cNvSpPr>
              <a:spLocks noChangeArrowheads="1"/>
            </p:cNvSpPr>
            <p:nvPr/>
          </p:nvSpPr>
          <p:spPr bwMode="auto">
            <a:xfrm>
              <a:off x="1828800" y="1295400"/>
              <a:ext cx="152400" cy="152400"/>
            </a:xfrm>
            <a:prstGeom prst="ellipse">
              <a:avLst/>
            </a:prstGeom>
            <a:solidFill>
              <a:srgbClr val="FF00FF"/>
            </a:solidFill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/>
            </a:p>
          </p:txBody>
        </p:sp>
        <p:sp>
          <p:nvSpPr>
            <p:cNvPr id="75784" name="Oval 8"/>
            <p:cNvSpPr>
              <a:spLocks noChangeArrowheads="1"/>
            </p:cNvSpPr>
            <p:nvPr/>
          </p:nvSpPr>
          <p:spPr bwMode="auto">
            <a:xfrm>
              <a:off x="457200" y="2590800"/>
              <a:ext cx="152400" cy="152400"/>
            </a:xfrm>
            <a:prstGeom prst="ellipse">
              <a:avLst/>
            </a:prstGeom>
            <a:solidFill>
              <a:srgbClr val="FF00FF"/>
            </a:solidFill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/>
            </a:p>
          </p:txBody>
        </p:sp>
        <p:sp>
          <p:nvSpPr>
            <p:cNvPr id="75785" name="Oval 9"/>
            <p:cNvSpPr>
              <a:spLocks noChangeArrowheads="1"/>
            </p:cNvSpPr>
            <p:nvPr/>
          </p:nvSpPr>
          <p:spPr bwMode="auto">
            <a:xfrm>
              <a:off x="1905000" y="2590800"/>
              <a:ext cx="152400" cy="152400"/>
            </a:xfrm>
            <a:prstGeom prst="ellipse">
              <a:avLst/>
            </a:prstGeom>
            <a:solidFill>
              <a:srgbClr val="FF00FF"/>
            </a:solidFill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/>
            </a:p>
          </p:txBody>
        </p:sp>
        <p:sp>
          <p:nvSpPr>
            <p:cNvPr id="75786" name="Line 10"/>
            <p:cNvSpPr>
              <a:spLocks noChangeShapeType="1"/>
            </p:cNvSpPr>
            <p:nvPr/>
          </p:nvSpPr>
          <p:spPr bwMode="auto">
            <a:xfrm>
              <a:off x="685800" y="1371600"/>
              <a:ext cx="1143000" cy="0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5787" name="Line 11"/>
            <p:cNvSpPr>
              <a:spLocks noChangeShapeType="1"/>
            </p:cNvSpPr>
            <p:nvPr/>
          </p:nvSpPr>
          <p:spPr bwMode="auto">
            <a:xfrm flipH="1">
              <a:off x="609600" y="1447800"/>
              <a:ext cx="1295400" cy="1143000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5788" name="Line 12"/>
            <p:cNvSpPr>
              <a:spLocks noChangeShapeType="1"/>
            </p:cNvSpPr>
            <p:nvPr/>
          </p:nvSpPr>
          <p:spPr bwMode="auto">
            <a:xfrm>
              <a:off x="609600" y="2667000"/>
              <a:ext cx="1295400" cy="0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5789" name="Line 13"/>
            <p:cNvSpPr>
              <a:spLocks noChangeShapeType="1"/>
            </p:cNvSpPr>
            <p:nvPr/>
          </p:nvSpPr>
          <p:spPr bwMode="auto">
            <a:xfrm flipH="1" flipV="1">
              <a:off x="1966913" y="1484210"/>
              <a:ext cx="14287" cy="1106590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5793" name="Line 17"/>
            <p:cNvSpPr>
              <a:spLocks noChangeShapeType="1"/>
            </p:cNvSpPr>
            <p:nvPr/>
          </p:nvSpPr>
          <p:spPr bwMode="auto">
            <a:xfrm>
              <a:off x="381000" y="1219200"/>
              <a:ext cx="0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5795" name="Text Box 19"/>
            <p:cNvSpPr txBox="1">
              <a:spLocks noChangeArrowheads="1"/>
            </p:cNvSpPr>
            <p:nvPr/>
          </p:nvSpPr>
          <p:spPr bwMode="auto">
            <a:xfrm>
              <a:off x="595313" y="879475"/>
              <a:ext cx="333375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FF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algn="l"/>
              <a:r>
                <a:rPr lang="en-US" altLang="zh-CN" sz="24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75796" name="Text Box 20"/>
            <p:cNvSpPr txBox="1">
              <a:spLocks noChangeArrowheads="1"/>
            </p:cNvSpPr>
            <p:nvPr/>
          </p:nvSpPr>
          <p:spPr bwMode="auto">
            <a:xfrm>
              <a:off x="1905000" y="995363"/>
              <a:ext cx="333375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FF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algn="l"/>
              <a:r>
                <a:rPr lang="en-US" altLang="zh-CN" sz="240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75797" name="Text Box 21"/>
            <p:cNvSpPr txBox="1">
              <a:spLocks noChangeArrowheads="1"/>
            </p:cNvSpPr>
            <p:nvPr/>
          </p:nvSpPr>
          <p:spPr bwMode="auto">
            <a:xfrm>
              <a:off x="1966913" y="2403475"/>
              <a:ext cx="333375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FF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algn="l"/>
              <a:r>
                <a:rPr lang="en-US" altLang="zh-CN" sz="2400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75798" name="Text Box 22"/>
            <p:cNvSpPr txBox="1">
              <a:spLocks noChangeArrowheads="1"/>
            </p:cNvSpPr>
            <p:nvPr/>
          </p:nvSpPr>
          <p:spPr bwMode="auto">
            <a:xfrm>
              <a:off x="214313" y="2403475"/>
              <a:ext cx="333375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FF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algn="l"/>
              <a:r>
                <a:rPr lang="en-US" altLang="zh-CN" sz="2400"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75818" name="Text Box 42"/>
            <p:cNvSpPr txBox="1">
              <a:spLocks noChangeArrowheads="1"/>
            </p:cNvSpPr>
            <p:nvPr/>
          </p:nvSpPr>
          <p:spPr bwMode="auto">
            <a:xfrm>
              <a:off x="643637" y="2819400"/>
              <a:ext cx="1105089" cy="4638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91240B29-F687-4F45-9708-019B960494DF}">
                <a14:hiddenLine xmlns:a14="http://schemas.microsoft.com/office/drawing/2010/main" w="22225" algn="ctr">
                  <a:solidFill>
                    <a:srgbClr val="FF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zh-CN" altLang="en-US" sz="2400" b="1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有向图</a:t>
              </a:r>
            </a:p>
          </p:txBody>
        </p:sp>
      </p:grpSp>
      <p:sp>
        <p:nvSpPr>
          <p:cNvPr id="75819" name="Text Box 43"/>
          <p:cNvSpPr txBox="1">
            <a:spLocks noChangeArrowheads="1"/>
          </p:cNvSpPr>
          <p:nvPr/>
        </p:nvSpPr>
        <p:spPr bwMode="auto">
          <a:xfrm>
            <a:off x="838200" y="4106863"/>
            <a:ext cx="6705600" cy="601662"/>
          </a:xfrm>
          <a:prstGeom prst="rect">
            <a:avLst/>
          </a:prstGeom>
          <a:pattFill prst="pct90">
            <a:fgClr>
              <a:srgbClr val="CCFFCC"/>
            </a:fgClr>
            <a:bgClr>
              <a:schemeClr val="bg1"/>
            </a:bgClr>
          </a:pattFill>
          <a:ln w="22225" algn="ctr">
            <a:solidFill>
              <a:srgbClr val="800000"/>
            </a:solidFill>
            <a:miter lim="800000"/>
            <a:headEnd/>
            <a:tailEnd/>
          </a:ln>
          <a:effectLst/>
          <a:extLst/>
        </p:spPr>
        <p:txBody>
          <a:bodyPr lIns="90000" tIns="46800" rIns="90000" bIns="46800">
            <a:spAutoFit/>
          </a:bodyPr>
          <a:lstStyle/>
          <a:p>
            <a:pPr algn="l"/>
            <a:r>
              <a:rPr kumimoji="1" lang="en-US" altLang="zh-CN" sz="3200" b="1"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1)</a:t>
            </a:r>
            <a:r>
              <a:rPr kumimoji="1" lang="zh-CN" altLang="en-US" sz="3200" b="1"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有向图的邻接矩阵一般是不对称的</a:t>
            </a:r>
          </a:p>
        </p:txBody>
      </p:sp>
      <p:sp>
        <p:nvSpPr>
          <p:cNvPr id="36" name="Text Box 19"/>
          <p:cNvSpPr txBox="1">
            <a:spLocks noChangeArrowheads="1"/>
          </p:cNvSpPr>
          <p:nvPr/>
        </p:nvSpPr>
        <p:spPr bwMode="auto">
          <a:xfrm>
            <a:off x="0" y="403225"/>
            <a:ext cx="3216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20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邻接矩阵</a:t>
            </a:r>
            <a:r>
              <a:rPr lang="en-US" altLang="zh-CN" sz="20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-</a:t>
            </a:r>
            <a:r>
              <a:rPr lang="zh-CN" altLang="en-US" sz="20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有向图</a:t>
            </a:r>
          </a:p>
        </p:txBody>
      </p:sp>
      <p:cxnSp>
        <p:nvCxnSpPr>
          <p:cNvPr id="38" name="直接连接符 37"/>
          <p:cNvCxnSpPr/>
          <p:nvPr/>
        </p:nvCxnSpPr>
        <p:spPr bwMode="auto">
          <a:xfrm>
            <a:off x="4262437" y="1152939"/>
            <a:ext cx="2660651" cy="2493549"/>
          </a:xfrm>
          <a:prstGeom prst="line">
            <a:avLst/>
          </a:prstGeom>
          <a:solidFill>
            <a:srgbClr val="00FF00"/>
          </a:solidFill>
          <a:ln w="730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37" name="Picture 5" descr="STATBAR"/>
          <p:cNvPicPr preferRelativeResize="0"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791369"/>
            <a:ext cx="8551168" cy="46831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92430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5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75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5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5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75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5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75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75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75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500"/>
                                        <p:tgtEl>
                                          <p:spTgt spid="75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3" dur="500"/>
                                        <p:tgtEl>
                                          <p:spTgt spid="75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8" dur="500"/>
                                        <p:tgtEl>
                                          <p:spTgt spid="75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75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758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758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758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75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1" dur="500"/>
                                        <p:tgtEl>
                                          <p:spTgt spid="75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814" grpId="0" animBg="1"/>
      <p:bldP spid="75802" grpId="0"/>
      <p:bldP spid="75803" grpId="0"/>
      <p:bldP spid="75804" grpId="0"/>
      <p:bldP spid="75805" grpId="0"/>
      <p:bldP spid="75806" grpId="0"/>
      <p:bldP spid="75807" grpId="0"/>
      <p:bldP spid="75808" grpId="0"/>
      <p:bldP spid="75809" grpId="0"/>
      <p:bldP spid="75810" grpId="0"/>
      <p:bldP spid="75811" grpId="0"/>
      <p:bldP spid="75812" grpId="0"/>
      <p:bldP spid="75813" grpId="0"/>
      <p:bldP spid="75819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8" name="AutoShape 4"/>
          <p:cNvSpPr>
            <a:spLocks noChangeArrowheads="1"/>
          </p:cNvSpPr>
          <p:nvPr/>
        </p:nvSpPr>
        <p:spPr bwMode="auto">
          <a:xfrm>
            <a:off x="4038600" y="2763838"/>
            <a:ext cx="1830388" cy="419100"/>
          </a:xfrm>
          <a:prstGeom prst="roundRect">
            <a:avLst>
              <a:gd name="adj" fmla="val 16667"/>
            </a:avLst>
          </a:prstGeom>
          <a:solidFill>
            <a:srgbClr val="00FFFF"/>
          </a:solidFill>
          <a:ln w="222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159749" name="Oval 5"/>
          <p:cNvSpPr>
            <a:spLocks noChangeArrowheads="1"/>
          </p:cNvSpPr>
          <p:nvPr/>
        </p:nvSpPr>
        <p:spPr bwMode="auto">
          <a:xfrm>
            <a:off x="3810000" y="2133600"/>
            <a:ext cx="2438400" cy="503238"/>
          </a:xfrm>
          <a:prstGeom prst="ellipse">
            <a:avLst/>
          </a:prstGeom>
          <a:solidFill>
            <a:srgbClr val="FFFF00"/>
          </a:solidFill>
          <a:ln w="222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159750" name="Rectangle 6"/>
          <p:cNvSpPr>
            <a:spLocks noChangeArrowheads="1"/>
          </p:cNvSpPr>
          <p:nvPr/>
        </p:nvSpPr>
        <p:spPr bwMode="auto">
          <a:xfrm>
            <a:off x="4038600" y="1066800"/>
            <a:ext cx="1828800" cy="388938"/>
          </a:xfrm>
          <a:prstGeom prst="rect">
            <a:avLst/>
          </a:prstGeom>
          <a:solidFill>
            <a:srgbClr val="FF0000"/>
          </a:solidFill>
          <a:ln w="222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zh-CN"/>
          </a:p>
        </p:txBody>
      </p:sp>
      <p:grpSp>
        <p:nvGrpSpPr>
          <p:cNvPr id="2" name="组合 1"/>
          <p:cNvGrpSpPr/>
          <p:nvPr/>
        </p:nvGrpSpPr>
        <p:grpSpPr>
          <a:xfrm>
            <a:off x="214313" y="762000"/>
            <a:ext cx="3001962" cy="2397126"/>
            <a:chOff x="214313" y="879475"/>
            <a:chExt cx="2085975" cy="1981200"/>
          </a:xfrm>
        </p:grpSpPr>
        <p:sp>
          <p:nvSpPr>
            <p:cNvPr id="159753" name="Oval 9"/>
            <p:cNvSpPr>
              <a:spLocks noChangeArrowheads="1"/>
            </p:cNvSpPr>
            <p:nvPr/>
          </p:nvSpPr>
          <p:spPr bwMode="auto">
            <a:xfrm>
              <a:off x="533400" y="1295400"/>
              <a:ext cx="152400" cy="152400"/>
            </a:xfrm>
            <a:prstGeom prst="ellipse">
              <a:avLst/>
            </a:prstGeom>
            <a:solidFill>
              <a:srgbClr val="FF00FF"/>
            </a:solidFill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/>
            </a:p>
          </p:txBody>
        </p:sp>
        <p:sp>
          <p:nvSpPr>
            <p:cNvPr id="159754" name="Oval 10"/>
            <p:cNvSpPr>
              <a:spLocks noChangeArrowheads="1"/>
            </p:cNvSpPr>
            <p:nvPr/>
          </p:nvSpPr>
          <p:spPr bwMode="auto">
            <a:xfrm>
              <a:off x="1828800" y="1295400"/>
              <a:ext cx="152400" cy="152400"/>
            </a:xfrm>
            <a:prstGeom prst="ellipse">
              <a:avLst/>
            </a:prstGeom>
            <a:solidFill>
              <a:srgbClr val="FF00FF"/>
            </a:solidFill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/>
            </a:p>
          </p:txBody>
        </p:sp>
        <p:sp>
          <p:nvSpPr>
            <p:cNvPr id="159755" name="Oval 11"/>
            <p:cNvSpPr>
              <a:spLocks noChangeArrowheads="1"/>
            </p:cNvSpPr>
            <p:nvPr/>
          </p:nvSpPr>
          <p:spPr bwMode="auto">
            <a:xfrm>
              <a:off x="457200" y="2590800"/>
              <a:ext cx="152400" cy="152400"/>
            </a:xfrm>
            <a:prstGeom prst="ellipse">
              <a:avLst/>
            </a:prstGeom>
            <a:solidFill>
              <a:srgbClr val="FF00FF"/>
            </a:solidFill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/>
            </a:p>
          </p:txBody>
        </p:sp>
        <p:sp>
          <p:nvSpPr>
            <p:cNvPr id="159756" name="Oval 12"/>
            <p:cNvSpPr>
              <a:spLocks noChangeArrowheads="1"/>
            </p:cNvSpPr>
            <p:nvPr/>
          </p:nvSpPr>
          <p:spPr bwMode="auto">
            <a:xfrm>
              <a:off x="1905000" y="2590800"/>
              <a:ext cx="152400" cy="152400"/>
            </a:xfrm>
            <a:prstGeom prst="ellipse">
              <a:avLst/>
            </a:prstGeom>
            <a:solidFill>
              <a:srgbClr val="FF00FF"/>
            </a:solidFill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/>
            </a:p>
          </p:txBody>
        </p:sp>
        <p:sp>
          <p:nvSpPr>
            <p:cNvPr id="159757" name="Line 13"/>
            <p:cNvSpPr>
              <a:spLocks noChangeShapeType="1"/>
            </p:cNvSpPr>
            <p:nvPr/>
          </p:nvSpPr>
          <p:spPr bwMode="auto">
            <a:xfrm>
              <a:off x="685800" y="1371600"/>
              <a:ext cx="114300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9758" name="Line 14"/>
            <p:cNvSpPr>
              <a:spLocks noChangeShapeType="1"/>
            </p:cNvSpPr>
            <p:nvPr/>
          </p:nvSpPr>
          <p:spPr bwMode="auto">
            <a:xfrm flipH="1">
              <a:off x="609600" y="1447800"/>
              <a:ext cx="1295400" cy="114300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9759" name="Line 15"/>
            <p:cNvSpPr>
              <a:spLocks noChangeShapeType="1"/>
            </p:cNvSpPr>
            <p:nvPr/>
          </p:nvSpPr>
          <p:spPr bwMode="auto">
            <a:xfrm>
              <a:off x="609600" y="2667000"/>
              <a:ext cx="129540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9760" name="Line 16"/>
            <p:cNvSpPr>
              <a:spLocks noChangeShapeType="1"/>
            </p:cNvSpPr>
            <p:nvPr/>
          </p:nvSpPr>
          <p:spPr bwMode="auto">
            <a:xfrm flipV="1">
              <a:off x="1981200" y="1371600"/>
              <a:ext cx="0" cy="121920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9762" name="Line 18"/>
            <p:cNvSpPr>
              <a:spLocks noChangeShapeType="1"/>
            </p:cNvSpPr>
            <p:nvPr/>
          </p:nvSpPr>
          <p:spPr bwMode="auto">
            <a:xfrm>
              <a:off x="381000" y="1219200"/>
              <a:ext cx="0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9764" name="Text Box 20"/>
            <p:cNvSpPr txBox="1">
              <a:spLocks noChangeArrowheads="1"/>
            </p:cNvSpPr>
            <p:nvPr/>
          </p:nvSpPr>
          <p:spPr bwMode="auto">
            <a:xfrm>
              <a:off x="595313" y="879475"/>
              <a:ext cx="333375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FF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algn="l"/>
              <a:r>
                <a:rPr lang="en-US" altLang="zh-CN" sz="24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59765" name="Text Box 21"/>
            <p:cNvSpPr txBox="1">
              <a:spLocks noChangeArrowheads="1"/>
            </p:cNvSpPr>
            <p:nvPr/>
          </p:nvSpPr>
          <p:spPr bwMode="auto">
            <a:xfrm>
              <a:off x="1905000" y="995363"/>
              <a:ext cx="333375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FF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algn="l"/>
              <a:r>
                <a:rPr lang="en-US" altLang="zh-CN" sz="240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159766" name="Text Box 22"/>
            <p:cNvSpPr txBox="1">
              <a:spLocks noChangeArrowheads="1"/>
            </p:cNvSpPr>
            <p:nvPr/>
          </p:nvSpPr>
          <p:spPr bwMode="auto">
            <a:xfrm>
              <a:off x="1966913" y="2403475"/>
              <a:ext cx="333375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FF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algn="l"/>
              <a:r>
                <a:rPr lang="en-US" altLang="zh-CN" sz="2400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159767" name="Text Box 23"/>
            <p:cNvSpPr txBox="1">
              <a:spLocks noChangeArrowheads="1"/>
            </p:cNvSpPr>
            <p:nvPr/>
          </p:nvSpPr>
          <p:spPr bwMode="auto">
            <a:xfrm>
              <a:off x="214313" y="2403475"/>
              <a:ext cx="333375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FF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algn="l"/>
              <a:r>
                <a:rPr lang="en-US" altLang="zh-CN" sz="2400">
                  <a:latin typeface="Times New Roman" pitchFamily="18" charset="0"/>
                </a:rPr>
                <a:t>4</a:t>
              </a:r>
            </a:p>
          </p:txBody>
        </p:sp>
      </p:grpSp>
      <p:sp>
        <p:nvSpPr>
          <p:cNvPr id="159768" name="Rectangle 24"/>
          <p:cNvSpPr>
            <a:spLocks noChangeArrowheads="1"/>
          </p:cNvSpPr>
          <p:nvPr/>
        </p:nvSpPr>
        <p:spPr bwMode="auto">
          <a:xfrm>
            <a:off x="0" y="2971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159769" name="Line 25"/>
          <p:cNvSpPr>
            <a:spLocks noChangeShapeType="1"/>
          </p:cNvSpPr>
          <p:nvPr/>
        </p:nvSpPr>
        <p:spPr bwMode="auto">
          <a:xfrm>
            <a:off x="3886200" y="2057400"/>
            <a:ext cx="20574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59770" name="Rectangle 26"/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159771" name="Rectangle 27"/>
          <p:cNvSpPr>
            <a:spLocks noChangeArrowheads="1"/>
          </p:cNvSpPr>
          <p:nvPr/>
        </p:nvSpPr>
        <p:spPr bwMode="auto">
          <a:xfrm>
            <a:off x="0" y="2971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zh-CN"/>
          </a:p>
        </p:txBody>
      </p:sp>
      <p:graphicFrame>
        <p:nvGraphicFramePr>
          <p:cNvPr id="159772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1706206"/>
              </p:ext>
            </p:extLst>
          </p:nvPr>
        </p:nvGraphicFramePr>
        <p:xfrm>
          <a:off x="3216275" y="990600"/>
          <a:ext cx="2863850" cy="2259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430" name="公式" r:id="rId3" imgW="1155600" imgH="914400" progId="Equation.3">
                  <p:embed/>
                </p:oleObj>
              </mc:Choice>
              <mc:Fallback>
                <p:oleObj name="公式" r:id="rId3" imgW="115560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6275" y="990600"/>
                        <a:ext cx="2863850" cy="2259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9773" name="Rectangle 29"/>
          <p:cNvSpPr>
            <a:spLocks noChangeArrowheads="1"/>
          </p:cNvSpPr>
          <p:nvPr/>
        </p:nvSpPr>
        <p:spPr bwMode="auto">
          <a:xfrm>
            <a:off x="4038600" y="990600"/>
            <a:ext cx="228600" cy="2286000"/>
          </a:xfrm>
          <a:prstGeom prst="rect">
            <a:avLst/>
          </a:prstGeom>
          <a:noFill/>
          <a:ln w="22225">
            <a:solidFill>
              <a:srgbClr val="8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zh-CN"/>
          </a:p>
        </p:txBody>
      </p:sp>
      <p:sp>
        <p:nvSpPr>
          <p:cNvPr id="159774" name="Line 30"/>
          <p:cNvSpPr>
            <a:spLocks noChangeShapeType="1"/>
          </p:cNvSpPr>
          <p:nvPr/>
        </p:nvSpPr>
        <p:spPr bwMode="auto">
          <a:xfrm>
            <a:off x="4800600" y="914400"/>
            <a:ext cx="0" cy="243840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59775" name="Oval 31"/>
          <p:cNvSpPr>
            <a:spLocks noChangeArrowheads="1"/>
          </p:cNvSpPr>
          <p:nvPr/>
        </p:nvSpPr>
        <p:spPr bwMode="auto">
          <a:xfrm>
            <a:off x="5029200" y="838200"/>
            <a:ext cx="457200" cy="2590800"/>
          </a:xfrm>
          <a:prstGeom prst="ellips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159776" name="AutoShape 32"/>
          <p:cNvSpPr>
            <a:spLocks noChangeArrowheads="1"/>
          </p:cNvSpPr>
          <p:nvPr/>
        </p:nvSpPr>
        <p:spPr bwMode="auto">
          <a:xfrm>
            <a:off x="5689600" y="1066800"/>
            <a:ext cx="203200" cy="2159000"/>
          </a:xfrm>
          <a:prstGeom prst="roundRect">
            <a:avLst>
              <a:gd name="adj" fmla="val 16667"/>
            </a:avLst>
          </a:prstGeom>
          <a:noFill/>
          <a:ln w="22225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endParaRPr lang="zh-CN" altLang="zh-CN"/>
          </a:p>
        </p:txBody>
      </p:sp>
      <p:sp>
        <p:nvSpPr>
          <p:cNvPr id="159777" name="Rectangle 33"/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zh-CN"/>
          </a:p>
        </p:txBody>
      </p:sp>
      <p:grpSp>
        <p:nvGrpSpPr>
          <p:cNvPr id="159778" name="Group 34"/>
          <p:cNvGrpSpPr>
            <a:grpSpLocks/>
          </p:cNvGrpSpPr>
          <p:nvPr/>
        </p:nvGrpSpPr>
        <p:grpSpPr bwMode="auto">
          <a:xfrm>
            <a:off x="228600" y="3505200"/>
            <a:ext cx="3784600" cy="1477963"/>
            <a:chOff x="144" y="2208"/>
            <a:chExt cx="2384" cy="931"/>
          </a:xfrm>
        </p:grpSpPr>
        <p:graphicFrame>
          <p:nvGraphicFramePr>
            <p:cNvPr id="159779" name="Object 35"/>
            <p:cNvGraphicFramePr>
              <a:graphicFrameLocks noChangeAspect="1"/>
            </p:cNvGraphicFramePr>
            <p:nvPr/>
          </p:nvGraphicFramePr>
          <p:xfrm>
            <a:off x="563" y="2208"/>
            <a:ext cx="1965" cy="9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5431" name="公式" r:id="rId5" imgW="901440" imgH="431640" progId="Equation.3">
                    <p:embed/>
                  </p:oleObj>
                </mc:Choice>
                <mc:Fallback>
                  <p:oleObj name="公式" r:id="rId5" imgW="901440" imgH="431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3" y="2208"/>
                          <a:ext cx="1965" cy="931"/>
                        </a:xfrm>
                        <a:prstGeom prst="rect">
                          <a:avLst/>
                        </a:prstGeom>
                        <a:solidFill>
                          <a:srgbClr val="CCFFCC"/>
                        </a:solidFill>
                        <a:ln w="9525">
                          <a:solidFill>
                            <a:srgbClr val="800000"/>
                          </a:solidFill>
                          <a:miter lim="800000"/>
                          <a:headEnd/>
                          <a:tailEnd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9780" name="Text Box 36"/>
            <p:cNvSpPr txBox="1">
              <a:spLocks noChangeArrowheads="1"/>
            </p:cNvSpPr>
            <p:nvPr/>
          </p:nvSpPr>
          <p:spPr bwMode="auto">
            <a:xfrm>
              <a:off x="144" y="2332"/>
              <a:ext cx="354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FF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algn="l"/>
              <a:r>
                <a:rPr lang="en-US" altLang="zh-CN" sz="3600" b="1">
                  <a:solidFill>
                    <a:srgbClr val="0000FF"/>
                  </a:solidFill>
                  <a:latin typeface="Times New Roman" pitchFamily="18" charset="0"/>
                </a:rPr>
                <a:t>2)</a:t>
              </a:r>
            </a:p>
          </p:txBody>
        </p:sp>
      </p:grpSp>
      <p:graphicFrame>
        <p:nvGraphicFramePr>
          <p:cNvPr id="159781" name="Object 37"/>
          <p:cNvGraphicFramePr>
            <a:graphicFrameLocks noChangeAspect="1"/>
          </p:cNvGraphicFramePr>
          <p:nvPr/>
        </p:nvGraphicFramePr>
        <p:xfrm>
          <a:off x="5440363" y="3581400"/>
          <a:ext cx="2835275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432" name="公式" r:id="rId7" imgW="888840" imgH="431640" progId="Equation.3">
                  <p:embed/>
                </p:oleObj>
              </mc:Choice>
              <mc:Fallback>
                <p:oleObj name="公式" r:id="rId7" imgW="88884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40363" y="3581400"/>
                        <a:ext cx="2835275" cy="1371600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 w="952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9782" name="Group 38"/>
          <p:cNvGrpSpPr>
            <a:grpSpLocks/>
          </p:cNvGrpSpPr>
          <p:nvPr/>
        </p:nvGrpSpPr>
        <p:grpSpPr bwMode="auto">
          <a:xfrm>
            <a:off x="2590800" y="4953000"/>
            <a:ext cx="3810000" cy="685800"/>
            <a:chOff x="1632" y="3120"/>
            <a:chExt cx="2400" cy="432"/>
          </a:xfrm>
        </p:grpSpPr>
        <p:sp>
          <p:nvSpPr>
            <p:cNvPr id="159783" name="Line 39"/>
            <p:cNvSpPr>
              <a:spLocks noChangeShapeType="1"/>
            </p:cNvSpPr>
            <p:nvPr/>
          </p:nvSpPr>
          <p:spPr bwMode="auto">
            <a:xfrm>
              <a:off x="1632" y="3120"/>
              <a:ext cx="1056" cy="240"/>
            </a:xfrm>
            <a:prstGeom prst="line">
              <a:avLst/>
            </a:prstGeom>
            <a:noFill/>
            <a:ln w="79375">
              <a:solidFill>
                <a:srgbClr val="FF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9784" name="Line 40"/>
            <p:cNvSpPr>
              <a:spLocks noChangeShapeType="1"/>
            </p:cNvSpPr>
            <p:nvPr/>
          </p:nvSpPr>
          <p:spPr bwMode="auto">
            <a:xfrm flipH="1">
              <a:off x="2880" y="3120"/>
              <a:ext cx="1152" cy="240"/>
            </a:xfrm>
            <a:prstGeom prst="line">
              <a:avLst/>
            </a:prstGeom>
            <a:noFill/>
            <a:ln w="79375">
              <a:solidFill>
                <a:srgbClr val="FF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9785" name="Text Box 41"/>
            <p:cNvSpPr txBox="1">
              <a:spLocks noChangeArrowheads="1"/>
            </p:cNvSpPr>
            <p:nvPr/>
          </p:nvSpPr>
          <p:spPr bwMode="auto">
            <a:xfrm>
              <a:off x="2640" y="3148"/>
              <a:ext cx="282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FF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algn="l"/>
              <a:r>
                <a:rPr lang="en-US" altLang="zh-CN" sz="3600"/>
                <a:t>+</a:t>
              </a:r>
            </a:p>
          </p:txBody>
        </p:sp>
      </p:grpSp>
      <p:sp>
        <p:nvSpPr>
          <p:cNvPr id="159786" name="Rectangle 42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zh-CN"/>
          </a:p>
        </p:txBody>
      </p:sp>
      <p:graphicFrame>
        <p:nvGraphicFramePr>
          <p:cNvPr id="159787" name="Object 43"/>
          <p:cNvGraphicFramePr>
            <a:graphicFrameLocks noChangeAspect="1"/>
          </p:cNvGraphicFramePr>
          <p:nvPr/>
        </p:nvGraphicFramePr>
        <p:xfrm>
          <a:off x="3886200" y="5410200"/>
          <a:ext cx="1828800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433" name="公式" r:id="rId9" imgW="495085" imgH="228501" progId="Equation.3">
                  <p:embed/>
                </p:oleObj>
              </mc:Choice>
              <mc:Fallback>
                <p:oleObj name="公式" r:id="rId9" imgW="495085" imgH="2285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5410200"/>
                        <a:ext cx="1828800" cy="84455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 w="9525">
                        <a:solidFill>
                          <a:srgbClr val="0000FF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" name="Text Box 19"/>
          <p:cNvSpPr txBox="1">
            <a:spLocks noChangeArrowheads="1"/>
          </p:cNvSpPr>
          <p:nvPr/>
        </p:nvSpPr>
        <p:spPr bwMode="auto">
          <a:xfrm>
            <a:off x="0" y="403225"/>
            <a:ext cx="3216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20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邻接矩阵</a:t>
            </a:r>
            <a:r>
              <a:rPr lang="en-US" altLang="zh-CN" sz="20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-</a:t>
            </a:r>
            <a:r>
              <a:rPr lang="zh-CN" altLang="en-US" sz="20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有向图</a:t>
            </a:r>
          </a:p>
        </p:txBody>
      </p:sp>
      <p:pic>
        <p:nvPicPr>
          <p:cNvPr id="43" name="Picture 5" descr="STATBAR"/>
          <p:cNvPicPr preferRelativeResize="0">
            <a:picLocks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791369"/>
            <a:ext cx="8551168" cy="46831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89676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159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1597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59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1" dur="500"/>
                                        <p:tgtEl>
                                          <p:spTgt spid="1597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7" dur="2000"/>
                                        <p:tgtEl>
                                          <p:spTgt spid="159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1" dur="500"/>
                                        <p:tgtEl>
                                          <p:spTgt spid="1597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159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41" dur="500"/>
                                        <p:tgtEl>
                                          <p:spTgt spid="1597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159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59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6" dur="500"/>
                                        <p:tgtEl>
                                          <p:spTgt spid="1597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2" dur="500"/>
                                        <p:tgtEl>
                                          <p:spTgt spid="159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1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4)">
                                      <p:cBhvr>
                                        <p:cTn id="66" dur="2000"/>
                                        <p:tgtEl>
                                          <p:spTgt spid="1597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59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597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597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5977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59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8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79" dur="2000"/>
                                        <p:tgtEl>
                                          <p:spTgt spid="1597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59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5" dur="500"/>
                                        <p:tgtEl>
                                          <p:spTgt spid="159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9" dur="500"/>
                                        <p:tgtEl>
                                          <p:spTgt spid="1597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/>
                                        <p:tgtEl>
                                          <p:spTgt spid="1597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6" dur="500"/>
                                        <p:tgtEl>
                                          <p:spTgt spid="159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1" dur="500"/>
                                        <p:tgtEl>
                                          <p:spTgt spid="159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1597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1597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748" grpId="0" animBg="1"/>
      <p:bldP spid="159748" grpId="1" animBg="1"/>
      <p:bldP spid="159749" grpId="0" animBg="1"/>
      <p:bldP spid="159749" grpId="1" animBg="1"/>
      <p:bldP spid="159750" grpId="0" animBg="1"/>
      <p:bldP spid="159769" grpId="0" animBg="1"/>
      <p:bldP spid="159769" grpId="1" animBg="1"/>
      <p:bldP spid="159773" grpId="0" animBg="1"/>
      <p:bldP spid="159773" grpId="1" animBg="1"/>
      <p:bldP spid="159774" grpId="0" animBg="1"/>
      <p:bldP spid="159774" grpId="1" animBg="1"/>
      <p:bldP spid="159775" grpId="0" animBg="1"/>
      <p:bldP spid="159775" grpId="1" animBg="1"/>
      <p:bldP spid="159776" grpId="0" animBg="1"/>
      <p:bldP spid="159776" grpId="1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9" name="Rectangle 9"/>
          <p:cNvSpPr>
            <a:spLocks noChangeArrowheads="1"/>
          </p:cNvSpPr>
          <p:nvPr/>
        </p:nvSpPr>
        <p:spPr bwMode="auto">
          <a:xfrm>
            <a:off x="0" y="2971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7680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8115794"/>
              </p:ext>
            </p:extLst>
          </p:nvPr>
        </p:nvGraphicFramePr>
        <p:xfrm>
          <a:off x="381000" y="1143000"/>
          <a:ext cx="2819400" cy="220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412" name="公式" r:id="rId3" imgW="1168400" imgH="914400" progId="Equation.3">
                  <p:embed/>
                </p:oleObj>
              </mc:Choice>
              <mc:Fallback>
                <p:oleObj name="公式" r:id="rId3" imgW="116840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143000"/>
                        <a:ext cx="2819400" cy="2200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810" name="Text Box 10"/>
          <p:cNvSpPr txBox="1">
            <a:spLocks noChangeArrowheads="1"/>
          </p:cNvSpPr>
          <p:nvPr/>
        </p:nvSpPr>
        <p:spPr bwMode="auto">
          <a:xfrm>
            <a:off x="76200" y="3476625"/>
            <a:ext cx="9067800" cy="839788"/>
          </a:xfrm>
          <a:prstGeom prst="rect">
            <a:avLst/>
          </a:prstGeom>
          <a:solidFill>
            <a:srgbClr val="CCFFCC"/>
          </a:solidFill>
          <a:ln w="22225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7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kumimoji="1" lang="en-US" altLang="zh-CN" sz="28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rial" charset="0"/>
              </a:rPr>
              <a:t>☺</a:t>
            </a:r>
            <a:r>
              <a:rPr kumimoji="1" lang="zh-CN" altLang="en-US" sz="28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rial" charset="0"/>
              </a:rPr>
              <a:t>若邻接矩阵的元素全为零，则对应的图是零图。</a:t>
            </a:r>
            <a:endParaRPr lang="zh-CN" altLang="en-US" sz="2800" b="1" dirty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Arial" charset="0"/>
            </a:endParaRPr>
          </a:p>
        </p:txBody>
      </p:sp>
      <p:sp>
        <p:nvSpPr>
          <p:cNvPr id="76812" name="Rectangle 12"/>
          <p:cNvSpPr>
            <a:spLocks noChangeArrowheads="1"/>
          </p:cNvSpPr>
          <p:nvPr/>
        </p:nvSpPr>
        <p:spPr bwMode="auto">
          <a:xfrm>
            <a:off x="0" y="2971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7681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0096562"/>
              </p:ext>
            </p:extLst>
          </p:nvPr>
        </p:nvGraphicFramePr>
        <p:xfrm>
          <a:off x="4572000" y="1049338"/>
          <a:ext cx="3048000" cy="2379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413" name="公式" r:id="rId5" imgW="1168400" imgH="914400" progId="Equation.3">
                  <p:embed/>
                </p:oleObj>
              </mc:Choice>
              <mc:Fallback>
                <p:oleObj name="公式" r:id="rId5" imgW="116840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1049338"/>
                        <a:ext cx="3048000" cy="23796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813" name="Text Box 13"/>
          <p:cNvSpPr txBox="1">
            <a:spLocks noChangeArrowheads="1"/>
          </p:cNvSpPr>
          <p:nvPr/>
        </p:nvSpPr>
        <p:spPr bwMode="auto">
          <a:xfrm>
            <a:off x="76200" y="4648200"/>
            <a:ext cx="8839200" cy="1352550"/>
          </a:xfrm>
          <a:prstGeom prst="rect">
            <a:avLst/>
          </a:prstGeom>
          <a:solidFill>
            <a:srgbClr val="CCFFCC"/>
          </a:solidFill>
          <a:ln w="22225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45000"/>
              </a:lnSpc>
            </a:pPr>
            <a:r>
              <a:rPr kumimoji="1" lang="en-US" altLang="zh-CN" sz="2800" b="1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rial" charset="0"/>
              </a:rPr>
              <a:t>☺</a:t>
            </a:r>
            <a:r>
              <a:rPr kumimoji="1" lang="zh-CN" altLang="en-US" sz="2800" b="1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rial" charset="0"/>
              </a:rPr>
              <a:t>若邻接矩阵除主对角线元素为</a:t>
            </a:r>
            <a:r>
              <a:rPr kumimoji="1" lang="en-US" altLang="zh-CN" sz="2800" b="1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rial" charset="0"/>
              </a:rPr>
              <a:t>0</a:t>
            </a:r>
            <a:r>
              <a:rPr kumimoji="1" lang="zh-CN" altLang="en-US" sz="2800" b="1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rial" charset="0"/>
              </a:rPr>
              <a:t>，其他全为</a:t>
            </a:r>
            <a:r>
              <a:rPr kumimoji="1" lang="en-US" altLang="zh-CN" sz="2800" b="1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rial" charset="0"/>
              </a:rPr>
              <a:t>1,</a:t>
            </a:r>
          </a:p>
          <a:p>
            <a:pPr algn="l">
              <a:lnSpc>
                <a:spcPct val="145000"/>
              </a:lnSpc>
            </a:pPr>
            <a:r>
              <a:rPr kumimoji="1" lang="en-US" altLang="zh-CN" sz="2800" b="1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rial" charset="0"/>
              </a:rPr>
              <a:t>  </a:t>
            </a:r>
            <a:r>
              <a:rPr kumimoji="1" lang="zh-CN" altLang="en-US" sz="2800" b="1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rial" charset="0"/>
              </a:rPr>
              <a:t>则对应的图是连通的且为简单完全图。</a:t>
            </a:r>
          </a:p>
        </p:txBody>
      </p:sp>
      <p:sp>
        <p:nvSpPr>
          <p:cNvPr id="12" name="Text Box 19"/>
          <p:cNvSpPr txBox="1">
            <a:spLocks noChangeArrowheads="1"/>
          </p:cNvSpPr>
          <p:nvPr/>
        </p:nvSpPr>
        <p:spPr bwMode="auto">
          <a:xfrm>
            <a:off x="0" y="403225"/>
            <a:ext cx="3216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20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邻接矩阵</a:t>
            </a:r>
            <a:r>
              <a:rPr lang="en-US" altLang="zh-CN" sz="20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-</a:t>
            </a:r>
            <a:r>
              <a:rPr lang="zh-CN" altLang="en-US" sz="20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判断</a:t>
            </a:r>
          </a:p>
        </p:txBody>
      </p:sp>
      <p:sp>
        <p:nvSpPr>
          <p:cNvPr id="4" name="椭圆形标注 3"/>
          <p:cNvSpPr/>
          <p:nvPr/>
        </p:nvSpPr>
        <p:spPr bwMode="auto">
          <a:xfrm>
            <a:off x="3144206" y="1563335"/>
            <a:ext cx="1499863" cy="911931"/>
          </a:xfrm>
          <a:prstGeom prst="wedgeEllipseCallout">
            <a:avLst>
              <a:gd name="adj1" fmla="val -55298"/>
              <a:gd name="adj2" fmla="val 19805"/>
            </a:avLst>
          </a:prstGeom>
          <a:solidFill>
            <a:srgbClr val="00FF00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(4,0)</a:t>
            </a:r>
            <a:endParaRPr kumimoji="0" lang="zh-CN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椭圆形标注 13"/>
              <p:cNvSpPr/>
              <p:nvPr/>
            </p:nvSpPr>
            <p:spPr bwMode="auto">
              <a:xfrm>
                <a:off x="7833619" y="1715735"/>
                <a:ext cx="1120899" cy="911931"/>
              </a:xfrm>
              <a:prstGeom prst="wedgeEllipseCallout">
                <a:avLst>
                  <a:gd name="adj1" fmla="val -70594"/>
                  <a:gd name="adj2" fmla="val 4138"/>
                </a:avLst>
              </a:prstGeom>
              <a:gradFill>
                <a:gsLst>
                  <a:gs pos="0">
                    <a:srgbClr val="FF3399"/>
                  </a:gs>
                  <a:gs pos="25000">
                    <a:srgbClr val="FF6633"/>
                  </a:gs>
                  <a:gs pos="50000">
                    <a:srgbClr val="FFFF00"/>
                  </a:gs>
                  <a:gs pos="75000">
                    <a:srgbClr val="01A78F"/>
                  </a:gs>
                  <a:gs pos="100000">
                    <a:srgbClr val="3366FF"/>
                  </a:gs>
                </a:gsLst>
                <a:lin ang="5400000" scaled="0"/>
              </a:gradFill>
              <a:ln w="412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36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0" lang="en-US" altLang="zh-CN" sz="36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cs typeface="Times New Roman" panose="02020603050405020304" pitchFamily="18" charset="0"/>
                            </a:rPr>
                            <m:t>𝐾</m:t>
                          </m:r>
                        </m:e>
                        <m:sub>
                          <m:r>
                            <a:rPr kumimoji="0" lang="en-US" altLang="zh-CN" sz="36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cs typeface="Times New Roman" panose="020206030504050203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0" lang="zh-CN" altLang="en-US" sz="3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" name="椭圆形标注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833619" y="1715735"/>
                <a:ext cx="1120899" cy="911931"/>
              </a:xfrm>
              <a:prstGeom prst="wedgeEllipseCallout">
                <a:avLst>
                  <a:gd name="adj1" fmla="val -70594"/>
                  <a:gd name="adj2" fmla="val 4138"/>
                </a:avLst>
              </a:prstGeom>
              <a:blipFill rotWithShape="1">
                <a:blip r:embed="rId7"/>
                <a:stretch>
                  <a:fillRect/>
                </a:stretch>
              </a:blipFill>
              <a:ln w="412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5" descr="STATBAR"/>
          <p:cNvPicPr preferRelativeResize="0">
            <a:picLocks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791369"/>
            <a:ext cx="8551168" cy="46831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21181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6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68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68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68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6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68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68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10" grpId="0" animBg="1"/>
      <p:bldP spid="76813" grpId="0" animBg="1"/>
      <p:bldP spid="4" grpId="0" animBg="1"/>
      <p:bldP spid="14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18" name="Oval 50"/>
          <p:cNvSpPr>
            <a:spLocks noChangeArrowheads="1"/>
          </p:cNvSpPr>
          <p:nvPr/>
        </p:nvSpPr>
        <p:spPr bwMode="auto">
          <a:xfrm>
            <a:off x="3276600" y="3819525"/>
            <a:ext cx="381000" cy="503238"/>
          </a:xfrm>
          <a:prstGeom prst="ellipse">
            <a:avLst/>
          </a:prstGeom>
          <a:solidFill>
            <a:srgbClr val="FFFF00"/>
          </a:solidFill>
          <a:ln w="222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84017" name="Oval 49"/>
          <p:cNvSpPr>
            <a:spLocks noChangeArrowheads="1"/>
          </p:cNvSpPr>
          <p:nvPr/>
        </p:nvSpPr>
        <p:spPr bwMode="auto">
          <a:xfrm>
            <a:off x="3733800" y="3286125"/>
            <a:ext cx="381000" cy="503238"/>
          </a:xfrm>
          <a:prstGeom prst="ellipse">
            <a:avLst/>
          </a:prstGeom>
          <a:solidFill>
            <a:srgbClr val="FFFF00"/>
          </a:solidFill>
          <a:ln w="222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84016" name="Oval 48"/>
          <p:cNvSpPr>
            <a:spLocks noChangeArrowheads="1"/>
          </p:cNvSpPr>
          <p:nvPr/>
        </p:nvSpPr>
        <p:spPr bwMode="auto">
          <a:xfrm>
            <a:off x="2895600" y="3286125"/>
            <a:ext cx="304800" cy="457200"/>
          </a:xfrm>
          <a:prstGeom prst="ellipse">
            <a:avLst/>
          </a:prstGeom>
          <a:solidFill>
            <a:srgbClr val="FFFF00"/>
          </a:solidFill>
          <a:ln w="222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83975" name="Oval 7"/>
          <p:cNvSpPr>
            <a:spLocks noChangeArrowheads="1"/>
          </p:cNvSpPr>
          <p:nvPr/>
        </p:nvSpPr>
        <p:spPr bwMode="auto">
          <a:xfrm>
            <a:off x="2133600" y="1295400"/>
            <a:ext cx="152400" cy="152400"/>
          </a:xfrm>
          <a:prstGeom prst="ellipse">
            <a:avLst/>
          </a:prstGeom>
          <a:solidFill>
            <a:srgbClr val="FFFF00"/>
          </a:solidFill>
          <a:ln w="222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83976" name="Oval 8"/>
          <p:cNvSpPr>
            <a:spLocks noChangeArrowheads="1"/>
          </p:cNvSpPr>
          <p:nvPr/>
        </p:nvSpPr>
        <p:spPr bwMode="auto">
          <a:xfrm>
            <a:off x="2133600" y="2362200"/>
            <a:ext cx="152400" cy="152400"/>
          </a:xfrm>
          <a:prstGeom prst="ellipse">
            <a:avLst/>
          </a:prstGeom>
          <a:solidFill>
            <a:srgbClr val="FFFF00"/>
          </a:solidFill>
          <a:ln w="222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83978" name="Oval 10"/>
          <p:cNvSpPr>
            <a:spLocks noChangeArrowheads="1"/>
          </p:cNvSpPr>
          <p:nvPr/>
        </p:nvSpPr>
        <p:spPr bwMode="auto">
          <a:xfrm>
            <a:off x="3124200" y="1828800"/>
            <a:ext cx="152400" cy="152400"/>
          </a:xfrm>
          <a:prstGeom prst="ellipse">
            <a:avLst/>
          </a:prstGeom>
          <a:solidFill>
            <a:srgbClr val="FFFF00"/>
          </a:solidFill>
          <a:ln w="222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83979" name="Oval 11"/>
          <p:cNvSpPr>
            <a:spLocks noChangeArrowheads="1"/>
          </p:cNvSpPr>
          <p:nvPr/>
        </p:nvSpPr>
        <p:spPr bwMode="auto">
          <a:xfrm>
            <a:off x="4648200" y="1219200"/>
            <a:ext cx="152400" cy="152400"/>
          </a:xfrm>
          <a:prstGeom prst="ellipse">
            <a:avLst/>
          </a:prstGeom>
          <a:solidFill>
            <a:srgbClr val="FFFF00"/>
          </a:solidFill>
          <a:ln w="222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83980" name="Oval 12"/>
          <p:cNvSpPr>
            <a:spLocks noChangeArrowheads="1"/>
          </p:cNvSpPr>
          <p:nvPr/>
        </p:nvSpPr>
        <p:spPr bwMode="auto">
          <a:xfrm>
            <a:off x="4648200" y="2514600"/>
            <a:ext cx="152400" cy="152400"/>
          </a:xfrm>
          <a:prstGeom prst="ellipse">
            <a:avLst/>
          </a:prstGeom>
          <a:solidFill>
            <a:srgbClr val="FFFF00"/>
          </a:solidFill>
          <a:ln w="222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83981" name="Arc 13"/>
          <p:cNvSpPr>
            <a:spLocks/>
          </p:cNvSpPr>
          <p:nvPr/>
        </p:nvSpPr>
        <p:spPr bwMode="auto">
          <a:xfrm>
            <a:off x="2286000" y="1295400"/>
            <a:ext cx="914400" cy="5334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22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83982" name="Arc 14"/>
          <p:cNvSpPr>
            <a:spLocks/>
          </p:cNvSpPr>
          <p:nvPr/>
        </p:nvSpPr>
        <p:spPr bwMode="auto">
          <a:xfrm flipH="1" flipV="1">
            <a:off x="2209800" y="1447800"/>
            <a:ext cx="914400" cy="5334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22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83983" name="Arc 15"/>
          <p:cNvSpPr>
            <a:spLocks/>
          </p:cNvSpPr>
          <p:nvPr/>
        </p:nvSpPr>
        <p:spPr bwMode="auto">
          <a:xfrm flipH="1">
            <a:off x="2209800" y="1981200"/>
            <a:ext cx="914400" cy="3810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22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83984" name="Arc 16"/>
          <p:cNvSpPr>
            <a:spLocks/>
          </p:cNvSpPr>
          <p:nvPr/>
        </p:nvSpPr>
        <p:spPr bwMode="auto">
          <a:xfrm flipV="1">
            <a:off x="2286000" y="1905000"/>
            <a:ext cx="990600" cy="6096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22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83986" name="Line 18"/>
          <p:cNvSpPr>
            <a:spLocks noChangeShapeType="1"/>
          </p:cNvSpPr>
          <p:nvPr/>
        </p:nvSpPr>
        <p:spPr bwMode="auto">
          <a:xfrm>
            <a:off x="4648200" y="1295400"/>
            <a:ext cx="0" cy="12192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83987" name="Line 19"/>
          <p:cNvSpPr>
            <a:spLocks noChangeShapeType="1"/>
          </p:cNvSpPr>
          <p:nvPr/>
        </p:nvSpPr>
        <p:spPr bwMode="auto">
          <a:xfrm flipV="1">
            <a:off x="4800600" y="1295400"/>
            <a:ext cx="0" cy="12192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83989" name="Line 21"/>
          <p:cNvSpPr>
            <a:spLocks noChangeShapeType="1"/>
          </p:cNvSpPr>
          <p:nvPr/>
        </p:nvSpPr>
        <p:spPr bwMode="auto">
          <a:xfrm>
            <a:off x="2362200" y="1295400"/>
            <a:ext cx="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83990" name="Line 22"/>
          <p:cNvSpPr>
            <a:spLocks noChangeShapeType="1"/>
          </p:cNvSpPr>
          <p:nvPr/>
        </p:nvSpPr>
        <p:spPr bwMode="auto">
          <a:xfrm flipH="1">
            <a:off x="2286000" y="1295400"/>
            <a:ext cx="762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83991" name="Line 23"/>
          <p:cNvSpPr>
            <a:spLocks noChangeShapeType="1"/>
          </p:cNvSpPr>
          <p:nvPr/>
        </p:nvSpPr>
        <p:spPr bwMode="auto">
          <a:xfrm>
            <a:off x="2286000" y="1676400"/>
            <a:ext cx="76200" cy="762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83994" name="Line 26"/>
          <p:cNvSpPr>
            <a:spLocks noChangeShapeType="1"/>
          </p:cNvSpPr>
          <p:nvPr/>
        </p:nvSpPr>
        <p:spPr bwMode="auto">
          <a:xfrm flipV="1">
            <a:off x="3200400" y="1981200"/>
            <a:ext cx="76200" cy="1524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83995" name="Line 27"/>
          <p:cNvSpPr>
            <a:spLocks noChangeShapeType="1"/>
          </p:cNvSpPr>
          <p:nvPr/>
        </p:nvSpPr>
        <p:spPr bwMode="auto">
          <a:xfrm>
            <a:off x="2209800" y="2286000"/>
            <a:ext cx="0" cy="762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83996" name="Text Box 28"/>
          <p:cNvSpPr txBox="1">
            <a:spLocks noChangeArrowheads="1"/>
          </p:cNvSpPr>
          <p:nvPr/>
        </p:nvSpPr>
        <p:spPr bwMode="auto">
          <a:xfrm>
            <a:off x="1905000" y="1085850"/>
            <a:ext cx="333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2400" b="1">
                <a:solidFill>
                  <a:srgbClr val="0000FF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83997" name="Text Box 29"/>
          <p:cNvSpPr txBox="1">
            <a:spLocks noChangeArrowheads="1"/>
          </p:cNvSpPr>
          <p:nvPr/>
        </p:nvSpPr>
        <p:spPr bwMode="auto">
          <a:xfrm>
            <a:off x="3262313" y="1371600"/>
            <a:ext cx="333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2400" b="1">
                <a:solidFill>
                  <a:srgbClr val="0000FF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83998" name="Text Box 30"/>
          <p:cNvSpPr txBox="1">
            <a:spLocks noChangeArrowheads="1"/>
          </p:cNvSpPr>
          <p:nvPr/>
        </p:nvSpPr>
        <p:spPr bwMode="auto">
          <a:xfrm>
            <a:off x="2119313" y="2479675"/>
            <a:ext cx="333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2400" b="1">
                <a:solidFill>
                  <a:srgbClr val="0000FF"/>
                </a:solidFill>
                <a:latin typeface="Times New Roman" pitchFamily="18" charset="0"/>
              </a:rPr>
              <a:t>3</a:t>
            </a:r>
          </a:p>
        </p:txBody>
      </p:sp>
      <p:sp>
        <p:nvSpPr>
          <p:cNvPr id="83999" name="Text Box 31"/>
          <p:cNvSpPr txBox="1">
            <a:spLocks noChangeArrowheads="1"/>
          </p:cNvSpPr>
          <p:nvPr/>
        </p:nvSpPr>
        <p:spPr bwMode="auto">
          <a:xfrm>
            <a:off x="4724400" y="1031875"/>
            <a:ext cx="333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2400" b="1">
                <a:solidFill>
                  <a:srgbClr val="0000FF"/>
                </a:solidFill>
                <a:latin typeface="Times New Roman" pitchFamily="18" charset="0"/>
              </a:rPr>
              <a:t>4</a:t>
            </a:r>
          </a:p>
        </p:txBody>
      </p:sp>
      <p:sp>
        <p:nvSpPr>
          <p:cNvPr id="84000" name="Text Box 32"/>
          <p:cNvSpPr txBox="1">
            <a:spLocks noChangeArrowheads="1"/>
          </p:cNvSpPr>
          <p:nvPr/>
        </p:nvSpPr>
        <p:spPr bwMode="auto">
          <a:xfrm>
            <a:off x="4724400" y="2327275"/>
            <a:ext cx="333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2400" b="1">
                <a:solidFill>
                  <a:srgbClr val="0000FF"/>
                </a:solidFill>
                <a:latin typeface="Times New Roman" pitchFamily="18" charset="0"/>
              </a:rPr>
              <a:t>5</a:t>
            </a:r>
          </a:p>
        </p:txBody>
      </p:sp>
      <p:sp>
        <p:nvSpPr>
          <p:cNvPr id="84001" name="Text Box 33"/>
          <p:cNvSpPr txBox="1">
            <a:spLocks noChangeArrowheads="1"/>
          </p:cNvSpPr>
          <p:nvPr/>
        </p:nvSpPr>
        <p:spPr bwMode="auto">
          <a:xfrm>
            <a:off x="3490913" y="2551113"/>
            <a:ext cx="10048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/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图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1</a:t>
            </a:r>
          </a:p>
        </p:txBody>
      </p:sp>
      <p:sp>
        <p:nvSpPr>
          <p:cNvPr id="84003" name="Rectangle 35"/>
          <p:cNvSpPr>
            <a:spLocks noChangeArrowheads="1"/>
          </p:cNvSpPr>
          <p:nvPr/>
        </p:nvSpPr>
        <p:spPr bwMode="auto">
          <a:xfrm>
            <a:off x="0" y="28575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84002" name="Object 34"/>
          <p:cNvGraphicFramePr>
            <a:graphicFrameLocks noChangeAspect="1"/>
          </p:cNvGraphicFramePr>
          <p:nvPr/>
        </p:nvGraphicFramePr>
        <p:xfrm>
          <a:off x="5410200" y="685800"/>
          <a:ext cx="3124200" cy="2620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436" name="公式" r:id="rId3" imgW="1358900" imgH="1143000" progId="Equation.3">
                  <p:embed/>
                </p:oleObj>
              </mc:Choice>
              <mc:Fallback>
                <p:oleObj name="公式" r:id="rId3" imgW="1358900" imgH="1143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685800"/>
                        <a:ext cx="3124200" cy="2620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4004" name="Text Box 36"/>
          <p:cNvSpPr txBox="1">
            <a:spLocks noChangeArrowheads="1"/>
          </p:cNvSpPr>
          <p:nvPr/>
        </p:nvSpPr>
        <p:spPr bwMode="auto">
          <a:xfrm>
            <a:off x="6092825" y="676275"/>
            <a:ext cx="23145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2800" b="1">
                <a:latin typeface="Times New Roman" pitchFamily="18" charset="0"/>
                <a:ea typeface="楷体_GB2312" pitchFamily="49" charset="-122"/>
              </a:rPr>
              <a:t>0   </a:t>
            </a:r>
            <a:r>
              <a:rPr lang="en-US" altLang="zh-CN" sz="2800" b="1">
                <a:solidFill>
                  <a:srgbClr val="FF0066"/>
                </a:solidFill>
                <a:latin typeface="Times New Roman" pitchFamily="18" charset="0"/>
                <a:ea typeface="楷体_GB2312" pitchFamily="49" charset="-122"/>
              </a:rPr>
              <a:t>1</a:t>
            </a:r>
            <a:r>
              <a:rPr lang="en-US" altLang="zh-CN" sz="2800" b="1">
                <a:latin typeface="Times New Roman" pitchFamily="18" charset="0"/>
                <a:ea typeface="楷体_GB2312" pitchFamily="49" charset="-122"/>
              </a:rPr>
              <a:t>   0    0    0</a:t>
            </a:r>
          </a:p>
        </p:txBody>
      </p:sp>
      <p:sp>
        <p:nvSpPr>
          <p:cNvPr id="84005" name="Text Box 37"/>
          <p:cNvSpPr txBox="1">
            <a:spLocks noChangeArrowheads="1"/>
          </p:cNvSpPr>
          <p:nvPr/>
        </p:nvSpPr>
        <p:spPr bwMode="auto">
          <a:xfrm>
            <a:off x="6096000" y="1233488"/>
            <a:ext cx="23145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2800" b="1">
                <a:solidFill>
                  <a:srgbClr val="FF0066"/>
                </a:solidFill>
                <a:latin typeface="Times New Roman" pitchFamily="18" charset="0"/>
                <a:ea typeface="楷体_GB2312" pitchFamily="49" charset="-122"/>
              </a:rPr>
              <a:t>1</a:t>
            </a:r>
            <a:r>
              <a:rPr lang="en-US" altLang="zh-CN" sz="2800" b="1">
                <a:latin typeface="Times New Roman" pitchFamily="18" charset="0"/>
                <a:ea typeface="楷体_GB2312" pitchFamily="49" charset="-122"/>
              </a:rPr>
              <a:t>   0   </a:t>
            </a:r>
            <a:r>
              <a:rPr lang="en-US" altLang="zh-CN" sz="2800" b="1">
                <a:solidFill>
                  <a:srgbClr val="FF0066"/>
                </a:solidFill>
                <a:latin typeface="Times New Roman" pitchFamily="18" charset="0"/>
                <a:ea typeface="楷体_GB2312" pitchFamily="49" charset="-122"/>
              </a:rPr>
              <a:t>1</a:t>
            </a:r>
            <a:r>
              <a:rPr lang="en-US" altLang="zh-CN" sz="2800" b="1">
                <a:latin typeface="Times New Roman" pitchFamily="18" charset="0"/>
                <a:ea typeface="楷体_GB2312" pitchFamily="49" charset="-122"/>
              </a:rPr>
              <a:t>    0    0</a:t>
            </a:r>
          </a:p>
        </p:txBody>
      </p:sp>
      <p:sp>
        <p:nvSpPr>
          <p:cNvPr id="84006" name="Text Box 38"/>
          <p:cNvSpPr txBox="1">
            <a:spLocks noChangeArrowheads="1"/>
          </p:cNvSpPr>
          <p:nvPr/>
        </p:nvSpPr>
        <p:spPr bwMode="auto">
          <a:xfrm>
            <a:off x="6096000" y="1676400"/>
            <a:ext cx="23145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2800" b="1">
                <a:latin typeface="Times New Roman" pitchFamily="18" charset="0"/>
                <a:ea typeface="楷体_GB2312" pitchFamily="49" charset="-122"/>
              </a:rPr>
              <a:t>0   </a:t>
            </a:r>
            <a:r>
              <a:rPr lang="en-US" altLang="zh-CN" sz="2800" b="1">
                <a:solidFill>
                  <a:srgbClr val="FF0066"/>
                </a:solidFill>
                <a:latin typeface="Times New Roman" pitchFamily="18" charset="0"/>
                <a:ea typeface="楷体_GB2312" pitchFamily="49" charset="-122"/>
              </a:rPr>
              <a:t>1</a:t>
            </a:r>
            <a:r>
              <a:rPr lang="en-US" altLang="zh-CN" sz="2800" b="1">
                <a:latin typeface="Times New Roman" pitchFamily="18" charset="0"/>
                <a:ea typeface="楷体_GB2312" pitchFamily="49" charset="-122"/>
              </a:rPr>
              <a:t>   0    0    0</a:t>
            </a:r>
          </a:p>
        </p:txBody>
      </p:sp>
      <p:sp>
        <p:nvSpPr>
          <p:cNvPr id="84007" name="Text Box 39"/>
          <p:cNvSpPr txBox="1">
            <a:spLocks noChangeArrowheads="1"/>
          </p:cNvSpPr>
          <p:nvPr/>
        </p:nvSpPr>
        <p:spPr bwMode="auto">
          <a:xfrm>
            <a:off x="6096000" y="2224088"/>
            <a:ext cx="23145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2800" b="1">
                <a:latin typeface="Times New Roman" pitchFamily="18" charset="0"/>
                <a:ea typeface="楷体_GB2312" pitchFamily="49" charset="-122"/>
              </a:rPr>
              <a:t>0   0   0    0    </a:t>
            </a:r>
            <a:r>
              <a:rPr lang="en-US" altLang="zh-CN" sz="2800" b="1">
                <a:solidFill>
                  <a:srgbClr val="FF0066"/>
                </a:solidFill>
                <a:latin typeface="Times New Roman" pitchFamily="18" charset="0"/>
                <a:ea typeface="楷体_GB2312" pitchFamily="49" charset="-122"/>
              </a:rPr>
              <a:t>1</a:t>
            </a:r>
          </a:p>
        </p:txBody>
      </p:sp>
      <p:sp>
        <p:nvSpPr>
          <p:cNvPr id="84008" name="Text Box 40"/>
          <p:cNvSpPr txBox="1">
            <a:spLocks noChangeArrowheads="1"/>
          </p:cNvSpPr>
          <p:nvPr/>
        </p:nvSpPr>
        <p:spPr bwMode="auto">
          <a:xfrm>
            <a:off x="6067425" y="2757488"/>
            <a:ext cx="23145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2800" b="1">
                <a:latin typeface="Times New Roman" pitchFamily="18" charset="0"/>
                <a:ea typeface="楷体_GB2312" pitchFamily="49" charset="-122"/>
              </a:rPr>
              <a:t>0   0   0    </a:t>
            </a:r>
            <a:r>
              <a:rPr lang="en-US" altLang="zh-CN" sz="2800" b="1">
                <a:solidFill>
                  <a:srgbClr val="FF0066"/>
                </a:solidFill>
                <a:latin typeface="Times New Roman" pitchFamily="18" charset="0"/>
                <a:ea typeface="楷体_GB2312" pitchFamily="49" charset="-122"/>
              </a:rPr>
              <a:t>1</a:t>
            </a:r>
            <a:r>
              <a:rPr lang="en-US" altLang="zh-CN" sz="2800" b="1">
                <a:latin typeface="Times New Roman" pitchFamily="18" charset="0"/>
                <a:ea typeface="楷体_GB2312" pitchFamily="49" charset="-122"/>
              </a:rPr>
              <a:t>    0</a:t>
            </a:r>
          </a:p>
        </p:txBody>
      </p:sp>
      <p:sp>
        <p:nvSpPr>
          <p:cNvPr id="84010" name="Rectangle 42"/>
          <p:cNvSpPr>
            <a:spLocks noChangeArrowheads="1"/>
          </p:cNvSpPr>
          <p:nvPr/>
        </p:nvSpPr>
        <p:spPr bwMode="auto">
          <a:xfrm>
            <a:off x="0" y="28575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84009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8785485"/>
              </p:ext>
            </p:extLst>
          </p:nvPr>
        </p:nvGraphicFramePr>
        <p:xfrm>
          <a:off x="1905000" y="3286125"/>
          <a:ext cx="3505200" cy="2786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437" name="公式" r:id="rId5" imgW="1435100" imgH="1143000" progId="Equation.3">
                  <p:embed/>
                </p:oleObj>
              </mc:Choice>
              <mc:Fallback>
                <p:oleObj name="公式" r:id="rId5" imgW="1435100" imgH="1143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3286125"/>
                        <a:ext cx="3505200" cy="2786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4011" name="Text Box 43"/>
          <p:cNvSpPr txBox="1">
            <a:spLocks noChangeArrowheads="1"/>
          </p:cNvSpPr>
          <p:nvPr/>
        </p:nvSpPr>
        <p:spPr bwMode="auto">
          <a:xfrm>
            <a:off x="2844800" y="3276600"/>
            <a:ext cx="23145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2800" b="1">
                <a:latin typeface="Times New Roman" pitchFamily="18" charset="0"/>
                <a:ea typeface="楷体_GB2312" pitchFamily="49" charset="-122"/>
              </a:rPr>
              <a:t>1   </a:t>
            </a:r>
            <a:r>
              <a:rPr lang="en-US" altLang="zh-CN" sz="2800" b="1">
                <a:solidFill>
                  <a:srgbClr val="FF0066"/>
                </a:solidFill>
                <a:latin typeface="Times New Roman" pitchFamily="18" charset="0"/>
                <a:ea typeface="楷体_GB2312" pitchFamily="49" charset="-122"/>
              </a:rPr>
              <a:t>0</a:t>
            </a:r>
            <a:r>
              <a:rPr lang="en-US" altLang="zh-CN" sz="2800" b="1">
                <a:latin typeface="Times New Roman" pitchFamily="18" charset="0"/>
                <a:ea typeface="楷体_GB2312" pitchFamily="49" charset="-122"/>
              </a:rPr>
              <a:t>   1    0    0</a:t>
            </a:r>
          </a:p>
        </p:txBody>
      </p:sp>
      <p:sp>
        <p:nvSpPr>
          <p:cNvPr id="84012" name="Text Box 44"/>
          <p:cNvSpPr txBox="1">
            <a:spLocks noChangeArrowheads="1"/>
          </p:cNvSpPr>
          <p:nvPr/>
        </p:nvSpPr>
        <p:spPr bwMode="auto">
          <a:xfrm>
            <a:off x="2847975" y="3833813"/>
            <a:ext cx="23145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2800" b="1">
                <a:solidFill>
                  <a:srgbClr val="FF0066"/>
                </a:solidFill>
                <a:latin typeface="Times New Roman" pitchFamily="18" charset="0"/>
                <a:ea typeface="楷体_GB2312" pitchFamily="49" charset="-122"/>
              </a:rPr>
              <a:t>0</a:t>
            </a:r>
            <a:r>
              <a:rPr lang="en-US" altLang="zh-CN" sz="2800" b="1">
                <a:latin typeface="Times New Roman" pitchFamily="18" charset="0"/>
                <a:ea typeface="楷体_GB2312" pitchFamily="49" charset="-122"/>
              </a:rPr>
              <a:t>   2   </a:t>
            </a:r>
            <a:r>
              <a:rPr lang="en-US" altLang="zh-CN" sz="2800" b="1">
                <a:solidFill>
                  <a:srgbClr val="FF0066"/>
                </a:solidFill>
                <a:latin typeface="Times New Roman" pitchFamily="18" charset="0"/>
                <a:ea typeface="楷体_GB2312" pitchFamily="49" charset="-122"/>
              </a:rPr>
              <a:t>0</a:t>
            </a:r>
            <a:r>
              <a:rPr lang="en-US" altLang="zh-CN" sz="2800" b="1">
                <a:latin typeface="Times New Roman" pitchFamily="18" charset="0"/>
                <a:ea typeface="楷体_GB2312" pitchFamily="49" charset="-122"/>
              </a:rPr>
              <a:t>    0    0</a:t>
            </a:r>
          </a:p>
        </p:txBody>
      </p:sp>
      <p:sp>
        <p:nvSpPr>
          <p:cNvPr id="84013" name="Text Box 45"/>
          <p:cNvSpPr txBox="1">
            <a:spLocks noChangeArrowheads="1"/>
          </p:cNvSpPr>
          <p:nvPr/>
        </p:nvSpPr>
        <p:spPr bwMode="auto">
          <a:xfrm>
            <a:off x="2847975" y="4367213"/>
            <a:ext cx="23145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2800" b="1">
                <a:latin typeface="Times New Roman" pitchFamily="18" charset="0"/>
                <a:ea typeface="楷体_GB2312" pitchFamily="49" charset="-122"/>
              </a:rPr>
              <a:t>1   </a:t>
            </a:r>
            <a:r>
              <a:rPr lang="en-US" altLang="zh-CN" sz="2800" b="1">
                <a:solidFill>
                  <a:srgbClr val="FF0066"/>
                </a:solidFill>
                <a:latin typeface="Times New Roman" pitchFamily="18" charset="0"/>
                <a:ea typeface="楷体_GB2312" pitchFamily="49" charset="-122"/>
              </a:rPr>
              <a:t>0</a:t>
            </a:r>
            <a:r>
              <a:rPr lang="en-US" altLang="zh-CN" sz="2800" b="1">
                <a:latin typeface="Times New Roman" pitchFamily="18" charset="0"/>
                <a:ea typeface="楷体_GB2312" pitchFamily="49" charset="-122"/>
              </a:rPr>
              <a:t>   1    0    0</a:t>
            </a:r>
          </a:p>
        </p:txBody>
      </p:sp>
      <p:sp>
        <p:nvSpPr>
          <p:cNvPr id="84014" name="Text Box 46"/>
          <p:cNvSpPr txBox="1">
            <a:spLocks noChangeArrowheads="1"/>
          </p:cNvSpPr>
          <p:nvPr/>
        </p:nvSpPr>
        <p:spPr bwMode="auto">
          <a:xfrm>
            <a:off x="2847975" y="4900613"/>
            <a:ext cx="23145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2800" b="1">
                <a:latin typeface="Times New Roman" pitchFamily="18" charset="0"/>
                <a:ea typeface="楷体_GB2312" pitchFamily="49" charset="-122"/>
              </a:rPr>
              <a:t>0   0   0    1    </a:t>
            </a:r>
            <a:r>
              <a:rPr lang="en-US" altLang="zh-CN" sz="2800" b="1">
                <a:solidFill>
                  <a:srgbClr val="FF0066"/>
                </a:solidFill>
                <a:latin typeface="Times New Roman" pitchFamily="18" charset="0"/>
                <a:ea typeface="楷体_GB2312" pitchFamily="49" charset="-122"/>
              </a:rPr>
              <a:t>0</a:t>
            </a:r>
          </a:p>
        </p:txBody>
      </p:sp>
      <p:sp>
        <p:nvSpPr>
          <p:cNvPr id="84015" name="Text Box 47"/>
          <p:cNvSpPr txBox="1">
            <a:spLocks noChangeArrowheads="1"/>
          </p:cNvSpPr>
          <p:nvPr/>
        </p:nvSpPr>
        <p:spPr bwMode="auto">
          <a:xfrm>
            <a:off x="2867025" y="5510213"/>
            <a:ext cx="23145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2800" b="1">
                <a:latin typeface="Times New Roman" pitchFamily="18" charset="0"/>
                <a:ea typeface="楷体_GB2312" pitchFamily="49" charset="-122"/>
              </a:rPr>
              <a:t>0   0   0    </a:t>
            </a:r>
            <a:r>
              <a:rPr lang="en-US" altLang="zh-CN" sz="2800" b="1">
                <a:solidFill>
                  <a:srgbClr val="FF0066"/>
                </a:solidFill>
                <a:latin typeface="Times New Roman" pitchFamily="18" charset="0"/>
                <a:ea typeface="楷体_GB2312" pitchFamily="49" charset="-122"/>
              </a:rPr>
              <a:t>0</a:t>
            </a:r>
            <a:r>
              <a:rPr lang="en-US" altLang="zh-CN" sz="2800" b="1">
                <a:latin typeface="Times New Roman" pitchFamily="18" charset="0"/>
                <a:ea typeface="楷体_GB2312" pitchFamily="49" charset="-122"/>
              </a:rPr>
              <a:t>    1</a:t>
            </a:r>
          </a:p>
        </p:txBody>
      </p:sp>
      <p:sp>
        <p:nvSpPr>
          <p:cNvPr id="84020" name="Rectangle 52"/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84050" name="Line 82"/>
          <p:cNvSpPr>
            <a:spLocks noChangeShapeType="1"/>
          </p:cNvSpPr>
          <p:nvPr/>
        </p:nvSpPr>
        <p:spPr bwMode="auto">
          <a:xfrm flipH="1">
            <a:off x="2286000" y="1295400"/>
            <a:ext cx="762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84051" name="Line 83"/>
          <p:cNvSpPr>
            <a:spLocks noChangeShapeType="1"/>
          </p:cNvSpPr>
          <p:nvPr/>
        </p:nvSpPr>
        <p:spPr bwMode="auto">
          <a:xfrm flipV="1">
            <a:off x="3200400" y="1981200"/>
            <a:ext cx="76200" cy="1524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84052" name="Line 84"/>
          <p:cNvSpPr>
            <a:spLocks noChangeShapeType="1"/>
          </p:cNvSpPr>
          <p:nvPr/>
        </p:nvSpPr>
        <p:spPr bwMode="auto">
          <a:xfrm>
            <a:off x="2209800" y="2286000"/>
            <a:ext cx="0" cy="762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84053" name="Text Box 85"/>
          <p:cNvSpPr txBox="1">
            <a:spLocks noChangeArrowheads="1"/>
          </p:cNvSpPr>
          <p:nvPr/>
        </p:nvSpPr>
        <p:spPr bwMode="auto">
          <a:xfrm>
            <a:off x="3262313" y="1371600"/>
            <a:ext cx="333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2400" b="1">
                <a:solidFill>
                  <a:srgbClr val="0000FF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84054" name="Text Box 86"/>
          <p:cNvSpPr txBox="1">
            <a:spLocks noChangeArrowheads="1"/>
          </p:cNvSpPr>
          <p:nvPr/>
        </p:nvSpPr>
        <p:spPr bwMode="auto">
          <a:xfrm>
            <a:off x="0" y="403225"/>
            <a:ext cx="3216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20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邻接矩阵</a:t>
            </a:r>
            <a:r>
              <a:rPr lang="en-US" altLang="zh-CN" sz="20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-</a:t>
            </a:r>
            <a:r>
              <a:rPr lang="zh-CN" altLang="en-US" sz="20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课堂练习</a:t>
            </a:r>
          </a:p>
        </p:txBody>
      </p:sp>
      <p:pic>
        <p:nvPicPr>
          <p:cNvPr id="49" name="Picture 5" descr="STATBAR"/>
          <p:cNvPicPr preferRelativeResize="0">
            <a:picLocks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791369"/>
            <a:ext cx="8551168" cy="46831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26642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4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4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84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84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84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84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84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84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84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84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84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84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84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84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7" dur="2000"/>
                                        <p:tgtEl>
                                          <p:spTgt spid="84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84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87" dur="2000"/>
                                        <p:tgtEl>
                                          <p:spTgt spid="84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49" presetClass="entr" presetSubtype="0" decel="10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840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840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840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84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018" grpId="0" animBg="1"/>
      <p:bldP spid="84018" grpId="1" animBg="1"/>
      <p:bldP spid="84018" grpId="2" animBg="1"/>
      <p:bldP spid="84017" grpId="0" animBg="1"/>
      <p:bldP spid="84017" grpId="1" animBg="1"/>
      <p:bldP spid="84016" grpId="0" animBg="1"/>
      <p:bldP spid="84004" grpId="0"/>
      <p:bldP spid="84005" grpId="0"/>
      <p:bldP spid="84006" grpId="0"/>
      <p:bldP spid="84007" grpId="0"/>
      <p:bldP spid="84008" grpId="0"/>
      <p:bldP spid="84011" grpId="0"/>
      <p:bldP spid="84012" grpId="0"/>
      <p:bldP spid="84013" grpId="0"/>
      <p:bldP spid="84014" grpId="0"/>
      <p:bldP spid="84015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9" name="Rectangle 7"/>
          <p:cNvSpPr>
            <a:spLocks noChangeArrowheads="1"/>
          </p:cNvSpPr>
          <p:nvPr/>
        </p:nvSpPr>
        <p:spPr bwMode="auto">
          <a:xfrm>
            <a:off x="0" y="33337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8499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2291518"/>
              </p:ext>
            </p:extLst>
          </p:nvPr>
        </p:nvGraphicFramePr>
        <p:xfrm>
          <a:off x="914400" y="3481387"/>
          <a:ext cx="1447800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523" name="公式" r:id="rId3" imgW="469696" imgH="190417" progId="Equation.3">
                  <p:embed/>
                </p:oleObj>
              </mc:Choice>
              <mc:Fallback>
                <p:oleObj name="公式" r:id="rId3" imgW="469696" imgH="1904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481387"/>
                        <a:ext cx="1447800" cy="590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000" name="Object 8"/>
          <p:cNvGraphicFramePr>
            <a:graphicFrameLocks noGrp="1" noChangeAspect="1"/>
          </p:cNvGraphicFramePr>
          <p:nvPr>
            <p:ph/>
            <p:extLst>
              <p:ext uri="{D42A27DB-BD31-4B8C-83A1-F6EECF244321}">
                <p14:modId xmlns:p14="http://schemas.microsoft.com/office/powerpoint/2010/main" val="4190358923"/>
              </p:ext>
            </p:extLst>
          </p:nvPr>
        </p:nvGraphicFramePr>
        <p:xfrm>
          <a:off x="2514600" y="3352800"/>
          <a:ext cx="6248400" cy="1100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524" name="文档" r:id="rId5" imgW="2245684" imgH="396014" progId="Word.Document.8">
                  <p:embed/>
                </p:oleObj>
              </mc:Choice>
              <mc:Fallback>
                <p:oleObj name="文档" r:id="rId5" imgW="2245684" imgH="39601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3352800"/>
                        <a:ext cx="6248400" cy="1100137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5002" name="Oval 10"/>
          <p:cNvSpPr>
            <a:spLocks noChangeArrowheads="1"/>
          </p:cNvSpPr>
          <p:nvPr/>
        </p:nvSpPr>
        <p:spPr bwMode="auto">
          <a:xfrm>
            <a:off x="3124200" y="1828800"/>
            <a:ext cx="152400" cy="152400"/>
          </a:xfrm>
          <a:prstGeom prst="ellipse">
            <a:avLst/>
          </a:prstGeom>
          <a:solidFill>
            <a:srgbClr val="FFFF00"/>
          </a:solidFill>
          <a:ln w="222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85003" name="Oval 11"/>
          <p:cNvSpPr>
            <a:spLocks noChangeArrowheads="1"/>
          </p:cNvSpPr>
          <p:nvPr/>
        </p:nvSpPr>
        <p:spPr bwMode="auto">
          <a:xfrm>
            <a:off x="4648200" y="1219200"/>
            <a:ext cx="152400" cy="152400"/>
          </a:xfrm>
          <a:prstGeom prst="ellipse">
            <a:avLst/>
          </a:prstGeom>
          <a:solidFill>
            <a:srgbClr val="FFFF00"/>
          </a:solidFill>
          <a:ln w="222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85004" name="Oval 12"/>
          <p:cNvSpPr>
            <a:spLocks noChangeArrowheads="1"/>
          </p:cNvSpPr>
          <p:nvPr/>
        </p:nvSpPr>
        <p:spPr bwMode="auto">
          <a:xfrm>
            <a:off x="4648200" y="2514600"/>
            <a:ext cx="152400" cy="152400"/>
          </a:xfrm>
          <a:prstGeom prst="ellipse">
            <a:avLst/>
          </a:prstGeom>
          <a:solidFill>
            <a:srgbClr val="FFFF00"/>
          </a:solidFill>
          <a:ln w="222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85005" name="Arc 13"/>
          <p:cNvSpPr>
            <a:spLocks/>
          </p:cNvSpPr>
          <p:nvPr/>
        </p:nvSpPr>
        <p:spPr bwMode="auto">
          <a:xfrm>
            <a:off x="2286000" y="1295400"/>
            <a:ext cx="914400" cy="5334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22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85006" name="Arc 14"/>
          <p:cNvSpPr>
            <a:spLocks/>
          </p:cNvSpPr>
          <p:nvPr/>
        </p:nvSpPr>
        <p:spPr bwMode="auto">
          <a:xfrm flipH="1">
            <a:off x="2209800" y="1981200"/>
            <a:ext cx="914400" cy="3810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22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85007" name="Arc 15"/>
          <p:cNvSpPr>
            <a:spLocks/>
          </p:cNvSpPr>
          <p:nvPr/>
        </p:nvSpPr>
        <p:spPr bwMode="auto">
          <a:xfrm flipV="1">
            <a:off x="2286000" y="1905000"/>
            <a:ext cx="990600" cy="6096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22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85008" name="Line 16"/>
          <p:cNvSpPr>
            <a:spLocks noChangeShapeType="1"/>
          </p:cNvSpPr>
          <p:nvPr/>
        </p:nvSpPr>
        <p:spPr bwMode="auto">
          <a:xfrm>
            <a:off x="4648200" y="1295400"/>
            <a:ext cx="0" cy="12192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85009" name="Line 17"/>
          <p:cNvSpPr>
            <a:spLocks noChangeShapeType="1"/>
          </p:cNvSpPr>
          <p:nvPr/>
        </p:nvSpPr>
        <p:spPr bwMode="auto">
          <a:xfrm flipV="1">
            <a:off x="4800600" y="1295400"/>
            <a:ext cx="0" cy="12192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85010" name="Line 18"/>
          <p:cNvSpPr>
            <a:spLocks noChangeShapeType="1"/>
          </p:cNvSpPr>
          <p:nvPr/>
        </p:nvSpPr>
        <p:spPr bwMode="auto">
          <a:xfrm>
            <a:off x="2286000" y="1676400"/>
            <a:ext cx="76200" cy="762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85011" name="Text Box 19"/>
          <p:cNvSpPr txBox="1">
            <a:spLocks noChangeArrowheads="1"/>
          </p:cNvSpPr>
          <p:nvPr/>
        </p:nvSpPr>
        <p:spPr bwMode="auto">
          <a:xfrm>
            <a:off x="1905000" y="1085850"/>
            <a:ext cx="333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2400" b="1">
                <a:solidFill>
                  <a:srgbClr val="0000FF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85012" name="Text Box 20"/>
          <p:cNvSpPr txBox="1">
            <a:spLocks noChangeArrowheads="1"/>
          </p:cNvSpPr>
          <p:nvPr/>
        </p:nvSpPr>
        <p:spPr bwMode="auto">
          <a:xfrm>
            <a:off x="3262313" y="1641475"/>
            <a:ext cx="333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2400" b="1">
                <a:solidFill>
                  <a:srgbClr val="0000FF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85013" name="Text Box 21"/>
          <p:cNvSpPr txBox="1">
            <a:spLocks noChangeArrowheads="1"/>
          </p:cNvSpPr>
          <p:nvPr/>
        </p:nvSpPr>
        <p:spPr bwMode="auto">
          <a:xfrm>
            <a:off x="2119313" y="2479675"/>
            <a:ext cx="333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2400" b="1">
                <a:solidFill>
                  <a:srgbClr val="0000FF"/>
                </a:solidFill>
                <a:latin typeface="Times New Roman" pitchFamily="18" charset="0"/>
              </a:rPr>
              <a:t>3</a:t>
            </a:r>
          </a:p>
        </p:txBody>
      </p:sp>
      <p:sp>
        <p:nvSpPr>
          <p:cNvPr id="85014" name="Text Box 22"/>
          <p:cNvSpPr txBox="1">
            <a:spLocks noChangeArrowheads="1"/>
          </p:cNvSpPr>
          <p:nvPr/>
        </p:nvSpPr>
        <p:spPr bwMode="auto">
          <a:xfrm>
            <a:off x="4724400" y="1031875"/>
            <a:ext cx="333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2400" b="1">
                <a:solidFill>
                  <a:srgbClr val="0000FF"/>
                </a:solidFill>
                <a:latin typeface="Times New Roman" pitchFamily="18" charset="0"/>
              </a:rPr>
              <a:t>4</a:t>
            </a:r>
          </a:p>
        </p:txBody>
      </p:sp>
      <p:sp>
        <p:nvSpPr>
          <p:cNvPr id="85015" name="Text Box 23"/>
          <p:cNvSpPr txBox="1">
            <a:spLocks noChangeArrowheads="1"/>
          </p:cNvSpPr>
          <p:nvPr/>
        </p:nvSpPr>
        <p:spPr bwMode="auto">
          <a:xfrm>
            <a:off x="4724400" y="2327275"/>
            <a:ext cx="333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2400" b="1">
                <a:solidFill>
                  <a:srgbClr val="0000FF"/>
                </a:solidFill>
                <a:latin typeface="Times New Roman" pitchFamily="18" charset="0"/>
              </a:rPr>
              <a:t>5</a:t>
            </a:r>
          </a:p>
        </p:txBody>
      </p:sp>
      <p:sp>
        <p:nvSpPr>
          <p:cNvPr id="85016" name="Oval 24"/>
          <p:cNvSpPr>
            <a:spLocks noChangeArrowheads="1"/>
          </p:cNvSpPr>
          <p:nvPr/>
        </p:nvSpPr>
        <p:spPr bwMode="auto">
          <a:xfrm>
            <a:off x="2133600" y="1295400"/>
            <a:ext cx="152400" cy="152400"/>
          </a:xfrm>
          <a:prstGeom prst="ellipse">
            <a:avLst/>
          </a:prstGeom>
          <a:solidFill>
            <a:srgbClr val="FFFF00"/>
          </a:solidFill>
          <a:ln w="222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85017" name="Oval 25"/>
          <p:cNvSpPr>
            <a:spLocks noChangeArrowheads="1"/>
          </p:cNvSpPr>
          <p:nvPr/>
        </p:nvSpPr>
        <p:spPr bwMode="auto">
          <a:xfrm>
            <a:off x="2133600" y="2362200"/>
            <a:ext cx="152400" cy="152400"/>
          </a:xfrm>
          <a:prstGeom prst="ellipse">
            <a:avLst/>
          </a:prstGeom>
          <a:solidFill>
            <a:srgbClr val="FFFF00"/>
          </a:solidFill>
          <a:ln w="222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85018" name="Arc 26"/>
          <p:cNvSpPr>
            <a:spLocks/>
          </p:cNvSpPr>
          <p:nvPr/>
        </p:nvSpPr>
        <p:spPr bwMode="auto">
          <a:xfrm flipH="1" flipV="1">
            <a:off x="2209800" y="1447800"/>
            <a:ext cx="914400" cy="5334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22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85019" name="Text Box 27"/>
          <p:cNvSpPr txBox="1">
            <a:spLocks noChangeArrowheads="1"/>
          </p:cNvSpPr>
          <p:nvPr/>
        </p:nvSpPr>
        <p:spPr bwMode="auto">
          <a:xfrm>
            <a:off x="152400" y="3429000"/>
            <a:ext cx="669925" cy="663575"/>
          </a:xfrm>
          <a:prstGeom prst="rect">
            <a:avLst/>
          </a:prstGeom>
          <a:solidFill>
            <a:srgbClr val="CCFFCC"/>
          </a:solidFill>
          <a:ln w="222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3600" dirty="0">
                <a:cs typeface="Arial" charset="0"/>
              </a:rPr>
              <a:t>☺</a:t>
            </a:r>
          </a:p>
        </p:txBody>
      </p:sp>
      <p:sp>
        <p:nvSpPr>
          <p:cNvPr id="85020" name="Text Box 28"/>
          <p:cNvSpPr txBox="1">
            <a:spLocks noChangeArrowheads="1"/>
          </p:cNvSpPr>
          <p:nvPr/>
        </p:nvSpPr>
        <p:spPr bwMode="auto">
          <a:xfrm>
            <a:off x="3338513" y="2330450"/>
            <a:ext cx="12334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/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图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1</a:t>
            </a:r>
          </a:p>
        </p:txBody>
      </p:sp>
      <p:grpSp>
        <p:nvGrpSpPr>
          <p:cNvPr id="85027" name="Group 35"/>
          <p:cNvGrpSpPr>
            <a:grpSpLocks/>
          </p:cNvGrpSpPr>
          <p:nvPr/>
        </p:nvGrpSpPr>
        <p:grpSpPr bwMode="auto">
          <a:xfrm>
            <a:off x="5257800" y="685800"/>
            <a:ext cx="3505200" cy="2795588"/>
            <a:chOff x="3312" y="432"/>
            <a:chExt cx="2208" cy="1761"/>
          </a:xfrm>
        </p:grpSpPr>
        <p:graphicFrame>
          <p:nvGraphicFramePr>
            <p:cNvPr id="85021" name="Object 29"/>
            <p:cNvGraphicFramePr>
              <a:graphicFrameLocks noChangeAspect="1"/>
            </p:cNvGraphicFramePr>
            <p:nvPr/>
          </p:nvGraphicFramePr>
          <p:xfrm>
            <a:off x="3312" y="438"/>
            <a:ext cx="2208" cy="17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8525" name="公式" r:id="rId7" imgW="1435100" imgH="1143000" progId="Equation.3">
                    <p:embed/>
                  </p:oleObj>
                </mc:Choice>
                <mc:Fallback>
                  <p:oleObj name="公式" r:id="rId7" imgW="1435100" imgH="11430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2" y="438"/>
                          <a:ext cx="2208" cy="175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5022" name="Text Box 30"/>
            <p:cNvSpPr txBox="1">
              <a:spLocks noChangeArrowheads="1"/>
            </p:cNvSpPr>
            <p:nvPr/>
          </p:nvSpPr>
          <p:spPr bwMode="auto">
            <a:xfrm>
              <a:off x="3904" y="432"/>
              <a:ext cx="145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algn="l"/>
              <a:r>
                <a:rPr lang="en-US" altLang="zh-CN" sz="2800" b="1">
                  <a:latin typeface="Times New Roman" pitchFamily="18" charset="0"/>
                  <a:ea typeface="楷体_GB2312" pitchFamily="49" charset="-122"/>
                </a:rPr>
                <a:t>1   </a:t>
              </a:r>
              <a:r>
                <a:rPr lang="en-US" altLang="zh-CN" sz="2800" b="1">
                  <a:solidFill>
                    <a:srgbClr val="FF0066"/>
                  </a:solidFill>
                  <a:latin typeface="Times New Roman" pitchFamily="18" charset="0"/>
                  <a:ea typeface="楷体_GB2312" pitchFamily="49" charset="-122"/>
                </a:rPr>
                <a:t>0</a:t>
              </a:r>
              <a:r>
                <a:rPr lang="en-US" altLang="zh-CN" sz="2800" b="1">
                  <a:latin typeface="Times New Roman" pitchFamily="18" charset="0"/>
                  <a:ea typeface="楷体_GB2312" pitchFamily="49" charset="-122"/>
                </a:rPr>
                <a:t>   1    0    0</a:t>
              </a:r>
            </a:p>
          </p:txBody>
        </p:sp>
        <p:sp>
          <p:nvSpPr>
            <p:cNvPr id="85023" name="Text Box 31"/>
            <p:cNvSpPr txBox="1">
              <a:spLocks noChangeArrowheads="1"/>
            </p:cNvSpPr>
            <p:nvPr/>
          </p:nvSpPr>
          <p:spPr bwMode="auto">
            <a:xfrm>
              <a:off x="3906" y="783"/>
              <a:ext cx="145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algn="l"/>
              <a:r>
                <a:rPr lang="en-US" altLang="zh-CN" sz="2800" b="1">
                  <a:solidFill>
                    <a:srgbClr val="FF0066"/>
                  </a:solidFill>
                  <a:latin typeface="Times New Roman" pitchFamily="18" charset="0"/>
                  <a:ea typeface="楷体_GB2312" pitchFamily="49" charset="-122"/>
                </a:rPr>
                <a:t>0</a:t>
              </a:r>
              <a:r>
                <a:rPr lang="en-US" altLang="zh-CN" sz="2800" b="1">
                  <a:latin typeface="Times New Roman" pitchFamily="18" charset="0"/>
                  <a:ea typeface="楷体_GB2312" pitchFamily="49" charset="-122"/>
                </a:rPr>
                <a:t>   2   </a:t>
              </a:r>
              <a:r>
                <a:rPr lang="en-US" altLang="zh-CN" sz="2800" b="1">
                  <a:solidFill>
                    <a:srgbClr val="FF0066"/>
                  </a:solidFill>
                  <a:latin typeface="Times New Roman" pitchFamily="18" charset="0"/>
                  <a:ea typeface="楷体_GB2312" pitchFamily="49" charset="-122"/>
                </a:rPr>
                <a:t>0</a:t>
              </a:r>
              <a:r>
                <a:rPr lang="en-US" altLang="zh-CN" sz="2800" b="1">
                  <a:latin typeface="Times New Roman" pitchFamily="18" charset="0"/>
                  <a:ea typeface="楷体_GB2312" pitchFamily="49" charset="-122"/>
                </a:rPr>
                <a:t>    0    0</a:t>
              </a:r>
            </a:p>
          </p:txBody>
        </p:sp>
        <p:sp>
          <p:nvSpPr>
            <p:cNvPr id="85024" name="Text Box 32"/>
            <p:cNvSpPr txBox="1">
              <a:spLocks noChangeArrowheads="1"/>
            </p:cNvSpPr>
            <p:nvPr/>
          </p:nvSpPr>
          <p:spPr bwMode="auto">
            <a:xfrm>
              <a:off x="3906" y="1119"/>
              <a:ext cx="145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algn="l"/>
              <a:r>
                <a:rPr lang="en-US" altLang="zh-CN" sz="2800" b="1">
                  <a:latin typeface="Times New Roman" pitchFamily="18" charset="0"/>
                  <a:ea typeface="楷体_GB2312" pitchFamily="49" charset="-122"/>
                </a:rPr>
                <a:t>1   </a:t>
              </a:r>
              <a:r>
                <a:rPr lang="en-US" altLang="zh-CN" sz="2800" b="1">
                  <a:solidFill>
                    <a:srgbClr val="FF0066"/>
                  </a:solidFill>
                  <a:latin typeface="Times New Roman" pitchFamily="18" charset="0"/>
                  <a:ea typeface="楷体_GB2312" pitchFamily="49" charset="-122"/>
                </a:rPr>
                <a:t>0</a:t>
              </a:r>
              <a:r>
                <a:rPr lang="en-US" altLang="zh-CN" sz="2800" b="1">
                  <a:latin typeface="Times New Roman" pitchFamily="18" charset="0"/>
                  <a:ea typeface="楷体_GB2312" pitchFamily="49" charset="-122"/>
                </a:rPr>
                <a:t>   1    0    0</a:t>
              </a:r>
            </a:p>
          </p:txBody>
        </p:sp>
        <p:sp>
          <p:nvSpPr>
            <p:cNvPr id="85025" name="Text Box 33"/>
            <p:cNvSpPr txBox="1">
              <a:spLocks noChangeArrowheads="1"/>
            </p:cNvSpPr>
            <p:nvPr/>
          </p:nvSpPr>
          <p:spPr bwMode="auto">
            <a:xfrm>
              <a:off x="3906" y="1455"/>
              <a:ext cx="145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algn="l"/>
              <a:r>
                <a:rPr lang="en-US" altLang="zh-CN" sz="2800" b="1">
                  <a:latin typeface="Times New Roman" pitchFamily="18" charset="0"/>
                  <a:ea typeface="楷体_GB2312" pitchFamily="49" charset="-122"/>
                </a:rPr>
                <a:t>0   0   0    1    </a:t>
              </a:r>
              <a:r>
                <a:rPr lang="en-US" altLang="zh-CN" sz="2800" b="1">
                  <a:solidFill>
                    <a:srgbClr val="FF0066"/>
                  </a:solidFill>
                  <a:latin typeface="Times New Roman" pitchFamily="18" charset="0"/>
                  <a:ea typeface="楷体_GB2312" pitchFamily="49" charset="-122"/>
                </a:rPr>
                <a:t>0</a:t>
              </a:r>
            </a:p>
          </p:txBody>
        </p:sp>
        <p:sp>
          <p:nvSpPr>
            <p:cNvPr id="85026" name="Text Box 34"/>
            <p:cNvSpPr txBox="1">
              <a:spLocks noChangeArrowheads="1"/>
            </p:cNvSpPr>
            <p:nvPr/>
          </p:nvSpPr>
          <p:spPr bwMode="auto">
            <a:xfrm>
              <a:off x="3918" y="1839"/>
              <a:ext cx="145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algn="l"/>
              <a:r>
                <a:rPr lang="en-US" altLang="zh-CN" sz="2800" b="1">
                  <a:latin typeface="Times New Roman" pitchFamily="18" charset="0"/>
                  <a:ea typeface="楷体_GB2312" pitchFamily="49" charset="-122"/>
                </a:rPr>
                <a:t>0   0   0    </a:t>
              </a:r>
              <a:r>
                <a:rPr lang="en-US" altLang="zh-CN" sz="2800" b="1">
                  <a:solidFill>
                    <a:srgbClr val="FF0066"/>
                  </a:solidFill>
                  <a:latin typeface="Times New Roman" pitchFamily="18" charset="0"/>
                  <a:ea typeface="楷体_GB2312" pitchFamily="49" charset="-122"/>
                </a:rPr>
                <a:t>0</a:t>
              </a:r>
              <a:r>
                <a:rPr lang="en-US" altLang="zh-CN" sz="2800" b="1">
                  <a:latin typeface="Times New Roman" pitchFamily="18" charset="0"/>
                  <a:ea typeface="楷体_GB2312" pitchFamily="49" charset="-122"/>
                </a:rPr>
                <a:t>    1</a:t>
              </a:r>
            </a:p>
          </p:txBody>
        </p:sp>
      </p:grpSp>
      <p:sp>
        <p:nvSpPr>
          <p:cNvPr id="85029" name="Line 37"/>
          <p:cNvSpPr>
            <a:spLocks noChangeShapeType="1"/>
          </p:cNvSpPr>
          <p:nvPr/>
        </p:nvSpPr>
        <p:spPr bwMode="auto">
          <a:xfrm flipH="1">
            <a:off x="2286000" y="1295400"/>
            <a:ext cx="762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85030" name="Line 38"/>
          <p:cNvSpPr>
            <a:spLocks noChangeShapeType="1"/>
          </p:cNvSpPr>
          <p:nvPr/>
        </p:nvSpPr>
        <p:spPr bwMode="auto">
          <a:xfrm flipV="1">
            <a:off x="3200400" y="1981200"/>
            <a:ext cx="76200" cy="1524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85031" name="Line 39"/>
          <p:cNvSpPr>
            <a:spLocks noChangeShapeType="1"/>
          </p:cNvSpPr>
          <p:nvPr/>
        </p:nvSpPr>
        <p:spPr bwMode="auto">
          <a:xfrm>
            <a:off x="2209800" y="2286000"/>
            <a:ext cx="0" cy="762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38" name="Text Box 86"/>
          <p:cNvSpPr txBox="1">
            <a:spLocks noChangeArrowheads="1"/>
          </p:cNvSpPr>
          <p:nvPr/>
        </p:nvSpPr>
        <p:spPr bwMode="auto">
          <a:xfrm>
            <a:off x="0" y="403225"/>
            <a:ext cx="3216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20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邻接矩阵</a:t>
            </a:r>
            <a:r>
              <a:rPr lang="en-US" altLang="zh-CN" sz="20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-</a:t>
            </a:r>
            <a:r>
              <a:rPr lang="zh-CN" altLang="en-US" sz="20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讨论</a:t>
            </a:r>
          </a:p>
        </p:txBody>
      </p:sp>
      <p:grpSp>
        <p:nvGrpSpPr>
          <p:cNvPr id="39" name="Group 35"/>
          <p:cNvGrpSpPr>
            <a:grpSpLocks/>
          </p:cNvGrpSpPr>
          <p:nvPr/>
        </p:nvGrpSpPr>
        <p:grpSpPr bwMode="auto">
          <a:xfrm>
            <a:off x="76200" y="4267201"/>
            <a:ext cx="8305800" cy="1798638"/>
            <a:chOff x="0" y="2112"/>
            <a:chExt cx="5232" cy="1133"/>
          </a:xfrm>
        </p:grpSpPr>
        <p:sp>
          <p:nvSpPr>
            <p:cNvPr id="40" name="Text Box 6"/>
            <p:cNvSpPr txBox="1">
              <a:spLocks noChangeArrowheads="1"/>
            </p:cNvSpPr>
            <p:nvPr/>
          </p:nvSpPr>
          <p:spPr bwMode="auto">
            <a:xfrm>
              <a:off x="0" y="2112"/>
              <a:ext cx="422" cy="418"/>
            </a:xfrm>
            <a:prstGeom prst="rect">
              <a:avLst/>
            </a:prstGeom>
            <a:solidFill>
              <a:srgbClr val="CCFFCC"/>
            </a:solidFill>
            <a:ln w="222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algn="l"/>
              <a:r>
                <a:rPr lang="en-US" altLang="zh-CN" sz="3600" dirty="0">
                  <a:latin typeface="Times New Roman" pitchFamily="18" charset="0"/>
                  <a:cs typeface="Arial" charset="0"/>
                </a:rPr>
                <a:t>☺</a:t>
              </a:r>
            </a:p>
          </p:txBody>
        </p:sp>
        <p:graphicFrame>
          <p:nvGraphicFramePr>
            <p:cNvPr id="41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77896497"/>
                </p:ext>
              </p:extLst>
            </p:nvPr>
          </p:nvGraphicFramePr>
          <p:xfrm>
            <a:off x="480" y="2160"/>
            <a:ext cx="864" cy="3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8526" name="公式" r:id="rId9" imgW="457002" imgH="203112" progId="Equation.3">
                    <p:embed/>
                  </p:oleObj>
                </mc:Choice>
                <mc:Fallback>
                  <p:oleObj name="公式" r:id="rId9" imgW="457002" imgH="20311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" y="2160"/>
                          <a:ext cx="864" cy="37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20007414"/>
                </p:ext>
              </p:extLst>
            </p:nvPr>
          </p:nvGraphicFramePr>
          <p:xfrm>
            <a:off x="1248" y="2496"/>
            <a:ext cx="3984" cy="7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8527" name="文档" r:id="rId11" imgW="2227805" imgH="418695" progId="Word.Document.8">
                    <p:embed/>
                  </p:oleObj>
                </mc:Choice>
                <mc:Fallback>
                  <p:oleObj name="文档" r:id="rId11" imgW="2227805" imgH="418695" progId="Word.Document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8" y="2496"/>
                          <a:ext cx="3984" cy="749"/>
                        </a:xfrm>
                        <a:prstGeom prst="rect">
                          <a:avLst/>
                        </a:prstGeom>
                        <a:solidFill>
                          <a:srgbClr val="CCFFCC"/>
                        </a:solidFill>
                        <a:ln w="9525">
                          <a:solidFill>
                            <a:srgbClr val="FF0000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43" name="Picture 5" descr="STATBAR"/>
          <p:cNvPicPr preferRelativeResize="0">
            <a:picLocks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791369"/>
            <a:ext cx="8551168" cy="46831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20690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5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4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85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8" dur="500"/>
                                        <p:tgtEl>
                                          <p:spTgt spid="85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019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3" name="Text Box 5"/>
          <p:cNvSpPr txBox="1">
            <a:spLocks noChangeArrowheads="1"/>
          </p:cNvSpPr>
          <p:nvPr/>
        </p:nvSpPr>
        <p:spPr bwMode="auto">
          <a:xfrm>
            <a:off x="0" y="403225"/>
            <a:ext cx="3216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2000" b="1" dirty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  <a:cs typeface="Times New Roman" pitchFamily="18" charset="0"/>
              </a:rPr>
              <a:t>图的矩阵</a:t>
            </a:r>
            <a:r>
              <a:rPr lang="en-US" altLang="zh-CN" sz="2000" b="1" dirty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  <a:cs typeface="Times New Roman" pitchFamily="18" charset="0"/>
              </a:rPr>
              <a:t>-</a:t>
            </a:r>
            <a:r>
              <a:rPr lang="zh-CN" altLang="en-US" sz="2000" b="1" dirty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  <a:cs typeface="Times New Roman" pitchFamily="18" charset="0"/>
              </a:rPr>
              <a:t>定理</a:t>
            </a:r>
          </a:p>
        </p:txBody>
      </p:sp>
      <p:sp>
        <p:nvSpPr>
          <p:cNvPr id="160774" name="Text Box 6"/>
          <p:cNvSpPr txBox="1">
            <a:spLocks noChangeArrowheads="1"/>
          </p:cNvSpPr>
          <p:nvPr/>
        </p:nvSpPr>
        <p:spPr bwMode="auto">
          <a:xfrm>
            <a:off x="263525" y="1152525"/>
            <a:ext cx="8594317" cy="2679837"/>
          </a:xfrm>
          <a:prstGeom prst="rect">
            <a:avLst/>
          </a:prstGeom>
          <a:solidFill>
            <a:srgbClr val="CCFFFF"/>
          </a:solidFill>
          <a:ln w="22225" algn="ctr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定理</a:t>
            </a:r>
            <a:endParaRPr lang="en-US" altLang="zh-CN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设邻接矩阵为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A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的无向简单图，则                       的元素</a:t>
            </a:r>
          </a:p>
          <a:p>
            <a:pPr algn="l">
              <a:lnSpc>
                <a:spcPct val="150000"/>
              </a:lnSpc>
            </a:pP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是连接     到     的长度为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k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的通路的总数，而    为    到</a:t>
            </a:r>
          </a:p>
          <a:p>
            <a:pPr algn="l">
              <a:lnSpc>
                <a:spcPct val="150000"/>
              </a:lnSpc>
            </a:pP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长度为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k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的回路总数。</a:t>
            </a:r>
          </a:p>
        </p:txBody>
      </p:sp>
      <p:sp>
        <p:nvSpPr>
          <p:cNvPr id="160776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60775" name="Object 7"/>
          <p:cNvGraphicFramePr>
            <a:graphicFrameLocks noChangeAspect="1"/>
          </p:cNvGraphicFramePr>
          <p:nvPr/>
        </p:nvGraphicFramePr>
        <p:xfrm>
          <a:off x="5562600" y="2005013"/>
          <a:ext cx="2057400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568" name="公式" r:id="rId3" imgW="927100" imgH="228600" progId="Equation.3">
                  <p:embed/>
                </p:oleObj>
              </mc:Choice>
              <mc:Fallback>
                <p:oleObj name="公式" r:id="rId3" imgW="9271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2005013"/>
                        <a:ext cx="2057400" cy="509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0778" name="Rectangle 10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60777" name="Object 9"/>
          <p:cNvGraphicFramePr>
            <a:graphicFrameLocks noChangeAspect="1"/>
          </p:cNvGraphicFramePr>
          <p:nvPr/>
        </p:nvGraphicFramePr>
        <p:xfrm>
          <a:off x="1447800" y="2590800"/>
          <a:ext cx="4064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569" name="公式" r:id="rId5" imgW="152334" imgH="228501" progId="Equation.3">
                  <p:embed/>
                </p:oleObj>
              </mc:Choice>
              <mc:Fallback>
                <p:oleObj name="公式" r:id="rId5" imgW="152334" imgH="2285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2590800"/>
                        <a:ext cx="406400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0780" name="Rectangle 12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60779" name="Object 11"/>
          <p:cNvGraphicFramePr>
            <a:graphicFrameLocks noChangeAspect="1"/>
          </p:cNvGraphicFramePr>
          <p:nvPr/>
        </p:nvGraphicFramePr>
        <p:xfrm>
          <a:off x="2209800" y="2590800"/>
          <a:ext cx="414338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570" name="公式" r:id="rId7" imgW="164957" imgH="241091" progId="Equation.3">
                  <p:embed/>
                </p:oleObj>
              </mc:Choice>
              <mc:Fallback>
                <p:oleObj name="公式" r:id="rId7" imgW="164957" imgH="24109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2590800"/>
                        <a:ext cx="414338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0782" name="Rectangle 14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60781" name="Object 13"/>
          <p:cNvGraphicFramePr>
            <a:graphicFrameLocks noChangeAspect="1"/>
          </p:cNvGraphicFramePr>
          <p:nvPr/>
        </p:nvGraphicFramePr>
        <p:xfrm>
          <a:off x="7848600" y="2590800"/>
          <a:ext cx="3556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571" name="公式" r:id="rId9" imgW="152334" imgH="228501" progId="Equation.3">
                  <p:embed/>
                </p:oleObj>
              </mc:Choice>
              <mc:Fallback>
                <p:oleObj name="公式" r:id="rId9" imgW="152334" imgH="2285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2590800"/>
                        <a:ext cx="3556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0784" name="Rectangle 16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60783" name="Object 15"/>
          <p:cNvGraphicFramePr>
            <a:graphicFrameLocks noChangeAspect="1"/>
          </p:cNvGraphicFramePr>
          <p:nvPr/>
        </p:nvGraphicFramePr>
        <p:xfrm>
          <a:off x="381000" y="3200400"/>
          <a:ext cx="4064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572" name="公式" r:id="rId11" imgW="152334" imgH="228501" progId="Equation.3">
                  <p:embed/>
                </p:oleObj>
              </mc:Choice>
              <mc:Fallback>
                <p:oleObj name="公式" r:id="rId11" imgW="152334" imgH="2285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3200400"/>
                        <a:ext cx="406400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0786" name="Rectangle 18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60785" name="Object 17"/>
          <p:cNvGraphicFramePr>
            <a:graphicFrameLocks noChangeAspect="1"/>
          </p:cNvGraphicFramePr>
          <p:nvPr/>
        </p:nvGraphicFramePr>
        <p:xfrm>
          <a:off x="7086600" y="2590800"/>
          <a:ext cx="427038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573" name="公式" r:id="rId12" imgW="190417" imgH="241195" progId="Equation.3">
                  <p:embed/>
                </p:oleObj>
              </mc:Choice>
              <mc:Fallback>
                <p:oleObj name="公式" r:id="rId12" imgW="190417" imgH="24119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6600" y="2590800"/>
                        <a:ext cx="427038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8" name="Picture 5" descr="STATBAR"/>
          <p:cNvPicPr preferRelativeResize="0">
            <a:picLocks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791369"/>
            <a:ext cx="8551168" cy="46831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0879009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7" name="Text Box 5"/>
          <p:cNvSpPr txBox="1">
            <a:spLocks noChangeArrowheads="1"/>
          </p:cNvSpPr>
          <p:nvPr/>
        </p:nvSpPr>
        <p:spPr bwMode="auto">
          <a:xfrm>
            <a:off x="0" y="403225"/>
            <a:ext cx="3216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20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关联矩阵</a:t>
            </a:r>
          </a:p>
        </p:txBody>
      </p:sp>
      <p:sp>
        <p:nvSpPr>
          <p:cNvPr id="161798" name="Text Box 6"/>
          <p:cNvSpPr txBox="1">
            <a:spLocks noChangeArrowheads="1"/>
          </p:cNvSpPr>
          <p:nvPr/>
        </p:nvSpPr>
        <p:spPr bwMode="auto">
          <a:xfrm>
            <a:off x="381000" y="1017588"/>
            <a:ext cx="5845168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对于无自环的无向图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G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，其关联矩阵</a:t>
            </a:r>
          </a:p>
        </p:txBody>
      </p:sp>
      <p:sp>
        <p:nvSpPr>
          <p:cNvPr id="161799" name="Line 7"/>
          <p:cNvSpPr>
            <a:spLocks noChangeShapeType="1"/>
          </p:cNvSpPr>
          <p:nvPr/>
        </p:nvSpPr>
        <p:spPr bwMode="auto">
          <a:xfrm>
            <a:off x="1219200" y="1524000"/>
            <a:ext cx="914400" cy="0"/>
          </a:xfrm>
          <a:prstGeom prst="line">
            <a:avLst/>
          </a:prstGeom>
          <a:noFill/>
          <a:ln w="41275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61800" name="Object 8"/>
          <p:cNvGraphicFramePr>
            <a:graphicFrameLocks noChangeAspect="1"/>
          </p:cNvGraphicFramePr>
          <p:nvPr/>
        </p:nvGraphicFramePr>
        <p:xfrm>
          <a:off x="6096000" y="1081088"/>
          <a:ext cx="2286000" cy="595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529" name="公式" r:id="rId3" imgW="914400" imgH="241300" progId="Equation.3">
                  <p:embed/>
                </p:oleObj>
              </mc:Choice>
              <mc:Fallback>
                <p:oleObj name="公式" r:id="rId3" imgW="9144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1081088"/>
                        <a:ext cx="2286000" cy="5953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1803" name="Rectangle 11"/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61802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6846445"/>
              </p:ext>
            </p:extLst>
          </p:nvPr>
        </p:nvGraphicFramePr>
        <p:xfrm>
          <a:off x="2133600" y="1905000"/>
          <a:ext cx="4038600" cy="1101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530" name="公式" r:id="rId5" imgW="1676400" imgH="457200" progId="Equation.3">
                  <p:embed/>
                </p:oleObj>
              </mc:Choice>
              <mc:Fallback>
                <p:oleObj name="公式" r:id="rId5" imgW="16764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1905000"/>
                        <a:ext cx="4038600" cy="1101725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ex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61804" name="Picture 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657600"/>
            <a:ext cx="2286000" cy="2165350"/>
          </a:xfrm>
          <a:prstGeom prst="rect">
            <a:avLst/>
          </a:prstGeom>
          <a:solidFill>
            <a:srgbClr val="CCFFCC"/>
          </a:solidFill>
          <a:ln w="9525">
            <a:solidFill>
              <a:srgbClr val="800000"/>
            </a:solidFill>
            <a:miter lim="800000"/>
            <a:headEnd/>
            <a:tailEnd/>
          </a:ln>
        </p:spPr>
      </p:pic>
      <p:sp>
        <p:nvSpPr>
          <p:cNvPr id="161807" name="Rectangle 15"/>
          <p:cNvSpPr>
            <a:spLocks noChangeArrowheads="1"/>
          </p:cNvSpPr>
          <p:nvPr/>
        </p:nvSpPr>
        <p:spPr bwMode="auto">
          <a:xfrm>
            <a:off x="0" y="2971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61806" name="Object 14"/>
          <p:cNvGraphicFramePr>
            <a:graphicFrameLocks noChangeAspect="1"/>
          </p:cNvGraphicFramePr>
          <p:nvPr/>
        </p:nvGraphicFramePr>
        <p:xfrm>
          <a:off x="3962400" y="3352800"/>
          <a:ext cx="2971800" cy="274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531" name="公式" r:id="rId8" imgW="990600" imgH="914400" progId="Equation.3">
                  <p:embed/>
                </p:oleObj>
              </mc:Choice>
              <mc:Fallback>
                <p:oleObj name="公式" r:id="rId8" imgW="99060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3352800"/>
                        <a:ext cx="2971800" cy="2743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1808" name="Text Box 16"/>
          <p:cNvSpPr txBox="1">
            <a:spLocks noChangeArrowheads="1"/>
          </p:cNvSpPr>
          <p:nvPr/>
        </p:nvSpPr>
        <p:spPr bwMode="auto">
          <a:xfrm>
            <a:off x="4972050" y="3563938"/>
            <a:ext cx="17049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1     1</a:t>
            </a:r>
            <a:r>
              <a:rPr lang="en-US" altLang="zh-CN" sz="3200" b="1">
                <a:latin typeface="Times New Roman" pitchFamily="18" charset="0"/>
                <a:cs typeface="Times New Roman" pitchFamily="18" charset="0"/>
              </a:rPr>
              <a:t>    0</a:t>
            </a:r>
          </a:p>
        </p:txBody>
      </p:sp>
      <p:sp>
        <p:nvSpPr>
          <p:cNvPr id="161809" name="Text Box 17"/>
          <p:cNvSpPr txBox="1">
            <a:spLocks noChangeArrowheads="1"/>
          </p:cNvSpPr>
          <p:nvPr/>
        </p:nvSpPr>
        <p:spPr bwMode="auto">
          <a:xfrm>
            <a:off x="4953000" y="4173538"/>
            <a:ext cx="17526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3200" b="1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3200" b="1">
                <a:latin typeface="Times New Roman" pitchFamily="18" charset="0"/>
                <a:cs typeface="Times New Roman" pitchFamily="18" charset="0"/>
              </a:rPr>
              <a:t>     0    </a:t>
            </a:r>
            <a:r>
              <a:rPr lang="en-US" altLang="zh-CN" sz="3200" b="1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161810" name="Text Box 18"/>
          <p:cNvSpPr txBox="1">
            <a:spLocks noChangeArrowheads="1"/>
          </p:cNvSpPr>
          <p:nvPr/>
        </p:nvSpPr>
        <p:spPr bwMode="auto">
          <a:xfrm>
            <a:off x="4949825" y="4754563"/>
            <a:ext cx="18065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>
                <a:latin typeface="Times New Roman" pitchFamily="18" charset="0"/>
                <a:cs typeface="Times New Roman" pitchFamily="18" charset="0"/>
              </a:rPr>
              <a:t>0     0    </a:t>
            </a:r>
            <a:r>
              <a:rPr lang="en-US" altLang="zh-CN" sz="32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1</a:t>
            </a:r>
          </a:p>
        </p:txBody>
      </p:sp>
      <p:sp>
        <p:nvSpPr>
          <p:cNvPr id="161811" name="Text Box 19"/>
          <p:cNvSpPr txBox="1">
            <a:spLocks noChangeArrowheads="1"/>
          </p:cNvSpPr>
          <p:nvPr/>
        </p:nvSpPr>
        <p:spPr bwMode="auto">
          <a:xfrm>
            <a:off x="4975225" y="5364163"/>
            <a:ext cx="18065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>
                <a:latin typeface="Times New Roman" pitchFamily="18" charset="0"/>
                <a:cs typeface="Times New Roman" pitchFamily="18" charset="0"/>
              </a:rPr>
              <a:t>0     </a:t>
            </a:r>
            <a:r>
              <a:rPr lang="en-US" altLang="zh-CN" sz="3200" b="1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3200" b="1">
                <a:latin typeface="Times New Roman" pitchFamily="18" charset="0"/>
                <a:cs typeface="Times New Roman" pitchFamily="18" charset="0"/>
              </a:rPr>
              <a:t>     0</a:t>
            </a:r>
          </a:p>
        </p:txBody>
      </p:sp>
      <p:pic>
        <p:nvPicPr>
          <p:cNvPr id="17" name="Picture 5" descr="STATBAR"/>
          <p:cNvPicPr preferRelativeResize="0">
            <a:picLocks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791369"/>
            <a:ext cx="8551168" cy="46831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43908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61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61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61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61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61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61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161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61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799" grpId="0" animBg="1"/>
      <p:bldP spid="161808" grpId="0"/>
      <p:bldP spid="161809" grpId="0"/>
      <p:bldP spid="161810" grpId="0"/>
      <p:bldP spid="161811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 5"/>
          <p:cNvSpPr>
            <a:spLocks noChangeArrowheads="1"/>
          </p:cNvSpPr>
          <p:nvPr/>
        </p:nvSpPr>
        <p:spPr bwMode="auto">
          <a:xfrm>
            <a:off x="4724400" y="3048000"/>
            <a:ext cx="2438400" cy="503238"/>
          </a:xfrm>
          <a:prstGeom prst="ellipse">
            <a:avLst/>
          </a:prstGeom>
          <a:solidFill>
            <a:srgbClr val="FFFF00"/>
          </a:solidFill>
          <a:ln w="222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19" name="Oval 5"/>
          <p:cNvSpPr>
            <a:spLocks noChangeArrowheads="1"/>
          </p:cNvSpPr>
          <p:nvPr/>
        </p:nvSpPr>
        <p:spPr bwMode="auto">
          <a:xfrm>
            <a:off x="4572000" y="1371600"/>
            <a:ext cx="2438400" cy="503238"/>
          </a:xfrm>
          <a:prstGeom prst="ellipse">
            <a:avLst/>
          </a:prstGeom>
          <a:solidFill>
            <a:srgbClr val="FFFF00"/>
          </a:solidFill>
          <a:ln w="222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164876" name="Rectangle 12"/>
          <p:cNvSpPr>
            <a:spLocks noChangeArrowheads="1"/>
          </p:cNvSpPr>
          <p:nvPr/>
        </p:nvSpPr>
        <p:spPr bwMode="auto">
          <a:xfrm>
            <a:off x="5486400" y="838200"/>
            <a:ext cx="838200" cy="2743200"/>
          </a:xfrm>
          <a:prstGeom prst="rect">
            <a:avLst/>
          </a:prstGeom>
          <a:solidFill>
            <a:srgbClr val="00FF00"/>
          </a:solidFill>
          <a:ln w="22225" algn="ctr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164869" name="Text Box 5"/>
          <p:cNvSpPr txBox="1">
            <a:spLocks noChangeArrowheads="1"/>
          </p:cNvSpPr>
          <p:nvPr/>
        </p:nvSpPr>
        <p:spPr bwMode="auto">
          <a:xfrm>
            <a:off x="0" y="403225"/>
            <a:ext cx="3216275" cy="3968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algn="l"/>
            <a:r>
              <a:rPr lang="zh-CN" altLang="en-US" sz="20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关联矩阵 </a:t>
            </a:r>
            <a:r>
              <a:rPr lang="en-US" altLang="zh-CN" sz="20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–</a:t>
            </a:r>
            <a:r>
              <a:rPr lang="zh-CN" altLang="en-US" sz="20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无向图</a:t>
            </a:r>
          </a:p>
        </p:txBody>
      </p:sp>
      <p:pic>
        <p:nvPicPr>
          <p:cNvPr id="16487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066800"/>
            <a:ext cx="2286000" cy="2165350"/>
          </a:xfrm>
          <a:prstGeom prst="rect">
            <a:avLst/>
          </a:prstGeom>
          <a:solidFill>
            <a:srgbClr val="CCFFCC"/>
          </a:solidFill>
          <a:ln w="9525">
            <a:solidFill>
              <a:srgbClr val="800000"/>
            </a:solidFill>
            <a:miter lim="800000"/>
            <a:headEnd/>
            <a:tailEnd/>
          </a:ln>
        </p:spPr>
      </p:pic>
      <p:graphicFrame>
        <p:nvGraphicFramePr>
          <p:cNvPr id="164871" name="Object 7"/>
          <p:cNvGraphicFramePr>
            <a:graphicFrameLocks noChangeAspect="1"/>
          </p:cNvGraphicFramePr>
          <p:nvPr/>
        </p:nvGraphicFramePr>
        <p:xfrm>
          <a:off x="3981450" y="762000"/>
          <a:ext cx="2933700" cy="274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532" name="公式" r:id="rId4" imgW="977760" imgH="914400" progId="Equation.3">
                  <p:embed/>
                </p:oleObj>
              </mc:Choice>
              <mc:Fallback>
                <p:oleObj name="公式" r:id="rId4" imgW="97776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1450" y="762000"/>
                        <a:ext cx="2933700" cy="2743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872" name="Text Box 8"/>
          <p:cNvSpPr txBox="1">
            <a:spLocks noChangeArrowheads="1"/>
          </p:cNvSpPr>
          <p:nvPr/>
        </p:nvSpPr>
        <p:spPr bwMode="auto">
          <a:xfrm>
            <a:off x="4972050" y="685800"/>
            <a:ext cx="17049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1     1</a:t>
            </a:r>
            <a:r>
              <a:rPr lang="en-US" altLang="zh-CN" sz="3200" b="1" dirty="0">
                <a:latin typeface="Times New Roman" pitchFamily="18" charset="0"/>
                <a:cs typeface="Times New Roman" pitchFamily="18" charset="0"/>
              </a:rPr>
              <a:t>    0</a:t>
            </a:r>
          </a:p>
        </p:txBody>
      </p:sp>
      <p:sp>
        <p:nvSpPr>
          <p:cNvPr id="164873" name="Text Box 9"/>
          <p:cNvSpPr txBox="1">
            <a:spLocks noChangeArrowheads="1"/>
          </p:cNvSpPr>
          <p:nvPr/>
        </p:nvSpPr>
        <p:spPr bwMode="auto">
          <a:xfrm>
            <a:off x="4953000" y="1295400"/>
            <a:ext cx="1752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3200" b="1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3200" b="1">
                <a:latin typeface="Times New Roman" pitchFamily="18" charset="0"/>
                <a:cs typeface="Times New Roman" pitchFamily="18" charset="0"/>
              </a:rPr>
              <a:t>     0    </a:t>
            </a:r>
            <a:r>
              <a:rPr lang="en-US" altLang="zh-CN" sz="3200" b="1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164874" name="Text Box 10"/>
          <p:cNvSpPr txBox="1">
            <a:spLocks noChangeArrowheads="1"/>
          </p:cNvSpPr>
          <p:nvPr/>
        </p:nvSpPr>
        <p:spPr bwMode="auto">
          <a:xfrm>
            <a:off x="4949825" y="1876425"/>
            <a:ext cx="18065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 dirty="0">
                <a:latin typeface="Times New Roman" pitchFamily="18" charset="0"/>
                <a:cs typeface="Times New Roman" pitchFamily="18" charset="0"/>
              </a:rPr>
              <a:t>0     0    </a:t>
            </a:r>
            <a:r>
              <a:rPr lang="en-US" altLang="zh-CN"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1</a:t>
            </a:r>
          </a:p>
        </p:txBody>
      </p:sp>
      <p:sp>
        <p:nvSpPr>
          <p:cNvPr id="164875" name="Text Box 11"/>
          <p:cNvSpPr txBox="1">
            <a:spLocks noChangeArrowheads="1"/>
          </p:cNvSpPr>
          <p:nvPr/>
        </p:nvSpPr>
        <p:spPr bwMode="auto">
          <a:xfrm>
            <a:off x="4975225" y="2486025"/>
            <a:ext cx="18065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 dirty="0">
                <a:latin typeface="Times New Roman" pitchFamily="18" charset="0"/>
                <a:cs typeface="Times New Roman" pitchFamily="18" charset="0"/>
              </a:rPr>
              <a:t>0     </a:t>
            </a:r>
            <a:r>
              <a:rPr lang="en-US" altLang="zh-CN" sz="3200" b="1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3200" b="1" dirty="0">
                <a:latin typeface="Times New Roman" pitchFamily="18" charset="0"/>
                <a:cs typeface="Times New Roman" pitchFamily="18" charset="0"/>
              </a:rPr>
              <a:t>     0</a:t>
            </a:r>
          </a:p>
        </p:txBody>
      </p:sp>
      <p:sp>
        <p:nvSpPr>
          <p:cNvPr id="164877" name="Text Box 13"/>
          <p:cNvSpPr txBox="1">
            <a:spLocks noChangeArrowheads="1"/>
          </p:cNvSpPr>
          <p:nvPr/>
        </p:nvSpPr>
        <p:spPr bwMode="auto">
          <a:xfrm>
            <a:off x="673100" y="3657600"/>
            <a:ext cx="5021224" cy="525401"/>
          </a:xfrm>
          <a:prstGeom prst="rect">
            <a:avLst/>
          </a:prstGeom>
          <a:pattFill prst="pct70">
            <a:fgClr>
              <a:srgbClr val="FFFF00"/>
            </a:fgClr>
            <a:bgClr>
              <a:schemeClr val="bg1"/>
            </a:bgClr>
          </a:pattFill>
          <a:ln w="22225" algn="ctr">
            <a:solidFill>
              <a:srgbClr val="800000"/>
            </a:solidFill>
            <a:miter lim="800000"/>
            <a:headEnd/>
            <a:tailEnd/>
          </a:ln>
          <a:effectLst/>
          <a:extLst/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2800" b="1">
                <a:latin typeface="华文楷体" panose="02010600040101010101" pitchFamily="2" charset="-122"/>
                <a:ea typeface="华文楷体" panose="02010600040101010101" pitchFamily="2" charset="-122"/>
              </a:rPr>
              <a:t>1) </a:t>
            </a:r>
            <a:r>
              <a:rPr lang="zh-CN" altLang="en-US" sz="2800" b="1">
                <a:latin typeface="华文楷体" panose="02010600040101010101" pitchFamily="2" charset="-122"/>
                <a:ea typeface="华文楷体" panose="02010600040101010101" pitchFamily="2" charset="-122"/>
              </a:rPr>
              <a:t>关联矩阵中每列包含两个</a:t>
            </a:r>
            <a:r>
              <a:rPr lang="en-US" altLang="zh-CN" sz="2800" b="1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sz="2800" b="1">
                <a:latin typeface="华文楷体" panose="02010600040101010101" pitchFamily="2" charset="-122"/>
                <a:ea typeface="华文楷体" panose="02010600040101010101" pitchFamily="2" charset="-122"/>
              </a:rPr>
              <a:t>；</a:t>
            </a:r>
          </a:p>
        </p:txBody>
      </p:sp>
      <p:sp>
        <p:nvSpPr>
          <p:cNvPr id="164878" name="Text Box 14"/>
          <p:cNvSpPr txBox="1">
            <a:spLocks noChangeArrowheads="1"/>
          </p:cNvSpPr>
          <p:nvPr/>
        </p:nvSpPr>
        <p:spPr bwMode="auto">
          <a:xfrm>
            <a:off x="609600" y="4543425"/>
            <a:ext cx="5508625" cy="541338"/>
          </a:xfrm>
          <a:prstGeom prst="rect">
            <a:avLst/>
          </a:prstGeom>
          <a:pattFill prst="pct70">
            <a:fgClr>
              <a:srgbClr val="FFFF00"/>
            </a:fgClr>
            <a:bgClr>
              <a:schemeClr val="bg1"/>
            </a:bgClr>
          </a:pattFill>
          <a:ln w="22225" algn="ctr">
            <a:solidFill>
              <a:srgbClr val="800000"/>
            </a:solidFill>
            <a:miter lim="800000"/>
            <a:headEnd/>
            <a:tailEnd/>
          </a:ln>
          <a:effectLst/>
          <a:extLst/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2800" b="1">
                <a:latin typeface="华文楷体" panose="02010600040101010101" pitchFamily="2" charset="-122"/>
                <a:ea typeface="华文楷体" panose="02010600040101010101" pitchFamily="2" charset="-122"/>
              </a:rPr>
              <a:t>2)</a:t>
            </a:r>
            <a:r>
              <a:rPr lang="zh-CN" altLang="en-US" sz="2800" b="1">
                <a:latin typeface="华文楷体" panose="02010600040101010101" pitchFamily="2" charset="-122"/>
                <a:ea typeface="华文楷体" panose="02010600040101010101" pitchFamily="2" charset="-122"/>
              </a:rPr>
              <a:t>每行元素之和等于该顶点的度；</a:t>
            </a:r>
          </a:p>
        </p:txBody>
      </p:sp>
      <p:sp>
        <p:nvSpPr>
          <p:cNvPr id="164879" name="Text Box 15"/>
          <p:cNvSpPr txBox="1">
            <a:spLocks noChangeArrowheads="1"/>
          </p:cNvSpPr>
          <p:nvPr/>
        </p:nvSpPr>
        <p:spPr bwMode="auto">
          <a:xfrm>
            <a:off x="657225" y="5326063"/>
            <a:ext cx="6429375" cy="541337"/>
          </a:xfrm>
          <a:prstGeom prst="rect">
            <a:avLst/>
          </a:prstGeom>
          <a:pattFill prst="pct70">
            <a:fgClr>
              <a:srgbClr val="FFFF00"/>
            </a:fgClr>
            <a:bgClr>
              <a:schemeClr val="bg1"/>
            </a:bgClr>
          </a:pattFill>
          <a:ln w="22225" algn="ctr">
            <a:solidFill>
              <a:srgbClr val="800000"/>
            </a:solidFill>
            <a:miter lim="800000"/>
            <a:headEnd/>
            <a:tailEnd/>
          </a:ln>
          <a:effectLst/>
          <a:extLst/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 b="1">
                <a:latin typeface="华文楷体" panose="02010600040101010101" pitchFamily="2" charset="-122"/>
                <a:ea typeface="华文楷体" panose="02010600040101010101" pitchFamily="2" charset="-122"/>
              </a:rPr>
              <a:t>3)</a:t>
            </a:r>
            <a:r>
              <a:rPr lang="zh-CN" altLang="en-US" sz="2800" b="1">
                <a:latin typeface="华文楷体" panose="02010600040101010101" pitchFamily="2" charset="-122"/>
                <a:ea typeface="华文楷体" panose="02010600040101010101" pitchFamily="2" charset="-122"/>
              </a:rPr>
              <a:t>一行元素全为</a:t>
            </a:r>
            <a:r>
              <a:rPr lang="en-US" altLang="zh-CN" sz="2800" b="1">
                <a:latin typeface="华文楷体" panose="02010600040101010101" pitchFamily="2" charset="-122"/>
                <a:ea typeface="华文楷体" panose="02010600040101010101" pitchFamily="2" charset="-122"/>
              </a:rPr>
              <a:t>0</a:t>
            </a:r>
            <a:r>
              <a:rPr lang="zh-CN" altLang="en-US" sz="2800" b="1">
                <a:latin typeface="华文楷体" panose="02010600040101010101" pitchFamily="2" charset="-122"/>
                <a:ea typeface="华文楷体" panose="02010600040101010101" pitchFamily="2" charset="-122"/>
              </a:rPr>
              <a:t>，对应的顶点为孤立点</a:t>
            </a:r>
          </a:p>
        </p:txBody>
      </p:sp>
      <p:sp>
        <p:nvSpPr>
          <p:cNvPr id="164880" name="Oval 16"/>
          <p:cNvSpPr>
            <a:spLocks noChangeArrowheads="1"/>
          </p:cNvSpPr>
          <p:nvPr/>
        </p:nvSpPr>
        <p:spPr bwMode="auto">
          <a:xfrm>
            <a:off x="2133600" y="2286000"/>
            <a:ext cx="152400" cy="152400"/>
          </a:xfrm>
          <a:prstGeom prst="ellipse">
            <a:avLst/>
          </a:prstGeom>
          <a:solidFill>
            <a:srgbClr val="00FF00"/>
          </a:solidFill>
          <a:ln w="22225" algn="ctr">
            <a:solidFill>
              <a:srgbClr val="FF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zh-CN"/>
          </a:p>
        </p:txBody>
      </p:sp>
      <p:graphicFrame>
        <p:nvGraphicFramePr>
          <p:cNvPr id="164881" name="Object 17"/>
          <p:cNvGraphicFramePr>
            <a:graphicFrameLocks noChangeAspect="1"/>
          </p:cNvGraphicFramePr>
          <p:nvPr/>
        </p:nvGraphicFramePr>
        <p:xfrm>
          <a:off x="2362200" y="2209800"/>
          <a:ext cx="161925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533" name="公式" r:id="rId6" imgW="165028" imgH="228501" progId="Equation.3">
                  <p:embed/>
                </p:oleObj>
              </mc:Choice>
              <mc:Fallback>
                <p:oleObj name="公式" r:id="rId6" imgW="165028" imgH="2285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2209800"/>
                        <a:ext cx="161925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884" name="Text Box 20"/>
          <p:cNvSpPr txBox="1">
            <a:spLocks noChangeArrowheads="1"/>
          </p:cNvSpPr>
          <p:nvPr/>
        </p:nvSpPr>
        <p:spPr bwMode="auto">
          <a:xfrm>
            <a:off x="4949825" y="2925763"/>
            <a:ext cx="19081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>
                <a:latin typeface="Times New Roman" pitchFamily="18" charset="0"/>
                <a:cs typeface="Times New Roman" pitchFamily="18" charset="0"/>
              </a:rPr>
              <a:t>0      0     0</a:t>
            </a:r>
          </a:p>
        </p:txBody>
      </p:sp>
      <p:pic>
        <p:nvPicPr>
          <p:cNvPr id="21" name="Picture 5" descr="STATBAR"/>
          <p:cNvPicPr preferRelativeResize="0">
            <a:picLocks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791369"/>
            <a:ext cx="8551168" cy="46831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15779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64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64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64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64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64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2" dur="500"/>
                                        <p:tgtEl>
                                          <p:spTgt spid="164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64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164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7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7" dur="500"/>
                                        <p:tgtEl>
                                          <p:spTgt spid="164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62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648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648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19" grpId="0" animBg="1"/>
      <p:bldP spid="19" grpId="1" animBg="1"/>
      <p:bldP spid="164876" grpId="0" animBg="1"/>
      <p:bldP spid="164872" grpId="0"/>
      <p:bldP spid="164873" grpId="0"/>
      <p:bldP spid="164874" grpId="0"/>
      <p:bldP spid="164875" grpId="0"/>
      <p:bldP spid="164877" grpId="0" animBg="1"/>
      <p:bldP spid="164878" grpId="0" animBg="1"/>
      <p:bldP spid="164879" grpId="0" animBg="1"/>
      <p:bldP spid="16488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67" name="Group 11"/>
          <p:cNvGrpSpPr>
            <a:grpSpLocks/>
          </p:cNvGrpSpPr>
          <p:nvPr/>
        </p:nvGrpSpPr>
        <p:grpSpPr bwMode="auto">
          <a:xfrm>
            <a:off x="2362200" y="2362200"/>
            <a:ext cx="3090863" cy="2438400"/>
            <a:chOff x="1562" y="1776"/>
            <a:chExt cx="1947" cy="1536"/>
          </a:xfrm>
        </p:grpSpPr>
        <p:sp>
          <p:nvSpPr>
            <p:cNvPr id="19468" name="Oval 12"/>
            <p:cNvSpPr>
              <a:spLocks noChangeArrowheads="1"/>
            </p:cNvSpPr>
            <p:nvPr/>
          </p:nvSpPr>
          <p:spPr bwMode="auto">
            <a:xfrm>
              <a:off x="3072" y="2064"/>
              <a:ext cx="96" cy="96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9469" name="Oval 13"/>
            <p:cNvSpPr>
              <a:spLocks noChangeArrowheads="1"/>
            </p:cNvSpPr>
            <p:nvPr/>
          </p:nvSpPr>
          <p:spPr bwMode="auto">
            <a:xfrm>
              <a:off x="1968" y="3024"/>
              <a:ext cx="96" cy="96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9470" name="Oval 14"/>
            <p:cNvSpPr>
              <a:spLocks noChangeArrowheads="1"/>
            </p:cNvSpPr>
            <p:nvPr/>
          </p:nvSpPr>
          <p:spPr bwMode="auto">
            <a:xfrm>
              <a:off x="1920" y="2064"/>
              <a:ext cx="96" cy="96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9471" name="Oval 15"/>
            <p:cNvSpPr>
              <a:spLocks noChangeArrowheads="1"/>
            </p:cNvSpPr>
            <p:nvPr/>
          </p:nvSpPr>
          <p:spPr bwMode="auto">
            <a:xfrm>
              <a:off x="3024" y="3024"/>
              <a:ext cx="96" cy="96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  <p:graphicFrame>
          <p:nvGraphicFramePr>
            <p:cNvPr id="19472" name="Object 16"/>
            <p:cNvGraphicFramePr>
              <a:graphicFrameLocks noChangeAspect="1"/>
            </p:cNvGraphicFramePr>
            <p:nvPr/>
          </p:nvGraphicFramePr>
          <p:xfrm>
            <a:off x="1562" y="1776"/>
            <a:ext cx="307" cy="3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106" name="公式" r:id="rId3" imgW="177480" imgH="215640" progId="Equation.3">
                    <p:embed/>
                  </p:oleObj>
                </mc:Choice>
                <mc:Fallback>
                  <p:oleObj name="公式" r:id="rId3" imgW="177480" imgH="215640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62" y="1776"/>
                          <a:ext cx="307" cy="37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73" name="Object 17"/>
            <p:cNvGraphicFramePr>
              <a:graphicFrameLocks noChangeAspect="1"/>
            </p:cNvGraphicFramePr>
            <p:nvPr/>
          </p:nvGraphicFramePr>
          <p:xfrm>
            <a:off x="3144" y="1782"/>
            <a:ext cx="364" cy="4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107" name="公式" r:id="rId5" imgW="190440" imgH="215640" progId="Equation.3">
                    <p:embed/>
                  </p:oleObj>
                </mc:Choice>
                <mc:Fallback>
                  <p:oleObj name="公式" r:id="rId5" imgW="190440" imgH="215640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44" y="1782"/>
                          <a:ext cx="364" cy="42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74" name="Object 18"/>
            <p:cNvGraphicFramePr>
              <a:graphicFrameLocks noChangeAspect="1"/>
            </p:cNvGraphicFramePr>
            <p:nvPr/>
          </p:nvGraphicFramePr>
          <p:xfrm>
            <a:off x="1576" y="2928"/>
            <a:ext cx="322" cy="3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108" name="公式" r:id="rId7" imgW="190440" imgH="215640" progId="Equation.3">
                    <p:embed/>
                  </p:oleObj>
                </mc:Choice>
                <mc:Fallback>
                  <p:oleObj name="公式" r:id="rId7" imgW="190440" imgH="215640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76" y="2928"/>
                          <a:ext cx="322" cy="37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75" name="Object 19"/>
            <p:cNvGraphicFramePr>
              <a:graphicFrameLocks noChangeAspect="1"/>
            </p:cNvGraphicFramePr>
            <p:nvPr/>
          </p:nvGraphicFramePr>
          <p:xfrm>
            <a:off x="3195" y="2928"/>
            <a:ext cx="314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109" name="公式" r:id="rId9" imgW="190440" imgH="228600" progId="Equation.3">
                    <p:embed/>
                  </p:oleObj>
                </mc:Choice>
                <mc:Fallback>
                  <p:oleObj name="公式" r:id="rId9" imgW="190440" imgH="228600" progId="Equation.3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95" y="2928"/>
                          <a:ext cx="314" cy="38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9476" name="Line 20"/>
          <p:cNvSpPr>
            <a:spLocks noChangeShapeType="1"/>
          </p:cNvSpPr>
          <p:nvPr/>
        </p:nvSpPr>
        <p:spPr bwMode="auto">
          <a:xfrm>
            <a:off x="3081338" y="2895600"/>
            <a:ext cx="1676400" cy="0"/>
          </a:xfrm>
          <a:prstGeom prst="line">
            <a:avLst/>
          </a:prstGeom>
          <a:noFill/>
          <a:ln w="38100">
            <a:solidFill>
              <a:srgbClr val="00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77" name="Line 21"/>
          <p:cNvSpPr>
            <a:spLocks noChangeShapeType="1"/>
          </p:cNvSpPr>
          <p:nvPr/>
        </p:nvSpPr>
        <p:spPr bwMode="auto">
          <a:xfrm>
            <a:off x="4759325" y="2895600"/>
            <a:ext cx="0" cy="1447800"/>
          </a:xfrm>
          <a:prstGeom prst="line">
            <a:avLst/>
          </a:prstGeom>
          <a:noFill/>
          <a:ln w="38100">
            <a:solidFill>
              <a:srgbClr val="00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78" name="Line 22"/>
          <p:cNvSpPr>
            <a:spLocks noChangeShapeType="1"/>
          </p:cNvSpPr>
          <p:nvPr/>
        </p:nvSpPr>
        <p:spPr bwMode="auto">
          <a:xfrm flipH="1">
            <a:off x="3082925" y="2895600"/>
            <a:ext cx="1676400" cy="1524000"/>
          </a:xfrm>
          <a:prstGeom prst="line">
            <a:avLst/>
          </a:prstGeom>
          <a:noFill/>
          <a:ln w="38100">
            <a:solidFill>
              <a:srgbClr val="00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79" name="Text Box 23"/>
          <p:cNvSpPr txBox="1">
            <a:spLocks noChangeArrowheads="1"/>
          </p:cNvSpPr>
          <p:nvPr/>
        </p:nvSpPr>
        <p:spPr bwMode="auto">
          <a:xfrm>
            <a:off x="1905000" y="4876800"/>
            <a:ext cx="5548312" cy="523220"/>
          </a:xfrm>
          <a:prstGeom prst="rect">
            <a:avLst/>
          </a:prstGeom>
          <a:solidFill>
            <a:srgbClr val="CCFFFF"/>
          </a:solidFill>
          <a:ln w="25400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0033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有序结点对：结点对和次序有关。</a:t>
            </a:r>
          </a:p>
        </p:txBody>
      </p:sp>
      <p:sp>
        <p:nvSpPr>
          <p:cNvPr id="19484" name="Line 28"/>
          <p:cNvSpPr>
            <a:spLocks noChangeShapeType="1"/>
          </p:cNvSpPr>
          <p:nvPr/>
        </p:nvSpPr>
        <p:spPr bwMode="auto">
          <a:xfrm>
            <a:off x="5902325" y="2971800"/>
            <a:ext cx="952500" cy="0"/>
          </a:xfrm>
          <a:prstGeom prst="line">
            <a:avLst/>
          </a:prstGeom>
          <a:noFill/>
          <a:ln w="635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9485" name="AutoShape 29"/>
          <p:cNvSpPr>
            <a:spLocks noChangeArrowheads="1"/>
          </p:cNvSpPr>
          <p:nvPr/>
        </p:nvSpPr>
        <p:spPr bwMode="auto">
          <a:xfrm>
            <a:off x="7238999" y="2237987"/>
            <a:ext cx="2047875" cy="545813"/>
          </a:xfrm>
          <a:prstGeom prst="wedgeEllipseCallout">
            <a:avLst>
              <a:gd name="adj1" fmla="val -32726"/>
              <a:gd name="adj2" fmla="val 178783"/>
            </a:avLst>
          </a:prstGeom>
          <a:solidFill>
            <a:srgbClr val="00FF00"/>
          </a:solidFill>
          <a:ln w="22225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l"/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有向边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5380366" y="3072825"/>
                <a:ext cx="2198359" cy="584775"/>
              </a:xfrm>
              <a:prstGeom prst="rect">
                <a:avLst/>
              </a:prstGeom>
              <a:pattFill prst="pct60">
                <a:fgClr>
                  <a:schemeClr val="accent1">
                    <a:lumMod val="90000"/>
                  </a:schemeClr>
                </a:fgClr>
                <a:bgClr>
                  <a:schemeClr val="bg1"/>
                </a:bgClr>
              </a:patt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1" i="1" smtClean="0">
                          <a:latin typeface="Cambria Math"/>
                        </a:rPr>
                        <m:t>&lt;</m:t>
                      </m:r>
                      <m:sSub>
                        <m:sSubPr>
                          <m:ctrlPr>
                            <a:rPr lang="en-US" altLang="zh-CN" sz="3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1" i="1" smtClean="0">
                              <a:latin typeface="Cambria Math"/>
                            </a:rPr>
                            <m:t>𝒑</m:t>
                          </m:r>
                        </m:e>
                        <m:sub>
                          <m:r>
                            <a:rPr lang="en-US" altLang="zh-CN" sz="3200" b="1" i="1" smtClean="0"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altLang="zh-CN" sz="3200" b="1" i="1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altLang="zh-CN" sz="3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1" i="1" smtClean="0">
                              <a:latin typeface="Cambria Math"/>
                            </a:rPr>
                            <m:t>𝒑</m:t>
                          </m:r>
                        </m:e>
                        <m:sub>
                          <m:r>
                            <a:rPr lang="en-US" altLang="zh-CN" sz="3200" b="1" i="1" smtClean="0">
                              <a:latin typeface="Cambria Math"/>
                            </a:rPr>
                            <m:t>𝟐</m:t>
                          </m:r>
                        </m:sub>
                      </m:sSub>
                      <m:r>
                        <a:rPr lang="en-US" altLang="zh-CN" sz="3200" b="1" i="1" smtClean="0">
                          <a:latin typeface="Cambria Math"/>
                        </a:rPr>
                        <m:t>&gt;</m:t>
                      </m:r>
                    </m:oMath>
                  </m:oMathPara>
                </a14:m>
                <a:endParaRPr lang="zh-CN" altLang="en-US" sz="3200" b="1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0366" y="3072825"/>
                <a:ext cx="2198359" cy="584775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5586072" y="3821668"/>
                <a:ext cx="2198359" cy="584775"/>
              </a:xfrm>
              <a:prstGeom prst="rect">
                <a:avLst/>
              </a:prstGeom>
              <a:pattFill prst="pct5">
                <a:fgClr>
                  <a:srgbClr val="FF0066"/>
                </a:fgClr>
                <a:bgClr>
                  <a:schemeClr val="bg1"/>
                </a:bgClr>
              </a:patt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1" i="1" smtClean="0">
                          <a:latin typeface="Cambria Math"/>
                        </a:rPr>
                        <m:t>&lt;</m:t>
                      </m:r>
                      <m:sSub>
                        <m:sSubPr>
                          <m:ctrlPr>
                            <a:rPr lang="en-US" altLang="zh-CN" sz="3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1" i="1" smtClean="0">
                              <a:latin typeface="Cambria Math"/>
                            </a:rPr>
                            <m:t>𝒑</m:t>
                          </m:r>
                        </m:e>
                        <m:sub>
                          <m:r>
                            <a:rPr lang="en-US" altLang="zh-CN" sz="3200" b="1" i="1" smtClean="0">
                              <a:latin typeface="Cambria Math"/>
                            </a:rPr>
                            <m:t>𝟐</m:t>
                          </m:r>
                        </m:sub>
                      </m:sSub>
                      <m:r>
                        <a:rPr lang="en-US" altLang="zh-CN" sz="3200" b="1" i="1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altLang="zh-CN" sz="3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1" i="1" smtClean="0">
                              <a:latin typeface="Cambria Math"/>
                            </a:rPr>
                            <m:t>𝒑</m:t>
                          </m:r>
                        </m:e>
                        <m:sub>
                          <m:r>
                            <a:rPr lang="en-US" altLang="zh-CN" sz="3200" b="1" i="1" smtClean="0"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altLang="zh-CN" sz="3200" b="1" i="1" smtClean="0">
                          <a:latin typeface="Cambria Math"/>
                        </a:rPr>
                        <m:t>&gt;</m:t>
                      </m:r>
                    </m:oMath>
                  </m:oMathPara>
                </a14:m>
                <a:endParaRPr lang="zh-CN" altLang="en-US" sz="3200" b="1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6072" y="3821668"/>
                <a:ext cx="2198359" cy="584775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AutoShape 56"/>
          <p:cNvSpPr>
            <a:spLocks noChangeArrowheads="1"/>
          </p:cNvSpPr>
          <p:nvPr/>
        </p:nvSpPr>
        <p:spPr bwMode="auto">
          <a:xfrm>
            <a:off x="228600" y="3657600"/>
            <a:ext cx="1981200" cy="762000"/>
          </a:xfrm>
          <a:prstGeom prst="cloudCallout">
            <a:avLst>
              <a:gd name="adj1" fmla="val 93270"/>
              <a:gd name="adj2" fmla="val -25417"/>
            </a:avLst>
          </a:prstGeom>
          <a:solidFill>
            <a:schemeClr val="accent1">
              <a:lumMod val="90000"/>
            </a:schemeClr>
          </a:solidFill>
          <a:ln w="22225">
            <a:solidFill>
              <a:srgbClr val="800000"/>
            </a:solidFill>
            <a:round/>
            <a:headEnd/>
            <a:tailEnd/>
          </a:ln>
          <a:effectLst/>
          <a:extLst/>
        </p:spPr>
        <p:txBody>
          <a:bodyPr lIns="90000" tIns="46800" rIns="90000" bIns="46800" anchor="ctr"/>
          <a:lstStyle/>
          <a:p>
            <a:pPr algn="l"/>
            <a:r>
              <a:rPr lang="zh-CN" altLang="en-US" sz="2800" b="1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有向图</a:t>
            </a:r>
          </a:p>
        </p:txBody>
      </p:sp>
      <p:pic>
        <p:nvPicPr>
          <p:cNvPr id="25" name="Picture 5" descr="STATBAR"/>
          <p:cNvPicPr preferRelativeResize="0">
            <a:picLocks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791369"/>
            <a:ext cx="8551168" cy="46831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  <p:sp>
        <p:nvSpPr>
          <p:cNvPr id="26" name="Text Box 53"/>
          <p:cNvSpPr txBox="1">
            <a:spLocks noChangeArrowheads="1"/>
          </p:cNvSpPr>
          <p:nvPr/>
        </p:nvSpPr>
        <p:spPr bwMode="auto">
          <a:xfrm>
            <a:off x="304800" y="403225"/>
            <a:ext cx="1752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zh-CN" altLang="en-US" sz="20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抽象</a:t>
            </a:r>
            <a:r>
              <a:rPr lang="en-US" altLang="zh-CN" sz="20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-2</a:t>
            </a:r>
            <a:endParaRPr lang="zh-CN" altLang="en-US" sz="2000" b="1" dirty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200025" y="762000"/>
                <a:ext cx="8382000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50000"/>
                  </a:lnSpc>
                </a:pPr>
                <a:r>
                  <a:rPr lang="zh-CN" altLang="en-US" sz="2800" b="1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例</a:t>
                </a:r>
                <a:r>
                  <a:rPr lang="en-US" altLang="zh-CN" sz="2800" b="1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2 </a:t>
                </a:r>
                <a:r>
                  <a:rPr lang="zh-CN" altLang="en-US" sz="2800" b="1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有</a:t>
                </a:r>
                <a:r>
                  <a:rPr lang="en-US" altLang="zh-CN" sz="2800" b="1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4</a:t>
                </a:r>
                <a:r>
                  <a:rPr lang="zh-CN" altLang="en-US" sz="2800" b="1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个程序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1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800" b="1" i="1" smtClean="0">
                            <a:latin typeface="Cambria Math"/>
                            <a:ea typeface="华文楷体" panose="02010600040101010101" pitchFamily="2" charset="-122"/>
                          </a:rPr>
                          <m:t>𝒑</m:t>
                        </m:r>
                      </m:e>
                      <m:sub>
                        <m:r>
                          <a:rPr lang="en-US" altLang="zh-CN" sz="2800" b="1" i="1" smtClean="0">
                            <a:latin typeface="Cambria Math"/>
                            <a:ea typeface="华文楷体" panose="02010600040101010101" pitchFamily="2" charset="-122"/>
                          </a:rPr>
                          <m:t>𝟏</m:t>
                        </m:r>
                      </m:sub>
                    </m:sSub>
                    <m:r>
                      <a:rPr lang="en-US" altLang="zh-CN" sz="2800" b="1" i="1" smtClean="0">
                        <a:latin typeface="Cambria Math"/>
                        <a:ea typeface="华文楷体" panose="02010600040101010101" pitchFamily="2" charset="-122"/>
                      </a:rPr>
                      <m:t>,</m:t>
                    </m:r>
                    <m:sSub>
                      <m:sSubPr>
                        <m:ctrlPr>
                          <a:rPr lang="en-US" altLang="zh-CN" sz="2800" b="1" i="1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800" b="1" i="1" smtClean="0">
                            <a:latin typeface="Cambria Math"/>
                            <a:ea typeface="华文楷体" panose="02010600040101010101" pitchFamily="2" charset="-122"/>
                          </a:rPr>
                          <m:t>𝒑</m:t>
                        </m:r>
                      </m:e>
                      <m:sub>
                        <m:r>
                          <a:rPr lang="en-US" altLang="zh-CN" sz="2800" b="1" i="1" smtClean="0">
                            <a:latin typeface="Cambria Math"/>
                            <a:ea typeface="华文楷体" panose="02010600040101010101" pitchFamily="2" charset="-122"/>
                          </a:rPr>
                          <m:t>𝟐</m:t>
                        </m:r>
                      </m:sub>
                    </m:sSub>
                    <m:r>
                      <a:rPr lang="en-US" altLang="zh-CN" sz="2800" b="1" i="1">
                        <a:latin typeface="Cambria Math"/>
                        <a:ea typeface="华文楷体" panose="02010600040101010101" pitchFamily="2" charset="-122"/>
                      </a:rPr>
                      <m:t>,</m:t>
                    </m:r>
                    <m:r>
                      <a:rPr lang="en-US" altLang="zh-CN" sz="2800" b="1" i="1" smtClean="0">
                        <a:latin typeface="Cambria Math"/>
                        <a:ea typeface="Cambria Math"/>
                      </a:rPr>
                      <m:t>⋯,</m:t>
                    </m:r>
                    <m:sSub>
                      <m:sSubPr>
                        <m:ctrlPr>
                          <a:rPr lang="en-US" altLang="zh-CN" sz="2800" b="1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800" b="1" i="1" smtClean="0">
                            <a:latin typeface="Cambria Math"/>
                            <a:ea typeface="华文楷体" panose="02010600040101010101" pitchFamily="2" charset="-122"/>
                          </a:rPr>
                          <m:t>𝒑</m:t>
                        </m:r>
                      </m:e>
                      <m:sub>
                        <m:r>
                          <a:rPr lang="en-US" altLang="zh-CN" sz="2800" b="1" i="1" smtClean="0">
                            <a:latin typeface="Cambria Math"/>
                            <a:ea typeface="华文楷体" panose="02010600040101010101" pitchFamily="2" charset="-122"/>
                          </a:rPr>
                          <m:t>𝟒</m:t>
                        </m:r>
                      </m:sub>
                    </m:sSub>
                  </m:oMath>
                </a14:m>
                <a:r>
                  <a:rPr lang="zh-CN" altLang="en-US" sz="2800" b="1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，其中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1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800" b="1" i="1" smtClean="0">
                            <a:latin typeface="Cambria Math"/>
                            <a:ea typeface="华文楷体" panose="02010600040101010101" pitchFamily="2" charset="-122"/>
                          </a:rPr>
                          <m:t>𝒑</m:t>
                        </m:r>
                      </m:e>
                      <m:sub>
                        <m:r>
                          <a:rPr lang="en-US" altLang="zh-CN" sz="2800" b="1" i="1">
                            <a:latin typeface="Cambria Math"/>
                            <a:ea typeface="华文楷体" panose="02010600040101010101" pitchFamily="2" charset="-122"/>
                          </a:rPr>
                          <m:t>𝟏</m:t>
                        </m:r>
                      </m:sub>
                    </m:sSub>
                    <m:r>
                      <a:rPr lang="en-US" altLang="zh-CN" sz="2800" b="1" i="1" smtClean="0">
                        <a:latin typeface="Cambria Math"/>
                        <a:ea typeface="华文楷体" panose="02010600040101010101" pitchFamily="2" charset="-122"/>
                      </a:rPr>
                      <m:t> </m:t>
                    </m:r>
                  </m:oMath>
                </a14:m>
                <a:r>
                  <a:rPr lang="zh-CN" altLang="en-US" sz="2800" b="1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能调用与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1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800" b="1" i="1" smtClean="0">
                            <a:latin typeface="Cambria Math"/>
                            <a:ea typeface="华文楷体" panose="02010600040101010101" pitchFamily="2" charset="-122"/>
                          </a:rPr>
                          <m:t>𝒑</m:t>
                        </m:r>
                      </m:e>
                      <m:sub>
                        <m:r>
                          <a:rPr lang="en-US" altLang="zh-CN" sz="2800" b="1" i="1">
                            <a:latin typeface="Cambria Math"/>
                            <a:ea typeface="华文楷体" panose="02010600040101010101" pitchFamily="2" charset="-122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zh-CN" altLang="en-US" sz="2800" b="1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1" i="1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800" b="1" i="1" smtClean="0">
                            <a:latin typeface="Cambria Math"/>
                            <a:ea typeface="华文楷体" panose="02010600040101010101" pitchFamily="2" charset="-122"/>
                          </a:rPr>
                          <m:t>𝒑</m:t>
                        </m:r>
                      </m:e>
                      <m:sub>
                        <m:r>
                          <a:rPr lang="en-US" altLang="zh-CN" sz="2800" b="1" i="1" smtClean="0">
                            <a:latin typeface="Cambria Math"/>
                            <a:ea typeface="华文楷体" panose="02010600040101010101" pitchFamily="2" charset="-122"/>
                          </a:rPr>
                          <m:t>𝟐</m:t>
                        </m:r>
                      </m:sub>
                    </m:sSub>
                    <m:r>
                      <a:rPr lang="en-US" altLang="zh-CN" sz="2800" b="1" i="1" smtClean="0">
                        <a:latin typeface="Cambria Math"/>
                        <a:ea typeface="华文楷体" panose="02010600040101010101" pitchFamily="2" charset="-122"/>
                      </a:rPr>
                      <m:t> </m:t>
                    </m:r>
                  </m:oMath>
                </a14:m>
                <a:r>
                  <a:rPr lang="zh-CN" altLang="en-US" sz="2800" b="1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能调用与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1" i="1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800" b="1" i="1" smtClean="0">
                            <a:latin typeface="Cambria Math"/>
                            <a:ea typeface="华文楷体" panose="02010600040101010101" pitchFamily="2" charset="-122"/>
                          </a:rPr>
                          <m:t>𝒑</m:t>
                        </m:r>
                      </m:e>
                      <m:sub>
                        <m:r>
                          <a:rPr lang="en-US" altLang="zh-CN" sz="2800" b="1" i="1" smtClean="0">
                            <a:latin typeface="Cambria Math"/>
                            <a:ea typeface="华文楷体" panose="02010600040101010101" pitchFamily="2" charset="-122"/>
                          </a:rPr>
                          <m:t>𝟒</m:t>
                        </m:r>
                      </m:sub>
                    </m:sSub>
                  </m:oMath>
                </a14:m>
                <a:r>
                  <a:rPr lang="zh-CN" altLang="en-US" sz="2800" b="1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1" i="1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800" b="1" i="1" smtClean="0">
                            <a:latin typeface="Cambria Math"/>
                            <a:ea typeface="华文楷体" panose="02010600040101010101" pitchFamily="2" charset="-122"/>
                          </a:rPr>
                          <m:t>𝒑</m:t>
                        </m:r>
                      </m:e>
                      <m:sub>
                        <m:r>
                          <a:rPr lang="en-US" altLang="zh-CN" sz="2800" b="1" i="1">
                            <a:latin typeface="Cambria Math"/>
                            <a:ea typeface="华文楷体" panose="02010600040101010101" pitchFamily="2" charset="-122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zh-CN" altLang="en-US" sz="2800" b="1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能调用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1" i="1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800" b="1" i="1" smtClean="0">
                            <a:latin typeface="Cambria Math"/>
                            <a:ea typeface="华文楷体" panose="02010600040101010101" pitchFamily="2" charset="-122"/>
                          </a:rPr>
                          <m:t>𝒑</m:t>
                        </m:r>
                      </m:e>
                      <m:sub>
                        <m:r>
                          <a:rPr lang="en-US" altLang="zh-CN" sz="2800" b="1" i="1" smtClean="0">
                            <a:latin typeface="Cambria Math"/>
                            <a:ea typeface="华文楷体" panose="02010600040101010101" pitchFamily="2" charset="-122"/>
                          </a:rPr>
                          <m:t>𝟑</m:t>
                        </m:r>
                      </m:sub>
                    </m:sSub>
                    <m:r>
                      <a:rPr lang="en-US" altLang="zh-CN" sz="2800" b="1" i="1" smtClean="0">
                        <a:latin typeface="Cambria Math"/>
                        <a:ea typeface="华文楷体" panose="02010600040101010101" pitchFamily="2" charset="-122"/>
                      </a:rPr>
                      <m:t> </m:t>
                    </m:r>
                  </m:oMath>
                </a14:m>
                <a:r>
                  <a:rPr lang="zh-CN" altLang="en-US" sz="2800" b="1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，请将此事实用图的方法表示。</a:t>
                </a: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025" y="762000"/>
                <a:ext cx="8382000" cy="2031325"/>
              </a:xfrm>
              <a:prstGeom prst="rect">
                <a:avLst/>
              </a:prstGeom>
              <a:blipFill rotWithShape="1">
                <a:blip r:embed="rId14"/>
                <a:stretch>
                  <a:fillRect l="-1527" r="-727" b="-45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9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9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9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8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6" dur="2000" fill="hold"/>
                                        <p:tgtEl>
                                          <p:spTgt spid="1947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19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9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94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94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76" grpId="0" animBg="1"/>
      <p:bldP spid="19476" grpId="1" animBg="1"/>
      <p:bldP spid="19477" grpId="0" animBg="1"/>
      <p:bldP spid="19478" grpId="0" animBg="1"/>
      <p:bldP spid="19479" grpId="0" animBg="1"/>
      <p:bldP spid="19484" grpId="0" animBg="1"/>
      <p:bldP spid="19485" grpId="0" animBg="1"/>
      <p:bldP spid="2" grpId="0" animBg="1"/>
      <p:bldP spid="23" grpId="0" animBg="1"/>
      <p:bldP spid="23" grpId="1" animBg="1"/>
      <p:bldP spid="24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21" name="Text Box 5"/>
          <p:cNvSpPr txBox="1">
            <a:spLocks noChangeArrowheads="1"/>
          </p:cNvSpPr>
          <p:nvPr/>
        </p:nvSpPr>
        <p:spPr bwMode="auto">
          <a:xfrm>
            <a:off x="0" y="403225"/>
            <a:ext cx="3216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20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关联矩阵</a:t>
            </a:r>
            <a:r>
              <a:rPr lang="en-US" altLang="zh-CN" sz="20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-</a:t>
            </a:r>
            <a:r>
              <a:rPr lang="zh-CN" altLang="en-US" sz="20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有向图</a:t>
            </a:r>
          </a:p>
        </p:txBody>
      </p:sp>
      <p:sp>
        <p:nvSpPr>
          <p:cNvPr id="162822" name="Text Box 6"/>
          <p:cNvSpPr txBox="1">
            <a:spLocks noChangeArrowheads="1"/>
          </p:cNvSpPr>
          <p:nvPr/>
        </p:nvSpPr>
        <p:spPr bwMode="auto">
          <a:xfrm>
            <a:off x="381000" y="1150999"/>
            <a:ext cx="5845168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对于无自环的有向图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D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，其关联矩阵</a:t>
            </a:r>
          </a:p>
        </p:txBody>
      </p:sp>
      <p:graphicFrame>
        <p:nvGraphicFramePr>
          <p:cNvPr id="162823" name="Object 7"/>
          <p:cNvGraphicFramePr>
            <a:graphicFrameLocks noChangeAspect="1"/>
          </p:cNvGraphicFramePr>
          <p:nvPr/>
        </p:nvGraphicFramePr>
        <p:xfrm>
          <a:off x="6127750" y="1081088"/>
          <a:ext cx="2222500" cy="595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556" name="公式" r:id="rId3" imgW="888840" imgH="241200" progId="Equation.3">
                  <p:embed/>
                </p:oleObj>
              </mc:Choice>
              <mc:Fallback>
                <p:oleObj name="公式" r:id="rId3" imgW="88884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7750" y="1081088"/>
                        <a:ext cx="2222500" cy="5953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2826" name="Rectangle 10"/>
          <p:cNvSpPr>
            <a:spLocks noChangeArrowheads="1"/>
          </p:cNvSpPr>
          <p:nvPr/>
        </p:nvSpPr>
        <p:spPr bwMode="auto">
          <a:xfrm>
            <a:off x="0" y="30718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62825" name="Object 9"/>
          <p:cNvGraphicFramePr>
            <a:graphicFrameLocks noChangeAspect="1"/>
          </p:cNvGraphicFramePr>
          <p:nvPr/>
        </p:nvGraphicFramePr>
        <p:xfrm>
          <a:off x="2133600" y="2109788"/>
          <a:ext cx="4191000" cy="186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557" name="公式" r:id="rId5" imgW="1612900" imgH="711200" progId="Equation.3">
                  <p:embed/>
                </p:oleObj>
              </mc:Choice>
              <mc:Fallback>
                <p:oleObj name="公式" r:id="rId5" imgW="1612900" imgH="71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2109788"/>
                        <a:ext cx="4191000" cy="1860550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 w="952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2827" name="Line 11"/>
          <p:cNvSpPr>
            <a:spLocks noChangeShapeType="1"/>
          </p:cNvSpPr>
          <p:nvPr/>
        </p:nvSpPr>
        <p:spPr bwMode="auto">
          <a:xfrm>
            <a:off x="3429000" y="2667000"/>
            <a:ext cx="2819400" cy="0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62828" name="Line 12"/>
          <p:cNvSpPr>
            <a:spLocks noChangeShapeType="1"/>
          </p:cNvSpPr>
          <p:nvPr/>
        </p:nvSpPr>
        <p:spPr bwMode="auto">
          <a:xfrm>
            <a:off x="3352800" y="3352800"/>
            <a:ext cx="2895600" cy="0"/>
          </a:xfrm>
          <a:prstGeom prst="line">
            <a:avLst/>
          </a:prstGeom>
          <a:noFill/>
          <a:ln w="635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pic>
        <p:nvPicPr>
          <p:cNvPr id="11" name="Picture 5" descr="STATBAR"/>
          <p:cNvPicPr preferRelativeResize="0">
            <a:picLocks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791369"/>
            <a:ext cx="8551168" cy="46831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34202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2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62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162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827" grpId="0" animBg="1"/>
      <p:bldP spid="162828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 5"/>
          <p:cNvSpPr>
            <a:spLocks noChangeArrowheads="1"/>
          </p:cNvSpPr>
          <p:nvPr/>
        </p:nvSpPr>
        <p:spPr bwMode="auto">
          <a:xfrm>
            <a:off x="5334000" y="3001962"/>
            <a:ext cx="2438400" cy="503238"/>
          </a:xfrm>
          <a:prstGeom prst="ellipse">
            <a:avLst/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5400000" scaled="0"/>
          </a:gradFill>
          <a:ln w="222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19" name="Oval 5"/>
          <p:cNvSpPr>
            <a:spLocks noChangeArrowheads="1"/>
          </p:cNvSpPr>
          <p:nvPr/>
        </p:nvSpPr>
        <p:spPr bwMode="auto">
          <a:xfrm>
            <a:off x="6629400" y="1066800"/>
            <a:ext cx="762000" cy="2362200"/>
          </a:xfrm>
          <a:prstGeom prst="ellipse">
            <a:avLst/>
          </a:prstGeom>
          <a:solidFill>
            <a:srgbClr val="FFFF00"/>
          </a:solidFill>
          <a:ln w="222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18" name="Oval 5"/>
          <p:cNvSpPr>
            <a:spLocks noChangeArrowheads="1"/>
          </p:cNvSpPr>
          <p:nvPr/>
        </p:nvSpPr>
        <p:spPr bwMode="auto">
          <a:xfrm>
            <a:off x="5105400" y="1524000"/>
            <a:ext cx="2438400" cy="503238"/>
          </a:xfrm>
          <a:prstGeom prst="ellipse">
            <a:avLst/>
          </a:prstGeom>
          <a:solidFill>
            <a:srgbClr val="FFFF00"/>
          </a:solidFill>
          <a:ln w="222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163845" name="Text Box 5"/>
          <p:cNvSpPr txBox="1">
            <a:spLocks noChangeArrowheads="1"/>
          </p:cNvSpPr>
          <p:nvPr/>
        </p:nvSpPr>
        <p:spPr bwMode="auto">
          <a:xfrm>
            <a:off x="0" y="403225"/>
            <a:ext cx="3216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20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关联矩阵</a:t>
            </a:r>
            <a:r>
              <a:rPr lang="en-US" altLang="zh-CN" sz="20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-</a:t>
            </a:r>
            <a:r>
              <a:rPr lang="zh-CN" altLang="en-US" sz="20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有向图练习</a:t>
            </a:r>
          </a:p>
        </p:txBody>
      </p:sp>
      <p:graphicFrame>
        <p:nvGraphicFramePr>
          <p:cNvPr id="163846" name="Object 6"/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518388809"/>
              </p:ext>
            </p:extLst>
          </p:nvPr>
        </p:nvGraphicFramePr>
        <p:xfrm>
          <a:off x="228600" y="1055189"/>
          <a:ext cx="3505200" cy="32882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3601" name="Visio" r:id="rId3" imgW="1993484" imgH="1870643" progId="Visio.Drawing.11">
                  <p:embed/>
                </p:oleObj>
              </mc:Choice>
              <mc:Fallback>
                <p:oleObj name="Visio" r:id="rId3" imgW="1993484" imgH="1870643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1055189"/>
                        <a:ext cx="3505200" cy="3288211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48" name="Object 8"/>
          <p:cNvGraphicFramePr>
            <a:graphicFrameLocks noGrp="1" noChangeAspect="1"/>
          </p:cNvGraphicFramePr>
          <p:nvPr>
            <p:ph sz="half" idx="2"/>
          </p:nvPr>
        </p:nvGraphicFramePr>
        <p:xfrm>
          <a:off x="4816475" y="1066800"/>
          <a:ext cx="2557463" cy="2390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3602" name="公式" r:id="rId5" imgW="977760" imgH="914400" progId="Equation.3">
                  <p:embed/>
                </p:oleObj>
              </mc:Choice>
              <mc:Fallback>
                <p:oleObj name="公式" r:id="rId5" imgW="97776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16475" y="1066800"/>
                        <a:ext cx="2557463" cy="2390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51" name="Text Box 11"/>
          <p:cNvSpPr txBox="1">
            <a:spLocks noChangeArrowheads="1"/>
          </p:cNvSpPr>
          <p:nvPr/>
        </p:nvSpPr>
        <p:spPr bwMode="auto">
          <a:xfrm>
            <a:off x="5526194" y="1066800"/>
            <a:ext cx="1720641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 dirty="0">
                <a:latin typeface="Times New Roman" pitchFamily="18" charset="0"/>
                <a:cs typeface="Times New Roman" pitchFamily="18" charset="0"/>
              </a:rPr>
              <a:t>   1   1   0</a:t>
            </a:r>
          </a:p>
        </p:txBody>
      </p:sp>
      <p:sp>
        <p:nvSpPr>
          <p:cNvPr id="163852" name="Text Box 12"/>
          <p:cNvSpPr txBox="1">
            <a:spLocks noChangeArrowheads="1"/>
          </p:cNvSpPr>
          <p:nvPr/>
        </p:nvSpPr>
        <p:spPr bwMode="auto">
          <a:xfrm>
            <a:off x="5646083" y="1465263"/>
            <a:ext cx="1549120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 dirty="0">
                <a:latin typeface="Times New Roman" pitchFamily="18" charset="0"/>
                <a:cs typeface="Times New Roman" pitchFamily="18" charset="0"/>
              </a:rPr>
              <a:t> -1  0   1</a:t>
            </a:r>
          </a:p>
        </p:txBody>
      </p:sp>
      <p:sp>
        <p:nvSpPr>
          <p:cNvPr id="163853" name="Text Box 13"/>
          <p:cNvSpPr txBox="1">
            <a:spLocks noChangeArrowheads="1"/>
          </p:cNvSpPr>
          <p:nvPr/>
        </p:nvSpPr>
        <p:spPr bwMode="auto">
          <a:xfrm>
            <a:off x="5593797" y="1922463"/>
            <a:ext cx="1856895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 dirty="0">
                <a:latin typeface="Times New Roman" pitchFamily="18" charset="0"/>
                <a:cs typeface="Times New Roman" pitchFamily="18" charset="0"/>
              </a:rPr>
              <a:t> 0    0   -1 </a:t>
            </a:r>
          </a:p>
        </p:txBody>
      </p:sp>
      <p:sp>
        <p:nvSpPr>
          <p:cNvPr id="163854" name="Text Box 14"/>
          <p:cNvSpPr txBox="1">
            <a:spLocks noChangeArrowheads="1"/>
          </p:cNvSpPr>
          <p:nvPr/>
        </p:nvSpPr>
        <p:spPr bwMode="auto">
          <a:xfrm>
            <a:off x="5773084" y="2379663"/>
            <a:ext cx="1549119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 dirty="0">
                <a:latin typeface="Times New Roman" pitchFamily="18" charset="0"/>
                <a:cs typeface="Times New Roman" pitchFamily="18" charset="0"/>
              </a:rPr>
              <a:t>0   -1   0</a:t>
            </a:r>
          </a:p>
        </p:txBody>
      </p:sp>
      <p:sp>
        <p:nvSpPr>
          <p:cNvPr id="163855" name="Text Box 15"/>
          <p:cNvSpPr txBox="1">
            <a:spLocks noChangeArrowheads="1"/>
          </p:cNvSpPr>
          <p:nvPr/>
        </p:nvSpPr>
        <p:spPr bwMode="auto">
          <a:xfrm>
            <a:off x="3725862" y="3522663"/>
            <a:ext cx="5389563" cy="541338"/>
          </a:xfrm>
          <a:prstGeom prst="rect">
            <a:avLst/>
          </a:prstGeom>
          <a:solidFill>
            <a:srgbClr val="CCFFCC"/>
          </a:solidFill>
          <a:ln w="22225" algn="ctr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2800" b="1">
                <a:latin typeface="华文楷体" panose="02010600040101010101" pitchFamily="2" charset="-122"/>
                <a:ea typeface="华文楷体" panose="02010600040101010101" pitchFamily="2" charset="-122"/>
              </a:rPr>
              <a:t>1) </a:t>
            </a:r>
            <a:r>
              <a:rPr lang="zh-CN" altLang="en-US" sz="2800" b="1">
                <a:latin typeface="华文楷体" panose="02010600040101010101" pitchFamily="2" charset="-122"/>
                <a:ea typeface="华文楷体" panose="02010600040101010101" pitchFamily="2" charset="-122"/>
              </a:rPr>
              <a:t>关联矩阵中每列元素之和为</a:t>
            </a:r>
            <a:r>
              <a:rPr lang="en-US" altLang="zh-CN" sz="2800" b="1">
                <a:latin typeface="华文楷体" panose="02010600040101010101" pitchFamily="2" charset="-122"/>
                <a:ea typeface="华文楷体" panose="02010600040101010101" pitchFamily="2" charset="-122"/>
              </a:rPr>
              <a:t>0</a:t>
            </a:r>
            <a:r>
              <a:rPr lang="zh-CN" altLang="en-US" sz="2800" b="1">
                <a:latin typeface="华文楷体" panose="02010600040101010101" pitchFamily="2" charset="-122"/>
                <a:ea typeface="华文楷体" panose="02010600040101010101" pitchFamily="2" charset="-122"/>
              </a:rPr>
              <a:t>；</a:t>
            </a:r>
          </a:p>
        </p:txBody>
      </p:sp>
      <p:sp>
        <p:nvSpPr>
          <p:cNvPr id="163856" name="Text Box 16"/>
          <p:cNvSpPr txBox="1">
            <a:spLocks noChangeArrowheads="1"/>
          </p:cNvSpPr>
          <p:nvPr/>
        </p:nvSpPr>
        <p:spPr bwMode="auto">
          <a:xfrm>
            <a:off x="3851869" y="4273888"/>
            <a:ext cx="5292131" cy="1212512"/>
          </a:xfrm>
          <a:prstGeom prst="rect">
            <a:avLst/>
          </a:prstGeom>
          <a:solidFill>
            <a:srgbClr val="CCFFCC"/>
          </a:solidFill>
          <a:ln w="22225" algn="ctr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>
              <a:lnSpc>
                <a:spcPct val="135000"/>
              </a:lnSpc>
            </a:pPr>
            <a:r>
              <a:rPr lang="en-US" altLang="zh-CN" sz="2800" b="1">
                <a:latin typeface="华文楷体" panose="02010600040101010101" pitchFamily="2" charset="-122"/>
                <a:ea typeface="华文楷体" panose="02010600040101010101" pitchFamily="2" charset="-122"/>
              </a:rPr>
              <a:t>2)</a:t>
            </a:r>
            <a:r>
              <a:rPr lang="zh-CN" altLang="en-US" sz="2800" b="1">
                <a:latin typeface="华文楷体" panose="02010600040101010101" pitchFamily="2" charset="-122"/>
                <a:ea typeface="华文楷体" panose="02010600040101010101" pitchFamily="2" charset="-122"/>
              </a:rPr>
              <a:t>每行中</a:t>
            </a:r>
            <a:r>
              <a:rPr lang="en-US" altLang="zh-CN" sz="2800" b="1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sz="2800" b="1">
                <a:latin typeface="华文楷体" panose="02010600040101010101" pitchFamily="2" charset="-122"/>
                <a:ea typeface="华文楷体" panose="02010600040101010101" pitchFamily="2" charset="-122"/>
              </a:rPr>
              <a:t>的个数为该点的出度，</a:t>
            </a:r>
          </a:p>
          <a:p>
            <a:pPr algn="l">
              <a:lnSpc>
                <a:spcPct val="135000"/>
              </a:lnSpc>
            </a:pPr>
            <a:r>
              <a:rPr lang="zh-CN" altLang="en-US" sz="2800" b="1">
                <a:latin typeface="华文楷体" panose="02010600040101010101" pitchFamily="2" charset="-122"/>
                <a:ea typeface="华文楷体" panose="02010600040101010101" pitchFamily="2" charset="-122"/>
              </a:rPr>
              <a:t>   </a:t>
            </a:r>
            <a:r>
              <a:rPr lang="en-US" altLang="zh-CN" sz="2800" b="1">
                <a:latin typeface="华文楷体" panose="02010600040101010101" pitchFamily="2" charset="-122"/>
                <a:ea typeface="华文楷体" panose="02010600040101010101" pitchFamily="2" charset="-122"/>
              </a:rPr>
              <a:t>-1</a:t>
            </a:r>
            <a:r>
              <a:rPr lang="zh-CN" altLang="en-US" sz="2800" b="1">
                <a:latin typeface="华文楷体" panose="02010600040101010101" pitchFamily="2" charset="-122"/>
                <a:ea typeface="华文楷体" panose="02010600040101010101" pitchFamily="2" charset="-122"/>
              </a:rPr>
              <a:t>的个数即为该点的入度</a:t>
            </a:r>
          </a:p>
        </p:txBody>
      </p:sp>
      <p:sp>
        <p:nvSpPr>
          <p:cNvPr id="163857" name="Text Box 17"/>
          <p:cNvSpPr txBox="1">
            <a:spLocks noChangeArrowheads="1"/>
          </p:cNvSpPr>
          <p:nvPr/>
        </p:nvSpPr>
        <p:spPr bwMode="auto">
          <a:xfrm>
            <a:off x="2714625" y="5638800"/>
            <a:ext cx="6429375" cy="541338"/>
          </a:xfrm>
          <a:prstGeom prst="rect">
            <a:avLst/>
          </a:prstGeom>
          <a:solidFill>
            <a:srgbClr val="CCFFCC"/>
          </a:solidFill>
          <a:ln w="22225" algn="ctr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 b="1">
                <a:latin typeface="华文楷体" panose="02010600040101010101" pitchFamily="2" charset="-122"/>
                <a:ea typeface="华文楷体" panose="02010600040101010101" pitchFamily="2" charset="-122"/>
              </a:rPr>
              <a:t>3)</a:t>
            </a:r>
            <a:r>
              <a:rPr lang="zh-CN" altLang="en-US" sz="2800" b="1">
                <a:latin typeface="华文楷体" panose="02010600040101010101" pitchFamily="2" charset="-122"/>
                <a:ea typeface="华文楷体" panose="02010600040101010101" pitchFamily="2" charset="-122"/>
              </a:rPr>
              <a:t>一行元素全为</a:t>
            </a:r>
            <a:r>
              <a:rPr lang="en-US" altLang="zh-CN" sz="2800" b="1">
                <a:latin typeface="华文楷体" panose="02010600040101010101" pitchFamily="2" charset="-122"/>
                <a:ea typeface="华文楷体" panose="02010600040101010101" pitchFamily="2" charset="-122"/>
              </a:rPr>
              <a:t>0</a:t>
            </a:r>
            <a:r>
              <a:rPr lang="zh-CN" altLang="en-US" sz="2800" b="1">
                <a:latin typeface="华文楷体" panose="02010600040101010101" pitchFamily="2" charset="-122"/>
                <a:ea typeface="华文楷体" panose="02010600040101010101" pitchFamily="2" charset="-122"/>
              </a:rPr>
              <a:t>，对应的顶点为孤立点</a:t>
            </a:r>
          </a:p>
        </p:txBody>
      </p:sp>
      <p:sp>
        <p:nvSpPr>
          <p:cNvPr id="163858" name="Oval 18"/>
          <p:cNvSpPr>
            <a:spLocks noChangeArrowheads="1"/>
          </p:cNvSpPr>
          <p:nvPr/>
        </p:nvSpPr>
        <p:spPr bwMode="auto">
          <a:xfrm>
            <a:off x="2133600" y="2286000"/>
            <a:ext cx="152400" cy="152400"/>
          </a:xfrm>
          <a:prstGeom prst="ellipse">
            <a:avLst/>
          </a:prstGeom>
          <a:solidFill>
            <a:srgbClr val="00FF00"/>
          </a:solidFill>
          <a:ln w="22225" algn="ctr">
            <a:solidFill>
              <a:srgbClr val="FF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zh-CN"/>
          </a:p>
        </p:txBody>
      </p:sp>
      <p:graphicFrame>
        <p:nvGraphicFramePr>
          <p:cNvPr id="163859" name="Object 19"/>
          <p:cNvGraphicFramePr>
            <a:graphicFrameLocks noChangeAspect="1"/>
          </p:cNvGraphicFramePr>
          <p:nvPr/>
        </p:nvGraphicFramePr>
        <p:xfrm>
          <a:off x="2362200" y="2209800"/>
          <a:ext cx="161925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3603" name="公式" r:id="rId7" imgW="165028" imgH="228501" progId="Equation.3">
                  <p:embed/>
                </p:oleObj>
              </mc:Choice>
              <mc:Fallback>
                <p:oleObj name="公式" r:id="rId7" imgW="165028" imgH="2285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2209800"/>
                        <a:ext cx="161925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60" name="Text Box 20"/>
          <p:cNvSpPr txBox="1">
            <a:spLocks noChangeArrowheads="1"/>
          </p:cNvSpPr>
          <p:nvPr/>
        </p:nvSpPr>
        <p:spPr bwMode="auto">
          <a:xfrm>
            <a:off x="5661130" y="2943225"/>
            <a:ext cx="1720641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 dirty="0">
                <a:latin typeface="Times New Roman" pitchFamily="18" charset="0"/>
                <a:cs typeface="Times New Roman" pitchFamily="18" charset="0"/>
              </a:rPr>
              <a:t> 0    0   0 </a:t>
            </a:r>
          </a:p>
        </p:txBody>
      </p:sp>
      <p:pic>
        <p:nvPicPr>
          <p:cNvPr id="21" name="Picture 5" descr="STATBAR"/>
          <p:cNvPicPr preferRelativeResize="0">
            <a:picLocks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791369"/>
            <a:ext cx="8551168" cy="46831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7063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63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63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163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2" dur="2000"/>
                                        <p:tgtEl>
                                          <p:spTgt spid="163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63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2" dur="2000"/>
                                        <p:tgtEl>
                                          <p:spTgt spid="163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7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163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51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6" dur="500"/>
                                        <p:tgtEl>
                                          <p:spTgt spid="163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61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638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638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19" grpId="0" animBg="1"/>
      <p:bldP spid="19" grpId="1" animBg="1"/>
      <p:bldP spid="18" grpId="0" animBg="1"/>
      <p:bldP spid="163851" grpId="0"/>
      <p:bldP spid="163852" grpId="0"/>
      <p:bldP spid="163853" grpId="0"/>
      <p:bldP spid="163854" grpId="0"/>
      <p:bldP spid="163855" grpId="0" animBg="1"/>
      <p:bldP spid="163856" grpId="0" animBg="1"/>
      <p:bldP spid="163857" grpId="0" animBg="1"/>
      <p:bldP spid="163860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7" name="Rectangle 7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87049" name="Rectangle 9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87052" name="Rectangle 12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87056" name="Rectangle 16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87058" name="Rectangle 18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87061" name="AutoShape 21"/>
          <p:cNvSpPr>
            <a:spLocks noChangeArrowheads="1"/>
          </p:cNvSpPr>
          <p:nvPr/>
        </p:nvSpPr>
        <p:spPr bwMode="auto">
          <a:xfrm>
            <a:off x="381000" y="1066800"/>
            <a:ext cx="2209800" cy="762000"/>
          </a:xfrm>
          <a:prstGeom prst="wedgeRectCallout">
            <a:avLst>
              <a:gd name="adj1" fmla="val -52370"/>
              <a:gd name="adj2" fmla="val 30000"/>
            </a:avLst>
          </a:prstGeom>
          <a:solidFill>
            <a:srgbClr val="CCFFFF"/>
          </a:solidFill>
          <a:ln w="222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连通矩阵</a:t>
            </a:r>
          </a:p>
        </p:txBody>
      </p:sp>
      <p:sp>
        <p:nvSpPr>
          <p:cNvPr id="87063" name="Text Box 23"/>
          <p:cNvSpPr txBox="1">
            <a:spLocks noChangeArrowheads="1"/>
          </p:cNvSpPr>
          <p:nvPr/>
        </p:nvSpPr>
        <p:spPr bwMode="auto">
          <a:xfrm>
            <a:off x="0" y="403225"/>
            <a:ext cx="3216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2000" b="1" dirty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  <a:cs typeface="Times New Roman" pitchFamily="18" charset="0"/>
              </a:rPr>
              <a:t>可达矩阵</a:t>
            </a:r>
          </a:p>
        </p:txBody>
      </p:sp>
      <p:sp>
        <p:nvSpPr>
          <p:cNvPr id="87065" name="Text Box 25"/>
          <p:cNvSpPr txBox="1">
            <a:spLocks noChangeArrowheads="1"/>
          </p:cNvSpPr>
          <p:nvPr/>
        </p:nvSpPr>
        <p:spPr bwMode="auto">
          <a:xfrm>
            <a:off x="762000" y="2286000"/>
            <a:ext cx="7467600" cy="586957"/>
          </a:xfrm>
          <a:prstGeom prst="rect">
            <a:avLst/>
          </a:prstGeom>
          <a:solidFill>
            <a:srgbClr val="FFFF00"/>
          </a:solidFill>
          <a:ln w="22225" algn="ctr">
            <a:solidFill>
              <a:srgbClr val="800000"/>
            </a:solidFill>
            <a:miter lim="800000"/>
            <a:headEnd/>
            <a:tailEnd/>
          </a:ln>
          <a:effectLst/>
          <a:extLst/>
        </p:spPr>
        <p:txBody>
          <a:bodyPr lIns="90000" tIns="46800" rIns="90000" bIns="46800">
            <a:spAutoFit/>
          </a:bodyPr>
          <a:lstStyle/>
          <a:p>
            <a:pPr algn="l"/>
            <a:r>
              <a:rPr lang="zh-CN" altLang="en-US" sz="32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对无向图</a:t>
            </a:r>
            <a:r>
              <a:rPr lang="en-US" altLang="zh-CN" sz="32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G, n</a:t>
            </a:r>
            <a:r>
              <a:rPr lang="zh-CN" altLang="en-US" sz="32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阶方阵</a:t>
            </a:r>
            <a:r>
              <a:rPr lang="en-US" altLang="zh-CN" sz="32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C</a:t>
            </a:r>
            <a:r>
              <a:rPr lang="zh-CN" altLang="en-US" sz="32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称为</a:t>
            </a:r>
            <a:r>
              <a:rPr lang="en-US" altLang="zh-CN" sz="32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G</a:t>
            </a:r>
            <a:r>
              <a:rPr lang="zh-CN" altLang="en-US" sz="32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的连通矩阵</a:t>
            </a:r>
          </a:p>
        </p:txBody>
      </p:sp>
      <p:sp>
        <p:nvSpPr>
          <p:cNvPr id="87067" name="Rectangle 27"/>
          <p:cNvSpPr>
            <a:spLocks noChangeArrowheads="1"/>
          </p:cNvSpPr>
          <p:nvPr/>
        </p:nvSpPr>
        <p:spPr bwMode="auto">
          <a:xfrm>
            <a:off x="0" y="31861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87066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7386180"/>
              </p:ext>
            </p:extLst>
          </p:nvPr>
        </p:nvGraphicFramePr>
        <p:xfrm>
          <a:off x="2133600" y="3375025"/>
          <a:ext cx="4038600" cy="1196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583" name="公式" r:id="rId3" imgW="1637589" imgH="482391" progId="Equation.3">
                  <p:embed/>
                </p:oleObj>
              </mc:Choice>
              <mc:Fallback>
                <p:oleObj name="公式" r:id="rId3" imgW="1637589" imgH="48239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3375025"/>
                        <a:ext cx="4038600" cy="1196975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7068" name="Line 28"/>
          <p:cNvSpPr>
            <a:spLocks noChangeShapeType="1"/>
          </p:cNvSpPr>
          <p:nvPr/>
        </p:nvSpPr>
        <p:spPr bwMode="auto">
          <a:xfrm>
            <a:off x="3733800" y="3962400"/>
            <a:ext cx="2514600" cy="0"/>
          </a:xfrm>
          <a:prstGeom prst="line">
            <a:avLst/>
          </a:prstGeom>
          <a:noFill/>
          <a:ln w="44450">
            <a:solidFill>
              <a:srgbClr val="8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87069" name="Text Box 29"/>
          <p:cNvSpPr txBox="1">
            <a:spLocks noChangeArrowheads="1"/>
          </p:cNvSpPr>
          <p:nvPr/>
        </p:nvSpPr>
        <p:spPr bwMode="auto">
          <a:xfrm>
            <a:off x="762000" y="4868863"/>
            <a:ext cx="7467600" cy="586957"/>
          </a:xfrm>
          <a:prstGeom prst="rect">
            <a:avLst/>
          </a:prstGeom>
          <a:solidFill>
            <a:srgbClr val="CCFFCC"/>
          </a:solidFill>
          <a:ln w="22225" algn="ctr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/>
            <a:r>
              <a:rPr lang="zh-CN" altLang="en-US" sz="32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对有向图</a:t>
            </a:r>
            <a:r>
              <a:rPr lang="en-US" altLang="zh-CN" sz="32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D, n</a:t>
            </a:r>
            <a:r>
              <a:rPr lang="zh-CN" altLang="en-US" sz="32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阶方阵</a:t>
            </a:r>
            <a:r>
              <a:rPr lang="en-US" altLang="zh-CN" sz="32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C</a:t>
            </a:r>
            <a:r>
              <a:rPr lang="zh-CN" altLang="en-US" sz="32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称为可达矩阵</a:t>
            </a:r>
          </a:p>
        </p:txBody>
      </p:sp>
      <p:pic>
        <p:nvPicPr>
          <p:cNvPr id="16" name="Picture 5" descr="STATBAR"/>
          <p:cNvPicPr preferRelativeResize="0"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791369"/>
            <a:ext cx="8551168" cy="46831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10978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7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7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87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87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65" grpId="0" animBg="1"/>
      <p:bldP spid="87068" grpId="0" animBg="1"/>
      <p:bldP spid="87069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9" name="Text Box 5"/>
          <p:cNvSpPr txBox="1">
            <a:spLocks noChangeArrowheads="1"/>
          </p:cNvSpPr>
          <p:nvPr/>
        </p:nvSpPr>
        <p:spPr bwMode="auto">
          <a:xfrm>
            <a:off x="0" y="403225"/>
            <a:ext cx="3216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20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可达矩阵</a:t>
            </a:r>
            <a:r>
              <a:rPr lang="en-US" altLang="zh-CN" sz="20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-</a:t>
            </a:r>
            <a:r>
              <a:rPr lang="zh-CN" altLang="en-US" sz="20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无向图</a:t>
            </a:r>
          </a:p>
        </p:txBody>
      </p:sp>
      <p:graphicFrame>
        <p:nvGraphicFramePr>
          <p:cNvPr id="169990" name="Object 6"/>
          <p:cNvGraphicFramePr>
            <a:graphicFrameLocks noGrp="1" noChangeAspect="1"/>
          </p:cNvGraphicFramePr>
          <p:nvPr>
            <p:ph sz="half" idx="1"/>
          </p:nvPr>
        </p:nvGraphicFramePr>
        <p:xfrm>
          <a:off x="1143000" y="1295400"/>
          <a:ext cx="2743200" cy="2446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628" name="Visio" r:id="rId3" imgW="1525428" imgH="1360335" progId="Visio.Drawing.11">
                  <p:embed/>
                </p:oleObj>
              </mc:Choice>
              <mc:Fallback>
                <p:oleObj name="Visio" r:id="rId3" imgW="1525428" imgH="1360335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1295400"/>
                        <a:ext cx="2743200" cy="2446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 cap="flat" cmpd="sng" algn="ctr">
                            <a:solidFill>
                              <a:srgbClr val="FF00FF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9992" name="Object 8"/>
          <p:cNvGraphicFramePr>
            <a:graphicFrameLocks noGrp="1" noChangeAspect="1"/>
          </p:cNvGraphicFramePr>
          <p:nvPr>
            <p:ph sz="half" idx="2"/>
          </p:nvPr>
        </p:nvGraphicFramePr>
        <p:xfrm>
          <a:off x="5029200" y="3581400"/>
          <a:ext cx="2590800" cy="207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629" name="公式" r:id="rId5" imgW="1143000" imgH="914400" progId="Equation.3">
                  <p:embed/>
                </p:oleObj>
              </mc:Choice>
              <mc:Fallback>
                <p:oleObj name="公式" r:id="rId5" imgW="114300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3581400"/>
                        <a:ext cx="2590800" cy="2073275"/>
                      </a:xfrm>
                      <a:prstGeom prst="rect">
                        <a:avLst/>
                      </a:prstGeom>
                      <a:solidFill>
                        <a:srgbClr val="00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9995" name="Text Box 11"/>
          <p:cNvSpPr txBox="1">
            <a:spLocks noChangeArrowheads="1"/>
          </p:cNvSpPr>
          <p:nvPr/>
        </p:nvSpPr>
        <p:spPr bwMode="auto">
          <a:xfrm>
            <a:off x="5657850" y="3505200"/>
            <a:ext cx="17049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>
                <a:latin typeface="Times New Roman" pitchFamily="18" charset="0"/>
                <a:cs typeface="Times New Roman" pitchFamily="18" charset="0"/>
              </a:rPr>
              <a:t>1  1   1  1</a:t>
            </a:r>
          </a:p>
        </p:txBody>
      </p:sp>
      <p:sp>
        <p:nvSpPr>
          <p:cNvPr id="169996" name="Text Box 12"/>
          <p:cNvSpPr txBox="1">
            <a:spLocks noChangeArrowheads="1"/>
          </p:cNvSpPr>
          <p:nvPr/>
        </p:nvSpPr>
        <p:spPr bwMode="auto">
          <a:xfrm>
            <a:off x="5657850" y="4086225"/>
            <a:ext cx="17049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>
                <a:latin typeface="Times New Roman" pitchFamily="18" charset="0"/>
                <a:cs typeface="Times New Roman" pitchFamily="18" charset="0"/>
              </a:rPr>
              <a:t>1  1   1  1</a:t>
            </a:r>
          </a:p>
        </p:txBody>
      </p:sp>
      <p:sp>
        <p:nvSpPr>
          <p:cNvPr id="169997" name="Text Box 13"/>
          <p:cNvSpPr txBox="1">
            <a:spLocks noChangeArrowheads="1"/>
          </p:cNvSpPr>
          <p:nvPr/>
        </p:nvSpPr>
        <p:spPr bwMode="auto">
          <a:xfrm>
            <a:off x="5657850" y="4665663"/>
            <a:ext cx="17049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>
                <a:latin typeface="Times New Roman" pitchFamily="18" charset="0"/>
                <a:cs typeface="Times New Roman" pitchFamily="18" charset="0"/>
              </a:rPr>
              <a:t>1  1   1  1</a:t>
            </a:r>
          </a:p>
        </p:txBody>
      </p:sp>
      <p:sp>
        <p:nvSpPr>
          <p:cNvPr id="169998" name="Text Box 14"/>
          <p:cNvSpPr txBox="1">
            <a:spLocks noChangeArrowheads="1"/>
          </p:cNvSpPr>
          <p:nvPr/>
        </p:nvSpPr>
        <p:spPr bwMode="auto">
          <a:xfrm>
            <a:off x="5686425" y="5199063"/>
            <a:ext cx="17049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>
                <a:latin typeface="Times New Roman" pitchFamily="18" charset="0"/>
                <a:cs typeface="Times New Roman" pitchFamily="18" charset="0"/>
              </a:rPr>
              <a:t>1  1   1  1</a:t>
            </a:r>
          </a:p>
        </p:txBody>
      </p:sp>
      <p:sp>
        <p:nvSpPr>
          <p:cNvPr id="4" name="云形标注 3"/>
          <p:cNvSpPr/>
          <p:nvPr/>
        </p:nvSpPr>
        <p:spPr bwMode="auto">
          <a:xfrm>
            <a:off x="5686425" y="1295400"/>
            <a:ext cx="2150725" cy="893491"/>
          </a:xfrm>
          <a:prstGeom prst="cloudCallout">
            <a:avLst>
              <a:gd name="adj1" fmla="val -60198"/>
              <a:gd name="adj2" fmla="val 203977"/>
            </a:avLst>
          </a:prstGeom>
          <a:solidFill>
            <a:srgbClr val="FFCCFF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连通图</a:t>
            </a:r>
          </a:p>
        </p:txBody>
      </p:sp>
      <p:pic>
        <p:nvPicPr>
          <p:cNvPr id="12" name="Picture 5" descr="STATBAR"/>
          <p:cNvPicPr preferRelativeResize="0">
            <a:picLocks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791369"/>
            <a:ext cx="8551168" cy="46831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43432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9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9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69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169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69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995" grpId="0"/>
      <p:bldP spid="169996" grpId="0"/>
      <p:bldP spid="169997" grpId="0"/>
      <p:bldP spid="169998" grpId="0"/>
      <p:bldP spid="4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381000" y="879474"/>
            <a:ext cx="3200400" cy="2869407"/>
            <a:chOff x="976313" y="879475"/>
            <a:chExt cx="2085975" cy="2292350"/>
          </a:xfrm>
        </p:grpSpPr>
        <p:sp>
          <p:nvSpPr>
            <p:cNvPr id="88070" name="Oval 6"/>
            <p:cNvSpPr>
              <a:spLocks noChangeArrowheads="1"/>
            </p:cNvSpPr>
            <p:nvPr/>
          </p:nvSpPr>
          <p:spPr bwMode="auto">
            <a:xfrm>
              <a:off x="1219200" y="1295400"/>
              <a:ext cx="152400" cy="152400"/>
            </a:xfrm>
            <a:prstGeom prst="ellipse">
              <a:avLst/>
            </a:prstGeom>
            <a:solidFill>
              <a:srgbClr val="FFFF00"/>
            </a:solidFill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/>
            </a:p>
          </p:txBody>
        </p:sp>
        <p:sp>
          <p:nvSpPr>
            <p:cNvPr id="88071" name="Oval 7"/>
            <p:cNvSpPr>
              <a:spLocks noChangeArrowheads="1"/>
            </p:cNvSpPr>
            <p:nvPr/>
          </p:nvSpPr>
          <p:spPr bwMode="auto">
            <a:xfrm>
              <a:off x="2590800" y="1295400"/>
              <a:ext cx="152400" cy="152400"/>
            </a:xfrm>
            <a:prstGeom prst="ellipse">
              <a:avLst/>
            </a:prstGeom>
            <a:solidFill>
              <a:srgbClr val="FFFF00"/>
            </a:solidFill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/>
            </a:p>
          </p:txBody>
        </p:sp>
        <p:sp>
          <p:nvSpPr>
            <p:cNvPr id="88072" name="Oval 8"/>
            <p:cNvSpPr>
              <a:spLocks noChangeArrowheads="1"/>
            </p:cNvSpPr>
            <p:nvPr/>
          </p:nvSpPr>
          <p:spPr bwMode="auto">
            <a:xfrm>
              <a:off x="1219200" y="2590800"/>
              <a:ext cx="152400" cy="152400"/>
            </a:xfrm>
            <a:prstGeom prst="ellipse">
              <a:avLst/>
            </a:prstGeom>
            <a:solidFill>
              <a:srgbClr val="FFFF00"/>
            </a:solidFill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/>
            </a:p>
          </p:txBody>
        </p:sp>
        <p:sp>
          <p:nvSpPr>
            <p:cNvPr id="88073" name="Oval 9"/>
            <p:cNvSpPr>
              <a:spLocks noChangeArrowheads="1"/>
            </p:cNvSpPr>
            <p:nvPr/>
          </p:nvSpPr>
          <p:spPr bwMode="auto">
            <a:xfrm>
              <a:off x="2590800" y="2590800"/>
              <a:ext cx="152400" cy="152400"/>
            </a:xfrm>
            <a:prstGeom prst="ellipse">
              <a:avLst/>
            </a:prstGeom>
            <a:solidFill>
              <a:srgbClr val="FFFF00"/>
            </a:solidFill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/>
            </a:p>
          </p:txBody>
        </p:sp>
        <p:sp>
          <p:nvSpPr>
            <p:cNvPr id="88074" name="Line 10"/>
            <p:cNvSpPr>
              <a:spLocks noChangeShapeType="1"/>
            </p:cNvSpPr>
            <p:nvPr/>
          </p:nvSpPr>
          <p:spPr bwMode="auto">
            <a:xfrm>
              <a:off x="1371600" y="1371600"/>
              <a:ext cx="1219200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8075" name="Line 11"/>
            <p:cNvSpPr>
              <a:spLocks noChangeShapeType="1"/>
            </p:cNvSpPr>
            <p:nvPr/>
          </p:nvSpPr>
          <p:spPr bwMode="auto">
            <a:xfrm flipV="1">
              <a:off x="1295400" y="1447800"/>
              <a:ext cx="0" cy="114300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8076" name="Line 12"/>
            <p:cNvSpPr>
              <a:spLocks noChangeShapeType="1"/>
            </p:cNvSpPr>
            <p:nvPr/>
          </p:nvSpPr>
          <p:spPr bwMode="auto">
            <a:xfrm flipH="1">
              <a:off x="1371600" y="2667000"/>
              <a:ext cx="1219200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8077" name="Line 13"/>
            <p:cNvSpPr>
              <a:spLocks noChangeShapeType="1"/>
            </p:cNvSpPr>
            <p:nvPr/>
          </p:nvSpPr>
          <p:spPr bwMode="auto">
            <a:xfrm flipH="1" flipV="1">
              <a:off x="1371600" y="1447800"/>
              <a:ext cx="1219200" cy="114300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8078" name="Line 14"/>
            <p:cNvSpPr>
              <a:spLocks noChangeShapeType="1"/>
            </p:cNvSpPr>
            <p:nvPr/>
          </p:nvSpPr>
          <p:spPr bwMode="auto">
            <a:xfrm flipH="1">
              <a:off x="1371600" y="1447800"/>
              <a:ext cx="1295400" cy="114300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8080" name="Line 16"/>
            <p:cNvSpPr>
              <a:spLocks noChangeShapeType="1"/>
            </p:cNvSpPr>
            <p:nvPr/>
          </p:nvSpPr>
          <p:spPr bwMode="auto">
            <a:xfrm>
              <a:off x="2667000" y="1447800"/>
              <a:ext cx="0" cy="114300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8081" name="Line 17"/>
            <p:cNvSpPr>
              <a:spLocks noChangeShapeType="1"/>
            </p:cNvSpPr>
            <p:nvPr/>
          </p:nvSpPr>
          <p:spPr bwMode="auto">
            <a:xfrm flipV="1">
              <a:off x="2743200" y="1371600"/>
              <a:ext cx="0" cy="129540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8082" name="Text Box 18"/>
            <p:cNvSpPr txBox="1">
              <a:spLocks noChangeArrowheads="1"/>
            </p:cNvSpPr>
            <p:nvPr/>
          </p:nvSpPr>
          <p:spPr bwMode="auto">
            <a:xfrm>
              <a:off x="1128713" y="879475"/>
              <a:ext cx="333375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algn="l"/>
              <a:r>
                <a:rPr lang="en-US" altLang="zh-CN" sz="2400" b="1">
                  <a:solidFill>
                    <a:srgbClr val="0000FF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88083" name="Text Box 19"/>
            <p:cNvSpPr txBox="1">
              <a:spLocks noChangeArrowheads="1"/>
            </p:cNvSpPr>
            <p:nvPr/>
          </p:nvSpPr>
          <p:spPr bwMode="auto">
            <a:xfrm>
              <a:off x="2576513" y="879475"/>
              <a:ext cx="333375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algn="l"/>
              <a:r>
                <a:rPr lang="en-US" altLang="zh-CN" sz="2400" b="1">
                  <a:solidFill>
                    <a:srgbClr val="0000FF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88084" name="Text Box 20"/>
            <p:cNvSpPr txBox="1">
              <a:spLocks noChangeArrowheads="1"/>
            </p:cNvSpPr>
            <p:nvPr/>
          </p:nvSpPr>
          <p:spPr bwMode="auto">
            <a:xfrm>
              <a:off x="2728913" y="2479675"/>
              <a:ext cx="333375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algn="l"/>
              <a:r>
                <a:rPr lang="en-US" altLang="zh-CN" sz="2400" b="1">
                  <a:solidFill>
                    <a:srgbClr val="0000FF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88085" name="Text Box 21"/>
            <p:cNvSpPr txBox="1">
              <a:spLocks noChangeArrowheads="1"/>
            </p:cNvSpPr>
            <p:nvPr/>
          </p:nvSpPr>
          <p:spPr bwMode="auto">
            <a:xfrm>
              <a:off x="976313" y="2403475"/>
              <a:ext cx="333375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algn="l"/>
              <a:r>
                <a:rPr lang="en-US" altLang="zh-CN" sz="2400" b="1">
                  <a:solidFill>
                    <a:srgbClr val="0000FF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88086" name="Text Box 22"/>
            <p:cNvSpPr txBox="1">
              <a:spLocks noChangeArrowheads="1"/>
            </p:cNvSpPr>
            <p:nvPr/>
          </p:nvSpPr>
          <p:spPr bwMode="auto">
            <a:xfrm>
              <a:off x="1597025" y="2805113"/>
              <a:ext cx="917575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algn="l"/>
              <a:r>
                <a:rPr lang="zh-CN" altLang="en-US" b="1">
                  <a:solidFill>
                    <a:srgbClr val="0000FF"/>
                  </a:solidFill>
                  <a:latin typeface="楷体_GB2312" pitchFamily="49" charset="-122"/>
                  <a:ea typeface="楷体_GB2312" pitchFamily="49" charset="-122"/>
                </a:rPr>
                <a:t>图</a:t>
              </a:r>
              <a:r>
                <a:rPr lang="en-US" altLang="zh-CN" b="1">
                  <a:solidFill>
                    <a:srgbClr val="0000FF"/>
                  </a:solidFill>
                  <a:latin typeface="楷体_GB2312" pitchFamily="49" charset="-122"/>
                  <a:ea typeface="楷体_GB2312" pitchFamily="49" charset="-122"/>
                </a:rPr>
                <a:t>2</a:t>
              </a:r>
            </a:p>
          </p:txBody>
        </p:sp>
      </p:grpSp>
      <p:sp>
        <p:nvSpPr>
          <p:cNvPr id="88088" name="Rectangle 24"/>
          <p:cNvSpPr>
            <a:spLocks noChangeArrowheads="1"/>
          </p:cNvSpPr>
          <p:nvPr/>
        </p:nvSpPr>
        <p:spPr bwMode="auto">
          <a:xfrm>
            <a:off x="0" y="2971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88090" name="Rectangle 26"/>
          <p:cNvSpPr>
            <a:spLocks noChangeArrowheads="1"/>
          </p:cNvSpPr>
          <p:nvPr/>
        </p:nvSpPr>
        <p:spPr bwMode="auto">
          <a:xfrm>
            <a:off x="0" y="2971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88092" name="Rectangle 28"/>
          <p:cNvSpPr>
            <a:spLocks noChangeArrowheads="1"/>
          </p:cNvSpPr>
          <p:nvPr/>
        </p:nvSpPr>
        <p:spPr bwMode="auto">
          <a:xfrm>
            <a:off x="0" y="2971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88094" name="Rectangle 30"/>
          <p:cNvSpPr>
            <a:spLocks noChangeArrowheads="1"/>
          </p:cNvSpPr>
          <p:nvPr/>
        </p:nvSpPr>
        <p:spPr bwMode="auto">
          <a:xfrm>
            <a:off x="0" y="2971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88095" name="Text Box 31"/>
          <p:cNvSpPr txBox="1">
            <a:spLocks noChangeArrowheads="1"/>
          </p:cNvSpPr>
          <p:nvPr/>
        </p:nvSpPr>
        <p:spPr bwMode="auto">
          <a:xfrm>
            <a:off x="0" y="403225"/>
            <a:ext cx="3216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20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可达矩阵</a:t>
            </a:r>
            <a:r>
              <a:rPr lang="en-US" altLang="zh-CN" sz="20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-</a:t>
            </a:r>
            <a:r>
              <a:rPr lang="zh-CN" altLang="en-US" sz="20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有向图</a:t>
            </a:r>
          </a:p>
        </p:txBody>
      </p:sp>
      <p:graphicFrame>
        <p:nvGraphicFramePr>
          <p:cNvPr id="88098" name="Object 34"/>
          <p:cNvGraphicFramePr>
            <a:graphicFrameLocks noGrp="1" noChangeAspect="1"/>
          </p:cNvGraphicFramePr>
          <p:nvPr>
            <p:ph/>
            <p:extLst>
              <p:ext uri="{D42A27DB-BD31-4B8C-83A1-F6EECF244321}">
                <p14:modId xmlns:p14="http://schemas.microsoft.com/office/powerpoint/2010/main" val="4235325579"/>
              </p:ext>
            </p:extLst>
          </p:nvPr>
        </p:nvGraphicFramePr>
        <p:xfrm>
          <a:off x="4572000" y="3306763"/>
          <a:ext cx="2819400" cy="2255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631" name="公式" r:id="rId3" imgW="1143000" imgH="914400" progId="Equation.3">
                  <p:embed/>
                </p:oleObj>
              </mc:Choice>
              <mc:Fallback>
                <p:oleObj name="公式" r:id="rId3" imgW="114300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3306763"/>
                        <a:ext cx="2819400" cy="2255837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100" name="Text Box 36"/>
          <p:cNvSpPr txBox="1">
            <a:spLocks noChangeArrowheads="1"/>
          </p:cNvSpPr>
          <p:nvPr/>
        </p:nvSpPr>
        <p:spPr bwMode="auto">
          <a:xfrm>
            <a:off x="5457825" y="3213101"/>
            <a:ext cx="17049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 dirty="0">
                <a:latin typeface="Times New Roman" pitchFamily="18" charset="0"/>
                <a:cs typeface="Times New Roman" pitchFamily="18" charset="0"/>
              </a:rPr>
              <a:t>1  1   1  1</a:t>
            </a:r>
          </a:p>
        </p:txBody>
      </p:sp>
      <p:sp>
        <p:nvSpPr>
          <p:cNvPr id="88101" name="Text Box 37"/>
          <p:cNvSpPr txBox="1">
            <a:spLocks noChangeArrowheads="1"/>
          </p:cNvSpPr>
          <p:nvPr/>
        </p:nvSpPr>
        <p:spPr bwMode="auto">
          <a:xfrm>
            <a:off x="5457825" y="3794126"/>
            <a:ext cx="17049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>
                <a:latin typeface="Times New Roman" pitchFamily="18" charset="0"/>
                <a:cs typeface="Times New Roman" pitchFamily="18" charset="0"/>
              </a:rPr>
              <a:t>1  1   1  1</a:t>
            </a:r>
          </a:p>
        </p:txBody>
      </p:sp>
      <p:sp>
        <p:nvSpPr>
          <p:cNvPr id="88102" name="Text Box 38"/>
          <p:cNvSpPr txBox="1">
            <a:spLocks noChangeArrowheads="1"/>
          </p:cNvSpPr>
          <p:nvPr/>
        </p:nvSpPr>
        <p:spPr bwMode="auto">
          <a:xfrm>
            <a:off x="5457825" y="4373563"/>
            <a:ext cx="17049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>
                <a:latin typeface="Times New Roman" pitchFamily="18" charset="0"/>
                <a:cs typeface="Times New Roman" pitchFamily="18" charset="0"/>
              </a:rPr>
              <a:t>1  1   1  1</a:t>
            </a:r>
          </a:p>
        </p:txBody>
      </p:sp>
      <p:sp>
        <p:nvSpPr>
          <p:cNvPr id="88103" name="Text Box 39"/>
          <p:cNvSpPr txBox="1">
            <a:spLocks noChangeArrowheads="1"/>
          </p:cNvSpPr>
          <p:nvPr/>
        </p:nvSpPr>
        <p:spPr bwMode="auto">
          <a:xfrm>
            <a:off x="5486400" y="4906963"/>
            <a:ext cx="17049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 dirty="0">
                <a:latin typeface="Times New Roman" pitchFamily="18" charset="0"/>
                <a:cs typeface="Times New Roman" pitchFamily="18" charset="0"/>
              </a:rPr>
              <a:t>1  1   1  1</a:t>
            </a:r>
          </a:p>
        </p:txBody>
      </p:sp>
      <p:sp>
        <p:nvSpPr>
          <p:cNvPr id="31" name="云形标注 30"/>
          <p:cNvSpPr/>
          <p:nvPr/>
        </p:nvSpPr>
        <p:spPr bwMode="auto">
          <a:xfrm>
            <a:off x="5686425" y="1295400"/>
            <a:ext cx="2150725" cy="893491"/>
          </a:xfrm>
          <a:prstGeom prst="cloudCallout">
            <a:avLst>
              <a:gd name="adj1" fmla="val -83670"/>
              <a:gd name="adj2" fmla="val 119760"/>
            </a:avLst>
          </a:prstGeom>
          <a:solidFill>
            <a:srgbClr val="FFCCFF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连通图</a:t>
            </a:r>
          </a:p>
        </p:txBody>
      </p:sp>
      <p:pic>
        <p:nvPicPr>
          <p:cNvPr id="32" name="Picture 5" descr="STATBAR"/>
          <p:cNvPicPr preferRelativeResize="0"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791369"/>
            <a:ext cx="8551168" cy="46831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78754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8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8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88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88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88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100" grpId="0"/>
      <p:bldP spid="88101" grpId="0"/>
      <p:bldP spid="88102" grpId="0"/>
      <p:bldP spid="88103" grpId="0"/>
      <p:bldP spid="31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8966" name="Group 6"/>
          <p:cNvGrpSpPr>
            <a:grpSpLocks/>
          </p:cNvGrpSpPr>
          <p:nvPr/>
        </p:nvGrpSpPr>
        <p:grpSpPr bwMode="auto">
          <a:xfrm>
            <a:off x="747713" y="2247900"/>
            <a:ext cx="1971675" cy="2713038"/>
            <a:chOff x="471" y="1416"/>
            <a:chExt cx="1242" cy="1709"/>
          </a:xfrm>
        </p:grpSpPr>
        <p:grpSp>
          <p:nvGrpSpPr>
            <p:cNvPr id="168967" name="Group 7"/>
            <p:cNvGrpSpPr>
              <a:grpSpLocks/>
            </p:cNvGrpSpPr>
            <p:nvPr/>
          </p:nvGrpSpPr>
          <p:grpSpPr bwMode="auto">
            <a:xfrm>
              <a:off x="624" y="1488"/>
              <a:ext cx="912" cy="1637"/>
              <a:chOff x="624" y="1488"/>
              <a:chExt cx="912" cy="1637"/>
            </a:xfrm>
          </p:grpSpPr>
          <p:sp>
            <p:nvSpPr>
              <p:cNvPr id="168968" name="Oval 8"/>
              <p:cNvSpPr>
                <a:spLocks noChangeArrowheads="1"/>
              </p:cNvSpPr>
              <p:nvPr/>
            </p:nvSpPr>
            <p:spPr bwMode="auto">
              <a:xfrm>
                <a:off x="624" y="1488"/>
                <a:ext cx="96" cy="96"/>
              </a:xfrm>
              <a:prstGeom prst="ellipse">
                <a:avLst/>
              </a:prstGeom>
              <a:solidFill>
                <a:srgbClr val="FFFF00"/>
              </a:solidFill>
              <a:ln w="222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zh-CN"/>
              </a:p>
            </p:txBody>
          </p:sp>
          <p:sp>
            <p:nvSpPr>
              <p:cNvPr id="168969" name="Oval 9"/>
              <p:cNvSpPr>
                <a:spLocks noChangeArrowheads="1"/>
              </p:cNvSpPr>
              <p:nvPr/>
            </p:nvSpPr>
            <p:spPr bwMode="auto">
              <a:xfrm>
                <a:off x="1440" y="1488"/>
                <a:ext cx="96" cy="96"/>
              </a:xfrm>
              <a:prstGeom prst="ellipse">
                <a:avLst/>
              </a:prstGeom>
              <a:solidFill>
                <a:srgbClr val="FFFF00"/>
              </a:solidFill>
              <a:ln w="222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zh-CN"/>
              </a:p>
            </p:txBody>
          </p:sp>
          <p:sp>
            <p:nvSpPr>
              <p:cNvPr id="168970" name="Oval 10"/>
              <p:cNvSpPr>
                <a:spLocks noChangeArrowheads="1"/>
              </p:cNvSpPr>
              <p:nvPr/>
            </p:nvSpPr>
            <p:spPr bwMode="auto">
              <a:xfrm>
                <a:off x="624" y="2160"/>
                <a:ext cx="96" cy="96"/>
              </a:xfrm>
              <a:prstGeom prst="ellipse">
                <a:avLst/>
              </a:prstGeom>
              <a:solidFill>
                <a:srgbClr val="FFFF00"/>
              </a:solidFill>
              <a:ln w="222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zh-CN"/>
              </a:p>
            </p:txBody>
          </p:sp>
          <p:sp>
            <p:nvSpPr>
              <p:cNvPr id="168971" name="Oval 11"/>
              <p:cNvSpPr>
                <a:spLocks noChangeArrowheads="1"/>
              </p:cNvSpPr>
              <p:nvPr/>
            </p:nvSpPr>
            <p:spPr bwMode="auto">
              <a:xfrm>
                <a:off x="1440" y="2112"/>
                <a:ext cx="96" cy="96"/>
              </a:xfrm>
              <a:prstGeom prst="ellipse">
                <a:avLst/>
              </a:prstGeom>
              <a:solidFill>
                <a:srgbClr val="FFFF00"/>
              </a:solidFill>
              <a:ln w="222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zh-CN"/>
              </a:p>
            </p:txBody>
          </p:sp>
          <p:sp>
            <p:nvSpPr>
              <p:cNvPr id="168972" name="Oval 12"/>
              <p:cNvSpPr>
                <a:spLocks noChangeArrowheads="1"/>
              </p:cNvSpPr>
              <p:nvPr/>
            </p:nvSpPr>
            <p:spPr bwMode="auto">
              <a:xfrm>
                <a:off x="1056" y="2736"/>
                <a:ext cx="96" cy="96"/>
              </a:xfrm>
              <a:prstGeom prst="ellipse">
                <a:avLst/>
              </a:prstGeom>
              <a:solidFill>
                <a:srgbClr val="FFFF00"/>
              </a:solidFill>
              <a:ln w="222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zh-CN"/>
              </a:p>
            </p:txBody>
          </p:sp>
          <p:sp>
            <p:nvSpPr>
              <p:cNvPr id="168973" name="Line 13"/>
              <p:cNvSpPr>
                <a:spLocks noChangeShapeType="1"/>
              </p:cNvSpPr>
              <p:nvPr/>
            </p:nvSpPr>
            <p:spPr bwMode="auto">
              <a:xfrm>
                <a:off x="720" y="1536"/>
                <a:ext cx="720" cy="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68974" name="Line 14"/>
              <p:cNvSpPr>
                <a:spLocks noChangeShapeType="1"/>
              </p:cNvSpPr>
              <p:nvPr/>
            </p:nvSpPr>
            <p:spPr bwMode="auto">
              <a:xfrm flipH="1" flipV="1">
                <a:off x="672" y="1584"/>
                <a:ext cx="768" cy="52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68975" name="Line 15"/>
              <p:cNvSpPr>
                <a:spLocks noChangeShapeType="1"/>
              </p:cNvSpPr>
              <p:nvPr/>
            </p:nvSpPr>
            <p:spPr bwMode="auto">
              <a:xfrm flipV="1">
                <a:off x="672" y="1584"/>
                <a:ext cx="768" cy="576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68976" name="Line 16"/>
              <p:cNvSpPr>
                <a:spLocks noChangeShapeType="1"/>
              </p:cNvSpPr>
              <p:nvPr/>
            </p:nvSpPr>
            <p:spPr bwMode="auto">
              <a:xfrm flipH="1">
                <a:off x="1104" y="1584"/>
                <a:ext cx="384" cy="1152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68977" name="Line 17"/>
              <p:cNvSpPr>
                <a:spLocks noChangeShapeType="1"/>
              </p:cNvSpPr>
              <p:nvPr/>
            </p:nvSpPr>
            <p:spPr bwMode="auto">
              <a:xfrm flipH="1" flipV="1">
                <a:off x="672" y="2208"/>
                <a:ext cx="384" cy="52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68978" name="Text Box 18"/>
              <p:cNvSpPr txBox="1">
                <a:spLocks noChangeArrowheads="1"/>
              </p:cNvSpPr>
              <p:nvPr/>
            </p:nvSpPr>
            <p:spPr bwMode="auto">
              <a:xfrm>
                <a:off x="903" y="2894"/>
                <a:ext cx="33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91240B29-F687-4F45-9708-019B960494DF}">
                  <a14:hiddenLine xmlns:a14="http://schemas.microsoft.com/office/drawing/2010/main" w="222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pPr algn="l"/>
                <a:r>
                  <a:rPr lang="zh-CN" altLang="en-US" b="1">
                    <a:latin typeface="楷体_GB2312" pitchFamily="49" charset="-122"/>
                    <a:ea typeface="楷体_GB2312" pitchFamily="49" charset="-122"/>
                  </a:rPr>
                  <a:t>图</a:t>
                </a:r>
                <a:r>
                  <a:rPr lang="en-US" altLang="zh-CN" b="1">
                    <a:latin typeface="楷体_GB2312" pitchFamily="49" charset="-122"/>
                    <a:ea typeface="楷体_GB2312" pitchFamily="49" charset="-122"/>
                  </a:rPr>
                  <a:t>3</a:t>
                </a:r>
              </a:p>
            </p:txBody>
          </p:sp>
        </p:grpSp>
        <p:sp>
          <p:nvSpPr>
            <p:cNvPr id="168979" name="Text Box 19"/>
            <p:cNvSpPr txBox="1">
              <a:spLocks noChangeArrowheads="1"/>
            </p:cNvSpPr>
            <p:nvPr/>
          </p:nvSpPr>
          <p:spPr bwMode="auto">
            <a:xfrm>
              <a:off x="471" y="1464"/>
              <a:ext cx="18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algn="l"/>
              <a:r>
                <a:rPr lang="en-US" altLang="zh-CN" b="1">
                  <a:solidFill>
                    <a:srgbClr val="0000FF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68980" name="Text Box 20"/>
            <p:cNvSpPr txBox="1">
              <a:spLocks noChangeArrowheads="1"/>
            </p:cNvSpPr>
            <p:nvPr/>
          </p:nvSpPr>
          <p:spPr bwMode="auto">
            <a:xfrm>
              <a:off x="1527" y="1416"/>
              <a:ext cx="18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algn="l"/>
              <a:r>
                <a:rPr lang="en-US" altLang="zh-CN" b="1">
                  <a:solidFill>
                    <a:srgbClr val="0000FF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168981" name="Text Box 21"/>
            <p:cNvSpPr txBox="1">
              <a:spLocks noChangeArrowheads="1"/>
            </p:cNvSpPr>
            <p:nvPr/>
          </p:nvSpPr>
          <p:spPr bwMode="auto">
            <a:xfrm>
              <a:off x="1527" y="2040"/>
              <a:ext cx="18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algn="l"/>
              <a:r>
                <a:rPr lang="en-US" altLang="zh-CN" b="1">
                  <a:solidFill>
                    <a:srgbClr val="0000FF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168982" name="Text Box 22"/>
            <p:cNvSpPr txBox="1">
              <a:spLocks noChangeArrowheads="1"/>
            </p:cNvSpPr>
            <p:nvPr/>
          </p:nvSpPr>
          <p:spPr bwMode="auto">
            <a:xfrm>
              <a:off x="471" y="2088"/>
              <a:ext cx="18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algn="l"/>
              <a:r>
                <a:rPr lang="en-US" altLang="zh-CN" b="1">
                  <a:solidFill>
                    <a:srgbClr val="0000FF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168983" name="Text Box 23"/>
            <p:cNvSpPr txBox="1">
              <a:spLocks noChangeArrowheads="1"/>
            </p:cNvSpPr>
            <p:nvPr/>
          </p:nvSpPr>
          <p:spPr bwMode="auto">
            <a:xfrm>
              <a:off x="1095" y="2664"/>
              <a:ext cx="18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algn="l"/>
              <a:r>
                <a:rPr lang="en-US" altLang="zh-CN" b="1">
                  <a:solidFill>
                    <a:srgbClr val="0000FF"/>
                  </a:solidFill>
                  <a:latin typeface="Times New Roman" pitchFamily="18" charset="0"/>
                </a:rPr>
                <a:t>4</a:t>
              </a:r>
            </a:p>
          </p:txBody>
        </p:sp>
      </p:grpSp>
      <p:graphicFrame>
        <p:nvGraphicFramePr>
          <p:cNvPr id="168984" name="Object 24"/>
          <p:cNvGraphicFramePr>
            <a:graphicFrameLocks noChangeAspect="1"/>
          </p:cNvGraphicFramePr>
          <p:nvPr/>
        </p:nvGraphicFramePr>
        <p:xfrm>
          <a:off x="3892550" y="1524000"/>
          <a:ext cx="2965450" cy="2493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655" name="公式" r:id="rId3" imgW="1358900" imgH="1143000" progId="Equation.3">
                  <p:embed/>
                </p:oleObj>
              </mc:Choice>
              <mc:Fallback>
                <p:oleObj name="公式" r:id="rId3" imgW="1358900" imgH="1143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92550" y="1524000"/>
                        <a:ext cx="2965450" cy="2493963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 w="952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8985" name="Text Box 25"/>
          <p:cNvSpPr txBox="1">
            <a:spLocks noChangeArrowheads="1"/>
          </p:cNvSpPr>
          <p:nvPr/>
        </p:nvSpPr>
        <p:spPr bwMode="auto">
          <a:xfrm>
            <a:off x="4557713" y="1565275"/>
            <a:ext cx="21621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2400" b="1">
                <a:solidFill>
                  <a:srgbClr val="0000FF"/>
                </a:solidFill>
                <a:latin typeface="Times New Roman" pitchFamily="18" charset="0"/>
              </a:rPr>
              <a:t>0    1   0    1     1</a:t>
            </a:r>
          </a:p>
        </p:txBody>
      </p:sp>
      <p:sp>
        <p:nvSpPr>
          <p:cNvPr id="168986" name="Text Box 26"/>
          <p:cNvSpPr txBox="1">
            <a:spLocks noChangeArrowheads="1"/>
          </p:cNvSpPr>
          <p:nvPr/>
        </p:nvSpPr>
        <p:spPr bwMode="auto">
          <a:xfrm>
            <a:off x="4557713" y="2098675"/>
            <a:ext cx="21621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2400" b="1">
                <a:solidFill>
                  <a:srgbClr val="0000FF"/>
                </a:solidFill>
                <a:latin typeface="Times New Roman" pitchFamily="18" charset="0"/>
              </a:rPr>
              <a:t>0    1   0    1     1</a:t>
            </a:r>
          </a:p>
        </p:txBody>
      </p:sp>
      <p:sp>
        <p:nvSpPr>
          <p:cNvPr id="168987" name="Text Box 27"/>
          <p:cNvSpPr txBox="1">
            <a:spLocks noChangeArrowheads="1"/>
          </p:cNvSpPr>
          <p:nvPr/>
        </p:nvSpPr>
        <p:spPr bwMode="auto">
          <a:xfrm>
            <a:off x="4557713" y="2632075"/>
            <a:ext cx="2238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2400" b="1">
                <a:solidFill>
                  <a:srgbClr val="0000FF"/>
                </a:solidFill>
                <a:latin typeface="Times New Roman" pitchFamily="18" charset="0"/>
              </a:rPr>
              <a:t>1    1   0    1     1 </a:t>
            </a:r>
          </a:p>
        </p:txBody>
      </p:sp>
      <p:sp>
        <p:nvSpPr>
          <p:cNvPr id="168988" name="Text Box 28"/>
          <p:cNvSpPr txBox="1">
            <a:spLocks noChangeArrowheads="1"/>
          </p:cNvSpPr>
          <p:nvPr/>
        </p:nvSpPr>
        <p:spPr bwMode="auto">
          <a:xfrm>
            <a:off x="4557713" y="3089275"/>
            <a:ext cx="21621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2400" b="1">
                <a:solidFill>
                  <a:srgbClr val="0000FF"/>
                </a:solidFill>
                <a:latin typeface="Times New Roman" pitchFamily="18" charset="0"/>
              </a:rPr>
              <a:t>0    1   0    1     1</a:t>
            </a:r>
          </a:p>
        </p:txBody>
      </p:sp>
      <p:sp>
        <p:nvSpPr>
          <p:cNvPr id="168989" name="Text Box 29"/>
          <p:cNvSpPr txBox="1">
            <a:spLocks noChangeArrowheads="1"/>
          </p:cNvSpPr>
          <p:nvPr/>
        </p:nvSpPr>
        <p:spPr bwMode="auto">
          <a:xfrm>
            <a:off x="4557713" y="3546475"/>
            <a:ext cx="21621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2400" b="1">
                <a:solidFill>
                  <a:srgbClr val="0000FF"/>
                </a:solidFill>
                <a:latin typeface="Times New Roman" pitchFamily="18" charset="0"/>
              </a:rPr>
              <a:t>0    1   0    1     1</a:t>
            </a:r>
          </a:p>
        </p:txBody>
      </p:sp>
      <p:sp>
        <p:nvSpPr>
          <p:cNvPr id="168990" name="Text Box 30"/>
          <p:cNvSpPr txBox="1">
            <a:spLocks noChangeArrowheads="1"/>
          </p:cNvSpPr>
          <p:nvPr/>
        </p:nvSpPr>
        <p:spPr bwMode="auto">
          <a:xfrm>
            <a:off x="0" y="403225"/>
            <a:ext cx="3216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20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可达矩阵</a:t>
            </a:r>
            <a:r>
              <a:rPr lang="en-US" altLang="zh-CN" sz="20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-</a:t>
            </a:r>
            <a:r>
              <a:rPr lang="zh-CN" altLang="en-US" sz="20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方法</a:t>
            </a:r>
            <a:r>
              <a:rPr lang="en-US" altLang="zh-CN" sz="20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1</a:t>
            </a:r>
            <a:endParaRPr lang="zh-CN" altLang="en-US" sz="2000" b="1" dirty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itchFamily="18" charset="0"/>
            </a:endParaRPr>
          </a:p>
        </p:txBody>
      </p:sp>
      <p:pic>
        <p:nvPicPr>
          <p:cNvPr id="29" name="Picture 5" descr="STATBAR"/>
          <p:cNvPicPr preferRelativeResize="0"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791369"/>
            <a:ext cx="8551168" cy="46831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91570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8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8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68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68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7" dur="500"/>
                                        <p:tgtEl>
                                          <p:spTgt spid="168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89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89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985" grpId="0"/>
      <p:bldP spid="168986" grpId="0"/>
      <p:bldP spid="168987" grpId="0"/>
      <p:bldP spid="168988" grpId="0"/>
      <p:bldP spid="168989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1625" y="381000"/>
            <a:ext cx="3051175" cy="1143000"/>
          </a:xfrm>
        </p:spPr>
        <p:txBody>
          <a:bodyPr/>
          <a:lstStyle/>
          <a:p>
            <a:pPr algn="l"/>
            <a:r>
              <a:rPr lang="zh-CN" altLang="en-US" sz="28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布尔矩阵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?</a:t>
            </a:r>
            <a:endParaRPr lang="zh-CN" altLang="en-US" sz="2800" b="1" dirty="0">
              <a:solidFill>
                <a:srgbClr val="0000FF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90600" y="1676400"/>
            <a:ext cx="2670175" cy="3581399"/>
          </a:xfrm>
          <a:solidFill>
            <a:schemeClr val="accent1"/>
          </a:solidFill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无向图</a:t>
            </a:r>
            <a: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en-US" altLang="zh-CN" b="1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n,m</a:t>
            </a:r>
            <a: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</a:p>
          <a:p>
            <a:pPr>
              <a:lnSpc>
                <a:spcPct val="150000"/>
              </a:lnSpc>
              <a:buBlip>
                <a:blip r:embed="rId2"/>
              </a:buBlip>
            </a:pP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邻接矩阵</a:t>
            </a:r>
            <a:endParaRPr lang="en-US" altLang="zh-CN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  <a:buBlip>
                <a:blip r:embed="rId2"/>
              </a:buBlip>
            </a:pP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关联矩阵</a:t>
            </a:r>
            <a:endParaRPr lang="en-US" altLang="zh-CN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  <a:buBlip>
                <a:blip r:embed="rId2"/>
              </a:buBlip>
            </a:pP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可达矩阵</a:t>
            </a:r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4873625" y="1676401"/>
            <a:ext cx="3051175" cy="3581399"/>
          </a:xfrm>
          <a:prstGeom prst="rect">
            <a:avLst/>
          </a:prstGeom>
          <a:pattFill prst="pct80">
            <a:fgClr>
              <a:srgbClr val="99FF66"/>
            </a:fgClr>
            <a:bgClr>
              <a:schemeClr val="bg1"/>
            </a:bgClr>
          </a:pattFill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500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b="1" kern="0" dirty="0">
                <a:latin typeface="华文楷体" panose="02010600040101010101" pitchFamily="2" charset="-122"/>
                <a:ea typeface="华文楷体" panose="02010600040101010101" pitchFamily="2" charset="-122"/>
              </a:rPr>
              <a:t>有向图</a:t>
            </a:r>
            <a:r>
              <a:rPr lang="en-US" altLang="zh-CN" b="1" kern="0" dirty="0">
                <a:latin typeface="华文楷体" panose="02010600040101010101" pitchFamily="2" charset="-122"/>
                <a:ea typeface="华文楷体" panose="02010600040101010101" pitchFamily="2" charset="-122"/>
              </a:rPr>
              <a:t>&lt;</a:t>
            </a:r>
            <a:r>
              <a:rPr lang="en-US" altLang="zh-CN" b="1" kern="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n,m</a:t>
            </a:r>
            <a:r>
              <a:rPr lang="en-US" altLang="zh-CN" b="1" kern="0" dirty="0">
                <a:latin typeface="华文楷体" panose="02010600040101010101" pitchFamily="2" charset="-122"/>
                <a:ea typeface="华文楷体" panose="02010600040101010101" pitchFamily="2" charset="-122"/>
              </a:rPr>
              <a:t>&gt;</a:t>
            </a:r>
          </a:p>
          <a:p>
            <a:pPr>
              <a:lnSpc>
                <a:spcPct val="150000"/>
              </a:lnSpc>
              <a:buFont typeface="Wingdings" pitchFamily="2" charset="2"/>
              <a:buBlip>
                <a:blip r:embed="rId2"/>
              </a:buBlip>
            </a:pPr>
            <a:r>
              <a:rPr lang="zh-CN" altLang="en-US" b="1" kern="0" dirty="0">
                <a:latin typeface="华文楷体" panose="02010600040101010101" pitchFamily="2" charset="-122"/>
                <a:ea typeface="华文楷体" panose="02010600040101010101" pitchFamily="2" charset="-122"/>
              </a:rPr>
              <a:t>邻接矩阵</a:t>
            </a:r>
            <a:endParaRPr lang="en-US" altLang="zh-CN" b="1" kern="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Blip>
                <a:blip r:embed="rId2"/>
              </a:buBlip>
            </a:pPr>
            <a:r>
              <a:rPr lang="zh-CN" altLang="en-US" b="1" kern="0" dirty="0">
                <a:latin typeface="华文楷体" panose="02010600040101010101" pitchFamily="2" charset="-122"/>
                <a:ea typeface="华文楷体" panose="02010600040101010101" pitchFamily="2" charset="-122"/>
              </a:rPr>
              <a:t>关联矩阵</a:t>
            </a:r>
            <a:endParaRPr lang="en-US" altLang="zh-CN" b="1" kern="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Blip>
                <a:blip r:embed="rId2"/>
              </a:buBlip>
            </a:pPr>
            <a:r>
              <a:rPr lang="zh-CN" altLang="en-US" b="1" kern="0" dirty="0">
                <a:latin typeface="华文楷体" panose="02010600040101010101" pitchFamily="2" charset="-122"/>
                <a:ea typeface="华文楷体" panose="02010600040101010101" pitchFamily="2" charset="-122"/>
              </a:rPr>
              <a:t>可达矩阵</a:t>
            </a:r>
          </a:p>
        </p:txBody>
      </p:sp>
      <p:sp>
        <p:nvSpPr>
          <p:cNvPr id="9" name="六角星 8"/>
          <p:cNvSpPr/>
          <p:nvPr/>
        </p:nvSpPr>
        <p:spPr bwMode="auto">
          <a:xfrm>
            <a:off x="3200400" y="2438400"/>
            <a:ext cx="914400" cy="762000"/>
          </a:xfrm>
          <a:prstGeom prst="star6">
            <a:avLst/>
          </a:prstGeom>
          <a:gradFill>
            <a:gsLst>
              <a:gs pos="0">
                <a:srgbClr val="A603AB"/>
              </a:gs>
              <a:gs pos="21001">
                <a:srgbClr val="0819FB"/>
              </a:gs>
              <a:gs pos="35001">
                <a:srgbClr val="1A8D48"/>
              </a:gs>
              <a:gs pos="52000">
                <a:srgbClr val="FFFF00"/>
              </a:gs>
              <a:gs pos="73000">
                <a:srgbClr val="EE3F17"/>
              </a:gs>
              <a:gs pos="88000">
                <a:srgbClr val="E81766"/>
              </a:gs>
              <a:gs pos="100000">
                <a:srgbClr val="A603AB"/>
              </a:gs>
            </a:gsLst>
            <a:lin ang="5400000" scaled="0"/>
          </a:gra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11" name="六角星 10"/>
          <p:cNvSpPr/>
          <p:nvPr/>
        </p:nvSpPr>
        <p:spPr bwMode="auto">
          <a:xfrm>
            <a:off x="3200400" y="3429000"/>
            <a:ext cx="914400" cy="762000"/>
          </a:xfrm>
          <a:prstGeom prst="star6">
            <a:avLst/>
          </a:prstGeom>
          <a:gradFill>
            <a:gsLst>
              <a:gs pos="0">
                <a:srgbClr val="A603AB"/>
              </a:gs>
              <a:gs pos="21001">
                <a:srgbClr val="0819FB"/>
              </a:gs>
              <a:gs pos="35001">
                <a:srgbClr val="1A8D48"/>
              </a:gs>
              <a:gs pos="52000">
                <a:srgbClr val="FFFF00"/>
              </a:gs>
              <a:gs pos="73000">
                <a:srgbClr val="EE3F17"/>
              </a:gs>
              <a:gs pos="88000">
                <a:srgbClr val="E81766"/>
              </a:gs>
              <a:gs pos="100000">
                <a:srgbClr val="A603AB"/>
              </a:gs>
            </a:gsLst>
            <a:lin ang="5400000" scaled="0"/>
          </a:gra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12" name="六角星 11"/>
          <p:cNvSpPr/>
          <p:nvPr/>
        </p:nvSpPr>
        <p:spPr bwMode="auto">
          <a:xfrm>
            <a:off x="3200400" y="4419600"/>
            <a:ext cx="914400" cy="762000"/>
          </a:xfrm>
          <a:prstGeom prst="star6">
            <a:avLst/>
          </a:prstGeom>
          <a:gradFill>
            <a:gsLst>
              <a:gs pos="0">
                <a:srgbClr val="A603AB"/>
              </a:gs>
              <a:gs pos="21001">
                <a:srgbClr val="0819FB"/>
              </a:gs>
              <a:gs pos="35001">
                <a:srgbClr val="1A8D48"/>
              </a:gs>
              <a:gs pos="52000">
                <a:srgbClr val="FFFF00"/>
              </a:gs>
              <a:gs pos="73000">
                <a:srgbClr val="EE3F17"/>
              </a:gs>
              <a:gs pos="88000">
                <a:srgbClr val="E81766"/>
              </a:gs>
              <a:gs pos="100000">
                <a:srgbClr val="A603AB"/>
              </a:gs>
            </a:gsLst>
            <a:lin ang="5400000" scaled="0"/>
          </a:gra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13" name="六角星 12"/>
          <p:cNvSpPr/>
          <p:nvPr/>
        </p:nvSpPr>
        <p:spPr bwMode="auto">
          <a:xfrm>
            <a:off x="7162800" y="2590800"/>
            <a:ext cx="914400" cy="762000"/>
          </a:xfrm>
          <a:prstGeom prst="star6">
            <a:avLst/>
          </a:prstGeom>
          <a:gradFill>
            <a:gsLst>
              <a:gs pos="0">
                <a:srgbClr val="A603AB"/>
              </a:gs>
              <a:gs pos="21001">
                <a:srgbClr val="0819FB"/>
              </a:gs>
              <a:gs pos="35001">
                <a:srgbClr val="1A8D48"/>
              </a:gs>
              <a:gs pos="52000">
                <a:srgbClr val="FFFF00"/>
              </a:gs>
              <a:gs pos="73000">
                <a:srgbClr val="EE3F17"/>
              </a:gs>
              <a:gs pos="88000">
                <a:srgbClr val="E81766"/>
              </a:gs>
              <a:gs pos="100000">
                <a:srgbClr val="A603AB"/>
              </a:gs>
            </a:gsLst>
            <a:lin ang="5400000" scaled="0"/>
          </a:gra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14" name="六角星 13"/>
          <p:cNvSpPr/>
          <p:nvPr/>
        </p:nvSpPr>
        <p:spPr bwMode="auto">
          <a:xfrm>
            <a:off x="7162800" y="4267200"/>
            <a:ext cx="914400" cy="762000"/>
          </a:xfrm>
          <a:prstGeom prst="star6">
            <a:avLst/>
          </a:prstGeom>
          <a:gradFill>
            <a:gsLst>
              <a:gs pos="0">
                <a:srgbClr val="A603AB"/>
              </a:gs>
              <a:gs pos="21001">
                <a:srgbClr val="0819FB"/>
              </a:gs>
              <a:gs pos="35001">
                <a:srgbClr val="1A8D48"/>
              </a:gs>
              <a:gs pos="52000">
                <a:srgbClr val="FFFF00"/>
              </a:gs>
              <a:gs pos="73000">
                <a:srgbClr val="EE3F17"/>
              </a:gs>
              <a:gs pos="88000">
                <a:srgbClr val="E81766"/>
              </a:gs>
              <a:gs pos="100000">
                <a:srgbClr val="A603AB"/>
              </a:gs>
            </a:gsLst>
            <a:lin ang="5400000" scaled="0"/>
          </a:gra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15" name="椭圆形标注 14"/>
          <p:cNvSpPr/>
          <p:nvPr/>
        </p:nvSpPr>
        <p:spPr bwMode="auto">
          <a:xfrm>
            <a:off x="-170706" y="3050469"/>
            <a:ext cx="1085106" cy="911931"/>
          </a:xfrm>
          <a:prstGeom prst="wedgeEllipseCallout">
            <a:avLst>
              <a:gd name="adj1" fmla="val 94431"/>
              <a:gd name="adj2" fmla="val -18841"/>
            </a:avLst>
          </a:prstGeom>
          <a:solidFill>
            <a:srgbClr val="FFFF00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2m</a:t>
            </a:r>
            <a:endParaRPr kumimoji="0" lang="zh-CN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椭圆形标注 15"/>
          <p:cNvSpPr/>
          <p:nvPr/>
        </p:nvSpPr>
        <p:spPr bwMode="auto">
          <a:xfrm>
            <a:off x="8154890" y="1352551"/>
            <a:ext cx="760510" cy="911931"/>
          </a:xfrm>
          <a:prstGeom prst="wedgeEllipseCallout">
            <a:avLst>
              <a:gd name="adj1" fmla="val -145635"/>
              <a:gd name="adj2" fmla="val 84563"/>
            </a:avLst>
          </a:prstGeom>
          <a:solidFill>
            <a:srgbClr val="FFFF00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endParaRPr kumimoji="0" lang="zh-CN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椭圆形标注 16"/>
          <p:cNvSpPr/>
          <p:nvPr/>
        </p:nvSpPr>
        <p:spPr bwMode="auto">
          <a:xfrm>
            <a:off x="8397455" y="3050469"/>
            <a:ext cx="580180" cy="911931"/>
          </a:xfrm>
          <a:prstGeom prst="wedgeEllipseCallout">
            <a:avLst>
              <a:gd name="adj1" fmla="val -227044"/>
              <a:gd name="adj2" fmla="val 25027"/>
            </a:avLst>
          </a:prstGeom>
          <a:blipFill>
            <a:blip r:embed="rId3"/>
            <a:tile tx="0" ty="0" sx="100000" sy="100000" flip="none" algn="tl"/>
          </a:blip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kumimoji="0" lang="zh-CN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1999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2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0" dur="2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5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0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0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5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0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70" name="Text Box 6"/>
          <p:cNvSpPr txBox="1">
            <a:spLocks noChangeArrowheads="1"/>
          </p:cNvSpPr>
          <p:nvPr/>
        </p:nvSpPr>
        <p:spPr bwMode="auto">
          <a:xfrm>
            <a:off x="379413" y="1257300"/>
            <a:ext cx="8078787" cy="723900"/>
          </a:xfrm>
          <a:prstGeom prst="rect">
            <a:avLst/>
          </a:prstGeom>
          <a:solidFill>
            <a:srgbClr val="CCFFCC"/>
          </a:solidFill>
          <a:ln w="22225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/>
            <a:r>
              <a:rPr kumimoji="1" lang="zh-CN" altLang="en-US" sz="40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布尔矩阵：</a:t>
            </a:r>
            <a:r>
              <a:rPr kumimoji="1" lang="zh-CN" altLang="en-US" sz="32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矩阵中的元素均为</a:t>
            </a:r>
            <a:r>
              <a:rPr kumimoji="1" lang="en-US" altLang="zh-CN" sz="32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0</a:t>
            </a:r>
            <a:r>
              <a:rPr kumimoji="1" lang="zh-CN" altLang="en-US" sz="32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或</a:t>
            </a:r>
            <a:r>
              <a:rPr kumimoji="1" lang="en-US" altLang="zh-CN" sz="32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kumimoji="1" lang="zh-CN" altLang="en-US" sz="32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</a:p>
        </p:txBody>
      </p:sp>
      <p:sp>
        <p:nvSpPr>
          <p:cNvPr id="113671" name="Text Box 7"/>
          <p:cNvSpPr txBox="1">
            <a:spLocks noChangeArrowheads="1"/>
          </p:cNvSpPr>
          <p:nvPr/>
        </p:nvSpPr>
        <p:spPr bwMode="auto">
          <a:xfrm>
            <a:off x="942975" y="2482850"/>
            <a:ext cx="6143625" cy="15718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1" lang="zh-CN" altLang="en-US" sz="3200" b="1">
                <a:latin typeface="华文楷体" panose="02010600040101010101" pitchFamily="2" charset="-122"/>
                <a:ea typeface="华文楷体" panose="02010600040101010101" pitchFamily="2" charset="-122"/>
              </a:rPr>
              <a:t>邻接矩阵是一个布尔矩阵，</a:t>
            </a:r>
          </a:p>
          <a:p>
            <a:pPr algn="l">
              <a:lnSpc>
                <a:spcPct val="150000"/>
              </a:lnSpc>
            </a:pPr>
            <a:r>
              <a:rPr kumimoji="1" lang="zh-CN" altLang="en-US" sz="3200" b="1">
                <a:latin typeface="华文楷体" panose="02010600040101010101" pitchFamily="2" charset="-122"/>
                <a:ea typeface="华文楷体" panose="02010600040101010101" pitchFamily="2" charset="-122"/>
              </a:rPr>
              <a:t>可达矩阵也是布尔矩阵。</a:t>
            </a:r>
          </a:p>
        </p:txBody>
      </p:sp>
      <p:sp>
        <p:nvSpPr>
          <p:cNvPr id="113672" name="Text Box 8"/>
          <p:cNvSpPr txBox="1">
            <a:spLocks noChangeArrowheads="1"/>
          </p:cNvSpPr>
          <p:nvPr/>
        </p:nvSpPr>
        <p:spPr bwMode="auto">
          <a:xfrm>
            <a:off x="2119313" y="4387850"/>
            <a:ext cx="752427" cy="64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3600" b="1" dirty="0">
                <a:solidFill>
                  <a:srgbClr val="0000FF"/>
                </a:solidFill>
                <a:latin typeface="Times New Roman" pitchFamily="18" charset="0"/>
              </a:rPr>
              <a:t>(+)</a:t>
            </a:r>
          </a:p>
        </p:txBody>
      </p:sp>
      <p:sp>
        <p:nvSpPr>
          <p:cNvPr id="113673" name="Text Box 9"/>
          <p:cNvSpPr txBox="1">
            <a:spLocks noChangeArrowheads="1"/>
          </p:cNvSpPr>
          <p:nvPr/>
        </p:nvSpPr>
        <p:spPr bwMode="auto">
          <a:xfrm>
            <a:off x="3414713" y="4343400"/>
            <a:ext cx="720367" cy="64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3600" b="1" dirty="0">
                <a:solidFill>
                  <a:srgbClr val="0000FF"/>
                </a:solidFill>
                <a:latin typeface="Times New Roman" pitchFamily="18" charset="0"/>
              </a:rPr>
              <a:t>(*)</a:t>
            </a:r>
          </a:p>
        </p:txBody>
      </p:sp>
      <p:sp>
        <p:nvSpPr>
          <p:cNvPr id="10" name="Text Box 30"/>
          <p:cNvSpPr txBox="1">
            <a:spLocks noChangeArrowheads="1"/>
          </p:cNvSpPr>
          <p:nvPr/>
        </p:nvSpPr>
        <p:spPr bwMode="auto">
          <a:xfrm>
            <a:off x="0" y="403225"/>
            <a:ext cx="3216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20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可达矩阵</a:t>
            </a:r>
            <a:r>
              <a:rPr lang="en-US" altLang="zh-CN" sz="20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-</a:t>
            </a:r>
            <a:r>
              <a:rPr lang="zh-CN" altLang="en-US" sz="20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方法</a:t>
            </a:r>
            <a:r>
              <a:rPr lang="en-US" altLang="zh-CN" sz="20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1</a:t>
            </a:r>
            <a:endParaRPr lang="zh-CN" altLang="en-US" sz="2000" b="1" dirty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itchFamily="18" charset="0"/>
            </a:endParaRPr>
          </a:p>
        </p:txBody>
      </p:sp>
      <p:pic>
        <p:nvPicPr>
          <p:cNvPr id="9" name="Picture 5" descr="STATBAR"/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791369"/>
            <a:ext cx="8551168" cy="46831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29218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36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36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36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36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367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3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1" dur="500"/>
                                        <p:tgtEl>
                                          <p:spTgt spid="113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671" grpId="0"/>
      <p:bldP spid="113672" grpId="0"/>
      <p:bldP spid="113673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4692" name="Object 4"/>
          <p:cNvGraphicFramePr>
            <a:graphicFrameLocks noChangeAspect="1"/>
          </p:cNvGraphicFramePr>
          <p:nvPr/>
        </p:nvGraphicFramePr>
        <p:xfrm>
          <a:off x="1139825" y="973138"/>
          <a:ext cx="2587625" cy="2122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742" name="公式" r:id="rId3" imgW="939600" imgH="711000" progId="Equation.3">
                  <p:embed/>
                </p:oleObj>
              </mc:Choice>
              <mc:Fallback>
                <p:oleObj name="公式" r:id="rId3" imgW="93960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9825" y="973138"/>
                        <a:ext cx="2587625" cy="2122487"/>
                      </a:xfrm>
                      <a:prstGeom prst="rect">
                        <a:avLst/>
                      </a:prstGeom>
                      <a:solidFill>
                        <a:srgbClr val="00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693" name="Object 5"/>
          <p:cNvGraphicFramePr>
            <a:graphicFrameLocks noChangeAspect="1"/>
          </p:cNvGraphicFramePr>
          <p:nvPr/>
        </p:nvGraphicFramePr>
        <p:xfrm>
          <a:off x="4379913" y="944563"/>
          <a:ext cx="2586037" cy="2122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743" name="公式" r:id="rId5" imgW="939600" imgH="711000" progId="Equation.3">
                  <p:embed/>
                </p:oleObj>
              </mc:Choice>
              <mc:Fallback>
                <p:oleObj name="公式" r:id="rId5" imgW="93960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79913" y="944563"/>
                        <a:ext cx="2586037" cy="2122487"/>
                      </a:xfrm>
                      <a:prstGeom prst="rect">
                        <a:avLst/>
                      </a:prstGeom>
                      <a:solidFill>
                        <a:srgbClr val="00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69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4130944"/>
              </p:ext>
            </p:extLst>
          </p:nvPr>
        </p:nvGraphicFramePr>
        <p:xfrm>
          <a:off x="658813" y="3505200"/>
          <a:ext cx="3789362" cy="2395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744" name="公式" r:id="rId7" imgW="1218960" imgH="711000" progId="Equation.3">
                  <p:embed/>
                </p:oleObj>
              </mc:Choice>
              <mc:Fallback>
                <p:oleObj name="公式" r:id="rId7" imgW="121896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813" y="3505200"/>
                        <a:ext cx="3789362" cy="2395537"/>
                      </a:xfrm>
                      <a:prstGeom prst="rect">
                        <a:avLst/>
                      </a:prstGeom>
                      <a:solidFill>
                        <a:srgbClr val="00FF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69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5918316"/>
              </p:ext>
            </p:extLst>
          </p:nvPr>
        </p:nvGraphicFramePr>
        <p:xfrm>
          <a:off x="4579938" y="3581400"/>
          <a:ext cx="3321050" cy="2122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745" name="公式" r:id="rId9" imgW="1206360" imgH="711000" progId="Equation.3">
                  <p:embed/>
                </p:oleObj>
              </mc:Choice>
              <mc:Fallback>
                <p:oleObj name="公式" r:id="rId9" imgW="120636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9938" y="3581400"/>
                        <a:ext cx="3321050" cy="2122487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4699" name="Text Box 11"/>
          <p:cNvSpPr txBox="1">
            <a:spLocks noChangeArrowheads="1"/>
          </p:cNvSpPr>
          <p:nvPr/>
        </p:nvSpPr>
        <p:spPr bwMode="auto">
          <a:xfrm>
            <a:off x="0" y="403225"/>
            <a:ext cx="3216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20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布尔矩阵运算</a:t>
            </a:r>
          </a:p>
        </p:txBody>
      </p:sp>
      <p:pic>
        <p:nvPicPr>
          <p:cNvPr id="9" name="Picture 5" descr="STATBAR"/>
          <p:cNvPicPr preferRelativeResize="0">
            <a:picLocks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791369"/>
            <a:ext cx="8551168" cy="46831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30437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1146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1146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0" fill="hold"/>
                                        <p:tgtEl>
                                          <p:spTgt spid="1146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0" fill="hold"/>
                                        <p:tgtEl>
                                          <p:spTgt spid="1146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7" name="Oval 9"/>
          <p:cNvSpPr>
            <a:spLocks noChangeArrowheads="1"/>
          </p:cNvSpPr>
          <p:nvPr/>
        </p:nvSpPr>
        <p:spPr bwMode="auto">
          <a:xfrm>
            <a:off x="4191000" y="990600"/>
            <a:ext cx="762000" cy="990600"/>
          </a:xfrm>
          <a:prstGeom prst="ellipse">
            <a:avLst/>
          </a:prstGeom>
          <a:solidFill>
            <a:srgbClr val="FFFF00"/>
          </a:solidFill>
          <a:ln w="222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94216" name="Rectangle 8"/>
          <p:cNvSpPr>
            <a:spLocks noChangeArrowheads="1"/>
          </p:cNvSpPr>
          <p:nvPr/>
        </p:nvSpPr>
        <p:spPr bwMode="auto">
          <a:xfrm>
            <a:off x="3048000" y="1219200"/>
            <a:ext cx="609600" cy="388937"/>
          </a:xfrm>
          <a:prstGeom prst="rect">
            <a:avLst/>
          </a:prstGeom>
          <a:solidFill>
            <a:srgbClr val="FFFF00"/>
          </a:solidFill>
          <a:ln w="222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94215" name="Rectangle 7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pSp>
        <p:nvGrpSpPr>
          <p:cNvPr id="94240" name="Group 32"/>
          <p:cNvGrpSpPr>
            <a:grpSpLocks/>
          </p:cNvGrpSpPr>
          <p:nvPr/>
        </p:nvGrpSpPr>
        <p:grpSpPr bwMode="auto">
          <a:xfrm>
            <a:off x="685800" y="2438400"/>
            <a:ext cx="2376487" cy="2933700"/>
            <a:chOff x="471" y="1416"/>
            <a:chExt cx="1242" cy="1709"/>
          </a:xfrm>
        </p:grpSpPr>
        <p:grpSp>
          <p:nvGrpSpPr>
            <p:cNvPr id="94234" name="Group 26"/>
            <p:cNvGrpSpPr>
              <a:grpSpLocks/>
            </p:cNvGrpSpPr>
            <p:nvPr/>
          </p:nvGrpSpPr>
          <p:grpSpPr bwMode="auto">
            <a:xfrm>
              <a:off x="624" y="1488"/>
              <a:ext cx="912" cy="1637"/>
              <a:chOff x="624" y="1488"/>
              <a:chExt cx="912" cy="1637"/>
            </a:xfrm>
          </p:grpSpPr>
          <p:sp>
            <p:nvSpPr>
              <p:cNvPr id="94221" name="Oval 13"/>
              <p:cNvSpPr>
                <a:spLocks noChangeArrowheads="1"/>
              </p:cNvSpPr>
              <p:nvPr/>
            </p:nvSpPr>
            <p:spPr bwMode="auto">
              <a:xfrm>
                <a:off x="624" y="1488"/>
                <a:ext cx="96" cy="96"/>
              </a:xfrm>
              <a:prstGeom prst="ellipse">
                <a:avLst/>
              </a:prstGeom>
              <a:solidFill>
                <a:srgbClr val="FFFF00"/>
              </a:solidFill>
              <a:ln w="222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zh-CN"/>
              </a:p>
            </p:txBody>
          </p:sp>
          <p:sp>
            <p:nvSpPr>
              <p:cNvPr id="94222" name="Oval 14"/>
              <p:cNvSpPr>
                <a:spLocks noChangeArrowheads="1"/>
              </p:cNvSpPr>
              <p:nvPr/>
            </p:nvSpPr>
            <p:spPr bwMode="auto">
              <a:xfrm>
                <a:off x="1440" y="1488"/>
                <a:ext cx="96" cy="96"/>
              </a:xfrm>
              <a:prstGeom prst="ellipse">
                <a:avLst/>
              </a:prstGeom>
              <a:solidFill>
                <a:srgbClr val="FFFF00"/>
              </a:solidFill>
              <a:ln w="222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zh-CN"/>
              </a:p>
            </p:txBody>
          </p:sp>
          <p:sp>
            <p:nvSpPr>
              <p:cNvPr id="94223" name="Oval 15"/>
              <p:cNvSpPr>
                <a:spLocks noChangeArrowheads="1"/>
              </p:cNvSpPr>
              <p:nvPr/>
            </p:nvSpPr>
            <p:spPr bwMode="auto">
              <a:xfrm>
                <a:off x="624" y="2160"/>
                <a:ext cx="96" cy="96"/>
              </a:xfrm>
              <a:prstGeom prst="ellipse">
                <a:avLst/>
              </a:prstGeom>
              <a:solidFill>
                <a:srgbClr val="FFFF00"/>
              </a:solidFill>
              <a:ln w="222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zh-CN"/>
              </a:p>
            </p:txBody>
          </p:sp>
          <p:sp>
            <p:nvSpPr>
              <p:cNvPr id="94224" name="Oval 16"/>
              <p:cNvSpPr>
                <a:spLocks noChangeArrowheads="1"/>
              </p:cNvSpPr>
              <p:nvPr/>
            </p:nvSpPr>
            <p:spPr bwMode="auto">
              <a:xfrm>
                <a:off x="1440" y="2112"/>
                <a:ext cx="96" cy="96"/>
              </a:xfrm>
              <a:prstGeom prst="ellipse">
                <a:avLst/>
              </a:prstGeom>
              <a:solidFill>
                <a:srgbClr val="FFFF00"/>
              </a:solidFill>
              <a:ln w="222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zh-CN"/>
              </a:p>
            </p:txBody>
          </p:sp>
          <p:sp>
            <p:nvSpPr>
              <p:cNvPr id="94225" name="Oval 17"/>
              <p:cNvSpPr>
                <a:spLocks noChangeArrowheads="1"/>
              </p:cNvSpPr>
              <p:nvPr/>
            </p:nvSpPr>
            <p:spPr bwMode="auto">
              <a:xfrm>
                <a:off x="1056" y="2736"/>
                <a:ext cx="96" cy="96"/>
              </a:xfrm>
              <a:prstGeom prst="ellipse">
                <a:avLst/>
              </a:prstGeom>
              <a:solidFill>
                <a:srgbClr val="FFFF00"/>
              </a:solidFill>
              <a:ln w="222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zh-CN"/>
              </a:p>
            </p:txBody>
          </p:sp>
          <p:sp>
            <p:nvSpPr>
              <p:cNvPr id="94226" name="Line 18"/>
              <p:cNvSpPr>
                <a:spLocks noChangeShapeType="1"/>
              </p:cNvSpPr>
              <p:nvPr/>
            </p:nvSpPr>
            <p:spPr bwMode="auto">
              <a:xfrm>
                <a:off x="720" y="1536"/>
                <a:ext cx="720" cy="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4227" name="Line 19"/>
              <p:cNvSpPr>
                <a:spLocks noChangeShapeType="1"/>
              </p:cNvSpPr>
              <p:nvPr/>
            </p:nvSpPr>
            <p:spPr bwMode="auto">
              <a:xfrm flipH="1" flipV="1">
                <a:off x="672" y="1584"/>
                <a:ext cx="768" cy="52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4228" name="Line 20"/>
              <p:cNvSpPr>
                <a:spLocks noChangeShapeType="1"/>
              </p:cNvSpPr>
              <p:nvPr/>
            </p:nvSpPr>
            <p:spPr bwMode="auto">
              <a:xfrm flipV="1">
                <a:off x="672" y="1584"/>
                <a:ext cx="768" cy="576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4229" name="Line 21"/>
              <p:cNvSpPr>
                <a:spLocks noChangeShapeType="1"/>
              </p:cNvSpPr>
              <p:nvPr/>
            </p:nvSpPr>
            <p:spPr bwMode="auto">
              <a:xfrm flipH="1">
                <a:off x="1104" y="1584"/>
                <a:ext cx="384" cy="1152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4230" name="Line 22"/>
              <p:cNvSpPr>
                <a:spLocks noChangeShapeType="1"/>
              </p:cNvSpPr>
              <p:nvPr/>
            </p:nvSpPr>
            <p:spPr bwMode="auto">
              <a:xfrm flipH="1" flipV="1">
                <a:off x="672" y="2208"/>
                <a:ext cx="384" cy="52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4231" name="Text Box 23"/>
              <p:cNvSpPr txBox="1">
                <a:spLocks noChangeArrowheads="1"/>
              </p:cNvSpPr>
              <p:nvPr/>
            </p:nvSpPr>
            <p:spPr bwMode="auto">
              <a:xfrm>
                <a:off x="903" y="2894"/>
                <a:ext cx="33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91240B29-F687-4F45-9708-019B960494DF}">
                  <a14:hiddenLine xmlns:a14="http://schemas.microsoft.com/office/drawing/2010/main" w="222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pPr algn="l"/>
                <a:r>
                  <a:rPr lang="zh-CN" altLang="en-US" b="1">
                    <a:latin typeface="楷体_GB2312" pitchFamily="49" charset="-122"/>
                    <a:ea typeface="楷体_GB2312" pitchFamily="49" charset="-122"/>
                  </a:rPr>
                  <a:t>图</a:t>
                </a:r>
                <a:r>
                  <a:rPr lang="en-US" altLang="zh-CN" b="1">
                    <a:latin typeface="楷体_GB2312" pitchFamily="49" charset="-122"/>
                    <a:ea typeface="楷体_GB2312" pitchFamily="49" charset="-122"/>
                  </a:rPr>
                  <a:t>3</a:t>
                </a:r>
              </a:p>
            </p:txBody>
          </p:sp>
        </p:grpSp>
        <p:sp>
          <p:nvSpPr>
            <p:cNvPr id="94235" name="Text Box 27"/>
            <p:cNvSpPr txBox="1">
              <a:spLocks noChangeArrowheads="1"/>
            </p:cNvSpPr>
            <p:nvPr/>
          </p:nvSpPr>
          <p:spPr bwMode="auto">
            <a:xfrm>
              <a:off x="471" y="1464"/>
              <a:ext cx="18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algn="l"/>
              <a:r>
                <a:rPr lang="en-US" altLang="zh-CN" b="1">
                  <a:solidFill>
                    <a:srgbClr val="0000FF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94236" name="Text Box 28"/>
            <p:cNvSpPr txBox="1">
              <a:spLocks noChangeArrowheads="1"/>
            </p:cNvSpPr>
            <p:nvPr/>
          </p:nvSpPr>
          <p:spPr bwMode="auto">
            <a:xfrm>
              <a:off x="1527" y="1416"/>
              <a:ext cx="18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algn="l"/>
              <a:r>
                <a:rPr lang="en-US" altLang="zh-CN" b="1">
                  <a:solidFill>
                    <a:srgbClr val="0000FF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94237" name="Text Box 29"/>
            <p:cNvSpPr txBox="1">
              <a:spLocks noChangeArrowheads="1"/>
            </p:cNvSpPr>
            <p:nvPr/>
          </p:nvSpPr>
          <p:spPr bwMode="auto">
            <a:xfrm>
              <a:off x="1527" y="2040"/>
              <a:ext cx="18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algn="l"/>
              <a:r>
                <a:rPr lang="en-US" altLang="zh-CN" b="1">
                  <a:solidFill>
                    <a:srgbClr val="0000FF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94238" name="Text Box 30"/>
            <p:cNvSpPr txBox="1">
              <a:spLocks noChangeArrowheads="1"/>
            </p:cNvSpPr>
            <p:nvPr/>
          </p:nvSpPr>
          <p:spPr bwMode="auto">
            <a:xfrm>
              <a:off x="471" y="2088"/>
              <a:ext cx="18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algn="l"/>
              <a:r>
                <a:rPr lang="en-US" altLang="zh-CN" b="1">
                  <a:solidFill>
                    <a:srgbClr val="0000FF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94239" name="Text Box 31"/>
            <p:cNvSpPr txBox="1">
              <a:spLocks noChangeArrowheads="1"/>
            </p:cNvSpPr>
            <p:nvPr/>
          </p:nvSpPr>
          <p:spPr bwMode="auto">
            <a:xfrm>
              <a:off x="1095" y="2664"/>
              <a:ext cx="18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algn="l"/>
              <a:r>
                <a:rPr lang="en-US" altLang="zh-CN" b="1">
                  <a:solidFill>
                    <a:srgbClr val="0000FF"/>
                  </a:solidFill>
                  <a:latin typeface="Times New Roman" pitchFamily="18" charset="0"/>
                </a:rPr>
                <a:t>4</a:t>
              </a:r>
            </a:p>
          </p:txBody>
        </p:sp>
      </p:grpSp>
      <p:sp>
        <p:nvSpPr>
          <p:cNvPr id="94242" name="Rectangle 34"/>
          <p:cNvSpPr>
            <a:spLocks noChangeArrowheads="1"/>
          </p:cNvSpPr>
          <p:nvPr/>
        </p:nvSpPr>
        <p:spPr bwMode="auto">
          <a:xfrm>
            <a:off x="0" y="28575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94241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4513890"/>
              </p:ext>
            </p:extLst>
          </p:nvPr>
        </p:nvGraphicFramePr>
        <p:xfrm>
          <a:off x="3733800" y="2438400"/>
          <a:ext cx="3048000" cy="2522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703" name="公式" r:id="rId3" imgW="1384300" imgH="1143000" progId="Equation.3">
                  <p:embed/>
                </p:oleObj>
              </mc:Choice>
              <mc:Fallback>
                <p:oleObj name="公式" r:id="rId3" imgW="1384300" imgH="1143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2438400"/>
                        <a:ext cx="3048000" cy="25225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243" name="Text Box 35"/>
          <p:cNvSpPr txBox="1">
            <a:spLocks noChangeArrowheads="1"/>
          </p:cNvSpPr>
          <p:nvPr/>
        </p:nvSpPr>
        <p:spPr bwMode="auto">
          <a:xfrm>
            <a:off x="0" y="403225"/>
            <a:ext cx="3216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20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可达矩阵</a:t>
            </a:r>
            <a:r>
              <a:rPr lang="en-US" altLang="zh-CN" sz="20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-</a:t>
            </a:r>
            <a:r>
              <a:rPr lang="zh-CN" altLang="en-US" sz="20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方法</a:t>
            </a:r>
            <a:r>
              <a:rPr lang="en-US" altLang="zh-CN" sz="20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1</a:t>
            </a:r>
            <a:endParaRPr lang="zh-CN" altLang="en-US" sz="2000" b="1" dirty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itchFamily="18" charset="0"/>
            </a:endParaRPr>
          </a:p>
        </p:txBody>
      </p:sp>
      <p:sp>
        <p:nvSpPr>
          <p:cNvPr id="94244" name="Text Box 36"/>
          <p:cNvSpPr txBox="1">
            <a:spLocks noChangeArrowheads="1"/>
          </p:cNvSpPr>
          <p:nvPr/>
        </p:nvSpPr>
        <p:spPr bwMode="auto">
          <a:xfrm>
            <a:off x="41275" y="1131888"/>
            <a:ext cx="9890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2800" b="1">
                <a:latin typeface="华文行楷" pitchFamily="2" charset="-122"/>
                <a:ea typeface="华文行楷" pitchFamily="2" charset="-122"/>
              </a:rPr>
              <a:t>方法</a:t>
            </a:r>
            <a:r>
              <a:rPr lang="en-US" altLang="zh-CN" sz="2800" b="1">
                <a:latin typeface="华文行楷" pitchFamily="2" charset="-122"/>
                <a:ea typeface="华文行楷" pitchFamily="2" charset="-122"/>
              </a:rPr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676400" y="1066800"/>
                <a:ext cx="528010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b="0" i="1" smtClean="0">
                          <a:latin typeface="Cambria Math"/>
                        </a:rPr>
                        <m:t>𝑃</m:t>
                      </m:r>
                      <m:r>
                        <a:rPr lang="en-US" altLang="zh-CN" sz="3600" b="0" i="1" smtClean="0">
                          <a:latin typeface="Cambria Math"/>
                        </a:rPr>
                        <m:t>=</m:t>
                      </m:r>
                      <m:r>
                        <a:rPr lang="en-US" altLang="zh-CN" sz="3600" b="0" i="1" smtClean="0">
                          <a:latin typeface="Cambria Math"/>
                        </a:rPr>
                        <m:t>𝐴</m:t>
                      </m:r>
                      <m:r>
                        <a:rPr lang="en-US" altLang="zh-CN" sz="3600" b="0" i="1" smtClean="0">
                          <a:latin typeface="Cambria Math"/>
                        </a:rPr>
                        <m:t>(+)</m:t>
                      </m:r>
                      <m:sSup>
                        <m:sSupPr>
                          <m:ctrlP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3600" b="0" i="1" smtClean="0">
                              <a:latin typeface="Cambria Math"/>
                            </a:rPr>
                            <m:t>𝐴</m:t>
                          </m:r>
                        </m:e>
                        <m:sup>
                          <m:r>
                            <a:rPr lang="en-US" altLang="zh-CN" sz="36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altLang="zh-CN" sz="3600" b="0" i="1" smtClean="0">
                          <a:latin typeface="Cambria Math"/>
                        </a:rPr>
                        <m:t>(+)</m:t>
                      </m:r>
                      <m:r>
                        <a:rPr lang="en-US" altLang="zh-CN" sz="3600" b="0" i="1" smtClean="0">
                          <a:latin typeface="Cambria Math"/>
                          <a:ea typeface="Cambria Math"/>
                        </a:rPr>
                        <m:t>⋯(+)</m:t>
                      </m:r>
                      <m:sSup>
                        <m:sSupPr>
                          <m:ctrlPr>
                            <a:rPr lang="en-US" altLang="zh-CN" sz="36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altLang="zh-CN" sz="3600" b="0" i="1" smtClean="0">
                              <a:latin typeface="Cambria Math"/>
                              <a:ea typeface="Cambria Math"/>
                            </a:rPr>
                            <m:t>𝐴</m:t>
                          </m:r>
                        </m:e>
                        <m:sup>
                          <m:r>
                            <a:rPr lang="en-US" altLang="zh-CN" sz="3600" b="0" i="1" smtClean="0">
                              <a:latin typeface="Cambria Math"/>
                              <a:ea typeface="Cambria Math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0" y="1066800"/>
                <a:ext cx="5280100" cy="64633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" name="Picture 5" descr="STATBAR"/>
          <p:cNvPicPr preferRelativeResize="0"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791369"/>
            <a:ext cx="8551168" cy="46831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43116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94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2000"/>
                                        <p:tgtEl>
                                          <p:spTgt spid="94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4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4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7" grpId="0" animBg="1"/>
      <p:bldP spid="9421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6" name="Text Box 6"/>
          <p:cNvSpPr txBox="1">
            <a:spLocks noChangeArrowheads="1"/>
          </p:cNvSpPr>
          <p:nvPr/>
        </p:nvSpPr>
        <p:spPr bwMode="auto">
          <a:xfrm>
            <a:off x="685800" y="1076980"/>
            <a:ext cx="6691313" cy="52322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/>
          <a:p>
            <a:pPr algn="l"/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有向图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D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：图中的所有边均为有向边。</a:t>
            </a:r>
          </a:p>
        </p:txBody>
      </p:sp>
      <p:sp>
        <p:nvSpPr>
          <p:cNvPr id="20487" name="Text Box 7"/>
          <p:cNvSpPr txBox="1">
            <a:spLocks noChangeArrowheads="1"/>
          </p:cNvSpPr>
          <p:nvPr/>
        </p:nvSpPr>
        <p:spPr bwMode="auto">
          <a:xfrm>
            <a:off x="647700" y="4648200"/>
            <a:ext cx="7048500" cy="523220"/>
          </a:xfrm>
          <a:prstGeom prst="rect">
            <a:avLst/>
          </a:prstGeom>
          <a:solidFill>
            <a:srgbClr val="CCFFCC"/>
          </a:solidFill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zh-CN" altLang="en-US" sz="28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无向图</a:t>
            </a:r>
            <a:r>
              <a:rPr lang="en-US" altLang="zh-CN" sz="28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G</a:t>
            </a:r>
            <a:r>
              <a:rPr lang="zh-CN" altLang="en-US" sz="28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：图中的所有边均为无向边。</a:t>
            </a:r>
          </a:p>
        </p:txBody>
      </p:sp>
      <p:grpSp>
        <p:nvGrpSpPr>
          <p:cNvPr id="20500" name="Group 20"/>
          <p:cNvGrpSpPr>
            <a:grpSpLocks/>
          </p:cNvGrpSpPr>
          <p:nvPr/>
        </p:nvGrpSpPr>
        <p:grpSpPr bwMode="auto">
          <a:xfrm>
            <a:off x="762000" y="1828800"/>
            <a:ext cx="2682875" cy="1979612"/>
            <a:chOff x="470" y="1353"/>
            <a:chExt cx="1835" cy="1277"/>
          </a:xfrm>
        </p:grpSpPr>
        <p:sp>
          <p:nvSpPr>
            <p:cNvPr id="20488" name="Text Box 8"/>
            <p:cNvSpPr txBox="1">
              <a:spLocks noChangeArrowheads="1"/>
            </p:cNvSpPr>
            <p:nvPr/>
          </p:nvSpPr>
          <p:spPr bwMode="auto">
            <a:xfrm>
              <a:off x="1225" y="1353"/>
              <a:ext cx="233" cy="3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800" b="1">
                  <a:latin typeface="华文楷体" panose="02010600040101010101" pitchFamily="2" charset="-122"/>
                  <a:ea typeface="华文楷体" panose="02010600040101010101" pitchFamily="2" charset="-122"/>
                </a:rPr>
                <a:t>c</a:t>
              </a:r>
            </a:p>
          </p:txBody>
        </p:sp>
        <p:sp>
          <p:nvSpPr>
            <p:cNvPr id="20489" name="Text Box 9"/>
            <p:cNvSpPr txBox="1">
              <a:spLocks noChangeArrowheads="1"/>
            </p:cNvSpPr>
            <p:nvPr/>
          </p:nvSpPr>
          <p:spPr bwMode="auto">
            <a:xfrm>
              <a:off x="470" y="2256"/>
              <a:ext cx="226" cy="3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800" b="1">
                  <a:latin typeface="华文楷体" panose="02010600040101010101" pitchFamily="2" charset="-122"/>
                  <a:ea typeface="华文楷体" panose="02010600040101010101" pitchFamily="2" charset="-122"/>
                </a:rPr>
                <a:t>a</a:t>
              </a:r>
            </a:p>
          </p:txBody>
        </p:sp>
        <p:sp>
          <p:nvSpPr>
            <p:cNvPr id="20490" name="Oval 10"/>
            <p:cNvSpPr>
              <a:spLocks noChangeArrowheads="1"/>
            </p:cNvSpPr>
            <p:nvPr/>
          </p:nvSpPr>
          <p:spPr bwMode="auto">
            <a:xfrm>
              <a:off x="2006" y="2400"/>
              <a:ext cx="96" cy="96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 sz="280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20491" name="Oval 11"/>
            <p:cNvSpPr>
              <a:spLocks noChangeArrowheads="1"/>
            </p:cNvSpPr>
            <p:nvPr/>
          </p:nvSpPr>
          <p:spPr bwMode="auto">
            <a:xfrm>
              <a:off x="710" y="2400"/>
              <a:ext cx="96" cy="96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 sz="280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20492" name="Text Box 12"/>
            <p:cNvSpPr txBox="1">
              <a:spLocks noChangeArrowheads="1"/>
            </p:cNvSpPr>
            <p:nvPr/>
          </p:nvSpPr>
          <p:spPr bwMode="auto">
            <a:xfrm>
              <a:off x="2064" y="2295"/>
              <a:ext cx="241" cy="3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altLang="zh-CN" sz="2800" b="1">
                  <a:latin typeface="华文楷体" panose="02010600040101010101" pitchFamily="2" charset="-122"/>
                  <a:ea typeface="华文楷体" panose="02010600040101010101" pitchFamily="2" charset="-122"/>
                </a:rPr>
                <a:t>b</a:t>
              </a:r>
            </a:p>
          </p:txBody>
        </p:sp>
        <p:sp>
          <p:nvSpPr>
            <p:cNvPr id="20493" name="Oval 13"/>
            <p:cNvSpPr>
              <a:spLocks noChangeArrowheads="1"/>
            </p:cNvSpPr>
            <p:nvPr/>
          </p:nvSpPr>
          <p:spPr bwMode="auto">
            <a:xfrm>
              <a:off x="1286" y="1632"/>
              <a:ext cx="96" cy="96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 sz="280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</p:grpSp>
      <p:sp>
        <p:nvSpPr>
          <p:cNvPr id="20501" name="Line 21"/>
          <p:cNvSpPr>
            <a:spLocks noChangeShapeType="1"/>
          </p:cNvSpPr>
          <p:nvPr/>
        </p:nvSpPr>
        <p:spPr bwMode="auto">
          <a:xfrm flipV="1">
            <a:off x="1158875" y="2347912"/>
            <a:ext cx="838200" cy="1143000"/>
          </a:xfrm>
          <a:prstGeom prst="line">
            <a:avLst/>
          </a:prstGeom>
          <a:noFill/>
          <a:ln w="38100">
            <a:solidFill>
              <a:srgbClr val="00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8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0502" name="Line 22"/>
          <p:cNvSpPr>
            <a:spLocks noChangeShapeType="1"/>
          </p:cNvSpPr>
          <p:nvPr/>
        </p:nvSpPr>
        <p:spPr bwMode="auto">
          <a:xfrm>
            <a:off x="2073275" y="2347912"/>
            <a:ext cx="914400" cy="1143000"/>
          </a:xfrm>
          <a:prstGeom prst="line">
            <a:avLst/>
          </a:prstGeom>
          <a:noFill/>
          <a:ln w="38100">
            <a:solidFill>
              <a:srgbClr val="00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8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0503" name="Line 23"/>
          <p:cNvSpPr>
            <a:spLocks noChangeShapeType="1"/>
          </p:cNvSpPr>
          <p:nvPr/>
        </p:nvSpPr>
        <p:spPr bwMode="auto">
          <a:xfrm flipH="1">
            <a:off x="1235075" y="3567112"/>
            <a:ext cx="1752600" cy="0"/>
          </a:xfrm>
          <a:prstGeom prst="line">
            <a:avLst/>
          </a:prstGeom>
          <a:noFill/>
          <a:ln w="38100">
            <a:solidFill>
              <a:srgbClr val="00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8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0507" name="Text Box 27"/>
          <p:cNvSpPr txBox="1">
            <a:spLocks noChangeArrowheads="1"/>
          </p:cNvSpPr>
          <p:nvPr/>
        </p:nvSpPr>
        <p:spPr bwMode="auto">
          <a:xfrm>
            <a:off x="1616075" y="3643312"/>
            <a:ext cx="126669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2800" b="1">
                <a:solidFill>
                  <a:srgbClr val="0066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有向图</a:t>
            </a:r>
          </a:p>
        </p:txBody>
      </p:sp>
      <p:grpSp>
        <p:nvGrpSpPr>
          <p:cNvPr id="20509" name="Group 29"/>
          <p:cNvGrpSpPr>
            <a:grpSpLocks/>
          </p:cNvGrpSpPr>
          <p:nvPr/>
        </p:nvGrpSpPr>
        <p:grpSpPr bwMode="auto">
          <a:xfrm>
            <a:off x="4495800" y="1624013"/>
            <a:ext cx="2633663" cy="2262187"/>
            <a:chOff x="2988" y="1353"/>
            <a:chExt cx="1659" cy="1425"/>
          </a:xfrm>
        </p:grpSpPr>
        <p:sp>
          <p:nvSpPr>
            <p:cNvPr id="20494" name="Text Box 14"/>
            <p:cNvSpPr txBox="1">
              <a:spLocks noChangeArrowheads="1"/>
            </p:cNvSpPr>
            <p:nvPr/>
          </p:nvSpPr>
          <p:spPr bwMode="auto">
            <a:xfrm>
              <a:off x="3721" y="1353"/>
              <a:ext cx="21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800" b="1">
                  <a:latin typeface="华文楷体" panose="02010600040101010101" pitchFamily="2" charset="-122"/>
                  <a:ea typeface="华文楷体" panose="02010600040101010101" pitchFamily="2" charset="-122"/>
                </a:rPr>
                <a:t>c</a:t>
              </a:r>
            </a:p>
          </p:txBody>
        </p:sp>
        <p:sp>
          <p:nvSpPr>
            <p:cNvPr id="20495" name="Text Box 15"/>
            <p:cNvSpPr txBox="1">
              <a:spLocks noChangeArrowheads="1"/>
            </p:cNvSpPr>
            <p:nvPr/>
          </p:nvSpPr>
          <p:spPr bwMode="auto">
            <a:xfrm>
              <a:off x="2988" y="2256"/>
              <a:ext cx="208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800" b="1">
                  <a:latin typeface="华文楷体" panose="02010600040101010101" pitchFamily="2" charset="-122"/>
                  <a:ea typeface="华文楷体" panose="02010600040101010101" pitchFamily="2" charset="-122"/>
                </a:rPr>
                <a:t>a</a:t>
              </a:r>
            </a:p>
          </p:txBody>
        </p:sp>
        <p:sp>
          <p:nvSpPr>
            <p:cNvPr id="20496" name="Oval 16"/>
            <p:cNvSpPr>
              <a:spLocks noChangeArrowheads="1"/>
            </p:cNvSpPr>
            <p:nvPr/>
          </p:nvSpPr>
          <p:spPr bwMode="auto">
            <a:xfrm>
              <a:off x="4272" y="2420"/>
              <a:ext cx="96" cy="96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 sz="280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20497" name="Oval 17"/>
            <p:cNvSpPr>
              <a:spLocks noChangeArrowheads="1"/>
            </p:cNvSpPr>
            <p:nvPr/>
          </p:nvSpPr>
          <p:spPr bwMode="auto">
            <a:xfrm>
              <a:off x="3264" y="2420"/>
              <a:ext cx="96" cy="96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 sz="280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20498" name="Text Box 18"/>
            <p:cNvSpPr txBox="1">
              <a:spLocks noChangeArrowheads="1"/>
            </p:cNvSpPr>
            <p:nvPr/>
          </p:nvSpPr>
          <p:spPr bwMode="auto">
            <a:xfrm>
              <a:off x="4416" y="2265"/>
              <a:ext cx="231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800" b="1">
                  <a:latin typeface="华文楷体" panose="02010600040101010101" pitchFamily="2" charset="-122"/>
                  <a:ea typeface="华文楷体" panose="02010600040101010101" pitchFamily="2" charset="-122"/>
                </a:rPr>
                <a:t>b</a:t>
              </a:r>
            </a:p>
          </p:txBody>
        </p:sp>
        <p:sp>
          <p:nvSpPr>
            <p:cNvPr id="20499" name="Oval 19"/>
            <p:cNvSpPr>
              <a:spLocks noChangeArrowheads="1"/>
            </p:cNvSpPr>
            <p:nvPr/>
          </p:nvSpPr>
          <p:spPr bwMode="auto">
            <a:xfrm>
              <a:off x="3782" y="1652"/>
              <a:ext cx="96" cy="96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 sz="280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20504" name="Line 24"/>
            <p:cNvSpPr>
              <a:spLocks noChangeShapeType="1"/>
            </p:cNvSpPr>
            <p:nvPr/>
          </p:nvSpPr>
          <p:spPr bwMode="auto">
            <a:xfrm flipV="1">
              <a:off x="3312" y="1728"/>
              <a:ext cx="480" cy="672"/>
            </a:xfrm>
            <a:prstGeom prst="line">
              <a:avLst/>
            </a:prstGeom>
            <a:noFill/>
            <a:ln w="38100">
              <a:solidFill>
                <a:srgbClr val="00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20505" name="Line 25"/>
            <p:cNvSpPr>
              <a:spLocks noChangeShapeType="1"/>
            </p:cNvSpPr>
            <p:nvPr/>
          </p:nvSpPr>
          <p:spPr bwMode="auto">
            <a:xfrm>
              <a:off x="3840" y="1728"/>
              <a:ext cx="432" cy="672"/>
            </a:xfrm>
            <a:prstGeom prst="line">
              <a:avLst/>
            </a:prstGeom>
            <a:noFill/>
            <a:ln w="38100">
              <a:solidFill>
                <a:srgbClr val="00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20506" name="Line 26"/>
            <p:cNvSpPr>
              <a:spLocks noChangeShapeType="1"/>
            </p:cNvSpPr>
            <p:nvPr/>
          </p:nvSpPr>
          <p:spPr bwMode="auto">
            <a:xfrm>
              <a:off x="3360" y="2448"/>
              <a:ext cx="912" cy="0"/>
            </a:xfrm>
            <a:prstGeom prst="line">
              <a:avLst/>
            </a:prstGeom>
            <a:noFill/>
            <a:ln w="38100">
              <a:solidFill>
                <a:srgbClr val="00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20508" name="Text Box 28"/>
            <p:cNvSpPr txBox="1">
              <a:spLocks noChangeArrowheads="1"/>
            </p:cNvSpPr>
            <p:nvPr/>
          </p:nvSpPr>
          <p:spPr bwMode="auto">
            <a:xfrm>
              <a:off x="3481" y="2448"/>
              <a:ext cx="798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 sz="2800" b="1">
                  <a:solidFill>
                    <a:srgbClr val="0066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无向图</a:t>
              </a:r>
            </a:p>
          </p:txBody>
        </p:sp>
      </p:grpSp>
      <p:sp>
        <p:nvSpPr>
          <p:cNvPr id="20510" name="Text Box 30"/>
          <p:cNvSpPr txBox="1">
            <a:spLocks noChangeArrowheads="1"/>
          </p:cNvSpPr>
          <p:nvPr/>
        </p:nvSpPr>
        <p:spPr bwMode="auto">
          <a:xfrm>
            <a:off x="76200" y="304800"/>
            <a:ext cx="19050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zh-CN" altLang="en-US" sz="28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图的分类</a:t>
            </a:r>
          </a:p>
        </p:txBody>
      </p:sp>
      <p:sp>
        <p:nvSpPr>
          <p:cNvPr id="20511" name="Line 31"/>
          <p:cNvSpPr>
            <a:spLocks noChangeShapeType="1"/>
          </p:cNvSpPr>
          <p:nvPr/>
        </p:nvSpPr>
        <p:spPr bwMode="auto">
          <a:xfrm>
            <a:off x="6424613" y="1524000"/>
            <a:ext cx="990600" cy="1066800"/>
          </a:xfrm>
          <a:prstGeom prst="line">
            <a:avLst/>
          </a:prstGeom>
          <a:noFill/>
          <a:ln w="22225">
            <a:solidFill>
              <a:srgbClr val="FF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 sz="28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0512" name="Line 32"/>
          <p:cNvSpPr>
            <a:spLocks noChangeShapeType="1"/>
          </p:cNvSpPr>
          <p:nvPr/>
        </p:nvSpPr>
        <p:spPr bwMode="auto">
          <a:xfrm flipV="1">
            <a:off x="6610350" y="3048000"/>
            <a:ext cx="857250" cy="1447800"/>
          </a:xfrm>
          <a:prstGeom prst="line">
            <a:avLst/>
          </a:prstGeom>
          <a:noFill/>
          <a:ln w="22225">
            <a:solidFill>
              <a:srgbClr val="FF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 anchor="ctr">
            <a:spAutoFit/>
          </a:bodyPr>
          <a:lstStyle/>
          <a:p>
            <a:endParaRPr lang="zh-CN" altLang="en-US" sz="28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0513" name="AutoShape 33"/>
          <p:cNvSpPr>
            <a:spLocks noChangeArrowheads="1"/>
          </p:cNvSpPr>
          <p:nvPr/>
        </p:nvSpPr>
        <p:spPr bwMode="auto">
          <a:xfrm>
            <a:off x="7467600" y="2209800"/>
            <a:ext cx="1447800" cy="762000"/>
          </a:xfrm>
          <a:prstGeom prst="wedgeRectCallout">
            <a:avLst>
              <a:gd name="adj1" fmla="val -46708"/>
              <a:gd name="adj2" fmla="val 62500"/>
            </a:avLst>
          </a:prstGeom>
          <a:solidFill>
            <a:srgbClr val="CCFFFF"/>
          </a:solidFill>
          <a:ln w="222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r>
              <a:rPr lang="zh-CN" altLang="en-US" sz="2800" b="1">
                <a:latin typeface="华文楷体" panose="02010600040101010101" pitchFamily="2" charset="-122"/>
                <a:ea typeface="华文楷体" panose="02010600040101010101" pitchFamily="2" charset="-122"/>
              </a:rPr>
              <a:t>混合图</a:t>
            </a:r>
          </a:p>
        </p:txBody>
      </p:sp>
      <p:pic>
        <p:nvPicPr>
          <p:cNvPr id="32" name="Picture 5" descr="STATBAR"/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791369"/>
            <a:ext cx="8551168" cy="46831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0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0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0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0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8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3" dur="2000" fill="hold"/>
                                        <p:tgtEl>
                                          <p:spTgt spid="2050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4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5" dur="2000" fill="hold"/>
                                        <p:tgtEl>
                                          <p:spTgt spid="2050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6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7" dur="2000" fill="hold"/>
                                        <p:tgtEl>
                                          <p:spTgt spid="2050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4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04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20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3" dur="500"/>
                                        <p:tgtEl>
                                          <p:spTgt spid="20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6" dur="500"/>
                                        <p:tgtEl>
                                          <p:spTgt spid="20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20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7" grpId="0" animBg="1"/>
      <p:bldP spid="20501" grpId="0" animBg="1"/>
      <p:bldP spid="20501" grpId="1" animBg="1"/>
      <p:bldP spid="20502" grpId="0" animBg="1"/>
      <p:bldP spid="20502" grpId="1" animBg="1"/>
      <p:bldP spid="20503" grpId="0" animBg="1"/>
      <p:bldP spid="20503" grpId="1" animBg="1"/>
      <p:bldP spid="20507" grpId="0"/>
      <p:bldP spid="20511" grpId="0" animBg="1"/>
      <p:bldP spid="20512" grpId="0" animBg="1"/>
      <p:bldP spid="20513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5273" name="Object 41"/>
          <p:cNvGraphicFramePr>
            <a:graphicFrameLocks noGrp="1" noChangeAspect="1"/>
          </p:cNvGraphicFramePr>
          <p:nvPr>
            <p:ph sz="half" idx="2"/>
          </p:nvPr>
        </p:nvGraphicFramePr>
        <p:xfrm>
          <a:off x="5867400" y="3657600"/>
          <a:ext cx="3048000" cy="2563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832" name="公式" r:id="rId3" imgW="1358900" imgH="1143000" progId="Equation.3">
                  <p:embed/>
                </p:oleObj>
              </mc:Choice>
              <mc:Fallback>
                <p:oleObj name="公式" r:id="rId3" imgW="1358900" imgH="1143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3657600"/>
                        <a:ext cx="3048000" cy="2563813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 w="952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5261" name="Group 29"/>
          <p:cNvGrpSpPr>
            <a:grpSpLocks/>
          </p:cNvGrpSpPr>
          <p:nvPr/>
        </p:nvGrpSpPr>
        <p:grpSpPr bwMode="auto">
          <a:xfrm>
            <a:off x="762000" y="1447800"/>
            <a:ext cx="8153400" cy="3048000"/>
            <a:chOff x="480" y="912"/>
            <a:chExt cx="5136" cy="1920"/>
          </a:xfrm>
        </p:grpSpPr>
        <p:sp>
          <p:nvSpPr>
            <p:cNvPr id="95256" name="Rectangle 24"/>
            <p:cNvSpPr>
              <a:spLocks noChangeArrowheads="1"/>
            </p:cNvSpPr>
            <p:nvPr/>
          </p:nvSpPr>
          <p:spPr bwMode="auto">
            <a:xfrm>
              <a:off x="480" y="912"/>
              <a:ext cx="1200" cy="240"/>
            </a:xfrm>
            <a:prstGeom prst="rect">
              <a:avLst/>
            </a:prstGeom>
            <a:solidFill>
              <a:srgbClr val="FFFF00"/>
            </a:solidFill>
            <a:ln w="222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/>
            </a:p>
          </p:txBody>
        </p:sp>
        <p:sp>
          <p:nvSpPr>
            <p:cNvPr id="95257" name="Rectangle 25"/>
            <p:cNvSpPr>
              <a:spLocks noChangeArrowheads="1"/>
            </p:cNvSpPr>
            <p:nvPr/>
          </p:nvSpPr>
          <p:spPr bwMode="auto">
            <a:xfrm>
              <a:off x="2400" y="912"/>
              <a:ext cx="1200" cy="240"/>
            </a:xfrm>
            <a:prstGeom prst="rect">
              <a:avLst/>
            </a:prstGeom>
            <a:solidFill>
              <a:srgbClr val="FFFF00"/>
            </a:solidFill>
            <a:ln w="222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/>
            </a:p>
          </p:txBody>
        </p:sp>
        <p:sp>
          <p:nvSpPr>
            <p:cNvPr id="95258" name="Rectangle 26"/>
            <p:cNvSpPr>
              <a:spLocks noChangeArrowheads="1"/>
            </p:cNvSpPr>
            <p:nvPr/>
          </p:nvSpPr>
          <p:spPr bwMode="auto">
            <a:xfrm>
              <a:off x="4320" y="912"/>
              <a:ext cx="1296" cy="288"/>
            </a:xfrm>
            <a:prstGeom prst="rect">
              <a:avLst/>
            </a:prstGeom>
            <a:solidFill>
              <a:srgbClr val="FFFF00"/>
            </a:solidFill>
            <a:ln w="222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/>
            </a:p>
          </p:txBody>
        </p:sp>
        <p:sp>
          <p:nvSpPr>
            <p:cNvPr id="95259" name="Rectangle 27"/>
            <p:cNvSpPr>
              <a:spLocks noChangeArrowheads="1"/>
            </p:cNvSpPr>
            <p:nvPr/>
          </p:nvSpPr>
          <p:spPr bwMode="auto">
            <a:xfrm>
              <a:off x="576" y="2544"/>
              <a:ext cx="1200" cy="240"/>
            </a:xfrm>
            <a:prstGeom prst="rect">
              <a:avLst/>
            </a:prstGeom>
            <a:solidFill>
              <a:srgbClr val="FFFF00"/>
            </a:solidFill>
            <a:ln w="222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/>
            </a:p>
          </p:txBody>
        </p:sp>
        <p:sp>
          <p:nvSpPr>
            <p:cNvPr id="95260" name="Rectangle 28"/>
            <p:cNvSpPr>
              <a:spLocks noChangeArrowheads="1"/>
            </p:cNvSpPr>
            <p:nvPr/>
          </p:nvSpPr>
          <p:spPr bwMode="auto">
            <a:xfrm>
              <a:off x="2496" y="2592"/>
              <a:ext cx="1056" cy="240"/>
            </a:xfrm>
            <a:prstGeom prst="rect">
              <a:avLst/>
            </a:prstGeom>
            <a:solidFill>
              <a:srgbClr val="FFFF00"/>
            </a:solidFill>
            <a:ln w="222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/>
            </a:p>
          </p:txBody>
        </p:sp>
      </p:grpSp>
      <p:sp>
        <p:nvSpPr>
          <p:cNvPr id="95272" name="Oval 40"/>
          <p:cNvSpPr>
            <a:spLocks noChangeArrowheads="1"/>
          </p:cNvSpPr>
          <p:nvPr/>
        </p:nvSpPr>
        <p:spPr bwMode="auto">
          <a:xfrm>
            <a:off x="7086600" y="4090988"/>
            <a:ext cx="381000" cy="503237"/>
          </a:xfrm>
          <a:prstGeom prst="ellipse">
            <a:avLst/>
          </a:prstGeom>
          <a:solidFill>
            <a:srgbClr val="00FFFF"/>
          </a:solidFill>
          <a:ln w="22225">
            <a:solidFill>
              <a:srgbClr val="FF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95239" name="Rectangle 7"/>
          <p:cNvSpPr>
            <a:spLocks noChangeArrowheads="1"/>
          </p:cNvSpPr>
          <p:nvPr/>
        </p:nvSpPr>
        <p:spPr bwMode="auto">
          <a:xfrm>
            <a:off x="0" y="28575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95238" name="Object 6"/>
          <p:cNvGraphicFramePr>
            <a:graphicFrameLocks noChangeAspect="1"/>
          </p:cNvGraphicFramePr>
          <p:nvPr/>
        </p:nvGraphicFramePr>
        <p:xfrm>
          <a:off x="2895600" y="990600"/>
          <a:ext cx="2971800" cy="221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833" name="公式" r:id="rId5" imgW="1536700" imgH="1143000" progId="Equation.3">
                  <p:embed/>
                </p:oleObj>
              </mc:Choice>
              <mc:Fallback>
                <p:oleObj name="公式" r:id="rId5" imgW="1536700" imgH="1143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990600"/>
                        <a:ext cx="2971800" cy="2216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5241" name="Rectangle 9"/>
          <p:cNvSpPr>
            <a:spLocks noChangeArrowheads="1"/>
          </p:cNvSpPr>
          <p:nvPr/>
        </p:nvSpPr>
        <p:spPr bwMode="auto">
          <a:xfrm>
            <a:off x="0" y="28575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95240" name="Object 8"/>
          <p:cNvGraphicFramePr>
            <a:graphicFrameLocks noChangeAspect="1"/>
          </p:cNvGraphicFramePr>
          <p:nvPr/>
        </p:nvGraphicFramePr>
        <p:xfrm>
          <a:off x="5867400" y="990600"/>
          <a:ext cx="3200400" cy="240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834" name="公式" r:id="rId7" imgW="1524000" imgH="1143000" progId="Equation.3">
                  <p:embed/>
                </p:oleObj>
              </mc:Choice>
              <mc:Fallback>
                <p:oleObj name="公式" r:id="rId7" imgW="1524000" imgH="1143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990600"/>
                        <a:ext cx="3200400" cy="2400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42" name="Object 10"/>
          <p:cNvGraphicFramePr>
            <a:graphicFrameLocks noGrp="1" noChangeAspect="1"/>
          </p:cNvGraphicFramePr>
          <p:nvPr>
            <p:ph sz="half" idx="1"/>
          </p:nvPr>
        </p:nvGraphicFramePr>
        <p:xfrm>
          <a:off x="76200" y="1011238"/>
          <a:ext cx="2743200" cy="2265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835" name="公式" r:id="rId9" imgW="1384300" imgH="1143000" progId="Equation.3">
                  <p:embed/>
                </p:oleObj>
              </mc:Choice>
              <mc:Fallback>
                <p:oleObj name="公式" r:id="rId9" imgW="1384300" imgH="1143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" y="1011238"/>
                        <a:ext cx="2743200" cy="2265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5245" name="Rectangle 13"/>
          <p:cNvSpPr>
            <a:spLocks noChangeArrowheads="1"/>
          </p:cNvSpPr>
          <p:nvPr/>
        </p:nvSpPr>
        <p:spPr bwMode="auto">
          <a:xfrm>
            <a:off x="0" y="28575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95244" name="Object 12"/>
          <p:cNvGraphicFramePr>
            <a:graphicFrameLocks noChangeAspect="1"/>
          </p:cNvGraphicFramePr>
          <p:nvPr/>
        </p:nvGraphicFramePr>
        <p:xfrm>
          <a:off x="0" y="3581400"/>
          <a:ext cx="2971800" cy="2214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836" name="公式" r:id="rId11" imgW="1536700" imgH="1143000" progId="Equation.3">
                  <p:embed/>
                </p:oleObj>
              </mc:Choice>
              <mc:Fallback>
                <p:oleObj name="公式" r:id="rId11" imgW="1536700" imgH="1143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3581400"/>
                        <a:ext cx="2971800" cy="2214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5247" name="Rectangle 15"/>
          <p:cNvSpPr>
            <a:spLocks noChangeArrowheads="1"/>
          </p:cNvSpPr>
          <p:nvPr/>
        </p:nvSpPr>
        <p:spPr bwMode="auto">
          <a:xfrm>
            <a:off x="0" y="28575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95246" name="Object 14"/>
          <p:cNvGraphicFramePr>
            <a:graphicFrameLocks noChangeAspect="1"/>
          </p:cNvGraphicFramePr>
          <p:nvPr/>
        </p:nvGraphicFramePr>
        <p:xfrm>
          <a:off x="3124200" y="3733800"/>
          <a:ext cx="2667000" cy="200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837" name="公式" r:id="rId13" imgW="1524000" imgH="1143000" progId="Equation.3">
                  <p:embed/>
                </p:oleObj>
              </mc:Choice>
              <mc:Fallback>
                <p:oleObj name="公式" r:id="rId13" imgW="1524000" imgH="1143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3733800"/>
                        <a:ext cx="2667000" cy="2000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5249" name="Rectangle 17"/>
          <p:cNvSpPr>
            <a:spLocks noChangeArrowheads="1"/>
          </p:cNvSpPr>
          <p:nvPr/>
        </p:nvSpPr>
        <p:spPr bwMode="auto">
          <a:xfrm>
            <a:off x="0" y="28575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95250" name="Text Box 18"/>
          <p:cNvSpPr txBox="1">
            <a:spLocks noChangeArrowheads="1"/>
          </p:cNvSpPr>
          <p:nvPr/>
        </p:nvSpPr>
        <p:spPr bwMode="auto">
          <a:xfrm>
            <a:off x="6629400" y="3657600"/>
            <a:ext cx="1905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/>
            <a:r>
              <a:rPr lang="en-US" altLang="zh-CN" sz="2800" b="1">
                <a:solidFill>
                  <a:srgbClr val="0000FF"/>
                </a:solidFill>
                <a:latin typeface="Times New Roman" pitchFamily="18" charset="0"/>
              </a:rPr>
              <a:t>0   1  0  1  1</a:t>
            </a:r>
          </a:p>
        </p:txBody>
      </p:sp>
      <p:sp>
        <p:nvSpPr>
          <p:cNvPr id="95251" name="Line 19"/>
          <p:cNvSpPr>
            <a:spLocks noChangeShapeType="1"/>
          </p:cNvSpPr>
          <p:nvPr/>
        </p:nvSpPr>
        <p:spPr bwMode="auto">
          <a:xfrm>
            <a:off x="762000" y="1371600"/>
            <a:ext cx="1981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95252" name="Line 20"/>
          <p:cNvSpPr>
            <a:spLocks noChangeShapeType="1"/>
          </p:cNvSpPr>
          <p:nvPr/>
        </p:nvSpPr>
        <p:spPr bwMode="auto">
          <a:xfrm>
            <a:off x="3886200" y="1371600"/>
            <a:ext cx="17526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95253" name="Line 21"/>
          <p:cNvSpPr>
            <a:spLocks noChangeShapeType="1"/>
          </p:cNvSpPr>
          <p:nvPr/>
        </p:nvSpPr>
        <p:spPr bwMode="auto">
          <a:xfrm>
            <a:off x="6858000" y="1371600"/>
            <a:ext cx="1981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95254" name="Line 22"/>
          <p:cNvSpPr>
            <a:spLocks noChangeShapeType="1"/>
          </p:cNvSpPr>
          <p:nvPr/>
        </p:nvSpPr>
        <p:spPr bwMode="auto">
          <a:xfrm>
            <a:off x="914400" y="3962400"/>
            <a:ext cx="1905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95255" name="Line 23"/>
          <p:cNvSpPr>
            <a:spLocks noChangeShapeType="1"/>
          </p:cNvSpPr>
          <p:nvPr/>
        </p:nvSpPr>
        <p:spPr bwMode="auto">
          <a:xfrm>
            <a:off x="4038600" y="4038600"/>
            <a:ext cx="1600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95262" name="Text Box 30"/>
          <p:cNvSpPr txBox="1">
            <a:spLocks noChangeArrowheads="1"/>
          </p:cNvSpPr>
          <p:nvPr/>
        </p:nvSpPr>
        <p:spPr bwMode="auto">
          <a:xfrm>
            <a:off x="6629400" y="4129088"/>
            <a:ext cx="1981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/>
            <a:r>
              <a:rPr lang="en-US" altLang="zh-CN" sz="2800" b="1">
                <a:solidFill>
                  <a:srgbClr val="0000FF"/>
                </a:solidFill>
                <a:latin typeface="Times New Roman" pitchFamily="18" charset="0"/>
              </a:rPr>
              <a:t>0   1  0  1  1</a:t>
            </a:r>
          </a:p>
        </p:txBody>
      </p:sp>
      <p:grpSp>
        <p:nvGrpSpPr>
          <p:cNvPr id="95268" name="Group 36"/>
          <p:cNvGrpSpPr>
            <a:grpSpLocks/>
          </p:cNvGrpSpPr>
          <p:nvPr/>
        </p:nvGrpSpPr>
        <p:grpSpPr bwMode="auto">
          <a:xfrm>
            <a:off x="762000" y="2286000"/>
            <a:ext cx="8077200" cy="2667000"/>
            <a:chOff x="480" y="1440"/>
            <a:chExt cx="5088" cy="1680"/>
          </a:xfrm>
        </p:grpSpPr>
        <p:sp>
          <p:nvSpPr>
            <p:cNvPr id="95263" name="Line 31"/>
            <p:cNvSpPr>
              <a:spLocks noChangeShapeType="1"/>
            </p:cNvSpPr>
            <p:nvPr/>
          </p:nvSpPr>
          <p:spPr bwMode="auto">
            <a:xfrm>
              <a:off x="480" y="1440"/>
              <a:ext cx="1248" cy="0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5264" name="Line 32"/>
            <p:cNvSpPr>
              <a:spLocks noChangeShapeType="1"/>
            </p:cNvSpPr>
            <p:nvPr/>
          </p:nvSpPr>
          <p:spPr bwMode="auto">
            <a:xfrm>
              <a:off x="2448" y="1440"/>
              <a:ext cx="1104" cy="0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5265" name="Line 33"/>
            <p:cNvSpPr>
              <a:spLocks noChangeShapeType="1"/>
            </p:cNvSpPr>
            <p:nvPr/>
          </p:nvSpPr>
          <p:spPr bwMode="auto">
            <a:xfrm>
              <a:off x="4320" y="1440"/>
              <a:ext cx="1248" cy="0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5266" name="Line 34"/>
            <p:cNvSpPr>
              <a:spLocks noChangeShapeType="1"/>
            </p:cNvSpPr>
            <p:nvPr/>
          </p:nvSpPr>
          <p:spPr bwMode="auto">
            <a:xfrm>
              <a:off x="576" y="3072"/>
              <a:ext cx="1200" cy="0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5267" name="Line 35"/>
            <p:cNvSpPr>
              <a:spLocks noChangeShapeType="1"/>
            </p:cNvSpPr>
            <p:nvPr/>
          </p:nvSpPr>
          <p:spPr bwMode="auto">
            <a:xfrm>
              <a:off x="2544" y="3120"/>
              <a:ext cx="1008" cy="0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95269" name="Text Box 37"/>
          <p:cNvSpPr txBox="1">
            <a:spLocks noChangeArrowheads="1"/>
          </p:cNvSpPr>
          <p:nvPr/>
        </p:nvSpPr>
        <p:spPr bwMode="auto">
          <a:xfrm>
            <a:off x="6553200" y="4648200"/>
            <a:ext cx="2057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/>
            <a:r>
              <a:rPr lang="en-US" altLang="zh-CN" sz="2800" b="1">
                <a:solidFill>
                  <a:srgbClr val="0000FF"/>
                </a:solidFill>
                <a:latin typeface="Times New Roman" pitchFamily="18" charset="0"/>
              </a:rPr>
              <a:t>1   1  0  1  1</a:t>
            </a:r>
          </a:p>
        </p:txBody>
      </p:sp>
      <p:sp>
        <p:nvSpPr>
          <p:cNvPr id="95270" name="Text Box 38"/>
          <p:cNvSpPr txBox="1">
            <a:spLocks noChangeArrowheads="1"/>
          </p:cNvSpPr>
          <p:nvPr/>
        </p:nvSpPr>
        <p:spPr bwMode="auto">
          <a:xfrm>
            <a:off x="6629400" y="5043488"/>
            <a:ext cx="2057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/>
            <a:r>
              <a:rPr lang="en-US" altLang="zh-CN" sz="2800" b="1">
                <a:solidFill>
                  <a:srgbClr val="0000FF"/>
                </a:solidFill>
                <a:latin typeface="Times New Roman" pitchFamily="18" charset="0"/>
              </a:rPr>
              <a:t>0   1  0  1  1</a:t>
            </a:r>
          </a:p>
        </p:txBody>
      </p:sp>
      <p:sp>
        <p:nvSpPr>
          <p:cNvPr id="95271" name="Text Box 39"/>
          <p:cNvSpPr txBox="1">
            <a:spLocks noChangeArrowheads="1"/>
          </p:cNvSpPr>
          <p:nvPr/>
        </p:nvSpPr>
        <p:spPr bwMode="auto">
          <a:xfrm>
            <a:off x="6629400" y="5576888"/>
            <a:ext cx="1981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/>
            <a:r>
              <a:rPr lang="en-US" altLang="zh-CN" sz="2800" b="1">
                <a:solidFill>
                  <a:srgbClr val="0000FF"/>
                </a:solidFill>
                <a:latin typeface="Times New Roman" pitchFamily="18" charset="0"/>
              </a:rPr>
              <a:t>0   1  0  1  1</a:t>
            </a:r>
          </a:p>
        </p:txBody>
      </p:sp>
      <p:sp>
        <p:nvSpPr>
          <p:cNvPr id="95276" name="Text Box 44"/>
          <p:cNvSpPr txBox="1">
            <a:spLocks noChangeArrowheads="1"/>
          </p:cNvSpPr>
          <p:nvPr/>
        </p:nvSpPr>
        <p:spPr bwMode="auto">
          <a:xfrm>
            <a:off x="0" y="403225"/>
            <a:ext cx="3216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20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可达矩阵计算</a:t>
            </a:r>
          </a:p>
        </p:txBody>
      </p:sp>
      <p:pic>
        <p:nvPicPr>
          <p:cNvPr id="39" name="Picture 5" descr="STATBAR"/>
          <p:cNvPicPr preferRelativeResize="0">
            <a:picLocks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791369"/>
            <a:ext cx="8551168" cy="46831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26611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5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5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5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95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95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52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52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527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5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0" dur="500"/>
                                        <p:tgtEl>
                                          <p:spTgt spid="95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3" dur="500"/>
                                        <p:tgtEl>
                                          <p:spTgt spid="95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6" dur="500"/>
                                        <p:tgtEl>
                                          <p:spTgt spid="95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9" dur="500"/>
                                        <p:tgtEl>
                                          <p:spTgt spid="95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2" dur="500"/>
                                        <p:tgtEl>
                                          <p:spTgt spid="95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95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95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95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2" dur="500"/>
                                        <p:tgtEl>
                                          <p:spTgt spid="95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95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95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95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92" dur="2000"/>
                                        <p:tgtEl>
                                          <p:spTgt spid="95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72" grpId="0" animBg="1"/>
      <p:bldP spid="95250" grpId="0"/>
      <p:bldP spid="95251" grpId="0" animBg="1"/>
      <p:bldP spid="95252" grpId="0" animBg="1"/>
      <p:bldP spid="95253" grpId="0" animBg="1"/>
      <p:bldP spid="95254" grpId="0" animBg="1"/>
      <p:bldP spid="95255" grpId="0" animBg="1"/>
      <p:bldP spid="95262" grpId="0"/>
      <p:bldP spid="95269" grpId="0"/>
      <p:bldP spid="95270" grpId="0"/>
      <p:bldP spid="95271" grpId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334" name="Group 6"/>
          <p:cNvGrpSpPr>
            <a:grpSpLocks/>
          </p:cNvGrpSpPr>
          <p:nvPr/>
        </p:nvGrpSpPr>
        <p:grpSpPr bwMode="auto">
          <a:xfrm>
            <a:off x="747713" y="2247900"/>
            <a:ext cx="1971675" cy="2713038"/>
            <a:chOff x="471" y="1416"/>
            <a:chExt cx="1242" cy="1709"/>
          </a:xfrm>
        </p:grpSpPr>
        <p:grpSp>
          <p:nvGrpSpPr>
            <p:cNvPr id="99335" name="Group 7"/>
            <p:cNvGrpSpPr>
              <a:grpSpLocks/>
            </p:cNvGrpSpPr>
            <p:nvPr/>
          </p:nvGrpSpPr>
          <p:grpSpPr bwMode="auto">
            <a:xfrm>
              <a:off x="624" y="1488"/>
              <a:ext cx="912" cy="1637"/>
              <a:chOff x="624" y="1488"/>
              <a:chExt cx="912" cy="1637"/>
            </a:xfrm>
          </p:grpSpPr>
          <p:sp>
            <p:nvSpPr>
              <p:cNvPr id="99336" name="Oval 8"/>
              <p:cNvSpPr>
                <a:spLocks noChangeArrowheads="1"/>
              </p:cNvSpPr>
              <p:nvPr/>
            </p:nvSpPr>
            <p:spPr bwMode="auto">
              <a:xfrm>
                <a:off x="624" y="1488"/>
                <a:ext cx="96" cy="96"/>
              </a:xfrm>
              <a:prstGeom prst="ellipse">
                <a:avLst/>
              </a:prstGeom>
              <a:solidFill>
                <a:srgbClr val="FFFF00"/>
              </a:solidFill>
              <a:ln w="222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zh-CN"/>
              </a:p>
            </p:txBody>
          </p:sp>
          <p:sp>
            <p:nvSpPr>
              <p:cNvPr id="99337" name="Oval 9"/>
              <p:cNvSpPr>
                <a:spLocks noChangeArrowheads="1"/>
              </p:cNvSpPr>
              <p:nvPr/>
            </p:nvSpPr>
            <p:spPr bwMode="auto">
              <a:xfrm>
                <a:off x="1440" y="1488"/>
                <a:ext cx="96" cy="96"/>
              </a:xfrm>
              <a:prstGeom prst="ellipse">
                <a:avLst/>
              </a:prstGeom>
              <a:solidFill>
                <a:srgbClr val="FFFF00"/>
              </a:solidFill>
              <a:ln w="222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zh-CN"/>
              </a:p>
            </p:txBody>
          </p:sp>
          <p:sp>
            <p:nvSpPr>
              <p:cNvPr id="99338" name="Oval 10"/>
              <p:cNvSpPr>
                <a:spLocks noChangeArrowheads="1"/>
              </p:cNvSpPr>
              <p:nvPr/>
            </p:nvSpPr>
            <p:spPr bwMode="auto">
              <a:xfrm>
                <a:off x="624" y="2160"/>
                <a:ext cx="96" cy="96"/>
              </a:xfrm>
              <a:prstGeom prst="ellipse">
                <a:avLst/>
              </a:prstGeom>
              <a:solidFill>
                <a:srgbClr val="FFFF00"/>
              </a:solidFill>
              <a:ln w="222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zh-CN"/>
              </a:p>
            </p:txBody>
          </p:sp>
          <p:sp>
            <p:nvSpPr>
              <p:cNvPr id="99339" name="Oval 11"/>
              <p:cNvSpPr>
                <a:spLocks noChangeArrowheads="1"/>
              </p:cNvSpPr>
              <p:nvPr/>
            </p:nvSpPr>
            <p:spPr bwMode="auto">
              <a:xfrm>
                <a:off x="1440" y="2112"/>
                <a:ext cx="96" cy="96"/>
              </a:xfrm>
              <a:prstGeom prst="ellipse">
                <a:avLst/>
              </a:prstGeom>
              <a:solidFill>
                <a:srgbClr val="FFFF00"/>
              </a:solidFill>
              <a:ln w="222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zh-CN"/>
              </a:p>
            </p:txBody>
          </p:sp>
          <p:sp>
            <p:nvSpPr>
              <p:cNvPr id="99340" name="Oval 12"/>
              <p:cNvSpPr>
                <a:spLocks noChangeArrowheads="1"/>
              </p:cNvSpPr>
              <p:nvPr/>
            </p:nvSpPr>
            <p:spPr bwMode="auto">
              <a:xfrm>
                <a:off x="1056" y="2736"/>
                <a:ext cx="96" cy="96"/>
              </a:xfrm>
              <a:prstGeom prst="ellipse">
                <a:avLst/>
              </a:prstGeom>
              <a:solidFill>
                <a:srgbClr val="FFFF00"/>
              </a:solidFill>
              <a:ln w="222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zh-CN"/>
              </a:p>
            </p:txBody>
          </p:sp>
          <p:sp>
            <p:nvSpPr>
              <p:cNvPr id="99341" name="Line 13"/>
              <p:cNvSpPr>
                <a:spLocks noChangeShapeType="1"/>
              </p:cNvSpPr>
              <p:nvPr/>
            </p:nvSpPr>
            <p:spPr bwMode="auto">
              <a:xfrm>
                <a:off x="720" y="1536"/>
                <a:ext cx="720" cy="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9342" name="Line 14"/>
              <p:cNvSpPr>
                <a:spLocks noChangeShapeType="1"/>
              </p:cNvSpPr>
              <p:nvPr/>
            </p:nvSpPr>
            <p:spPr bwMode="auto">
              <a:xfrm flipH="1" flipV="1">
                <a:off x="672" y="1584"/>
                <a:ext cx="768" cy="52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9343" name="Line 15"/>
              <p:cNvSpPr>
                <a:spLocks noChangeShapeType="1"/>
              </p:cNvSpPr>
              <p:nvPr/>
            </p:nvSpPr>
            <p:spPr bwMode="auto">
              <a:xfrm flipV="1">
                <a:off x="672" y="1584"/>
                <a:ext cx="768" cy="576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9344" name="Line 16"/>
              <p:cNvSpPr>
                <a:spLocks noChangeShapeType="1"/>
              </p:cNvSpPr>
              <p:nvPr/>
            </p:nvSpPr>
            <p:spPr bwMode="auto">
              <a:xfrm flipH="1">
                <a:off x="1104" y="1584"/>
                <a:ext cx="384" cy="1152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9345" name="Line 17"/>
              <p:cNvSpPr>
                <a:spLocks noChangeShapeType="1"/>
              </p:cNvSpPr>
              <p:nvPr/>
            </p:nvSpPr>
            <p:spPr bwMode="auto">
              <a:xfrm flipH="1" flipV="1">
                <a:off x="672" y="2208"/>
                <a:ext cx="384" cy="52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9346" name="Text Box 18"/>
              <p:cNvSpPr txBox="1">
                <a:spLocks noChangeArrowheads="1"/>
              </p:cNvSpPr>
              <p:nvPr/>
            </p:nvSpPr>
            <p:spPr bwMode="auto">
              <a:xfrm>
                <a:off x="903" y="2894"/>
                <a:ext cx="33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91240B29-F687-4F45-9708-019B960494DF}">
                  <a14:hiddenLine xmlns:a14="http://schemas.microsoft.com/office/drawing/2010/main" w="222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pPr algn="l"/>
                <a:r>
                  <a:rPr lang="zh-CN" altLang="en-US" b="1">
                    <a:latin typeface="楷体_GB2312" pitchFamily="49" charset="-122"/>
                    <a:ea typeface="楷体_GB2312" pitchFamily="49" charset="-122"/>
                  </a:rPr>
                  <a:t>图</a:t>
                </a:r>
                <a:r>
                  <a:rPr lang="en-US" altLang="zh-CN" b="1">
                    <a:latin typeface="楷体_GB2312" pitchFamily="49" charset="-122"/>
                    <a:ea typeface="楷体_GB2312" pitchFamily="49" charset="-122"/>
                  </a:rPr>
                  <a:t>3</a:t>
                </a:r>
              </a:p>
            </p:txBody>
          </p:sp>
        </p:grpSp>
        <p:sp>
          <p:nvSpPr>
            <p:cNvPr id="99347" name="Text Box 19"/>
            <p:cNvSpPr txBox="1">
              <a:spLocks noChangeArrowheads="1"/>
            </p:cNvSpPr>
            <p:nvPr/>
          </p:nvSpPr>
          <p:spPr bwMode="auto">
            <a:xfrm>
              <a:off x="471" y="1464"/>
              <a:ext cx="18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algn="l"/>
              <a:r>
                <a:rPr lang="en-US" altLang="zh-CN" b="1">
                  <a:solidFill>
                    <a:srgbClr val="0000FF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99348" name="Text Box 20"/>
            <p:cNvSpPr txBox="1">
              <a:spLocks noChangeArrowheads="1"/>
            </p:cNvSpPr>
            <p:nvPr/>
          </p:nvSpPr>
          <p:spPr bwMode="auto">
            <a:xfrm>
              <a:off x="1527" y="1416"/>
              <a:ext cx="18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algn="l"/>
              <a:r>
                <a:rPr lang="en-US" altLang="zh-CN" b="1">
                  <a:solidFill>
                    <a:srgbClr val="0000FF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99349" name="Text Box 21"/>
            <p:cNvSpPr txBox="1">
              <a:spLocks noChangeArrowheads="1"/>
            </p:cNvSpPr>
            <p:nvPr/>
          </p:nvSpPr>
          <p:spPr bwMode="auto">
            <a:xfrm>
              <a:off x="1527" y="2040"/>
              <a:ext cx="18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algn="l"/>
              <a:r>
                <a:rPr lang="en-US" altLang="zh-CN" b="1">
                  <a:solidFill>
                    <a:srgbClr val="0000FF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99350" name="Text Box 22"/>
            <p:cNvSpPr txBox="1">
              <a:spLocks noChangeArrowheads="1"/>
            </p:cNvSpPr>
            <p:nvPr/>
          </p:nvSpPr>
          <p:spPr bwMode="auto">
            <a:xfrm>
              <a:off x="471" y="2088"/>
              <a:ext cx="18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algn="l"/>
              <a:r>
                <a:rPr lang="en-US" altLang="zh-CN" b="1">
                  <a:solidFill>
                    <a:srgbClr val="0000FF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99351" name="Text Box 23"/>
            <p:cNvSpPr txBox="1">
              <a:spLocks noChangeArrowheads="1"/>
            </p:cNvSpPr>
            <p:nvPr/>
          </p:nvSpPr>
          <p:spPr bwMode="auto">
            <a:xfrm>
              <a:off x="1095" y="2664"/>
              <a:ext cx="18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algn="l"/>
              <a:r>
                <a:rPr lang="en-US" altLang="zh-CN" b="1">
                  <a:solidFill>
                    <a:srgbClr val="0000FF"/>
                  </a:solidFill>
                  <a:latin typeface="Times New Roman" pitchFamily="18" charset="0"/>
                </a:rPr>
                <a:t>4</a:t>
              </a:r>
            </a:p>
          </p:txBody>
        </p:sp>
      </p:grpSp>
      <p:graphicFrame>
        <p:nvGraphicFramePr>
          <p:cNvPr id="99352" name="Object 24"/>
          <p:cNvGraphicFramePr>
            <a:graphicFrameLocks noGrp="1" noChangeAspect="1"/>
          </p:cNvGraphicFramePr>
          <p:nvPr>
            <p:ph/>
            <p:extLst>
              <p:ext uri="{D42A27DB-BD31-4B8C-83A1-F6EECF244321}">
                <p14:modId xmlns:p14="http://schemas.microsoft.com/office/powerpoint/2010/main" val="3578898977"/>
              </p:ext>
            </p:extLst>
          </p:nvPr>
        </p:nvGraphicFramePr>
        <p:xfrm>
          <a:off x="4343400" y="2971800"/>
          <a:ext cx="2965450" cy="2493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751" name="公式" r:id="rId3" imgW="1358900" imgH="1143000" progId="Equation.3">
                  <p:embed/>
                </p:oleObj>
              </mc:Choice>
              <mc:Fallback>
                <p:oleObj name="公式" r:id="rId3" imgW="1358900" imgH="1143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2971800"/>
                        <a:ext cx="2965450" cy="2493963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 w="952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9354" name="Text Box 26"/>
          <p:cNvSpPr txBox="1">
            <a:spLocks noChangeArrowheads="1"/>
          </p:cNvSpPr>
          <p:nvPr/>
        </p:nvSpPr>
        <p:spPr bwMode="auto">
          <a:xfrm>
            <a:off x="4953000" y="2971800"/>
            <a:ext cx="21621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2400" b="1">
                <a:solidFill>
                  <a:srgbClr val="0000FF"/>
                </a:solidFill>
                <a:latin typeface="Times New Roman" pitchFamily="18" charset="0"/>
              </a:rPr>
              <a:t>0    1   0    1     1</a:t>
            </a:r>
          </a:p>
        </p:txBody>
      </p:sp>
      <p:sp>
        <p:nvSpPr>
          <p:cNvPr id="99355" name="Text Box 27"/>
          <p:cNvSpPr txBox="1">
            <a:spLocks noChangeArrowheads="1"/>
          </p:cNvSpPr>
          <p:nvPr/>
        </p:nvSpPr>
        <p:spPr bwMode="auto">
          <a:xfrm>
            <a:off x="4953000" y="3505200"/>
            <a:ext cx="21621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2400" b="1">
                <a:solidFill>
                  <a:srgbClr val="0000FF"/>
                </a:solidFill>
                <a:latin typeface="Times New Roman" pitchFamily="18" charset="0"/>
              </a:rPr>
              <a:t>0    1   0    1     1</a:t>
            </a:r>
          </a:p>
        </p:txBody>
      </p:sp>
      <p:sp>
        <p:nvSpPr>
          <p:cNvPr id="99356" name="Text Box 28"/>
          <p:cNvSpPr txBox="1">
            <a:spLocks noChangeArrowheads="1"/>
          </p:cNvSpPr>
          <p:nvPr/>
        </p:nvSpPr>
        <p:spPr bwMode="auto">
          <a:xfrm>
            <a:off x="4953000" y="4038600"/>
            <a:ext cx="2238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2400" b="1">
                <a:solidFill>
                  <a:srgbClr val="0000FF"/>
                </a:solidFill>
                <a:latin typeface="Times New Roman" pitchFamily="18" charset="0"/>
              </a:rPr>
              <a:t>1    1   0    1     1 </a:t>
            </a:r>
          </a:p>
        </p:txBody>
      </p:sp>
      <p:sp>
        <p:nvSpPr>
          <p:cNvPr id="99357" name="Text Box 29"/>
          <p:cNvSpPr txBox="1">
            <a:spLocks noChangeArrowheads="1"/>
          </p:cNvSpPr>
          <p:nvPr/>
        </p:nvSpPr>
        <p:spPr bwMode="auto">
          <a:xfrm>
            <a:off x="4953000" y="4495800"/>
            <a:ext cx="21621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2400" b="1">
                <a:solidFill>
                  <a:srgbClr val="0000FF"/>
                </a:solidFill>
                <a:latin typeface="Times New Roman" pitchFamily="18" charset="0"/>
              </a:rPr>
              <a:t>0    1   0    1     1</a:t>
            </a:r>
          </a:p>
        </p:txBody>
      </p:sp>
      <p:sp>
        <p:nvSpPr>
          <p:cNvPr id="99358" name="Text Box 30"/>
          <p:cNvSpPr txBox="1">
            <a:spLocks noChangeArrowheads="1"/>
          </p:cNvSpPr>
          <p:nvPr/>
        </p:nvSpPr>
        <p:spPr bwMode="auto">
          <a:xfrm>
            <a:off x="4953000" y="4953000"/>
            <a:ext cx="21621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2400" b="1">
                <a:solidFill>
                  <a:srgbClr val="0000FF"/>
                </a:solidFill>
                <a:latin typeface="Times New Roman" pitchFamily="18" charset="0"/>
              </a:rPr>
              <a:t>0    1   0    1     1</a:t>
            </a:r>
          </a:p>
        </p:txBody>
      </p:sp>
      <p:sp>
        <p:nvSpPr>
          <p:cNvPr id="99359" name="Text Box 31"/>
          <p:cNvSpPr txBox="1">
            <a:spLocks noChangeArrowheads="1"/>
          </p:cNvSpPr>
          <p:nvPr/>
        </p:nvSpPr>
        <p:spPr bwMode="auto">
          <a:xfrm>
            <a:off x="0" y="403225"/>
            <a:ext cx="3216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20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可达矩阵</a:t>
            </a:r>
            <a:r>
              <a:rPr lang="en-US" altLang="zh-CN" sz="20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-</a:t>
            </a:r>
            <a:r>
              <a:rPr lang="zh-CN" altLang="en-US" sz="20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方法</a:t>
            </a:r>
            <a:r>
              <a:rPr lang="en-US" altLang="zh-CN" sz="20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2</a:t>
            </a:r>
            <a:endParaRPr lang="zh-CN" altLang="en-US" sz="2000" b="1" dirty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itchFamily="18" charset="0"/>
            </a:endParaRPr>
          </a:p>
        </p:txBody>
      </p:sp>
      <p:sp>
        <p:nvSpPr>
          <p:cNvPr id="99361" name="Text Box 33"/>
          <p:cNvSpPr txBox="1">
            <a:spLocks noChangeArrowheads="1"/>
          </p:cNvSpPr>
          <p:nvPr/>
        </p:nvSpPr>
        <p:spPr bwMode="auto">
          <a:xfrm>
            <a:off x="2817813" y="1219200"/>
            <a:ext cx="6170577" cy="1363323"/>
          </a:xfrm>
          <a:prstGeom prst="rect">
            <a:avLst/>
          </a:prstGeom>
          <a:solidFill>
            <a:srgbClr val="FFFF99"/>
          </a:solidFill>
          <a:ln w="22225" algn="ctr">
            <a:solidFill>
              <a:srgbClr val="800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>
              <a:lnSpc>
                <a:spcPct val="155000"/>
              </a:lnSpc>
            </a:pP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方法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2 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把邻接矩阵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A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当作关系矩阵，</a:t>
            </a:r>
          </a:p>
          <a:p>
            <a:pPr algn="l">
              <a:lnSpc>
                <a:spcPct val="155000"/>
              </a:lnSpc>
            </a:pP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求连通矩阵就相当于求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A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的传递闭包。</a:t>
            </a:r>
          </a:p>
        </p:txBody>
      </p:sp>
      <p:pic>
        <p:nvPicPr>
          <p:cNvPr id="30" name="Picture 5" descr="STATBAR"/>
          <p:cNvPicPr preferRelativeResize="0"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791369"/>
            <a:ext cx="8551168" cy="46831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43890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99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9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9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99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99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2" dur="500"/>
                                        <p:tgtEl>
                                          <p:spTgt spid="99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93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93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54" grpId="0"/>
      <p:bldP spid="99355" grpId="0"/>
      <p:bldP spid="99356" grpId="0"/>
      <p:bldP spid="99357" grpId="0"/>
      <p:bldP spid="99358" grpId="0"/>
      <p:bldP spid="99361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7" name="Text Box 5"/>
          <p:cNvSpPr txBox="1">
            <a:spLocks noChangeArrowheads="1"/>
          </p:cNvSpPr>
          <p:nvPr/>
        </p:nvSpPr>
        <p:spPr bwMode="auto">
          <a:xfrm>
            <a:off x="533400" y="1752600"/>
            <a:ext cx="8229600" cy="332616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1"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1.</a:t>
            </a:r>
            <a:r>
              <a:rPr kumimoji="1"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图的基本概念：子图，图的同构，度，</a:t>
            </a:r>
          </a:p>
          <a:p>
            <a:pPr algn="l">
              <a:lnSpc>
                <a:spcPct val="150000"/>
              </a:lnSpc>
            </a:pPr>
            <a:r>
              <a:rPr kumimoji="1"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通路，回路， 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kumimoji="1"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有向，无向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kumimoji="1"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连通图</a:t>
            </a:r>
          </a:p>
          <a:p>
            <a:pPr algn="l">
              <a:lnSpc>
                <a:spcPct val="150000"/>
              </a:lnSpc>
            </a:pPr>
            <a:r>
              <a:rPr kumimoji="1"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2.</a:t>
            </a:r>
            <a:r>
              <a:rPr kumimoji="1"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图的连通性 </a:t>
            </a:r>
          </a:p>
          <a:p>
            <a:pPr algn="l">
              <a:lnSpc>
                <a:spcPct val="150000"/>
              </a:lnSpc>
            </a:pPr>
            <a:r>
              <a:rPr kumimoji="1"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3.</a:t>
            </a:r>
            <a:r>
              <a:rPr kumimoji="1"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图的距阵表示：邻接距阵，关联矩阵，可达距阵</a:t>
            </a:r>
          </a:p>
          <a:p>
            <a:pPr algn="l">
              <a:lnSpc>
                <a:spcPct val="150000"/>
              </a:lnSpc>
            </a:pPr>
            <a:endParaRPr lang="en-US" altLang="zh-CN" sz="2800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5718" name="Text Box 6"/>
          <p:cNvSpPr txBox="1">
            <a:spLocks noChangeArrowheads="1"/>
          </p:cNvSpPr>
          <p:nvPr/>
        </p:nvSpPr>
        <p:spPr bwMode="auto">
          <a:xfrm>
            <a:off x="2500312" y="685800"/>
            <a:ext cx="3367088" cy="7100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/>
            <a:r>
              <a:rPr lang="zh-CN" altLang="en-US" sz="40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第八章 小 结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75563" y="5105400"/>
            <a:ext cx="2560316" cy="52322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P134    8.5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8.6</a:t>
            </a:r>
            <a:endParaRPr lang="zh-CN" altLang="en-US" sz="28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爆炸形 2 4"/>
          <p:cNvSpPr/>
          <p:nvPr/>
        </p:nvSpPr>
        <p:spPr bwMode="auto">
          <a:xfrm>
            <a:off x="6705600" y="1472067"/>
            <a:ext cx="1524000" cy="1118733"/>
          </a:xfrm>
          <a:prstGeom prst="irregularSeal2">
            <a:avLst/>
          </a:prstGeom>
          <a:gradFill>
            <a:gsLst>
              <a:gs pos="0">
                <a:srgbClr val="A603AB"/>
              </a:gs>
              <a:gs pos="21001">
                <a:srgbClr val="0819FB"/>
              </a:gs>
              <a:gs pos="35001">
                <a:srgbClr val="1A8D48"/>
              </a:gs>
              <a:gs pos="52000">
                <a:srgbClr val="FFFF00"/>
              </a:gs>
              <a:gs pos="73000">
                <a:srgbClr val="EE3F17"/>
              </a:gs>
              <a:gs pos="88000">
                <a:srgbClr val="E81766"/>
              </a:gs>
              <a:gs pos="100000">
                <a:srgbClr val="A603AB"/>
              </a:gs>
            </a:gsLst>
            <a:lin ang="5400000" scaled="0"/>
          </a:gra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10" name="爆炸形 2 9"/>
          <p:cNvSpPr/>
          <p:nvPr/>
        </p:nvSpPr>
        <p:spPr bwMode="auto">
          <a:xfrm>
            <a:off x="2638425" y="2895600"/>
            <a:ext cx="1524000" cy="1118733"/>
          </a:xfrm>
          <a:prstGeom prst="irregularSeal2">
            <a:avLst/>
          </a:prstGeom>
          <a:gradFill>
            <a:gsLst>
              <a:gs pos="0">
                <a:srgbClr val="A603AB"/>
              </a:gs>
              <a:gs pos="21001">
                <a:srgbClr val="0819FB"/>
              </a:gs>
              <a:gs pos="35001">
                <a:srgbClr val="1A8D48"/>
              </a:gs>
              <a:gs pos="52000">
                <a:srgbClr val="FFFF00"/>
              </a:gs>
              <a:gs pos="73000">
                <a:srgbClr val="EE3F17"/>
              </a:gs>
              <a:gs pos="88000">
                <a:srgbClr val="E81766"/>
              </a:gs>
              <a:gs pos="100000">
                <a:srgbClr val="A603AB"/>
              </a:gs>
            </a:gsLst>
            <a:lin ang="5400000" scaled="0"/>
          </a:gra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11" name="爆炸形 2 10"/>
          <p:cNvSpPr/>
          <p:nvPr/>
        </p:nvSpPr>
        <p:spPr bwMode="auto">
          <a:xfrm>
            <a:off x="4724400" y="4139067"/>
            <a:ext cx="1524000" cy="1118733"/>
          </a:xfrm>
          <a:prstGeom prst="irregularSeal2">
            <a:avLst/>
          </a:prstGeom>
          <a:gradFill>
            <a:gsLst>
              <a:gs pos="0">
                <a:srgbClr val="A603AB"/>
              </a:gs>
              <a:gs pos="21001">
                <a:srgbClr val="0819FB"/>
              </a:gs>
              <a:gs pos="35001">
                <a:srgbClr val="1A8D48"/>
              </a:gs>
              <a:gs pos="52000">
                <a:srgbClr val="FFFF00"/>
              </a:gs>
              <a:gs pos="73000">
                <a:srgbClr val="EE3F17"/>
              </a:gs>
              <a:gs pos="88000">
                <a:srgbClr val="E81766"/>
              </a:gs>
              <a:gs pos="100000">
                <a:srgbClr val="A603AB"/>
              </a:gs>
            </a:gsLst>
            <a:lin ang="5400000" scaled="0"/>
          </a:gra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pic>
        <p:nvPicPr>
          <p:cNvPr id="12" name="Picture 5" descr="STATBAR"/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816" y="1425236"/>
            <a:ext cx="8551168" cy="46831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88261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10" grpId="0" animBg="1"/>
      <p:bldP spid="11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1828494" cy="1143000"/>
          </a:xfrm>
        </p:spPr>
        <p:txBody>
          <a:bodyPr/>
          <a:lstStyle/>
          <a:p>
            <a:pPr algn="l"/>
            <a:r>
              <a:rPr lang="zh-CN" altLang="en-US" sz="3600" b="1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概括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84627" y="1396425"/>
            <a:ext cx="14157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集合论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88858" y="1371600"/>
            <a:ext cx="18261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代数系统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324600" y="1447800"/>
            <a:ext cx="220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0066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数理逻辑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2400" y="2658070"/>
            <a:ext cx="1981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&amp;&amp;</a:t>
            </a:r>
            <a:endParaRPr lang="zh-CN" altLang="en-US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251134" y="2590800"/>
                <a:ext cx="829073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5400" b="1" i="1" smtClean="0">
                          <a:solidFill>
                            <a:srgbClr val="0000FF"/>
                          </a:solidFill>
                          <a:latin typeface="Cambria Math"/>
                          <a:ea typeface="华文楷体" panose="02010600040101010101" pitchFamily="2" charset="-122"/>
                        </a:rPr>
                        <m:t>∩</m:t>
                      </m:r>
                    </m:oMath>
                  </m:oMathPara>
                </a14:m>
                <a:endParaRPr lang="zh-CN" altLang="en-US" sz="5400" b="1" dirty="0">
                  <a:solidFill>
                    <a:srgbClr val="0000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1134" y="2590800"/>
                <a:ext cx="829073" cy="92333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4278879" y="2514600"/>
            <a:ext cx="8883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(*)</a:t>
            </a:r>
            <a:endParaRPr lang="zh-CN" altLang="en-US" sz="5400" b="1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7007389" y="2438400"/>
                <a:ext cx="817853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5400" b="1" i="1" smtClean="0">
                          <a:solidFill>
                            <a:srgbClr val="006600"/>
                          </a:solidFill>
                          <a:latin typeface="Cambria Math"/>
                          <a:ea typeface="华文楷体" panose="02010600040101010101" pitchFamily="2" charset="-122"/>
                        </a:rPr>
                        <m:t>⋀</m:t>
                      </m:r>
                    </m:oMath>
                  </m:oMathPara>
                </a14:m>
                <a:endParaRPr lang="zh-CN" altLang="en-US" sz="5400" b="1" dirty="0">
                  <a:solidFill>
                    <a:srgbClr val="0066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7389" y="2438400"/>
                <a:ext cx="817853" cy="92333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366836" y="3724870"/>
            <a:ext cx="11571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||</a:t>
            </a:r>
            <a:endParaRPr lang="zh-CN" altLang="en-US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2274173" y="3758625"/>
                <a:ext cx="829073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5400" b="1" i="1" smtClean="0">
                          <a:solidFill>
                            <a:srgbClr val="0000FF"/>
                          </a:solidFill>
                          <a:latin typeface="Cambria Math"/>
                          <a:ea typeface="华文楷体" panose="02010600040101010101" pitchFamily="2" charset="-122"/>
                        </a:rPr>
                        <m:t>∪</m:t>
                      </m:r>
                    </m:oMath>
                  </m:oMathPara>
                </a14:m>
                <a:endParaRPr lang="zh-CN" altLang="en-US" sz="5400" b="1" dirty="0">
                  <a:solidFill>
                    <a:srgbClr val="0000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4173" y="3758625"/>
                <a:ext cx="829073" cy="92333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4165467" y="3581400"/>
            <a:ext cx="10550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(+)</a:t>
            </a:r>
            <a:endParaRPr lang="zh-CN" altLang="en-US" sz="5400" b="1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7048266" y="3505200"/>
                <a:ext cx="766557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5400" b="1" i="1" smtClean="0">
                          <a:solidFill>
                            <a:srgbClr val="006600"/>
                          </a:solidFill>
                          <a:latin typeface="Cambria Math"/>
                          <a:ea typeface="华文楷体" panose="02010600040101010101" pitchFamily="2" charset="-122"/>
                        </a:rPr>
                        <m:t>∨</m:t>
                      </m:r>
                    </m:oMath>
                  </m:oMathPara>
                </a14:m>
                <a:endParaRPr lang="zh-CN" altLang="en-US" sz="5400" b="1" dirty="0">
                  <a:solidFill>
                    <a:srgbClr val="0066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8266" y="3505200"/>
                <a:ext cx="766557" cy="92333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Picture 5" descr="STATBAR"/>
          <p:cNvPicPr preferRelativeResize="0"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143000"/>
            <a:ext cx="8551168" cy="46831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59985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2290006" y="1905000"/>
            <a:ext cx="3501194" cy="2595265"/>
            <a:chOff x="1904289" y="3733800"/>
            <a:chExt cx="3501194" cy="2595265"/>
          </a:xfrm>
        </p:grpSpPr>
        <p:sp>
          <p:nvSpPr>
            <p:cNvPr id="5" name="椭圆 4"/>
            <p:cNvSpPr/>
            <p:nvPr/>
          </p:nvSpPr>
          <p:spPr bwMode="auto">
            <a:xfrm>
              <a:off x="3216275" y="4267200"/>
              <a:ext cx="136525" cy="161925"/>
            </a:xfrm>
            <a:prstGeom prst="ellipse">
              <a:avLst/>
            </a:prstGeom>
            <a:solidFill>
              <a:srgbClr val="00FF00"/>
            </a:solidFill>
            <a:ln w="2540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6" name="椭圆 5"/>
            <p:cNvSpPr/>
            <p:nvPr/>
          </p:nvSpPr>
          <p:spPr bwMode="auto">
            <a:xfrm>
              <a:off x="2911475" y="5629275"/>
              <a:ext cx="136525" cy="161925"/>
            </a:xfrm>
            <a:prstGeom prst="ellipse">
              <a:avLst/>
            </a:prstGeom>
            <a:solidFill>
              <a:srgbClr val="00FF00"/>
            </a:solidFill>
            <a:ln w="2540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7" name="椭圆 6"/>
            <p:cNvSpPr/>
            <p:nvPr/>
          </p:nvSpPr>
          <p:spPr bwMode="auto">
            <a:xfrm>
              <a:off x="2209800" y="5019675"/>
              <a:ext cx="136525" cy="161925"/>
            </a:xfrm>
            <a:prstGeom prst="ellipse">
              <a:avLst/>
            </a:prstGeom>
            <a:solidFill>
              <a:srgbClr val="00FF00"/>
            </a:solidFill>
            <a:ln w="2540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8" name="椭圆 7"/>
            <p:cNvSpPr/>
            <p:nvPr/>
          </p:nvSpPr>
          <p:spPr bwMode="auto">
            <a:xfrm>
              <a:off x="4114800" y="4114800"/>
              <a:ext cx="136525" cy="152400"/>
            </a:xfrm>
            <a:prstGeom prst="ellipse">
              <a:avLst/>
            </a:prstGeom>
            <a:solidFill>
              <a:srgbClr val="00FF00"/>
            </a:solidFill>
            <a:ln w="2540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9" name="椭圆 8"/>
            <p:cNvSpPr/>
            <p:nvPr/>
          </p:nvSpPr>
          <p:spPr bwMode="auto">
            <a:xfrm>
              <a:off x="4114800" y="5715000"/>
              <a:ext cx="136525" cy="152400"/>
            </a:xfrm>
            <a:prstGeom prst="ellipse">
              <a:avLst/>
            </a:prstGeom>
            <a:solidFill>
              <a:srgbClr val="00FF00"/>
            </a:solidFill>
            <a:ln w="2540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cxnSp>
          <p:nvCxnSpPr>
            <p:cNvPr id="10" name="直接连接符 9"/>
            <p:cNvCxnSpPr>
              <a:stCxn id="7" idx="7"/>
              <a:endCxn id="5" idx="2"/>
            </p:cNvCxnSpPr>
            <p:nvPr/>
          </p:nvCxnSpPr>
          <p:spPr bwMode="auto">
            <a:xfrm flipV="1">
              <a:off x="2326331" y="4348163"/>
              <a:ext cx="889944" cy="695225"/>
            </a:xfrm>
            <a:prstGeom prst="line">
              <a:avLst/>
            </a:prstGeom>
            <a:solidFill>
              <a:srgbClr val="00FF00"/>
            </a:solidFill>
            <a:ln w="412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直接连接符 10"/>
            <p:cNvCxnSpPr>
              <a:stCxn id="7" idx="4"/>
              <a:endCxn id="6" idx="1"/>
            </p:cNvCxnSpPr>
            <p:nvPr/>
          </p:nvCxnSpPr>
          <p:spPr bwMode="auto">
            <a:xfrm>
              <a:off x="2278063" y="5181600"/>
              <a:ext cx="653406" cy="471388"/>
            </a:xfrm>
            <a:prstGeom prst="line">
              <a:avLst/>
            </a:prstGeom>
            <a:solidFill>
              <a:srgbClr val="00FF00"/>
            </a:solidFill>
            <a:ln w="412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" name="直接连接符 11"/>
            <p:cNvCxnSpPr>
              <a:stCxn id="5" idx="6"/>
              <a:endCxn id="8" idx="2"/>
            </p:cNvCxnSpPr>
            <p:nvPr/>
          </p:nvCxnSpPr>
          <p:spPr bwMode="auto">
            <a:xfrm flipV="1">
              <a:off x="3352800" y="4191000"/>
              <a:ext cx="762000" cy="157163"/>
            </a:xfrm>
            <a:prstGeom prst="line">
              <a:avLst/>
            </a:prstGeom>
            <a:solidFill>
              <a:srgbClr val="00FF00"/>
            </a:solidFill>
            <a:ln w="412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直接连接符 12"/>
            <p:cNvCxnSpPr>
              <a:stCxn id="8" idx="6"/>
            </p:cNvCxnSpPr>
            <p:nvPr/>
          </p:nvCxnSpPr>
          <p:spPr bwMode="auto">
            <a:xfrm>
              <a:off x="4251325" y="4191000"/>
              <a:ext cx="813744" cy="327118"/>
            </a:xfrm>
            <a:prstGeom prst="line">
              <a:avLst/>
            </a:prstGeom>
            <a:solidFill>
              <a:srgbClr val="00FF00"/>
            </a:solidFill>
            <a:ln w="412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" name="直接连接符 13"/>
            <p:cNvCxnSpPr>
              <a:stCxn id="5" idx="3"/>
              <a:endCxn id="6" idx="0"/>
            </p:cNvCxnSpPr>
            <p:nvPr/>
          </p:nvCxnSpPr>
          <p:spPr bwMode="auto">
            <a:xfrm flipH="1">
              <a:off x="2979738" y="4405412"/>
              <a:ext cx="256531" cy="1223863"/>
            </a:xfrm>
            <a:prstGeom prst="line">
              <a:avLst/>
            </a:prstGeom>
            <a:solidFill>
              <a:srgbClr val="00FF00"/>
            </a:solidFill>
            <a:ln w="412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" name="直接连接符 14"/>
            <p:cNvCxnSpPr>
              <a:stCxn id="6" idx="6"/>
            </p:cNvCxnSpPr>
            <p:nvPr/>
          </p:nvCxnSpPr>
          <p:spPr bwMode="auto">
            <a:xfrm flipV="1">
              <a:off x="3048000" y="4572000"/>
              <a:ext cx="1997075" cy="1138238"/>
            </a:xfrm>
            <a:prstGeom prst="line">
              <a:avLst/>
            </a:prstGeom>
            <a:solidFill>
              <a:srgbClr val="00FF00"/>
            </a:solidFill>
            <a:ln w="412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" name="直接连接符 15"/>
            <p:cNvCxnSpPr>
              <a:stCxn id="6" idx="6"/>
              <a:endCxn id="9" idx="4"/>
            </p:cNvCxnSpPr>
            <p:nvPr/>
          </p:nvCxnSpPr>
          <p:spPr bwMode="auto">
            <a:xfrm>
              <a:off x="3048000" y="5710238"/>
              <a:ext cx="1135063" cy="157162"/>
            </a:xfrm>
            <a:prstGeom prst="line">
              <a:avLst/>
            </a:prstGeom>
            <a:solidFill>
              <a:srgbClr val="00FF00"/>
            </a:solidFill>
            <a:ln w="412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" name="直接连接符 16"/>
            <p:cNvCxnSpPr>
              <a:stCxn id="9" idx="6"/>
            </p:cNvCxnSpPr>
            <p:nvPr/>
          </p:nvCxnSpPr>
          <p:spPr bwMode="auto">
            <a:xfrm flipV="1">
              <a:off x="4251325" y="5400676"/>
              <a:ext cx="641350" cy="390524"/>
            </a:xfrm>
            <a:prstGeom prst="line">
              <a:avLst/>
            </a:prstGeom>
            <a:solidFill>
              <a:srgbClr val="00FF00"/>
            </a:solidFill>
            <a:ln w="412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" name="直接连接符 17"/>
            <p:cNvCxnSpPr/>
            <p:nvPr/>
          </p:nvCxnSpPr>
          <p:spPr bwMode="auto">
            <a:xfrm flipH="1">
              <a:off x="4960938" y="4625882"/>
              <a:ext cx="104131" cy="698594"/>
            </a:xfrm>
            <a:prstGeom prst="line">
              <a:avLst/>
            </a:prstGeom>
            <a:solidFill>
              <a:srgbClr val="00FF00"/>
            </a:solidFill>
            <a:ln w="412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9" name="组合 18"/>
            <p:cNvGrpSpPr/>
            <p:nvPr/>
          </p:nvGrpSpPr>
          <p:grpSpPr>
            <a:xfrm>
              <a:off x="1904289" y="3733800"/>
              <a:ext cx="3501194" cy="2595265"/>
              <a:chOff x="1904289" y="3810000"/>
              <a:chExt cx="3501194" cy="2595265"/>
            </a:xfrm>
          </p:grpSpPr>
          <p:sp>
            <p:nvSpPr>
              <p:cNvPr id="20" name="TextBox 19"/>
              <p:cNvSpPr txBox="1"/>
              <p:nvPr/>
            </p:nvSpPr>
            <p:spPr>
              <a:xfrm>
                <a:off x="1904289" y="4876800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endParaRPr lang="zh-CN" alt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3031878" y="5638800"/>
                <a:ext cx="32092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endParaRPr lang="zh-CN" alt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3956698" y="5943600"/>
                <a:ext cx="32092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endParaRPr lang="zh-CN" alt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5016377" y="5257800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</a:t>
                </a:r>
                <a:endParaRPr lang="zh-CN" alt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5118225" y="4419600"/>
                <a:ext cx="2872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endParaRPr lang="zh-CN" alt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3984900" y="3810000"/>
                <a:ext cx="3561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endParaRPr lang="zh-CN" alt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2994300" y="3962400"/>
                <a:ext cx="3561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endParaRPr lang="zh-CN" alt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27" name="椭圆 26"/>
          <p:cNvSpPr/>
          <p:nvPr/>
        </p:nvSpPr>
        <p:spPr bwMode="auto">
          <a:xfrm>
            <a:off x="5426075" y="2667000"/>
            <a:ext cx="136525" cy="152400"/>
          </a:xfrm>
          <a:prstGeom prst="ellipse">
            <a:avLst/>
          </a:prstGeom>
          <a:solidFill>
            <a:srgbClr val="00FF00"/>
          </a:solidFill>
          <a:ln w="25400" cap="flat" cmpd="sng" algn="ctr">
            <a:solidFill>
              <a:srgbClr val="FF006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28" name="椭圆 27"/>
          <p:cNvSpPr/>
          <p:nvPr/>
        </p:nvSpPr>
        <p:spPr bwMode="auto">
          <a:xfrm>
            <a:off x="5197475" y="3429000"/>
            <a:ext cx="136525" cy="152400"/>
          </a:xfrm>
          <a:prstGeom prst="ellipse">
            <a:avLst/>
          </a:prstGeom>
          <a:solidFill>
            <a:srgbClr val="00FF00"/>
          </a:solidFill>
          <a:ln w="25400" cap="flat" cmpd="sng" algn="ctr">
            <a:solidFill>
              <a:srgbClr val="FF006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01482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6090B9D6-9A5A-4413-A9E8-41A6E75743D5}"/>
              </a:ext>
            </a:extLst>
          </p:cNvPr>
          <p:cNvGrpSpPr/>
          <p:nvPr/>
        </p:nvGrpSpPr>
        <p:grpSpPr>
          <a:xfrm>
            <a:off x="2209800" y="1828800"/>
            <a:ext cx="3413200" cy="2172492"/>
            <a:chOff x="976312" y="1213658"/>
            <a:chExt cx="2224675" cy="1735589"/>
          </a:xfrm>
        </p:grpSpPr>
        <p:sp>
          <p:nvSpPr>
            <p:cNvPr id="5" name="Oval 6">
              <a:extLst>
                <a:ext uri="{FF2B5EF4-FFF2-40B4-BE49-F238E27FC236}">
                  <a16:creationId xmlns:a16="http://schemas.microsoft.com/office/drawing/2014/main" id="{82C69F0C-59BF-47C7-A3DC-FF9685CBCB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9200" y="1295400"/>
              <a:ext cx="152400" cy="152400"/>
            </a:xfrm>
            <a:prstGeom prst="ellipse">
              <a:avLst/>
            </a:prstGeom>
            <a:solidFill>
              <a:srgbClr val="FFFF00"/>
            </a:solidFill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/>
            </a:p>
          </p:txBody>
        </p:sp>
        <p:sp>
          <p:nvSpPr>
            <p:cNvPr id="6" name="Oval 7">
              <a:extLst>
                <a:ext uri="{FF2B5EF4-FFF2-40B4-BE49-F238E27FC236}">
                  <a16:creationId xmlns:a16="http://schemas.microsoft.com/office/drawing/2014/main" id="{0A242831-D092-46CE-BD26-333B567E8C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0800" y="1295400"/>
              <a:ext cx="152400" cy="152400"/>
            </a:xfrm>
            <a:prstGeom prst="ellipse">
              <a:avLst/>
            </a:prstGeom>
            <a:solidFill>
              <a:srgbClr val="FFFF00"/>
            </a:solidFill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/>
            </a:p>
          </p:txBody>
        </p:sp>
        <p:sp>
          <p:nvSpPr>
            <p:cNvPr id="7" name="Oval 8">
              <a:extLst>
                <a:ext uri="{FF2B5EF4-FFF2-40B4-BE49-F238E27FC236}">
                  <a16:creationId xmlns:a16="http://schemas.microsoft.com/office/drawing/2014/main" id="{3B964C9B-9652-4A12-B73B-454315C7D9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9200" y="2590800"/>
              <a:ext cx="152400" cy="152400"/>
            </a:xfrm>
            <a:prstGeom prst="ellipse">
              <a:avLst/>
            </a:prstGeom>
            <a:solidFill>
              <a:srgbClr val="FFFF00"/>
            </a:solidFill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/>
            </a:p>
          </p:txBody>
        </p:sp>
        <p:sp>
          <p:nvSpPr>
            <p:cNvPr id="8" name="Oval 9">
              <a:extLst>
                <a:ext uri="{FF2B5EF4-FFF2-40B4-BE49-F238E27FC236}">
                  <a16:creationId xmlns:a16="http://schemas.microsoft.com/office/drawing/2014/main" id="{3DAD0AE6-36BD-4E68-BB08-ED63F52A23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0800" y="2590800"/>
              <a:ext cx="152400" cy="152400"/>
            </a:xfrm>
            <a:prstGeom prst="ellipse">
              <a:avLst/>
            </a:prstGeom>
            <a:solidFill>
              <a:srgbClr val="FFFF00"/>
            </a:solidFill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/>
            </a:p>
          </p:txBody>
        </p:sp>
        <p:sp>
          <p:nvSpPr>
            <p:cNvPr id="9" name="Line 10">
              <a:extLst>
                <a:ext uri="{FF2B5EF4-FFF2-40B4-BE49-F238E27FC236}">
                  <a16:creationId xmlns:a16="http://schemas.microsoft.com/office/drawing/2014/main" id="{190C7416-17F0-4EAD-882B-DE929CA718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71600" y="1352147"/>
              <a:ext cx="1219200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" name="Line 11">
              <a:extLst>
                <a:ext uri="{FF2B5EF4-FFF2-40B4-BE49-F238E27FC236}">
                  <a16:creationId xmlns:a16="http://schemas.microsoft.com/office/drawing/2014/main" id="{9B3A8CDE-1D4E-4CDB-9208-8637927ECB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95400" y="1447800"/>
              <a:ext cx="0" cy="114300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" name="Line 12">
              <a:extLst>
                <a:ext uri="{FF2B5EF4-FFF2-40B4-BE49-F238E27FC236}">
                  <a16:creationId xmlns:a16="http://schemas.microsoft.com/office/drawing/2014/main" id="{42A8F679-7925-4C0E-AA1D-4F3BC5EE420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71600" y="2667000"/>
              <a:ext cx="1219200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" name="Line 13">
              <a:extLst>
                <a:ext uri="{FF2B5EF4-FFF2-40B4-BE49-F238E27FC236}">
                  <a16:creationId xmlns:a16="http://schemas.microsoft.com/office/drawing/2014/main" id="{6D06C97D-4281-4D45-A06A-BAF4275D59F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330777" y="1447799"/>
              <a:ext cx="1260020" cy="1199742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" name="Line 14">
              <a:extLst>
                <a:ext uri="{FF2B5EF4-FFF2-40B4-BE49-F238E27FC236}">
                  <a16:creationId xmlns:a16="http://schemas.microsoft.com/office/drawing/2014/main" id="{F303B701-5A75-438B-A268-E3948C2336C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06364" y="1447798"/>
              <a:ext cx="5910" cy="1143001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000" tIns="46800" rIns="90000" bIns="46800" anchor="ctr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14" name="Line 16">
              <a:extLst>
                <a:ext uri="{FF2B5EF4-FFF2-40B4-BE49-F238E27FC236}">
                  <a16:creationId xmlns:a16="http://schemas.microsoft.com/office/drawing/2014/main" id="{11F7B18F-C116-4B77-B86E-72B2CE8A3A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66999" y="1447800"/>
              <a:ext cx="14286" cy="114300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" name="Line 17">
              <a:extLst>
                <a:ext uri="{FF2B5EF4-FFF2-40B4-BE49-F238E27FC236}">
                  <a16:creationId xmlns:a16="http://schemas.microsoft.com/office/drawing/2014/main" id="{02758FE0-8B77-4613-AA52-F7B1FC0C081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728910" y="1486710"/>
              <a:ext cx="7389" cy="1104089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Text Box 18">
              <a:extLst>
                <a:ext uri="{FF2B5EF4-FFF2-40B4-BE49-F238E27FC236}">
                  <a16:creationId xmlns:a16="http://schemas.microsoft.com/office/drawing/2014/main" id="{80BC48AC-B3BC-49B2-80CE-BB35008CA2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6312" y="1219199"/>
              <a:ext cx="333375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algn="l"/>
              <a:r>
                <a:rPr lang="en-US" altLang="zh-CN" sz="2400" b="1" dirty="0">
                  <a:solidFill>
                    <a:srgbClr val="0000FF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7" name="Text Box 19">
              <a:extLst>
                <a:ext uri="{FF2B5EF4-FFF2-40B4-BE49-F238E27FC236}">
                  <a16:creationId xmlns:a16="http://schemas.microsoft.com/office/drawing/2014/main" id="{7BC16D5F-7832-4642-85A5-F6A352F975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78578" y="1213658"/>
              <a:ext cx="333375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algn="l"/>
              <a:r>
                <a:rPr lang="en-US" altLang="zh-CN" sz="2400" b="1">
                  <a:solidFill>
                    <a:srgbClr val="0000FF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18" name="Text Box 20">
              <a:extLst>
                <a:ext uri="{FF2B5EF4-FFF2-40B4-BE49-F238E27FC236}">
                  <a16:creationId xmlns:a16="http://schemas.microsoft.com/office/drawing/2014/main" id="{3301DC2E-33CA-4FF9-9DF8-2B2B641343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67612" y="2492047"/>
              <a:ext cx="333375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algn="l"/>
              <a:r>
                <a:rPr lang="en-US" altLang="zh-CN" sz="2400" b="1">
                  <a:solidFill>
                    <a:srgbClr val="0000FF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19" name="Text Box 21">
              <a:extLst>
                <a:ext uri="{FF2B5EF4-FFF2-40B4-BE49-F238E27FC236}">
                  <a16:creationId xmlns:a16="http://schemas.microsoft.com/office/drawing/2014/main" id="{249BB5AE-D728-414F-B2A0-CA504B1853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6313" y="2403475"/>
              <a:ext cx="333375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algn="l"/>
              <a:r>
                <a:rPr lang="en-US" altLang="zh-CN" sz="2400" b="1">
                  <a:solidFill>
                    <a:srgbClr val="0000FF"/>
                  </a:solidFill>
                  <a:latin typeface="Times New Roman" pitchFamily="18" charset="0"/>
                </a:rPr>
                <a:t>4</a:t>
              </a:r>
            </a:p>
          </p:txBody>
        </p:sp>
      </p:grp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44A6CF19-D898-4DB2-BBF8-B89E440153CA}"/>
              </a:ext>
            </a:extLst>
          </p:cNvPr>
          <p:cNvCxnSpPr>
            <a:cxnSpLocks/>
            <a:stCxn id="5" idx="6"/>
          </p:cNvCxnSpPr>
          <p:nvPr/>
        </p:nvCxnSpPr>
        <p:spPr bwMode="auto">
          <a:xfrm>
            <a:off x="2816269" y="2026501"/>
            <a:ext cx="1902905" cy="1477406"/>
          </a:xfrm>
          <a:prstGeom prst="straightConnector1">
            <a:avLst/>
          </a:prstGeom>
          <a:solidFill>
            <a:srgbClr val="00FF00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8248805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304800"/>
            <a:ext cx="2895600" cy="533400"/>
          </a:xfrm>
        </p:spPr>
        <p:txBody>
          <a:bodyPr/>
          <a:lstStyle/>
          <a:p>
            <a:pPr algn="l" eaLnBrk="1" hangingPunct="1"/>
            <a:r>
              <a:rPr lang="zh-CN" altLang="en-US" sz="28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练习：路径问题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4038600"/>
            <a:ext cx="4701480" cy="1498104"/>
          </a:xfrm>
          <a:pattFill prst="dkUpDiag">
            <a:fgClr>
              <a:schemeClr val="accent1">
                <a:lumMod val="75000"/>
              </a:schemeClr>
            </a:fgClr>
            <a:bgClr>
              <a:schemeClr val="bg1"/>
            </a:bgClr>
          </a:pattFill>
        </p:spPr>
        <p:txBody>
          <a:bodyPr/>
          <a:lstStyle/>
          <a:p>
            <a:pPr marL="0" indent="0" eaLnBrk="1" hangingPunct="1">
              <a:lnSpc>
                <a:spcPct val="150000"/>
              </a:lnSpc>
              <a:buFontTx/>
              <a:buNone/>
            </a:pP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顶点：十字路口</a:t>
            </a:r>
          </a:p>
          <a:p>
            <a:pPr marL="0" indent="0" eaLnBrk="1" hangingPunct="1">
              <a:lnSpc>
                <a:spcPct val="150000"/>
              </a:lnSpc>
              <a:buFontTx/>
              <a:buNone/>
            </a:pP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边的方向：街道通行方向</a:t>
            </a:r>
          </a:p>
        </p:txBody>
      </p:sp>
      <p:pic>
        <p:nvPicPr>
          <p:cNvPr id="4106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920" y="1143000"/>
            <a:ext cx="4320480" cy="2868515"/>
          </a:xfrm>
          <a:prstGeom prst="rect">
            <a:avLst/>
          </a:prstGeom>
          <a:solidFill>
            <a:schemeClr val="accent1">
              <a:lumMod val="90000"/>
            </a:schemeClr>
          </a:solidFill>
          <a:ln>
            <a:noFill/>
          </a:ln>
          <a:extLst/>
        </p:spPr>
      </p:pic>
      <p:pic>
        <p:nvPicPr>
          <p:cNvPr id="4107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219200"/>
            <a:ext cx="3997987" cy="1886147"/>
          </a:xfrm>
          <a:prstGeom prst="rect">
            <a:avLst/>
          </a:prstGeom>
          <a:solidFill>
            <a:srgbClr val="FFFF00"/>
          </a:solidFill>
          <a:ln>
            <a:noFill/>
          </a:ln>
        </p:spPr>
      </p:pic>
      <p:sp>
        <p:nvSpPr>
          <p:cNvPr id="6" name="AutoShape 56"/>
          <p:cNvSpPr>
            <a:spLocks noChangeArrowheads="1"/>
          </p:cNvSpPr>
          <p:nvPr/>
        </p:nvSpPr>
        <p:spPr bwMode="auto">
          <a:xfrm>
            <a:off x="5867400" y="3992465"/>
            <a:ext cx="2590800" cy="762000"/>
          </a:xfrm>
          <a:prstGeom prst="cloudCallout">
            <a:avLst>
              <a:gd name="adj1" fmla="val -6701"/>
              <a:gd name="adj2" fmla="val -170417"/>
            </a:avLst>
          </a:prstGeom>
          <a:solidFill>
            <a:schemeClr val="accent1">
              <a:lumMod val="90000"/>
            </a:schemeClr>
          </a:solidFill>
          <a:ln w="22225">
            <a:solidFill>
              <a:srgbClr val="800000"/>
            </a:solidFill>
            <a:round/>
            <a:headEnd/>
            <a:tailEnd/>
          </a:ln>
          <a:effectLst/>
          <a:extLst/>
        </p:spPr>
        <p:txBody>
          <a:bodyPr lIns="90000" tIns="46800" rIns="90000" bIns="46800" anchor="ctr"/>
          <a:lstStyle/>
          <a:p>
            <a:r>
              <a:rPr lang="zh-CN" altLang="en-US" sz="3200" b="1" dirty="0">
                <a:solidFill>
                  <a:srgbClr val="0033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有向图</a:t>
            </a:r>
          </a:p>
        </p:txBody>
      </p:sp>
      <p:pic>
        <p:nvPicPr>
          <p:cNvPr id="7" name="Picture 5" descr="STATBAR"/>
          <p:cNvPicPr preferRelativeResize="0"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791369"/>
            <a:ext cx="8551168" cy="46831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836621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10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4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0" grpId="0" build="p" animBg="1"/>
      <p:bldP spid="6" grpId="0" animBg="1"/>
    </p:bldLst>
  </p:timing>
</p:sld>
</file>

<file path=ppt/theme/theme1.xml><?xml version="1.0" encoding="utf-8"?>
<a:theme xmlns:a="http://schemas.openxmlformats.org/drawingml/2006/main" name="万里长城">
  <a:themeElements>
    <a:clrScheme name="万里长城 1">
      <a:dk1>
        <a:srgbClr val="000000"/>
      </a:dk1>
      <a:lt1>
        <a:srgbClr val="FFFFFF"/>
      </a:lt1>
      <a:dk2>
        <a:srgbClr val="000099"/>
      </a:dk2>
      <a:lt2>
        <a:srgbClr val="969696"/>
      </a:lt2>
      <a:accent1>
        <a:srgbClr val="FFFF99"/>
      </a:accent1>
      <a:accent2>
        <a:srgbClr val="006666"/>
      </a:accent2>
      <a:accent3>
        <a:srgbClr val="FFFFFF"/>
      </a:accent3>
      <a:accent4>
        <a:srgbClr val="000000"/>
      </a:accent4>
      <a:accent5>
        <a:srgbClr val="FFFFCA"/>
      </a:accent5>
      <a:accent6>
        <a:srgbClr val="005C5C"/>
      </a:accent6>
      <a:hlink>
        <a:srgbClr val="800080"/>
      </a:hlink>
      <a:folHlink>
        <a:srgbClr val="FF6600"/>
      </a:folHlink>
    </a:clrScheme>
    <a:fontScheme name="万里长城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FF00"/>
        </a:solidFill>
        <a:ln w="412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FF00"/>
        </a:solidFill>
        <a:ln w="412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万里长城 1">
        <a:dk1>
          <a:srgbClr val="000000"/>
        </a:dk1>
        <a:lt1>
          <a:srgbClr val="FFFFFF"/>
        </a:lt1>
        <a:dk2>
          <a:srgbClr val="000099"/>
        </a:dk2>
        <a:lt2>
          <a:srgbClr val="969696"/>
        </a:lt2>
        <a:accent1>
          <a:srgbClr val="FFFF99"/>
        </a:accent1>
        <a:accent2>
          <a:srgbClr val="006666"/>
        </a:accent2>
        <a:accent3>
          <a:srgbClr val="FFFFFF"/>
        </a:accent3>
        <a:accent4>
          <a:srgbClr val="000000"/>
        </a:accent4>
        <a:accent5>
          <a:srgbClr val="FFFFCA"/>
        </a:accent5>
        <a:accent6>
          <a:srgbClr val="005C5C"/>
        </a:accent6>
        <a:hlink>
          <a:srgbClr val="800080"/>
        </a:hlink>
        <a:folHlink>
          <a:srgbClr val="FF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万里长城 2">
        <a:dk1>
          <a:srgbClr val="000000"/>
        </a:dk1>
        <a:lt1>
          <a:srgbClr val="8EA4EA"/>
        </a:lt1>
        <a:dk2>
          <a:srgbClr val="0033CC"/>
        </a:dk2>
        <a:lt2>
          <a:srgbClr val="969696"/>
        </a:lt2>
        <a:accent1>
          <a:srgbClr val="86B5B6"/>
        </a:accent1>
        <a:accent2>
          <a:srgbClr val="FFCC66"/>
        </a:accent2>
        <a:accent3>
          <a:srgbClr val="C6CFF3"/>
        </a:accent3>
        <a:accent4>
          <a:srgbClr val="000000"/>
        </a:accent4>
        <a:accent5>
          <a:srgbClr val="C3D7D7"/>
        </a:accent5>
        <a:accent6>
          <a:srgbClr val="E7B95C"/>
        </a:accent6>
        <a:hlink>
          <a:srgbClr val="626292"/>
        </a:hlink>
        <a:folHlink>
          <a:srgbClr val="A2366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万里长城 3">
        <a:dk1>
          <a:srgbClr val="0000FF"/>
        </a:dk1>
        <a:lt1>
          <a:srgbClr val="C0C0C0"/>
        </a:lt1>
        <a:dk2>
          <a:srgbClr val="000000"/>
        </a:dk2>
        <a:lt2>
          <a:srgbClr val="B2B2B2"/>
        </a:lt2>
        <a:accent1>
          <a:srgbClr val="FFCC99"/>
        </a:accent1>
        <a:accent2>
          <a:srgbClr val="FF99CC"/>
        </a:accent2>
        <a:accent3>
          <a:srgbClr val="DCDCDC"/>
        </a:accent3>
        <a:accent4>
          <a:srgbClr val="0000DA"/>
        </a:accent4>
        <a:accent5>
          <a:srgbClr val="FFE2CA"/>
        </a:accent5>
        <a:accent6>
          <a:srgbClr val="E78AB9"/>
        </a:accent6>
        <a:hlink>
          <a:srgbClr val="9C4070"/>
        </a:hlink>
        <a:folHlink>
          <a:srgbClr val="0071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万里长城 4">
        <a:dk1>
          <a:srgbClr val="0029AC"/>
        </a:dk1>
        <a:lt1>
          <a:srgbClr val="CCFFCC"/>
        </a:lt1>
        <a:dk2>
          <a:srgbClr val="993366"/>
        </a:dk2>
        <a:lt2>
          <a:srgbClr val="969696"/>
        </a:lt2>
        <a:accent1>
          <a:srgbClr val="FFCC99"/>
        </a:accent1>
        <a:accent2>
          <a:srgbClr val="6699FF"/>
        </a:accent2>
        <a:accent3>
          <a:srgbClr val="E2FFE2"/>
        </a:accent3>
        <a:accent4>
          <a:srgbClr val="002192"/>
        </a:accent4>
        <a:accent5>
          <a:srgbClr val="FFE2CA"/>
        </a:accent5>
        <a:accent6>
          <a:srgbClr val="5C8AE7"/>
        </a:accent6>
        <a:hlink>
          <a:srgbClr val="006600"/>
        </a:hlink>
        <a:folHlink>
          <a:srgbClr val="3366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万里长城 5">
        <a:dk1>
          <a:srgbClr val="333333"/>
        </a:dk1>
        <a:lt1>
          <a:srgbClr val="FF99CC"/>
        </a:lt1>
        <a:dk2>
          <a:srgbClr val="006600"/>
        </a:dk2>
        <a:lt2>
          <a:srgbClr val="B2B2B2"/>
        </a:lt2>
        <a:accent1>
          <a:srgbClr val="FFFF66"/>
        </a:accent1>
        <a:accent2>
          <a:srgbClr val="33CCFF"/>
        </a:accent2>
        <a:accent3>
          <a:srgbClr val="FFCAE2"/>
        </a:accent3>
        <a:accent4>
          <a:srgbClr val="2A2A2A"/>
        </a:accent4>
        <a:accent5>
          <a:srgbClr val="FFFFB8"/>
        </a:accent5>
        <a:accent6>
          <a:srgbClr val="2DB9E7"/>
        </a:accent6>
        <a:hlink>
          <a:srgbClr val="6600FF"/>
        </a:hlink>
        <a:folHlink>
          <a:srgbClr val="CC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万里长城 6">
        <a:dk1>
          <a:srgbClr val="000000"/>
        </a:dk1>
        <a:lt1>
          <a:srgbClr val="FFFFCC"/>
        </a:lt1>
        <a:dk2>
          <a:srgbClr val="6756A6"/>
        </a:dk2>
        <a:lt2>
          <a:srgbClr val="969696"/>
        </a:lt2>
        <a:accent1>
          <a:srgbClr val="99CCFF"/>
        </a:accent1>
        <a:accent2>
          <a:srgbClr val="008000"/>
        </a:accent2>
        <a:accent3>
          <a:srgbClr val="FFFFE2"/>
        </a:accent3>
        <a:accent4>
          <a:srgbClr val="000000"/>
        </a:accent4>
        <a:accent5>
          <a:srgbClr val="CAE2FF"/>
        </a:accent5>
        <a:accent6>
          <a:srgbClr val="007300"/>
        </a:accent6>
        <a:hlink>
          <a:srgbClr val="990033"/>
        </a:hlink>
        <a:folHlink>
          <a:srgbClr val="9900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万里长城 7">
        <a:dk1>
          <a:srgbClr val="CC3300"/>
        </a:dk1>
        <a:lt1>
          <a:srgbClr val="99CCFF"/>
        </a:lt1>
        <a:dk2>
          <a:srgbClr val="003399"/>
        </a:dk2>
        <a:lt2>
          <a:srgbClr val="969696"/>
        </a:lt2>
        <a:accent1>
          <a:srgbClr val="CED7FE"/>
        </a:accent1>
        <a:accent2>
          <a:srgbClr val="FFFFFF"/>
        </a:accent2>
        <a:accent3>
          <a:srgbClr val="CAE2FF"/>
        </a:accent3>
        <a:accent4>
          <a:srgbClr val="AE2A00"/>
        </a:accent4>
        <a:accent5>
          <a:srgbClr val="E3E8FE"/>
        </a:accent5>
        <a:accent6>
          <a:srgbClr val="E7E7E7"/>
        </a:accent6>
        <a:hlink>
          <a:srgbClr val="006600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万里长城 8">
        <a:dk1>
          <a:srgbClr val="006600"/>
        </a:dk1>
        <a:lt1>
          <a:srgbClr val="FFCC99"/>
        </a:lt1>
        <a:dk2>
          <a:srgbClr val="000000"/>
        </a:dk2>
        <a:lt2>
          <a:srgbClr val="B2B2B2"/>
        </a:lt2>
        <a:accent1>
          <a:srgbClr val="FFFFFF"/>
        </a:accent1>
        <a:accent2>
          <a:srgbClr val="FFFF66"/>
        </a:accent2>
        <a:accent3>
          <a:srgbClr val="FFE2CA"/>
        </a:accent3>
        <a:accent4>
          <a:srgbClr val="005600"/>
        </a:accent4>
        <a:accent5>
          <a:srgbClr val="FFFFFF"/>
        </a:accent5>
        <a:accent6>
          <a:srgbClr val="E7E75C"/>
        </a:accent6>
        <a:hlink>
          <a:srgbClr val="5B5B89"/>
        </a:hlink>
        <a:folHlink>
          <a:srgbClr val="3366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CDESIGNA</Template>
  <TotalTime>4330</TotalTime>
  <Words>3185</Words>
  <Application>Microsoft Office PowerPoint</Application>
  <PresentationFormat>全屏显示(4:3)</PresentationFormat>
  <Paragraphs>761</Paragraphs>
  <Slides>85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85</vt:i4>
      </vt:variant>
    </vt:vector>
  </HeadingPairs>
  <TitlesOfParts>
    <vt:vector size="103" baseType="lpstr">
      <vt:lpstr>华文行楷</vt:lpstr>
      <vt:lpstr>华文楷体</vt:lpstr>
      <vt:lpstr>华文新魏</vt:lpstr>
      <vt:lpstr>楷体</vt:lpstr>
      <vt:lpstr>楷体_GB2312</vt:lpstr>
      <vt:lpstr>隶书</vt:lpstr>
      <vt:lpstr>宋体</vt:lpstr>
      <vt:lpstr>Arial</vt:lpstr>
      <vt:lpstr>Calibri</vt:lpstr>
      <vt:lpstr>Cambria Math</vt:lpstr>
      <vt:lpstr>Tahoma</vt:lpstr>
      <vt:lpstr>Times New Roman</vt:lpstr>
      <vt:lpstr>Wingdings</vt:lpstr>
      <vt:lpstr>Wingdings 2</vt:lpstr>
      <vt:lpstr>万里长城</vt:lpstr>
      <vt:lpstr>公式</vt:lpstr>
      <vt:lpstr>文档</vt:lpstr>
      <vt:lpstr>Visio</vt:lpstr>
      <vt:lpstr>第八章 图论</vt:lpstr>
      <vt:lpstr>学习要求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练习：路径问题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复习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布尔矩阵?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概括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</dc:creator>
  <cp:lastModifiedBy>Administrator</cp:lastModifiedBy>
  <cp:revision>671</cp:revision>
  <cp:lastPrinted>1601-01-01T00:00:00Z</cp:lastPrinted>
  <dcterms:created xsi:type="dcterms:W3CDTF">1601-01-01T00:00:00Z</dcterms:created>
  <dcterms:modified xsi:type="dcterms:W3CDTF">2019-07-28T08:34:54Z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