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1" r:id="rId3"/>
    <p:sldId id="282" r:id="rId4"/>
    <p:sldId id="283" r:id="rId5"/>
    <p:sldId id="285" r:id="rId6"/>
    <p:sldId id="256" r:id="rId7"/>
    <p:sldId id="359" r:id="rId8"/>
    <p:sldId id="360" r:id="rId9"/>
    <p:sldId id="361" r:id="rId10"/>
    <p:sldId id="362" r:id="rId11"/>
    <p:sldId id="363" r:id="rId12"/>
    <p:sldId id="364" r:id="rId13"/>
    <p:sldId id="365" r:id="rId14"/>
    <p:sldId id="367" r:id="rId15"/>
    <p:sldId id="260" r:id="rId16"/>
    <p:sldId id="368" r:id="rId17"/>
    <p:sldId id="370" r:id="rId18"/>
    <p:sldId id="371"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7" autoAdjust="0"/>
    <p:restoredTop sz="94660"/>
  </p:normalViewPr>
  <p:slideViewPr>
    <p:cSldViewPr>
      <p:cViewPr varScale="1">
        <p:scale>
          <a:sx n="63" d="100"/>
          <a:sy n="63" d="100"/>
        </p:scale>
        <p:origin x="13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641057D-B576-4156-980A-5B426C229E73}" type="datetimeFigureOut">
              <a:rPr lang="zh-CN" altLang="en-US"/>
              <a:pPr>
                <a:defRPr/>
              </a:pPr>
              <a:t>2020/12/8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38B5CA-28EC-4656-9428-5E8397D17B5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0987E5B-7087-4C1A-B394-8894381DB26C}" type="datetimeFigureOut">
              <a:rPr lang="zh-CN" altLang="en-US"/>
              <a:pPr>
                <a:defRPr/>
              </a:pPr>
              <a:t>2020/12/8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E10FDA8-740E-4456-AFDB-DE2ED772B91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8EA9E36-B4B4-4F8E-88A1-D890E9BCF94A}" type="datetimeFigureOut">
              <a:rPr lang="zh-CN" altLang="en-US"/>
              <a:pPr>
                <a:defRPr/>
              </a:pPr>
              <a:t>2020/12/8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1656AC-70B9-43F0-8D03-8CDD626A9DF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srcRect l="10001" r="9999"/>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1EBF3B5-1B00-415F-A55C-7FD9E315C25E}" type="datetimeFigureOut">
              <a:rPr lang="zh-CN" altLang="en-US"/>
              <a:pPr>
                <a:defRPr/>
              </a:pPr>
              <a:t>2020/12/8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63D5CC-2DB7-4314-B801-1EBB3616082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663F4FF-485B-4885-82AD-0E5342BBA5E6}" type="datetimeFigureOut">
              <a:rPr lang="zh-CN" altLang="en-US"/>
              <a:pPr>
                <a:defRPr/>
              </a:pPr>
              <a:t>2020/12/8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75BADB6-AAF0-4B91-845B-9FA2D54CA78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BE76898-338F-47E5-8B0D-B5C316ED105A}" type="datetimeFigureOut">
              <a:rPr lang="zh-CN" altLang="en-US"/>
              <a:pPr>
                <a:defRPr/>
              </a:pPr>
              <a:t>2020/12/8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C55873-E83D-4C01-8E3A-EE8638C07FA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CB19AEB-3F2F-4DCC-8CDF-2E73C16F2C83}" type="datetimeFigureOut">
              <a:rPr lang="zh-CN" altLang="en-US"/>
              <a:pPr>
                <a:defRPr/>
              </a:pPr>
              <a:t>2020/12/8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FF9FD1-EDB7-4549-98A2-07D805D11DB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1610247-03BB-48D9-9520-3A4986DDEDD0}" type="datetimeFigureOut">
              <a:rPr lang="zh-CN" altLang="en-US"/>
              <a:pPr>
                <a:defRPr/>
              </a:pPr>
              <a:t>2020/12/8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5D8EA34-06D7-4040-A622-816D267BD8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41B070-D827-4B7F-853D-955411206422}" type="datetimeFigureOut">
              <a:rPr lang="zh-CN" altLang="en-US"/>
              <a:pPr>
                <a:defRPr/>
              </a:pPr>
              <a:t>2020/12/8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9D1FECB-EEBE-431A-AD30-D5FFBB5A4F9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69DB33-AED5-4F9C-A4E5-F661D7C9F9B9}" type="datetimeFigureOut">
              <a:rPr lang="zh-CN" altLang="en-US"/>
              <a:pPr>
                <a:defRPr/>
              </a:pPr>
              <a:t>2020/12/8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1DC2AE9-DADE-49B3-A839-9CFD50C2C9D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11AE6F9-7841-42E3-8E11-00ED148314A6}" type="datetimeFigureOut">
              <a:rPr lang="zh-CN" altLang="en-US"/>
              <a:pPr>
                <a:defRPr/>
              </a:pPr>
              <a:t>2020/12/8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10B2BCF-55B0-4FD1-A318-86D53F49CA1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3DBF22A4-BD01-4D46-A165-D5F99F3FBF25}" type="datetimeFigureOut">
              <a:rPr lang="zh-CN" altLang="en-US"/>
              <a:pPr>
                <a:defRPr/>
              </a:pPr>
              <a:t>2020/12/8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9EAC1A33-CCB3-4EBC-B6C3-99975433A3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2162630"/>
            <a:ext cx="8215369" cy="132343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8000" b="1" dirty="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练习三</a:t>
            </a:r>
            <a:endParaRPr lang="zh-CN" altLang="en-US" sz="8000" b="1" dirty="0">
              <a:ln w="11430"/>
              <a:solidFill>
                <a:schemeClr val="bg1"/>
              </a:solidFill>
              <a:effectLst>
                <a:outerShdw blurRad="50800" dist="39000" dir="5460000" algn="tl">
                  <a:srgbClr val="000000">
                    <a:alpha val="38000"/>
                  </a:srgbClr>
                </a:outerShdw>
              </a:effectLst>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5"/>
          <p:cNvSpPr txBox="1">
            <a:spLocks noChangeArrowheads="1"/>
          </p:cNvSpPr>
          <p:nvPr/>
        </p:nvSpPr>
        <p:spPr bwMode="auto">
          <a:xfrm>
            <a:off x="142875" y="1285875"/>
            <a:ext cx="8786813" cy="4148828"/>
          </a:xfrm>
          <a:prstGeom prst="rect">
            <a:avLst/>
          </a:prstGeom>
          <a:noFill/>
          <a:ln w="9525">
            <a:noFill/>
            <a:miter lim="800000"/>
          </a:ln>
        </p:spPr>
        <p:txBody>
          <a:bodyPr>
            <a:spAutoFit/>
          </a:bodyPr>
          <a:lstStyle>
            <a:defPPr>
              <a:defRPr lang="zh-CN"/>
            </a:defPPr>
            <a:lvl1pPr>
              <a:lnSpc>
                <a:spcPct val="120000"/>
              </a:lnSpc>
              <a:defRPr sz="2800"/>
            </a:lvl1pPr>
          </a:lstStyle>
          <a:p>
            <a:pPr>
              <a:lnSpc>
                <a:spcPct val="110000"/>
              </a:lnSpc>
            </a:pPr>
            <a:r>
              <a:rPr lang="en-US" altLang="zh-CN" sz="2400" dirty="0"/>
              <a:t>5</a:t>
            </a:r>
            <a:r>
              <a:rPr lang="zh-CN" altLang="en-US" sz="2400" dirty="0"/>
              <a:t>、列宁说：“意识到自己的奴隶地位而与之作斗争的奴隶，是革命家。没有意识到自己的奴隶地位而过着默默无言、浑浑噩噩、忍气吞声的奴隶生活的奴隶，是十足的奴隶。对奴隶生活的各种好处津津乐道并对和善的好主人感激不尽以至垂涎欲滴的奴隶是奴才，是无耻之徒。”这三种奴隶的思想意识之所以有如此巨大的差异，是由于 （  ）</a:t>
            </a:r>
          </a:p>
          <a:p>
            <a:pPr>
              <a:lnSpc>
                <a:spcPct val="110000"/>
              </a:lnSpc>
            </a:pPr>
            <a:r>
              <a:rPr lang="en-US" altLang="zh-CN" sz="2400" dirty="0"/>
              <a:t>A.</a:t>
            </a:r>
            <a:r>
              <a:rPr lang="zh-CN" altLang="en-US" sz="2400" dirty="0"/>
              <a:t>人的社会意识并不都是社会存在的反映 </a:t>
            </a:r>
          </a:p>
          <a:p>
            <a:pPr>
              <a:lnSpc>
                <a:spcPct val="110000"/>
              </a:lnSpc>
            </a:pPr>
            <a:r>
              <a:rPr lang="en-US" altLang="zh-CN" sz="2400" dirty="0"/>
              <a:t>B.</a:t>
            </a:r>
            <a:r>
              <a:rPr lang="zh-CN" altLang="en-US" sz="2400" dirty="0"/>
              <a:t>人的社会意识与社会存在具有不一致性 </a:t>
            </a:r>
          </a:p>
          <a:p>
            <a:pPr>
              <a:lnSpc>
                <a:spcPct val="110000"/>
              </a:lnSpc>
            </a:pPr>
            <a:r>
              <a:rPr lang="en-US" altLang="zh-CN" sz="2400" dirty="0"/>
              <a:t>C.</a:t>
            </a:r>
            <a:r>
              <a:rPr lang="zh-CN" altLang="en-US" sz="2400" dirty="0"/>
              <a:t>人的社会意识中的各种形式之间相互作用 </a:t>
            </a:r>
          </a:p>
          <a:p>
            <a:pPr>
              <a:lnSpc>
                <a:spcPct val="110000"/>
              </a:lnSpc>
            </a:pPr>
            <a:r>
              <a:rPr lang="en-US" altLang="zh-CN" sz="2400" dirty="0"/>
              <a:t>D.</a:t>
            </a:r>
            <a:r>
              <a:rPr lang="zh-CN" altLang="en-US" sz="2400" dirty="0"/>
              <a:t>人的社会意识具有历史继承性</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2627020" y="3173606"/>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5"/>
          <p:cNvSpPr txBox="1">
            <a:spLocks noChangeArrowheads="1"/>
          </p:cNvSpPr>
          <p:nvPr/>
        </p:nvSpPr>
        <p:spPr bwMode="auto">
          <a:xfrm>
            <a:off x="142875" y="1285875"/>
            <a:ext cx="8786813" cy="4350934"/>
          </a:xfrm>
          <a:prstGeom prst="rect">
            <a:avLst/>
          </a:prstGeom>
          <a:noFill/>
          <a:ln w="9525">
            <a:noFill/>
            <a:miter lim="800000"/>
          </a:ln>
        </p:spPr>
        <p:txBody>
          <a:bodyPr>
            <a:spAutoFit/>
          </a:bodyPr>
          <a:lstStyle>
            <a:defPPr>
              <a:defRPr lang="zh-CN"/>
            </a:defPPr>
            <a:lvl1pPr>
              <a:lnSpc>
                <a:spcPct val="110000"/>
              </a:lnSpc>
              <a:defRPr sz="2400"/>
            </a:lvl1pPr>
          </a:lstStyle>
          <a:p>
            <a:r>
              <a:rPr lang="en-US" altLang="zh-CN" sz="2800" dirty="0"/>
              <a:t>6</a:t>
            </a:r>
            <a:r>
              <a:rPr lang="zh-CN" altLang="en-US" sz="2800" dirty="0"/>
              <a:t>、许多事情我们可以讲一千个理由、一万个理由，但老百姓吃不上饭，就没有理由。‘民以食为天’”。这段话表明（   ）</a:t>
            </a:r>
            <a:endParaRPr lang="en-US" altLang="zh-CN" sz="2800" dirty="0"/>
          </a:p>
          <a:p>
            <a:r>
              <a:rPr lang="en-US" altLang="zh-CN" sz="2800" dirty="0"/>
              <a:t>A</a:t>
            </a:r>
            <a:r>
              <a:rPr lang="zh-CN" altLang="en-US" sz="2800" dirty="0"/>
              <a:t>、 人们首先必须吃、喝、住、穿，然后才能从事政治、科技、艺术、宗教等等活动</a:t>
            </a:r>
            <a:br>
              <a:rPr lang="zh-CN" altLang="en-US" sz="2800" dirty="0"/>
            </a:br>
            <a:r>
              <a:rPr lang="en-US" altLang="zh-CN" sz="2800" dirty="0"/>
              <a:t>B</a:t>
            </a:r>
            <a:r>
              <a:rPr lang="zh-CN" altLang="en-US" sz="2800" dirty="0"/>
              <a:t>、 人的生理需求是历史的基础</a:t>
            </a:r>
            <a:br>
              <a:rPr lang="zh-CN" altLang="en-US" sz="2800" dirty="0"/>
            </a:br>
            <a:r>
              <a:rPr lang="en-US" altLang="zh-CN" sz="2800" dirty="0"/>
              <a:t>C</a:t>
            </a:r>
            <a:r>
              <a:rPr lang="zh-CN" altLang="en-US" sz="2800" dirty="0"/>
              <a:t>、 人的自然属性决定着人的本质</a:t>
            </a:r>
            <a:br>
              <a:rPr lang="zh-CN" altLang="en-US" sz="2800" dirty="0"/>
            </a:br>
            <a:r>
              <a:rPr lang="en-US" altLang="zh-CN" sz="2800" dirty="0"/>
              <a:t>D</a:t>
            </a:r>
            <a:r>
              <a:rPr lang="zh-CN" altLang="en-US" sz="2800" dirty="0"/>
              <a:t>、 人的物质欲望是社会发展的根本动力 </a:t>
            </a:r>
          </a:p>
          <a:p>
            <a:endParaRPr lang="zh-CN" altLang="en-US"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927007" y="2132856"/>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A</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5"/>
          <p:cNvSpPr txBox="1">
            <a:spLocks noChangeArrowheads="1"/>
          </p:cNvSpPr>
          <p:nvPr/>
        </p:nvSpPr>
        <p:spPr bwMode="auto">
          <a:xfrm>
            <a:off x="142875" y="1285875"/>
            <a:ext cx="8786813" cy="4555093"/>
          </a:xfrm>
          <a:prstGeom prst="rect">
            <a:avLst/>
          </a:prstGeom>
          <a:noFill/>
          <a:ln w="9525">
            <a:noFill/>
            <a:miter lim="800000"/>
          </a:ln>
        </p:spPr>
        <p:txBody>
          <a:bodyPr>
            <a:spAutoFit/>
          </a:bodyPr>
          <a:lstStyle>
            <a:defPPr>
              <a:defRPr lang="zh-CN"/>
            </a:defPPr>
            <a:lvl1pPr>
              <a:lnSpc>
                <a:spcPct val="110000"/>
              </a:lnSpc>
              <a:defRPr sz="2400"/>
            </a:lvl1pPr>
          </a:lstStyle>
          <a:p>
            <a:r>
              <a:rPr lang="en-US" altLang="zh-CN" dirty="0"/>
              <a:t>7</a:t>
            </a:r>
            <a:r>
              <a:rPr lang="zh-CN" altLang="en-US" dirty="0"/>
              <a:t>、</a:t>
            </a:r>
            <a:r>
              <a:rPr lang="en-US" altLang="zh-CN" dirty="0"/>
              <a:t>20</a:t>
            </a:r>
            <a:r>
              <a:rPr lang="zh-CN" altLang="en-US" dirty="0"/>
              <a:t>世纪</a:t>
            </a:r>
            <a:r>
              <a:rPr lang="en-US" altLang="zh-CN" dirty="0"/>
              <a:t>50</a:t>
            </a:r>
            <a:r>
              <a:rPr lang="zh-CN" altLang="en-US" dirty="0"/>
              <a:t>年代，北大荒人烟稀少、一片荒凉。由于人口剧增，生产力水平低下，吃饭问题成为中国面临的首要问题，于是人们不得不靠扩大耕地面积增加粮食产量，经过半个世纪的开垦，北大荒成了全国闻名的“北大仓”。然而由于过度开垦已经造成了许多生态问题。现在，黑龙江垦区全面停止开荒，退耕还“荒”。这说明（  ）</a:t>
            </a:r>
            <a:br>
              <a:rPr lang="zh-CN" altLang="en-US" dirty="0"/>
            </a:br>
            <a:r>
              <a:rPr lang="en-US" altLang="zh-CN" dirty="0"/>
              <a:t>A</a:t>
            </a:r>
            <a:r>
              <a:rPr lang="zh-CN" altLang="en-US" dirty="0"/>
              <a:t>人与自然的和谐最终以恢复原始生态为归宿 </a:t>
            </a:r>
            <a:br>
              <a:rPr lang="zh-CN" altLang="en-US" dirty="0"/>
            </a:br>
            <a:r>
              <a:rPr lang="en-US" altLang="zh-CN" dirty="0"/>
              <a:t>B</a:t>
            </a:r>
            <a:r>
              <a:rPr lang="zh-CN" altLang="en-US" dirty="0"/>
              <a:t>人们改造自然的一切行为都会遭到“自然界的报复” </a:t>
            </a:r>
            <a:br>
              <a:rPr lang="zh-CN" altLang="en-US" dirty="0"/>
            </a:br>
            <a:r>
              <a:rPr lang="en-US" altLang="zh-CN" dirty="0"/>
              <a:t>C</a:t>
            </a:r>
            <a:r>
              <a:rPr lang="zh-CN" altLang="en-US" dirty="0"/>
              <a:t>人在自然界面前总是处于被支配的地位 </a:t>
            </a:r>
            <a:br>
              <a:rPr lang="zh-CN" altLang="en-US" dirty="0"/>
            </a:br>
            <a:r>
              <a:rPr lang="en-US" altLang="zh-CN" dirty="0"/>
              <a:t>D</a:t>
            </a:r>
            <a:r>
              <a:rPr lang="zh-CN" altLang="en-US" dirty="0"/>
              <a:t>人们应合理地调节人与自然之间的物质变换 </a:t>
            </a:r>
            <a:br>
              <a:rPr lang="zh-CN" altLang="en-US" dirty="0"/>
            </a:br>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331640" y="314096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5"/>
          <p:cNvSpPr txBox="1">
            <a:spLocks noChangeArrowheads="1"/>
          </p:cNvSpPr>
          <p:nvPr/>
        </p:nvSpPr>
        <p:spPr bwMode="auto">
          <a:xfrm>
            <a:off x="142875" y="1285875"/>
            <a:ext cx="8786813" cy="3934410"/>
          </a:xfrm>
          <a:prstGeom prst="rect">
            <a:avLst/>
          </a:prstGeom>
          <a:noFill/>
          <a:ln w="9525">
            <a:noFill/>
            <a:miter lim="800000"/>
          </a:ln>
        </p:spPr>
        <p:txBody>
          <a:bodyPr>
            <a:spAutoFit/>
          </a:bodyPr>
          <a:lstStyle>
            <a:defPPr>
              <a:defRPr lang="zh-CN"/>
            </a:defPPr>
            <a:lvl1pPr>
              <a:lnSpc>
                <a:spcPct val="110000"/>
              </a:lnSpc>
              <a:defRPr sz="2400"/>
            </a:lvl1pPr>
          </a:lstStyle>
          <a:p>
            <a:pPr>
              <a:lnSpc>
                <a:spcPct val="150000"/>
              </a:lnSpc>
            </a:pPr>
            <a:r>
              <a:rPr lang="en-US" altLang="zh-CN" sz="2800" dirty="0"/>
              <a:t>8</a:t>
            </a:r>
            <a:r>
              <a:rPr lang="zh-CN" altLang="en-US" sz="2800" dirty="0"/>
              <a:t>、马克思主义哲学创立之后，开始出现了（    ）</a:t>
            </a:r>
            <a:br>
              <a:rPr lang="zh-CN" altLang="en-US" sz="2800" dirty="0"/>
            </a:br>
            <a:r>
              <a:rPr lang="en-US" altLang="zh-CN" sz="2800" dirty="0"/>
              <a:t>A</a:t>
            </a:r>
            <a:r>
              <a:rPr lang="zh-CN" altLang="en-US" sz="2800" dirty="0"/>
              <a:t>．唯物论与唯心论的对立 </a:t>
            </a:r>
            <a:br>
              <a:rPr lang="zh-CN" altLang="en-US" sz="2800" dirty="0"/>
            </a:br>
            <a:r>
              <a:rPr lang="en-US" altLang="zh-CN" sz="2800" dirty="0"/>
              <a:t>B</a:t>
            </a:r>
            <a:r>
              <a:rPr lang="zh-CN" altLang="en-US" sz="2800" dirty="0"/>
              <a:t>．可知论与不可知论的对立</a:t>
            </a:r>
            <a:br>
              <a:rPr lang="zh-CN" altLang="en-US" sz="2800" dirty="0"/>
            </a:br>
            <a:r>
              <a:rPr lang="en-US" altLang="zh-CN" sz="2800" dirty="0"/>
              <a:t>C</a:t>
            </a:r>
            <a:r>
              <a:rPr lang="zh-CN" altLang="en-US" sz="2800" dirty="0"/>
              <a:t>．辩证法与形而上学的对立 </a:t>
            </a:r>
            <a:br>
              <a:rPr lang="zh-CN" altLang="en-US" sz="2800" dirty="0"/>
            </a:br>
            <a:r>
              <a:rPr lang="en-US" altLang="zh-CN" sz="2800" dirty="0"/>
              <a:t>D</a:t>
            </a:r>
            <a:r>
              <a:rPr lang="zh-CN" altLang="en-US" sz="2800" dirty="0"/>
              <a:t>．唯物史观与唯心史观的对立</a:t>
            </a:r>
          </a:p>
          <a:p>
            <a:pPr>
              <a:lnSpc>
                <a:spcPct val="150000"/>
              </a:lnSpc>
            </a:pPr>
            <a:endParaRPr lang="zh-CN" altLang="en-US"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7236296" y="134076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5"/>
          <p:cNvSpPr txBox="1">
            <a:spLocks noChangeArrowheads="1"/>
          </p:cNvSpPr>
          <p:nvPr/>
        </p:nvSpPr>
        <p:spPr bwMode="auto">
          <a:xfrm>
            <a:off x="142875" y="1285875"/>
            <a:ext cx="8786813" cy="3934410"/>
          </a:xfrm>
          <a:prstGeom prst="rect">
            <a:avLst/>
          </a:prstGeom>
          <a:noFill/>
          <a:ln w="9525">
            <a:noFill/>
            <a:miter lim="800000"/>
          </a:ln>
        </p:spPr>
        <p:txBody>
          <a:bodyPr>
            <a:spAutoFit/>
          </a:bodyPr>
          <a:lstStyle>
            <a:defPPr>
              <a:defRPr lang="zh-CN"/>
            </a:defPPr>
            <a:lvl1pPr>
              <a:lnSpc>
                <a:spcPct val="150000"/>
              </a:lnSpc>
              <a:defRPr sz="2800"/>
            </a:lvl1pPr>
          </a:lstStyle>
          <a:p>
            <a:r>
              <a:rPr lang="en-US" altLang="zh-CN" dirty="0"/>
              <a:t>10</a:t>
            </a:r>
            <a:r>
              <a:rPr lang="zh-CN" altLang="en-US" dirty="0"/>
              <a:t>、人类生活的现实世界是（   ）</a:t>
            </a:r>
            <a:br>
              <a:rPr lang="zh-CN" altLang="en-US" dirty="0"/>
            </a:br>
            <a:r>
              <a:rPr lang="en-US" altLang="zh-CN" dirty="0"/>
              <a:t>A. </a:t>
            </a:r>
            <a:r>
              <a:rPr lang="zh-CN" altLang="en-US" dirty="0"/>
              <a:t>人化自然和人类社会的统一体 </a:t>
            </a:r>
            <a:endParaRPr lang="en-US" altLang="zh-CN" dirty="0"/>
          </a:p>
          <a:p>
            <a:r>
              <a:rPr lang="en-US" altLang="zh-CN" dirty="0"/>
              <a:t>B. </a:t>
            </a:r>
            <a:r>
              <a:rPr lang="zh-CN" altLang="en-US" dirty="0"/>
              <a:t>客观世界和主观世界的统一体</a:t>
            </a:r>
            <a:br>
              <a:rPr lang="zh-CN" altLang="en-US" dirty="0"/>
            </a:br>
            <a:r>
              <a:rPr lang="en-US" altLang="zh-CN" dirty="0"/>
              <a:t>C. </a:t>
            </a:r>
            <a:r>
              <a:rPr lang="zh-CN" altLang="en-US" dirty="0"/>
              <a:t>自在自然和人化自然的统一体</a:t>
            </a:r>
            <a:endParaRPr lang="en-US" altLang="zh-CN" dirty="0"/>
          </a:p>
          <a:p>
            <a:r>
              <a:rPr lang="en-US" altLang="zh-CN" dirty="0"/>
              <a:t>D. </a:t>
            </a:r>
            <a:r>
              <a:rPr lang="zh-CN" altLang="en-US" dirty="0"/>
              <a:t>人类实践活动中所形成的人类社会关系的总和</a:t>
            </a:r>
          </a:p>
          <a:p>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4774560" y="1457226"/>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A</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609600" indent="-609600">
              <a:lnSpc>
                <a:spcPct val="130000"/>
              </a:lnSpc>
              <a:buFont typeface="Arial" panose="020B0604020202020204" pitchFamily="34" charset="0"/>
              <a:buNone/>
            </a:pPr>
            <a:r>
              <a:rPr lang="en-US" altLang="zh-CN" sz="2700" dirty="0">
                <a:solidFill>
                  <a:srgbClr val="000000"/>
                </a:solidFill>
                <a:latin typeface="??" charset="0"/>
                <a:ea typeface="??" charset="0"/>
                <a:cs typeface="宋体" panose="02010600030101010101" pitchFamily="2" charset="-122"/>
              </a:rPr>
              <a:t>1</a:t>
            </a:r>
            <a:r>
              <a:rPr lang="zh-CN" altLang="en-US" sz="2700" dirty="0">
                <a:solidFill>
                  <a:srgbClr val="000000"/>
                </a:solidFill>
                <a:latin typeface="??" charset="0"/>
                <a:ea typeface="??" charset="0"/>
                <a:cs typeface="宋体" panose="02010600030101010101" pitchFamily="2" charset="-122"/>
              </a:rPr>
              <a:t>、</a:t>
            </a:r>
            <a:r>
              <a:rPr lang="zh-CN" altLang="en-US" sz="2700" dirty="0">
                <a:solidFill>
                  <a:srgbClr val="000000"/>
                </a:solidFill>
                <a:ea typeface="??" charset="0"/>
                <a:cs typeface="Times New Roman" panose="02020603050405020304" pitchFamily="18" charset="0"/>
              </a:rPr>
              <a:t>社会的物质性表现为</a:t>
            </a:r>
            <a:r>
              <a:rPr lang="zh-CN" altLang="zh-CN" sz="2700" dirty="0">
                <a:solidFill>
                  <a:srgbClr val="000000"/>
                </a:solidFill>
                <a:ea typeface="??" charset="0"/>
                <a:cs typeface="Times New Roman" panose="02020603050405020304" pitchFamily="18" charset="0"/>
              </a:rPr>
              <a:t>（</a:t>
            </a:r>
            <a:r>
              <a:rPr lang="zh-CN" altLang="en-US" sz="2700" dirty="0">
                <a:solidFill>
                  <a:srgbClr val="000000"/>
                </a:solidFill>
                <a:ea typeface="??" charset="0"/>
                <a:cs typeface="Times New Roman" panose="02020603050405020304" pitchFamily="18" charset="0"/>
              </a:rPr>
              <a:t>              ）</a:t>
            </a:r>
            <a:endParaRPr lang="en-US" altLang="zh-CN" sz="2700" dirty="0">
              <a:solidFill>
                <a:srgbClr val="000000"/>
              </a:solidFill>
              <a:ea typeface="??" charset="0"/>
              <a:cs typeface="Times New Roman" panose="02020603050405020304" pitchFamily="18" charset="0"/>
            </a:endParaRPr>
          </a:p>
          <a:p>
            <a:pPr marL="609600" indent="-609600">
              <a:lnSpc>
                <a:spcPct val="130000"/>
              </a:lnSpc>
              <a:buFont typeface="Arial" panose="020B0604020202020204" pitchFamily="34" charset="0"/>
              <a:buAutoNum type="alphaUcPeriod"/>
            </a:pPr>
            <a:r>
              <a:rPr lang="zh-CN" altLang="en-US" sz="2700" dirty="0">
                <a:solidFill>
                  <a:srgbClr val="000000"/>
                </a:solidFill>
                <a:ea typeface="??" charset="0"/>
                <a:cs typeface="Times New Roman" panose="02020603050405020304" pitchFamily="18" charset="0"/>
              </a:rPr>
              <a:t>社会形态的发展是自然历史过程</a:t>
            </a:r>
            <a:endParaRPr lang="en-US" altLang="zh-CN" sz="2700" dirty="0">
              <a:solidFill>
                <a:srgbClr val="000000"/>
              </a:solidFill>
              <a:ea typeface="??" charset="0"/>
              <a:cs typeface="Times New Roman" panose="02020603050405020304" pitchFamily="18" charset="0"/>
            </a:endParaRPr>
          </a:p>
          <a:p>
            <a:pPr marL="0" indent="0">
              <a:lnSpc>
                <a:spcPct val="130000"/>
              </a:lnSpc>
              <a:buNone/>
            </a:pPr>
            <a:r>
              <a:rPr lang="en-US" altLang="zh-CN" sz="2700" dirty="0">
                <a:solidFill>
                  <a:srgbClr val="000000"/>
                </a:solidFill>
                <a:ea typeface="??" charset="0"/>
                <a:cs typeface="Times New Roman" panose="02020603050405020304" pitchFamily="18" charset="0"/>
              </a:rPr>
              <a:t>B. </a:t>
            </a:r>
            <a:r>
              <a:rPr lang="zh-CN" altLang="en-US" sz="2700" dirty="0">
                <a:solidFill>
                  <a:srgbClr val="000000"/>
                </a:solidFill>
                <a:ea typeface="??" charset="0"/>
                <a:cs typeface="Times New Roman" panose="02020603050405020304" pitchFamily="18" charset="0"/>
              </a:rPr>
              <a:t>生产方式是社会发展的决定力量</a:t>
            </a:r>
            <a:br>
              <a:rPr lang="zh-CN" altLang="en-US" sz="2700" dirty="0">
                <a:solidFill>
                  <a:srgbClr val="000000"/>
                </a:solidFill>
                <a:ea typeface="??" charset="0"/>
                <a:cs typeface="Times New Roman" panose="02020603050405020304" pitchFamily="18" charset="0"/>
              </a:rPr>
            </a:br>
            <a:r>
              <a:rPr lang="en-US" altLang="zh-CN" sz="2700" dirty="0">
                <a:solidFill>
                  <a:srgbClr val="000000"/>
                </a:solidFill>
                <a:ea typeface="??" charset="0"/>
                <a:cs typeface="Times New Roman" panose="02020603050405020304" pitchFamily="18" charset="0"/>
              </a:rPr>
              <a:t>C. </a:t>
            </a:r>
            <a:r>
              <a:rPr lang="zh-CN" altLang="en-US" sz="2700" dirty="0">
                <a:solidFill>
                  <a:srgbClr val="000000"/>
                </a:solidFill>
                <a:ea typeface="??" charset="0"/>
                <a:cs typeface="Times New Roman" panose="02020603050405020304" pitchFamily="18" charset="0"/>
              </a:rPr>
              <a:t>社会基本矛盾决定着社会历史的一般过程</a:t>
            </a:r>
            <a:br>
              <a:rPr lang="zh-CN" altLang="en-US" sz="2700" dirty="0">
                <a:solidFill>
                  <a:srgbClr val="000000"/>
                </a:solidFill>
                <a:ea typeface="??" charset="0"/>
                <a:cs typeface="Times New Roman" panose="02020603050405020304" pitchFamily="18" charset="0"/>
              </a:rPr>
            </a:br>
            <a:r>
              <a:rPr lang="en-US" altLang="zh-CN" sz="2700" dirty="0">
                <a:solidFill>
                  <a:srgbClr val="000000"/>
                </a:solidFill>
                <a:ea typeface="??" charset="0"/>
                <a:cs typeface="Times New Roman" panose="02020603050405020304" pitchFamily="18" charset="0"/>
              </a:rPr>
              <a:t>D. </a:t>
            </a:r>
            <a:r>
              <a:rPr lang="zh-CN" altLang="en-US" sz="2700" dirty="0">
                <a:solidFill>
                  <a:srgbClr val="000000"/>
                </a:solidFill>
                <a:ea typeface="??" charset="0"/>
                <a:cs typeface="Times New Roman" panose="02020603050405020304" pitchFamily="18" charset="0"/>
              </a:rPr>
              <a:t>物质生活的生产方式制约着精神生活过程</a:t>
            </a:r>
            <a:br>
              <a:rPr lang="zh-CN" altLang="en-US" sz="2700" dirty="0">
                <a:solidFill>
                  <a:srgbClr val="000000"/>
                </a:solidFill>
                <a:ea typeface="??" charset="0"/>
                <a:cs typeface="Times New Roman" panose="02020603050405020304" pitchFamily="18" charset="0"/>
              </a:rPr>
            </a:br>
            <a:r>
              <a:rPr lang="en-US" altLang="zh-CN" sz="2700" dirty="0">
                <a:solidFill>
                  <a:srgbClr val="000000"/>
                </a:solidFill>
                <a:ea typeface="??" charset="0"/>
                <a:cs typeface="Times New Roman" panose="02020603050405020304" pitchFamily="18" charset="0"/>
              </a:rPr>
              <a:t>E. </a:t>
            </a:r>
            <a:r>
              <a:rPr lang="zh-CN" altLang="en-US" sz="2700" dirty="0">
                <a:solidFill>
                  <a:srgbClr val="000000"/>
                </a:solidFill>
                <a:ea typeface="??" charset="0"/>
                <a:cs typeface="Times New Roman" panose="02020603050405020304" pitchFamily="18" charset="0"/>
              </a:rPr>
              <a:t>社会是独立于人之外客观过程</a:t>
            </a:r>
          </a:p>
          <a:p>
            <a:pPr marL="609600" indent="-609600">
              <a:lnSpc>
                <a:spcPct val="130000"/>
              </a:lnSpc>
              <a:buFont typeface="Arial" panose="020B0604020202020204" pitchFamily="34" charset="0"/>
              <a:buNone/>
            </a:pPr>
            <a:endParaRPr lang="zh-CN" altLang="en-US" sz="2700" dirty="0">
              <a:solidFill>
                <a:srgbClr val="000000"/>
              </a:solidFill>
              <a:ea typeface="??" charset="0"/>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283968" y="1628800"/>
            <a:ext cx="1728192" cy="1323439"/>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ABCD</a:t>
            </a:r>
            <a:r>
              <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t>
            </a:r>
            <a:endPar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4000" dirty="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normAutofit lnSpcReduction="10000"/>
          </a:bodyPr>
          <a:lstStyle/>
          <a:p>
            <a:pPr marL="609600" indent="-609600" algn="just">
              <a:lnSpc>
                <a:spcPct val="130000"/>
              </a:lnSpc>
              <a:buFont typeface="Arial" panose="020B0604020202020204" pitchFamily="34" charset="0"/>
              <a:buNone/>
            </a:pPr>
            <a:r>
              <a:rPr lang="en-US" altLang="zh-CN" sz="2700" dirty="0">
                <a:solidFill>
                  <a:srgbClr val="000000"/>
                </a:solidFill>
                <a:cs typeface="Times New Roman" panose="02020603050405020304" pitchFamily="18" charset="0"/>
              </a:rPr>
              <a:t>2</a:t>
            </a:r>
            <a:r>
              <a:rPr lang="zh-CN" altLang="en-US" sz="2700" dirty="0">
                <a:solidFill>
                  <a:srgbClr val="000000"/>
                </a:solidFill>
                <a:cs typeface="Times New Roman" panose="02020603050405020304" pitchFamily="18" charset="0"/>
              </a:rPr>
              <a:t>、</a:t>
            </a:r>
            <a:r>
              <a:rPr lang="zh-CN" altLang="en-US" sz="2700" dirty="0">
                <a:solidFill>
                  <a:srgbClr val="000000"/>
                </a:solidFill>
              </a:rPr>
              <a:t>马克思指出：</a:t>
            </a:r>
            <a:r>
              <a:rPr lang="zh-CN" altLang="en-US" sz="2700" dirty="0">
                <a:solidFill>
                  <a:srgbClr val="000000"/>
                </a:solidFill>
                <a:ea typeface="Times New Roman" panose="02020603050405020304" pitchFamily="18" charset="0"/>
                <a:cs typeface="Tahoma" panose="020B0604030504040204" pitchFamily="34" charset="0"/>
              </a:rPr>
              <a:t>“</a:t>
            </a:r>
            <a:r>
              <a:rPr lang="zh-CN" altLang="en-US" sz="2700" dirty="0">
                <a:solidFill>
                  <a:srgbClr val="000000"/>
                </a:solidFill>
                <a:cs typeface="Tahoma" panose="020B0604030504040204" pitchFamily="34" charset="0"/>
              </a:rPr>
              <a:t>一个社会即使探索到了本身运动的自然规律，</a:t>
            </a:r>
            <a:r>
              <a:rPr lang="en-US" altLang="zh-CN" sz="2700" dirty="0">
                <a:solidFill>
                  <a:srgbClr val="000000"/>
                </a:solidFill>
                <a:ea typeface="Times New Roman" panose="02020603050405020304" pitchFamily="18" charset="0"/>
                <a:cs typeface="Tahoma" panose="020B0604030504040204" pitchFamily="34" charset="0"/>
              </a:rPr>
              <a:t>……</a:t>
            </a:r>
            <a:r>
              <a:rPr lang="zh-CN" altLang="en-US" sz="2700" dirty="0">
                <a:solidFill>
                  <a:srgbClr val="000000"/>
                </a:solidFill>
              </a:rPr>
              <a:t>它还是既不能跳过也不能用法令取消自然的发展阶段。但是它能缩短和减轻分娩的痛苦。</a:t>
            </a:r>
            <a:r>
              <a:rPr lang="zh-CN" altLang="en-US" sz="2700" dirty="0">
                <a:solidFill>
                  <a:srgbClr val="000000"/>
                </a:solidFill>
                <a:cs typeface="Times New Roman" panose="02020603050405020304" pitchFamily="18" charset="0"/>
              </a:rPr>
              <a:t>”</a:t>
            </a:r>
            <a:r>
              <a:rPr lang="zh-CN" altLang="en-US" sz="2700" dirty="0">
                <a:solidFill>
                  <a:srgbClr val="000000"/>
                </a:solidFill>
              </a:rPr>
              <a:t>这表明（          ） </a:t>
            </a:r>
            <a:endParaRPr lang="zh-CN" altLang="en-US" sz="2700" dirty="0">
              <a:solidFill>
                <a:srgbClr val="000000"/>
              </a:solidFill>
              <a:latin typeface="Tahoma" panose="020B0604030504040204" pitchFamily="34" charset="0"/>
              <a:cs typeface="Times New Roman" panose="02020603050405020304" pitchFamily="18" charset="0"/>
            </a:endParaRPr>
          </a:p>
          <a:p>
            <a:pPr marL="609600" indent="-609600" algn="just">
              <a:lnSpc>
                <a:spcPct val="130000"/>
              </a:lnSpc>
              <a:buFont typeface="Arial" panose="020B0604020202020204" pitchFamily="34" charset="0"/>
              <a:buNone/>
            </a:pPr>
            <a:r>
              <a:rPr lang="en-US" altLang="zh-CN" sz="2700" dirty="0">
                <a:solidFill>
                  <a:srgbClr val="000000"/>
                </a:solidFill>
                <a:latin typeface="Tahoma" panose="020B0604030504040204" pitchFamily="34" charset="0"/>
                <a:cs typeface="Times New Roman" panose="02020603050405020304" pitchFamily="18" charset="0"/>
              </a:rPr>
              <a:t>A</a:t>
            </a:r>
            <a:r>
              <a:rPr lang="zh-CN" altLang="en-US" sz="2700" dirty="0">
                <a:solidFill>
                  <a:srgbClr val="000000"/>
                </a:solidFill>
              </a:rPr>
              <a:t>、</a:t>
            </a:r>
            <a:r>
              <a:rPr lang="zh-CN" altLang="en-US" sz="2700" dirty="0">
                <a:solidFill>
                  <a:srgbClr val="000000"/>
                </a:solidFill>
                <a:latin typeface="Tahoma" panose="020B0604030504040204" pitchFamily="34" charset="0"/>
                <a:cs typeface="Times New Roman" panose="02020603050405020304" pitchFamily="18" charset="0"/>
              </a:rPr>
              <a:t> </a:t>
            </a:r>
            <a:r>
              <a:rPr lang="zh-CN" altLang="en-US" sz="2700" dirty="0">
                <a:solidFill>
                  <a:srgbClr val="000000"/>
                </a:solidFill>
              </a:rPr>
              <a:t>人类社会的发展是合规律性与合目的性的统一</a:t>
            </a:r>
            <a:r>
              <a:rPr lang="zh-CN" altLang="en-US" sz="2700" dirty="0">
                <a:solidFill>
                  <a:srgbClr val="000000"/>
                </a:solidFill>
                <a:latin typeface="Tahoma" panose="020B0604030504040204" pitchFamily="34" charset="0"/>
                <a:cs typeface="Times New Roman" panose="02020603050405020304" pitchFamily="18" charset="0"/>
              </a:rPr>
              <a:t> </a:t>
            </a:r>
          </a:p>
          <a:p>
            <a:pPr marL="609600" indent="-609600" algn="just">
              <a:lnSpc>
                <a:spcPct val="130000"/>
              </a:lnSpc>
              <a:buFont typeface="Arial" panose="020B0604020202020204" pitchFamily="34" charset="0"/>
              <a:buNone/>
            </a:pPr>
            <a:r>
              <a:rPr lang="en-US" altLang="zh-CN" sz="2700" dirty="0">
                <a:solidFill>
                  <a:srgbClr val="000000"/>
                </a:solidFill>
                <a:latin typeface="Tahoma" panose="020B0604030504040204" pitchFamily="34" charset="0"/>
                <a:cs typeface="Times New Roman" panose="02020603050405020304" pitchFamily="18" charset="0"/>
              </a:rPr>
              <a:t>B</a:t>
            </a:r>
            <a:r>
              <a:rPr lang="zh-CN" altLang="en-US" sz="2700" dirty="0">
                <a:solidFill>
                  <a:srgbClr val="000000"/>
                </a:solidFill>
              </a:rPr>
              <a:t>、</a:t>
            </a:r>
            <a:r>
              <a:rPr lang="zh-CN" altLang="en-US" sz="2700" dirty="0">
                <a:solidFill>
                  <a:srgbClr val="000000"/>
                </a:solidFill>
                <a:latin typeface="Tahoma" panose="020B0604030504040204" pitchFamily="34" charset="0"/>
                <a:cs typeface="Times New Roman" panose="02020603050405020304" pitchFamily="18" charset="0"/>
              </a:rPr>
              <a:t> </a:t>
            </a:r>
            <a:r>
              <a:rPr lang="zh-CN" altLang="en-US" sz="2700" dirty="0">
                <a:solidFill>
                  <a:srgbClr val="000000"/>
                </a:solidFill>
              </a:rPr>
              <a:t>社会发展过程与自然界演变过程一样都是自觉的</a:t>
            </a:r>
            <a:endParaRPr lang="zh-CN" altLang="en-US" sz="2700" dirty="0">
              <a:solidFill>
                <a:srgbClr val="000000"/>
              </a:solidFill>
              <a:latin typeface="Tahoma" panose="020B0604030504040204" pitchFamily="34" charset="0"/>
              <a:cs typeface="Times New Roman" panose="02020603050405020304" pitchFamily="18" charset="0"/>
            </a:endParaRPr>
          </a:p>
          <a:p>
            <a:pPr marL="609600" indent="-609600" algn="just">
              <a:lnSpc>
                <a:spcPct val="130000"/>
              </a:lnSpc>
              <a:buFont typeface="Arial" panose="020B0604020202020204" pitchFamily="34" charset="0"/>
              <a:buNone/>
            </a:pPr>
            <a:r>
              <a:rPr lang="en-US" altLang="zh-CN" sz="2700" dirty="0">
                <a:solidFill>
                  <a:srgbClr val="000000"/>
                </a:solidFill>
                <a:latin typeface="Tahoma" panose="020B0604030504040204" pitchFamily="34" charset="0"/>
                <a:cs typeface="Times New Roman" panose="02020603050405020304" pitchFamily="18" charset="0"/>
              </a:rPr>
              <a:t>C</a:t>
            </a:r>
            <a:r>
              <a:rPr lang="zh-CN" altLang="en-US" sz="2700" dirty="0">
                <a:solidFill>
                  <a:srgbClr val="000000"/>
                </a:solidFill>
              </a:rPr>
              <a:t>、</a:t>
            </a:r>
            <a:r>
              <a:rPr lang="zh-CN" altLang="en-US" sz="2700" dirty="0">
                <a:solidFill>
                  <a:srgbClr val="000000"/>
                </a:solidFill>
                <a:latin typeface="Tahoma" panose="020B0604030504040204" pitchFamily="34" charset="0"/>
                <a:cs typeface="Times New Roman" panose="02020603050405020304" pitchFamily="18" charset="0"/>
              </a:rPr>
              <a:t> </a:t>
            </a:r>
            <a:r>
              <a:rPr lang="zh-CN" altLang="en-US" sz="2700" dirty="0">
                <a:solidFill>
                  <a:srgbClr val="000000"/>
                </a:solidFill>
              </a:rPr>
              <a:t>人的自觉选择在社会发展中具有重要作用</a:t>
            </a:r>
            <a:endParaRPr lang="zh-CN" altLang="en-US" sz="2700" dirty="0">
              <a:solidFill>
                <a:srgbClr val="000000"/>
              </a:solidFill>
              <a:latin typeface="Tahoma" panose="020B0604030504040204" pitchFamily="34" charset="0"/>
              <a:cs typeface="Times New Roman" panose="02020603050405020304" pitchFamily="18" charset="0"/>
            </a:endParaRPr>
          </a:p>
          <a:p>
            <a:pPr marL="609600" indent="-609600" algn="just">
              <a:lnSpc>
                <a:spcPct val="130000"/>
              </a:lnSpc>
              <a:buFont typeface="Arial" panose="020B0604020202020204" pitchFamily="34" charset="0"/>
              <a:buNone/>
            </a:pPr>
            <a:r>
              <a:rPr lang="en-US" altLang="zh-CN" sz="2700" dirty="0">
                <a:solidFill>
                  <a:srgbClr val="000000"/>
                </a:solidFill>
                <a:latin typeface="Tahoma" panose="020B0604030504040204" pitchFamily="34" charset="0"/>
                <a:cs typeface="Times New Roman" panose="02020603050405020304" pitchFamily="18" charset="0"/>
              </a:rPr>
              <a:t>D</a:t>
            </a:r>
            <a:r>
              <a:rPr lang="zh-CN" altLang="en-US" sz="2700" dirty="0">
                <a:solidFill>
                  <a:srgbClr val="000000"/>
                </a:solidFill>
              </a:rPr>
              <a:t>、</a:t>
            </a:r>
            <a:r>
              <a:rPr lang="zh-CN" altLang="en-US" sz="2700" dirty="0">
                <a:solidFill>
                  <a:srgbClr val="000000"/>
                </a:solidFill>
                <a:latin typeface="Tahoma" panose="020B0604030504040204" pitchFamily="34" charset="0"/>
                <a:cs typeface="Times New Roman" panose="02020603050405020304" pitchFamily="18" charset="0"/>
              </a:rPr>
              <a:t> </a:t>
            </a:r>
            <a:r>
              <a:rPr lang="zh-CN" altLang="en-US" sz="2700" dirty="0">
                <a:solidFill>
                  <a:srgbClr val="000000"/>
                </a:solidFill>
              </a:rPr>
              <a:t>人类总体历史进程是不可超越的</a:t>
            </a:r>
            <a:r>
              <a:rPr lang="zh-CN" altLang="en-US" sz="2700" dirty="0">
                <a:solidFill>
                  <a:srgbClr val="000000"/>
                </a:solidFill>
                <a:latin typeface="Tahoma" panose="020B0604030504040204" pitchFamily="34" charset="0"/>
                <a:cs typeface="Times New Roman" panose="02020603050405020304" pitchFamily="18" charset="0"/>
              </a:rPr>
              <a:t> </a:t>
            </a:r>
            <a:endParaRPr lang="zh-CN" altLang="en-US" sz="2700" dirty="0">
              <a:solidFill>
                <a:srgbClr val="000000"/>
              </a:solidFill>
              <a:latin typeface="Tahoma" panose="020B0604030504040204" pitchFamily="34" charset="0"/>
              <a:cs typeface="Tahoma" panose="020B0604030504040204" pitchFamily="34" charset="0"/>
            </a:endParaRPr>
          </a:p>
          <a:p>
            <a:pPr marL="609600" indent="-609600" algn="just">
              <a:lnSpc>
                <a:spcPct val="130000"/>
              </a:lnSpc>
              <a:buFont typeface="Arial" panose="020B0604020202020204" pitchFamily="34" charset="0"/>
              <a:buNone/>
            </a:pPr>
            <a:endParaRPr lang="zh-CN" altLang="en-US" sz="2700" dirty="0">
              <a:solidFill>
                <a:srgbClr val="000000"/>
              </a:solidFill>
              <a:latin typeface="Tahoma" panose="020B0604030504040204" pitchFamily="34" charset="0"/>
              <a:cs typeface="Tahoma" panose="020B0604030504040204" pitchFamily="34"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443615" y="3023622"/>
            <a:ext cx="1728192" cy="1323439"/>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ACD</a:t>
            </a:r>
          </a:p>
          <a:p>
            <a:pPr algn="ctr" fontAlgn="auto">
              <a:spcBef>
                <a:spcPts val="0"/>
              </a:spcBef>
              <a:spcAft>
                <a:spcPts val="0"/>
              </a:spcAft>
              <a:defRPr/>
            </a:pPr>
            <a:r>
              <a:rPr lang="zh-CN" altLang="en-US" sz="4000" dirty="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normAutofit fontScale="92500" lnSpcReduction="20000"/>
          </a:bodyPr>
          <a:lstStyle/>
          <a:p>
            <a:pPr marL="609600" indent="-609600" algn="just">
              <a:lnSpc>
                <a:spcPct val="130000"/>
              </a:lnSpc>
              <a:buFont typeface="Arial" panose="020B0604020202020204" pitchFamily="34" charset="0"/>
              <a:buNone/>
            </a:pPr>
            <a:r>
              <a:rPr lang="en-US" altLang="zh-CN" sz="2700" dirty="0">
                <a:solidFill>
                  <a:srgbClr val="000000"/>
                </a:solidFill>
                <a:cs typeface="Times New Roman" panose="02020603050405020304" pitchFamily="18" charset="0"/>
              </a:rPr>
              <a:t>3</a:t>
            </a:r>
            <a:r>
              <a:rPr lang="zh-CN" altLang="en-US" sz="2700" dirty="0">
                <a:solidFill>
                  <a:srgbClr val="000000"/>
                </a:solidFill>
              </a:rPr>
              <a:t>、</a:t>
            </a:r>
            <a:r>
              <a:rPr lang="zh-CN" altLang="en-US" sz="2700" dirty="0">
                <a:solidFill>
                  <a:srgbClr val="000000"/>
                </a:solidFill>
                <a:ea typeface="Times New Roman" panose="02020603050405020304" pitchFamily="18" charset="0"/>
                <a:cs typeface="Tahoma" panose="020B0604030504040204" pitchFamily="34" charset="0"/>
              </a:rPr>
              <a:t>“</a:t>
            </a:r>
            <a:r>
              <a:rPr lang="zh-CN" altLang="en-US" sz="2700" dirty="0">
                <a:solidFill>
                  <a:srgbClr val="000000"/>
                </a:solidFill>
                <a:cs typeface="Tahoma" panose="020B0604030504040204" pitchFamily="34" charset="0"/>
              </a:rPr>
              <a:t>随着新生产力的获得</a:t>
            </a:r>
            <a:r>
              <a:rPr lang="en-US" altLang="zh-CN" sz="2700" dirty="0">
                <a:solidFill>
                  <a:srgbClr val="000000"/>
                </a:solidFill>
                <a:cs typeface="Times New Roman" panose="02020603050405020304" pitchFamily="18" charset="0"/>
              </a:rPr>
              <a:t>……</a:t>
            </a:r>
            <a:r>
              <a:rPr lang="zh-CN" altLang="en-US" sz="2700" dirty="0">
                <a:solidFill>
                  <a:srgbClr val="000000"/>
                </a:solidFill>
              </a:rPr>
              <a:t>人们也就会改变自己的一切社会关系，手推磨产生的是封建主义的社会，蒸汽磨产生的是工业资本家的社会。</a:t>
            </a:r>
            <a:r>
              <a:rPr lang="zh-CN" altLang="en-US" sz="2700" dirty="0">
                <a:solidFill>
                  <a:srgbClr val="000000"/>
                </a:solidFill>
                <a:cs typeface="Times New Roman" panose="02020603050405020304" pitchFamily="18" charset="0"/>
              </a:rPr>
              <a:t>”</a:t>
            </a:r>
            <a:r>
              <a:rPr lang="zh-CN" altLang="en-US" sz="2700" dirty="0">
                <a:solidFill>
                  <a:srgbClr val="000000"/>
                </a:solidFill>
              </a:rPr>
              <a:t>这段话表明科学技术是</a:t>
            </a:r>
            <a:r>
              <a:rPr lang="en-US" altLang="zh-CN" sz="2700" dirty="0">
                <a:solidFill>
                  <a:srgbClr val="000000"/>
                </a:solidFill>
                <a:latin typeface="Tahoma" panose="020B0604030504040204" pitchFamily="34" charset="0"/>
                <a:cs typeface="Times New Roman" panose="02020603050405020304" pitchFamily="18" charset="0"/>
              </a:rPr>
              <a:t>(</a:t>
            </a:r>
            <a:r>
              <a:rPr lang="zh-CN" altLang="en-US" sz="2700" dirty="0">
                <a:solidFill>
                  <a:srgbClr val="000000"/>
                </a:solidFill>
                <a:latin typeface="Tahoma" panose="020B0604030504040204" pitchFamily="34" charset="0"/>
                <a:cs typeface="Times New Roman" panose="02020603050405020304" pitchFamily="18" charset="0"/>
              </a:rPr>
              <a:t>     </a:t>
            </a:r>
            <a:r>
              <a:rPr lang="en-US" altLang="zh-CN" sz="2700" dirty="0">
                <a:solidFill>
                  <a:srgbClr val="000000"/>
                </a:solidFill>
                <a:latin typeface="Tahoma" panose="020B0604030504040204" pitchFamily="34" charset="0"/>
                <a:cs typeface="Times New Roman" panose="02020603050405020304" pitchFamily="18" charset="0"/>
              </a:rPr>
              <a:t> )</a:t>
            </a:r>
            <a:endParaRPr lang="en-US" altLang="zh-CN" sz="2700" dirty="0">
              <a:solidFill>
                <a:srgbClr val="000000"/>
              </a:solidFill>
            </a:endParaRPr>
          </a:p>
          <a:p>
            <a:pPr marL="609600" indent="-609600" algn="just">
              <a:lnSpc>
                <a:spcPct val="130000"/>
              </a:lnSpc>
              <a:buFont typeface="Arial" panose="020B0604020202020204" pitchFamily="34" charset="0"/>
              <a:buNone/>
            </a:pPr>
            <a:r>
              <a:rPr lang="zh-CN" altLang="en-US" sz="2700" dirty="0">
                <a:solidFill>
                  <a:srgbClr val="000000"/>
                </a:solidFill>
              </a:rPr>
              <a:t>　　</a:t>
            </a:r>
            <a:r>
              <a:rPr lang="en-US" altLang="zh-CN" sz="2700" dirty="0">
                <a:solidFill>
                  <a:srgbClr val="000000"/>
                </a:solidFill>
                <a:latin typeface="Tahoma" panose="020B0604030504040204" pitchFamily="34" charset="0"/>
                <a:cs typeface="Times New Roman" panose="02020603050405020304" pitchFamily="18" charset="0"/>
              </a:rPr>
              <a:t>A.</a:t>
            </a:r>
            <a:r>
              <a:rPr lang="zh-CN" altLang="en-US" sz="2700" dirty="0">
                <a:solidFill>
                  <a:srgbClr val="000000"/>
                </a:solidFill>
              </a:rPr>
              <a:t>历史上起推动作用的革命力量</a:t>
            </a:r>
          </a:p>
          <a:p>
            <a:pPr marL="609600" indent="-609600" algn="just">
              <a:lnSpc>
                <a:spcPct val="130000"/>
              </a:lnSpc>
              <a:buFont typeface="Arial" panose="020B0604020202020204" pitchFamily="34" charset="0"/>
              <a:buNone/>
            </a:pPr>
            <a:r>
              <a:rPr lang="zh-CN" altLang="en-US" sz="2700" dirty="0">
                <a:solidFill>
                  <a:srgbClr val="000000"/>
                </a:solidFill>
              </a:rPr>
              <a:t>　　</a:t>
            </a:r>
            <a:r>
              <a:rPr lang="en-US" altLang="zh-CN" sz="2700" dirty="0">
                <a:solidFill>
                  <a:srgbClr val="000000"/>
                </a:solidFill>
                <a:latin typeface="Tahoma" panose="020B0604030504040204" pitchFamily="34" charset="0"/>
                <a:cs typeface="Times New Roman" panose="02020603050405020304" pitchFamily="18" charset="0"/>
              </a:rPr>
              <a:t>B.</a:t>
            </a:r>
            <a:r>
              <a:rPr lang="zh-CN" altLang="en-US" sz="2700" dirty="0">
                <a:solidFill>
                  <a:srgbClr val="000000"/>
                </a:solidFill>
              </a:rPr>
              <a:t>历史变革中的唯一决定性力量</a:t>
            </a:r>
          </a:p>
          <a:p>
            <a:pPr marL="609600" indent="-609600" algn="just">
              <a:lnSpc>
                <a:spcPct val="130000"/>
              </a:lnSpc>
              <a:buFont typeface="Arial" panose="020B0604020202020204" pitchFamily="34" charset="0"/>
              <a:buNone/>
            </a:pPr>
            <a:r>
              <a:rPr lang="zh-CN" altLang="en-US" sz="2700" dirty="0">
                <a:solidFill>
                  <a:srgbClr val="000000"/>
                </a:solidFill>
              </a:rPr>
              <a:t>　　</a:t>
            </a:r>
            <a:r>
              <a:rPr lang="en-US" altLang="zh-CN" sz="2700" dirty="0">
                <a:solidFill>
                  <a:srgbClr val="000000"/>
                </a:solidFill>
                <a:latin typeface="Tahoma" panose="020B0604030504040204" pitchFamily="34" charset="0"/>
                <a:cs typeface="Times New Roman" panose="02020603050405020304" pitchFamily="18" charset="0"/>
              </a:rPr>
              <a:t>C.</a:t>
            </a:r>
            <a:r>
              <a:rPr lang="zh-CN" altLang="en-US" sz="2700" dirty="0">
                <a:solidFill>
                  <a:srgbClr val="000000"/>
                </a:solidFill>
              </a:rPr>
              <a:t>推动生产方式变革的重要力量</a:t>
            </a:r>
          </a:p>
          <a:p>
            <a:pPr marL="609600" indent="-609600" algn="just">
              <a:lnSpc>
                <a:spcPct val="130000"/>
              </a:lnSpc>
              <a:buFont typeface="Arial" panose="020B0604020202020204" pitchFamily="34" charset="0"/>
              <a:buNone/>
            </a:pPr>
            <a:r>
              <a:rPr lang="zh-CN" altLang="en-US" sz="2700" dirty="0">
                <a:solidFill>
                  <a:srgbClr val="000000"/>
                </a:solidFill>
              </a:rPr>
              <a:t>　　</a:t>
            </a:r>
            <a:r>
              <a:rPr lang="en-US" altLang="zh-CN" sz="2700" dirty="0">
                <a:solidFill>
                  <a:srgbClr val="000000"/>
                </a:solidFill>
                <a:latin typeface="Tahoma" panose="020B0604030504040204" pitchFamily="34" charset="0"/>
                <a:cs typeface="Times New Roman" panose="02020603050405020304" pitchFamily="18" charset="0"/>
              </a:rPr>
              <a:t>D.</a:t>
            </a:r>
            <a:r>
              <a:rPr lang="zh-CN" altLang="en-US" sz="2700" dirty="0">
                <a:solidFill>
                  <a:srgbClr val="000000"/>
                </a:solidFill>
              </a:rPr>
              <a:t>一切社会变革中的自主性力量</a:t>
            </a:r>
          </a:p>
          <a:p>
            <a:pPr marL="609600" indent="-609600" algn="just">
              <a:lnSpc>
                <a:spcPct val="130000"/>
              </a:lnSpc>
              <a:buFont typeface="Arial" panose="020B0604020202020204" pitchFamily="34" charset="0"/>
              <a:buNone/>
            </a:pPr>
            <a:r>
              <a:rPr lang="zh-CN" altLang="en-US" sz="2700" dirty="0">
                <a:solidFill>
                  <a:srgbClr val="000000"/>
                </a:solidFill>
              </a:rPr>
              <a:t>　　</a:t>
            </a:r>
            <a:endParaRPr lang="zh-CN" altLang="en-US" sz="2700" dirty="0">
              <a:solidFill>
                <a:srgbClr val="000000"/>
              </a:solidFill>
              <a:latin typeface="Tahoma" panose="020B0604030504040204" pitchFamily="34" charset="0"/>
              <a:cs typeface="Tahoma" panose="020B0604030504040204" pitchFamily="34"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755576" y="2780928"/>
            <a:ext cx="1728192" cy="1323439"/>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a:t>
            </a:r>
          </a:p>
          <a:p>
            <a:pPr algn="ctr" fontAlgn="auto">
              <a:spcBef>
                <a:spcPts val="0"/>
              </a:spcBef>
              <a:spcAft>
                <a:spcPts val="0"/>
              </a:spcAft>
              <a:defRPr/>
            </a:pPr>
            <a:r>
              <a:rPr lang="zh-CN" altLang="en-US" sz="4000" dirty="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normAutofit fontScale="77500" lnSpcReduction="20000"/>
          </a:bodyPr>
          <a:lstStyle/>
          <a:p>
            <a:pPr marL="609600" indent="-609600">
              <a:lnSpc>
                <a:spcPct val="150000"/>
              </a:lnSpc>
              <a:buFont typeface="Arial" panose="020B0604020202020204" pitchFamily="34" charset="0"/>
              <a:buNone/>
            </a:pPr>
            <a:r>
              <a:rPr lang="en-US" altLang="zh-CN" sz="2700" dirty="0">
                <a:solidFill>
                  <a:srgbClr val="000000"/>
                </a:solidFill>
                <a:latin typeface="Tahoma" panose="020B0604030504040204" pitchFamily="34" charset="0"/>
                <a:cs typeface="Tahoma" panose="020B0604030504040204" pitchFamily="34" charset="0"/>
              </a:rPr>
              <a:t>4</a:t>
            </a:r>
            <a:r>
              <a:rPr lang="zh-CN" altLang="en-US" sz="2700" dirty="0">
                <a:solidFill>
                  <a:srgbClr val="000000"/>
                </a:solidFill>
                <a:latin typeface="Tahoma" panose="020B0604030504040204" pitchFamily="34" charset="0"/>
                <a:cs typeface="Tahoma" panose="020B0604030504040204" pitchFamily="34" charset="0"/>
              </a:rPr>
              <a:t>、  </a:t>
            </a:r>
            <a:r>
              <a:rPr lang="zh-CN" altLang="en-US" sz="2700" dirty="0">
                <a:solidFill>
                  <a:srgbClr val="000000"/>
                </a:solidFill>
                <a:cs typeface="Times New Roman" panose="02020603050405020304" pitchFamily="18" charset="0"/>
              </a:rPr>
              <a:t>唯物史观在坚持人民群众是历史的创造者这一基本前提下，高度重视个人在历史上的作用。历史人物是一定历史事件的主要倡导者、组织领导者或思想理论、科学文化的重要代表人物。下列关于历史人物历史作用的正确认识是（                ）。</a:t>
            </a:r>
          </a:p>
          <a:p>
            <a:pPr marL="609600" indent="-609600">
              <a:lnSpc>
                <a:spcPct val="150000"/>
              </a:lnSpc>
              <a:buFont typeface="Arial" panose="020B0604020202020204" pitchFamily="34" charset="0"/>
              <a:buNone/>
            </a:pPr>
            <a:r>
              <a:rPr lang="zh-CN" altLang="en-US" sz="2700" dirty="0">
                <a:solidFill>
                  <a:srgbClr val="000000"/>
                </a:solidFill>
                <a:cs typeface="Times New Roman" panose="02020603050405020304" pitchFamily="18" charset="0"/>
              </a:rPr>
              <a:t>　　</a:t>
            </a:r>
            <a:r>
              <a:rPr lang="en-US" altLang="zh-CN" sz="2700" dirty="0">
                <a:solidFill>
                  <a:srgbClr val="000000"/>
                </a:solidFill>
                <a:cs typeface="Times New Roman" panose="02020603050405020304" pitchFamily="18" charset="0"/>
              </a:rPr>
              <a:t>A</a:t>
            </a:r>
            <a:r>
              <a:rPr lang="zh-CN" altLang="en-US" sz="2700" dirty="0">
                <a:solidFill>
                  <a:srgbClr val="000000"/>
                </a:solidFill>
                <a:cs typeface="Times New Roman" panose="02020603050405020304" pitchFamily="18" charset="0"/>
              </a:rPr>
              <a:t>．历史人物不论发挥什么样的作用都不能决定和改变历史发展的总进程和总方向</a:t>
            </a:r>
          </a:p>
          <a:p>
            <a:pPr marL="609600" indent="-609600">
              <a:lnSpc>
                <a:spcPct val="150000"/>
              </a:lnSpc>
              <a:buFont typeface="Arial" panose="020B0604020202020204" pitchFamily="34" charset="0"/>
              <a:buNone/>
            </a:pPr>
            <a:r>
              <a:rPr lang="zh-CN" altLang="en-US" sz="2700" dirty="0">
                <a:solidFill>
                  <a:srgbClr val="000000"/>
                </a:solidFill>
                <a:cs typeface="Times New Roman" panose="02020603050405020304" pitchFamily="18" charset="0"/>
              </a:rPr>
              <a:t>　　</a:t>
            </a:r>
            <a:r>
              <a:rPr lang="en-US" altLang="zh-CN" sz="2700" dirty="0">
                <a:solidFill>
                  <a:srgbClr val="000000"/>
                </a:solidFill>
                <a:cs typeface="Times New Roman" panose="02020603050405020304" pitchFamily="18" charset="0"/>
              </a:rPr>
              <a:t>B</a:t>
            </a:r>
            <a:r>
              <a:rPr lang="zh-CN" altLang="en-US" sz="2700" dirty="0">
                <a:solidFill>
                  <a:srgbClr val="000000"/>
                </a:solidFill>
                <a:cs typeface="Times New Roman" panose="02020603050405020304" pitchFamily="18" charset="0"/>
              </a:rPr>
              <a:t>．历史人物会因其智慧、性格等因素对社会进程发生影响</a:t>
            </a:r>
          </a:p>
          <a:p>
            <a:pPr marL="609600" indent="-609600">
              <a:lnSpc>
                <a:spcPct val="150000"/>
              </a:lnSpc>
              <a:buFont typeface="Arial" panose="020B0604020202020204" pitchFamily="34" charset="0"/>
              <a:buNone/>
            </a:pPr>
            <a:r>
              <a:rPr lang="zh-CN" altLang="en-US" sz="2700" dirty="0">
                <a:solidFill>
                  <a:srgbClr val="000000"/>
                </a:solidFill>
                <a:cs typeface="Times New Roman" panose="02020603050405020304" pitchFamily="18" charset="0"/>
              </a:rPr>
              <a:t>　　</a:t>
            </a:r>
            <a:r>
              <a:rPr lang="en-US" altLang="zh-CN" sz="2700" dirty="0">
                <a:solidFill>
                  <a:srgbClr val="000000"/>
                </a:solidFill>
                <a:cs typeface="Times New Roman" panose="02020603050405020304" pitchFamily="18" charset="0"/>
              </a:rPr>
              <a:t>C</a:t>
            </a:r>
            <a:r>
              <a:rPr lang="zh-CN" altLang="en-US" sz="2700" dirty="0">
                <a:solidFill>
                  <a:srgbClr val="000000"/>
                </a:solidFill>
                <a:cs typeface="Times New Roman" panose="02020603050405020304" pitchFamily="18" charset="0"/>
              </a:rPr>
              <a:t>．具有进步意义的历史人物往往能够首先发现或提出历史进程中新的历史任务</a:t>
            </a:r>
          </a:p>
          <a:p>
            <a:pPr marL="609600" indent="-609600">
              <a:lnSpc>
                <a:spcPct val="150000"/>
              </a:lnSpc>
              <a:buFont typeface="Arial" panose="020B0604020202020204" pitchFamily="34" charset="0"/>
              <a:buNone/>
            </a:pPr>
            <a:r>
              <a:rPr lang="zh-CN" altLang="en-US" sz="2700" dirty="0">
                <a:solidFill>
                  <a:srgbClr val="000000"/>
                </a:solidFill>
                <a:cs typeface="Times New Roman" panose="02020603050405020304" pitchFamily="18" charset="0"/>
              </a:rPr>
              <a:t>　　</a:t>
            </a:r>
            <a:r>
              <a:rPr lang="en-US" altLang="zh-CN" sz="2700" dirty="0">
                <a:solidFill>
                  <a:srgbClr val="000000"/>
                </a:solidFill>
                <a:cs typeface="Times New Roman" panose="02020603050405020304" pitchFamily="18" charset="0"/>
              </a:rPr>
              <a:t>D</a:t>
            </a:r>
            <a:r>
              <a:rPr lang="zh-CN" altLang="en-US" sz="2700" dirty="0">
                <a:solidFill>
                  <a:srgbClr val="000000"/>
                </a:solidFill>
                <a:cs typeface="Times New Roman" panose="02020603050405020304" pitchFamily="18" charset="0"/>
              </a:rPr>
              <a:t>．历史人物对历史发展的作用都是积极的</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5506576" y="2890401"/>
            <a:ext cx="1728192" cy="1077218"/>
          </a:xfrm>
          <a:prstGeom prst="rect">
            <a:avLst/>
          </a:prstGeom>
          <a:noFill/>
        </p:spPr>
        <p:txBody>
          <a:bodyPr>
            <a:spAutoFit/>
          </a:bodyPr>
          <a:lstStyle/>
          <a:p>
            <a:pPr algn="ctr" fontAlgn="auto">
              <a:spcBef>
                <a:spcPts val="0"/>
              </a:spcBef>
              <a:spcAft>
                <a:spcPts val="0"/>
              </a:spcAft>
              <a:defRPr/>
            </a:pPr>
            <a:r>
              <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a:t>
            </a:r>
          </a:p>
          <a:p>
            <a:pPr algn="ctr" fontAlgn="auto">
              <a:spcBef>
                <a:spcPts val="0"/>
              </a:spcBef>
              <a:spcAft>
                <a:spcPts val="0"/>
              </a:spcAft>
              <a:defRPr/>
            </a:pPr>
            <a:r>
              <a:rPr lang="zh-CN" altLang="en-US" sz="3200" dirty="0">
                <a:latin typeface="+mn-ea"/>
                <a:ea typeface="+mn-ea"/>
              </a:rPr>
              <a:t> </a:t>
            </a:r>
            <a:endParaRPr lang="zh-CN" altLang="en-US"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a:t>    </a:t>
            </a:r>
            <a:r>
              <a:rPr lang="en-US" altLang="zh-CN"/>
              <a:t>1.</a:t>
            </a:r>
            <a:r>
              <a:rPr lang="zh-CN" altLang="en-US">
                <a:solidFill>
                  <a:srgbClr val="000000"/>
                </a:solidFill>
                <a:latin typeface="宋体" panose="02010600030101010101" pitchFamily="2" charset="-122"/>
              </a:rPr>
              <a:t> “一切历史都是思想史”。</a:t>
            </a:r>
            <a:endParaRPr lang="en-US" altLang="zh-CN"/>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444208" y="1772816"/>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a:t>    </a:t>
            </a:r>
            <a:r>
              <a:rPr lang="en-US" altLang="zh-CN"/>
              <a:t>2.</a:t>
            </a:r>
            <a:r>
              <a:rPr lang="zh-CN" altLang="en-US">
                <a:solidFill>
                  <a:srgbClr val="000000"/>
                </a:solidFill>
                <a:latin typeface="宋体" panose="02010600030101010101" pitchFamily="2" charset="-122"/>
              </a:rPr>
              <a:t>社会意识属于思想上层建筑。</a:t>
            </a:r>
            <a:endParaRPr lang="en-US" altLang="zh-CN"/>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732240" y="1772816"/>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a:t>    </a:t>
            </a:r>
            <a:r>
              <a:rPr lang="zh-CN" altLang="zh-CN"/>
              <a:t>3</a:t>
            </a:r>
            <a:r>
              <a:rPr lang="en-US" altLang="zh-CN"/>
              <a:t>.</a:t>
            </a:r>
            <a:r>
              <a:rPr lang="zh-CN" altLang="en-US">
                <a:solidFill>
                  <a:srgbClr val="000000"/>
                </a:solidFill>
                <a:latin typeface="宋体" panose="02010600030101010101" pitchFamily="2" charset="-122"/>
              </a:rPr>
              <a:t>群众和英雄共同创造历史。</a:t>
            </a:r>
            <a:endParaRPr lang="en-US" altLang="zh-CN"/>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588224" y="184482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dirty="0"/>
              <a:t>    </a:t>
            </a:r>
            <a:r>
              <a:rPr lang="en-US" altLang="zh-CN" dirty="0"/>
              <a:t>4.</a:t>
            </a:r>
            <a:r>
              <a:rPr lang="zh-CN" altLang="en-US" dirty="0">
                <a:solidFill>
                  <a:srgbClr val="000000"/>
                </a:solidFill>
                <a:latin typeface="宋体" panose="02010600030101010101" pitchFamily="2" charset="-122"/>
              </a:rPr>
              <a:t>科学技术是直接的现实的生产力。</a:t>
            </a:r>
            <a:endParaRPr lang="en-US" altLang="zh-CN" dirty="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p:cNvSpPr txBox="1">
            <a:spLocks noChangeArrowheads="1"/>
          </p:cNvSpPr>
          <p:nvPr/>
        </p:nvSpPr>
        <p:spPr bwMode="auto">
          <a:xfrm>
            <a:off x="142875" y="1285875"/>
            <a:ext cx="8786813" cy="4731552"/>
          </a:xfrm>
          <a:prstGeom prst="rect">
            <a:avLst/>
          </a:prstGeom>
          <a:noFill/>
          <a:ln w="9525">
            <a:noFill/>
            <a:miter lim="800000"/>
          </a:ln>
        </p:spPr>
        <p:txBody>
          <a:bodyPr>
            <a:spAutoFit/>
          </a:bodyPr>
          <a:lstStyle/>
          <a:p>
            <a:pPr>
              <a:lnSpc>
                <a:spcPct val="120000"/>
              </a:lnSpc>
            </a:pPr>
            <a:r>
              <a:rPr lang="en-US" altLang="zh-CN" sz="2800" dirty="0"/>
              <a:t>1</a:t>
            </a:r>
            <a:r>
              <a:rPr lang="zh-CN" altLang="en-US" sz="2800" dirty="0"/>
              <a:t>、社会存在决定社会意识，社会意识是社会存在的反映，社会意识又是具有相对独立性，即它在反映社会存在的同时，还有自己的规律和发展形式，社会意识相对独立性最突出表现是</a:t>
            </a:r>
            <a:r>
              <a:rPr lang="zh-CN" altLang="zh-CN" sz="2800" dirty="0"/>
              <a:t>（</a:t>
            </a:r>
            <a:r>
              <a:rPr lang="zh-CN" altLang="en-US" sz="2800" dirty="0"/>
              <a:t>  ）</a:t>
            </a:r>
          </a:p>
          <a:p>
            <a:pPr>
              <a:lnSpc>
                <a:spcPct val="120000"/>
              </a:lnSpc>
            </a:pPr>
            <a:r>
              <a:rPr lang="zh-CN" altLang="en-US" sz="2800" dirty="0"/>
              <a:t>　　</a:t>
            </a:r>
            <a:r>
              <a:rPr lang="en-US" altLang="zh-CN" sz="2800" dirty="0"/>
              <a:t>A</a:t>
            </a:r>
            <a:r>
              <a:rPr lang="zh-CN" altLang="en-US" sz="2800" dirty="0"/>
              <a:t>、社会意识内部各种形式之间的相互作用和影响</a:t>
            </a:r>
          </a:p>
          <a:p>
            <a:pPr>
              <a:lnSpc>
                <a:spcPct val="120000"/>
              </a:lnSpc>
            </a:pPr>
            <a:r>
              <a:rPr lang="zh-CN" altLang="en-US" sz="2800" dirty="0"/>
              <a:t>　　</a:t>
            </a:r>
            <a:r>
              <a:rPr lang="en-US" altLang="zh-CN" sz="2800" dirty="0"/>
              <a:t>B</a:t>
            </a:r>
            <a:r>
              <a:rPr lang="zh-CN" altLang="en-US" sz="2800" dirty="0"/>
              <a:t>、社会存在和社会意识发展不同步性</a:t>
            </a:r>
          </a:p>
          <a:p>
            <a:pPr>
              <a:lnSpc>
                <a:spcPct val="120000"/>
              </a:lnSpc>
            </a:pPr>
            <a:r>
              <a:rPr lang="zh-CN" altLang="en-US" sz="2800" dirty="0"/>
              <a:t>　　</a:t>
            </a:r>
            <a:r>
              <a:rPr lang="en-US" altLang="zh-CN" sz="2800" dirty="0"/>
              <a:t>C</a:t>
            </a:r>
            <a:r>
              <a:rPr lang="zh-CN" altLang="en-US" sz="2800" dirty="0"/>
              <a:t>、社会意识各种形式具有历史继承性</a:t>
            </a:r>
          </a:p>
          <a:p>
            <a:pPr>
              <a:lnSpc>
                <a:spcPct val="120000"/>
              </a:lnSpc>
            </a:pPr>
            <a:r>
              <a:rPr lang="zh-CN" altLang="en-US" sz="2800" dirty="0"/>
              <a:t>　　</a:t>
            </a:r>
            <a:r>
              <a:rPr lang="en-US" altLang="zh-CN" sz="2800" dirty="0"/>
              <a:t>D</a:t>
            </a:r>
            <a:r>
              <a:rPr lang="zh-CN" altLang="en-US" sz="2800" dirty="0"/>
              <a:t>、社会意识对社会存在具有能动反作用</a:t>
            </a:r>
          </a:p>
          <a:p>
            <a:pPr>
              <a:lnSpc>
                <a:spcPct val="120000"/>
              </a:lnSpc>
            </a:pPr>
            <a:endParaRPr lang="zh-CN" altLang="en-US"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3707904" y="2852936"/>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5"/>
          <p:cNvSpPr txBox="1">
            <a:spLocks noChangeArrowheads="1"/>
          </p:cNvSpPr>
          <p:nvPr/>
        </p:nvSpPr>
        <p:spPr bwMode="auto">
          <a:xfrm>
            <a:off x="142875" y="1285875"/>
            <a:ext cx="8786813" cy="4731552"/>
          </a:xfrm>
          <a:prstGeom prst="rect">
            <a:avLst/>
          </a:prstGeom>
          <a:noFill/>
          <a:ln w="9525">
            <a:noFill/>
            <a:miter lim="800000"/>
          </a:ln>
        </p:spPr>
        <p:txBody>
          <a:bodyPr>
            <a:spAutoFit/>
          </a:bodyPr>
          <a:lstStyle>
            <a:defPPr>
              <a:defRPr lang="zh-CN"/>
            </a:defPPr>
            <a:lvl1pPr>
              <a:lnSpc>
                <a:spcPct val="120000"/>
              </a:lnSpc>
              <a:defRPr sz="2800"/>
            </a:lvl1pPr>
          </a:lstStyle>
          <a:p>
            <a:r>
              <a:rPr lang="en-US" altLang="zh-CN" dirty="0"/>
              <a:t>2</a:t>
            </a:r>
            <a:r>
              <a:rPr lang="zh-CN" altLang="en-US" dirty="0"/>
              <a:t>、俄国早期马克思主义理论家普列汉诺夫说，绝不会有人去组织一个“月食党”以促进或阻止月食的到来，但要进行社会革命就必须组织革命党。这是因为社会规律与自然规律有所不同，它是（  ）</a:t>
            </a:r>
            <a:endParaRPr lang="en-US" altLang="zh-CN" dirty="0"/>
          </a:p>
          <a:p>
            <a:r>
              <a:rPr lang="zh-CN" altLang="en-US" dirty="0"/>
              <a:t>　　</a:t>
            </a:r>
            <a:r>
              <a:rPr lang="en-US" altLang="zh-CN" dirty="0"/>
              <a:t>A</a:t>
            </a:r>
            <a:r>
              <a:rPr lang="zh-CN" altLang="en-US" dirty="0"/>
              <a:t>、不具有重复性的客观规律</a:t>
            </a:r>
            <a:br>
              <a:rPr lang="zh-CN" altLang="en-US" dirty="0"/>
            </a:br>
            <a:r>
              <a:rPr lang="zh-CN" altLang="en-US" dirty="0"/>
              <a:t>　　</a:t>
            </a:r>
            <a:r>
              <a:rPr lang="en-US" altLang="zh-CN" dirty="0"/>
              <a:t>B</a:t>
            </a:r>
            <a:r>
              <a:rPr lang="zh-CN" altLang="en-US" dirty="0"/>
              <a:t>、由多数人的意志决定的</a:t>
            </a:r>
            <a:br>
              <a:rPr lang="zh-CN" altLang="en-US" dirty="0"/>
            </a:br>
            <a:r>
              <a:rPr lang="zh-CN" altLang="en-US" dirty="0"/>
              <a:t>　　</a:t>
            </a:r>
            <a:r>
              <a:rPr lang="en-US" altLang="zh-CN" dirty="0"/>
              <a:t>C</a:t>
            </a:r>
            <a:r>
              <a:rPr lang="zh-CN" altLang="en-US" dirty="0"/>
              <a:t>、通过人的有意识的活动实现的</a:t>
            </a:r>
            <a:br>
              <a:rPr lang="zh-CN" altLang="en-US" dirty="0"/>
            </a:br>
            <a:r>
              <a:rPr lang="zh-CN" altLang="en-US" dirty="0"/>
              <a:t>　　</a:t>
            </a:r>
            <a:r>
              <a:rPr lang="en-US" altLang="zh-CN" dirty="0"/>
              <a:t>D</a:t>
            </a:r>
            <a:r>
              <a:rPr lang="zh-CN" altLang="en-US" dirty="0"/>
              <a:t>、比自然规律更易于认识的规律</a:t>
            </a:r>
            <a:br>
              <a:rPr lang="zh-CN" altLang="en-US" dirty="0"/>
            </a:br>
            <a:r>
              <a:rPr lang="zh-CN" altLang="en-US" dirty="0"/>
              <a:t>　　</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5108694" y="2813566"/>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5"/>
          <p:cNvSpPr txBox="1">
            <a:spLocks noChangeArrowheads="1"/>
          </p:cNvSpPr>
          <p:nvPr/>
        </p:nvSpPr>
        <p:spPr bwMode="auto">
          <a:xfrm>
            <a:off x="142875" y="1285875"/>
            <a:ext cx="8786813" cy="5259070"/>
          </a:xfrm>
          <a:prstGeom prst="rect">
            <a:avLst/>
          </a:prstGeom>
          <a:noFill/>
          <a:ln w="9525">
            <a:noFill/>
            <a:miter lim="800000"/>
          </a:ln>
        </p:spPr>
        <p:txBody>
          <a:bodyPr>
            <a:spAutoFit/>
          </a:bodyPr>
          <a:lstStyle>
            <a:defPPr>
              <a:defRPr lang="zh-CN"/>
            </a:defPPr>
            <a:lvl1pPr>
              <a:lnSpc>
                <a:spcPct val="120000"/>
              </a:lnSpc>
              <a:defRPr sz="2800"/>
            </a:lvl1pPr>
          </a:lstStyle>
          <a:p>
            <a:r>
              <a:rPr lang="en-US" altLang="zh-CN" dirty="0"/>
              <a:t>3</a:t>
            </a:r>
            <a:r>
              <a:rPr lang="zh-CN" altLang="en-US" dirty="0"/>
              <a:t>、卢梭在</a:t>
            </a:r>
            <a:r>
              <a:rPr lang="en-US" altLang="zh-CN" dirty="0"/>
              <a:t>《</a:t>
            </a:r>
            <a:r>
              <a:rPr lang="zh-CN" altLang="en-US" dirty="0"/>
              <a:t>论人类不平等的起源和基础</a:t>
            </a:r>
            <a:r>
              <a:rPr lang="en-US" altLang="zh-CN" dirty="0"/>
              <a:t>》</a:t>
            </a:r>
            <a:r>
              <a:rPr lang="zh-CN" altLang="en-US" dirty="0"/>
              <a:t>中说道：“我认为，在人类的一切知识中，最有用但也最不完善的知识就是关于人的知识。”马克思的唯物史观破解了人是什么这一“司芬克斯之谜”，马克思在</a:t>
            </a:r>
            <a:r>
              <a:rPr lang="en-US" altLang="zh-CN" dirty="0"/>
              <a:t>《</a:t>
            </a:r>
            <a:r>
              <a:rPr lang="zh-CN" altLang="en-US" dirty="0"/>
              <a:t>关于费尔巴哈的提纲</a:t>
            </a:r>
            <a:r>
              <a:rPr lang="en-US" altLang="zh-CN" dirty="0"/>
              <a:t>》</a:t>
            </a:r>
            <a:r>
              <a:rPr lang="zh-CN" altLang="en-US" dirty="0"/>
              <a:t>中指出，人的本质在其现实性上是</a:t>
            </a:r>
            <a:r>
              <a:rPr lang="en-US" altLang="zh-CN" dirty="0"/>
              <a:t>(</a:t>
            </a:r>
            <a:r>
              <a:rPr lang="zh-CN" altLang="en-US" dirty="0"/>
              <a:t>     </a:t>
            </a:r>
            <a:r>
              <a:rPr lang="en-US" altLang="zh-CN" dirty="0"/>
              <a:t> )</a:t>
            </a:r>
          </a:p>
          <a:p>
            <a:r>
              <a:rPr lang="zh-CN" altLang="en-US" dirty="0"/>
              <a:t>　　</a:t>
            </a:r>
            <a:r>
              <a:rPr lang="en-US" altLang="zh-CN" dirty="0"/>
              <a:t>A. </a:t>
            </a:r>
            <a:r>
              <a:rPr lang="zh-CN" altLang="en-US" dirty="0"/>
              <a:t>自然属性和社会属性的内在统一</a:t>
            </a:r>
          </a:p>
          <a:p>
            <a:r>
              <a:rPr lang="zh-CN" altLang="en-US" dirty="0"/>
              <a:t>　　</a:t>
            </a:r>
            <a:r>
              <a:rPr lang="en-US" altLang="zh-CN" dirty="0"/>
              <a:t>B. </a:t>
            </a:r>
            <a:r>
              <a:rPr lang="zh-CN" altLang="en-US" dirty="0"/>
              <a:t>所有人共同属性的概括</a:t>
            </a:r>
          </a:p>
          <a:p>
            <a:r>
              <a:rPr lang="zh-CN" altLang="en-US" dirty="0"/>
              <a:t>　　</a:t>
            </a:r>
            <a:r>
              <a:rPr lang="en-US" altLang="zh-CN" dirty="0"/>
              <a:t>C. </a:t>
            </a:r>
            <a:r>
              <a:rPr lang="zh-CN" altLang="en-US" dirty="0"/>
              <a:t>一切社会关系的总和</a:t>
            </a:r>
          </a:p>
          <a:p>
            <a:r>
              <a:rPr lang="zh-CN" altLang="en-US" dirty="0"/>
              <a:t>　　</a:t>
            </a:r>
            <a:r>
              <a:rPr lang="en-US" altLang="zh-CN" dirty="0"/>
              <a:t>D. </a:t>
            </a:r>
            <a:r>
              <a:rPr lang="zh-CN" altLang="en-US" dirty="0"/>
              <a:t>自由理性的外化</a:t>
            </a:r>
          </a:p>
          <a:p>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7827452" y="3341365"/>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5"/>
          <p:cNvSpPr txBox="1">
            <a:spLocks noChangeArrowheads="1"/>
          </p:cNvSpPr>
          <p:nvPr/>
        </p:nvSpPr>
        <p:spPr bwMode="auto">
          <a:xfrm>
            <a:off x="142875" y="1285875"/>
            <a:ext cx="8786813" cy="3697422"/>
          </a:xfrm>
          <a:prstGeom prst="rect">
            <a:avLst/>
          </a:prstGeom>
          <a:noFill/>
          <a:ln w="9525">
            <a:noFill/>
            <a:miter lim="800000"/>
          </a:ln>
        </p:spPr>
        <p:txBody>
          <a:bodyPr>
            <a:spAutoFit/>
          </a:bodyPr>
          <a:lstStyle>
            <a:defPPr>
              <a:defRPr lang="zh-CN"/>
            </a:defPPr>
            <a:lvl1pPr>
              <a:lnSpc>
                <a:spcPct val="120000"/>
              </a:lnSpc>
              <a:defRPr sz="2800"/>
            </a:lvl1pPr>
          </a:lstStyle>
          <a:p>
            <a:r>
              <a:rPr lang="en-US" altLang="zh-CN" dirty="0"/>
              <a:t>4</a:t>
            </a:r>
            <a:r>
              <a:rPr lang="zh-CN" altLang="en-US" dirty="0"/>
              <a:t>、“文化蕴藏着巨大的力，这种‘力’不同于物理学上的‘力’，物理的‘力’是人类用来‘化’自然界的，文化的‘力’是用来‘化’自身的。”这一说法表明</a:t>
            </a:r>
          </a:p>
          <a:p>
            <a:r>
              <a:rPr lang="zh-CN" altLang="en-US" dirty="0"/>
              <a:t> </a:t>
            </a:r>
            <a:r>
              <a:rPr lang="en-US" altLang="zh-CN" dirty="0"/>
              <a:t>A. </a:t>
            </a:r>
            <a:r>
              <a:rPr lang="zh-CN" altLang="en-US" dirty="0"/>
              <a:t>文化具有培育和塑造人的功能</a:t>
            </a:r>
            <a:r>
              <a:rPr lang="zh-CN" altLang="zh-CN" dirty="0"/>
              <a:t>（</a:t>
            </a:r>
            <a:r>
              <a:rPr lang="zh-CN" altLang="en-US" dirty="0"/>
              <a:t>   ）             </a:t>
            </a:r>
          </a:p>
          <a:p>
            <a:r>
              <a:rPr lang="en-US" altLang="zh-CN" dirty="0"/>
              <a:t>B. </a:t>
            </a:r>
            <a:r>
              <a:rPr lang="zh-CN" altLang="en-US" dirty="0"/>
              <a:t>文化构造了人的本质</a:t>
            </a:r>
          </a:p>
          <a:p>
            <a:r>
              <a:rPr lang="en-US" altLang="zh-CN" dirty="0"/>
              <a:t>C. </a:t>
            </a:r>
            <a:r>
              <a:rPr lang="zh-CN" altLang="en-US" dirty="0"/>
              <a:t>文化是社会发展的主导力量                </a:t>
            </a:r>
          </a:p>
          <a:p>
            <a:r>
              <a:rPr lang="en-US" altLang="zh-CN" dirty="0"/>
              <a:t>D. </a:t>
            </a:r>
            <a:r>
              <a:rPr lang="zh-CN" altLang="en-US" dirty="0"/>
              <a:t>文化是历史进步的源泉</a:t>
            </a:r>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5652120" y="278092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A</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1342</Words>
  <Application>Microsoft Office PowerPoint</Application>
  <PresentationFormat>全屏显示(4:3)</PresentationFormat>
  <Paragraphs>95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vt:lpstr>
      <vt:lpstr>华文行楷</vt:lpstr>
      <vt:lpstr>宋体</vt:lpstr>
      <vt:lpstr>Arial</vt:lpstr>
      <vt:lpstr>Calibri</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cong lin</cp:lastModifiedBy>
  <cp:revision>115</cp:revision>
  <dcterms:created xsi:type="dcterms:W3CDTF">2017-02-22T10:43:00Z</dcterms:created>
  <dcterms:modified xsi:type="dcterms:W3CDTF">2020-12-08T01:00:58Z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