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8" r:id="rId2"/>
    <p:sldId id="281" r:id="rId3"/>
    <p:sldId id="282" r:id="rId4"/>
    <p:sldId id="284" r:id="rId5"/>
    <p:sldId id="285" r:id="rId6"/>
    <p:sldId id="350" r:id="rId7"/>
    <p:sldId id="256" r:id="rId8"/>
    <p:sldId id="268" r:id="rId9"/>
    <p:sldId id="288" r:id="rId10"/>
    <p:sldId id="290" r:id="rId11"/>
    <p:sldId id="291" r:id="rId12"/>
    <p:sldId id="292" r:id="rId13"/>
    <p:sldId id="293" r:id="rId14"/>
    <p:sldId id="295" r:id="rId15"/>
    <p:sldId id="359" r:id="rId16"/>
    <p:sldId id="364" r:id="rId17"/>
    <p:sldId id="360" r:id="rId18"/>
    <p:sldId id="361" r:id="rId19"/>
    <p:sldId id="362" r:id="rId20"/>
    <p:sldId id="36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7" autoAdjust="0"/>
    <p:restoredTop sz="94660"/>
  </p:normalViewPr>
  <p:slideViewPr>
    <p:cSldViewPr>
      <p:cViewPr varScale="1">
        <p:scale>
          <a:sx n="62" d="100"/>
          <a:sy n="62" d="100"/>
        </p:scale>
        <p:origin x="1392" y="48"/>
      </p:cViewPr>
      <p:guideLst>
        <p:guide orient="horz" pos="2160"/>
        <p:guide pos="28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0001" r="9999"/>
          <a:stretch>
            <a:fillRect/>
          </a:stretch>
        </p:blipFill>
        <p:spPr>
          <a:xfrm>
            <a:off x="-1" y="1"/>
            <a:ext cx="9144001"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2019/12/30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596" y="2162630"/>
            <a:ext cx="8215369" cy="132343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zh-CN" altLang="en-US" sz="8000" b="1" dirty="0">
                <a:ln w="11430"/>
                <a:solidFill>
                  <a:schemeClr val="bg1"/>
                </a:solidFill>
                <a:effectLst>
                  <a:outerShdw blurRad="50800" dist="39000" dir="5460000" algn="tl">
                    <a:srgbClr val="000000">
                      <a:alpha val="38000"/>
                    </a:srgbClr>
                  </a:outerShdw>
                </a:effectLst>
                <a:latin typeface="华文行楷" panose="02010800040101010101" pitchFamily="2" charset="-122"/>
                <a:ea typeface="华文行楷" panose="02010800040101010101" pitchFamily="2" charset="-122"/>
              </a:rPr>
              <a:t>练习五</a:t>
            </a:r>
            <a:endParaRPr lang="zh-CN" altLang="en-US" sz="8000" b="1" dirty="0">
              <a:ln w="11430"/>
              <a:solidFill>
                <a:schemeClr val="bg1"/>
              </a:solidFill>
              <a:effectLst>
                <a:outerShdw blurRad="50800" dist="39000" dir="5460000" algn="tl">
                  <a:srgbClr val="000000">
                    <a:alpha val="38000"/>
                  </a:srgbClr>
                </a:outerShdw>
              </a:effectLst>
              <a:latin typeface="+mn-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0" y="1124744"/>
            <a:ext cx="9143800" cy="4525963"/>
          </a:xfrm>
        </p:spPr>
        <p:txBody>
          <a:bodyPr>
            <a:noAutofit/>
          </a:bodyPr>
          <a:lstStyle/>
          <a:p>
            <a:pPr>
              <a:lnSpc>
                <a:spcPts val="4080"/>
              </a:lnSpc>
              <a:buNone/>
            </a:pPr>
            <a:r>
              <a:rPr lang="en-US" altLang="zh-CN" sz="2400" dirty="0">
                <a:latin typeface="+mn-ea"/>
              </a:rPr>
              <a:t>4.</a:t>
            </a:r>
            <a:r>
              <a:rPr lang="zh-CN" altLang="en-US" sz="2400" dirty="0">
                <a:solidFill>
                  <a:srgbClr val="000000"/>
                </a:solidFill>
                <a:latin typeface="宋体" panose="02010600030101010101" pitchFamily="2" charset="-122"/>
                <a:cs typeface="宋体" panose="02010600030101010101" pitchFamily="2" charset="-122"/>
              </a:rPr>
              <a:t>金融寡头实现经济上统治的“参与制”是指金融寡头（  ）</a:t>
            </a:r>
            <a:endParaRPr lang="en-US" altLang="zh-CN" sz="2400" dirty="0">
              <a:solidFill>
                <a:srgbClr val="000000"/>
              </a:solidFill>
              <a:latin typeface="宋体" panose="02010600030101010101" pitchFamily="2" charset="-122"/>
              <a:cs typeface="宋体" panose="02010600030101010101" pitchFamily="2" charset="-122"/>
            </a:endParaRPr>
          </a:p>
          <a:p>
            <a:pPr>
              <a:lnSpc>
                <a:spcPts val="4080"/>
              </a:lnSpc>
              <a:buNone/>
            </a:pPr>
            <a:r>
              <a:rPr lang="en-US" altLang="zh-CN" sz="2400" dirty="0">
                <a:solidFill>
                  <a:srgbClr val="000000"/>
                </a:solidFill>
                <a:latin typeface="宋体" panose="02010600030101010101" pitchFamily="2" charset="-122"/>
                <a:cs typeface="宋体" panose="02010600030101010101" pitchFamily="2" charset="-122"/>
              </a:rPr>
              <a:t>A </a:t>
            </a:r>
            <a:r>
              <a:rPr lang="zh-CN" altLang="en-US" sz="2400" dirty="0">
                <a:solidFill>
                  <a:srgbClr val="000000"/>
                </a:solidFill>
                <a:latin typeface="宋体" panose="02010600030101010101" pitchFamily="2" charset="-122"/>
                <a:cs typeface="宋体" panose="02010600030101010101" pitchFamily="2" charset="-122"/>
              </a:rPr>
              <a:t>直接参与工业企业的生产经营和管理</a:t>
            </a:r>
            <a:endParaRPr lang="en-US" altLang="zh-CN" sz="2400" dirty="0">
              <a:solidFill>
                <a:srgbClr val="000000"/>
              </a:solidFill>
              <a:latin typeface="宋体" panose="02010600030101010101" pitchFamily="2" charset="-122"/>
              <a:cs typeface="宋体" panose="02010600030101010101" pitchFamily="2" charset="-122"/>
            </a:endParaRPr>
          </a:p>
          <a:p>
            <a:pPr>
              <a:lnSpc>
                <a:spcPts val="4080"/>
              </a:lnSpc>
              <a:buNone/>
            </a:pPr>
            <a:r>
              <a:rPr lang="en-US" altLang="zh-CN" sz="2400" dirty="0">
                <a:solidFill>
                  <a:srgbClr val="000000"/>
                </a:solidFill>
                <a:latin typeface="宋体" panose="02010600030101010101" pitchFamily="2" charset="-122"/>
                <a:cs typeface="宋体" panose="02010600030101010101" pitchFamily="2" charset="-122"/>
              </a:rPr>
              <a:t>B </a:t>
            </a:r>
            <a:r>
              <a:rPr lang="zh-CN" altLang="en-US" sz="2400" dirty="0">
                <a:solidFill>
                  <a:srgbClr val="000000"/>
                </a:solidFill>
                <a:latin typeface="宋体" panose="02010600030101010101" pitchFamily="2" charset="-122"/>
                <a:cs typeface="宋体" panose="02010600030101010101" pitchFamily="2" charset="-122"/>
              </a:rPr>
              <a:t>直接参与银行的经营和管理</a:t>
            </a:r>
            <a:endParaRPr lang="en-US" altLang="zh-CN" sz="2400" dirty="0">
              <a:solidFill>
                <a:srgbClr val="000000"/>
              </a:solidFill>
              <a:latin typeface="宋体" panose="02010600030101010101" pitchFamily="2" charset="-122"/>
              <a:cs typeface="宋体" panose="02010600030101010101" pitchFamily="2" charset="-122"/>
            </a:endParaRPr>
          </a:p>
          <a:p>
            <a:pPr>
              <a:lnSpc>
                <a:spcPts val="4080"/>
              </a:lnSpc>
              <a:buNone/>
            </a:pPr>
            <a:r>
              <a:rPr lang="en-US" altLang="zh-CN" sz="2400" dirty="0">
                <a:solidFill>
                  <a:srgbClr val="000000"/>
                </a:solidFill>
                <a:latin typeface="宋体" panose="02010600030101010101" pitchFamily="2" charset="-122"/>
                <a:cs typeface="宋体" panose="02010600030101010101" pitchFamily="2" charset="-122"/>
              </a:rPr>
              <a:t>C </a:t>
            </a:r>
            <a:r>
              <a:rPr lang="zh-CN" altLang="en-US" sz="2400" dirty="0">
                <a:solidFill>
                  <a:srgbClr val="000000"/>
                </a:solidFill>
                <a:latin typeface="宋体" panose="02010600030101010101" pitchFamily="2" charset="-122"/>
                <a:cs typeface="宋体" panose="02010600030101010101" pitchFamily="2" charset="-122"/>
              </a:rPr>
              <a:t>通过购买一定数量的股票层层控制许多大企业和大银行的经济统治方式</a:t>
            </a:r>
            <a:endParaRPr lang="en-US" altLang="zh-CN" sz="2400" dirty="0">
              <a:solidFill>
                <a:srgbClr val="000000"/>
              </a:solidFill>
              <a:latin typeface="宋体" panose="02010600030101010101" pitchFamily="2" charset="-122"/>
              <a:cs typeface="宋体" panose="02010600030101010101" pitchFamily="2" charset="-122"/>
            </a:endParaRPr>
          </a:p>
          <a:p>
            <a:pPr>
              <a:lnSpc>
                <a:spcPts val="4080"/>
              </a:lnSpc>
              <a:buNone/>
            </a:pPr>
            <a:r>
              <a:rPr lang="en-US" altLang="zh-CN" sz="2400" dirty="0">
                <a:solidFill>
                  <a:srgbClr val="000000"/>
                </a:solidFill>
                <a:latin typeface="宋体" panose="02010600030101010101" pitchFamily="2" charset="-122"/>
                <a:cs typeface="宋体" panose="02010600030101010101" pitchFamily="2" charset="-122"/>
              </a:rPr>
              <a:t>D </a:t>
            </a:r>
            <a:r>
              <a:rPr lang="zh-CN" altLang="en-US" sz="2400" dirty="0">
                <a:solidFill>
                  <a:srgbClr val="000000"/>
                </a:solidFill>
                <a:latin typeface="宋体" panose="02010600030101010101" pitchFamily="2" charset="-122"/>
                <a:cs typeface="宋体" panose="02010600030101010101" pitchFamily="2" charset="-122"/>
              </a:rPr>
              <a:t>通过购买所属公司全部股票直接掌握许多大企业和大银行的经济统治方式</a:t>
            </a:r>
            <a:endParaRPr lang="zh-CN" altLang="en-US" sz="2400" dirty="0"/>
          </a:p>
        </p:txBody>
      </p:sp>
      <p:sp>
        <p:nvSpPr>
          <p:cNvPr id="4" name="矩形 3"/>
          <p:cNvSpPr/>
          <p:nvPr/>
        </p:nvSpPr>
        <p:spPr>
          <a:xfrm>
            <a:off x="7615639" y="1208058"/>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C</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8932109" cy="4525963"/>
          </a:xfrm>
        </p:spPr>
        <p:txBody>
          <a:bodyPr>
            <a:noAutofit/>
          </a:bodyPr>
          <a:lstStyle/>
          <a:p>
            <a:pPr>
              <a:lnSpc>
                <a:spcPct val="150000"/>
              </a:lnSpc>
              <a:buNone/>
            </a:pPr>
            <a:r>
              <a:rPr lang="en-US" altLang="zh-CN" sz="2400" dirty="0">
                <a:latin typeface="+mn-ea"/>
              </a:rPr>
              <a:t>5.</a:t>
            </a:r>
            <a:r>
              <a:rPr lang="zh-CN" altLang="en-US" sz="2400" dirty="0">
                <a:solidFill>
                  <a:srgbClr val="000000"/>
                </a:solidFill>
                <a:latin typeface="宋体" panose="02010600030101010101" pitchFamily="2" charset="-122"/>
                <a:cs typeface="宋体" panose="02010600030101010101" pitchFamily="2" charset="-122"/>
              </a:rPr>
              <a:t> “资产阶级在它的不到一百年的阶级统治中所创造的生产力，比过去一切世代创造的全部生产力还要多，还要大。”这表明（  ）</a:t>
            </a:r>
            <a:endParaRPr lang="en-US" altLang="zh-CN" sz="2400"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sz="2400" dirty="0">
                <a:solidFill>
                  <a:srgbClr val="000000"/>
                </a:solidFill>
                <a:latin typeface="宋体" panose="02010600030101010101" pitchFamily="2" charset="-122"/>
                <a:cs typeface="宋体" panose="02010600030101010101" pitchFamily="2" charset="-122"/>
              </a:rPr>
              <a:t>A </a:t>
            </a:r>
            <a:r>
              <a:rPr lang="zh-CN" altLang="en-US" sz="2400" dirty="0">
                <a:solidFill>
                  <a:srgbClr val="000000"/>
                </a:solidFill>
                <a:latin typeface="宋体" panose="02010600030101010101" pitchFamily="2" charset="-122"/>
                <a:cs typeface="宋体" panose="02010600030101010101" pitchFamily="2" charset="-122"/>
              </a:rPr>
              <a:t>资本主义制度空前提高了社会生产力</a:t>
            </a:r>
            <a:endParaRPr lang="en-US" altLang="zh-CN" sz="2400"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sz="2400" dirty="0">
                <a:solidFill>
                  <a:srgbClr val="000000"/>
                </a:solidFill>
                <a:latin typeface="宋体" panose="02010600030101010101" pitchFamily="2" charset="-122"/>
                <a:cs typeface="宋体" panose="02010600030101010101" pitchFamily="2" charset="-122"/>
              </a:rPr>
              <a:t>B </a:t>
            </a:r>
            <a:r>
              <a:rPr lang="zh-CN" altLang="en-US" sz="2400" dirty="0">
                <a:solidFill>
                  <a:srgbClr val="000000"/>
                </a:solidFill>
                <a:latin typeface="宋体" panose="02010600030101010101" pitchFamily="2" charset="-122"/>
                <a:cs typeface="宋体" panose="02010600030101010101" pitchFamily="2" charset="-122"/>
              </a:rPr>
              <a:t>资本主义制度的历史进步性大于其局限性</a:t>
            </a:r>
            <a:endParaRPr lang="en-US" altLang="zh-CN" sz="2400"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sz="2400" dirty="0">
                <a:solidFill>
                  <a:srgbClr val="000000"/>
                </a:solidFill>
                <a:latin typeface="宋体" panose="02010600030101010101" pitchFamily="2" charset="-122"/>
                <a:cs typeface="宋体" panose="02010600030101010101" pitchFamily="2" charset="-122"/>
              </a:rPr>
              <a:t>C </a:t>
            </a:r>
            <a:r>
              <a:rPr lang="zh-CN" altLang="en-US" sz="2400" dirty="0">
                <a:solidFill>
                  <a:srgbClr val="000000"/>
                </a:solidFill>
                <a:latin typeface="宋体" panose="02010600030101010101" pitchFamily="2" charset="-122"/>
                <a:cs typeface="宋体" panose="02010600030101010101" pitchFamily="2" charset="-122"/>
              </a:rPr>
              <a:t>资本主义制度不会对生产社会化进一步发展造成阻碍</a:t>
            </a:r>
            <a:endParaRPr lang="en-US" altLang="zh-CN" sz="2400"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sz="2400" dirty="0">
                <a:solidFill>
                  <a:srgbClr val="000000"/>
                </a:solidFill>
                <a:latin typeface="宋体" panose="02010600030101010101" pitchFamily="2" charset="-122"/>
                <a:cs typeface="宋体" panose="02010600030101010101" pitchFamily="2" charset="-122"/>
              </a:rPr>
              <a:t>D </a:t>
            </a:r>
            <a:r>
              <a:rPr lang="zh-CN" altLang="en-US" sz="2400" dirty="0">
                <a:solidFill>
                  <a:srgbClr val="000000"/>
                </a:solidFill>
                <a:latin typeface="宋体" panose="02010600030101010101" pitchFamily="2" charset="-122"/>
                <a:cs typeface="宋体" panose="02010600030101010101" pitchFamily="2" charset="-122"/>
              </a:rPr>
              <a:t>资本主义制度是人类社会发展的必然趋势</a:t>
            </a:r>
            <a:endParaRPr lang="zh-CN" altLang="en-US" sz="2400" dirty="0"/>
          </a:p>
        </p:txBody>
      </p:sp>
      <p:sp>
        <p:nvSpPr>
          <p:cNvPr id="4" name="矩形 3"/>
          <p:cNvSpPr/>
          <p:nvPr/>
        </p:nvSpPr>
        <p:spPr>
          <a:xfrm>
            <a:off x="683568" y="2080099"/>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A</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395536" y="260648"/>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a:bodyPr>
          <a:lstStyle/>
          <a:p>
            <a:pPr>
              <a:lnSpc>
                <a:spcPct val="150000"/>
              </a:lnSpc>
              <a:buNone/>
            </a:pPr>
            <a:r>
              <a:rPr lang="en-US" altLang="zh-CN" dirty="0">
                <a:latin typeface="+mn-ea"/>
              </a:rPr>
              <a:t>6.</a:t>
            </a:r>
            <a:r>
              <a:rPr lang="zh-CN" altLang="en-US" dirty="0">
                <a:solidFill>
                  <a:srgbClr val="000000"/>
                </a:solidFill>
                <a:latin typeface="宋体" panose="02010600030101010101" pitchFamily="2" charset="-122"/>
                <a:cs typeface="宋体" panose="02010600030101010101" pitchFamily="2" charset="-122"/>
              </a:rPr>
              <a:t>垄断资本主义国家的“经济计划化”（    ）</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A </a:t>
            </a:r>
            <a:r>
              <a:rPr lang="zh-CN" altLang="en-US" dirty="0">
                <a:solidFill>
                  <a:srgbClr val="000000"/>
                </a:solidFill>
                <a:latin typeface="宋体" panose="02010600030101010101" pitchFamily="2" charset="-122"/>
                <a:cs typeface="宋体" panose="02010600030101010101" pitchFamily="2" charset="-122"/>
              </a:rPr>
              <a:t>可以从根本上解决资本主义基本矛盾</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B </a:t>
            </a:r>
            <a:r>
              <a:rPr lang="zh-CN" altLang="en-US" dirty="0">
                <a:solidFill>
                  <a:srgbClr val="000000"/>
                </a:solidFill>
                <a:latin typeface="宋体" panose="02010600030101010101" pitchFamily="2" charset="-122"/>
                <a:cs typeface="宋体" panose="02010600030101010101" pitchFamily="2" charset="-122"/>
              </a:rPr>
              <a:t>使生产的无政府状态得到一定的缓解</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C </a:t>
            </a:r>
            <a:r>
              <a:rPr lang="zh-CN" altLang="en-US" dirty="0">
                <a:solidFill>
                  <a:srgbClr val="000000"/>
                </a:solidFill>
                <a:latin typeface="宋体" panose="02010600030101010101" pitchFamily="2" charset="-122"/>
                <a:cs typeface="宋体" panose="02010600030101010101" pitchFamily="2" charset="-122"/>
              </a:rPr>
              <a:t>导致资本主义向社会主义和平过渡</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D </a:t>
            </a:r>
            <a:r>
              <a:rPr lang="zh-CN" altLang="en-US" dirty="0">
                <a:solidFill>
                  <a:srgbClr val="000000"/>
                </a:solidFill>
                <a:latin typeface="宋体" panose="02010600030101010101" pitchFamily="2" charset="-122"/>
                <a:cs typeface="宋体" panose="02010600030101010101" pitchFamily="2" charset="-122"/>
              </a:rPr>
              <a:t>可以消除资本主义经济危机</a:t>
            </a:r>
            <a:endParaRPr lang="zh-CN" altLang="en-US" dirty="0"/>
          </a:p>
        </p:txBody>
      </p:sp>
      <p:sp>
        <p:nvSpPr>
          <p:cNvPr id="4" name="矩形 3"/>
          <p:cNvSpPr/>
          <p:nvPr/>
        </p:nvSpPr>
        <p:spPr>
          <a:xfrm>
            <a:off x="1285701" y="2556153"/>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B</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fontScale="92500" lnSpcReduction="10000"/>
          </a:bodyPr>
          <a:lstStyle/>
          <a:p>
            <a:pPr>
              <a:lnSpc>
                <a:spcPct val="150000"/>
              </a:lnSpc>
              <a:buNone/>
            </a:pPr>
            <a:r>
              <a:rPr lang="en-US" altLang="zh-CN" dirty="0">
                <a:latin typeface="+mn-ea"/>
              </a:rPr>
              <a:t>7.</a:t>
            </a:r>
            <a:r>
              <a:rPr lang="zh-CN" altLang="en-US" dirty="0">
                <a:solidFill>
                  <a:srgbClr val="000000"/>
                </a:solidFill>
                <a:latin typeface="宋体" panose="02010600030101010101" pitchFamily="2" charset="-122"/>
                <a:cs typeface="宋体" panose="02010600030101010101" pitchFamily="2" charset="-122"/>
              </a:rPr>
              <a:t>垄断利润是（  ）</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A </a:t>
            </a:r>
            <a:r>
              <a:rPr lang="zh-CN" altLang="en-US" dirty="0">
                <a:solidFill>
                  <a:srgbClr val="000000"/>
                </a:solidFill>
                <a:latin typeface="宋体" panose="02010600030101010101" pitchFamily="2" charset="-122"/>
                <a:cs typeface="宋体" panose="02010600030101010101" pitchFamily="2" charset="-122"/>
              </a:rPr>
              <a:t>垄断资本家所获得的利润</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B </a:t>
            </a:r>
            <a:r>
              <a:rPr lang="zh-CN" altLang="en-US" dirty="0">
                <a:solidFill>
                  <a:srgbClr val="000000"/>
                </a:solidFill>
                <a:latin typeface="宋体" panose="02010600030101010101" pitchFamily="2" charset="-122"/>
                <a:cs typeface="宋体" panose="02010600030101010101" pitchFamily="2" charset="-122"/>
              </a:rPr>
              <a:t>垄断资本家凭借垄断地位而获得的超过平均利润的高额利润</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C </a:t>
            </a:r>
            <a:r>
              <a:rPr lang="zh-CN" altLang="en-US" dirty="0">
                <a:solidFill>
                  <a:srgbClr val="000000"/>
                </a:solidFill>
                <a:latin typeface="宋体" panose="02010600030101010101" pitchFamily="2" charset="-122"/>
                <a:cs typeface="宋体" panose="02010600030101010101" pitchFamily="2" charset="-122"/>
              </a:rPr>
              <a:t>垄断资本家获得的超额利润</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D </a:t>
            </a:r>
            <a:r>
              <a:rPr lang="zh-CN" altLang="en-US" dirty="0">
                <a:solidFill>
                  <a:srgbClr val="000000"/>
                </a:solidFill>
                <a:latin typeface="宋体" panose="02010600030101010101" pitchFamily="2" charset="-122"/>
                <a:cs typeface="宋体" panose="02010600030101010101" pitchFamily="2" charset="-122"/>
              </a:rPr>
              <a:t>垄断资本家获得的平均利润</a:t>
            </a:r>
            <a:endParaRPr lang="zh-CN" altLang="en-US" dirty="0"/>
          </a:p>
        </p:txBody>
      </p:sp>
      <p:sp>
        <p:nvSpPr>
          <p:cNvPr id="4" name="矩形 3"/>
          <p:cNvSpPr/>
          <p:nvPr/>
        </p:nvSpPr>
        <p:spPr>
          <a:xfrm>
            <a:off x="3097831" y="1628800"/>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B</a:t>
            </a:r>
            <a:r>
              <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 </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fontScale="92500"/>
          </a:bodyPr>
          <a:lstStyle/>
          <a:p>
            <a:pPr>
              <a:lnSpc>
                <a:spcPct val="150000"/>
              </a:lnSpc>
              <a:buNone/>
            </a:pPr>
            <a:r>
              <a:rPr lang="en-US" altLang="zh-CN" dirty="0">
                <a:latin typeface="+mn-ea"/>
              </a:rPr>
              <a:t>8.</a:t>
            </a:r>
            <a:r>
              <a:rPr lang="zh-CN" altLang="en-US" dirty="0">
                <a:solidFill>
                  <a:srgbClr val="000000"/>
                </a:solidFill>
                <a:latin typeface="宋体" panose="02010600030101010101" pitchFamily="2" charset="-122"/>
                <a:cs typeface="宋体" panose="02010600030101010101" pitchFamily="2" charset="-122"/>
              </a:rPr>
              <a:t>私人垄断资本的形成是由于（  ）</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A </a:t>
            </a:r>
            <a:r>
              <a:rPr lang="zh-CN" altLang="en-US" dirty="0">
                <a:solidFill>
                  <a:srgbClr val="000000"/>
                </a:solidFill>
                <a:latin typeface="宋体" panose="02010600030101010101" pitchFamily="2" charset="-122"/>
                <a:cs typeface="宋体" panose="02010600030101010101" pitchFamily="2" charset="-122"/>
              </a:rPr>
              <a:t>资本家通过资本积累扩大再生产规模的结果</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B </a:t>
            </a:r>
            <a:r>
              <a:rPr lang="zh-CN" altLang="en-US" dirty="0">
                <a:solidFill>
                  <a:srgbClr val="000000"/>
                </a:solidFill>
                <a:latin typeface="宋体" panose="02010600030101010101" pitchFamily="2" charset="-122"/>
                <a:cs typeface="宋体" panose="02010600030101010101" pitchFamily="2" charset="-122"/>
              </a:rPr>
              <a:t>资本家追求剩余价值的直接结果</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C </a:t>
            </a:r>
            <a:r>
              <a:rPr lang="zh-CN" altLang="en-US" dirty="0">
                <a:solidFill>
                  <a:srgbClr val="000000"/>
                </a:solidFill>
                <a:latin typeface="宋体" panose="02010600030101010101" pitchFamily="2" charset="-122"/>
                <a:cs typeface="宋体" panose="02010600030101010101" pitchFamily="2" charset="-122"/>
              </a:rPr>
              <a:t>资本对外扩张的结果</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D </a:t>
            </a:r>
            <a:r>
              <a:rPr lang="zh-CN" altLang="en-US" dirty="0">
                <a:solidFill>
                  <a:srgbClr val="000000"/>
                </a:solidFill>
                <a:latin typeface="宋体" panose="02010600030101010101" pitchFamily="2" charset="-122"/>
                <a:cs typeface="宋体" panose="02010600030101010101" pitchFamily="2" charset="-122"/>
              </a:rPr>
              <a:t>生产高度集中的必然结果</a:t>
            </a:r>
            <a:endParaRPr lang="zh-CN" altLang="en-US" dirty="0"/>
          </a:p>
        </p:txBody>
      </p:sp>
      <p:sp>
        <p:nvSpPr>
          <p:cNvPr id="4" name="矩形 3"/>
          <p:cNvSpPr/>
          <p:nvPr/>
        </p:nvSpPr>
        <p:spPr>
          <a:xfrm>
            <a:off x="5724128" y="1628800"/>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D</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229600" cy="4525963"/>
          </a:xfrm>
        </p:spPr>
        <p:txBody>
          <a:bodyPr vert="horz" lIns="91440" tIns="45720" rIns="91440" bIns="45720" rtlCol="0">
            <a:noAutofit/>
          </a:bodyPr>
          <a:lstStyle/>
          <a:p>
            <a:pPr>
              <a:lnSpc>
                <a:spcPct val="150000"/>
              </a:lnSpc>
              <a:buNone/>
            </a:pPr>
            <a:r>
              <a:rPr lang="zh-CN" altLang="zh-CN" sz="2400" dirty="0">
                <a:latin typeface="+mn-ea"/>
              </a:rPr>
              <a:t>9</a:t>
            </a:r>
            <a:r>
              <a:rPr lang="en-US" altLang="zh-CN" sz="2400" dirty="0">
                <a:latin typeface="+mn-ea"/>
              </a:rPr>
              <a:t>.</a:t>
            </a:r>
            <a:r>
              <a:rPr lang="zh-CN" altLang="zh-CN" sz="2400" dirty="0">
                <a:latin typeface="+mn-ea"/>
              </a:rPr>
              <a:t>与第二次世界大战前的资本主义相比，当代资本主义在许多方面已经并正在发生着深刻的变化。正确分析这些新变化发生的原因，有利于我们科学而全面地认识当代资本主义社会。导致当代资本主义新变化发生的根本推动力量是（</a:t>
            </a:r>
            <a:r>
              <a:rPr lang="zh-CN" altLang="en-US" sz="2400" dirty="0">
                <a:latin typeface="+mn-ea"/>
              </a:rPr>
              <a:t>    ）</a:t>
            </a:r>
            <a:r>
              <a:rPr lang="zh-CN" altLang="zh-CN" sz="2400" dirty="0">
                <a:latin typeface="+mn-ea"/>
              </a:rPr>
              <a:t>　　</a:t>
            </a:r>
            <a:endParaRPr lang="en-US" altLang="zh-CN" sz="2400" dirty="0">
              <a:latin typeface="+mn-ea"/>
            </a:endParaRPr>
          </a:p>
          <a:p>
            <a:pPr>
              <a:lnSpc>
                <a:spcPct val="150000"/>
              </a:lnSpc>
              <a:buNone/>
            </a:pPr>
            <a:r>
              <a:rPr lang="zh-CN" altLang="en-US" sz="2400" dirty="0">
                <a:latin typeface="+mn-ea"/>
              </a:rPr>
              <a:t> </a:t>
            </a:r>
            <a:r>
              <a:rPr lang="en-US" altLang="zh-CN" sz="2400" dirty="0">
                <a:latin typeface="+mn-ea"/>
              </a:rPr>
              <a:t>A. </a:t>
            </a:r>
            <a:r>
              <a:rPr lang="zh-CN" altLang="zh-CN" sz="2400" dirty="0">
                <a:latin typeface="+mn-ea"/>
              </a:rPr>
              <a:t>改良主义政党对资本主义制度的改革</a:t>
            </a:r>
            <a:endParaRPr lang="en-US" altLang="zh-CN" sz="2400" dirty="0">
              <a:latin typeface="+mn-ea"/>
            </a:endParaRPr>
          </a:p>
          <a:p>
            <a:pPr>
              <a:lnSpc>
                <a:spcPct val="150000"/>
              </a:lnSpc>
              <a:buNone/>
            </a:pPr>
            <a:r>
              <a:rPr lang="en-US" altLang="zh-CN" sz="2400" dirty="0">
                <a:latin typeface="+mn-ea"/>
              </a:rPr>
              <a:t>B. </a:t>
            </a:r>
            <a:r>
              <a:rPr lang="zh-CN" altLang="zh-CN" sz="2400" dirty="0">
                <a:latin typeface="+mn-ea"/>
              </a:rPr>
              <a:t>工人阶级争取自身权利的斗争</a:t>
            </a:r>
            <a:endParaRPr lang="en-US" altLang="zh-CN" sz="2400" dirty="0">
              <a:latin typeface="+mn-ea"/>
            </a:endParaRPr>
          </a:p>
          <a:p>
            <a:pPr>
              <a:lnSpc>
                <a:spcPct val="150000"/>
              </a:lnSpc>
              <a:buNone/>
            </a:pPr>
            <a:r>
              <a:rPr lang="en-US" altLang="zh-CN" sz="2400" dirty="0">
                <a:latin typeface="+mn-ea"/>
              </a:rPr>
              <a:t>C. </a:t>
            </a:r>
            <a:r>
              <a:rPr lang="zh-CN" altLang="zh-CN" sz="2400" dirty="0">
                <a:latin typeface="+mn-ea"/>
              </a:rPr>
              <a:t>科学技术革命和生产力的发展</a:t>
            </a:r>
            <a:endParaRPr lang="en-US" altLang="zh-CN" sz="2400" dirty="0">
              <a:latin typeface="+mn-ea"/>
            </a:endParaRPr>
          </a:p>
          <a:p>
            <a:pPr>
              <a:lnSpc>
                <a:spcPct val="150000"/>
              </a:lnSpc>
              <a:buNone/>
            </a:pPr>
            <a:r>
              <a:rPr lang="en-US" altLang="zh-CN" sz="2400" dirty="0">
                <a:latin typeface="+mn-ea"/>
              </a:rPr>
              <a:t>D. </a:t>
            </a:r>
            <a:r>
              <a:rPr lang="zh-CN" altLang="zh-CN" sz="2400" dirty="0">
                <a:latin typeface="+mn-ea"/>
              </a:rPr>
              <a:t>社会主义制度的优越性对资本主义的影响</a:t>
            </a:r>
          </a:p>
        </p:txBody>
      </p:sp>
      <p:sp>
        <p:nvSpPr>
          <p:cNvPr id="4" name="矩形 3"/>
          <p:cNvSpPr/>
          <p:nvPr/>
        </p:nvSpPr>
        <p:spPr>
          <a:xfrm>
            <a:off x="1115616" y="3429000"/>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C</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229600" cy="4525963"/>
          </a:xfrm>
        </p:spPr>
        <p:txBody>
          <a:bodyPr vert="horz" lIns="91440" tIns="45720" rIns="91440" bIns="45720" rtlCol="0">
            <a:noAutofit/>
          </a:bodyPr>
          <a:lstStyle/>
          <a:p>
            <a:pPr>
              <a:lnSpc>
                <a:spcPct val="150000"/>
              </a:lnSpc>
              <a:buNone/>
            </a:pPr>
            <a:r>
              <a:rPr lang="zh-CN" altLang="zh-CN" sz="2400" dirty="0">
                <a:latin typeface="+mn-ea"/>
              </a:rPr>
              <a:t>1</a:t>
            </a:r>
            <a:r>
              <a:rPr lang="en-US" altLang="zh-CN" sz="2400" dirty="0">
                <a:latin typeface="+mn-ea"/>
              </a:rPr>
              <a:t>0</a:t>
            </a:r>
            <a:r>
              <a:rPr lang="zh-CN" altLang="zh-CN" sz="2400" dirty="0">
                <a:latin typeface="+mn-ea"/>
              </a:rPr>
              <a:t>、从历史发展的角度看，资本主义生产资料所有制是不断演进和变化的。当今资本主义社会居主导地位的资本所有制形式是（</a:t>
            </a:r>
            <a:r>
              <a:rPr lang="zh-CN" altLang="en-US" sz="2400" dirty="0">
                <a:latin typeface="+mn-ea"/>
              </a:rPr>
              <a:t>    </a:t>
            </a:r>
            <a:r>
              <a:rPr lang="zh-CN" altLang="zh-CN" sz="2400" dirty="0">
                <a:latin typeface="+mn-ea"/>
              </a:rPr>
              <a:t> ）。</a:t>
            </a:r>
          </a:p>
          <a:p>
            <a:pPr>
              <a:lnSpc>
                <a:spcPct val="150000"/>
              </a:lnSpc>
              <a:buNone/>
            </a:pPr>
            <a:r>
              <a:rPr lang="zh-CN" altLang="zh-CN" sz="2400" dirty="0">
                <a:latin typeface="+mn-ea"/>
              </a:rPr>
              <a:t>　　</a:t>
            </a:r>
            <a:r>
              <a:rPr lang="en-US" altLang="zh-CN" sz="2400" dirty="0">
                <a:latin typeface="+mn-ea"/>
              </a:rPr>
              <a:t>A</a:t>
            </a:r>
            <a:r>
              <a:rPr lang="zh-CN" altLang="zh-CN" sz="2400" dirty="0">
                <a:latin typeface="+mn-ea"/>
              </a:rPr>
              <a:t>．私人资本所有制</a:t>
            </a:r>
          </a:p>
          <a:p>
            <a:pPr>
              <a:lnSpc>
                <a:spcPct val="150000"/>
              </a:lnSpc>
              <a:buNone/>
            </a:pPr>
            <a:r>
              <a:rPr lang="zh-CN" altLang="zh-CN" sz="2400" dirty="0">
                <a:latin typeface="+mn-ea"/>
              </a:rPr>
              <a:t>　　</a:t>
            </a:r>
            <a:r>
              <a:rPr lang="en-US" altLang="zh-CN" sz="2400" dirty="0">
                <a:latin typeface="+mn-ea"/>
              </a:rPr>
              <a:t>B</a:t>
            </a:r>
            <a:r>
              <a:rPr lang="zh-CN" altLang="zh-CN" sz="2400" dirty="0">
                <a:latin typeface="+mn-ea"/>
              </a:rPr>
              <a:t>．法人资本所有制</a:t>
            </a:r>
          </a:p>
          <a:p>
            <a:pPr>
              <a:lnSpc>
                <a:spcPct val="150000"/>
              </a:lnSpc>
              <a:buNone/>
            </a:pPr>
            <a:r>
              <a:rPr lang="zh-CN" altLang="zh-CN" sz="2400" dirty="0">
                <a:latin typeface="+mn-ea"/>
              </a:rPr>
              <a:t>　　</a:t>
            </a:r>
            <a:r>
              <a:rPr lang="en-US" altLang="zh-CN" sz="2400" dirty="0">
                <a:latin typeface="+mn-ea"/>
              </a:rPr>
              <a:t>C</a:t>
            </a:r>
            <a:r>
              <a:rPr lang="zh-CN" altLang="zh-CN" sz="2400" dirty="0">
                <a:latin typeface="+mn-ea"/>
              </a:rPr>
              <a:t>．私人股份资本所有制</a:t>
            </a:r>
          </a:p>
          <a:p>
            <a:pPr>
              <a:lnSpc>
                <a:spcPct val="150000"/>
              </a:lnSpc>
              <a:buNone/>
            </a:pPr>
            <a:r>
              <a:rPr lang="zh-CN" altLang="zh-CN" sz="2400" dirty="0">
                <a:latin typeface="+mn-ea"/>
              </a:rPr>
              <a:t>　　</a:t>
            </a:r>
            <a:r>
              <a:rPr lang="en-US" altLang="zh-CN" sz="2400" dirty="0">
                <a:latin typeface="+mn-ea"/>
              </a:rPr>
              <a:t>D</a:t>
            </a:r>
            <a:r>
              <a:rPr lang="zh-CN" altLang="zh-CN" sz="2400" dirty="0">
                <a:latin typeface="+mn-ea"/>
              </a:rPr>
              <a:t>．垄断资本私人所有制</a:t>
            </a:r>
          </a:p>
        </p:txBody>
      </p:sp>
      <p:sp>
        <p:nvSpPr>
          <p:cNvPr id="4" name="矩形 3"/>
          <p:cNvSpPr/>
          <p:nvPr/>
        </p:nvSpPr>
        <p:spPr>
          <a:xfrm>
            <a:off x="2411760" y="2276872"/>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B</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229600" cy="4525963"/>
          </a:xfrm>
        </p:spPr>
        <p:txBody>
          <a:bodyPr vert="horz" lIns="91440" tIns="45720" rIns="91440" bIns="45720" rtlCol="0">
            <a:noAutofit/>
          </a:bodyPr>
          <a:lstStyle/>
          <a:p>
            <a:pPr>
              <a:lnSpc>
                <a:spcPct val="150000"/>
              </a:lnSpc>
              <a:buNone/>
            </a:pPr>
            <a:r>
              <a:rPr lang="en-US" altLang="zh-CN" sz="2400" dirty="0">
                <a:latin typeface="+mn-ea"/>
              </a:rPr>
              <a:t>1</a:t>
            </a:r>
            <a:r>
              <a:rPr lang="zh-CN" altLang="zh-CN" sz="2400" dirty="0">
                <a:latin typeface="+mn-ea"/>
              </a:rPr>
              <a:t>、在资本主义社会里，银行垄断资本和工业垄断资本密切地融合在一起，产生了一种新型的垄断资本，即金融资本。在金融资本形成的基础上，产生了金融寡头。金融寡头操作、控制社会的主要方式有（</a:t>
            </a:r>
            <a:r>
              <a:rPr lang="zh-CN" altLang="en-US" sz="2400" dirty="0">
                <a:latin typeface="+mn-ea"/>
              </a:rPr>
              <a:t>         ）</a:t>
            </a:r>
            <a:endParaRPr lang="zh-CN" altLang="zh-CN" sz="2400" dirty="0">
              <a:latin typeface="+mn-ea"/>
            </a:endParaRPr>
          </a:p>
          <a:p>
            <a:pPr>
              <a:lnSpc>
                <a:spcPct val="150000"/>
              </a:lnSpc>
              <a:buNone/>
            </a:pPr>
            <a:r>
              <a:rPr lang="en-US" altLang="zh-CN" sz="2400" dirty="0">
                <a:latin typeface="+mn-ea"/>
              </a:rPr>
              <a:t>A</a:t>
            </a:r>
            <a:r>
              <a:rPr lang="zh-CN" altLang="zh-CN" sz="2400" dirty="0">
                <a:latin typeface="+mn-ea"/>
              </a:rPr>
              <a:t>． 通过“参与制”实现其在经济领域中的统治</a:t>
            </a:r>
          </a:p>
          <a:p>
            <a:pPr>
              <a:lnSpc>
                <a:spcPct val="150000"/>
              </a:lnSpc>
              <a:buNone/>
            </a:pPr>
            <a:r>
              <a:rPr lang="en-US" altLang="zh-CN" sz="2400" dirty="0">
                <a:latin typeface="+mn-ea"/>
              </a:rPr>
              <a:t>B</a:t>
            </a:r>
            <a:r>
              <a:rPr lang="zh-CN" altLang="zh-CN" sz="2400" dirty="0">
                <a:latin typeface="+mn-ea"/>
              </a:rPr>
              <a:t>． 通过同政府的 “个人联合”实现其对国家机器的控制</a:t>
            </a:r>
          </a:p>
          <a:p>
            <a:pPr>
              <a:lnSpc>
                <a:spcPct val="150000"/>
              </a:lnSpc>
              <a:buNone/>
            </a:pPr>
            <a:r>
              <a:rPr lang="en-US" altLang="zh-CN" sz="2400" dirty="0">
                <a:latin typeface="+mn-ea"/>
              </a:rPr>
              <a:t>C</a:t>
            </a:r>
            <a:r>
              <a:rPr lang="zh-CN" altLang="zh-CN" sz="2400" dirty="0">
                <a:latin typeface="+mn-ea"/>
              </a:rPr>
              <a:t>． 通过政策咨询机构影响和左右内外政策</a:t>
            </a:r>
          </a:p>
          <a:p>
            <a:pPr>
              <a:lnSpc>
                <a:spcPct val="150000"/>
              </a:lnSpc>
              <a:buNone/>
            </a:pPr>
            <a:r>
              <a:rPr lang="en-US" altLang="zh-CN" sz="2400" dirty="0">
                <a:latin typeface="+mn-ea"/>
              </a:rPr>
              <a:t>D</a:t>
            </a:r>
            <a:r>
              <a:rPr lang="zh-CN" altLang="zh-CN" sz="2400" dirty="0">
                <a:latin typeface="+mn-ea"/>
              </a:rPr>
              <a:t>． 通过新闻媒体实现国民思想意识的一元化</a:t>
            </a:r>
          </a:p>
        </p:txBody>
      </p:sp>
      <p:sp>
        <p:nvSpPr>
          <p:cNvPr id="4" name="矩形 3"/>
          <p:cNvSpPr/>
          <p:nvPr/>
        </p:nvSpPr>
        <p:spPr>
          <a:xfrm>
            <a:off x="4860032" y="3068960"/>
            <a:ext cx="1512168" cy="584776"/>
          </a:xfrm>
          <a:prstGeom prst="rect">
            <a:avLst/>
          </a:prstGeom>
          <a:noFill/>
        </p:spPr>
        <p:txBody>
          <a:bodyPr wrap="square" lIns="91440" tIns="45720" rIns="91440" bIns="45720">
            <a:spAutoFit/>
          </a:bodyPr>
          <a:lstStyle/>
          <a:p>
            <a:r>
              <a:rPr lang="en-US" altLang="zh-CN" sz="32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ABCD</a:t>
            </a:r>
            <a:endParaRPr lang="zh-CN" altLang="en-US" sz="32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多选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vert="horz" lIns="91440" tIns="45720" rIns="91440" bIns="45720" rtlCol="0">
            <a:noAutofit/>
          </a:bodyPr>
          <a:lstStyle/>
          <a:p>
            <a:pPr>
              <a:lnSpc>
                <a:spcPct val="150000"/>
              </a:lnSpc>
              <a:buNone/>
            </a:pPr>
            <a:r>
              <a:rPr lang="zh-CN" altLang="zh-CN" sz="2400" dirty="0">
                <a:latin typeface="+mn-ea"/>
              </a:rPr>
              <a:t>　</a:t>
            </a:r>
            <a:r>
              <a:rPr lang="en-US" altLang="zh-CN" sz="2400" dirty="0">
                <a:latin typeface="+mn-ea"/>
              </a:rPr>
              <a:t>2</a:t>
            </a:r>
            <a:r>
              <a:rPr lang="zh-CN" altLang="zh-CN" sz="2400" dirty="0">
                <a:latin typeface="+mn-ea"/>
              </a:rPr>
              <a:t>、伴随着生产力发展，科技进步及阶级关系调整，当代资本主义社会的劳资关系和分配关系发生了很大变化。其中资本家及其代理人为缓和劳资关系所采取的激励制度有</a:t>
            </a:r>
            <a:r>
              <a:rPr lang="zh-CN" altLang="en-US" sz="2400" dirty="0">
                <a:latin typeface="+mn-ea"/>
              </a:rPr>
              <a:t>（       ）</a:t>
            </a:r>
            <a:endParaRPr lang="zh-CN" altLang="zh-CN" sz="2400" dirty="0">
              <a:latin typeface="+mn-ea"/>
            </a:endParaRPr>
          </a:p>
          <a:p>
            <a:pPr>
              <a:lnSpc>
                <a:spcPct val="150000"/>
              </a:lnSpc>
              <a:buNone/>
            </a:pPr>
            <a:r>
              <a:rPr lang="en-US" altLang="zh-CN" sz="2400" dirty="0">
                <a:latin typeface="+mn-ea"/>
              </a:rPr>
              <a:t>A.</a:t>
            </a:r>
            <a:r>
              <a:rPr lang="zh-CN" altLang="zh-CN" sz="2400" dirty="0">
                <a:latin typeface="+mn-ea"/>
              </a:rPr>
              <a:t>职工参与决策制度</a:t>
            </a:r>
          </a:p>
          <a:p>
            <a:pPr>
              <a:lnSpc>
                <a:spcPct val="150000"/>
              </a:lnSpc>
              <a:buNone/>
            </a:pPr>
            <a:r>
              <a:rPr lang="en-US" altLang="zh-CN" sz="2400" dirty="0">
                <a:latin typeface="+mn-ea"/>
              </a:rPr>
              <a:t>B.</a:t>
            </a:r>
            <a:r>
              <a:rPr lang="zh-CN" altLang="zh-CN" sz="2400" dirty="0">
                <a:latin typeface="+mn-ea"/>
              </a:rPr>
              <a:t>职工终身雇佣制度</a:t>
            </a:r>
          </a:p>
          <a:p>
            <a:pPr>
              <a:lnSpc>
                <a:spcPct val="150000"/>
              </a:lnSpc>
              <a:buNone/>
            </a:pPr>
            <a:r>
              <a:rPr lang="en-US" altLang="zh-CN" sz="2400" dirty="0">
                <a:latin typeface="+mn-ea"/>
              </a:rPr>
              <a:t>C.</a:t>
            </a:r>
            <a:r>
              <a:rPr lang="zh-CN" altLang="zh-CN" sz="2400" dirty="0">
                <a:latin typeface="+mn-ea"/>
              </a:rPr>
              <a:t>职工选举管理制度</a:t>
            </a:r>
          </a:p>
          <a:p>
            <a:pPr>
              <a:lnSpc>
                <a:spcPct val="150000"/>
              </a:lnSpc>
              <a:buNone/>
            </a:pPr>
            <a:r>
              <a:rPr lang="en-US" altLang="zh-CN" sz="2400" dirty="0">
                <a:latin typeface="+mn-ea"/>
              </a:rPr>
              <a:t>D.</a:t>
            </a:r>
            <a:r>
              <a:rPr lang="zh-CN" altLang="zh-CN" sz="2400" dirty="0">
                <a:latin typeface="+mn-ea"/>
              </a:rPr>
              <a:t>职工持股制度 </a:t>
            </a:r>
          </a:p>
        </p:txBody>
      </p:sp>
      <p:sp>
        <p:nvSpPr>
          <p:cNvPr id="4" name="矩形 3"/>
          <p:cNvSpPr/>
          <p:nvPr/>
        </p:nvSpPr>
        <p:spPr>
          <a:xfrm>
            <a:off x="1187624" y="3356992"/>
            <a:ext cx="1512168" cy="584776"/>
          </a:xfrm>
          <a:prstGeom prst="rect">
            <a:avLst/>
          </a:prstGeom>
          <a:noFill/>
        </p:spPr>
        <p:txBody>
          <a:bodyPr wrap="square" lIns="91440" tIns="45720" rIns="91440" bIns="45720">
            <a:spAutoFit/>
          </a:bodyPr>
          <a:lstStyle/>
          <a:p>
            <a:r>
              <a:rPr lang="en-US" altLang="zh-CN" sz="32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ABD</a:t>
            </a:r>
            <a:endParaRPr lang="zh-CN" altLang="en-US" sz="32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多选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24744"/>
            <a:ext cx="8229600" cy="4525963"/>
          </a:xfrm>
        </p:spPr>
        <p:txBody>
          <a:bodyPr vert="horz" lIns="91440" tIns="45720" rIns="91440" bIns="45720" rtlCol="0">
            <a:noAutofit/>
          </a:bodyPr>
          <a:lstStyle/>
          <a:p>
            <a:pPr>
              <a:lnSpc>
                <a:spcPct val="150000"/>
              </a:lnSpc>
              <a:buNone/>
            </a:pPr>
            <a:r>
              <a:rPr lang="en-US" altLang="zh-CN" sz="2400" dirty="0">
                <a:latin typeface="+mn-ea"/>
              </a:rPr>
              <a:t>3</a:t>
            </a:r>
            <a:r>
              <a:rPr lang="zh-CN" altLang="en-US" sz="2400" dirty="0">
                <a:latin typeface="+mn-ea"/>
              </a:rPr>
              <a:t>、第二次世界大战结束以来，随着国家垄断资本主义的形成和发展 ，资产阶级国家对经济进行的干预明显加强，从而使得资本主义社会的经济调剂机制发生了显著变化。与这种变化相适应，经济危机形态 也发生了很大变化，其主要表现是（    ）　　</a:t>
            </a:r>
            <a:endParaRPr lang="en-US" altLang="zh-CN" sz="2400" dirty="0">
              <a:latin typeface="+mn-ea"/>
            </a:endParaRPr>
          </a:p>
          <a:p>
            <a:pPr>
              <a:lnSpc>
                <a:spcPct val="150000"/>
              </a:lnSpc>
              <a:buNone/>
            </a:pPr>
            <a:r>
              <a:rPr lang="en-US" altLang="zh-CN" sz="2400" dirty="0">
                <a:latin typeface="+mn-ea"/>
              </a:rPr>
              <a:t>A</a:t>
            </a:r>
            <a:r>
              <a:rPr lang="zh-CN" altLang="en-US" sz="2400" dirty="0">
                <a:latin typeface="+mn-ea"/>
              </a:rPr>
              <a:t>、经济危机通常由国家间的贸易失衡直接引发</a:t>
            </a:r>
            <a:endParaRPr lang="en-US" altLang="zh-CN" sz="2400" dirty="0">
              <a:latin typeface="+mn-ea"/>
            </a:endParaRPr>
          </a:p>
          <a:p>
            <a:pPr>
              <a:lnSpc>
                <a:spcPct val="150000"/>
              </a:lnSpc>
              <a:buNone/>
            </a:pPr>
            <a:r>
              <a:rPr lang="en-US" altLang="zh-CN" sz="2400" dirty="0">
                <a:latin typeface="+mn-ea"/>
              </a:rPr>
              <a:t>B</a:t>
            </a:r>
            <a:r>
              <a:rPr lang="zh-CN" altLang="en-US" sz="2400" dirty="0">
                <a:latin typeface="+mn-ea"/>
              </a:rPr>
              <a:t>、经济危机各阶段的交替过程已不十分明显</a:t>
            </a:r>
            <a:endParaRPr lang="en-US" altLang="zh-CN" sz="2400" dirty="0">
              <a:latin typeface="+mn-ea"/>
            </a:endParaRPr>
          </a:p>
          <a:p>
            <a:pPr>
              <a:lnSpc>
                <a:spcPct val="150000"/>
              </a:lnSpc>
              <a:buNone/>
            </a:pPr>
            <a:r>
              <a:rPr lang="en-US" altLang="zh-CN" sz="2400" dirty="0">
                <a:latin typeface="+mn-ea"/>
              </a:rPr>
              <a:t>C</a:t>
            </a:r>
            <a:r>
              <a:rPr lang="zh-CN" altLang="en-US" sz="2400" dirty="0">
                <a:latin typeface="+mn-ea"/>
              </a:rPr>
              <a:t>、经济危机更多的表现为金融危机的频繁发生</a:t>
            </a:r>
            <a:endParaRPr lang="en-US" altLang="zh-CN" sz="2400" dirty="0">
              <a:latin typeface="+mn-ea"/>
            </a:endParaRPr>
          </a:p>
          <a:p>
            <a:pPr>
              <a:lnSpc>
                <a:spcPct val="150000"/>
              </a:lnSpc>
              <a:buNone/>
            </a:pPr>
            <a:r>
              <a:rPr lang="en-US" altLang="zh-CN" sz="2400" dirty="0">
                <a:latin typeface="+mn-ea"/>
              </a:rPr>
              <a:t>D</a:t>
            </a:r>
            <a:r>
              <a:rPr lang="zh-CN" altLang="en-US" sz="2400" dirty="0">
                <a:latin typeface="+mn-ea"/>
              </a:rPr>
              <a:t>、经济危机的破坏作用只局限于发达资本主义国家</a:t>
            </a:r>
          </a:p>
        </p:txBody>
      </p:sp>
      <p:sp>
        <p:nvSpPr>
          <p:cNvPr id="4" name="矩形 3"/>
          <p:cNvSpPr/>
          <p:nvPr/>
        </p:nvSpPr>
        <p:spPr>
          <a:xfrm>
            <a:off x="2843808" y="3356992"/>
            <a:ext cx="1512168" cy="584776"/>
          </a:xfrm>
          <a:prstGeom prst="rect">
            <a:avLst/>
          </a:prstGeom>
          <a:noFill/>
        </p:spPr>
        <p:txBody>
          <a:bodyPr wrap="square" lIns="91440" tIns="45720" rIns="91440" bIns="45720">
            <a:spAutoFit/>
          </a:bodyPr>
          <a:lstStyle/>
          <a:p>
            <a:r>
              <a:rPr lang="en-US" altLang="zh-CN" sz="32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BC</a:t>
            </a:r>
            <a:endParaRPr lang="zh-CN" altLang="en-US" sz="32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多选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a:lnSpc>
                <a:spcPct val="150000"/>
              </a:lnSpc>
              <a:buNone/>
            </a:pPr>
            <a:r>
              <a:rPr lang="zh-CN" altLang="en-US" dirty="0"/>
              <a:t>    </a:t>
            </a:r>
            <a:r>
              <a:rPr lang="en-US" altLang="zh-CN" dirty="0"/>
              <a:t>1.</a:t>
            </a:r>
            <a:r>
              <a:rPr lang="zh-CN" altLang="en-US" dirty="0">
                <a:solidFill>
                  <a:srgbClr val="000000"/>
                </a:solidFill>
                <a:latin typeface="宋体" panose="02010600030101010101" pitchFamily="2" charset="-122"/>
                <a:cs typeface="宋体" panose="02010600030101010101" pitchFamily="2" charset="-122"/>
              </a:rPr>
              <a:t>垄断价格是垄断资本家凭借垄断地位制定的，因而否定了价值规律。</a:t>
            </a:r>
            <a:endParaRPr lang="en-US" altLang="zh-CN" dirty="0"/>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5364088" y="2634590"/>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229600" cy="4525963"/>
          </a:xfrm>
        </p:spPr>
        <p:txBody>
          <a:bodyPr vert="horz" lIns="91440" tIns="45720" rIns="91440" bIns="45720" rtlCol="0">
            <a:noAutofit/>
          </a:bodyPr>
          <a:lstStyle/>
          <a:p>
            <a:pPr>
              <a:lnSpc>
                <a:spcPct val="150000"/>
              </a:lnSpc>
              <a:buNone/>
            </a:pPr>
            <a:r>
              <a:rPr lang="en-US" altLang="zh-CN" sz="2400" dirty="0">
                <a:latin typeface="+mn-ea"/>
              </a:rPr>
              <a:t>4</a:t>
            </a:r>
            <a:r>
              <a:rPr lang="zh-CN" altLang="zh-CN" sz="2400" dirty="0">
                <a:latin typeface="+mn-ea"/>
              </a:rPr>
              <a:t>、国家垄断资本主义是国家政权和私人垄断资本融合在一起的垄断资本主义。第二次世界大战结束以来，在国家垄断资本主义获得充分发展的同时，资本主义国家通过宏观调解和微观规制对生产、流通、分配和消费各个环节的干预也更加深入。其中，微观规制的类型主要有</a:t>
            </a:r>
            <a:r>
              <a:rPr lang="zh-CN" altLang="en-US" sz="2400" dirty="0">
                <a:latin typeface="+mn-ea"/>
              </a:rPr>
              <a:t>（     ）  </a:t>
            </a:r>
            <a:endParaRPr lang="zh-CN" altLang="zh-CN" sz="2400" dirty="0">
              <a:latin typeface="+mn-ea"/>
            </a:endParaRPr>
          </a:p>
          <a:p>
            <a:pPr>
              <a:lnSpc>
                <a:spcPct val="150000"/>
              </a:lnSpc>
              <a:buNone/>
            </a:pPr>
            <a:r>
              <a:rPr lang="en-US" altLang="zh-CN" sz="2400" dirty="0">
                <a:latin typeface="+mn-ea"/>
              </a:rPr>
              <a:t>A.</a:t>
            </a:r>
            <a:r>
              <a:rPr lang="zh-CN" altLang="zh-CN" sz="2400" dirty="0">
                <a:latin typeface="+mn-ea"/>
              </a:rPr>
              <a:t>公众生活规制</a:t>
            </a:r>
            <a:r>
              <a:rPr lang="en-US" altLang="zh-CN" sz="2400" dirty="0">
                <a:latin typeface="+mn-ea"/>
              </a:rPr>
              <a:t> </a:t>
            </a:r>
          </a:p>
          <a:p>
            <a:pPr>
              <a:lnSpc>
                <a:spcPct val="150000"/>
              </a:lnSpc>
              <a:buNone/>
            </a:pPr>
            <a:r>
              <a:rPr lang="en-US" altLang="zh-CN" sz="2400" dirty="0">
                <a:latin typeface="+mn-ea"/>
              </a:rPr>
              <a:t>B.</a:t>
            </a:r>
            <a:r>
              <a:rPr lang="zh-CN" altLang="zh-CN" sz="2400" dirty="0">
                <a:latin typeface="+mn-ea"/>
              </a:rPr>
              <a:t>公共事业规制</a:t>
            </a:r>
            <a:r>
              <a:rPr lang="en-US" altLang="zh-CN" sz="2400" dirty="0">
                <a:latin typeface="+mn-ea"/>
              </a:rPr>
              <a:t> </a:t>
            </a:r>
          </a:p>
          <a:p>
            <a:pPr>
              <a:lnSpc>
                <a:spcPct val="150000"/>
              </a:lnSpc>
              <a:buNone/>
            </a:pPr>
            <a:r>
              <a:rPr lang="en-US" altLang="zh-CN" sz="2400" dirty="0">
                <a:latin typeface="+mn-ea"/>
              </a:rPr>
              <a:t>C.</a:t>
            </a:r>
            <a:r>
              <a:rPr lang="zh-CN" altLang="zh-CN" sz="2400" dirty="0">
                <a:latin typeface="+mn-ea"/>
              </a:rPr>
              <a:t>社会经济规制</a:t>
            </a:r>
            <a:r>
              <a:rPr lang="en-US" altLang="zh-CN" sz="2400" dirty="0">
                <a:latin typeface="+mn-ea"/>
              </a:rPr>
              <a:t> </a:t>
            </a:r>
          </a:p>
          <a:p>
            <a:pPr>
              <a:lnSpc>
                <a:spcPct val="150000"/>
              </a:lnSpc>
              <a:buNone/>
            </a:pPr>
            <a:r>
              <a:rPr lang="en-US" altLang="zh-CN" sz="2400" dirty="0">
                <a:latin typeface="+mn-ea"/>
              </a:rPr>
              <a:t>D.</a:t>
            </a:r>
            <a:r>
              <a:rPr lang="zh-CN" altLang="zh-CN" sz="2400" dirty="0">
                <a:latin typeface="+mn-ea"/>
              </a:rPr>
              <a:t>反托拉斯法</a:t>
            </a:r>
          </a:p>
        </p:txBody>
      </p:sp>
      <p:sp>
        <p:nvSpPr>
          <p:cNvPr id="4" name="矩形 3"/>
          <p:cNvSpPr/>
          <p:nvPr/>
        </p:nvSpPr>
        <p:spPr>
          <a:xfrm>
            <a:off x="7020272" y="3429000"/>
            <a:ext cx="1512168" cy="584776"/>
          </a:xfrm>
          <a:prstGeom prst="rect">
            <a:avLst/>
          </a:prstGeom>
          <a:noFill/>
        </p:spPr>
        <p:txBody>
          <a:bodyPr wrap="square" lIns="91440" tIns="45720" rIns="91440" bIns="45720">
            <a:spAutoFit/>
          </a:bodyPr>
          <a:lstStyle/>
          <a:p>
            <a:r>
              <a:rPr lang="en-US" altLang="zh-CN" sz="32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BCD</a:t>
            </a:r>
            <a:endParaRPr lang="zh-CN" altLang="en-US" sz="32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多选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fontScale="92500"/>
          </a:bodyPr>
          <a:lstStyle/>
          <a:p>
            <a:pPr>
              <a:lnSpc>
                <a:spcPct val="150000"/>
              </a:lnSpc>
              <a:buNone/>
            </a:pPr>
            <a:r>
              <a:rPr lang="zh-CN" altLang="en-US" dirty="0"/>
              <a:t>    </a:t>
            </a:r>
            <a:r>
              <a:rPr lang="en-US" altLang="zh-CN" dirty="0"/>
              <a:t>2.</a:t>
            </a:r>
            <a:r>
              <a:rPr lang="zh-CN" altLang="en-US" dirty="0">
                <a:solidFill>
                  <a:srgbClr val="000000"/>
                </a:solidFill>
                <a:latin typeface="宋体" panose="02010600030101010101" pitchFamily="2" charset="-122"/>
                <a:cs typeface="宋体" panose="02010600030101010101" pitchFamily="2" charset="-122"/>
              </a:rPr>
              <a:t>发达资本主义国家资本进一步社会化，股份公司普遍建立、股权极大分散，私人资本转化为社会资本，这就意味着资本主义私有制会发生本质变化。</a:t>
            </a:r>
            <a:endParaRPr lang="en-US" altLang="zh-CN" dirty="0"/>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7395061" y="3855369"/>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a:lnSpc>
                <a:spcPct val="150000"/>
              </a:lnSpc>
              <a:buNone/>
            </a:pPr>
            <a:r>
              <a:rPr lang="zh-CN" altLang="en-US" dirty="0"/>
              <a:t>    </a:t>
            </a:r>
            <a:r>
              <a:rPr lang="en-US" altLang="zh-CN" dirty="0"/>
              <a:t>3.</a:t>
            </a:r>
            <a:r>
              <a:rPr lang="zh-CN" altLang="en-US" dirty="0">
                <a:solidFill>
                  <a:srgbClr val="000000"/>
                </a:solidFill>
                <a:latin typeface="宋体" panose="02010600030101010101" pitchFamily="2" charset="-122"/>
                <a:cs typeface="宋体" panose="02010600030101010101" pitchFamily="2" charset="-122"/>
              </a:rPr>
              <a:t>垄断利润来源于垄断价格。</a:t>
            </a:r>
            <a:endParaRPr lang="en-US" altLang="zh-CN" dirty="0"/>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5796136" y="1772816"/>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a:lnSpc>
                <a:spcPct val="150000"/>
              </a:lnSpc>
              <a:buNone/>
            </a:pPr>
            <a:r>
              <a:rPr lang="zh-CN" altLang="en-US" dirty="0"/>
              <a:t>    </a:t>
            </a:r>
            <a:r>
              <a:rPr lang="en-US" altLang="zh-CN" dirty="0"/>
              <a:t>4.</a:t>
            </a:r>
            <a:r>
              <a:rPr lang="zh-CN" altLang="en-US" dirty="0">
                <a:solidFill>
                  <a:srgbClr val="000000"/>
                </a:solidFill>
                <a:latin typeface="宋体" panose="02010600030101010101" pitchFamily="2" charset="-122"/>
                <a:cs typeface="宋体" panose="02010600030101010101" pitchFamily="2" charset="-122"/>
              </a:rPr>
              <a:t>国家垄断资本主义的出现改变了垄断资本主义的性质。</a:t>
            </a:r>
            <a:endParaRPr lang="en-US" altLang="zh-CN" dirty="0"/>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3995936" y="2780928"/>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600201"/>
            <a:ext cx="8929750" cy="2328866"/>
          </a:xfrm>
        </p:spPr>
        <p:txBody>
          <a:bodyPr>
            <a:normAutofit/>
          </a:bodyPr>
          <a:lstStyle/>
          <a:p>
            <a:pPr>
              <a:lnSpc>
                <a:spcPct val="150000"/>
              </a:lnSpc>
              <a:buNone/>
            </a:pPr>
            <a:r>
              <a:rPr lang="zh-CN" altLang="en-US" dirty="0"/>
              <a:t>    </a:t>
            </a:r>
            <a:r>
              <a:rPr lang="en-US" altLang="zh-CN" dirty="0"/>
              <a:t>5.</a:t>
            </a:r>
            <a:r>
              <a:rPr lang="zh-CN" altLang="en-US" dirty="0">
                <a:solidFill>
                  <a:srgbClr val="000000"/>
                </a:solidFill>
                <a:latin typeface="宋体" panose="02010600030101010101" pitchFamily="2" charset="-122"/>
                <a:cs typeface="宋体" panose="02010600030101010101" pitchFamily="2" charset="-122"/>
              </a:rPr>
              <a:t>垄断资本主义产生的根源是资本主义的基本矛盾。</a:t>
            </a:r>
            <a:endParaRPr lang="en-US" altLang="zh-CN" dirty="0"/>
          </a:p>
        </p:txBody>
      </p:sp>
      <p:sp>
        <p:nvSpPr>
          <p:cNvPr id="6" name="矩形 5"/>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判断</a:t>
            </a:r>
            <a:endParaRPr lang="zh-CN" altLang="en-US" sz="4000" dirty="0">
              <a:solidFill>
                <a:schemeClr val="tx2">
                  <a:lumMod val="60000"/>
                  <a:lumOff val="40000"/>
                </a:schemeClr>
              </a:solidFill>
            </a:endParaRPr>
          </a:p>
        </p:txBody>
      </p:sp>
      <p:sp>
        <p:nvSpPr>
          <p:cNvPr id="4" name="矩形 3"/>
          <p:cNvSpPr/>
          <p:nvPr/>
        </p:nvSpPr>
        <p:spPr>
          <a:xfrm>
            <a:off x="1714480" y="4286256"/>
            <a:ext cx="5559214" cy="923330"/>
          </a:xfrm>
          <a:prstGeom prst="rect">
            <a:avLst/>
          </a:prstGeom>
          <a:noFill/>
        </p:spPr>
        <p:txBody>
          <a:bodyPr wrap="none" lIns="91440" tIns="45720" rIns="91440" bIns="45720">
            <a:spAutoFit/>
          </a:bodyPr>
          <a:lstStyle/>
          <a:p>
            <a:pPr algn="ct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Right   or   Wrong</a:t>
            </a:r>
            <a:endParaRPr lang="zh-CN" altLang="en-US" sz="5400" b="1" cap="none" spc="0"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2987824" y="2634590"/>
            <a:ext cx="1285884" cy="861774"/>
          </a:xfrm>
          <a:prstGeom prst="rect">
            <a:avLst/>
          </a:prstGeom>
          <a:noFill/>
        </p:spPr>
        <p:txBody>
          <a:bodyPr wrap="square" rtlCol="0">
            <a:spAutoFit/>
          </a:bodyPr>
          <a:lstStyle/>
          <a:p>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1285860"/>
            <a:ext cx="8786874" cy="3367076"/>
          </a:xfrm>
          <a:prstGeom prst="rect">
            <a:avLst/>
          </a:prstGeom>
          <a:noFill/>
        </p:spPr>
        <p:txBody>
          <a:bodyPr wrap="square" rtlCol="0">
            <a:spAutoFit/>
          </a:bodyPr>
          <a:lstStyle/>
          <a:p>
            <a:pPr marL="342900" indent="-342900">
              <a:lnSpc>
                <a:spcPct val="140000"/>
              </a:lnSpc>
              <a:spcBef>
                <a:spcPct val="20000"/>
              </a:spcBef>
            </a:pPr>
            <a:r>
              <a:rPr lang="en-US" altLang="zh-CN" sz="3200" dirty="0"/>
              <a:t>1.</a:t>
            </a:r>
            <a:r>
              <a:rPr lang="zh-CN" altLang="en-US" sz="2800" dirty="0">
                <a:solidFill>
                  <a:srgbClr val="000000"/>
                </a:solidFill>
                <a:latin typeface="宋体" panose="02010600030101010101" pitchFamily="2" charset="-122"/>
                <a:cs typeface="宋体" panose="02010600030101010101" pitchFamily="2" charset="-122"/>
              </a:rPr>
              <a:t>资本主义发展经历的两个阶段是</a:t>
            </a:r>
            <a:r>
              <a:rPr lang="zh-CN" altLang="en-US" sz="2700" dirty="0">
                <a:solidFill>
                  <a:srgbClr val="000000"/>
                </a:solidFill>
                <a:latin typeface="宋体" panose="02010600030101010101" pitchFamily="2" charset="-122"/>
                <a:cs typeface="宋体" panose="02010600030101010101" pitchFamily="2" charset="-122"/>
              </a:rPr>
              <a:t>（ ）</a:t>
            </a:r>
            <a:endParaRPr lang="en-US" altLang="zh-CN" sz="2700" dirty="0">
              <a:solidFill>
                <a:srgbClr val="000000"/>
              </a:solidFill>
              <a:latin typeface="宋体" panose="02010600030101010101" pitchFamily="2" charset="-122"/>
              <a:cs typeface="宋体" panose="02010600030101010101" pitchFamily="2" charset="-122"/>
            </a:endParaRPr>
          </a:p>
          <a:p>
            <a:pPr>
              <a:lnSpc>
                <a:spcPct val="150000"/>
              </a:lnSpc>
            </a:pPr>
            <a:r>
              <a:rPr lang="en-US" altLang="zh-CN" sz="2800" dirty="0">
                <a:solidFill>
                  <a:srgbClr val="000000"/>
                </a:solidFill>
                <a:latin typeface="宋体" panose="02010600030101010101" pitchFamily="2" charset="-122"/>
                <a:cs typeface="宋体" panose="02010600030101010101" pitchFamily="2" charset="-122"/>
              </a:rPr>
              <a:t>A</a:t>
            </a:r>
            <a:r>
              <a:rPr lang="zh-CN" altLang="en-US" sz="2800" dirty="0">
                <a:solidFill>
                  <a:srgbClr val="000000"/>
                </a:solidFill>
                <a:latin typeface="宋体" panose="02010600030101010101" pitchFamily="2" charset="-122"/>
                <a:cs typeface="宋体" panose="02010600030101010101" pitchFamily="2" charset="-122"/>
              </a:rPr>
              <a:t>原始资本主义和发达资本主义</a:t>
            </a:r>
            <a:endParaRPr lang="en-US" altLang="zh-CN" sz="2800" dirty="0">
              <a:solidFill>
                <a:srgbClr val="000000"/>
              </a:solidFill>
              <a:latin typeface="宋体" panose="02010600030101010101" pitchFamily="2" charset="-122"/>
              <a:cs typeface="宋体" panose="02010600030101010101" pitchFamily="2" charset="-122"/>
            </a:endParaRPr>
          </a:p>
          <a:p>
            <a:pPr>
              <a:lnSpc>
                <a:spcPct val="150000"/>
              </a:lnSpc>
            </a:pPr>
            <a:r>
              <a:rPr lang="en-US" altLang="zh-CN" sz="2800" dirty="0">
                <a:solidFill>
                  <a:srgbClr val="000000"/>
                </a:solidFill>
                <a:latin typeface="宋体" panose="02010600030101010101" pitchFamily="2" charset="-122"/>
                <a:cs typeface="宋体" panose="02010600030101010101" pitchFamily="2" charset="-122"/>
              </a:rPr>
              <a:t>B</a:t>
            </a:r>
            <a:r>
              <a:rPr lang="zh-CN" altLang="en-US" sz="2800" dirty="0">
                <a:solidFill>
                  <a:srgbClr val="000000"/>
                </a:solidFill>
                <a:latin typeface="宋体" panose="02010600030101010101" pitchFamily="2" charset="-122"/>
                <a:cs typeface="宋体" panose="02010600030101010101" pitchFamily="2" charset="-122"/>
              </a:rPr>
              <a:t>自由竞争的资本主义和垄断资本主义</a:t>
            </a:r>
            <a:endParaRPr lang="en-US" altLang="zh-CN" sz="2800" dirty="0">
              <a:solidFill>
                <a:srgbClr val="000000"/>
              </a:solidFill>
              <a:latin typeface="宋体" panose="02010600030101010101" pitchFamily="2" charset="-122"/>
              <a:cs typeface="宋体" panose="02010600030101010101" pitchFamily="2" charset="-122"/>
            </a:endParaRPr>
          </a:p>
          <a:p>
            <a:pPr>
              <a:lnSpc>
                <a:spcPct val="150000"/>
              </a:lnSpc>
            </a:pPr>
            <a:r>
              <a:rPr lang="en-US" altLang="zh-CN" sz="2800" dirty="0">
                <a:solidFill>
                  <a:srgbClr val="000000"/>
                </a:solidFill>
                <a:latin typeface="宋体" panose="02010600030101010101" pitchFamily="2" charset="-122"/>
                <a:cs typeface="宋体" panose="02010600030101010101" pitchFamily="2" charset="-122"/>
              </a:rPr>
              <a:t>C</a:t>
            </a:r>
            <a:r>
              <a:rPr lang="zh-CN" altLang="en-US" sz="2800" dirty="0">
                <a:solidFill>
                  <a:srgbClr val="000000"/>
                </a:solidFill>
                <a:latin typeface="宋体" panose="02010600030101010101" pitchFamily="2" charset="-122"/>
                <a:cs typeface="宋体" panose="02010600030101010101" pitchFamily="2" charset="-122"/>
              </a:rPr>
              <a:t>近代资本主义和现代资本主义</a:t>
            </a:r>
            <a:endParaRPr lang="en-US" altLang="zh-CN" sz="2800" dirty="0">
              <a:solidFill>
                <a:srgbClr val="000000"/>
              </a:solidFill>
              <a:latin typeface="宋体" panose="02010600030101010101" pitchFamily="2" charset="-122"/>
              <a:cs typeface="宋体" panose="02010600030101010101" pitchFamily="2" charset="-122"/>
            </a:endParaRPr>
          </a:p>
          <a:p>
            <a:pPr>
              <a:lnSpc>
                <a:spcPct val="150000"/>
              </a:lnSpc>
            </a:pPr>
            <a:r>
              <a:rPr lang="en-US" altLang="zh-CN" sz="2800" dirty="0">
                <a:solidFill>
                  <a:srgbClr val="000000"/>
                </a:solidFill>
                <a:latin typeface="宋体" panose="02010600030101010101" pitchFamily="2" charset="-122"/>
                <a:cs typeface="宋体" panose="02010600030101010101" pitchFamily="2" charset="-122"/>
              </a:rPr>
              <a:t>D</a:t>
            </a:r>
            <a:r>
              <a:rPr lang="zh-CN" altLang="en-US" sz="2800" dirty="0">
                <a:solidFill>
                  <a:srgbClr val="000000"/>
                </a:solidFill>
                <a:latin typeface="宋体" panose="02010600030101010101" pitchFamily="2" charset="-122"/>
                <a:cs typeface="宋体" panose="02010600030101010101" pitchFamily="2" charset="-122"/>
              </a:rPr>
              <a:t>地区资本主义和全球资本主义</a:t>
            </a:r>
            <a:endParaRPr lang="zh-CN" altLang="en-US" sz="2800" dirty="0"/>
          </a:p>
        </p:txBody>
      </p:sp>
      <p:sp>
        <p:nvSpPr>
          <p:cNvPr id="7" name="矩形 6"/>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
        <p:nvSpPr>
          <p:cNvPr id="5" name="矩形 4"/>
          <p:cNvSpPr/>
          <p:nvPr/>
        </p:nvSpPr>
        <p:spPr>
          <a:xfrm>
            <a:off x="5709020" y="1311713"/>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B</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fontScale="85000" lnSpcReduction="10000"/>
          </a:bodyPr>
          <a:lstStyle/>
          <a:p>
            <a:pPr>
              <a:lnSpc>
                <a:spcPct val="150000"/>
              </a:lnSpc>
              <a:buNone/>
            </a:pPr>
            <a:r>
              <a:rPr lang="en-US" altLang="zh-CN" dirty="0">
                <a:latin typeface="+mn-ea"/>
              </a:rPr>
              <a:t>2.</a:t>
            </a:r>
            <a:r>
              <a:rPr lang="zh-CN" altLang="en-US" dirty="0">
                <a:solidFill>
                  <a:srgbClr val="000000"/>
                </a:solidFill>
                <a:latin typeface="宋体" panose="02010600030101010101" pitchFamily="2" charset="-122"/>
                <a:cs typeface="宋体" panose="02010600030101010101" pitchFamily="2" charset="-122"/>
              </a:rPr>
              <a:t>国家垄断资本主义的产生和发展，从根本上说是（  ）</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A </a:t>
            </a:r>
            <a:r>
              <a:rPr lang="zh-CN" altLang="en-US" dirty="0">
                <a:solidFill>
                  <a:srgbClr val="000000"/>
                </a:solidFill>
                <a:latin typeface="宋体" panose="02010600030101010101" pitchFamily="2" charset="-122"/>
                <a:cs typeface="宋体" panose="02010600030101010101" pitchFamily="2" charset="-122"/>
              </a:rPr>
              <a:t>国内市场竞争的结果</a:t>
            </a:r>
            <a:r>
              <a:rPr lang="en-US" altLang="zh-CN" dirty="0">
                <a:solidFill>
                  <a:srgbClr val="000000"/>
                </a:solidFill>
                <a:latin typeface="宋体" panose="02010600030101010101" pitchFamily="2" charset="-122"/>
                <a:cs typeface="宋体" panose="02010600030101010101" pitchFamily="2" charset="-122"/>
              </a:rPr>
              <a:t>|</a:t>
            </a: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B</a:t>
            </a:r>
            <a:r>
              <a:rPr lang="zh-CN" altLang="en-US" dirty="0">
                <a:solidFill>
                  <a:srgbClr val="000000"/>
                </a:solidFill>
                <a:latin typeface="宋体" panose="02010600030101010101" pitchFamily="2" charset="-122"/>
                <a:cs typeface="宋体" panose="02010600030101010101" pitchFamily="2" charset="-122"/>
              </a:rPr>
              <a:t>国际竞争激烈化的结果</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C </a:t>
            </a:r>
            <a:r>
              <a:rPr lang="zh-CN" altLang="en-US" dirty="0">
                <a:solidFill>
                  <a:srgbClr val="000000"/>
                </a:solidFill>
                <a:latin typeface="宋体" panose="02010600030101010101" pitchFamily="2" charset="-122"/>
                <a:cs typeface="宋体" panose="02010600030101010101" pitchFamily="2" charset="-122"/>
              </a:rPr>
              <a:t>垄断统治加强的结果</a:t>
            </a:r>
            <a:r>
              <a:rPr lang="en-US" altLang="zh-CN" dirty="0">
                <a:solidFill>
                  <a:srgbClr val="000000"/>
                </a:solidFill>
                <a:latin typeface="宋体" panose="02010600030101010101" pitchFamily="2" charset="-122"/>
                <a:cs typeface="宋体" panose="02010600030101010101" pitchFamily="2" charset="-122"/>
              </a:rPr>
              <a:t>|</a:t>
            </a: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D </a:t>
            </a:r>
            <a:r>
              <a:rPr lang="zh-CN" altLang="en-US" dirty="0">
                <a:solidFill>
                  <a:srgbClr val="000000"/>
                </a:solidFill>
                <a:latin typeface="宋体" panose="02010600030101010101" pitchFamily="2" charset="-122"/>
                <a:cs typeface="宋体" panose="02010600030101010101" pitchFamily="2" charset="-122"/>
              </a:rPr>
              <a:t>生产社会化和资本主义私人占有制之间矛盾发展的结果</a:t>
            </a:r>
            <a:endParaRPr lang="zh-CN" altLang="en-US" dirty="0"/>
          </a:p>
        </p:txBody>
      </p:sp>
      <p:sp>
        <p:nvSpPr>
          <p:cNvPr id="4" name="矩形 3"/>
          <p:cNvSpPr/>
          <p:nvPr/>
        </p:nvSpPr>
        <p:spPr>
          <a:xfrm>
            <a:off x="1076146" y="2313330"/>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D</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628800"/>
            <a:ext cx="8229600" cy="4525963"/>
          </a:xfrm>
        </p:spPr>
        <p:txBody>
          <a:bodyPr>
            <a:normAutofit fontScale="92500"/>
          </a:bodyPr>
          <a:lstStyle/>
          <a:p>
            <a:pPr>
              <a:lnSpc>
                <a:spcPct val="150000"/>
              </a:lnSpc>
              <a:buNone/>
            </a:pPr>
            <a:r>
              <a:rPr lang="en-US" altLang="zh-CN" dirty="0">
                <a:latin typeface="+mn-ea"/>
              </a:rPr>
              <a:t>3.</a:t>
            </a:r>
            <a:r>
              <a:rPr lang="zh-CN" altLang="en-US" dirty="0">
                <a:solidFill>
                  <a:srgbClr val="000000"/>
                </a:solidFill>
                <a:latin typeface="宋体" panose="02010600030101010101" pitchFamily="2" charset="-122"/>
                <a:cs typeface="宋体" panose="02010600030101010101" pitchFamily="2" charset="-122"/>
              </a:rPr>
              <a:t>在垄断资本主义阶段占统治地位的资本是（  ）</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A </a:t>
            </a:r>
            <a:r>
              <a:rPr lang="zh-CN" altLang="en-US" dirty="0">
                <a:solidFill>
                  <a:srgbClr val="000000"/>
                </a:solidFill>
                <a:latin typeface="宋体" panose="02010600030101010101" pitchFamily="2" charset="-122"/>
                <a:cs typeface="宋体" panose="02010600030101010101" pitchFamily="2" charset="-122"/>
              </a:rPr>
              <a:t>工业资本</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B </a:t>
            </a:r>
            <a:r>
              <a:rPr lang="zh-CN" altLang="en-US" dirty="0">
                <a:solidFill>
                  <a:srgbClr val="000000"/>
                </a:solidFill>
                <a:latin typeface="宋体" panose="02010600030101010101" pitchFamily="2" charset="-122"/>
                <a:cs typeface="宋体" panose="02010600030101010101" pitchFamily="2" charset="-122"/>
              </a:rPr>
              <a:t>农业资本</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C </a:t>
            </a:r>
            <a:r>
              <a:rPr lang="zh-CN" altLang="en-US" dirty="0">
                <a:solidFill>
                  <a:srgbClr val="000000"/>
                </a:solidFill>
                <a:latin typeface="宋体" panose="02010600030101010101" pitchFamily="2" charset="-122"/>
                <a:cs typeface="宋体" panose="02010600030101010101" pitchFamily="2" charset="-122"/>
              </a:rPr>
              <a:t>银行资本</a:t>
            </a:r>
            <a:endParaRPr lang="en-US" altLang="zh-CN" dirty="0">
              <a:solidFill>
                <a:srgbClr val="000000"/>
              </a:solidFill>
              <a:latin typeface="宋体" panose="02010600030101010101" pitchFamily="2" charset="-122"/>
              <a:cs typeface="宋体" panose="02010600030101010101" pitchFamily="2" charset="-122"/>
            </a:endParaRPr>
          </a:p>
          <a:p>
            <a:pPr>
              <a:lnSpc>
                <a:spcPct val="150000"/>
              </a:lnSpc>
              <a:buNone/>
            </a:pPr>
            <a:r>
              <a:rPr lang="en-US" altLang="zh-CN" dirty="0">
                <a:solidFill>
                  <a:srgbClr val="000000"/>
                </a:solidFill>
                <a:latin typeface="宋体" panose="02010600030101010101" pitchFamily="2" charset="-122"/>
                <a:cs typeface="宋体" panose="02010600030101010101" pitchFamily="2" charset="-122"/>
              </a:rPr>
              <a:t>D </a:t>
            </a:r>
            <a:r>
              <a:rPr lang="zh-CN" altLang="en-US" dirty="0">
                <a:solidFill>
                  <a:srgbClr val="000000"/>
                </a:solidFill>
                <a:latin typeface="宋体" panose="02010600030101010101" pitchFamily="2" charset="-122"/>
                <a:cs typeface="宋体" panose="02010600030101010101" pitchFamily="2" charset="-122"/>
              </a:rPr>
              <a:t>金融资本</a:t>
            </a:r>
            <a:endParaRPr lang="zh-CN" altLang="en-US" dirty="0"/>
          </a:p>
        </p:txBody>
      </p:sp>
      <p:sp>
        <p:nvSpPr>
          <p:cNvPr id="4" name="矩形 3"/>
          <p:cNvSpPr/>
          <p:nvPr/>
        </p:nvSpPr>
        <p:spPr>
          <a:xfrm>
            <a:off x="8100392" y="1772816"/>
            <a:ext cx="500066" cy="707886"/>
          </a:xfrm>
          <a:prstGeom prst="rect">
            <a:avLst/>
          </a:prstGeom>
          <a:noFill/>
        </p:spPr>
        <p:txBody>
          <a:bodyPr wrap="square" lIns="91440" tIns="45720" rIns="91440" bIns="45720">
            <a:spAutoFit/>
          </a:bodyPr>
          <a:lstStyle/>
          <a:p>
            <a:pPr algn="ct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sym typeface="Wingdings" panose="05000000000000000000" pitchFamily="2" charset="2"/>
              </a:rPr>
              <a:t>D</a:t>
            </a:r>
            <a:endParaRPr lang="zh-CN" altLang="en-US" sz="4000" b="1" cap="none" spc="0" dirty="0">
              <a:ln w="12700">
                <a:solidFill>
                  <a:srgbClr val="FF0000"/>
                </a:solidFill>
                <a:prstDash val="solid"/>
              </a:ln>
              <a:solidFill>
                <a:srgbClr val="FF0000"/>
              </a:solidFill>
              <a:effectLst>
                <a:outerShdw blurRad="41275" dist="20320" dir="1800000" algn="tl" rotWithShape="0">
                  <a:srgbClr val="000000">
                    <a:alpha val="40000"/>
                  </a:srgbClr>
                </a:outerShdw>
              </a:effectLst>
            </a:endParaRPr>
          </a:p>
        </p:txBody>
      </p:sp>
      <p:sp>
        <p:nvSpPr>
          <p:cNvPr id="5" name="矩形 4"/>
          <p:cNvSpPr/>
          <p:nvPr/>
        </p:nvSpPr>
        <p:spPr>
          <a:xfrm>
            <a:off x="428596" y="500042"/>
            <a:ext cx="1357322" cy="707886"/>
          </a:xfrm>
          <a:prstGeom prst="rect">
            <a:avLst/>
          </a:prstGeom>
          <a:solidFill>
            <a:schemeClr val="tx2">
              <a:lumMod val="60000"/>
              <a:lumOff val="40000"/>
            </a:schemeClr>
          </a:solidFill>
        </p:spPr>
        <p:txBody>
          <a:bodyPr wrap="square">
            <a:spAutoFit/>
          </a:bodyPr>
          <a:lstStyle/>
          <a:p>
            <a:r>
              <a:rPr lang="zh-CN" altLang="en-US" sz="4000" b="1" dirty="0">
                <a:ln w="11430"/>
                <a:solidFill>
                  <a:schemeClr val="bg1"/>
                </a:solidFill>
                <a:effectLst>
                  <a:outerShdw blurRad="50800" dist="39000" dir="5460000" algn="tl">
                    <a:srgbClr val="000000">
                      <a:alpha val="38000"/>
                    </a:srgbClr>
                  </a:outerShdw>
                </a:effectLst>
              </a:rPr>
              <a:t>单选</a:t>
            </a:r>
            <a:endParaRPr lang="zh-CN" altLang="en-US" sz="4000"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1019</Words>
  <Application>Microsoft Office PowerPoint</Application>
  <PresentationFormat>全屏显示(4:3)</PresentationFormat>
  <Paragraphs>119</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华文行楷</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zhangcan</dc:creator>
  <cp:lastModifiedBy>cong lin</cp:lastModifiedBy>
  <cp:revision>126</cp:revision>
  <dcterms:created xsi:type="dcterms:W3CDTF">2017-02-22T10:43:00Z</dcterms:created>
  <dcterms:modified xsi:type="dcterms:W3CDTF">2019-12-30T01:15:48Z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