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439" r:id="rId3"/>
    <p:sldId id="444" r:id="rId4"/>
    <p:sldId id="445" r:id="rId5"/>
    <p:sldId id="451" r:id="rId6"/>
    <p:sldId id="447" r:id="rId7"/>
    <p:sldId id="450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DF3ED"/>
    <a:srgbClr val="FFF5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62" autoAdjust="0"/>
    <p:restoredTop sz="94660"/>
  </p:normalViewPr>
  <p:slideViewPr>
    <p:cSldViewPr snapToGrid="0">
      <p:cViewPr varScale="1">
        <p:scale>
          <a:sx n="74" d="100"/>
          <a:sy n="74" d="100"/>
        </p:scale>
        <p:origin x="-810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A869281-78FA-47DF-97F1-CAEDDB86AD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948F2EB1-CD41-4B44-95D7-032B0DE612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A5192109-9213-4452-AB1A-53204D44E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8FF7D-27B6-45F6-954C-41AC8821E296}" type="datetimeFigureOut">
              <a:rPr lang="zh-CN" altLang="en-US" smtClean="0"/>
              <a:t>2020/4/20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5E51D90A-9A81-41CB-A939-F7B78AE49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E76CA556-5AB5-4E3F-9CF3-E928699D0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832FD-27E6-4874-B234-1174C3EF80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3867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27BACAE-DC70-494A-B588-D248EAFC1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4772A574-B34A-416A-9A31-10D949CD09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B22A1CB9-3E25-42C4-A02B-C1B33C46B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8FF7D-27B6-45F6-954C-41AC8821E296}" type="datetimeFigureOut">
              <a:rPr lang="zh-CN" altLang="en-US" smtClean="0"/>
              <a:t>2020/4/20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D23D289D-79E9-4C2F-B369-3B8DF7429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8C9347F5-44DE-4FF5-812E-4588C058E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832FD-27E6-4874-B234-1174C3EF80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8018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xmlns="" id="{6A129DF8-75BE-460E-8799-AA5646F49C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F3EE2F20-4C4F-4ABF-B7CA-029F34B3D4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2BDBA382-A5F3-467C-8282-3FBFD5823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8FF7D-27B6-45F6-954C-41AC8821E296}" type="datetimeFigureOut">
              <a:rPr lang="zh-CN" altLang="en-US" smtClean="0"/>
              <a:t>2020/4/20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A1283129-541A-45C2-9813-6337A20EF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EC160561-7D31-4C21-BDD9-176AAAC79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832FD-27E6-4874-B234-1174C3EF80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7492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0C305669-8255-40CD-9599-74FA71F1CE4B}"/>
              </a:ext>
            </a:extLst>
          </p:cNvPr>
          <p:cNvSpPr txBox="1"/>
          <p:nvPr userDrawn="1"/>
        </p:nvSpPr>
        <p:spPr>
          <a:xfrm>
            <a:off x="0" y="6490250"/>
            <a:ext cx="12191999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zh-CN" altLang="en-US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中国矿业大学计算机学院</a:t>
            </a:r>
          </a:p>
        </p:txBody>
      </p:sp>
      <p:pic>
        <p:nvPicPr>
          <p:cNvPr id="8" name="Picture 6">
            <a:extLst>
              <a:ext uri="{FF2B5EF4-FFF2-40B4-BE49-F238E27FC236}">
                <a16:creationId xmlns:a16="http://schemas.microsoft.com/office/drawing/2014/main" xmlns="" id="{6FC7F558-E7A6-4367-BA0F-0C367C2EE05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00" y="227013"/>
            <a:ext cx="987425" cy="966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xmlns="" id="{EDBB41CA-538E-4372-8B4C-95799E02BD9A}"/>
              </a:ext>
            </a:extLst>
          </p:cNvPr>
          <p:cNvCxnSpPr/>
          <p:nvPr userDrawn="1"/>
        </p:nvCxnSpPr>
        <p:spPr>
          <a:xfrm>
            <a:off x="1401417" y="1033541"/>
            <a:ext cx="10098157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灯片编号占位符 3">
            <a:extLst>
              <a:ext uri="{FF2B5EF4-FFF2-40B4-BE49-F238E27FC236}">
                <a16:creationId xmlns:a16="http://schemas.microsoft.com/office/drawing/2014/main" xmlns="" id="{2DCC0716-C121-44CD-9237-74A4003AF44C}"/>
              </a:ext>
            </a:extLst>
          </p:cNvPr>
          <p:cNvSpPr txBox="1">
            <a:spLocks/>
          </p:cNvSpPr>
          <p:nvPr userDrawn="1"/>
        </p:nvSpPr>
        <p:spPr>
          <a:xfrm>
            <a:off x="11499574" y="950"/>
            <a:ext cx="693603" cy="468000"/>
          </a:xfrm>
          <a:prstGeom prst="rect">
            <a:avLst/>
          </a:prstGeom>
          <a:solidFill>
            <a:schemeClr val="accent2"/>
          </a:solidFill>
        </p:spPr>
        <p:txBody>
          <a:bodyPr anchor="ctr" anchorCtr="0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18B1CCC-5B4E-41DC-9FD8-30B8F0069F97}" type="slidenum">
              <a:rPr lang="zh-CN" altLang="en-US" b="1" smtClean="0">
                <a:solidFill>
                  <a:schemeClr val="bg1"/>
                </a:solidFill>
              </a:rPr>
              <a:pPr algn="ctr"/>
              <a:t>‹#›</a:t>
            </a:fld>
            <a:endParaRPr lang="zh-CN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4839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42C3580-51E6-4E67-99D7-9EB669FCF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307A4D6D-28EC-4366-868B-D40A751DE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0FF86490-C934-4EF6-87F3-7B2E20DC8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8FF7D-27B6-45F6-954C-41AC8821E296}" type="datetimeFigureOut">
              <a:rPr lang="zh-CN" altLang="en-US" smtClean="0"/>
              <a:t>2020/4/20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4E4FC2F4-50C9-4990-8C1C-5BE53F4B2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D373E69A-3AE5-496F-A1CC-649C3A9ED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832FD-27E6-4874-B234-1174C3EF80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8676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562BAD1-F6A8-4B00-A396-F3F6D1479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84E11EC2-3937-4592-8925-F1786AB6D2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42F2424B-4F69-4828-8112-2EB7B10B0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8FF7D-27B6-45F6-954C-41AC8821E296}" type="datetimeFigureOut">
              <a:rPr lang="zh-CN" altLang="en-US" smtClean="0"/>
              <a:t>2020/4/20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ECCDABC2-2A36-420C-B2AA-C375350BE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7C0302F8-F9DE-47FE-A1E8-EEE3CAA96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832FD-27E6-4874-B234-1174C3EF80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7754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4363FB0-3E5E-4D04-8335-D81F65C27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36EA989A-BFF4-4630-817A-98CABD506B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C074E241-B7A9-4D5C-959E-05D1F2165F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B3F2B1FF-3CDB-4624-A197-055A04913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8FF7D-27B6-45F6-954C-41AC8821E296}" type="datetimeFigureOut">
              <a:rPr lang="zh-CN" altLang="en-US" smtClean="0"/>
              <a:t>2020/4/20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A806E14E-9571-45BE-AD1E-7DE1A6778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187301FB-35FD-4368-80FC-031D4FADA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832FD-27E6-4874-B234-1174C3EF80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9103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1C26F2F-27C2-42A2-8F53-D838E7171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923D9972-C503-48AC-AAAD-7803BCBCE7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FD0A58E2-A22C-4F79-ADB0-3B7DD8D765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7DCBC100-A4AA-40F0-B7A8-8E41BEBC30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A92AB360-C84A-46A0-931B-11C2AA19F8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xmlns="" id="{DEC0A22A-E29B-43DD-AF48-F336B1B86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8FF7D-27B6-45F6-954C-41AC8821E296}" type="datetimeFigureOut">
              <a:rPr lang="zh-CN" altLang="en-US" smtClean="0"/>
              <a:t>2020/4/20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xmlns="" id="{AEFAAA8C-C2FA-4CFD-ADEE-4AB185239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xmlns="" id="{E7C80C20-B87C-43E0-82EA-94F654990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832FD-27E6-4874-B234-1174C3EF80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9449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7BC5415-70B6-437E-A9B0-3283646BB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28548F13-1C4B-45CF-B07B-98E651562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8FF7D-27B6-45F6-954C-41AC8821E296}" type="datetimeFigureOut">
              <a:rPr lang="zh-CN" altLang="en-US" smtClean="0"/>
              <a:t>2020/4/20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084965F2-D837-46CA-89B1-24EDC7ED6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99F47018-368F-47FD-914B-72A2F26AE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832FD-27E6-4874-B234-1174C3EF80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7950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xmlns="" id="{75CF1FFA-5B25-4790-9069-E20B689D5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8FF7D-27B6-45F6-954C-41AC8821E296}" type="datetimeFigureOut">
              <a:rPr lang="zh-CN" altLang="en-US" smtClean="0"/>
              <a:t>2020/4/20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="" id="{3F8B0700-6647-4FA1-88A4-CA9E3FC1E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1FBB858E-97AF-4D33-8831-EB9DD28AE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832FD-27E6-4874-B234-1174C3EF80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2505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94591FE-5513-4DA3-81F7-2180D509F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9DD31081-09AA-4B34-91FA-F81C00522A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6B9F7E31-C6EF-4829-86BA-49D792616F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C87AA618-0D09-4494-ADDD-E516F912C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8FF7D-27B6-45F6-954C-41AC8821E296}" type="datetimeFigureOut">
              <a:rPr lang="zh-CN" altLang="en-US" smtClean="0"/>
              <a:t>2020/4/20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B1C2D8C0-B9F3-4F3E-9817-B49909D08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6EBBE59A-FAF1-41DB-9BA4-27E67A532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832FD-27E6-4874-B234-1174C3EF80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1886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3DD2197-BE00-4D1E-B9F1-55B04D66A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xmlns="" id="{936A1EAF-8CC4-4447-962B-5A70568476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EE2041C6-1241-4CF5-8E90-5B832F3A9C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5C1FAE31-454D-465E-9BFB-8C9BB3567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8FF7D-27B6-45F6-954C-41AC8821E296}" type="datetimeFigureOut">
              <a:rPr lang="zh-CN" altLang="en-US" smtClean="0"/>
              <a:t>2020/4/20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2D1EA37D-EF50-4A41-8C4E-44180B214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E9773D1B-822F-4C54-94D1-829B3C49D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832FD-27E6-4874-B234-1174C3EF80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3411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xmlns="" id="{6253EC8A-2E42-41FD-A5B2-D5791BAC6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42217E69-F231-4377-B4B4-56794AF50A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86D87BE2-3E56-4CC9-9F30-67B414791C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C8FF7D-27B6-45F6-954C-41AC8821E296}" type="datetimeFigureOut">
              <a:rPr lang="zh-CN" altLang="en-US" smtClean="0"/>
              <a:t>2020/4/20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97F0679F-CF30-45F0-BAF1-9DD9DC48A3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F372BC95-F7BA-4DFD-94C2-A0EE2A448B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A832FD-27E6-4874-B234-1174C3EF80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2229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E595292-EF61-4D07-9DCF-A9DC82947D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99704" y="1321293"/>
            <a:ext cx="6854687" cy="1223963"/>
          </a:xfrm>
        </p:spPr>
        <p:txBody>
          <a:bodyPr/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Python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程序设计</a:t>
            </a:r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xmlns="" id="{8EF0CC4C-287E-43E2-BBF9-E5D25BEC28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00" y="227013"/>
            <a:ext cx="987425" cy="966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BAD48F93-D4E8-4253-8D5B-7C433CBDC784}"/>
              </a:ext>
            </a:extLst>
          </p:cNvPr>
          <p:cNvSpPr txBox="1"/>
          <p:nvPr/>
        </p:nvSpPr>
        <p:spPr>
          <a:xfrm>
            <a:off x="0" y="6490250"/>
            <a:ext cx="12191999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中国矿业大学计算机学院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xmlns="" id="{562E42B2-AD5F-49D4-89A6-FB5983DA1701}"/>
              </a:ext>
            </a:extLst>
          </p:cNvPr>
          <p:cNvGrpSpPr/>
          <p:nvPr/>
        </p:nvGrpSpPr>
        <p:grpSpPr>
          <a:xfrm>
            <a:off x="587637" y="1233291"/>
            <a:ext cx="3787004" cy="1535445"/>
            <a:chOff x="611560" y="266102"/>
            <a:chExt cx="7704857" cy="2350355"/>
          </a:xfrm>
        </p:grpSpPr>
        <p:pic>
          <p:nvPicPr>
            <p:cNvPr id="9" name="图片 8" descr="61479095114.png">
              <a:extLst>
                <a:ext uri="{FF2B5EF4-FFF2-40B4-BE49-F238E27FC236}">
                  <a16:creationId xmlns:a16="http://schemas.microsoft.com/office/drawing/2014/main" xmlns="" id="{E2E41F29-63E0-4EE1-879E-3102B3439B1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3357554" y="696502"/>
              <a:ext cx="2224086" cy="1668065"/>
            </a:xfrm>
            <a:prstGeom prst="rect">
              <a:avLst/>
            </a:prstGeom>
          </p:spPr>
        </p:pic>
        <p:sp>
          <p:nvSpPr>
            <p:cNvPr id="10" name="椭圆 9">
              <a:extLst>
                <a:ext uri="{FF2B5EF4-FFF2-40B4-BE49-F238E27FC236}">
                  <a16:creationId xmlns:a16="http://schemas.microsoft.com/office/drawing/2014/main" xmlns="" id="{F7BA1C70-EEC7-46A9-9958-86817535259F}"/>
                </a:ext>
              </a:extLst>
            </p:cNvPr>
            <p:cNvSpPr/>
            <p:nvPr/>
          </p:nvSpPr>
          <p:spPr>
            <a:xfrm>
              <a:off x="2579293" y="1571920"/>
              <a:ext cx="580903" cy="435677"/>
            </a:xfrm>
            <a:prstGeom prst="ellipse">
              <a:avLst/>
            </a:prstGeom>
            <a:solidFill>
              <a:schemeClr val="accent1">
                <a:lumMod val="40000"/>
                <a:lumOff val="60000"/>
                <a:alpha val="70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xmlns="" id="{3926CAE6-6148-43BE-919F-36590B3A3206}"/>
                </a:ext>
              </a:extLst>
            </p:cNvPr>
            <p:cNvSpPr/>
            <p:nvPr/>
          </p:nvSpPr>
          <p:spPr>
            <a:xfrm>
              <a:off x="1521923" y="1352591"/>
              <a:ext cx="409575" cy="30718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70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xmlns="" id="{7EB1114F-1DD2-4C38-937C-38E9FB22E0A8}"/>
                </a:ext>
              </a:extLst>
            </p:cNvPr>
            <p:cNvSpPr/>
            <p:nvPr/>
          </p:nvSpPr>
          <p:spPr>
            <a:xfrm>
              <a:off x="2067209" y="1139578"/>
              <a:ext cx="409575" cy="30718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  <a:alpha val="70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xmlns="" id="{57229E5C-2911-4A48-9ED1-E3961D2BE73D}"/>
                </a:ext>
              </a:extLst>
            </p:cNvPr>
            <p:cNvSpPr/>
            <p:nvPr/>
          </p:nvSpPr>
          <p:spPr>
            <a:xfrm>
              <a:off x="2448188" y="1372012"/>
              <a:ext cx="409575" cy="307181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xmlns="" id="{719DF268-89EB-4C76-A4B8-2CE9D4D2E696}"/>
                </a:ext>
              </a:extLst>
            </p:cNvPr>
            <p:cNvSpPr/>
            <p:nvPr/>
          </p:nvSpPr>
          <p:spPr>
            <a:xfrm>
              <a:off x="2102204" y="1536488"/>
              <a:ext cx="210272" cy="1577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xmlns="" id="{E654C421-922D-4E6E-A5A4-CF4C24737D72}"/>
                </a:ext>
              </a:extLst>
            </p:cNvPr>
            <p:cNvSpPr/>
            <p:nvPr/>
          </p:nvSpPr>
          <p:spPr>
            <a:xfrm>
              <a:off x="1915979" y="1932532"/>
              <a:ext cx="276227" cy="207170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xmlns="" id="{A31D81D2-BBE1-45FB-90B2-C6AEB5B791D7}"/>
                </a:ext>
              </a:extLst>
            </p:cNvPr>
            <p:cNvSpPr/>
            <p:nvPr/>
          </p:nvSpPr>
          <p:spPr>
            <a:xfrm>
              <a:off x="2194465" y="1582396"/>
              <a:ext cx="409575" cy="30718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70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xmlns="" id="{C312285A-E57A-485E-9E07-CFF6E26E58D8}"/>
                </a:ext>
              </a:extLst>
            </p:cNvPr>
            <p:cNvSpPr/>
            <p:nvPr/>
          </p:nvSpPr>
          <p:spPr>
            <a:xfrm>
              <a:off x="1712219" y="1585899"/>
              <a:ext cx="311539" cy="233654"/>
            </a:xfrm>
            <a:prstGeom prst="ellipse">
              <a:avLst/>
            </a:prstGeom>
            <a:solidFill>
              <a:schemeClr val="accent1">
                <a:lumMod val="40000"/>
                <a:lumOff val="60000"/>
                <a:alpha val="70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xmlns="" id="{6931A9B9-54BF-4502-9191-561DC58BA583}"/>
                </a:ext>
              </a:extLst>
            </p:cNvPr>
            <p:cNvSpPr/>
            <p:nvPr/>
          </p:nvSpPr>
          <p:spPr>
            <a:xfrm>
              <a:off x="1230360" y="1591601"/>
              <a:ext cx="233579" cy="17518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xmlns="" id="{7841B173-6DA7-4657-A0F8-6C8C256928F7}"/>
                </a:ext>
              </a:extLst>
            </p:cNvPr>
            <p:cNvSpPr/>
            <p:nvPr/>
          </p:nvSpPr>
          <p:spPr>
            <a:xfrm>
              <a:off x="1605286" y="1136101"/>
              <a:ext cx="209422" cy="157067"/>
            </a:xfrm>
            <a:prstGeom prst="ellipse">
              <a:avLst/>
            </a:prstGeom>
            <a:solidFill>
              <a:schemeClr val="accent1">
                <a:lumMod val="40000"/>
                <a:lumOff val="60000"/>
                <a:alpha val="70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xmlns="" id="{05AB605E-1803-49AC-9F13-821E7B7F7269}"/>
                </a:ext>
              </a:extLst>
            </p:cNvPr>
            <p:cNvSpPr/>
            <p:nvPr/>
          </p:nvSpPr>
          <p:spPr>
            <a:xfrm>
              <a:off x="807493" y="1389539"/>
              <a:ext cx="195933" cy="14695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70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xmlns="" id="{A3C71839-44F1-4834-8F1C-E062CF68E1E1}"/>
                </a:ext>
              </a:extLst>
            </p:cNvPr>
            <p:cNvSpPr/>
            <p:nvPr/>
          </p:nvSpPr>
          <p:spPr>
            <a:xfrm>
              <a:off x="611560" y="1714053"/>
              <a:ext cx="140668" cy="105501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xmlns="" id="{D1896146-C892-4CC2-B8EE-93E769D7F1EB}"/>
                </a:ext>
              </a:extLst>
            </p:cNvPr>
            <p:cNvSpPr/>
            <p:nvPr/>
          </p:nvSpPr>
          <p:spPr>
            <a:xfrm>
              <a:off x="2582640" y="1804065"/>
              <a:ext cx="140668" cy="105501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xmlns="" id="{379DAAC6-4C18-4162-87FB-20D04E16671A}"/>
                </a:ext>
              </a:extLst>
            </p:cNvPr>
            <p:cNvSpPr/>
            <p:nvPr/>
          </p:nvSpPr>
          <p:spPr>
            <a:xfrm>
              <a:off x="5720934" y="1148190"/>
              <a:ext cx="855425" cy="641569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70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xmlns="" id="{3300B01C-EB89-4703-9AC3-0FEB71618BEE}"/>
                </a:ext>
              </a:extLst>
            </p:cNvPr>
            <p:cNvSpPr/>
            <p:nvPr/>
          </p:nvSpPr>
          <p:spPr>
            <a:xfrm>
              <a:off x="6856415" y="1167595"/>
              <a:ext cx="409575" cy="307181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xmlns="" id="{9BC0D3FD-970A-4DA2-BCEA-D7F22BAA19E3}"/>
                </a:ext>
              </a:extLst>
            </p:cNvPr>
            <p:cNvSpPr/>
            <p:nvPr/>
          </p:nvSpPr>
          <p:spPr>
            <a:xfrm>
              <a:off x="7327760" y="1381150"/>
              <a:ext cx="409575" cy="30718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  <a:alpha val="70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xmlns="" id="{416122D4-68AA-41A0-A35A-C441C6927981}"/>
                </a:ext>
              </a:extLst>
            </p:cNvPr>
            <p:cNvSpPr/>
            <p:nvPr/>
          </p:nvSpPr>
          <p:spPr>
            <a:xfrm>
              <a:off x="6948284" y="1355602"/>
              <a:ext cx="409575" cy="30718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  <a:alpha val="70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xmlns="" id="{4873E901-9084-4906-A974-04ECA1DA2E0A}"/>
                </a:ext>
              </a:extLst>
            </p:cNvPr>
            <p:cNvSpPr/>
            <p:nvPr/>
          </p:nvSpPr>
          <p:spPr>
            <a:xfrm>
              <a:off x="6983279" y="1752512"/>
              <a:ext cx="210272" cy="157704"/>
            </a:xfrm>
            <a:prstGeom prst="ellipse">
              <a:avLst/>
            </a:prstGeom>
            <a:solidFill>
              <a:schemeClr val="accent1">
                <a:lumMod val="40000"/>
                <a:lumOff val="60000"/>
                <a:alpha val="70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xmlns="" id="{E69F00B5-263E-4775-B6C2-9953C1065E6A}"/>
                </a:ext>
              </a:extLst>
            </p:cNvPr>
            <p:cNvSpPr/>
            <p:nvPr/>
          </p:nvSpPr>
          <p:spPr>
            <a:xfrm>
              <a:off x="6797053" y="2148556"/>
              <a:ext cx="276227" cy="207170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xmlns="" id="{0153D666-D733-4CDE-B0C1-BCD00B0C5E5D}"/>
                </a:ext>
              </a:extLst>
            </p:cNvPr>
            <p:cNvSpPr/>
            <p:nvPr/>
          </p:nvSpPr>
          <p:spPr>
            <a:xfrm>
              <a:off x="7075540" y="1798420"/>
              <a:ext cx="409575" cy="307181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xmlns="" id="{E61329FB-A84B-48A8-9858-6C00C30AB5B5}"/>
                </a:ext>
              </a:extLst>
            </p:cNvPr>
            <p:cNvSpPr/>
            <p:nvPr/>
          </p:nvSpPr>
          <p:spPr>
            <a:xfrm>
              <a:off x="6593294" y="1801924"/>
              <a:ext cx="311539" cy="23365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xmlns="" id="{CDFF65B9-3933-492E-B52E-52CBF959CF87}"/>
                </a:ext>
              </a:extLst>
            </p:cNvPr>
            <p:cNvSpPr/>
            <p:nvPr/>
          </p:nvSpPr>
          <p:spPr>
            <a:xfrm>
              <a:off x="6259839" y="1986765"/>
              <a:ext cx="233579" cy="17518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70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>
              <a:extLst>
                <a:ext uri="{FF2B5EF4-FFF2-40B4-BE49-F238E27FC236}">
                  <a16:creationId xmlns:a16="http://schemas.microsoft.com/office/drawing/2014/main" xmlns="" id="{B7E947B3-8B4B-431B-B6A9-8648CA6F693F}"/>
                </a:ext>
              </a:extLst>
            </p:cNvPr>
            <p:cNvSpPr/>
            <p:nvPr/>
          </p:nvSpPr>
          <p:spPr>
            <a:xfrm>
              <a:off x="6486361" y="1352125"/>
              <a:ext cx="209422" cy="157067"/>
            </a:xfrm>
            <a:prstGeom prst="ellipse">
              <a:avLst/>
            </a:prstGeom>
            <a:solidFill>
              <a:schemeClr val="accent1">
                <a:lumMod val="40000"/>
                <a:lumOff val="60000"/>
                <a:alpha val="70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xmlns="" id="{A07291CA-12FF-4E4B-9B40-5197EFC772E8}"/>
                </a:ext>
              </a:extLst>
            </p:cNvPr>
            <p:cNvSpPr/>
            <p:nvPr/>
          </p:nvSpPr>
          <p:spPr>
            <a:xfrm>
              <a:off x="5836972" y="1784703"/>
              <a:ext cx="195933" cy="146950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>
              <a:extLst>
                <a:ext uri="{FF2B5EF4-FFF2-40B4-BE49-F238E27FC236}">
                  <a16:creationId xmlns:a16="http://schemas.microsoft.com/office/drawing/2014/main" xmlns="" id="{1BF3AD61-9B95-4F32-AA12-8BC958F54B5D}"/>
                </a:ext>
              </a:extLst>
            </p:cNvPr>
            <p:cNvSpPr/>
            <p:nvPr/>
          </p:nvSpPr>
          <p:spPr>
            <a:xfrm>
              <a:off x="6376588" y="1586767"/>
              <a:ext cx="140668" cy="105501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>
              <a:extLst>
                <a:ext uri="{FF2B5EF4-FFF2-40B4-BE49-F238E27FC236}">
                  <a16:creationId xmlns:a16="http://schemas.microsoft.com/office/drawing/2014/main" xmlns="" id="{4A4500F4-96C3-44F5-9333-F68260622F9C}"/>
                </a:ext>
              </a:extLst>
            </p:cNvPr>
            <p:cNvSpPr/>
            <p:nvPr/>
          </p:nvSpPr>
          <p:spPr>
            <a:xfrm>
              <a:off x="7463715" y="2020089"/>
              <a:ext cx="140668" cy="10550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  <a:alpha val="70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>
              <a:extLst>
                <a:ext uri="{FF2B5EF4-FFF2-40B4-BE49-F238E27FC236}">
                  <a16:creationId xmlns:a16="http://schemas.microsoft.com/office/drawing/2014/main" xmlns="" id="{6A916639-2D7B-4620-B3A8-29B1102B6427}"/>
                </a:ext>
              </a:extLst>
            </p:cNvPr>
            <p:cNvSpPr/>
            <p:nvPr/>
          </p:nvSpPr>
          <p:spPr>
            <a:xfrm>
              <a:off x="8163952" y="1548434"/>
              <a:ext cx="152465" cy="114349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70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>
              <a:extLst>
                <a:ext uri="{FF2B5EF4-FFF2-40B4-BE49-F238E27FC236}">
                  <a16:creationId xmlns:a16="http://schemas.microsoft.com/office/drawing/2014/main" xmlns="" id="{755298C3-DB92-4F18-864E-309A17DB15C5}"/>
                </a:ext>
              </a:extLst>
            </p:cNvPr>
            <p:cNvSpPr/>
            <p:nvPr/>
          </p:nvSpPr>
          <p:spPr>
            <a:xfrm>
              <a:off x="7640121" y="1559105"/>
              <a:ext cx="257876" cy="193407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同心圆 40">
              <a:extLst>
                <a:ext uri="{FF2B5EF4-FFF2-40B4-BE49-F238E27FC236}">
                  <a16:creationId xmlns:a16="http://schemas.microsoft.com/office/drawing/2014/main" xmlns="" id="{F31203ED-AB47-4056-AC0F-9F06F5104118}"/>
                </a:ext>
              </a:extLst>
            </p:cNvPr>
            <p:cNvSpPr/>
            <p:nvPr/>
          </p:nvSpPr>
          <p:spPr>
            <a:xfrm>
              <a:off x="2877405" y="266102"/>
              <a:ext cx="3133806" cy="2350355"/>
            </a:xfrm>
            <a:prstGeom prst="donut">
              <a:avLst>
                <a:gd name="adj" fmla="val 10389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108000" rtlCol="0" anchor="b"/>
            <a:lstStyle/>
            <a:p>
              <a:pPr algn="ctr"/>
              <a:endPara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9" name="文本框 38">
            <a:extLst>
              <a:ext uri="{FF2B5EF4-FFF2-40B4-BE49-F238E27FC236}">
                <a16:creationId xmlns:a16="http://schemas.microsoft.com/office/drawing/2014/main" xmlns="" id="{9CC44B99-2DC5-41BD-B2FE-30EE2878A6D3}"/>
              </a:ext>
            </a:extLst>
          </p:cNvPr>
          <p:cNvSpPr txBox="1"/>
          <p:nvPr/>
        </p:nvSpPr>
        <p:spPr>
          <a:xfrm>
            <a:off x="3309163" y="3254750"/>
            <a:ext cx="62417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实验</a:t>
            </a:r>
            <a:r>
              <a:rPr lang="en-US" altLang="zh-CN" sz="40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en-US" sz="40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40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6-9</a:t>
            </a:r>
            <a:r>
              <a:rPr lang="zh-CN" altLang="en-US" sz="40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zh-CN" altLang="en-US" sz="4000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6059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FBD2D1F7-1FC8-41E7-AEC3-75010724C4C6}"/>
              </a:ext>
            </a:extLst>
          </p:cNvPr>
          <p:cNvSpPr txBox="1"/>
          <p:nvPr/>
        </p:nvSpPr>
        <p:spPr>
          <a:xfrm>
            <a:off x="2559046" y="244740"/>
            <a:ext cx="62417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实验</a:t>
            </a:r>
            <a:r>
              <a:rPr lang="en-US" altLang="zh-CN" sz="4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en-US" sz="4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4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6-9</a:t>
            </a:r>
            <a:r>
              <a:rPr lang="zh-CN" altLang="en-US" sz="4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zh-CN" altLang="en-US" sz="4000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3F43CDFF-AE24-4D39-BA77-338E2B4FF50D}"/>
              </a:ext>
            </a:extLst>
          </p:cNvPr>
          <p:cNvSpPr txBox="1"/>
          <p:nvPr/>
        </p:nvSpPr>
        <p:spPr>
          <a:xfrm>
            <a:off x="1350471" y="1110030"/>
            <a:ext cx="6126654" cy="6646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3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p"/>
            </a:pP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实验</a:t>
            </a: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5 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函数  </a:t>
            </a:r>
            <a:r>
              <a:rPr lang="zh-CN" altLang="en-US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r>
              <a:rPr lang="zh-CN" altLang="en-US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题</a:t>
            </a:r>
            <a:r>
              <a:rPr lang="en-US" altLang="zh-CN" sz="3200" b="1" dirty="0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~</a:t>
            </a:r>
            <a:r>
              <a:rPr lang="zh-CN" altLang="en-US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9</a:t>
            </a:r>
            <a:r>
              <a:rPr lang="zh-CN" altLang="en-US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题</a:t>
            </a:r>
            <a:endParaRPr lang="en-US" altLang="zh-CN" sz="32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0BD5D40B-6B0A-42A8-ADC2-8A63DA53E83F}"/>
              </a:ext>
            </a:extLst>
          </p:cNvPr>
          <p:cNvSpPr txBox="1"/>
          <p:nvPr/>
        </p:nvSpPr>
        <p:spPr>
          <a:xfrm>
            <a:off x="810053" y="1774699"/>
            <a:ext cx="10915650" cy="16933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buClr>
                <a:schemeClr val="accent1">
                  <a:lumMod val="75000"/>
                </a:schemeClr>
              </a:buClr>
            </a:pP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6.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定理证明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1000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以内的正偶数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大于等于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4)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都能够分解为两个素数之和。请编程给出每个偶数的分解结果。例如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4=2+2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6=3+3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，输出时每行显示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个式子。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14368291-C49A-4C69-A62F-B53DAED53D80}"/>
              </a:ext>
            </a:extLst>
          </p:cNvPr>
          <p:cNvSpPr txBox="1"/>
          <p:nvPr/>
        </p:nvSpPr>
        <p:spPr>
          <a:xfrm>
            <a:off x="943025" y="3554256"/>
            <a:ext cx="10649707" cy="2905026"/>
          </a:xfrm>
          <a:prstGeom prst="rect">
            <a:avLst/>
          </a:prstGeom>
          <a:solidFill>
            <a:srgbClr val="FFF5EB"/>
          </a:solidFill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buClr>
                <a:schemeClr val="accent1">
                  <a:lumMod val="75000"/>
                </a:schemeClr>
              </a:buClr>
            </a:pP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分析：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自定义判断素数的函数；主程序中需要用二重循环来将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1000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以内的正偶数分解成两个素数和。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30000"/>
              </a:lnSpc>
              <a:buClr>
                <a:schemeClr val="accent1">
                  <a:lumMod val="75000"/>
                </a:schemeClr>
              </a:buClr>
            </a:pPr>
            <a:r>
              <a:rPr lang="en-US" altLang="zh-CN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for </a:t>
            </a:r>
            <a:r>
              <a:rPr lang="en-US" altLang="zh-CN" sz="2400" dirty="0" err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in range(4,1001,2):</a:t>
            </a:r>
          </a:p>
          <a:p>
            <a:pPr>
              <a:lnSpc>
                <a:spcPct val="130000"/>
              </a:lnSpc>
              <a:buClr>
                <a:schemeClr val="accent1">
                  <a:lumMod val="75000"/>
                </a:schemeClr>
              </a:buClr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en-US" altLang="zh-CN" sz="2400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for j in range(2,i//2+1):   </a:t>
            </a: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#for j in range(</a:t>
            </a:r>
            <a:r>
              <a:rPr lang="en-US" altLang="zh-CN" sz="2400" dirty="0" err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//2,1,-1):</a:t>
            </a:r>
          </a:p>
          <a:p>
            <a:pPr>
              <a:lnSpc>
                <a:spcPct val="130000"/>
              </a:lnSpc>
              <a:buClr>
                <a:schemeClr val="accent1">
                  <a:lumMod val="75000"/>
                </a:schemeClr>
              </a:buClr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        if </a:t>
            </a: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prime(j)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 and </a:t>
            </a: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prime(</a:t>
            </a:r>
            <a:r>
              <a:rPr lang="en-US" altLang="zh-CN" sz="2400" dirty="0" err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-j):</a:t>
            </a:r>
          </a:p>
          <a:p>
            <a:pPr>
              <a:lnSpc>
                <a:spcPct val="130000"/>
              </a:lnSpc>
              <a:buClr>
                <a:schemeClr val="accent1">
                  <a:lumMod val="75000"/>
                </a:schemeClr>
              </a:buClr>
            </a:pP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……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A1E72CAC-C125-4A7F-AFB4-D2C484BDA6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6037" y="1156557"/>
            <a:ext cx="4689671" cy="2390166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C5FF63D3-289B-4F7E-BA3C-AB50788E26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7706" y="3569322"/>
            <a:ext cx="4727121" cy="2757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469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7" grpId="0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FBD2D1F7-1FC8-41E7-AEC3-75010724C4C6}"/>
              </a:ext>
            </a:extLst>
          </p:cNvPr>
          <p:cNvSpPr txBox="1"/>
          <p:nvPr/>
        </p:nvSpPr>
        <p:spPr>
          <a:xfrm>
            <a:off x="2768596" y="266839"/>
            <a:ext cx="62417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实验</a:t>
            </a:r>
            <a:r>
              <a:rPr lang="en-US" altLang="zh-CN" sz="4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en-US" sz="4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4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6-9</a:t>
            </a:r>
            <a:r>
              <a:rPr lang="zh-CN" altLang="en-US" sz="4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zh-CN" altLang="en-US" sz="4000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68863DDC-4E15-48BC-B6D0-9EDC71F674B9}"/>
              </a:ext>
            </a:extLst>
          </p:cNvPr>
          <p:cNvSpPr txBox="1"/>
          <p:nvPr/>
        </p:nvSpPr>
        <p:spPr>
          <a:xfrm>
            <a:off x="824593" y="1108375"/>
            <a:ext cx="10976882" cy="11331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buClr>
                <a:schemeClr val="accent1">
                  <a:lumMod val="75000"/>
                </a:schemeClr>
              </a:buClr>
            </a:pP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7.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递归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fib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。编写递归函数，求斐波那契数列的第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项的值。主程序中用户输入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的值，调用函数并输出结果。</a:t>
            </a:r>
            <a:r>
              <a:rPr lang="en-US" altLang="zh-CN" sz="28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Fibonacci</a:t>
            </a:r>
            <a:r>
              <a:rPr lang="zh-CN" altLang="en-US" sz="28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递归形式：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xmlns="" id="{77BD7CAD-1DCD-4286-B361-74881765E42F}"/>
                  </a:ext>
                </a:extLst>
              </p:cNvPr>
              <p:cNvSpPr/>
              <p:nvPr/>
            </p:nvSpPr>
            <p:spPr>
              <a:xfrm>
                <a:off x="824593" y="2793281"/>
                <a:ext cx="6157232" cy="1271438"/>
              </a:xfrm>
              <a:prstGeom prst="rect">
                <a:avLst/>
              </a:prstGeom>
              <a:solidFill>
                <a:srgbClr val="FFF5EB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400" b="1" i="1" smtClean="0"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𝒊𝒃</m:t>
                      </m:r>
                      <m:d>
                        <m:dPr>
                          <m:ctrlPr>
                            <a:rPr lang="zh-CN" altLang="en-US" sz="2400" b="1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zh-CN" altLang="en-US" sz="2400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zh-CN" altLang="en-US" sz="2400" b="1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zh-CN" altLang="en-US" sz="2400" b="1" i="1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zh-CN" altLang="en-US" sz="2400" b="1" i="1"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zh-CN" altLang="en-US" sz="2400" b="1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zh-CN" altLang="en-US" sz="2400" b="1" i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zh-CN" altLang="en-US" sz="2400" b="1" i="0">
                                  <a:latin typeface="Cambria Math" panose="02040503050406030204" pitchFamily="18" charset="0"/>
                                </a:rPr>
                                <m:t>                                                    </m:t>
                              </m:r>
                              <m:r>
                                <a:rPr lang="zh-CN" altLang="en-US" sz="2400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zh-CN" altLang="en-US" sz="2400" b="1" i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zh-CN" altLang="en-US" sz="2400" b="1" i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  <m:e>
                              <m:r>
                                <a:rPr lang="zh-CN" altLang="en-US" sz="2400" b="1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zh-CN" altLang="en-US" sz="2400" b="1" i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zh-CN" altLang="en-US" sz="2400" b="1" i="0">
                                  <a:latin typeface="Cambria Math" panose="02040503050406030204" pitchFamily="18" charset="0"/>
                                </a:rPr>
                                <m:t>                                          </m:t>
                              </m:r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          </m:t>
                              </m:r>
                              <m:r>
                                <a:rPr lang="zh-CN" altLang="en-US" sz="2400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zh-CN" altLang="en-US" sz="2400" b="1" i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zh-CN" altLang="en-US" sz="2400" b="1" i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  <m:e>
                              <m:r>
                                <a:rPr lang="zh-CN" altLang="en-US" sz="2400" b="1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zh-CN" altLang="en-US" sz="2400" b="1" i="1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𝒊𝒃</m:t>
                              </m:r>
                              <m:d>
                                <m:dPr>
                                  <m:ctrlPr>
                                    <a:rPr lang="zh-CN" altLang="en-US" sz="2400" b="1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sz="2400" b="1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  <m:r>
                                    <a:rPr lang="zh-CN" altLang="en-US" sz="2400" b="1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zh-CN" altLang="en-US" sz="2400" b="1" i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  <m:r>
                                <a:rPr lang="zh-CN" altLang="en-US" sz="2400" b="1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CN" altLang="en-US" sz="2400" b="1" i="1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𝒊𝒃</m:t>
                              </m:r>
                              <m:d>
                                <m:dPr>
                                  <m:ctrlPr>
                                    <a:rPr lang="zh-CN" altLang="en-US" sz="2400" b="1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sz="2400" b="1" i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zh-CN" altLang="en-US" sz="2400" b="1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zh-CN" altLang="en-US" sz="2400" b="1" i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e>
                              </m:d>
                              <m:r>
                                <a:rPr lang="zh-CN" altLang="en-US" sz="2400" b="1" i="0">
                                  <a:latin typeface="Cambria Math" panose="02040503050406030204" pitchFamily="18" charset="0"/>
                                </a:rPr>
                                <m:t>     </m:t>
                              </m:r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zh-CN" altLang="en-US" sz="2400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zh-CN" altLang="en-US" sz="2400" b="1" i="0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zh-CN" altLang="en-US" sz="2400" b="1" i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77BD7CAD-1DCD-4286-B361-74881765E4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593" y="2793281"/>
                <a:ext cx="6157232" cy="127143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36538238-F1D4-4F87-AF59-9A4E0339DA06}"/>
              </a:ext>
            </a:extLst>
          </p:cNvPr>
          <p:cNvSpPr txBox="1"/>
          <p:nvPr/>
        </p:nvSpPr>
        <p:spPr>
          <a:xfrm>
            <a:off x="7124700" y="2335081"/>
            <a:ext cx="4814207" cy="39339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buClr>
                <a:schemeClr val="accent1">
                  <a:lumMod val="75000"/>
                </a:schemeClr>
              </a:buClr>
            </a:pPr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分析：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30000"/>
              </a:lnSpc>
              <a:buClr>
                <a:schemeClr val="accent1">
                  <a:lumMod val="75000"/>
                </a:schemeClr>
              </a:buClr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根据递归定义</a:t>
            </a:r>
            <a:r>
              <a:rPr lang="en-US" altLang="zh-CN" sz="28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fib</a:t>
            </a:r>
            <a:r>
              <a:rPr lang="zh-CN" altLang="en-US" sz="28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递归函数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30000"/>
              </a:lnSpc>
              <a:buClr>
                <a:schemeClr val="accent1">
                  <a:lumMod val="75000"/>
                </a:schemeClr>
              </a:buClr>
            </a:pPr>
            <a:r>
              <a:rPr lang="pt-BR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def fib(n):</a:t>
            </a:r>
          </a:p>
          <a:p>
            <a:pPr>
              <a:lnSpc>
                <a:spcPct val="130000"/>
              </a:lnSpc>
              <a:buClr>
                <a:schemeClr val="accent1">
                  <a:lumMod val="75000"/>
                </a:schemeClr>
              </a:buClr>
            </a:pPr>
            <a:r>
              <a:rPr lang="pt-BR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    if n==0:</a:t>
            </a:r>
          </a:p>
          <a:p>
            <a:pPr>
              <a:lnSpc>
                <a:spcPct val="130000"/>
              </a:lnSpc>
              <a:buClr>
                <a:schemeClr val="accent1">
                  <a:lumMod val="75000"/>
                </a:schemeClr>
              </a:buClr>
            </a:pPr>
            <a:r>
              <a:rPr lang="pt-BR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       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……</a:t>
            </a:r>
          </a:p>
          <a:p>
            <a:pPr>
              <a:lnSpc>
                <a:spcPct val="130000"/>
              </a:lnSpc>
              <a:buClr>
                <a:schemeClr val="accent1">
                  <a:lumMod val="75000"/>
                </a:schemeClr>
              </a:buClr>
            </a:pPr>
            <a:r>
              <a:rPr lang="zh-CN" altLang="en-US" sz="28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主程序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中用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input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输入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值，然后调用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fib(n)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，输出结果。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65397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/>
      <p:bldP spid="2" grpId="0" animBg="1"/>
      <p:bldP spid="5" grpId="0" build="p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FBD2D1F7-1FC8-41E7-AEC3-75010724C4C6}"/>
              </a:ext>
            </a:extLst>
          </p:cNvPr>
          <p:cNvSpPr txBox="1"/>
          <p:nvPr/>
        </p:nvSpPr>
        <p:spPr>
          <a:xfrm>
            <a:off x="2768596" y="266839"/>
            <a:ext cx="62417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实验</a:t>
            </a:r>
            <a:r>
              <a:rPr lang="en-US" altLang="zh-CN" sz="4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en-US" sz="4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4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6-9</a:t>
            </a:r>
            <a:r>
              <a:rPr lang="zh-CN" altLang="en-US" sz="4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zh-CN" altLang="en-US" sz="4000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6B3EC495-A449-4490-807B-9B46F8343AA1}"/>
              </a:ext>
            </a:extLst>
          </p:cNvPr>
          <p:cNvSpPr txBox="1"/>
          <p:nvPr/>
        </p:nvSpPr>
        <p:spPr>
          <a:xfrm>
            <a:off x="1066799" y="1028801"/>
            <a:ext cx="10658475" cy="1578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buClr>
                <a:schemeClr val="accent1">
                  <a:lumMod val="75000"/>
                </a:schemeClr>
              </a:buClr>
            </a:pPr>
            <a:r>
              <a:rPr lang="en-US" altLang="zh-CN" sz="2600" dirty="0">
                <a:latin typeface="黑体" panose="02010609060101010101" pitchFamily="49" charset="-122"/>
                <a:ea typeface="黑体" panose="02010609060101010101" pitchFamily="49" charset="-122"/>
              </a:rPr>
              <a:t>8.</a:t>
            </a:r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</a:rPr>
              <a:t>矩阵判断。编写函数判断</a:t>
            </a:r>
            <a:r>
              <a:rPr lang="en-US" altLang="zh-CN" sz="2600" dirty="0"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</a:rPr>
              <a:t>阶矩阵是否对称，并统计矩阵中素数的个数。</a:t>
            </a:r>
            <a:endParaRPr lang="en-US" altLang="zh-CN" sz="2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30000"/>
              </a:lnSpc>
              <a:buClr>
                <a:schemeClr val="accent1">
                  <a:lumMod val="75000"/>
                </a:schemeClr>
              </a:buClr>
            </a:pPr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</a:rPr>
              <a:t>要求：</a:t>
            </a:r>
            <a:r>
              <a:rPr lang="en-US" altLang="zh-CN" sz="2600" dirty="0">
                <a:latin typeface="黑体" panose="02010609060101010101" pitchFamily="49" charset="-122"/>
                <a:ea typeface="黑体" panose="02010609060101010101" pitchFamily="49" charset="-122"/>
              </a:rPr>
              <a:t>(1)</a:t>
            </a:r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</a:rPr>
              <a:t>编写函数</a:t>
            </a:r>
            <a:r>
              <a:rPr lang="en-US" altLang="zh-CN" sz="2600" dirty="0" err="1">
                <a:latin typeface="黑体" panose="02010609060101010101" pitchFamily="49" charset="-122"/>
                <a:ea typeface="黑体" panose="02010609060101010101" pitchFamily="49" charset="-122"/>
              </a:rPr>
              <a:t>isSymmetrical</a:t>
            </a:r>
            <a:r>
              <a:rPr lang="en-US" altLang="zh-CN" sz="2600" dirty="0">
                <a:latin typeface="黑体" panose="02010609060101010101" pitchFamily="49" charset="-122"/>
                <a:ea typeface="黑体" panose="02010609060101010101" pitchFamily="49" charset="-122"/>
              </a:rPr>
              <a:t>(x)</a:t>
            </a:r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</a:rPr>
              <a:t>，函数功能为判断</a:t>
            </a:r>
            <a:r>
              <a:rPr lang="en-US" altLang="zh-CN" sz="2600" dirty="0"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</a:rPr>
              <a:t>阶矩阵</a:t>
            </a:r>
            <a:r>
              <a:rPr lang="en-US" altLang="zh-CN" sz="2600" dirty="0"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</a:rPr>
              <a:t>是否对称。如果是则返回</a:t>
            </a:r>
            <a:r>
              <a:rPr lang="en-US" altLang="zh-CN" sz="2600" dirty="0">
                <a:latin typeface="黑体" panose="02010609060101010101" pitchFamily="49" charset="-122"/>
                <a:ea typeface="黑体" panose="02010609060101010101" pitchFamily="49" charset="-122"/>
              </a:rPr>
              <a:t>True</a:t>
            </a:r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</a:rPr>
              <a:t>，否则返回</a:t>
            </a:r>
            <a:r>
              <a:rPr lang="en-US" altLang="zh-CN" sz="2600" dirty="0">
                <a:latin typeface="黑体" panose="02010609060101010101" pitchFamily="49" charset="-122"/>
                <a:ea typeface="黑体" panose="02010609060101010101" pitchFamily="49" charset="-122"/>
              </a:rPr>
              <a:t>False</a:t>
            </a:r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sz="2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DA110028-FA8D-48D1-A06B-003DE31F4506}"/>
              </a:ext>
            </a:extLst>
          </p:cNvPr>
          <p:cNvSpPr txBox="1"/>
          <p:nvPr/>
        </p:nvSpPr>
        <p:spPr>
          <a:xfrm>
            <a:off x="1142999" y="2769684"/>
            <a:ext cx="7305676" cy="23335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buClr>
                <a:schemeClr val="accent1">
                  <a:lumMod val="75000"/>
                </a:schemeClr>
              </a:buClr>
            </a:pPr>
            <a:r>
              <a:rPr lang="zh-CN" altLang="en-US" sz="32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分析：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阶矩阵即为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行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列的二维数组，可以用列表来表示，如：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30000"/>
              </a:lnSpc>
              <a:buClr>
                <a:schemeClr val="accent1">
                  <a:lumMod val="75000"/>
                </a:schemeClr>
              </a:buClr>
            </a:pP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x=[[1,2,3,4],[5,6,7,8],[9,10,11,12],[13,14,15,16]]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CCDB5BF8-AA2F-47C2-AEEA-1822BF1C245F}"/>
              </a:ext>
            </a:extLst>
          </p:cNvPr>
          <p:cNvSpPr txBox="1"/>
          <p:nvPr/>
        </p:nvSpPr>
        <p:spPr>
          <a:xfrm>
            <a:off x="8808243" y="2769684"/>
            <a:ext cx="2557463" cy="2813655"/>
          </a:xfrm>
          <a:prstGeom prst="rect">
            <a:avLst/>
          </a:prstGeom>
          <a:solidFill>
            <a:srgbClr val="FDF3ED"/>
          </a:solidFill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buClr>
                <a:schemeClr val="accent1">
                  <a:lumMod val="75000"/>
                </a:schemeClr>
              </a:buClr>
            </a:pPr>
            <a:r>
              <a:rPr lang="zh-CN" altLang="en-US" sz="28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矩阵表示为：</a:t>
            </a:r>
            <a:endParaRPr lang="en-US" altLang="zh-CN" sz="2800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30000"/>
              </a:lnSpc>
              <a:buClr>
                <a:schemeClr val="accent1">
                  <a:lumMod val="75000"/>
                </a:schemeClr>
              </a:buClr>
            </a:pP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 1  </a:t>
            </a:r>
            <a:r>
              <a:rPr lang="en-US" altLang="zh-CN" sz="28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2  3  4</a:t>
            </a:r>
          </a:p>
          <a:p>
            <a:pPr>
              <a:lnSpc>
                <a:spcPct val="130000"/>
              </a:lnSpc>
              <a:buClr>
                <a:schemeClr val="accent1">
                  <a:lumMod val="75000"/>
                </a:schemeClr>
              </a:buClr>
            </a:pP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  6  </a:t>
            </a:r>
            <a:r>
              <a:rPr lang="en-US" altLang="zh-CN" sz="28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7  8</a:t>
            </a:r>
          </a:p>
          <a:p>
            <a:pPr>
              <a:lnSpc>
                <a:spcPct val="130000"/>
              </a:lnSpc>
              <a:buClr>
                <a:schemeClr val="accent1">
                  <a:lumMod val="75000"/>
                </a:schemeClr>
              </a:buClr>
            </a:pP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9 10 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11 </a:t>
            </a:r>
            <a:r>
              <a:rPr lang="en-US" altLang="zh-CN" sz="28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12</a:t>
            </a:r>
          </a:p>
          <a:p>
            <a:pPr>
              <a:lnSpc>
                <a:spcPct val="130000"/>
              </a:lnSpc>
              <a:buClr>
                <a:schemeClr val="accent1">
                  <a:lumMod val="75000"/>
                </a:schemeClr>
              </a:buClr>
            </a:pPr>
            <a:r>
              <a:rPr lang="en-US" altLang="zh-CN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13 14 15 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16</a:t>
            </a:r>
            <a:endParaRPr lang="en-US" altLang="zh-CN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F73B4F02-EC7C-450A-B47D-09D19A3220B5}"/>
              </a:ext>
            </a:extLst>
          </p:cNvPr>
          <p:cNvSpPr/>
          <p:nvPr/>
        </p:nvSpPr>
        <p:spPr>
          <a:xfrm>
            <a:off x="4410074" y="4484184"/>
            <a:ext cx="4038601" cy="193899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400" b="1" dirty="0"/>
              <a:t>def isSymmetrical(x):</a:t>
            </a:r>
          </a:p>
          <a:p>
            <a:r>
              <a:rPr lang="zh-CN" altLang="en-US" sz="2400" b="1" dirty="0"/>
              <a:t>    for i in range(4):</a:t>
            </a:r>
          </a:p>
          <a:p>
            <a:r>
              <a:rPr lang="zh-CN" altLang="en-US" sz="2400" b="1" dirty="0"/>
              <a:t>        for j in range(4):</a:t>
            </a:r>
          </a:p>
          <a:p>
            <a:r>
              <a:rPr lang="zh-CN" altLang="en-US" sz="2400" b="1" dirty="0"/>
              <a:t>            if x[i][j] != x[j][i]:</a:t>
            </a:r>
            <a:endParaRPr lang="en-US" altLang="zh-CN" sz="2400" b="1" dirty="0"/>
          </a:p>
          <a:p>
            <a:r>
              <a:rPr lang="en-US" altLang="zh-CN" sz="2400" b="1" dirty="0"/>
              <a:t>                 ……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825013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4" grpId="0" build="p" animBg="1"/>
      <p:bldP spid="5" grpId="0" build="p" animBg="1"/>
      <p:bldP spid="2" grpId="0" build="p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FBD2D1F7-1FC8-41E7-AEC3-75010724C4C6}"/>
              </a:ext>
            </a:extLst>
          </p:cNvPr>
          <p:cNvSpPr txBox="1"/>
          <p:nvPr/>
        </p:nvSpPr>
        <p:spPr>
          <a:xfrm>
            <a:off x="2768596" y="266839"/>
            <a:ext cx="62417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实验</a:t>
            </a:r>
            <a:r>
              <a:rPr lang="en-US" altLang="zh-CN" sz="4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en-US" sz="4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4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6-9</a:t>
            </a:r>
            <a:r>
              <a:rPr lang="zh-CN" altLang="en-US" sz="4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zh-CN" altLang="en-US" sz="4000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6B3EC495-A449-4490-807B-9B46F8343AA1}"/>
              </a:ext>
            </a:extLst>
          </p:cNvPr>
          <p:cNvSpPr txBox="1"/>
          <p:nvPr/>
        </p:nvSpPr>
        <p:spPr>
          <a:xfrm>
            <a:off x="1142999" y="1121111"/>
            <a:ext cx="10668001" cy="5214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buClr>
                <a:schemeClr val="accent1">
                  <a:lumMod val="75000"/>
                </a:schemeClr>
              </a:buClr>
            </a:pP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(2)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编写函数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prime(x)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，函数功能为判断整数是否为素数。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30000"/>
              </a:lnSpc>
              <a:buClr>
                <a:schemeClr val="accent1">
                  <a:lumMod val="75000"/>
                </a:schemeClr>
              </a:buClr>
            </a:pP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(3)__main__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函数中定义或输入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阶矩阵，调用</a:t>
            </a:r>
            <a:r>
              <a:rPr lang="en-US" altLang="zh-CN" sz="2800" dirty="0" err="1">
                <a:latin typeface="黑体" panose="02010609060101010101" pitchFamily="49" charset="-122"/>
                <a:ea typeface="黑体" panose="02010609060101010101" pitchFamily="49" charset="-122"/>
              </a:rPr>
              <a:t>isSymmetrical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(x)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prime(x)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函数对参数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进行判断，输出相应的提示结果。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30000"/>
              </a:lnSpc>
              <a:buClr>
                <a:schemeClr val="accent1">
                  <a:lumMod val="75000"/>
                </a:schemeClr>
              </a:buClr>
            </a:pPr>
            <a:r>
              <a:rPr lang="zh-CN" altLang="en-US" sz="32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分析：</a:t>
            </a:r>
            <a:endParaRPr lang="en-US" altLang="zh-CN" sz="32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30000"/>
              </a:lnSpc>
              <a:buClr>
                <a:schemeClr val="accent1">
                  <a:lumMod val="75000"/>
                </a:schemeClr>
              </a:buClr>
            </a:pPr>
            <a:r>
              <a:rPr lang="en-US" altLang="zh-CN" sz="32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调用第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题中定义的</a:t>
            </a:r>
            <a:r>
              <a:rPr lang="en-US" altLang="zh-CN" sz="28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prime(x)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，然后在主程序的第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行用：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30000"/>
              </a:lnSpc>
              <a:buClr>
                <a:schemeClr val="accent1">
                  <a:lumMod val="75000"/>
                </a:schemeClr>
              </a:buClr>
            </a:pPr>
            <a:r>
              <a:rPr lang="en-US" altLang="zh-CN" sz="28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</a:t>
            </a:r>
            <a:r>
              <a:rPr lang="en-GB" altLang="zh-CN" sz="28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if __name__=='__main__':</a:t>
            </a:r>
          </a:p>
          <a:p>
            <a:pPr>
              <a:lnSpc>
                <a:spcPct val="130000"/>
              </a:lnSpc>
              <a:buClr>
                <a:schemeClr val="accent1">
                  <a:lumMod val="75000"/>
                </a:schemeClr>
              </a:buClr>
            </a:pPr>
            <a:r>
              <a:rPr lang="en-GB" altLang="zh-CN" sz="28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主程序中先要给列表赋值，列表中的元素都属于二级元素，该如何赋值？然后分别来调用函数，在调用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prime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时，二级元素又需要怎样表示？</a:t>
            </a:r>
            <a:endParaRPr lang="en-US" altLang="zh-CN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27180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FBD2D1F7-1FC8-41E7-AEC3-75010724C4C6}"/>
              </a:ext>
            </a:extLst>
          </p:cNvPr>
          <p:cNvSpPr txBox="1"/>
          <p:nvPr/>
        </p:nvSpPr>
        <p:spPr>
          <a:xfrm>
            <a:off x="2768596" y="266839"/>
            <a:ext cx="624177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实验</a:t>
            </a:r>
            <a:r>
              <a:rPr lang="en-US" altLang="zh-CN" sz="4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en-US" sz="4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4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6-9</a:t>
            </a:r>
            <a:r>
              <a:rPr lang="zh-CN" altLang="en-US" sz="4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</a:p>
          <a:p>
            <a:pPr algn="ctr"/>
            <a:endParaRPr lang="zh-CN" altLang="en-US" sz="40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355E03DC-DC6B-4DAD-AAF5-4E874FD7876C}"/>
              </a:ext>
            </a:extLst>
          </p:cNvPr>
          <p:cNvSpPr txBox="1"/>
          <p:nvPr/>
        </p:nvSpPr>
        <p:spPr>
          <a:xfrm>
            <a:off x="1355939" y="1056235"/>
            <a:ext cx="10521736" cy="4745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buClr>
                <a:schemeClr val="accent1">
                  <a:lumMod val="75000"/>
                </a:schemeClr>
              </a:buClr>
            </a:pP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9.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验证定理。任一正整数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的立方一定可以表示为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个连续的奇数之和，如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2800" baseline="30000" dirty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=1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2800" baseline="30000" dirty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=3+5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en-US" altLang="zh-CN" sz="2800" baseline="30000" dirty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=7+9+11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。编程完成验证。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30000"/>
              </a:lnSpc>
              <a:buClr>
                <a:schemeClr val="accent1">
                  <a:lumMod val="75000"/>
                </a:schemeClr>
              </a:buClr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测试数据：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</a:p>
          <a:p>
            <a:pPr>
              <a:lnSpc>
                <a:spcPct val="130000"/>
              </a:lnSpc>
              <a:buClr>
                <a:schemeClr val="accent1">
                  <a:lumMod val="75000"/>
                </a:schemeClr>
              </a:buClr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    输出：</a:t>
            </a:r>
            <a:r>
              <a:rPr lang="en-US" altLang="zh-CN" sz="28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en-US" sz="28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**</a:t>
            </a:r>
            <a:r>
              <a:rPr lang="en-US" altLang="zh-CN" sz="28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3=21+23+25+27+29</a:t>
            </a:r>
          </a:p>
          <a:p>
            <a:pPr>
              <a:lnSpc>
                <a:spcPct val="130000"/>
              </a:lnSpc>
              <a:buClr>
                <a:schemeClr val="accent1">
                  <a:lumMod val="75000"/>
                </a:schemeClr>
              </a:buClr>
            </a:pP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分析：</a:t>
            </a:r>
            <a:endParaRPr lang="en-US" altLang="zh-CN" sz="28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indent="-457200">
              <a:lnSpc>
                <a:spcPct val="130000"/>
              </a:lnSpc>
              <a:buClr>
                <a:schemeClr val="accent1">
                  <a:lumMod val="75000"/>
                </a:schemeClr>
              </a:buClr>
              <a:buAutoNum type="arabicParenBoth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需要构造一个有若干个连续奇数的列表，可以是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到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en-US" altLang="zh-CN" sz="2400" baseline="30000" dirty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之间的所有奇数；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indent="-457200">
              <a:lnSpc>
                <a:spcPct val="130000"/>
              </a:lnSpc>
              <a:buClr>
                <a:schemeClr val="accent1">
                  <a:lumMod val="75000"/>
                </a:schemeClr>
              </a:buClr>
              <a:buAutoNum type="arabicParenBoth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寻找奇数列表中哪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个连续的奇数和等于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en-US" altLang="zh-CN" sz="2400" baseline="30000" dirty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，若找到则验证定理是真命题，否则就是假命题；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indent="-457200">
              <a:lnSpc>
                <a:spcPct val="130000"/>
              </a:lnSpc>
              <a:buClr>
                <a:schemeClr val="accent1">
                  <a:lumMod val="75000"/>
                </a:schemeClr>
              </a:buClr>
              <a:buAutoNum type="arabicParenBoth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找到后，还需要按照要求的格式输出。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26011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FBD2D1F7-1FC8-41E7-AEC3-75010724C4C6}"/>
              </a:ext>
            </a:extLst>
          </p:cNvPr>
          <p:cNvSpPr txBox="1"/>
          <p:nvPr/>
        </p:nvSpPr>
        <p:spPr>
          <a:xfrm>
            <a:off x="2768596" y="266839"/>
            <a:ext cx="62417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实验</a:t>
            </a:r>
            <a:r>
              <a:rPr lang="en-US" altLang="zh-CN" sz="4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en-US" sz="4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4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6-9</a:t>
            </a:r>
            <a:r>
              <a:rPr lang="zh-CN" altLang="en-US" sz="4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zh-CN" altLang="en-US" sz="4000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BB831A34-E959-4182-9CBF-74525C530C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8953" y="1069975"/>
            <a:ext cx="6154094" cy="5369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622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1235</TotalTime>
  <Words>645</Words>
  <Application>Microsoft Office PowerPoint</Application>
  <PresentationFormat>自定义</PresentationFormat>
  <Paragraphs>51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主题​​</vt:lpstr>
      <vt:lpstr>Python程序设计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Python程序设计</dc:title>
  <dc:creator>月美</dc:creator>
  <cp:lastModifiedBy>PC</cp:lastModifiedBy>
  <cp:revision>143</cp:revision>
  <dcterms:created xsi:type="dcterms:W3CDTF">2020-03-16T01:25:50Z</dcterms:created>
  <dcterms:modified xsi:type="dcterms:W3CDTF">2020-04-20T01:50:16Z</dcterms:modified>
</cp:coreProperties>
</file>