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zh-CN" altLang="zh-CN" sz="2128" b="1" i="0" u="none" strike="noStrike" baseline="0" dirty="0">
                <a:effectLst/>
              </a:rPr>
              <a:t>森林资源</a:t>
            </a:r>
            <a:r>
              <a:rPr lang="zh-CN" altLang="en-US" sz="2128" b="1" i="0" u="none" strike="noStrike" baseline="0" dirty="0">
                <a:effectLst/>
              </a:rPr>
              <a:t>各项指标</a:t>
            </a:r>
            <a:r>
              <a:rPr lang="zh-CN" altLang="zh-CN" sz="2128" b="1" i="0" u="none" strike="noStrike" baseline="0" dirty="0">
                <a:effectLst/>
              </a:rPr>
              <a:t>比较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林业用地面积（百万公顷）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(Sheet1!$A$2,Sheet1!$A$3)</c:f>
              <c:strCache>
                <c:ptCount val="2"/>
                <c:pt idx="0">
                  <c:v>第四次</c:v>
                </c:pt>
                <c:pt idx="1">
                  <c:v>第五次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262.89299999999997</c:v>
                </c:pt>
                <c:pt idx="1">
                  <c:v>263.29500000000002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5-4933-A9B0-49FC8B61614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森林面积（百万公顷）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(Sheet1!$A$2,Sheet1!$A$3)</c:f>
              <c:strCache>
                <c:ptCount val="2"/>
                <c:pt idx="0">
                  <c:v>第四次</c:v>
                </c:pt>
                <c:pt idx="1">
                  <c:v>第五次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133.70349999999999</c:v>
                </c:pt>
                <c:pt idx="1">
                  <c:v>158.941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5-4933-A9B0-49FC8B61614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全国森林覆盖率（%）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(Sheet1!$A$2,Sheet1!$A$3)</c:f>
              <c:strCache>
                <c:ptCount val="2"/>
                <c:pt idx="0">
                  <c:v>第四次</c:v>
                </c:pt>
                <c:pt idx="1">
                  <c:v>第五次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0.13919999999999999</c:v>
                </c:pt>
                <c:pt idx="1">
                  <c:v>0.16550000000000001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5-4933-A9B0-49FC8B61614F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活立木总储蓄量（亿立方米）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(Sheet1!$A$2,Sheet1!$A$3)</c:f>
              <c:strCache>
                <c:ptCount val="2"/>
                <c:pt idx="0">
                  <c:v>第四次</c:v>
                </c:pt>
                <c:pt idx="1">
                  <c:v>第五次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117.85</c:v>
                </c:pt>
                <c:pt idx="1">
                  <c:v>124.9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985-4933-A9B0-49FC8B61614F}"/>
            </c:ext>
          </c:extLst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森林储蓄量（亿立方米）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(Sheet1!$A$2,Sheet1!$A$3)</c:f>
              <c:strCache>
                <c:ptCount val="2"/>
                <c:pt idx="0">
                  <c:v>第四次</c:v>
                </c:pt>
                <c:pt idx="1">
                  <c:v>第五次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101.37</c:v>
                </c:pt>
                <c:pt idx="1">
                  <c:v>112.7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985-4933-A9B0-49FC8B61614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54191199"/>
        <c:axId val="175417539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:tx>
                <c:spPr>
                  <a:ln w="317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defRPr>
                      </a:pPr>
                      <a:endParaRPr lang="zh-CN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(Sheet1!$A$2,Sheet1!$A$3)</c15:sqref>
                        </c15:formulaRef>
                      </c:ext>
                    </c:extLst>
                    <c:strCache>
                      <c:ptCount val="2"/>
                      <c:pt idx="0">
                        <c:v>第四次</c:v>
                      </c:pt>
                      <c:pt idx="1">
                        <c:v>第五次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0985-4933-A9B0-49FC8B61614F}"/>
                  </c:ext>
                </c:extLst>
              </c15:ser>
            </c15:filteredLineSeries>
          </c:ext>
        </c:extLst>
      </c:lineChart>
      <c:catAx>
        <c:axId val="17541911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1754175391"/>
        <c:crosses val="autoZero"/>
        <c:auto val="1"/>
        <c:lblAlgn val="ctr"/>
        <c:lblOffset val="100"/>
        <c:noMultiLvlLbl val="0"/>
      </c:catAx>
      <c:valAx>
        <c:axId val="175417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1754191199"/>
        <c:crosses val="autoZero"/>
        <c:crossBetween val="between"/>
      </c:valAx>
      <c:spPr>
        <a:pattFill prst="ltHorz">
          <a:fgClr>
            <a:schemeClr val="bg1"/>
          </a:fgClr>
          <a:bgClr>
            <a:srgbClr val="00B0F0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宋体" panose="02010600030101010101" pitchFamily="2" charset="-122"/>
          <a:ea typeface="宋体" panose="0201060003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8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3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2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5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2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4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5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6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D90F-016A-4775-8125-4C3FAC71DF50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C88DDA-ECD2-430E-BF45-F513F3AFE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1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6200-0A15-40F8-A3C2-7C8F1C7AF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我国森林资源现状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E7779-0CD1-4A75-9649-E374293A2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许万鹏</a:t>
            </a:r>
          </a:p>
        </p:txBody>
      </p:sp>
    </p:spTree>
    <p:extLst>
      <p:ext uri="{BB962C8B-B14F-4D97-AF65-F5344CB8AC3E}">
        <p14:creationId xmlns:p14="http://schemas.microsoft.com/office/powerpoint/2010/main" val="40104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3839-294A-41F9-8C74-FC979AEF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B1F24-6734-47CB-9C85-A2BEAAD1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总体介绍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资源现状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名词解释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面临的问题</a:t>
            </a:r>
          </a:p>
        </p:txBody>
      </p:sp>
    </p:spTree>
    <p:extLst>
      <p:ext uri="{BB962C8B-B14F-4D97-AF65-F5344CB8AC3E}">
        <p14:creationId xmlns:p14="http://schemas.microsoft.com/office/powerpoint/2010/main" val="364493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9E9EC-636F-4939-AF11-DC04F31A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我国森林资源总体介绍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5B16F3-C590-425D-80FC-9CB46790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资源总量和人工林面积等居世界前列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森林覆盖了与人均占有量等不尽如意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9378D7-F161-4E99-B61C-8281847C0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61" y="3034338"/>
            <a:ext cx="5180677" cy="29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B7CEC-17EE-427D-9C88-9A0BA1DA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我国森林资源现状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517A9-9895-45FD-A4E1-2FE9BB56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林业用地面积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26329.5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万公顷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森林面积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15894.1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万公顷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全国森林覆盖率为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16.55%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活立木总储蓄量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124.9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亿立方米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森林储蓄量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112.7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亿立方米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20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F865-7D3A-45CB-998B-63EF8E5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第四、五次森林资源清查结果的比较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5B70F7-02AA-4BAF-93EE-F8DC3B175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724781"/>
              </p:ext>
            </p:extLst>
          </p:nvPr>
        </p:nvGraphicFramePr>
        <p:xfrm>
          <a:off x="1078149" y="2404029"/>
          <a:ext cx="969361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32906986"/>
                    </a:ext>
                  </a:extLst>
                </a:gridCol>
                <a:gridCol w="1579123">
                  <a:extLst>
                    <a:ext uri="{9D8B030D-6E8A-4147-A177-3AD203B41FA5}">
                      <a16:colId xmlns:a16="http://schemas.microsoft.com/office/drawing/2014/main" val="776882915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465032009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val="1970976953"/>
                    </a:ext>
                  </a:extLst>
                </a:gridCol>
                <a:gridCol w="1796375">
                  <a:extLst>
                    <a:ext uri="{9D8B030D-6E8A-4147-A177-3AD203B41FA5}">
                      <a16:colId xmlns:a16="http://schemas.microsoft.com/office/drawing/2014/main" val="2765330202"/>
                    </a:ext>
                  </a:extLst>
                </a:gridCol>
                <a:gridCol w="1472119">
                  <a:extLst>
                    <a:ext uri="{9D8B030D-6E8A-4147-A177-3AD203B41FA5}">
                      <a16:colId xmlns:a16="http://schemas.microsoft.com/office/drawing/2014/main" val="3008565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林业用地面积（万公顷）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森林面积（万公顷）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全国森林覆盖率（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活立木总储蓄量（亿立方米）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森林储蓄量（亿立方米）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794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第四次森林资源清查结果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26289.3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13370.35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13.92%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117.85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101.37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4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第五次森林资源清查结果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26329.5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15894.1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16.55%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124.9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112.7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1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37B2026-4E58-409A-A4A6-CE5C8B049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667081"/>
              </p:ext>
            </p:extLst>
          </p:nvPr>
        </p:nvGraphicFramePr>
        <p:xfrm>
          <a:off x="838200" y="640769"/>
          <a:ext cx="10515600" cy="557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CDB2639-78BD-4CFA-A83B-9A7DF550F498}"/>
              </a:ext>
            </a:extLst>
          </p:cNvPr>
          <p:cNvSpPr/>
          <p:nvPr/>
        </p:nvSpPr>
        <p:spPr>
          <a:xfrm>
            <a:off x="8946107" y="852985"/>
            <a:ext cx="2469108" cy="668740"/>
          </a:xfrm>
          <a:prstGeom prst="wedgeRoundRectCallout">
            <a:avLst>
              <a:gd name="adj1" fmla="val -41086"/>
              <a:gd name="adj2" fmla="val 82908"/>
              <a:gd name="adj3" fmla="val 16667"/>
            </a:avLst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好丑啊！为什么要用前景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白色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、背景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浅蓝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、图案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横线：浅色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啊哼啊啊啊</a:t>
            </a:r>
          </a:p>
        </p:txBody>
      </p:sp>
    </p:spTree>
    <p:extLst>
      <p:ext uri="{BB962C8B-B14F-4D97-AF65-F5344CB8AC3E}">
        <p14:creationId xmlns:p14="http://schemas.microsoft.com/office/powerpoint/2010/main" val="15358316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167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Gill Sans MT</vt:lpstr>
      <vt:lpstr>画廊</vt:lpstr>
      <vt:lpstr>我国森林资源现状</vt:lpstr>
      <vt:lpstr>主要内容</vt:lpstr>
      <vt:lpstr>我国森林资源总体介绍</vt:lpstr>
      <vt:lpstr>我国森林资源现状</vt:lpstr>
      <vt:lpstr>第四、五次森林资源清查结果的比较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我国森林资源现状</dc:title>
  <dc:creator>w pp</dc:creator>
  <cp:lastModifiedBy>w pp</cp:lastModifiedBy>
  <cp:revision>30</cp:revision>
  <dcterms:created xsi:type="dcterms:W3CDTF">2022-11-16T02:37:54Z</dcterms:created>
  <dcterms:modified xsi:type="dcterms:W3CDTF">2022-11-16T04:28:56Z</dcterms:modified>
</cp:coreProperties>
</file>