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47" autoAdjust="0"/>
  </p:normalViewPr>
  <p:slideViewPr>
    <p:cSldViewPr snapToGrid="0">
      <p:cViewPr varScale="1">
        <p:scale>
          <a:sx n="52" d="100"/>
          <a:sy n="52" d="100"/>
        </p:scale>
        <p:origin x="1203" y="45"/>
      </p:cViewPr>
      <p:guideLst/>
    </p:cSldViewPr>
  </p:slideViewPr>
  <p:notesTextViewPr>
    <p:cViewPr>
      <p:scale>
        <a:sx n="1" d="1"/>
        <a:sy n="1" d="1"/>
      </p:scale>
      <p:origin x="0" y="-6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F7DB8-072D-484D-AB5D-2281D80AA629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58134-4FB4-49AD-9D63-EA7269CD2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9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/ Black-box Attack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/ Untargeted Attack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/ Optimization / GAN -based Attack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altLang="zh-CN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altLang="zh-C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zh-CN" altLang="en-US" sz="10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</a:t>
            </a:r>
          </a:p>
          <a:p>
            <a:pPr>
              <a:lnSpc>
                <a:spcPct val="150000"/>
              </a:lnSpc>
            </a:pP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FGSM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Fast Gradient Sign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DeepFool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DeepFool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Attack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C&amp;W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Carlini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and Wagner Attack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PGD / PGD0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Projected 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Gradient Descent </a:t>
            </a:r>
            <a:r>
              <a:rPr lang="zh-CN" altLang="en-US" b="0" i="0">
                <a:solidFill>
                  <a:srgbClr val="040C28"/>
                </a:solidFill>
                <a:effectLst/>
                <a:latin typeface="Google Sans"/>
              </a:rPr>
              <a:t>投影梯度下降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JSMA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Jacobian-based Saliency Map Attack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SparseFool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SparseFool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Attack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ZOO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Zeroth Order Optimization 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零阶优化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UAP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Universal Adversarial Perturbation</a:t>
            </a:r>
          </a:p>
          <a:p>
            <a:pPr>
              <a:lnSpc>
                <a:spcPct val="150000"/>
              </a:lnSpc>
            </a:pP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2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Jacobian-based Saliency Map Attack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7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Jacobian-based Saliency Map Attack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6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对抗正则化（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Regularization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基于课程的对抗训练（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Curriculum-based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Ensemble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自适应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Adaptive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自监督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无监督对抗训练（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Semi/Unsupervised Learning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高效对抗训练（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Efficient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对抗正则化（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Regularization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基于课程的对抗训练（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Curriculum-based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Ensemble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自适应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𝜖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Adaptive 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ϵ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自监督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无监督对抗训练（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Semi/Unsupervised Learning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高效对抗训练（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Efficient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5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对抗正则化（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Regularization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基于课程的对抗训练（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Curriculum-based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Ensemble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自适应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Adaptive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自监督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无监督对抗训练（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Semi/Unsupervised Learning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高效对抗训练（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Efficient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对抗正则化（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Regularization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基于课程的对抗训练（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Curriculum-based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Ensemble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自适应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𝜖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Adaptive 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ϵ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自监督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无监督对抗训练（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Semi/Unsupervised Learning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高效对抗训练（</a:t>
                </a: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Efficient Adversarial Training</a:t>
                </a:r>
                <a:r>
                  <a:rPr lang="zh-CN" altLang="zh-CN" sz="1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7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Jacobian-based Saliency Map Attack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8134-4FB4-49AD-9D63-EA7269CD2D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B08B-160C-4436-BCE5-AC6CD11A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44D49-ED86-43F9-AFA0-2B798668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0F8AF-1952-4D41-98D6-D6BA427D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6C30-DA37-445A-9577-79DCB87E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889C-B54F-4CFB-824C-BD872355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2383-5D4A-4C27-919E-CC6C8F1B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593A8-2135-4F18-8746-F32259AC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B8C8D-C8AB-487B-A2FA-6444DAF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46BB2-A78A-424B-AA5A-7FDAE903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C63F1-4716-4B2B-A8EA-CEC4B345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16629-FA84-44FD-9203-11253FC07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712A7-7BB3-43B6-86FC-18B49B10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9B6A-41A3-43F7-89EA-613B8CF5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32B5-635A-40EC-A479-8FC1684E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7DDAB-6EDD-4552-9347-96D2541B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8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6CC0-69EE-46CE-BA62-1EDD78B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2F93F-BDFB-49FB-946A-91B4775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4D1D4-6909-4FDA-9CD6-1C7577BE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48DC-A882-4620-AD20-845BC01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AAFF1-D709-4F39-925F-1F764C81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9B55-95AB-491E-8739-06989DB2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57A07-CBF5-4C9E-A72B-FD4443BB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1DA93-5EBD-4A2B-8FB2-B4FF8FF6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B6EFF-0251-4911-885F-7DDA00C5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26B41-F613-40C1-B4AD-10EE4A5A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95B5E-6714-4959-9E4D-E7A85F3C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39B17-E08C-4001-8AA6-CFAF048B2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6F045-9BA2-4BCA-86DA-052BAA8B0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AC594-7030-4F41-9168-FFEBE22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F4591-2F4B-4B6C-8E4A-D278C65C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7D695-ED5E-498A-9F76-CD5D9BD2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E2270-30C6-4939-98D0-A4FE9AA8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601DC-E1D2-43D0-B711-DB9BB994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B6EC1-F7D6-4916-8AB1-ED94AF3C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DD1022-566A-492D-BC2B-6EE6F29B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0ABDC-F80F-493B-8587-C19C8394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007FC-122A-4FA2-A00F-2EEAADBF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E169F7-0760-4AA4-BF50-BE26C9F3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A1BF8C-E7A5-4012-B21D-9728A4A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CCCB-8C6F-45F8-B018-36BB5023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DC074-5DE4-44F1-A04E-87E657AF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ED1E80-A240-4C90-BB87-FA772A2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998FB5-ECFC-4A31-A187-D80C270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D0B799-2947-45F9-ACD0-C157F626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E84AC-B2C6-4A8B-83AF-E1BAE1DA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DBF24-8343-4863-A6FD-602F2E86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08A07-0C2D-4723-844D-73A48D31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83B31-A6B5-4D34-A774-CF847129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F6C59-7F7A-4D4C-935E-4841D146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EE0F4-41C5-4415-AC22-54919F53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7B079-46AF-4B8D-8CCC-4D9F082B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4958D-0B9E-46A1-A665-E97855AE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3F46-8890-438C-AE6B-15FCED66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1C8517-B9BA-4D3E-8921-AE1B080E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797C4-3658-4BDC-B615-6281941B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4F4FB-CD9E-4B38-A561-32B2A613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5FE30-5CE1-4A5F-82C9-A360CDC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38DA7-6567-4A6F-8545-349AC88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6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D5073-EB7E-4CE5-817F-7C5B7BE4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2D6D-2AD9-45B3-ADDC-41823CE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BF7DA-E65F-43E7-9615-2061BBAED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42C0-706A-4173-A5BC-D76B41A803CA}" type="datetimeFigureOut">
              <a:rPr lang="zh-CN" altLang="en-US" smtClean="0"/>
              <a:t>2023/4/11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0E12-FB23-48B0-B558-13B8FDDC7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84366-3E43-477F-B4DB-970B8893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581F-623B-4B9A-BC67-9F9ECAF94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FC6A-F761-4349-ADE4-EE70401D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1041400"/>
            <a:ext cx="1118616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Sparse Adversarial Attack against Deep Learning Models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A712C-D6BA-4A1D-9F4C-FB440C52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323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Wanpeng Xu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D330-1740-461C-87A4-10017313DEB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8166162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99F86-8E8F-485C-8838-DE57B7555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93" y="286375"/>
            <a:ext cx="5519738" cy="6285249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781DB31-5F76-4A15-98D1-B3A68BC2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363"/>
              </p:ext>
            </p:extLst>
          </p:nvPr>
        </p:nvGraphicFramePr>
        <p:xfrm>
          <a:off x="1041400" y="2374582"/>
          <a:ext cx="3511550" cy="21088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11550">
                  <a:extLst>
                    <a:ext uri="{9D8B030D-6E8A-4147-A177-3AD203B41FA5}">
                      <a16:colId xmlns:a16="http://schemas.microsoft.com/office/drawing/2014/main" val="3221929882"/>
                    </a:ext>
                  </a:extLst>
                </a:gridCol>
              </a:tblGrid>
              <a:tr h="702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image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81144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 image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42527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Adversarial image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46616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6263D52-80E9-4662-B434-F3D020E93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637"/>
            <a:ext cx="12192000" cy="27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FC6A-F761-4349-ADE4-EE70401D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1041400"/>
            <a:ext cx="1118616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212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C07E-FC1E-4153-91A7-9C1BCEC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2880000" cy="108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13B6C-1E09-47D5-B31A-D7348482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Seminal 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Status of Adversarial Attacks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Status of Adversarial 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—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Sparse Adversarial Attack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54A503-97DB-4783-91DE-A217EE0C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3317194" cy="1080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Seminal 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FBF49-0A27-4636-935E-7C0533D4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16" y="1914208"/>
            <a:ext cx="7579567" cy="30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E6A8E-637A-4AC5-A854-5BF9C2FF2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Attack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FGSM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C&amp;W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PGD /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JSMA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SparseFool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358472-2323-47C3-8DAE-1B906B91D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Attack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Attack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UAP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Pixel Attack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Attack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CornerSearch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1B71D82-D778-49B2-8D66-637D69D50E5F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8166162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Status of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404605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D330-1740-461C-87A4-10017313DEB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8166162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TRY IT! JSMA!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68CCB-29D9-43C3-83A1-416CB622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67" y="1440000"/>
            <a:ext cx="2009790" cy="126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C10D32-9426-44FF-8658-BE68615DD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03" y="2903692"/>
            <a:ext cx="3268999" cy="3268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0F0823-4EB4-4307-BA53-DD7522047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423" y="2854636"/>
            <a:ext cx="5405477" cy="33671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9F2367-7284-4FBC-B818-9EA3207D4A64}"/>
              </a:ext>
            </a:extLst>
          </p:cNvPr>
          <p:cNvSpPr txBox="1"/>
          <p:nvPr/>
        </p:nvSpPr>
        <p:spPr>
          <a:xfrm>
            <a:off x="8526161" y="1024501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 5 seconds or less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1 minute or less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D330-1740-461C-87A4-10017313DEB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8166162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ADCAD-4EDA-4F5A-BB05-6FF2A350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0" y="1884714"/>
            <a:ext cx="8280000" cy="3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D4E6A8E-637A-4AC5-A854-5BF9C2FF2E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33512" y="2520505"/>
                <a:ext cx="9324976" cy="365645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Regularization</a:t>
                </a:r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Curriculum-based Adversarial Training</a:t>
                </a:r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Ensemble Adversarial Training</a:t>
                </a:r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Adaptive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Adversarial Training with Semi/Unsupervised Learning</a:t>
                </a:r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Efficient Adversarial Training</a:t>
                </a:r>
                <a:endParaRPr lang="en-US" altLang="zh-CN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D4E6A8E-637A-4AC5-A854-5BF9C2FF2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33512" y="2520505"/>
                <a:ext cx="9324976" cy="3656458"/>
              </a:xfrm>
              <a:blipFill>
                <a:blip r:embed="rId3"/>
                <a:stretch>
                  <a:fillRect l="-1176" t="-2833" b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61B71D82-D778-49B2-8D66-637D69D50E5F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903165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Status of Adversarial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EF2D53-850C-43A0-9FB5-631712BE3CEB}"/>
                  </a:ext>
                </a:extLst>
              </p:cNvPr>
              <p:cNvSpPr txBox="1"/>
              <p:nvPr/>
            </p:nvSpPr>
            <p:spPr>
              <a:xfrm>
                <a:off x="3048000" y="1659075"/>
                <a:ext cx="6096000" cy="6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 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 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, 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 ∼ 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𝔻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 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 ∈ 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, 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 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𝒸ℯ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, 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, 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EF2D53-850C-43A0-9FB5-631712BE3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59075"/>
                <a:ext cx="6096000" cy="642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1B71D82-D778-49B2-8D66-637D69D50E5F}"/>
              </a:ext>
            </a:extLst>
          </p:cNvPr>
          <p:cNvSpPr txBox="1">
            <a:spLocks/>
          </p:cNvSpPr>
          <p:nvPr/>
        </p:nvSpPr>
        <p:spPr>
          <a:xfrm>
            <a:off x="359999" y="360000"/>
            <a:ext cx="1128907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— Transferable Sparse Adversarial Attack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6113A8-F17C-4C30-B3EE-68321537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81" y="1256489"/>
            <a:ext cx="4167381" cy="26741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543864-1A2B-4F51-A81A-8881E3667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06" y="4221062"/>
            <a:ext cx="5220532" cy="24876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C2A4C58-8321-42ED-8DCB-19D232368860}"/>
              </a:ext>
            </a:extLst>
          </p:cNvPr>
          <p:cNvSpPr txBox="1"/>
          <p:nvPr/>
        </p:nvSpPr>
        <p:spPr>
          <a:xfrm rot="5400000" flipH="1" flipV="1">
            <a:off x="-914845" y="3105834"/>
            <a:ext cx="3030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Transferability</a:t>
            </a:r>
            <a:endParaRPr lang="zh-CN" altLang="en-US" sz="3600" dirty="0">
              <a:latin typeface="Times New Roman" panose="02020603050405020304" pitchFamily="18" charset="0"/>
              <a:ea typeface="思源宋体 Heavy" panose="020209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07AC819-B96B-4267-BC93-85592033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323" y="1396283"/>
            <a:ext cx="4670678" cy="506862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CB17566-F29A-4F8E-AB31-E09E19CF9ABC}"/>
              </a:ext>
            </a:extLst>
          </p:cNvPr>
          <p:cNvSpPr txBox="1"/>
          <p:nvPr/>
        </p:nvSpPr>
        <p:spPr>
          <a:xfrm rot="16200000">
            <a:off x="5239082" y="3105833"/>
            <a:ext cx="3030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Sparsity</a:t>
            </a:r>
            <a:endParaRPr lang="zh-CN" altLang="en-US" sz="3600" dirty="0">
              <a:latin typeface="Times New Roman" panose="02020603050405020304" pitchFamily="18" charset="0"/>
              <a:ea typeface="思源宋体 Heavy" panose="020209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2942F5F-EDD8-44D6-B71E-07BB2EFA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1634551"/>
            <a:ext cx="10088880" cy="2860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46CB29-8B96-4B46-B94F-4BD06BB5E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95" y="4740081"/>
            <a:ext cx="1150720" cy="35055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BD02A8-0F1D-411D-8668-F288659D49D1}"/>
              </a:ext>
            </a:extLst>
          </p:cNvPr>
          <p:cNvGrpSpPr/>
          <p:nvPr/>
        </p:nvGrpSpPr>
        <p:grpSpPr>
          <a:xfrm>
            <a:off x="0" y="4926250"/>
            <a:ext cx="6048727" cy="1394581"/>
            <a:chOff x="1530844" y="5071047"/>
            <a:chExt cx="6048727" cy="139458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EE42660-3F17-47B5-856A-F80547BE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0090" y="5436066"/>
              <a:ext cx="2339481" cy="63406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034C30A-58B8-429B-83C2-B0B7C31A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0844" y="5071047"/>
              <a:ext cx="3274916" cy="1394581"/>
            </a:xfrm>
            <a:prstGeom prst="rect">
              <a:avLst/>
            </a:prstGeom>
          </p:spPr>
        </p:pic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79B0E13-D350-4CFB-8530-A4E7BB7F3DDA}"/>
                </a:ext>
              </a:extLst>
            </p:cNvPr>
            <p:cNvSpPr/>
            <p:nvPr/>
          </p:nvSpPr>
          <p:spPr>
            <a:xfrm>
              <a:off x="4781481" y="5617439"/>
              <a:ext cx="502920" cy="1951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4C678E"/>
                </a:highlight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06382C9A-EB14-4BE5-96A4-CBB3A7828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194" y="5746415"/>
            <a:ext cx="1310754" cy="3048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DBCD66-A039-41F3-AF89-60E710872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0415" y="5296293"/>
            <a:ext cx="2459516" cy="654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A0BEA7-CBC5-4F9F-A891-5724550550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835" y="6051241"/>
            <a:ext cx="2788300" cy="320955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2F39080C-6F04-4F05-8E5D-C7C1BA7E9CF3}"/>
              </a:ext>
            </a:extLst>
          </p:cNvPr>
          <p:cNvSpPr txBox="1">
            <a:spLocks/>
          </p:cNvSpPr>
          <p:nvPr/>
        </p:nvSpPr>
        <p:spPr>
          <a:xfrm>
            <a:off x="359999" y="360000"/>
            <a:ext cx="1128907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 Generator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3931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359</Words>
  <Application>Microsoft Office PowerPoint</Application>
  <PresentationFormat>宽屏</PresentationFormat>
  <Paragraphs>86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Google Sans</vt:lpstr>
      <vt:lpstr>Söhne</vt:lpstr>
      <vt:lpstr>等线</vt:lpstr>
      <vt:lpstr>等线 Light</vt:lpstr>
      <vt:lpstr>Arial</vt:lpstr>
      <vt:lpstr>Cambria Math</vt:lpstr>
      <vt:lpstr>Times New Roman</vt:lpstr>
      <vt:lpstr>Office 主题​​</vt:lpstr>
      <vt:lpstr>Transferable Sparse Adversarial Attack against Deep Learning Models</vt:lpstr>
      <vt:lpstr>Contents</vt:lpstr>
      <vt:lpstr>Seminal 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Transferable Sparse Adversarial Attack</dc:title>
  <dc:creator>Xu Wanpeng</dc:creator>
  <cp:lastModifiedBy>Xu Wanpeng</cp:lastModifiedBy>
  <cp:revision>207</cp:revision>
  <dcterms:created xsi:type="dcterms:W3CDTF">2023-04-05T08:31:40Z</dcterms:created>
  <dcterms:modified xsi:type="dcterms:W3CDTF">2023-04-11T06:07:52Z</dcterms:modified>
</cp:coreProperties>
</file>