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2637-3B1B-4DCE-B867-58C00B5621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84D2-B1C9-471D-B101-00F94DB6E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9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7228C84-9FBE-4302-843B-7EE8C37744D6}" type="slidenum">
              <a:rPr kumimoji="0" lang="en-US" altLang="zh-CN" smtClean="0">
                <a:latin typeface="Times New Roman" panose="02020603050405020304" pitchFamily="18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4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1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1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2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0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2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2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3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7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1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B0AF-7594-4516-BDF5-06AE8CE47B2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CD18-068D-461E-91E2-3A9B53A2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6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E6FFF07-CC13-4025-AA1F-A685E2374EFA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1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2514600" y="2895600"/>
            <a:ext cx="7620000" cy="32702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ea typeface="华文行楷" panose="02010800040101010101" pitchFamily="2" charset="-122"/>
              </a:rPr>
              <a:t>  2.1 </a:t>
            </a:r>
            <a:r>
              <a:rPr lang="zh-CN" altLang="en-US" sz="3600">
                <a:ea typeface="华文行楷" panose="02010800040101010101" pitchFamily="2" charset="-122"/>
              </a:rPr>
              <a:t>关系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600">
                <a:ea typeface="华文行楷" panose="02010800040101010101" pitchFamily="2" charset="-122"/>
              </a:rPr>
              <a:t>  </a:t>
            </a:r>
            <a:r>
              <a:rPr lang="en-US" altLang="zh-CN" sz="3600">
                <a:solidFill>
                  <a:srgbClr val="0000FF"/>
                </a:solidFill>
                <a:ea typeface="华文行楷" panose="02010800040101010101" pitchFamily="2" charset="-122"/>
              </a:rPr>
              <a:t>2.2 </a:t>
            </a:r>
            <a:r>
              <a:rPr lang="zh-CN" altLang="en-US" sz="3600">
                <a:ea typeface="华文行楷" panose="02010800040101010101" pitchFamily="2" charset="-122"/>
              </a:rPr>
              <a:t>关系代数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600">
                <a:ea typeface="华文行楷" panose="02010800040101010101" pitchFamily="2" charset="-122"/>
              </a:rPr>
              <a:t>  </a:t>
            </a:r>
            <a:r>
              <a:rPr lang="en-US" altLang="zh-CN" sz="3600">
                <a:solidFill>
                  <a:srgbClr val="0000FF"/>
                </a:solidFill>
                <a:ea typeface="华文行楷" panose="02010800040101010101" pitchFamily="2" charset="-122"/>
              </a:rPr>
              <a:t>2.3</a:t>
            </a:r>
            <a:r>
              <a:rPr lang="en-US" altLang="zh-CN" sz="3600">
                <a:ea typeface="华文行楷" panose="02010800040101010101" pitchFamily="2" charset="-122"/>
              </a:rPr>
              <a:t> </a:t>
            </a:r>
            <a:r>
              <a:rPr lang="zh-CN" altLang="en-US" sz="3600">
                <a:ea typeface="华文行楷" panose="02010800040101010101" pitchFamily="2" charset="-122"/>
              </a:rPr>
              <a:t>查询优化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600">
                <a:ea typeface="华文行楷" panose="02010800040101010101" pitchFamily="2" charset="-122"/>
              </a:rPr>
              <a:t>  </a:t>
            </a:r>
            <a:r>
              <a:rPr lang="en-US" altLang="zh-CN" sz="3600">
                <a:solidFill>
                  <a:srgbClr val="0000FF"/>
                </a:solidFill>
                <a:ea typeface="华文行楷" panose="02010800040101010101" pitchFamily="2" charset="-122"/>
              </a:rPr>
              <a:t>2.4</a:t>
            </a:r>
            <a:r>
              <a:rPr lang="en-US" altLang="zh-CN" sz="3600">
                <a:ea typeface="华文行楷" panose="02010800040101010101" pitchFamily="2" charset="-122"/>
              </a:rPr>
              <a:t> </a:t>
            </a:r>
            <a:r>
              <a:rPr lang="zh-CN" altLang="en-US" sz="3600">
                <a:ea typeface="华文行楷" panose="02010800040101010101" pitchFamily="2" charset="-122"/>
              </a:rPr>
              <a:t>关系系统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600">
                <a:ea typeface="华文行楷" panose="02010800040101010101" pitchFamily="2" charset="-122"/>
              </a:rPr>
              <a:t>  </a:t>
            </a:r>
            <a:r>
              <a:rPr lang="en-US" altLang="zh-CN" sz="3600">
                <a:solidFill>
                  <a:srgbClr val="0000FF"/>
                </a:solidFill>
                <a:ea typeface="华文行楷" panose="02010800040101010101" pitchFamily="2" charset="-122"/>
              </a:rPr>
              <a:t>2.5</a:t>
            </a:r>
            <a:r>
              <a:rPr lang="en-US" altLang="zh-CN" sz="3600">
                <a:ea typeface="华文行楷" panose="02010800040101010101" pitchFamily="2" charset="-122"/>
              </a:rPr>
              <a:t> </a:t>
            </a:r>
            <a:r>
              <a:rPr lang="zh-CN" altLang="en-US" sz="3600">
                <a:ea typeface="华文行楷" panose="02010800040101010101" pitchFamily="2" charset="-122"/>
              </a:rPr>
              <a:t>关系演算 </a:t>
            </a:r>
          </a:p>
        </p:txBody>
      </p:sp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2362200" y="1143000"/>
            <a:ext cx="7620000" cy="1066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800" kern="10"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4800" kern="10"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800" kern="10"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 panose="02010600030101010101" pitchFamily="2" charset="-122"/>
              </a:rPr>
              <a:t>章 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19931773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705720C-9A42-4B57-A601-88D5F9F2A4BC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10</a:t>
            </a:fld>
            <a:endParaRPr lang="en-US" altLang="zh-CN" smtClean="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idx="1"/>
          </p:nvPr>
        </p:nvSpPr>
        <p:spPr>
          <a:xfrm>
            <a:off x="2063751" y="0"/>
            <a:ext cx="8353425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b="1">
                <a:solidFill>
                  <a:schemeClr val="accent2"/>
                </a:solidFill>
                <a:ea typeface="楷体_GB2312" pitchFamily="49" charset="-122"/>
              </a:rPr>
              <a:t>5.</a:t>
            </a:r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关系的性质</a:t>
            </a:r>
          </a:p>
          <a:p>
            <a:pPr marL="0" indent="0">
              <a:buNone/>
            </a:pPr>
            <a:r>
              <a:rPr lang="en-US" altLang="zh-CN" b="1" smtClean="0"/>
              <a:t>1</a:t>
            </a:r>
            <a:r>
              <a:rPr lang="zh-CN" altLang="en-US" b="1" smtClean="0"/>
              <a:t>）关系是一个二维表，表的每一行对应一个元组，表的每一列有一个属性名且对应一个域。</a:t>
            </a:r>
          </a:p>
          <a:p>
            <a:pPr marL="0" indent="0">
              <a:buNone/>
            </a:pPr>
            <a:r>
              <a:rPr lang="en-US" altLang="zh-CN" b="1" smtClean="0"/>
              <a:t>2</a:t>
            </a:r>
            <a:r>
              <a:rPr lang="zh-CN" altLang="en-US" b="1" smtClean="0"/>
              <a:t>）列是同质的，即每一列的值来自同一域。每列的属性名是不同的。</a:t>
            </a:r>
          </a:p>
          <a:p>
            <a:pPr marL="0" indent="0">
              <a:buNone/>
            </a:pPr>
            <a:r>
              <a:rPr lang="en-US" altLang="zh-CN" b="1" smtClean="0"/>
              <a:t>3</a:t>
            </a:r>
            <a:r>
              <a:rPr lang="zh-CN" altLang="en-US" b="1" smtClean="0"/>
              <a:t>）关系所有域都应是原子数据的集合。</a:t>
            </a:r>
          </a:p>
          <a:p>
            <a:pPr marL="0" indent="0">
              <a:buNone/>
            </a:pPr>
            <a:r>
              <a:rPr lang="en-US" altLang="zh-CN" b="1" smtClean="0"/>
              <a:t>4</a:t>
            </a:r>
            <a:r>
              <a:rPr lang="zh-CN" altLang="en-US" b="1" smtClean="0"/>
              <a:t>）关系中任意两个元组不能完全相同。</a:t>
            </a:r>
          </a:p>
          <a:p>
            <a:pPr marL="0" indent="0">
              <a:buNone/>
            </a:pPr>
            <a:r>
              <a:rPr lang="en-US" altLang="zh-CN" b="1" smtClean="0"/>
              <a:t>5</a:t>
            </a:r>
            <a:r>
              <a:rPr lang="zh-CN" altLang="en-US" b="1" smtClean="0"/>
              <a:t>）关系中行的排列顺序、列的排列顺序是无关紧要的。</a:t>
            </a:r>
          </a:p>
          <a:p>
            <a:pPr marL="0" indent="0">
              <a:buNone/>
            </a:pPr>
            <a:r>
              <a:rPr lang="en-US" altLang="zh-CN" b="1" smtClean="0"/>
              <a:t>6</a:t>
            </a:r>
            <a:r>
              <a:rPr lang="zh-CN" altLang="en-US" b="1" smtClean="0"/>
              <a:t>）每个关系都有称之为关键字的属性集唯一标识各元组。</a:t>
            </a:r>
          </a:p>
        </p:txBody>
      </p:sp>
    </p:spTree>
    <p:extLst>
      <p:ext uri="{BB962C8B-B14F-4D97-AF65-F5344CB8AC3E}">
        <p14:creationId xmlns:p14="http://schemas.microsoft.com/office/powerpoint/2010/main" val="99001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5F07028-7ABD-4B23-80E9-7881BE3DE860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11</a:t>
            </a:fld>
            <a:endParaRPr lang="en-US" altLang="zh-CN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838200"/>
            <a:ext cx="8229600" cy="4876800"/>
          </a:xfr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zh-CN" sz="4400" b="1">
                <a:solidFill>
                  <a:schemeClr val="tx2"/>
                </a:solidFill>
                <a:ea typeface="楷体_GB2312" pitchFamily="49" charset="-122"/>
              </a:rPr>
              <a:t>                  </a:t>
            </a:r>
            <a:r>
              <a:rPr lang="zh-CN" altLang="en-US" sz="4400" b="1">
                <a:solidFill>
                  <a:srgbClr val="FF0000"/>
                </a:solidFill>
                <a:ea typeface="楷体_GB2312" pitchFamily="49" charset="-122"/>
              </a:rPr>
              <a:t>关系的性质</a:t>
            </a:r>
          </a:p>
          <a:p>
            <a:pPr marL="0" indent="0">
              <a:buNone/>
            </a:pPr>
            <a:r>
              <a:rPr lang="en-US" altLang="zh-CN" sz="4800" b="1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4800" b="1">
                <a:latin typeface="华文仿宋" panose="02010600040101010101" pitchFamily="2" charset="-122"/>
                <a:ea typeface="华文仿宋" panose="02010600040101010101" pitchFamily="2" charset="-122"/>
              </a:rPr>
              <a:t>）不能有完全相同的两列，列的顺序无关</a:t>
            </a:r>
          </a:p>
          <a:p>
            <a:pPr marL="0" indent="0">
              <a:buNone/>
            </a:pPr>
            <a:r>
              <a:rPr lang="en-US" altLang="zh-CN" sz="4800" b="1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4800" b="1">
                <a:latin typeface="华文仿宋" panose="02010600040101010101" pitchFamily="2" charset="-122"/>
                <a:ea typeface="华文仿宋" panose="02010600040101010101" pitchFamily="2" charset="-122"/>
              </a:rPr>
              <a:t>）不能有完全相同的两行，行的顺序无关</a:t>
            </a:r>
          </a:p>
          <a:p>
            <a:pPr marL="0" indent="0">
              <a:buNone/>
            </a:pPr>
            <a:r>
              <a:rPr lang="en-US" altLang="zh-CN" sz="4800" b="1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4800" b="1">
                <a:latin typeface="华文仿宋" panose="02010600040101010101" pitchFamily="2" charset="-122"/>
                <a:ea typeface="华文仿宋" panose="02010600040101010101" pitchFamily="2" charset="-122"/>
              </a:rPr>
              <a:t>）分量必须取原子值</a:t>
            </a:r>
          </a:p>
        </p:txBody>
      </p:sp>
    </p:spTree>
    <p:extLst>
      <p:ext uri="{BB962C8B-B14F-4D97-AF65-F5344CB8AC3E}">
        <p14:creationId xmlns:p14="http://schemas.microsoft.com/office/powerpoint/2010/main" val="325756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0142BFF-CA52-4B98-8668-4ED5C9C6ED8F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12</a:t>
            </a:fld>
            <a:endParaRPr lang="en-US" altLang="zh-CN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333375"/>
            <a:ext cx="7939088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800">
                <a:solidFill>
                  <a:srgbClr val="FF3300"/>
                </a:solidFill>
                <a:ea typeface="隶书" panose="02010509060101010101" pitchFamily="49" charset="-122"/>
              </a:rPr>
              <a:t>2.1.2  </a:t>
            </a:r>
            <a:r>
              <a:rPr lang="zh-CN" altLang="en-US" sz="4800">
                <a:solidFill>
                  <a:srgbClr val="FF3300"/>
                </a:solidFill>
                <a:ea typeface="隶书" panose="02010509060101010101" pitchFamily="49" charset="-122"/>
              </a:rPr>
              <a:t>关系操作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105400" y="1752600"/>
            <a:ext cx="4267200" cy="4343400"/>
          </a:xfrm>
          <a:solidFill>
            <a:schemeClr val="hlink"/>
          </a:solidFill>
          <a:ln w="57150">
            <a:solidFill>
              <a:srgbClr val="00D4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FFFF00"/>
                </a:solidFill>
                <a:ea typeface="华文行楷" panose="02010800040101010101" pitchFamily="2" charset="-122"/>
              </a:rPr>
              <a:t>1 </a:t>
            </a:r>
            <a:r>
              <a:rPr lang="zh-CN" altLang="en-US" sz="3600" b="1" dirty="0">
                <a:solidFill>
                  <a:srgbClr val="FFFF00"/>
                </a:solidFill>
                <a:ea typeface="华文行楷" panose="02010800040101010101" pitchFamily="2" charset="-122"/>
              </a:rPr>
              <a:t>操作对象是关系</a:t>
            </a:r>
          </a:p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FFFF00"/>
                </a:solidFill>
                <a:ea typeface="华文行楷" panose="02010800040101010101" pitchFamily="2" charset="-122"/>
              </a:rPr>
              <a:t>2 </a:t>
            </a:r>
            <a:r>
              <a:rPr lang="zh-CN" altLang="en-US" sz="3600" b="1" dirty="0">
                <a:solidFill>
                  <a:srgbClr val="FFFF00"/>
                </a:solidFill>
                <a:ea typeface="华文行楷" panose="02010800040101010101" pitchFamily="2" charset="-122"/>
              </a:rPr>
              <a:t>基本操作方式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隶书" panose="02010509060101010101" pitchFamily="49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ea typeface="隶书" panose="02010509060101010101" pitchFamily="49" charset="-122"/>
              </a:rPr>
              <a:t>属性指定</a:t>
            </a:r>
            <a:endParaRPr lang="en-US" altLang="zh-CN" b="1" dirty="0" smtClean="0">
              <a:solidFill>
                <a:schemeClr val="accent2"/>
              </a:solidFill>
              <a:ea typeface="隶书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ea typeface="隶书" panose="02010509060101010101" pitchFamily="49" charset="-122"/>
              </a:rPr>
              <a:t>     元祖选择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ea typeface="隶书" panose="02010509060101010101" pitchFamily="49" charset="-122"/>
              </a:rPr>
              <a:t>     关系合并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隶书" panose="02010509060101010101" pitchFamily="49" charset="-122"/>
              </a:rPr>
              <a:t>     </a:t>
            </a:r>
            <a:r>
              <a:rPr lang="zh-CN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a typeface="隶书" panose="02010509060101010101" pitchFamily="49" charset="-122"/>
              </a:rPr>
              <a:t>元组插入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a typeface="隶书" panose="02010509060101010101" pitchFamily="49" charset="-122"/>
              </a:rPr>
              <a:t>     元组删除</a:t>
            </a:r>
          </a:p>
        </p:txBody>
      </p:sp>
      <p:sp>
        <p:nvSpPr>
          <p:cNvPr id="16389" name="WordArt 4"/>
          <p:cNvSpPr>
            <a:spLocks noChangeArrowheads="1" noChangeShapeType="1" noTextEdit="1"/>
          </p:cNvSpPr>
          <p:nvPr/>
        </p:nvSpPr>
        <p:spPr bwMode="auto">
          <a:xfrm>
            <a:off x="2590800" y="2819400"/>
            <a:ext cx="1828800" cy="609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zh-CN" altLang="en-US" sz="3600" kern="10" dirty="0"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solidFill>
                  <a:schemeClr val="accent2"/>
                </a:solidFill>
                <a:latin typeface="宋体" panose="02010600030101010101" pitchFamily="2" charset="-122"/>
              </a:rPr>
              <a:t>检索</a:t>
            </a:r>
          </a:p>
        </p:txBody>
      </p:sp>
      <p:sp>
        <p:nvSpPr>
          <p:cNvPr id="16390" name="WordArt 5"/>
          <p:cNvSpPr>
            <a:spLocks noChangeArrowheads="1" noChangeShapeType="1" noTextEdit="1"/>
          </p:cNvSpPr>
          <p:nvPr/>
        </p:nvSpPr>
        <p:spPr bwMode="auto">
          <a:xfrm>
            <a:off x="2667000" y="4191000"/>
            <a:ext cx="1752600" cy="12954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rgbClr val="339966"/>
                  </a:solidFill>
                  <a:miter lim="800000"/>
                  <a:headEnd/>
                  <a:tailEnd/>
                </a:ln>
                <a:solidFill>
                  <a:srgbClr val="339966"/>
                </a:solidFill>
                <a:latin typeface="宋体" panose="02010600030101010101" pitchFamily="2" charset="-122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29761801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nimBg="1" advAuto="0"/>
      <p:bldP spid="16389" grpId="0" animBg="1"/>
      <p:bldP spid="163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8452CDB-45F0-41FB-8D19-35E5E119E6EC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13</a:t>
            </a:fld>
            <a:endParaRPr lang="en-US" altLang="zh-CN" smtClean="0"/>
          </a:p>
        </p:txBody>
      </p:sp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1905000" y="228600"/>
            <a:ext cx="8382000" cy="5784850"/>
            <a:chOff x="240" y="144"/>
            <a:chExt cx="5280" cy="3644"/>
          </a:xfrm>
        </p:grpSpPr>
        <p:sp>
          <p:nvSpPr>
            <p:cNvPr id="16388" name="Text Box 3"/>
            <p:cNvSpPr txBox="1">
              <a:spLocks noChangeArrowheads="1"/>
            </p:cNvSpPr>
            <p:nvPr/>
          </p:nvSpPr>
          <p:spPr bwMode="auto">
            <a:xfrm>
              <a:off x="1104" y="528"/>
              <a:ext cx="163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关系代数语言</a:t>
              </a:r>
            </a:p>
          </p:txBody>
        </p:sp>
        <p:sp>
          <p:nvSpPr>
            <p:cNvPr id="16389" name="Text Box 4"/>
            <p:cNvSpPr txBox="1">
              <a:spLocks noChangeArrowheads="1"/>
            </p:cNvSpPr>
            <p:nvPr/>
          </p:nvSpPr>
          <p:spPr bwMode="auto">
            <a:xfrm>
              <a:off x="1104" y="1824"/>
              <a:ext cx="163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隶书" panose="02010509060101010101" pitchFamily="49" charset="-122"/>
                  <a:ea typeface="隶书" panose="02010509060101010101" pitchFamily="49" charset="-122"/>
                </a:rPr>
                <a:t>关系演算语言</a:t>
              </a:r>
            </a:p>
          </p:txBody>
        </p:sp>
        <p:sp>
          <p:nvSpPr>
            <p:cNvPr id="16390" name="Text Box 5"/>
            <p:cNvSpPr txBox="1">
              <a:spLocks noChangeArrowheads="1"/>
            </p:cNvSpPr>
            <p:nvPr/>
          </p:nvSpPr>
          <p:spPr bwMode="auto">
            <a:xfrm>
              <a:off x="1104" y="3168"/>
              <a:ext cx="2352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具有关系代数和关系演算双重特点的语言</a:t>
              </a:r>
            </a:p>
          </p:txBody>
        </p:sp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3120" y="2160"/>
              <a:ext cx="110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隶书" panose="02010509060101010101" pitchFamily="49" charset="-122"/>
                  <a:ea typeface="隶书" panose="02010509060101010101" pitchFamily="49" charset="-122"/>
                </a:rPr>
                <a:t>域关系数据语言</a:t>
              </a:r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3120" y="1200"/>
              <a:ext cx="1200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隶书" panose="02010509060101010101" pitchFamily="49" charset="-122"/>
                  <a:ea typeface="隶书" panose="02010509060101010101" pitchFamily="49" charset="-122"/>
                </a:rPr>
                <a:t>元组关系数据语言</a:t>
              </a:r>
            </a:p>
          </p:txBody>
        </p: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4512" y="528"/>
              <a:ext cx="62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ISBL</a:t>
              </a:r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4512" y="1152"/>
              <a:ext cx="10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隶书" panose="02010509060101010101" pitchFamily="49" charset="-122"/>
                  <a:ea typeface="隶书" panose="02010509060101010101" pitchFamily="49" charset="-122"/>
                </a:rPr>
                <a:t>APLHA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隶书" panose="02010509060101010101" pitchFamily="49" charset="-122"/>
                  <a:ea typeface="隶书" panose="02010509060101010101" pitchFamily="49" charset="-122"/>
                </a:rPr>
                <a:t>QUEL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4512" y="2352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隶书" panose="02010509060101010101" pitchFamily="49" charset="-122"/>
                  <a:ea typeface="隶书" panose="02010509060101010101" pitchFamily="49" charset="-122"/>
                </a:rPr>
                <a:t>QBE</a:t>
              </a:r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4512" y="3312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SQL</a:t>
              </a:r>
            </a:p>
          </p:txBody>
        </p:sp>
        <p:sp>
          <p:nvSpPr>
            <p:cNvPr id="16397" name="AutoShape 12"/>
            <p:cNvSpPr>
              <a:spLocks/>
            </p:cNvSpPr>
            <p:nvPr/>
          </p:nvSpPr>
          <p:spPr bwMode="auto">
            <a:xfrm>
              <a:off x="768" y="576"/>
              <a:ext cx="336" cy="302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8" name="AutoShape 13"/>
            <p:cNvSpPr>
              <a:spLocks/>
            </p:cNvSpPr>
            <p:nvPr/>
          </p:nvSpPr>
          <p:spPr bwMode="auto">
            <a:xfrm>
              <a:off x="2784" y="1392"/>
              <a:ext cx="288" cy="1152"/>
            </a:xfrm>
            <a:prstGeom prst="leftBrace">
              <a:avLst>
                <a:gd name="adj1" fmla="val 3327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9" name="WordArt 14"/>
            <p:cNvSpPr>
              <a:spLocks noChangeArrowheads="1" noChangeShapeType="1" noTextEdit="1"/>
            </p:cNvSpPr>
            <p:nvPr/>
          </p:nvSpPr>
          <p:spPr bwMode="auto">
            <a:xfrm rot="5400000">
              <a:off x="-888" y="1800"/>
              <a:ext cx="2832" cy="576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>
                  <a:ln w="25400">
                    <a:solidFill>
                      <a:srgbClr val="800080"/>
                    </a:solidFill>
                    <a:miter lim="800000"/>
                    <a:headEnd/>
                    <a:tailEnd/>
                  </a:ln>
                  <a:solidFill>
                    <a:srgbClr val="993366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关系数据语言</a:t>
              </a:r>
            </a:p>
          </p:txBody>
        </p:sp>
        <p:sp>
          <p:nvSpPr>
            <p:cNvPr id="16400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288" y="144"/>
              <a:ext cx="3312" cy="3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25400">
                    <a:solidFill>
                      <a:srgbClr val="0000FF"/>
                    </a:solidFill>
                    <a:miter lim="800000"/>
                    <a:headEnd/>
                    <a:tailEnd/>
                  </a:ln>
                  <a:solidFill>
                    <a:srgbClr val="0000FF"/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方正舒体" panose="02010601030101010101" pitchFamily="2" charset="-122"/>
                  <a:ea typeface="方正舒体" panose="02010601030101010101" pitchFamily="2" charset="-122"/>
                </a:rPr>
                <a:t>关系数据语言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494948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8FE27F0-6F29-4E4B-93CC-8F39502E5CB8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14</a:t>
            </a:fld>
            <a:endParaRPr lang="en-US" altLang="zh-CN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2.1.3 </a:t>
            </a:r>
            <a:r>
              <a:rPr lang="zh-CN" altLang="en-US" smtClean="0"/>
              <a:t>关系完整性约束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>
                <a:solidFill>
                  <a:srgbClr val="0000FF"/>
                </a:solidFill>
                <a:ea typeface="华文仿宋" panose="02010600040101010101" pitchFamily="2" charset="-122"/>
              </a:rPr>
              <a:t>实体完整性</a:t>
            </a:r>
          </a:p>
          <a:p>
            <a:pPr eaLnBrk="1" hangingPunct="1"/>
            <a:r>
              <a:rPr lang="zh-CN" altLang="en-US" sz="4400" b="1">
                <a:solidFill>
                  <a:srgbClr val="0000FF"/>
                </a:solidFill>
                <a:ea typeface="华文仿宋" panose="02010600040101010101" pitchFamily="2" charset="-122"/>
              </a:rPr>
              <a:t>参照完整性</a:t>
            </a:r>
          </a:p>
          <a:p>
            <a:pPr eaLnBrk="1" hangingPunct="1"/>
            <a:r>
              <a:rPr lang="zh-CN" altLang="en-US" sz="4400" b="1">
                <a:solidFill>
                  <a:srgbClr val="0000FF"/>
                </a:solidFill>
                <a:ea typeface="华文仿宋" panose="02010600040101010101" pitchFamily="2" charset="-122"/>
              </a:rPr>
              <a:t>用户自定义完整性</a:t>
            </a:r>
          </a:p>
        </p:txBody>
      </p:sp>
    </p:spTree>
    <p:extLst>
      <p:ext uri="{BB962C8B-B14F-4D97-AF65-F5344CB8AC3E}">
        <p14:creationId xmlns:p14="http://schemas.microsoft.com/office/powerpoint/2010/main" val="10747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D0AFF63-0547-46D2-BD18-54B3CAE0D6FD}" type="slidenum">
              <a:rPr lang="en-US" altLang="zh-CN" smtClean="0">
                <a:latin typeface="Times New Roman" panose="02020603050405020304" pitchFamily="18" charset="0"/>
              </a:rPr>
              <a:pPr>
                <a:buFont typeface="Arial" panose="020B0604020202020204" pitchFamily="34" charset="0"/>
                <a:buNone/>
              </a:pPr>
              <a:t>15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8434" name="内容占位符 1"/>
          <p:cNvSpPr>
            <a:spLocks noGrp="1" noChangeArrowheads="1"/>
          </p:cNvSpPr>
          <p:nvPr>
            <p:ph idx="1"/>
          </p:nvPr>
        </p:nvSpPr>
        <p:spPr>
          <a:xfrm>
            <a:off x="1958975" y="1700213"/>
            <a:ext cx="8229600" cy="25828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实体完整性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规则：若属性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是基本关系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Times New Roman" panose="02020603050405020304" pitchFamily="18" charset="0"/>
              </a:rPr>
              <a:t>的主属性，则属性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不能取空值。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95899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3410575-35DF-473D-8B9F-06672E9FEB80}" type="slidenum">
              <a:rPr lang="en-US" altLang="zh-CN" smtClean="0">
                <a:latin typeface="Times New Roman" panose="02020603050405020304" pitchFamily="18" charset="0"/>
              </a:rPr>
              <a:pPr>
                <a:buFont typeface="Arial" panose="020B0604020202020204" pitchFamily="34" charset="0"/>
                <a:buNone/>
              </a:pPr>
              <a:t>16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74853" name="Group 101"/>
          <p:cNvGraphicFramePr>
            <a:graphicFrameLocks noGrp="1"/>
          </p:cNvGraphicFramePr>
          <p:nvPr/>
        </p:nvGraphicFramePr>
        <p:xfrm>
          <a:off x="3657600" y="457201"/>
          <a:ext cx="6400800" cy="2168525"/>
        </p:xfrm>
        <a:graphic>
          <a:graphicData uri="http://schemas.openxmlformats.org/drawingml/2006/table">
            <a:tbl>
              <a:tblPr/>
              <a:tblGrid>
                <a:gridCol w="1828800"/>
                <a:gridCol w="1524000"/>
                <a:gridCol w="1524000"/>
                <a:gridCol w="15240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49" charset="-122"/>
                        </a:rPr>
                        <a:t>导师编号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副教授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68" name="Group 116"/>
          <p:cNvGraphicFramePr>
            <a:graphicFrameLocks noGrp="1"/>
          </p:cNvGraphicFramePr>
          <p:nvPr/>
        </p:nvGraphicFramePr>
        <p:xfrm>
          <a:off x="1981200" y="3352801"/>
          <a:ext cx="7391400" cy="3048001"/>
        </p:xfrm>
        <a:graphic>
          <a:graphicData uri="http://schemas.openxmlformats.org/drawingml/2006/table">
            <a:tbl>
              <a:tblPr/>
              <a:tblGrid>
                <a:gridCol w="1735138"/>
                <a:gridCol w="1222375"/>
                <a:gridCol w="965200"/>
                <a:gridCol w="1990725"/>
                <a:gridCol w="1477962"/>
              </a:tblGrid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49" charset="-122"/>
                        </a:rPr>
                        <a:t>研究生编号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研究方向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导师编号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网络安全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IPv6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数据仓库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数据挖掘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赵兵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网格安全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29" name="Text Box 102"/>
          <p:cNvSpPr txBox="1">
            <a:spLocks noChangeArrowheads="1"/>
          </p:cNvSpPr>
          <p:nvPr/>
        </p:nvSpPr>
        <p:spPr bwMode="auto">
          <a:xfrm>
            <a:off x="1828800" y="609601"/>
            <a:ext cx="9906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导  师  </a:t>
            </a:r>
          </a:p>
        </p:txBody>
      </p:sp>
      <p:sp>
        <p:nvSpPr>
          <p:cNvPr id="19530" name="Text Box 103"/>
          <p:cNvSpPr txBox="1">
            <a:spLocks noChangeArrowheads="1"/>
          </p:cNvSpPr>
          <p:nvPr/>
        </p:nvSpPr>
        <p:spPr bwMode="auto">
          <a:xfrm>
            <a:off x="1752600" y="2667001"/>
            <a:ext cx="11430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研究生</a:t>
            </a:r>
          </a:p>
        </p:txBody>
      </p:sp>
    </p:spTree>
    <p:extLst>
      <p:ext uri="{BB962C8B-B14F-4D97-AF65-F5344CB8AC3E}">
        <p14:creationId xmlns:p14="http://schemas.microsoft.com/office/powerpoint/2010/main" val="2225376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22B61DB-69D6-497E-8280-D37EDEB2C444}" type="slidenum">
              <a:rPr lang="en-US" altLang="zh-CN" smtClean="0">
                <a:latin typeface="Times New Roman" panose="02020603050405020304" pitchFamily="18" charset="0"/>
              </a:rPr>
              <a:pPr>
                <a:buFont typeface="Arial" panose="020B0604020202020204" pitchFamily="34" charset="0"/>
                <a:buNone/>
              </a:pPr>
              <a:t>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828800" y="1252538"/>
            <a:ext cx="8458200" cy="469106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外码：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的一个或一组属性，但不是关系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的码。如果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与基本关系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的主码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Ks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相对应，则称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的外码。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规则：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的外码，并与 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的主码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Ks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相对应，则对于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中每个元组在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上的值必须为：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   取空值（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的每个属性值均为空值）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   等于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中某个元组的主码值</a:t>
            </a:r>
          </a:p>
        </p:txBody>
      </p:sp>
      <p:sp>
        <p:nvSpPr>
          <p:cNvPr id="20483" name="AutoShape 3"/>
          <p:cNvSpPr>
            <a:spLocks/>
          </p:cNvSpPr>
          <p:nvPr/>
        </p:nvSpPr>
        <p:spPr bwMode="auto">
          <a:xfrm>
            <a:off x="2208213" y="4868863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484" name="矩形 1"/>
          <p:cNvSpPr>
            <a:spLocks noChangeArrowheads="1"/>
          </p:cNvSpPr>
          <p:nvPr/>
        </p:nvSpPr>
        <p:spPr bwMode="auto">
          <a:xfrm>
            <a:off x="4719639" y="44450"/>
            <a:ext cx="24923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参照完整性</a:t>
            </a:r>
          </a:p>
        </p:txBody>
      </p:sp>
    </p:spTree>
    <p:extLst>
      <p:ext uri="{BB962C8B-B14F-4D97-AF65-F5344CB8AC3E}">
        <p14:creationId xmlns:p14="http://schemas.microsoft.com/office/powerpoint/2010/main" val="34389324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98447E3-5E83-45F5-9B88-115CE3CEDFC1}" type="slidenum">
              <a:rPr lang="en-US" altLang="zh-CN" smtClean="0">
                <a:latin typeface="Times New Roman" panose="02020603050405020304" pitchFamily="18" charset="0"/>
              </a:rPr>
              <a:pPr>
                <a:buFont typeface="Arial" panose="020B0604020202020204" pitchFamily="34" charset="0"/>
                <a:buNone/>
              </a:pPr>
              <a:t>18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992313" y="1058863"/>
            <a:ext cx="7772400" cy="2514600"/>
          </a:xfrm>
          <a:solidFill>
            <a:srgbClr val="FFFFCC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/>
              <a:t>例如：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    学生（学号、姓名、性别</a:t>
            </a:r>
            <a:r>
              <a:rPr lang="en-US" altLang="zh-CN" b="1" smtClean="0">
                <a:cs typeface="Times New Roman" panose="02020603050405020304" pitchFamily="18" charset="0"/>
              </a:rPr>
              <a:t>…</a:t>
            </a:r>
            <a:r>
              <a:rPr lang="zh-CN" altLang="en-US" b="1" smtClean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    课程（课程号、课程名、学时</a:t>
            </a:r>
            <a:r>
              <a:rPr lang="en-US" altLang="zh-CN" b="1" smtClean="0">
                <a:cs typeface="Times New Roman" panose="02020603050405020304" pitchFamily="18" charset="0"/>
              </a:rPr>
              <a:t>…</a:t>
            </a:r>
            <a:r>
              <a:rPr lang="zh-CN" altLang="en-US" b="1" smtClean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    学习 （学号、课程号、成绩）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0" y="3733800"/>
            <a:ext cx="5486400" cy="229870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思考：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        每个关系的主码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        哪个关系有外码</a:t>
            </a:r>
          </a:p>
        </p:txBody>
      </p:sp>
    </p:spTree>
    <p:extLst>
      <p:ext uri="{BB962C8B-B14F-4D97-AF65-F5344CB8AC3E}">
        <p14:creationId xmlns:p14="http://schemas.microsoft.com/office/powerpoint/2010/main" val="41019691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48546A5-9435-4FD3-91E7-E3C01BED2CFE}" type="slidenum">
              <a:rPr lang="en-US" altLang="zh-CN" smtClean="0">
                <a:latin typeface="Times New Roman" panose="02020603050405020304" pitchFamily="18" charset="0"/>
              </a:rPr>
              <a:pPr>
                <a:buFont typeface="Arial" panose="020B0604020202020204" pitchFamily="34" charset="0"/>
                <a:buNone/>
              </a:pPr>
              <a:t>19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063750" y="1284288"/>
            <a:ext cx="8439150" cy="1352550"/>
          </a:xfrm>
          <a:solidFill>
            <a:srgbClr val="CCECFF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某一具体应用所涉及的数据必须满足的语义要求。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193926" y="3297238"/>
            <a:ext cx="7070725" cy="588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</a:rPr>
              <a:t>职称（助教，讲师，副教授，教授）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193926" y="4540251"/>
            <a:ext cx="641667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</a:rPr>
              <a:t>性别（男，女）</a:t>
            </a:r>
          </a:p>
        </p:txBody>
      </p:sp>
      <p:sp>
        <p:nvSpPr>
          <p:cNvPr id="22533" name="矩形 1"/>
          <p:cNvSpPr>
            <a:spLocks noChangeArrowheads="1"/>
          </p:cNvSpPr>
          <p:nvPr/>
        </p:nvSpPr>
        <p:spPr bwMode="auto">
          <a:xfrm>
            <a:off x="2640013" y="44450"/>
            <a:ext cx="6750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用户定义的完整性（域完整性约束）</a:t>
            </a:r>
          </a:p>
        </p:txBody>
      </p:sp>
      <p:sp>
        <p:nvSpPr>
          <p:cNvPr id="22534" name="文本框 1"/>
          <p:cNvSpPr txBox="1">
            <a:spLocks noChangeArrowheads="1"/>
          </p:cNvSpPr>
          <p:nvPr/>
        </p:nvSpPr>
        <p:spPr bwMode="auto">
          <a:xfrm>
            <a:off x="2640014" y="404814"/>
            <a:ext cx="6480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4000"/>
              <a:t>用户自定义的完整性</a:t>
            </a:r>
          </a:p>
        </p:txBody>
      </p:sp>
    </p:spTree>
    <p:extLst>
      <p:ext uri="{BB962C8B-B14F-4D97-AF65-F5344CB8AC3E}">
        <p14:creationId xmlns:p14="http://schemas.microsoft.com/office/powerpoint/2010/main" val="1911724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EAD91BF-6B66-447F-A65A-815BCA71B914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2</a:t>
            </a:fld>
            <a:endParaRPr lang="en-US" altLang="zh-CN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3463" y="573089"/>
            <a:ext cx="7745412" cy="617537"/>
          </a:xfr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>
                <a:ea typeface="隶书" panose="02010509060101010101" pitchFamily="49" charset="-122"/>
              </a:rPr>
              <a:t>2.1  </a:t>
            </a:r>
            <a:r>
              <a:rPr lang="zh-CN" altLang="en-US" sz="4000" b="1">
                <a:ea typeface="隶书" panose="02010509060101010101" pitchFamily="49" charset="-122"/>
              </a:rPr>
              <a:t>关系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1916832"/>
            <a:ext cx="8686800" cy="2971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 b="1" dirty="0"/>
              <a:t>2.1.1</a:t>
            </a:r>
            <a:r>
              <a:rPr lang="zh-CN" altLang="en-US" sz="3600" b="1" dirty="0"/>
              <a:t>关系定义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600" b="1" dirty="0"/>
              <a:t>非形式化定义：满足一定条件的二维表。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36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600" b="1" dirty="0"/>
              <a:t>在集合论的基础上对关系进行定义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 b="1" dirty="0"/>
              <a:t>1.</a:t>
            </a:r>
            <a:r>
              <a:rPr lang="zh-CN" altLang="en-US" sz="3600" b="1" dirty="0"/>
              <a:t>域：一组具有相同数据类型的值的集合。</a:t>
            </a:r>
          </a:p>
        </p:txBody>
      </p:sp>
    </p:spTree>
    <p:extLst>
      <p:ext uri="{BB962C8B-B14F-4D97-AF65-F5344CB8AC3E}">
        <p14:creationId xmlns:p14="http://schemas.microsoft.com/office/powerpoint/2010/main" val="775237161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5EB314E-755D-4DDD-98C3-97B84C66DD47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20</a:t>
            </a:fld>
            <a:endParaRPr lang="en-US" altLang="zh-CN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905000" y="457200"/>
            <a:ext cx="8458200" cy="2667000"/>
          </a:xfrm>
          <a:solidFill>
            <a:schemeClr val="bg1"/>
          </a:solidFill>
          <a:ln w="76200">
            <a:solidFill>
              <a:srgbClr val="FFFFCC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关系模式：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b="1"/>
              <a:t>         </a:t>
            </a:r>
            <a:r>
              <a:rPr lang="zh-CN" altLang="en-US" sz="3600" b="1"/>
              <a:t>是关系中信息内容结构的描述。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b="1"/>
              <a:t>              </a:t>
            </a:r>
            <a:r>
              <a:rPr lang="en-US" altLang="zh-CN" sz="3600" b="1"/>
              <a:t>R</a:t>
            </a:r>
            <a:r>
              <a:rPr lang="zh-CN" altLang="en-US" sz="3600" b="1"/>
              <a:t>（</a:t>
            </a:r>
            <a:r>
              <a:rPr lang="en-US" altLang="zh-CN" sz="3600" b="1"/>
              <a:t>U</a:t>
            </a:r>
            <a:r>
              <a:rPr lang="zh-CN" altLang="en-US" sz="3600" b="1"/>
              <a:t>，</a:t>
            </a:r>
            <a:r>
              <a:rPr lang="en-US" altLang="zh-CN" sz="3600" b="1"/>
              <a:t>D</a:t>
            </a:r>
            <a:r>
              <a:rPr lang="zh-CN" altLang="en-US" sz="3600" b="1"/>
              <a:t>，</a:t>
            </a:r>
            <a:r>
              <a:rPr lang="en-US" altLang="zh-CN" sz="3600" b="1"/>
              <a:t>DOM</a:t>
            </a:r>
            <a:r>
              <a:rPr lang="zh-CN" altLang="en-US" sz="3600" b="1"/>
              <a:t>，</a:t>
            </a:r>
            <a:r>
              <a:rPr lang="en-US" altLang="zh-CN" sz="3600" b="1"/>
              <a:t>I</a:t>
            </a:r>
            <a:r>
              <a:rPr lang="zh-CN" altLang="en-US" sz="3600" b="1"/>
              <a:t>，</a:t>
            </a:r>
            <a:r>
              <a:rPr lang="en-US" altLang="zh-CN" sz="3600" b="1"/>
              <a:t>F</a:t>
            </a:r>
            <a:r>
              <a:rPr lang="zh-CN" altLang="en-US" sz="3600" b="1"/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b="1"/>
              <a:t>简写：    </a:t>
            </a:r>
            <a:r>
              <a:rPr lang="en-US" altLang="zh-CN" sz="3600" b="1"/>
              <a:t>R</a:t>
            </a:r>
            <a:r>
              <a:rPr lang="zh-CN" altLang="en-US" sz="3600" b="1"/>
              <a:t>（</a:t>
            </a:r>
            <a:r>
              <a:rPr lang="en-US" altLang="zh-CN" sz="3600" b="1"/>
              <a:t>U</a:t>
            </a:r>
            <a:r>
              <a:rPr lang="zh-CN" altLang="en-US" sz="3600" b="1"/>
              <a:t>） 或   </a:t>
            </a:r>
            <a:r>
              <a:rPr lang="en-US" altLang="zh-CN" sz="3600" b="1"/>
              <a:t>R</a:t>
            </a:r>
            <a:r>
              <a:rPr lang="zh-CN" altLang="en-US" sz="3600" b="1"/>
              <a:t>（</a:t>
            </a:r>
            <a:r>
              <a:rPr lang="en-US" altLang="zh-CN" sz="3600" b="1"/>
              <a:t>U</a:t>
            </a:r>
            <a:r>
              <a:rPr lang="zh-CN" altLang="en-US" sz="3600" b="1"/>
              <a:t>，</a:t>
            </a:r>
            <a:r>
              <a:rPr lang="en-US" altLang="zh-CN" sz="3600" b="1"/>
              <a:t>F</a:t>
            </a:r>
            <a:r>
              <a:rPr lang="zh-CN" altLang="en-US" sz="3600" b="1"/>
              <a:t>）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905000" y="4343400"/>
            <a:ext cx="8382000" cy="152400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CC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90000"/>
            </a:pPr>
            <a:r>
              <a:rPr lang="zh-CN" altLang="en-US" sz="4400">
                <a:latin typeface="Tahoma" panose="020B0604030504040204" pitchFamily="34" charset="0"/>
                <a:ea typeface="华文行楷" panose="02010800040101010101" pitchFamily="2" charset="-122"/>
              </a:rPr>
              <a:t>关系数据库：</a:t>
            </a:r>
            <a:r>
              <a:rPr lang="zh-CN" altLang="en-US" sz="3600" b="1">
                <a:latin typeface="宋体" panose="02010600030101010101" pitchFamily="2" charset="-122"/>
              </a:rPr>
              <a:t>对应于一个关系模型的所有关系的集合。</a:t>
            </a:r>
            <a:r>
              <a:rPr lang="zh-CN" altLang="en-US" sz="3600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32649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dvAuto="0"/>
      <p:bldP spid="92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DBA1423-2D53-4941-8CE8-C79BAF8858EA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3</a:t>
            </a:fld>
            <a:endParaRPr lang="en-US" altLang="zh-CN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52400"/>
            <a:ext cx="8610600" cy="2819400"/>
          </a:xfrm>
          <a:solidFill>
            <a:schemeClr val="bg1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b="1"/>
              <a:t>2.</a:t>
            </a:r>
            <a:r>
              <a:rPr lang="zh-CN" altLang="en-US" b="1"/>
              <a:t>笛卡尔积（</a:t>
            </a:r>
            <a:r>
              <a:rPr lang="en-US" altLang="zh-CN" b="1"/>
              <a:t>Cartesian Product</a:t>
            </a:r>
            <a:r>
              <a:rPr lang="zh-CN" altLang="en-US" b="1"/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/>
              <a:t>    给定一组域</a:t>
            </a:r>
            <a:r>
              <a:rPr lang="en-US" altLang="zh-CN" b="1"/>
              <a:t>D1</a:t>
            </a:r>
            <a:r>
              <a:rPr lang="zh-CN" altLang="en-US" b="1"/>
              <a:t>，</a:t>
            </a:r>
            <a:r>
              <a:rPr lang="en-US" altLang="zh-CN" b="1"/>
              <a:t>D2</a:t>
            </a:r>
            <a:r>
              <a:rPr lang="zh-CN" altLang="en-US" b="1"/>
              <a:t>，</a:t>
            </a:r>
            <a:r>
              <a:rPr lang="en-US" altLang="zh-CN" b="1"/>
              <a:t>…</a:t>
            </a:r>
            <a:r>
              <a:rPr lang="zh-CN" altLang="en-US" b="1"/>
              <a:t>，</a:t>
            </a:r>
            <a:r>
              <a:rPr lang="en-US" altLang="zh-CN" b="1"/>
              <a:t>Dn</a:t>
            </a:r>
            <a:r>
              <a:rPr lang="zh-CN" altLang="en-US" b="1"/>
              <a:t>，这些域中可以有相同的。</a:t>
            </a:r>
            <a:r>
              <a:rPr lang="en-US" altLang="zh-CN" b="1"/>
              <a:t>D1</a:t>
            </a:r>
            <a:r>
              <a:rPr lang="zh-CN" altLang="en-US" b="1"/>
              <a:t>，</a:t>
            </a:r>
            <a:r>
              <a:rPr lang="en-US" altLang="zh-CN" b="1"/>
              <a:t>D2</a:t>
            </a:r>
            <a:r>
              <a:rPr lang="zh-CN" altLang="en-US" b="1"/>
              <a:t>，</a:t>
            </a:r>
            <a:r>
              <a:rPr lang="en-US" altLang="zh-CN" b="1"/>
              <a:t>…</a:t>
            </a:r>
            <a:r>
              <a:rPr lang="zh-CN" altLang="en-US" b="1"/>
              <a:t>，</a:t>
            </a:r>
            <a:r>
              <a:rPr lang="en-US" altLang="zh-CN" b="1"/>
              <a:t>Dn</a:t>
            </a:r>
            <a:r>
              <a:rPr lang="zh-CN" altLang="en-US" b="1"/>
              <a:t>的笛卡尔积为：</a:t>
            </a:r>
          </a:p>
          <a:p>
            <a:pPr eaLnBrk="1" hangingPunct="1">
              <a:buFontTx/>
              <a:buNone/>
            </a:pPr>
            <a:r>
              <a:rPr lang="zh-CN" altLang="en-US" b="1"/>
              <a:t>    </a:t>
            </a:r>
            <a:r>
              <a:rPr lang="en-US" altLang="zh-CN" b="1"/>
              <a:t>D1×D2×…×Dn</a:t>
            </a:r>
            <a:r>
              <a:rPr lang="zh-CN" altLang="en-US" b="1"/>
              <a:t>＝｛（</a:t>
            </a:r>
            <a:r>
              <a:rPr lang="en-US" altLang="zh-CN" b="1"/>
              <a:t>d1</a:t>
            </a:r>
            <a:r>
              <a:rPr lang="zh-CN" altLang="en-US" b="1"/>
              <a:t>，</a:t>
            </a:r>
            <a:r>
              <a:rPr lang="en-US" altLang="zh-CN" b="1"/>
              <a:t>d2</a:t>
            </a:r>
            <a:r>
              <a:rPr lang="zh-CN" altLang="en-US" b="1"/>
              <a:t>，</a:t>
            </a:r>
            <a:r>
              <a:rPr lang="en-US" altLang="zh-CN" b="1"/>
              <a:t>…</a:t>
            </a:r>
            <a:r>
              <a:rPr lang="zh-CN" altLang="en-US" b="1"/>
              <a:t>，</a:t>
            </a:r>
            <a:r>
              <a:rPr lang="en-US" altLang="zh-CN" b="1"/>
              <a:t>dn</a:t>
            </a:r>
            <a:r>
              <a:rPr lang="zh-CN" altLang="en-US" b="1"/>
              <a:t>）｜</a:t>
            </a:r>
            <a:r>
              <a:rPr lang="en-US" altLang="zh-CN" b="1"/>
              <a:t>di∈Di</a:t>
            </a:r>
            <a:r>
              <a:rPr lang="zh-CN" altLang="en-US" b="1"/>
              <a:t>，</a:t>
            </a:r>
            <a:r>
              <a:rPr lang="en-US" altLang="zh-CN" b="1"/>
              <a:t>i</a:t>
            </a:r>
            <a:r>
              <a:rPr lang="zh-CN" altLang="en-US" b="1"/>
              <a:t>＝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，</a:t>
            </a:r>
            <a:r>
              <a:rPr lang="en-US" altLang="zh-CN" b="1"/>
              <a:t>…</a:t>
            </a:r>
            <a:r>
              <a:rPr lang="zh-CN" altLang="en-US" b="1"/>
              <a:t>，</a:t>
            </a:r>
            <a:r>
              <a:rPr lang="en-US" altLang="zh-CN" b="1"/>
              <a:t>n }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752600" y="3200400"/>
            <a:ext cx="8686800" cy="3479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000" b="1">
                <a:latin typeface="Times New Roman" panose="02020603050405020304" pitchFamily="18" charset="0"/>
              </a:rPr>
              <a:t>元组</a:t>
            </a:r>
            <a:r>
              <a:rPr lang="en-US" altLang="zh-CN" sz="3000" b="1">
                <a:latin typeface="Times New Roman" panose="02020603050405020304" pitchFamily="18" charset="0"/>
              </a:rPr>
              <a:t>(Tuple):</a:t>
            </a:r>
            <a:r>
              <a:rPr lang="zh-CN" altLang="en-US" sz="3000" b="1">
                <a:latin typeface="Times New Roman" panose="02020603050405020304" pitchFamily="18" charset="0"/>
              </a:rPr>
              <a:t>每一个元素（</a:t>
            </a:r>
            <a:r>
              <a:rPr lang="en-US" altLang="zh-CN" sz="3000" b="1">
                <a:latin typeface="Times New Roman" panose="02020603050405020304" pitchFamily="18" charset="0"/>
              </a:rPr>
              <a:t>d1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d2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…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dn</a:t>
            </a:r>
            <a:r>
              <a:rPr lang="zh-CN" altLang="en-US" sz="3000" b="1"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000" b="1">
                <a:latin typeface="Times New Roman" panose="02020603050405020304" pitchFamily="18" charset="0"/>
              </a:rPr>
              <a:t>分量：元素中的每一个值</a:t>
            </a:r>
            <a:r>
              <a:rPr lang="en-US" altLang="zh-CN" sz="3000" b="1">
                <a:latin typeface="Times New Roman" panose="02020603050405020304" pitchFamily="18" charset="0"/>
              </a:rPr>
              <a:t>di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000" b="1">
                <a:latin typeface="Times New Roman" panose="02020603050405020304" pitchFamily="18" charset="0"/>
              </a:rPr>
              <a:t>若</a:t>
            </a:r>
            <a:r>
              <a:rPr lang="en-US" altLang="zh-CN" sz="3000" b="1">
                <a:latin typeface="Times New Roman" panose="02020603050405020304" pitchFamily="18" charset="0"/>
              </a:rPr>
              <a:t>Di</a:t>
            </a:r>
            <a:r>
              <a:rPr lang="zh-CN" altLang="en-US" sz="3000" b="1">
                <a:latin typeface="Times New Roman" panose="02020603050405020304" pitchFamily="18" charset="0"/>
              </a:rPr>
              <a:t>（</a:t>
            </a:r>
            <a:r>
              <a:rPr lang="en-US" altLang="zh-CN" sz="3000" b="1"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</a:rPr>
              <a:t>＝</a:t>
            </a:r>
            <a:r>
              <a:rPr lang="en-US" altLang="zh-CN" sz="3000" b="1">
                <a:latin typeface="Times New Roman" panose="02020603050405020304" pitchFamily="18" charset="0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…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</a:rPr>
              <a:t>）为有限集，其基数（</a:t>
            </a:r>
            <a:r>
              <a:rPr lang="en-US" altLang="zh-CN" sz="3000" b="1">
                <a:latin typeface="Times New Roman" panose="02020603050405020304" pitchFamily="18" charset="0"/>
              </a:rPr>
              <a:t>Cardinal number</a:t>
            </a:r>
            <a:r>
              <a:rPr lang="zh-CN" altLang="en-US" sz="3000" b="1">
                <a:latin typeface="Times New Roman" panose="02020603050405020304" pitchFamily="18" charset="0"/>
              </a:rPr>
              <a:t>）为</a:t>
            </a:r>
            <a:r>
              <a:rPr lang="en-US" altLang="zh-CN" sz="3000" b="1">
                <a:latin typeface="Times New Roman" panose="02020603050405020304" pitchFamily="18" charset="0"/>
              </a:rPr>
              <a:t>mi</a:t>
            </a:r>
            <a:r>
              <a:rPr lang="zh-CN" altLang="en-US" sz="3000" b="1">
                <a:latin typeface="Times New Roman" panose="02020603050405020304" pitchFamily="18" charset="0"/>
              </a:rPr>
              <a:t>（</a:t>
            </a:r>
            <a:r>
              <a:rPr lang="en-US" altLang="zh-CN" sz="3000" b="1"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</a:rPr>
              <a:t>＝</a:t>
            </a:r>
            <a:r>
              <a:rPr lang="en-US" altLang="zh-CN" sz="3000" b="1">
                <a:latin typeface="Times New Roman" panose="02020603050405020304" pitchFamily="18" charset="0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…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</a:rPr>
              <a:t>），则</a:t>
            </a:r>
            <a:r>
              <a:rPr lang="en-US" altLang="zh-CN" sz="3000" b="1">
                <a:latin typeface="Times New Roman" panose="02020603050405020304" pitchFamily="18" charset="0"/>
              </a:rPr>
              <a:t>D1×D2×…×Dn</a:t>
            </a:r>
            <a:r>
              <a:rPr lang="zh-CN" altLang="en-US" sz="3000" b="1">
                <a:latin typeface="Times New Roman" panose="02020603050405020304" pitchFamily="18" charset="0"/>
              </a:rPr>
              <a:t>的基数为： </a:t>
            </a:r>
            <a:br>
              <a:rPr lang="zh-CN" altLang="en-US" sz="3000" b="1">
                <a:latin typeface="Times New Roman" panose="02020603050405020304" pitchFamily="18" charset="0"/>
              </a:rPr>
            </a:br>
            <a:r>
              <a:rPr lang="zh-CN" altLang="en-US" sz="3000" b="1">
                <a:latin typeface="Times New Roman" panose="02020603050405020304" pitchFamily="18" charset="0"/>
              </a:rPr>
              <a:t>                           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</a:rPr>
              <a:t> </a:t>
            </a:r>
            <a:br>
              <a:rPr lang="en-US" altLang="zh-CN" sz="3000" b="1">
                <a:latin typeface="Times New Roman" panose="02020603050405020304" pitchFamily="18" charset="0"/>
              </a:rPr>
            </a:br>
            <a:r>
              <a:rPr lang="en-US" altLang="zh-CN" sz="3000" b="1">
                <a:latin typeface="Times New Roman" panose="02020603050405020304" pitchFamily="18" charset="0"/>
              </a:rPr>
              <a:t>                    M=∏mi </a:t>
            </a:r>
            <a:br>
              <a:rPr lang="en-US" altLang="zh-CN" sz="3000" b="1">
                <a:latin typeface="Times New Roman" panose="02020603050405020304" pitchFamily="18" charset="0"/>
              </a:rPr>
            </a:br>
            <a:r>
              <a:rPr lang="en-US" altLang="zh-CN" sz="3000" b="1">
                <a:latin typeface="Times New Roman" panose="02020603050405020304" pitchFamily="18" charset="0"/>
              </a:rPr>
              <a:t>                          </a:t>
            </a:r>
            <a:r>
              <a:rPr lang="en-US" altLang="zh-CN" sz="2400" b="1">
                <a:latin typeface="Times New Roman" panose="02020603050405020304" pitchFamily="18" charset="0"/>
              </a:rPr>
              <a:t>i=1</a:t>
            </a:r>
            <a:r>
              <a:rPr lang="en-US" altLang="zh-CN" sz="3000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55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dvAuto="0"/>
      <p:bldP spid="6554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E8AA3DE-F95F-4E00-B060-C89346BDF65E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4</a:t>
            </a:fld>
            <a:endParaRPr lang="en-US" altLang="zh-CN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31504" y="260648"/>
            <a:ext cx="8839200" cy="6408712"/>
          </a:xfrm>
          <a:solidFill>
            <a:schemeClr val="bg1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D1={</a:t>
            </a:r>
            <a:r>
              <a:rPr lang="zh-CN" altLang="en-US" dirty="0" smtClean="0"/>
              <a:t>孙悟空，宋江，林黛玉</a:t>
            </a:r>
            <a:r>
              <a:rPr lang="en-US" altLang="zh-CN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     D2={</a:t>
            </a:r>
            <a:r>
              <a:rPr lang="zh-CN" altLang="en-US" dirty="0" smtClean="0"/>
              <a:t>男，女</a:t>
            </a:r>
            <a:r>
              <a:rPr lang="en-US" altLang="zh-CN" dirty="0" smtClean="0"/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     D3={</a:t>
            </a:r>
            <a:r>
              <a:rPr lang="zh-CN" altLang="en-US" dirty="0" smtClean="0"/>
              <a:t>西游记，水浒传，红楼梦</a:t>
            </a:r>
            <a:r>
              <a:rPr lang="en-US" altLang="zh-CN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D1</a:t>
            </a:r>
            <a:r>
              <a:rPr lang="en-US" altLang="zh-CN" dirty="0">
                <a:solidFill>
                  <a:srgbClr val="FF0000"/>
                </a:solidFill>
                <a:cs typeface="Tahoma" panose="020B0604030504040204" pitchFamily="34" charset="0"/>
              </a:rPr>
              <a:t>ХD2</a:t>
            </a:r>
            <a:r>
              <a:rPr lang="en-US" altLang="zh-CN" dirty="0">
                <a:cs typeface="Tahoma" panose="020B0604030504040204" pitchFamily="34" charset="0"/>
              </a:rPr>
              <a:t>ХD3</a:t>
            </a:r>
            <a:r>
              <a:rPr lang="en-US" altLang="zh-CN" dirty="0">
                <a:solidFill>
                  <a:srgbClr val="FF0000"/>
                </a:solidFill>
                <a:cs typeface="Tahoma" panose="020B0604030504040204" pitchFamily="34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 pitchFamily="34" charset="0"/>
              </a:rPr>
              <a:t>{{</a:t>
            </a:r>
            <a:r>
              <a:rPr lang="zh-CN" altLang="en-US" sz="2400" dirty="0">
                <a:solidFill>
                  <a:srgbClr val="FF0000"/>
                </a:solidFill>
              </a:rPr>
              <a:t>孙悟空，男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 pitchFamily="34" charset="0"/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zh-CN" altLang="en-US" sz="2400" dirty="0">
                <a:solidFill>
                  <a:srgbClr val="FF0000"/>
                </a:solidFill>
              </a:rPr>
              <a:t>宋江，男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zh-CN" altLang="en-US" sz="2400" dirty="0">
                <a:solidFill>
                  <a:srgbClr val="FF0000"/>
                </a:solidFill>
              </a:rPr>
              <a:t>林黛玉，男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， 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 pitchFamily="34" charset="0"/>
              </a:rPr>
              <a:t>{</a:t>
            </a:r>
            <a:r>
              <a:rPr lang="zh-CN" altLang="en-US" sz="2400" dirty="0">
                <a:solidFill>
                  <a:srgbClr val="FF0000"/>
                </a:solidFill>
              </a:rPr>
              <a:t>孙悟空，女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 pitchFamily="34" charset="0"/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zh-CN" altLang="en-US" sz="2400" dirty="0">
                <a:solidFill>
                  <a:srgbClr val="FF0000"/>
                </a:solidFill>
              </a:rPr>
              <a:t>宋江，女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zh-CN" altLang="en-US" sz="2400" dirty="0">
                <a:solidFill>
                  <a:srgbClr val="FF0000"/>
                </a:solidFill>
              </a:rPr>
              <a:t>林黛玉，女</a:t>
            </a:r>
            <a:r>
              <a:rPr lang="en-US" altLang="zh-CN" sz="2400" dirty="0">
                <a:solidFill>
                  <a:srgbClr val="FF0000"/>
                </a:solidFill>
              </a:rPr>
              <a:t>}} </a:t>
            </a:r>
            <a:r>
              <a:rPr lang="en-US" altLang="zh-CN" sz="2400" dirty="0">
                <a:cs typeface="Tahoma" panose="020B0604030504040204" pitchFamily="34" charset="0"/>
              </a:rPr>
              <a:t>ХD3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cs typeface="Tahoma" panose="020B0604030504040204" pitchFamily="34" charset="0"/>
              </a:rPr>
              <a:t>= </a:t>
            </a:r>
            <a:r>
              <a:rPr lang="en-US" altLang="zh-CN" sz="2400" dirty="0">
                <a:cs typeface="Tahoma" panose="020B0604030504040204" pitchFamily="34" charset="0"/>
              </a:rPr>
              <a:t>{{</a:t>
            </a:r>
            <a:r>
              <a:rPr lang="zh-CN" altLang="en-US" sz="2400" dirty="0"/>
              <a:t>孙悟空，男，西游记</a:t>
            </a:r>
            <a:r>
              <a:rPr lang="en-US" altLang="zh-CN" sz="2400" dirty="0">
                <a:cs typeface="Tahoma" panose="020B0604030504040204" pitchFamily="34" charset="0"/>
              </a:rPr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{</a:t>
            </a:r>
            <a:r>
              <a:rPr lang="zh-CN" altLang="en-US" sz="2400" dirty="0"/>
              <a:t>宋江，男，西游记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{</a:t>
            </a:r>
            <a:r>
              <a:rPr lang="zh-CN" altLang="en-US" sz="2400" dirty="0"/>
              <a:t>林黛玉，男，西游记</a:t>
            </a:r>
            <a:r>
              <a:rPr lang="en-US" altLang="zh-CN" sz="2400" dirty="0"/>
              <a:t>}</a:t>
            </a:r>
            <a:r>
              <a:rPr lang="zh-CN" altLang="en-US" sz="2400" dirty="0"/>
              <a:t>， </a:t>
            </a:r>
            <a:r>
              <a:rPr lang="en-US" altLang="zh-CN" sz="2400" dirty="0">
                <a:cs typeface="Tahoma" panose="020B0604030504040204" pitchFamily="34" charset="0"/>
              </a:rPr>
              <a:t>{</a:t>
            </a:r>
            <a:r>
              <a:rPr lang="zh-CN" altLang="en-US" sz="2400" dirty="0"/>
              <a:t>孙悟空，女，西游记</a:t>
            </a:r>
            <a:r>
              <a:rPr lang="en-US" altLang="zh-CN" sz="2400" dirty="0">
                <a:cs typeface="Tahoma" panose="020B0604030504040204" pitchFamily="34" charset="0"/>
              </a:rPr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{</a:t>
            </a:r>
            <a:r>
              <a:rPr lang="zh-CN" altLang="en-US" sz="2400" dirty="0"/>
              <a:t>宋江，女，西游记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{</a:t>
            </a:r>
            <a:r>
              <a:rPr lang="zh-CN" altLang="en-US" sz="2400" dirty="0"/>
              <a:t>林黛玉，女，西游记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 </a:t>
            </a:r>
            <a:r>
              <a:rPr lang="en-US" altLang="zh-CN" sz="2400" dirty="0">
                <a:cs typeface="Tahoma" panose="020B0604030504040204" pitchFamily="34" charset="0"/>
              </a:rPr>
              <a:t>{</a:t>
            </a:r>
            <a:r>
              <a:rPr lang="zh-CN" altLang="en-US" sz="2400" dirty="0"/>
              <a:t>孙悟空，男，水浒传</a:t>
            </a:r>
            <a:r>
              <a:rPr lang="en-US" altLang="zh-CN" sz="2400" dirty="0">
                <a:cs typeface="Tahoma" panose="020B0604030504040204" pitchFamily="34" charset="0"/>
              </a:rPr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{</a:t>
            </a:r>
            <a:r>
              <a:rPr lang="zh-CN" altLang="en-US" sz="2400" dirty="0"/>
              <a:t>宋江，男，水浒传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{</a:t>
            </a:r>
            <a:r>
              <a:rPr lang="zh-CN" altLang="en-US" sz="2400" dirty="0"/>
              <a:t>林黛玉，男，水浒传</a:t>
            </a:r>
            <a:r>
              <a:rPr lang="en-US" altLang="zh-CN" sz="2400" dirty="0"/>
              <a:t>}</a:t>
            </a:r>
            <a:r>
              <a:rPr lang="zh-CN" altLang="en-US" sz="2400" dirty="0"/>
              <a:t>， </a:t>
            </a:r>
            <a:r>
              <a:rPr lang="en-US" altLang="zh-CN" sz="2400" dirty="0">
                <a:cs typeface="Tahoma" panose="020B0604030504040204" pitchFamily="34" charset="0"/>
              </a:rPr>
              <a:t>{</a:t>
            </a:r>
            <a:r>
              <a:rPr lang="zh-CN" altLang="en-US" sz="2400" dirty="0"/>
              <a:t>孙悟空，女，水浒传</a:t>
            </a:r>
            <a:r>
              <a:rPr lang="en-US" altLang="zh-CN" sz="2400" dirty="0">
                <a:cs typeface="Tahoma" panose="020B0604030504040204" pitchFamily="34" charset="0"/>
              </a:rPr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{</a:t>
            </a:r>
            <a:r>
              <a:rPr lang="zh-CN" altLang="en-US" sz="2400" dirty="0"/>
              <a:t>宋江，女，水浒传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{</a:t>
            </a:r>
            <a:r>
              <a:rPr lang="zh-CN" altLang="en-US" sz="2400" dirty="0"/>
              <a:t>林黛玉，女，水浒传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 </a:t>
            </a:r>
            <a:r>
              <a:rPr lang="en-US" altLang="zh-CN" sz="2400" dirty="0">
                <a:cs typeface="Tahoma" panose="020B0604030504040204" pitchFamily="34" charset="0"/>
              </a:rPr>
              <a:t>{</a:t>
            </a:r>
            <a:r>
              <a:rPr lang="zh-CN" altLang="en-US" sz="2400" dirty="0"/>
              <a:t>孙悟空，男，红楼梦</a:t>
            </a:r>
            <a:r>
              <a:rPr lang="en-US" altLang="zh-CN" sz="2400" dirty="0">
                <a:cs typeface="Tahoma" panose="020B0604030504040204" pitchFamily="34" charset="0"/>
              </a:rPr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{</a:t>
            </a:r>
            <a:r>
              <a:rPr lang="zh-CN" altLang="en-US" sz="2400" dirty="0"/>
              <a:t>宋江，男，红楼梦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{</a:t>
            </a:r>
            <a:r>
              <a:rPr lang="zh-CN" altLang="en-US" sz="2400" dirty="0"/>
              <a:t>林黛玉，男，红楼梦</a:t>
            </a:r>
            <a:r>
              <a:rPr lang="en-US" altLang="zh-CN" sz="2400" dirty="0"/>
              <a:t>}</a:t>
            </a:r>
            <a:r>
              <a:rPr lang="zh-CN" altLang="en-US" sz="2400" dirty="0"/>
              <a:t>， </a:t>
            </a:r>
            <a:r>
              <a:rPr lang="en-US" altLang="zh-CN" sz="2400" dirty="0">
                <a:cs typeface="Tahoma" panose="020B0604030504040204" pitchFamily="34" charset="0"/>
              </a:rPr>
              <a:t>{</a:t>
            </a:r>
            <a:r>
              <a:rPr lang="zh-CN" altLang="en-US" sz="2400" dirty="0"/>
              <a:t>孙悟空，女，红楼梦</a:t>
            </a:r>
            <a:r>
              <a:rPr lang="en-US" altLang="zh-CN" sz="2400" dirty="0">
                <a:cs typeface="Tahoma" panose="020B0604030504040204" pitchFamily="34" charset="0"/>
              </a:rPr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{</a:t>
            </a:r>
            <a:r>
              <a:rPr lang="zh-CN" altLang="en-US" sz="2400" dirty="0"/>
              <a:t>宋江，女，红楼梦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{</a:t>
            </a:r>
            <a:r>
              <a:rPr lang="zh-CN" altLang="en-US" sz="2400" dirty="0"/>
              <a:t>林黛玉，女，红楼梦</a:t>
            </a:r>
            <a:r>
              <a:rPr lang="en-US" altLang="zh-CN" sz="2400" dirty="0"/>
              <a:t>}}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9606072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0F68092-C755-402B-A7E0-87CE73465ADF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5</a:t>
            </a:fld>
            <a:endParaRPr lang="en-US" altLang="zh-CN" smtClean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381000"/>
            <a:ext cx="8229600" cy="3352800"/>
          </a:xfrm>
          <a:solidFill>
            <a:schemeClr val="bg1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b="1" smtClean="0"/>
              <a:t>3.</a:t>
            </a:r>
            <a:r>
              <a:rPr lang="zh-CN" altLang="en-US" b="1" smtClean="0"/>
              <a:t>关系（</a:t>
            </a:r>
            <a:r>
              <a:rPr lang="en-US" altLang="zh-CN" b="1" smtClean="0"/>
              <a:t>Relation</a:t>
            </a:r>
            <a:r>
              <a:rPr lang="zh-CN" altLang="en-US" b="1" smtClean="0"/>
              <a:t>）的</a:t>
            </a:r>
            <a:r>
              <a:rPr lang="zh-CN" altLang="en-US" b="1" smtClean="0">
                <a:solidFill>
                  <a:srgbClr val="0000FF"/>
                </a:solidFill>
              </a:rPr>
              <a:t>数学</a:t>
            </a:r>
            <a:r>
              <a:rPr lang="zh-CN" altLang="en-US" b="1" smtClean="0"/>
              <a:t>定义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		</a:t>
            </a:r>
            <a:r>
              <a:rPr lang="en-US" altLang="zh-CN" b="1" smtClean="0"/>
              <a:t>D1×D2×…×Dn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0000FF"/>
                </a:solidFill>
              </a:rPr>
              <a:t>子集</a:t>
            </a:r>
            <a:r>
              <a:rPr lang="zh-CN" altLang="en-US" b="1" smtClean="0"/>
              <a:t>叫作在域</a:t>
            </a:r>
            <a:r>
              <a:rPr lang="en-US" altLang="zh-CN" b="1" smtClean="0"/>
              <a:t>D1</a:t>
            </a:r>
            <a:r>
              <a:rPr lang="zh-CN" altLang="en-US" b="1" smtClean="0"/>
              <a:t>、    </a:t>
            </a:r>
            <a:r>
              <a:rPr lang="en-US" altLang="zh-CN" b="1" smtClean="0"/>
              <a:t>D2</a:t>
            </a:r>
            <a:r>
              <a:rPr lang="zh-CN" altLang="en-US" b="1" smtClean="0"/>
              <a:t>、</a:t>
            </a:r>
            <a:r>
              <a:rPr lang="en-US" altLang="zh-CN" b="1" smtClean="0"/>
              <a:t>…</a:t>
            </a:r>
            <a:r>
              <a:rPr lang="zh-CN" altLang="en-US" b="1" smtClean="0"/>
              <a:t>、</a:t>
            </a:r>
            <a:r>
              <a:rPr lang="en-US" altLang="zh-CN" b="1" smtClean="0"/>
              <a:t>Dn</a:t>
            </a:r>
            <a:r>
              <a:rPr lang="zh-CN" altLang="en-US" b="1" smtClean="0"/>
              <a:t>上的</a:t>
            </a:r>
            <a:r>
              <a:rPr lang="zh-CN" altLang="en-US" b="1" smtClean="0">
                <a:solidFill>
                  <a:srgbClr val="0000FF"/>
                </a:solidFill>
              </a:rPr>
              <a:t>关系</a:t>
            </a:r>
            <a:r>
              <a:rPr lang="zh-CN" altLang="en-US" b="1" smtClean="0"/>
              <a:t>，用 </a:t>
            </a:r>
            <a:br>
              <a:rPr lang="zh-CN" altLang="en-US" b="1" smtClean="0"/>
            </a:br>
            <a:r>
              <a:rPr lang="zh-CN" altLang="en-US" b="1" smtClean="0"/>
              <a:t>          </a:t>
            </a:r>
            <a:r>
              <a:rPr lang="en-US" altLang="zh-CN" b="1" smtClean="0"/>
              <a:t>R(D1, D2, …, Dn) </a:t>
            </a:r>
            <a:r>
              <a:rPr lang="zh-CN" altLang="en-US" b="1" smtClean="0"/>
              <a:t>表示。</a:t>
            </a:r>
          </a:p>
          <a:p>
            <a:pPr eaLnBrk="1" hangingPunct="1"/>
            <a:r>
              <a:rPr lang="en-US" altLang="zh-CN" b="1" smtClean="0"/>
              <a:t>R</a:t>
            </a:r>
            <a:r>
              <a:rPr lang="zh-CN" altLang="en-US" b="1" smtClean="0"/>
              <a:t>：关系的名字</a:t>
            </a:r>
          </a:p>
          <a:p>
            <a:pPr eaLnBrk="1" hangingPunct="1"/>
            <a:r>
              <a:rPr lang="en-US" altLang="zh-CN" b="1" smtClean="0"/>
              <a:t>n</a:t>
            </a:r>
            <a:r>
              <a:rPr lang="zh-CN" altLang="en-US" b="1" smtClean="0"/>
              <a:t>是关系的目或度（</a:t>
            </a:r>
            <a:r>
              <a:rPr lang="en-US" altLang="zh-CN" b="1" smtClean="0"/>
              <a:t>Degree</a:t>
            </a:r>
            <a:r>
              <a:rPr lang="zh-CN" altLang="en-US" b="1" smtClean="0"/>
              <a:t>）。 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133600" y="4419600"/>
            <a:ext cx="7772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1188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单元关系</a:t>
            </a:r>
            <a:r>
              <a:rPr lang="zh-CN" altLang="en-US" sz="3200">
                <a:latin typeface="Times New Roman" panose="02020603050405020304" pitchFamily="18" charset="0"/>
              </a:rPr>
              <a:t>（</a:t>
            </a:r>
            <a:r>
              <a:rPr lang="en-US" altLang="zh-CN" sz="3200">
                <a:latin typeface="Times New Roman" panose="02020603050405020304" pitchFamily="18" charset="0"/>
              </a:rPr>
              <a:t>Unary relation</a:t>
            </a:r>
            <a:r>
              <a:rPr lang="zh-CN" altLang="en-US" sz="3200"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latin typeface="Times New Roman" panose="02020603050405020304" pitchFamily="18" charset="0"/>
              </a:rPr>
              <a:t>n=1</a:t>
            </a:r>
          </a:p>
          <a:p>
            <a:pPr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二元关系</a:t>
            </a:r>
            <a:r>
              <a:rPr lang="zh-CN" altLang="en-US" sz="3200">
                <a:latin typeface="Times New Roman" panose="02020603050405020304" pitchFamily="18" charset="0"/>
              </a:rPr>
              <a:t>（</a:t>
            </a:r>
            <a:r>
              <a:rPr lang="en-US" altLang="zh-CN" sz="3200">
                <a:latin typeface="Times New Roman" panose="02020603050405020304" pitchFamily="18" charset="0"/>
              </a:rPr>
              <a:t>Binary relation</a:t>
            </a:r>
            <a:r>
              <a:rPr lang="zh-CN" altLang="en-US" sz="3200"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latin typeface="Times New Roman" panose="02020603050405020304" pitchFamily="18" charset="0"/>
              </a:rPr>
              <a:t>n=2</a:t>
            </a:r>
          </a:p>
        </p:txBody>
      </p:sp>
    </p:spTree>
    <p:extLst>
      <p:ext uri="{BB962C8B-B14F-4D97-AF65-F5344CB8AC3E}">
        <p14:creationId xmlns:p14="http://schemas.microsoft.com/office/powerpoint/2010/main" val="22470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D3BC90B-C3AC-4AFA-8D01-6D39205688B5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6</a:t>
            </a:fld>
            <a:endParaRPr lang="en-US" altLang="zh-CN" smtClean="0"/>
          </a:p>
        </p:txBody>
      </p:sp>
      <p:graphicFrame>
        <p:nvGraphicFramePr>
          <p:cNvPr id="9218" name="表格 9217"/>
          <p:cNvGraphicFramePr/>
          <p:nvPr/>
        </p:nvGraphicFramePr>
        <p:xfrm>
          <a:off x="3071813" y="2349501"/>
          <a:ext cx="6096000" cy="2133719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33250"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小说名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人物名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zh-CN" altLang="en-US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  别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533250"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西游记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孙悟空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zh-CN" altLang="en-US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517979"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水浒传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宋江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zh-CN" altLang="en-US" sz="2800" b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549121"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红楼梦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林黛玉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/>
                    <a:p>
                      <a:pPr lvl="0" indent="0" defTabSz="914400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zh-CN" altLang="en-US" sz="28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689" marB="45689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</a:tbl>
          </a:graphicData>
        </a:graphic>
      </p:graphicFrame>
      <p:sp>
        <p:nvSpPr>
          <p:cNvPr id="9240" name="WordArt 24"/>
          <p:cNvSpPr>
            <a:spLocks noChangeArrowheads="1" noChangeShapeType="1" noTextEdit="1"/>
          </p:cNvSpPr>
          <p:nvPr/>
        </p:nvSpPr>
        <p:spPr bwMode="auto">
          <a:xfrm>
            <a:off x="3505200" y="838200"/>
            <a:ext cx="4953000" cy="10668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rgbClr val="FF9900"/>
                  </a:solidFill>
                  <a:miter lim="800000"/>
                  <a:headEnd/>
                  <a:tailEnd/>
                </a:ln>
                <a:solidFill>
                  <a:srgbClr val="9A5C00"/>
                </a:solidFill>
                <a:effectLst>
                  <a:outerShdw dist="35921" dir="2700000" sy="50000" rotWithShape="0">
                    <a:srgbClr val="875B0D"/>
                  </a:outerShdw>
                </a:effectLst>
                <a:latin typeface="宋体" panose="02010600030101010101" pitchFamily="2" charset="-122"/>
              </a:rPr>
              <a:t>小说人物对照表</a:t>
            </a:r>
          </a:p>
        </p:txBody>
      </p:sp>
      <p:sp>
        <p:nvSpPr>
          <p:cNvPr id="68612" name="Rectangle 1028"/>
          <p:cNvSpPr>
            <a:spLocks noChangeArrowheads="1"/>
          </p:cNvSpPr>
          <p:nvPr/>
        </p:nvSpPr>
        <p:spPr bwMode="auto">
          <a:xfrm>
            <a:off x="2782889" y="5137150"/>
            <a:ext cx="66960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对于一个笛卡尔积只有取它的子集才有意义，这也和用户看待的二维表一样，只有满足一定条件的二维表才是研究的对象。 </a:t>
            </a:r>
          </a:p>
        </p:txBody>
      </p:sp>
    </p:spTree>
    <p:extLst>
      <p:ext uri="{BB962C8B-B14F-4D97-AF65-F5344CB8AC3E}">
        <p14:creationId xmlns:p14="http://schemas.microsoft.com/office/powerpoint/2010/main" val="275535528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86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6DE5CDE6-51BB-41B5-85B3-AAA38B5A74B1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7</a:t>
            </a:fld>
            <a:endParaRPr lang="en-US" altLang="zh-CN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码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候选码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(Candidate  Key)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：在一个关系中，能惟一标识元组的属性或最小属性集称为关系的候选码。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主码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Primary  Key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）：若一个关系中有多个候选码，则选其中的一个为主码。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包含在任何一个候选码中的属性称为</a:t>
            </a:r>
            <a:r>
              <a:rPr lang="zh-CN" altLang="en-US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主属性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Primary Attribute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），不包含在任何候选码中的属性称为</a:t>
            </a:r>
            <a:r>
              <a:rPr lang="zh-CN" altLang="en-US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非主属性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Non-primary Attribute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）或</a:t>
            </a:r>
            <a:r>
              <a:rPr lang="zh-CN" altLang="en-US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非码属性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Non-key Attribute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7972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488AE7D-FAC2-4CDA-8059-931FBEBB0021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8</a:t>
            </a:fld>
            <a:endParaRPr lang="en-US" altLang="zh-CN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码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外码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(Foreign Key)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：设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是基本关系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的一个或一组属性，但不是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的码。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Ks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是基本关系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的主码。如果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Ks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相对应，则称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的外码。并称基本关系</a:t>
            </a:r>
            <a:r>
              <a:rPr lang="en-US" altLang="zh-CN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zh-CN" altLang="en-US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为参照关系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Referencing Relation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），基本关系</a:t>
            </a:r>
            <a:r>
              <a:rPr lang="en-US" altLang="zh-CN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b="1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为被参照关系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Referenced Relationship</a:t>
            </a:r>
            <a:r>
              <a:rPr lang="zh-CN" altLang="en-US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0356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3E3306D-0668-4080-BF11-4CAD6247B384}" type="slidenum">
              <a:rPr lang="en-US" altLang="zh-CN" smtClean="0"/>
              <a:pPr>
                <a:buFont typeface="Arial" panose="020B0604020202020204" pitchFamily="34" charset="0"/>
                <a:buNone/>
              </a:pPr>
              <a:t>9</a:t>
            </a:fld>
            <a:endParaRPr lang="en-US" altLang="zh-CN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码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40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例如：学生关系和专业关系分别为：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学生（</a:t>
            </a:r>
            <a:r>
              <a:rPr lang="zh-CN" altLang="en-US" u="sng" smtClean="0">
                <a:ea typeface="楷体_GB2312" pitchFamily="49" charset="-122"/>
              </a:rPr>
              <a:t>学生编号</a:t>
            </a:r>
            <a:r>
              <a:rPr lang="zh-CN" altLang="en-US" smtClean="0">
                <a:ea typeface="楷体_GB2312" pitchFamily="49" charset="-122"/>
              </a:rPr>
              <a:t>，姓名，性别，年龄，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专业编号</a:t>
            </a:r>
            <a:r>
              <a:rPr lang="zh-CN" altLang="en-US" smtClean="0">
                <a:ea typeface="楷体_GB2312" pitchFamily="49" charset="-122"/>
              </a:rPr>
              <a:t>，身份证号码）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专业（</a:t>
            </a:r>
            <a:r>
              <a:rPr lang="zh-CN" altLang="en-US" u="sng" smtClean="0">
                <a:ea typeface="楷体_GB2312" pitchFamily="49" charset="-122"/>
              </a:rPr>
              <a:t>专业编号</a:t>
            </a:r>
            <a:r>
              <a:rPr lang="zh-CN" altLang="en-US" smtClean="0">
                <a:ea typeface="楷体_GB2312" pitchFamily="49" charset="-122"/>
              </a:rPr>
              <a:t>，专业名称，专业负责人）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024063" y="4429125"/>
            <a:ext cx="7296150" cy="1416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在关系数据库中，表与表的联系就是通过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公共属性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实现的，这个公共属性是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一个表的主码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另外一个表的外码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71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486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1330</Words>
  <Application>Microsoft Office PowerPoint</Application>
  <PresentationFormat>自定义</PresentationFormat>
  <Paragraphs>191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2.1  关系</vt:lpstr>
      <vt:lpstr>PowerPoint 演示文稿</vt:lpstr>
      <vt:lpstr>PowerPoint 演示文稿</vt:lpstr>
      <vt:lpstr>PowerPoint 演示文稿</vt:lpstr>
      <vt:lpstr>PowerPoint 演示文稿</vt:lpstr>
      <vt:lpstr>4.码</vt:lpstr>
      <vt:lpstr>4. 码</vt:lpstr>
      <vt:lpstr>码</vt:lpstr>
      <vt:lpstr>PowerPoint 演示文稿</vt:lpstr>
      <vt:lpstr>PowerPoint 演示文稿</vt:lpstr>
      <vt:lpstr>2.1.2  关系操作</vt:lpstr>
      <vt:lpstr>PowerPoint 演示文稿</vt:lpstr>
      <vt:lpstr>2.1.3 关系完整性约束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xuhui</dc:creator>
  <cp:lastModifiedBy>PC</cp:lastModifiedBy>
  <cp:revision>3</cp:revision>
  <dcterms:created xsi:type="dcterms:W3CDTF">2018-03-13T11:52:44Z</dcterms:created>
  <dcterms:modified xsi:type="dcterms:W3CDTF">2018-03-15T00:11:52Z</dcterms:modified>
</cp:coreProperties>
</file>